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2" r:id="rId1"/>
    <p:sldMasterId id="2147483752" r:id="rId2"/>
  </p:sldMasterIdLst>
  <p:sldIdLst>
    <p:sldId id="256"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9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smtClean="0"/>
              <a:pPr/>
              <a:t>1/24/2021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smtClean="0"/>
              <a:t>
              </a:t>
            </a:r>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4723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1/24/2021</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30175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1/24/2021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081094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1/24/2021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304645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1/24/2021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142162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E451C3-0FF4-47C4-B829-773ADF60F88C}" type="datetimeFigureOut">
              <a:rPr lang="en-US" smtClean="0"/>
              <a:t>1/24/2021</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947493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E451C3-0FF4-47C4-B829-773ADF60F88C}" type="datetimeFigureOut">
              <a:rPr lang="en-US" smtClean="0"/>
              <a:t>1/24/2021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125448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smtClean="0"/>
              <a:t>1/24/2021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58451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smtClean="0"/>
              <a:t>1/24/2021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20694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1/24/2021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46062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1/24/2021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251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1/24/2021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97514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1/24/2021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03613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1/24/2021</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85856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1/24/2021</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0079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1/24/2021</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8171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1/24/2021</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98612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1/24/2021</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94075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1/24/2021</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13967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2BE451C3-0FF4-47C4-B829-773ADF60F88C}" type="datetimeFigureOut">
              <a:rPr lang="en-US" smtClean="0"/>
              <a:t>1/24/2021</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9746302"/>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1/24/2021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7129159"/>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1/24/2021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84812280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1/24/2021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07837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1/24/2021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7774816"/>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1/24/2021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1188254"/>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1/24/2021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3655387"/>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1/24/2021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35879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1/24/2021</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5556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1/24/2021</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2692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1/24/2021</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914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1/24/2021</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9881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1/24/2021</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1536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1/24/2021</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2183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1/24/2021</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804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smtClean="0"/>
              <a:t>1/24/2021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smtClean="0"/>
              <a:t>
              </a:t>
            </a:r>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1838283"/>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BE451C3-0FF4-47C4-B829-773ADF60F88C}" type="datetimeFigureOut">
              <a:rPr lang="en-US" smtClean="0"/>
              <a:t>1/24/2021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r>
              <a:rPr lang="en-US" smtClean="0"/>
              <a:t>
              </a:t>
            </a:r>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5329273"/>
      </p:ext>
    </p:extLst>
  </p:cSld>
  <p:clrMap bg1="dk1" tx1="lt1" bg2="dk2" tx2="lt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9651" y="1790162"/>
            <a:ext cx="9611783" cy="1531905"/>
          </a:xfrm>
        </p:spPr>
        <p:txBody>
          <a:bodyPr>
            <a:normAutofit/>
          </a:bodyPr>
          <a:lstStyle/>
          <a:p>
            <a:pPr algn="ctr"/>
            <a:r>
              <a:rPr lang="en-US" b="1" dirty="0" smtClean="0">
                <a:latin typeface="Aparajita" panose="020B0604020202020204" pitchFamily="34" charset="0"/>
                <a:cs typeface="Aparajita" panose="020B0604020202020204" pitchFamily="34" charset="0"/>
              </a:rPr>
              <a:t>CSE303 Project Presentation</a:t>
            </a:r>
            <a:endParaRPr lang="en-US" b="1" dirty="0">
              <a:latin typeface="Aparajita" panose="020B0604020202020204" pitchFamily="34" charset="0"/>
              <a:cs typeface="Aparajita" panose="020B0604020202020204" pitchFamily="34" charset="0"/>
            </a:endParaRPr>
          </a:p>
        </p:txBody>
      </p:sp>
      <p:sp>
        <p:nvSpPr>
          <p:cNvPr id="3" name="Subtitle 2"/>
          <p:cNvSpPr>
            <a:spLocks noGrp="1"/>
          </p:cNvSpPr>
          <p:nvPr>
            <p:ph type="subTitle" idx="1"/>
          </p:nvPr>
        </p:nvSpPr>
        <p:spPr>
          <a:xfrm>
            <a:off x="4260833" y="3438659"/>
            <a:ext cx="3554570" cy="2498501"/>
          </a:xfrm>
        </p:spPr>
        <p:txBody>
          <a:bodyPr>
            <a:normAutofit/>
          </a:bodyPr>
          <a:lstStyle/>
          <a:p>
            <a:r>
              <a:rPr lang="en-US" dirty="0" smtClean="0">
                <a:solidFill>
                  <a:schemeClr val="bg1"/>
                </a:solidFill>
                <a:latin typeface="Aparajita" panose="020B0604020202020204" pitchFamily="34" charset="0"/>
                <a:cs typeface="Aparajita" panose="020B0604020202020204" pitchFamily="34" charset="0"/>
              </a:rPr>
              <a:t>BY:  </a:t>
            </a:r>
            <a:r>
              <a:rPr lang="en-US" dirty="0" err="1" smtClean="0">
                <a:solidFill>
                  <a:schemeClr val="bg1"/>
                </a:solidFill>
                <a:latin typeface="Aparajita" panose="020B0604020202020204" pitchFamily="34" charset="0"/>
                <a:cs typeface="Aparajita" panose="020B0604020202020204" pitchFamily="34" charset="0"/>
              </a:rPr>
              <a:t>Md</a:t>
            </a:r>
            <a:r>
              <a:rPr lang="en-US" dirty="0" smtClean="0">
                <a:solidFill>
                  <a:schemeClr val="bg1"/>
                </a:solidFill>
                <a:latin typeface="Aparajita" panose="020B0604020202020204" pitchFamily="34" charset="0"/>
                <a:cs typeface="Aparajita" panose="020B0604020202020204" pitchFamily="34" charset="0"/>
              </a:rPr>
              <a:t> </a:t>
            </a:r>
            <a:r>
              <a:rPr lang="en-US" dirty="0" err="1" smtClean="0">
                <a:solidFill>
                  <a:schemeClr val="bg1"/>
                </a:solidFill>
                <a:latin typeface="Aparajita" panose="020B0604020202020204" pitchFamily="34" charset="0"/>
                <a:cs typeface="Aparajita" panose="020B0604020202020204" pitchFamily="34" charset="0"/>
              </a:rPr>
              <a:t>navidul</a:t>
            </a:r>
            <a:r>
              <a:rPr lang="en-US" dirty="0" smtClean="0">
                <a:solidFill>
                  <a:schemeClr val="bg1"/>
                </a:solidFill>
                <a:latin typeface="Aparajita" panose="020B0604020202020204" pitchFamily="34" charset="0"/>
                <a:cs typeface="Aparajita" panose="020B0604020202020204" pitchFamily="34" charset="0"/>
              </a:rPr>
              <a:t> </a:t>
            </a:r>
            <a:r>
              <a:rPr lang="en-US" dirty="0" err="1" smtClean="0">
                <a:solidFill>
                  <a:schemeClr val="bg1"/>
                </a:solidFill>
                <a:latin typeface="Aparajita" panose="020B0604020202020204" pitchFamily="34" charset="0"/>
                <a:cs typeface="Aparajita" panose="020B0604020202020204" pitchFamily="34" charset="0"/>
              </a:rPr>
              <a:t>islam</a:t>
            </a:r>
            <a:endParaRPr lang="en-US" dirty="0" smtClean="0">
              <a:solidFill>
                <a:schemeClr val="bg1"/>
              </a:solidFill>
              <a:latin typeface="Aparajita" panose="020B0604020202020204" pitchFamily="34" charset="0"/>
              <a:cs typeface="Aparajita" panose="020B0604020202020204" pitchFamily="34" charset="0"/>
            </a:endParaRPr>
          </a:p>
          <a:p>
            <a:r>
              <a:rPr lang="en-US" dirty="0">
                <a:solidFill>
                  <a:schemeClr val="bg1"/>
                </a:solidFill>
                <a:latin typeface="Aparajita" panose="020B0604020202020204" pitchFamily="34" charset="0"/>
                <a:cs typeface="Aparajita" panose="020B0604020202020204" pitchFamily="34" charset="0"/>
              </a:rPr>
              <a:t> </a:t>
            </a:r>
            <a:r>
              <a:rPr lang="en-US" dirty="0" smtClean="0">
                <a:solidFill>
                  <a:schemeClr val="bg1"/>
                </a:solidFill>
                <a:latin typeface="Aparajita" panose="020B0604020202020204" pitchFamily="34" charset="0"/>
                <a:cs typeface="Aparajita" panose="020B0604020202020204" pitchFamily="34" charset="0"/>
              </a:rPr>
              <a:t>      </a:t>
            </a:r>
            <a:r>
              <a:rPr lang="en-US" dirty="0" err="1" smtClean="0">
                <a:solidFill>
                  <a:schemeClr val="bg1"/>
                </a:solidFill>
                <a:latin typeface="Aparajita" panose="020B0604020202020204" pitchFamily="34" charset="0"/>
                <a:cs typeface="Aparajita" panose="020B0604020202020204" pitchFamily="34" charset="0"/>
              </a:rPr>
              <a:t>Tiasha</a:t>
            </a:r>
            <a:r>
              <a:rPr lang="en-US" dirty="0" smtClean="0">
                <a:solidFill>
                  <a:schemeClr val="bg1"/>
                </a:solidFill>
                <a:latin typeface="Aparajita" panose="020B0604020202020204" pitchFamily="34" charset="0"/>
                <a:cs typeface="Aparajita" panose="020B0604020202020204" pitchFamily="34" charset="0"/>
              </a:rPr>
              <a:t> </a:t>
            </a:r>
            <a:r>
              <a:rPr lang="en-US" dirty="0" err="1" smtClean="0">
                <a:solidFill>
                  <a:schemeClr val="bg1"/>
                </a:solidFill>
                <a:latin typeface="Aparajita" panose="020B0604020202020204" pitchFamily="34" charset="0"/>
                <a:cs typeface="Aparajita" panose="020B0604020202020204" pitchFamily="34" charset="0"/>
              </a:rPr>
              <a:t>Swarnaker</a:t>
            </a:r>
            <a:endParaRPr lang="en-US" dirty="0" smtClean="0">
              <a:solidFill>
                <a:schemeClr val="bg1"/>
              </a:solidFill>
              <a:latin typeface="Aparajita" panose="020B0604020202020204" pitchFamily="34" charset="0"/>
              <a:cs typeface="Aparajita" panose="020B0604020202020204" pitchFamily="34" charset="0"/>
            </a:endParaRPr>
          </a:p>
          <a:p>
            <a:r>
              <a:rPr lang="en-US" dirty="0">
                <a:solidFill>
                  <a:schemeClr val="bg1"/>
                </a:solidFill>
                <a:latin typeface="Aparajita" panose="020B0604020202020204" pitchFamily="34" charset="0"/>
                <a:cs typeface="Aparajita" panose="020B0604020202020204" pitchFamily="34" charset="0"/>
              </a:rPr>
              <a:t> </a:t>
            </a:r>
            <a:r>
              <a:rPr lang="en-US" dirty="0" smtClean="0">
                <a:solidFill>
                  <a:schemeClr val="bg1"/>
                </a:solidFill>
                <a:latin typeface="Aparajita" panose="020B0604020202020204" pitchFamily="34" charset="0"/>
                <a:cs typeface="Aparajita" panose="020B0604020202020204" pitchFamily="34" charset="0"/>
              </a:rPr>
              <a:t>      Abdullah al-</a:t>
            </a:r>
            <a:r>
              <a:rPr lang="en-US" dirty="0" err="1" smtClean="0">
                <a:solidFill>
                  <a:schemeClr val="bg1"/>
                </a:solidFill>
                <a:latin typeface="Aparajita" panose="020B0604020202020204" pitchFamily="34" charset="0"/>
                <a:cs typeface="Aparajita" panose="020B0604020202020204" pitchFamily="34" charset="0"/>
              </a:rPr>
              <a:t>noman</a:t>
            </a:r>
            <a:endParaRPr lang="en-US" dirty="0" smtClean="0">
              <a:solidFill>
                <a:schemeClr val="bg1"/>
              </a:solidFill>
              <a:latin typeface="Aparajita" panose="020B0604020202020204" pitchFamily="34" charset="0"/>
              <a:cs typeface="Aparajita" panose="020B0604020202020204" pitchFamily="34" charset="0"/>
            </a:endParaRPr>
          </a:p>
          <a:p>
            <a:r>
              <a:rPr lang="en-US" dirty="0">
                <a:solidFill>
                  <a:schemeClr val="bg1"/>
                </a:solidFill>
                <a:latin typeface="Aparajita" panose="020B0604020202020204" pitchFamily="34" charset="0"/>
                <a:cs typeface="Aparajita" panose="020B0604020202020204" pitchFamily="34" charset="0"/>
              </a:rPr>
              <a:t> </a:t>
            </a:r>
            <a:r>
              <a:rPr lang="en-US" dirty="0" smtClean="0">
                <a:solidFill>
                  <a:schemeClr val="bg1"/>
                </a:solidFill>
                <a:latin typeface="Aparajita" panose="020B0604020202020204" pitchFamily="34" charset="0"/>
                <a:cs typeface="Aparajita" panose="020B0604020202020204" pitchFamily="34" charset="0"/>
              </a:rPr>
              <a:t>       </a:t>
            </a:r>
            <a:r>
              <a:rPr lang="en-US" dirty="0" err="1" smtClean="0">
                <a:solidFill>
                  <a:schemeClr val="bg1"/>
                </a:solidFill>
                <a:latin typeface="Aparajita" panose="020B0604020202020204" pitchFamily="34" charset="0"/>
                <a:cs typeface="Aparajita" panose="020B0604020202020204" pitchFamily="34" charset="0"/>
              </a:rPr>
              <a:t>sumiya</a:t>
            </a:r>
            <a:r>
              <a:rPr lang="en-US" dirty="0" smtClean="0">
                <a:solidFill>
                  <a:schemeClr val="bg1"/>
                </a:solidFill>
                <a:latin typeface="Aparajita" panose="020B0604020202020204" pitchFamily="34" charset="0"/>
                <a:cs typeface="Aparajita" panose="020B0604020202020204" pitchFamily="34" charset="0"/>
              </a:rPr>
              <a:t> </a:t>
            </a:r>
            <a:r>
              <a:rPr lang="en-US" dirty="0" err="1" smtClean="0">
                <a:solidFill>
                  <a:schemeClr val="bg1"/>
                </a:solidFill>
                <a:latin typeface="Aparajita" panose="020B0604020202020204" pitchFamily="34" charset="0"/>
                <a:cs typeface="Aparajita" panose="020B0604020202020204" pitchFamily="34" charset="0"/>
              </a:rPr>
              <a:t>afrin</a:t>
            </a:r>
            <a:endParaRPr lang="en-US" dirty="0" smtClean="0">
              <a:solidFill>
                <a:schemeClr val="bg1"/>
              </a:solidFill>
              <a:latin typeface="Aparajita" panose="020B0604020202020204" pitchFamily="34" charset="0"/>
              <a:cs typeface="Aparajita" panose="020B0604020202020204" pitchFamily="34" charset="0"/>
            </a:endParaRPr>
          </a:p>
          <a:p>
            <a:r>
              <a:rPr lang="en-US" dirty="0">
                <a:solidFill>
                  <a:schemeClr val="bg1"/>
                </a:solidFill>
                <a:latin typeface="Aparajita" panose="020B0604020202020204" pitchFamily="34" charset="0"/>
                <a:cs typeface="Aparajita" panose="020B0604020202020204" pitchFamily="34" charset="0"/>
              </a:rPr>
              <a:t> </a:t>
            </a:r>
            <a:r>
              <a:rPr lang="en-US" dirty="0" smtClean="0">
                <a:solidFill>
                  <a:schemeClr val="bg1"/>
                </a:solidFill>
                <a:latin typeface="Aparajita" panose="020B0604020202020204" pitchFamily="34" charset="0"/>
                <a:cs typeface="Aparajita" panose="020B0604020202020204" pitchFamily="34" charset="0"/>
              </a:rPr>
              <a:t>      Sabrina Yasmin</a:t>
            </a:r>
          </a:p>
          <a:p>
            <a:r>
              <a:rPr lang="en-US" dirty="0">
                <a:solidFill>
                  <a:schemeClr val="bg1"/>
                </a:solidFill>
                <a:latin typeface="Aparajita" panose="020B0604020202020204" pitchFamily="34" charset="0"/>
                <a:cs typeface="Aparajita" panose="020B0604020202020204" pitchFamily="34" charset="0"/>
              </a:rPr>
              <a:t> </a:t>
            </a:r>
            <a:r>
              <a:rPr lang="en-US" dirty="0" smtClean="0">
                <a:solidFill>
                  <a:schemeClr val="bg1"/>
                </a:solidFill>
                <a:latin typeface="Aparajita" panose="020B0604020202020204" pitchFamily="34" charset="0"/>
                <a:cs typeface="Aparajita" panose="020B0604020202020204" pitchFamily="34" charset="0"/>
              </a:rPr>
              <a:t>      Md. </a:t>
            </a:r>
            <a:r>
              <a:rPr lang="en-US" dirty="0" err="1" smtClean="0">
                <a:solidFill>
                  <a:schemeClr val="bg1"/>
                </a:solidFill>
                <a:latin typeface="Aparajita" panose="020B0604020202020204" pitchFamily="34" charset="0"/>
                <a:cs typeface="Aparajita" panose="020B0604020202020204" pitchFamily="34" charset="0"/>
              </a:rPr>
              <a:t>Faysal</a:t>
            </a:r>
            <a:r>
              <a:rPr lang="en-US" dirty="0" smtClean="0">
                <a:solidFill>
                  <a:schemeClr val="bg1"/>
                </a:solidFill>
                <a:latin typeface="Aparajita" panose="020B0604020202020204" pitchFamily="34" charset="0"/>
                <a:cs typeface="Aparajita" panose="020B0604020202020204" pitchFamily="34" charset="0"/>
              </a:rPr>
              <a:t> </a:t>
            </a:r>
            <a:r>
              <a:rPr lang="en-US" dirty="0" err="1" smtClean="0">
                <a:solidFill>
                  <a:schemeClr val="bg1"/>
                </a:solidFill>
                <a:latin typeface="Aparajita" panose="020B0604020202020204" pitchFamily="34" charset="0"/>
                <a:cs typeface="Aparajita" panose="020B0604020202020204" pitchFamily="34" charset="0"/>
              </a:rPr>
              <a:t>chowdhury</a:t>
            </a:r>
            <a:endParaRPr lang="en-US" dirty="0">
              <a:solidFill>
                <a:schemeClr val="bg1"/>
              </a:solidFill>
              <a:latin typeface="Aparajita" panose="020B0604020202020204" pitchFamily="34" charset="0"/>
              <a:cs typeface="Aparajita" panose="020B0604020202020204" pitchFamily="34" charset="0"/>
            </a:endParaRPr>
          </a:p>
        </p:txBody>
      </p:sp>
    </p:spTree>
    <p:extLst>
      <p:ext uri="{BB962C8B-B14F-4D97-AF65-F5344CB8AC3E}">
        <p14:creationId xmlns:p14="http://schemas.microsoft.com/office/powerpoint/2010/main" val="74726144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u="sng" dirty="0" smtClean="0">
                <a:latin typeface="Aparajita" panose="020B0604020202020204" pitchFamily="34" charset="0"/>
                <a:cs typeface="Aparajita" panose="020B0604020202020204" pitchFamily="34" charset="0"/>
              </a:rPr>
              <a:t>Introduction</a:t>
            </a:r>
            <a:endParaRPr lang="en-US" sz="4400" b="1" u="sng" dirty="0">
              <a:latin typeface="Aparajita" panose="020B0604020202020204" pitchFamily="34" charset="0"/>
              <a:cs typeface="Aparajita" panose="020B0604020202020204" pitchFamily="34" charset="0"/>
            </a:endParaRPr>
          </a:p>
        </p:txBody>
      </p:sp>
      <p:sp>
        <p:nvSpPr>
          <p:cNvPr id="3" name="Content Placeholder 2"/>
          <p:cNvSpPr>
            <a:spLocks noGrp="1"/>
          </p:cNvSpPr>
          <p:nvPr>
            <p:ph idx="1"/>
          </p:nvPr>
        </p:nvSpPr>
        <p:spPr>
          <a:xfrm>
            <a:off x="1245106" y="2732288"/>
            <a:ext cx="8825659" cy="3416300"/>
          </a:xfrm>
        </p:spPr>
        <p:txBody>
          <a:bodyPr>
            <a:normAutofit fontScale="92500" lnSpcReduction="10000"/>
          </a:bodyPr>
          <a:lstStyle/>
          <a:p>
            <a:pPr algn="just"/>
            <a:r>
              <a:rPr lang="en-US" sz="2400" b="1" dirty="0" smtClean="0">
                <a:ln>
                  <a:solidFill>
                    <a:srgbClr val="660066"/>
                  </a:solidFill>
                </a:ln>
                <a:solidFill>
                  <a:schemeClr val="accent1">
                    <a:lumMod val="50000"/>
                  </a:schemeClr>
                </a:solidFill>
                <a:latin typeface="Aparajita" panose="020B0604020202020204" pitchFamily="34" charset="0"/>
                <a:cs typeface="Aparajita" panose="020B0604020202020204" pitchFamily="34" charset="0"/>
              </a:rPr>
              <a:t>The Student Performance Monitoring System focuses on performance monitoring of student’s continuous assessment(tests) and examination scores.</a:t>
            </a:r>
          </a:p>
          <a:p>
            <a:pPr marL="0" indent="0" algn="just">
              <a:buNone/>
            </a:pPr>
            <a:endParaRPr lang="en-US" sz="2400" b="1" dirty="0" smtClean="0">
              <a:ln>
                <a:solidFill>
                  <a:srgbClr val="660066"/>
                </a:solidFill>
              </a:ln>
              <a:solidFill>
                <a:schemeClr val="accent1">
                  <a:lumMod val="50000"/>
                </a:schemeClr>
              </a:solidFill>
              <a:latin typeface="Aparajita" panose="020B0604020202020204" pitchFamily="34" charset="0"/>
              <a:cs typeface="Aparajita" panose="020B0604020202020204" pitchFamily="34" charset="0"/>
            </a:endParaRPr>
          </a:p>
          <a:p>
            <a:pPr algn="just"/>
            <a:r>
              <a:rPr lang="en-US" sz="2400" b="1" dirty="0" smtClean="0">
                <a:ln>
                  <a:solidFill>
                    <a:srgbClr val="660066"/>
                  </a:solidFill>
                </a:ln>
                <a:solidFill>
                  <a:schemeClr val="accent1">
                    <a:lumMod val="50000"/>
                  </a:schemeClr>
                </a:solidFill>
                <a:latin typeface="Aparajita" panose="020B0604020202020204" pitchFamily="34" charset="0"/>
                <a:cs typeface="Aparajita" panose="020B0604020202020204" pitchFamily="34" charset="0"/>
              </a:rPr>
              <a:t>The main idea of this project is to evaluate the COs achieved and mapped PLOs achieved by each student in each of the enrolled courses as that would be necessary for monitoring the student performance.</a:t>
            </a:r>
          </a:p>
          <a:p>
            <a:pPr marL="0" indent="0" algn="just">
              <a:buNone/>
            </a:pPr>
            <a:endParaRPr lang="en-US" sz="2400" b="1" dirty="0" smtClean="0">
              <a:ln>
                <a:solidFill>
                  <a:srgbClr val="660066"/>
                </a:solidFill>
              </a:ln>
              <a:solidFill>
                <a:schemeClr val="accent1">
                  <a:lumMod val="50000"/>
                </a:schemeClr>
              </a:solidFill>
              <a:latin typeface="Aparajita" panose="020B0604020202020204" pitchFamily="34" charset="0"/>
              <a:cs typeface="Aparajita" panose="020B0604020202020204" pitchFamily="34" charset="0"/>
            </a:endParaRPr>
          </a:p>
          <a:p>
            <a:pPr algn="just"/>
            <a:r>
              <a:rPr lang="en-US" sz="2400" b="1" dirty="0" smtClean="0">
                <a:ln>
                  <a:solidFill>
                    <a:srgbClr val="660066"/>
                  </a:solidFill>
                </a:ln>
                <a:solidFill>
                  <a:schemeClr val="accent1">
                    <a:lumMod val="50000"/>
                  </a:schemeClr>
                </a:solidFill>
                <a:latin typeface="Aparajita" panose="020B0604020202020204" pitchFamily="34" charset="0"/>
                <a:cs typeface="Aparajita" panose="020B0604020202020204" pitchFamily="34" charset="0"/>
              </a:rPr>
              <a:t>This Student Performance Monitoring System would provide an insight about how learning might improve in a given program - whether it be online or in a classroom.</a:t>
            </a:r>
            <a:endParaRPr lang="en-US" sz="2400" b="1" dirty="0">
              <a:ln>
                <a:solidFill>
                  <a:srgbClr val="660066"/>
                </a:solidFill>
              </a:ln>
              <a:solidFill>
                <a:schemeClr val="accent1">
                  <a:lumMod val="50000"/>
                </a:schemeClr>
              </a:solidFill>
              <a:latin typeface="Aparajita" panose="020B0604020202020204" pitchFamily="34" charset="0"/>
              <a:cs typeface="Aparajita" panose="020B0604020202020204" pitchFamily="34" charset="0"/>
            </a:endParaRPr>
          </a:p>
        </p:txBody>
      </p:sp>
    </p:spTree>
    <p:extLst>
      <p:ext uri="{BB962C8B-B14F-4D97-AF65-F5344CB8AC3E}">
        <p14:creationId xmlns:p14="http://schemas.microsoft.com/office/powerpoint/2010/main" val="19192504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4497" y="1063820"/>
            <a:ext cx="10088302" cy="706964"/>
          </a:xfrm>
        </p:spPr>
        <p:txBody>
          <a:bodyPr/>
          <a:lstStyle/>
          <a:p>
            <a:pPr algn="ctr"/>
            <a:r>
              <a:rPr lang="en-US" sz="4000" b="1" u="sng" dirty="0" smtClean="0">
                <a:latin typeface="Aparajita" panose="020B0604020202020204" pitchFamily="34" charset="0"/>
                <a:cs typeface="Aparajita" panose="020B0604020202020204" pitchFamily="34" charset="0"/>
              </a:rPr>
              <a:t>Student Performance Monitoring System Rich Picture</a:t>
            </a:r>
            <a:endParaRPr lang="en-US" sz="4000" b="1" u="sng" dirty="0">
              <a:latin typeface="Aparajita" panose="020B0604020202020204" pitchFamily="34" charset="0"/>
              <a:cs typeface="Aparajita" panose="020B0604020202020204" pitchFamily="34" charset="0"/>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4077" y="2318197"/>
            <a:ext cx="6878953" cy="44432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517636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u="sng" dirty="0" smtClean="0">
                <a:latin typeface="Aparajita" panose="020B0604020202020204" pitchFamily="34" charset="0"/>
                <a:cs typeface="Aparajita" panose="020B0604020202020204" pitchFamily="34" charset="0"/>
              </a:rPr>
              <a:t>Enhanced Entity Relationship Diagram</a:t>
            </a:r>
            <a:endParaRPr lang="en-US" sz="4000" b="1" u="sng" dirty="0">
              <a:latin typeface="Aparajita" panose="020B0604020202020204" pitchFamily="34" charset="0"/>
              <a:cs typeface="Aparajita"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6076" y="2266682"/>
            <a:ext cx="8178084" cy="44614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291932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u="sng" dirty="0" smtClean="0">
                <a:latin typeface="Aparajita" panose="020B0604020202020204" pitchFamily="34" charset="0"/>
                <a:cs typeface="Aparajita" panose="020B0604020202020204" pitchFamily="34" charset="0"/>
              </a:rPr>
              <a:t>Input Forms</a:t>
            </a:r>
            <a:endParaRPr lang="en-US" sz="4000" b="1" u="sng" dirty="0">
              <a:latin typeface="Aparajita" panose="020B0604020202020204" pitchFamily="34" charset="0"/>
              <a:cs typeface="Aparajita" panose="020B0604020202020204" pitchFamily="34" charset="0"/>
            </a:endParaRPr>
          </a:p>
        </p:txBody>
      </p:sp>
      <p:sp>
        <p:nvSpPr>
          <p:cNvPr id="3" name="Content Placeholder 2"/>
          <p:cNvSpPr>
            <a:spLocks noGrp="1"/>
          </p:cNvSpPr>
          <p:nvPr>
            <p:ph idx="1"/>
          </p:nvPr>
        </p:nvSpPr>
        <p:spPr>
          <a:xfrm>
            <a:off x="1154954" y="2783805"/>
            <a:ext cx="8825659" cy="3416300"/>
          </a:xfrm>
        </p:spPr>
        <p:txBody>
          <a:bodyPr>
            <a:normAutofit/>
          </a:bodyPr>
          <a:lstStyle/>
          <a:p>
            <a:r>
              <a:rPr lang="en-US" sz="2700" b="1" dirty="0" smtClean="0">
                <a:solidFill>
                  <a:schemeClr val="accent1">
                    <a:lumMod val="50000"/>
                  </a:schemeClr>
                </a:solidFill>
                <a:latin typeface="Aparajita" panose="020B0604020202020204" pitchFamily="34" charset="0"/>
                <a:cs typeface="Aparajita" panose="020B0604020202020204" pitchFamily="34" charset="0"/>
              </a:rPr>
              <a:t>Add User</a:t>
            </a:r>
          </a:p>
          <a:p>
            <a:r>
              <a:rPr lang="en-US" sz="2700" b="1" dirty="0">
                <a:solidFill>
                  <a:schemeClr val="accent1">
                    <a:lumMod val="50000"/>
                  </a:schemeClr>
                </a:solidFill>
                <a:latin typeface="Aparajita" panose="020B0604020202020204" pitchFamily="34" charset="0"/>
                <a:cs typeface="Aparajita" panose="020B0604020202020204" pitchFamily="34" charset="0"/>
              </a:rPr>
              <a:t> </a:t>
            </a:r>
            <a:r>
              <a:rPr lang="en-US" sz="2700" b="1" dirty="0" smtClean="0">
                <a:solidFill>
                  <a:schemeClr val="accent1">
                    <a:lumMod val="50000"/>
                  </a:schemeClr>
                </a:solidFill>
                <a:latin typeface="Aparajita" panose="020B0604020202020204" pitchFamily="34" charset="0"/>
                <a:cs typeface="Aparajita" panose="020B0604020202020204" pitchFamily="34" charset="0"/>
              </a:rPr>
              <a:t>Add Program and PLO</a:t>
            </a:r>
          </a:p>
          <a:p>
            <a:r>
              <a:rPr lang="en-US" sz="2700" b="1" dirty="0" smtClean="0">
                <a:solidFill>
                  <a:schemeClr val="accent1">
                    <a:lumMod val="50000"/>
                  </a:schemeClr>
                </a:solidFill>
                <a:latin typeface="Aparajita" panose="020B0604020202020204" pitchFamily="34" charset="0"/>
                <a:cs typeface="Aparajita" panose="020B0604020202020204" pitchFamily="34" charset="0"/>
              </a:rPr>
              <a:t>Add Course with CO</a:t>
            </a:r>
          </a:p>
          <a:p>
            <a:r>
              <a:rPr lang="en-US" sz="2700" b="1" dirty="0" smtClean="0">
                <a:solidFill>
                  <a:schemeClr val="accent1">
                    <a:lumMod val="50000"/>
                  </a:schemeClr>
                </a:solidFill>
                <a:latin typeface="Aparajita" panose="020B0604020202020204" pitchFamily="34" charset="0"/>
                <a:cs typeface="Aparajita" panose="020B0604020202020204" pitchFamily="34" charset="0"/>
              </a:rPr>
              <a:t>Add Individual Marks</a:t>
            </a:r>
          </a:p>
          <a:p>
            <a:r>
              <a:rPr lang="en-US" sz="2700" b="1" dirty="0" smtClean="0">
                <a:solidFill>
                  <a:schemeClr val="accent1">
                    <a:lumMod val="50000"/>
                  </a:schemeClr>
                </a:solidFill>
                <a:latin typeface="Aparajita" panose="020B0604020202020204" pitchFamily="34" charset="0"/>
                <a:cs typeface="Aparajita" panose="020B0604020202020204" pitchFamily="34" charset="0"/>
              </a:rPr>
              <a:t>Add Mass Marks</a:t>
            </a:r>
            <a:endParaRPr lang="en-US" sz="2700" b="1" dirty="0">
              <a:solidFill>
                <a:schemeClr val="accent1">
                  <a:lumMod val="50000"/>
                </a:schemeClr>
              </a:solidFill>
              <a:latin typeface="Aparajita" panose="020B0604020202020204" pitchFamily="34" charset="0"/>
              <a:cs typeface="Aparajita" panose="020B0604020202020204" pitchFamily="34" charset="0"/>
            </a:endParaRPr>
          </a:p>
        </p:txBody>
      </p:sp>
    </p:spTree>
    <p:extLst>
      <p:ext uri="{BB962C8B-B14F-4D97-AF65-F5344CB8AC3E}">
        <p14:creationId xmlns:p14="http://schemas.microsoft.com/office/powerpoint/2010/main" val="27089976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u="sng" dirty="0" smtClean="0">
                <a:latin typeface="Aparajita" panose="020B0604020202020204" pitchFamily="34" charset="0"/>
                <a:cs typeface="Aparajita" panose="020B0604020202020204" pitchFamily="34" charset="0"/>
              </a:rPr>
              <a:t>Output Reports</a:t>
            </a:r>
            <a:endParaRPr lang="en-US" sz="4000" b="1" u="sng" dirty="0">
              <a:latin typeface="Aparajita" panose="020B0604020202020204" pitchFamily="34" charset="0"/>
              <a:cs typeface="Aparajita" panose="020B0604020202020204" pitchFamily="34" charset="0"/>
            </a:endParaRPr>
          </a:p>
        </p:txBody>
      </p:sp>
      <p:sp>
        <p:nvSpPr>
          <p:cNvPr id="3" name="Content Placeholder 2"/>
          <p:cNvSpPr>
            <a:spLocks noGrp="1"/>
          </p:cNvSpPr>
          <p:nvPr>
            <p:ph idx="1"/>
          </p:nvPr>
        </p:nvSpPr>
        <p:spPr>
          <a:xfrm>
            <a:off x="1122830" y="2848198"/>
            <a:ext cx="8825659" cy="3416300"/>
          </a:xfrm>
        </p:spPr>
        <p:txBody>
          <a:bodyPr/>
          <a:lstStyle/>
          <a:p>
            <a:pPr algn="just"/>
            <a:r>
              <a:rPr lang="en-US" sz="2700" b="1" dirty="0" smtClean="0">
                <a:solidFill>
                  <a:schemeClr val="accent1">
                    <a:lumMod val="50000"/>
                  </a:schemeClr>
                </a:solidFill>
                <a:latin typeface="Aparajita" panose="020B0604020202020204" pitchFamily="34" charset="0"/>
                <a:cs typeface="Aparajita" panose="020B0604020202020204" pitchFamily="34" charset="0"/>
              </a:rPr>
              <a:t>Higher Management Dashboard</a:t>
            </a:r>
          </a:p>
          <a:p>
            <a:pPr algn="just"/>
            <a:r>
              <a:rPr lang="en-US" sz="2700" b="1" dirty="0" smtClean="0">
                <a:solidFill>
                  <a:schemeClr val="accent1">
                    <a:lumMod val="50000"/>
                  </a:schemeClr>
                </a:solidFill>
                <a:latin typeface="Aparajita" panose="020B0604020202020204" pitchFamily="34" charset="0"/>
                <a:cs typeface="Aparajita" panose="020B0604020202020204" pitchFamily="34" charset="0"/>
              </a:rPr>
              <a:t>PLO Achievement View</a:t>
            </a:r>
          </a:p>
          <a:p>
            <a:pPr algn="just"/>
            <a:r>
              <a:rPr lang="en-US" sz="2700" b="1" dirty="0" smtClean="0">
                <a:solidFill>
                  <a:schemeClr val="accent1">
                    <a:lumMod val="50000"/>
                  </a:schemeClr>
                </a:solidFill>
                <a:latin typeface="Aparajita" panose="020B0604020202020204" pitchFamily="34" charset="0"/>
                <a:cs typeface="Aparajita" panose="020B0604020202020204" pitchFamily="34" charset="0"/>
              </a:rPr>
              <a:t>Student Progress View</a:t>
            </a:r>
          </a:p>
          <a:p>
            <a:pPr algn="just"/>
            <a:r>
              <a:rPr lang="en-US" sz="2700" b="1" dirty="0" smtClean="0">
                <a:solidFill>
                  <a:schemeClr val="accent1">
                    <a:lumMod val="50000"/>
                  </a:schemeClr>
                </a:solidFill>
                <a:latin typeface="Aparajita" panose="020B0604020202020204" pitchFamily="34" charset="0"/>
                <a:cs typeface="Aparajita" panose="020B0604020202020204" pitchFamily="34" charset="0"/>
              </a:rPr>
              <a:t>Student Result</a:t>
            </a:r>
          </a:p>
          <a:p>
            <a:pPr algn="just"/>
            <a:endParaRPr lang="en-US" dirty="0"/>
          </a:p>
        </p:txBody>
      </p:sp>
    </p:spTree>
    <p:extLst>
      <p:ext uri="{BB962C8B-B14F-4D97-AF65-F5344CB8AC3E}">
        <p14:creationId xmlns:p14="http://schemas.microsoft.com/office/powerpoint/2010/main" val="18156401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Effect transition="in" filter="fade">
                                      <p:cBhvr>
                                        <p:cTn id="29" dur="1000"/>
                                        <p:tgtEl>
                                          <p:spTgt spid="3">
                                            <p:txEl>
                                              <p:pRg st="1" end="1"/>
                                            </p:txEl>
                                          </p:spTgt>
                                        </p:tgtEl>
                                      </p:cBhvr>
                                    </p:animEffect>
                                    <p:anim calcmode="lin" valueType="num">
                                      <p:cBhvr>
                                        <p:cTn id="3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u="sng" dirty="0" smtClean="0">
                <a:latin typeface="Aparajita" panose="020B0604020202020204" pitchFamily="34" charset="0"/>
                <a:cs typeface="Aparajita" panose="020B0604020202020204" pitchFamily="34" charset="0"/>
              </a:rPr>
              <a:t>Conclusion</a:t>
            </a:r>
            <a:endParaRPr lang="en-US" sz="4000" b="1" u="sng" dirty="0">
              <a:latin typeface="Aparajita" panose="020B0604020202020204" pitchFamily="34" charset="0"/>
              <a:cs typeface="Aparajita" panose="020B0604020202020204" pitchFamily="34" charset="0"/>
            </a:endParaRPr>
          </a:p>
        </p:txBody>
      </p:sp>
      <p:sp>
        <p:nvSpPr>
          <p:cNvPr id="3" name="Content Placeholder 2"/>
          <p:cNvSpPr>
            <a:spLocks noGrp="1"/>
          </p:cNvSpPr>
          <p:nvPr>
            <p:ph idx="1"/>
          </p:nvPr>
        </p:nvSpPr>
        <p:spPr/>
        <p:txBody>
          <a:bodyPr>
            <a:normAutofit/>
          </a:bodyPr>
          <a:lstStyle/>
          <a:p>
            <a:r>
              <a:rPr lang="en-US" sz="2800" b="1" dirty="0" smtClean="0">
                <a:solidFill>
                  <a:schemeClr val="accent1">
                    <a:lumMod val="50000"/>
                  </a:schemeClr>
                </a:solidFill>
                <a:latin typeface="Aparajita" panose="020B0604020202020204" pitchFamily="34" charset="0"/>
                <a:cs typeface="Aparajita" panose="020B0604020202020204" pitchFamily="34" charset="0"/>
              </a:rPr>
              <a:t>The system that we have created can automatically store and retrieve data that were previously done manually.</a:t>
            </a:r>
          </a:p>
          <a:p>
            <a:r>
              <a:rPr lang="en-US" sz="2800" b="1" dirty="0" smtClean="0">
                <a:solidFill>
                  <a:schemeClr val="accent1">
                    <a:lumMod val="50000"/>
                  </a:schemeClr>
                </a:solidFill>
                <a:latin typeface="Aparajita" panose="020B0604020202020204" pitchFamily="34" charset="0"/>
                <a:cs typeface="Aparajita" panose="020B0604020202020204" pitchFamily="34" charset="0"/>
              </a:rPr>
              <a:t>It is more effective and user friendly as gathering and collecting data manually was a tiresome task.</a:t>
            </a:r>
          </a:p>
          <a:p>
            <a:r>
              <a:rPr lang="en-US" sz="2800" b="1" dirty="0" smtClean="0">
                <a:solidFill>
                  <a:schemeClr val="accent1">
                    <a:lumMod val="50000"/>
                  </a:schemeClr>
                </a:solidFill>
                <a:latin typeface="Aparajita" panose="020B0604020202020204" pitchFamily="34" charset="0"/>
                <a:cs typeface="Aparajita" panose="020B0604020202020204" pitchFamily="34" charset="0"/>
              </a:rPr>
              <a:t>Primarily we have focused on IUB as the organization for which we have done this project but the project has the potential of being useful to other universities as well.</a:t>
            </a:r>
            <a:endParaRPr lang="en-US" sz="2800" b="1" dirty="0">
              <a:solidFill>
                <a:schemeClr val="accent1">
                  <a:lumMod val="50000"/>
                </a:schemeClr>
              </a:solidFill>
              <a:latin typeface="Aparajita" panose="020B0604020202020204" pitchFamily="34" charset="0"/>
              <a:cs typeface="Aparajita" panose="020B0604020202020204" pitchFamily="34" charset="0"/>
            </a:endParaRPr>
          </a:p>
        </p:txBody>
      </p:sp>
    </p:spTree>
    <p:extLst>
      <p:ext uri="{BB962C8B-B14F-4D97-AF65-F5344CB8AC3E}">
        <p14:creationId xmlns:p14="http://schemas.microsoft.com/office/powerpoint/2010/main" val="7352986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23000">
              <a:schemeClr val="accent1">
                <a:lumMod val="50000"/>
              </a:schemeClr>
            </a:gs>
            <a:gs pos="48000">
              <a:schemeClr val="accent2">
                <a:lumMod val="97000"/>
                <a:lumOff val="3000"/>
              </a:schemeClr>
            </a:gs>
            <a:gs pos="100000">
              <a:schemeClr val="accent2">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77295" y="2220650"/>
            <a:ext cx="6426359" cy="1507067"/>
          </a:xfrm>
        </p:spPr>
        <p:txBody>
          <a:bodyPr>
            <a:noAutofit/>
            <a:scene3d>
              <a:camera prst="orthographicFront"/>
              <a:lightRig rig="threePt" dir="t"/>
            </a:scene3d>
            <a:sp3d extrusionH="57150">
              <a:bevelT w="69850" h="38100" prst="cross"/>
              <a:bevelB w="50800" h="38100" prst="riblet"/>
            </a:sp3d>
          </a:bodyPr>
          <a:lstStyle/>
          <a:p>
            <a:r>
              <a:rPr lang="en-US" sz="6000" b="1" dirty="0" smtClean="0">
                <a:effectLst>
                  <a:outerShdw blurRad="50800" dist="38100" dir="2700000" algn="tl" rotWithShape="0">
                    <a:prstClr val="black">
                      <a:alpha val="40000"/>
                    </a:prstClr>
                  </a:outerShdw>
                  <a:reflection blurRad="6350" stA="55000" endA="50" endPos="85000" dist="60007" dir="5400000" sy="-100000" algn="bl" rotWithShape="0"/>
                </a:effectLst>
                <a:latin typeface="FunSized" panose="02000500000000000000" pitchFamily="2" charset="0"/>
              </a:rPr>
              <a:t>Thank you</a:t>
            </a:r>
            <a:endParaRPr lang="en-US" sz="6000" b="1" dirty="0">
              <a:effectLst>
                <a:outerShdw blurRad="50800" dist="38100" dir="2700000" algn="tl" rotWithShape="0">
                  <a:prstClr val="black">
                    <a:alpha val="40000"/>
                  </a:prstClr>
                </a:outerShdw>
                <a:reflection blurRad="6350" stA="55000" endA="50" endPos="85000" dist="60007" dir="5400000" sy="-100000" algn="bl" rotWithShape="0"/>
              </a:effectLst>
              <a:latin typeface="FunSized" panose="02000500000000000000" pitchFamily="2" charset="0"/>
            </a:endParaRPr>
          </a:p>
        </p:txBody>
      </p:sp>
    </p:spTree>
    <p:extLst>
      <p:ext uri="{BB962C8B-B14F-4D97-AF65-F5344CB8AC3E}">
        <p14:creationId xmlns:p14="http://schemas.microsoft.com/office/powerpoint/2010/main" val="192484406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Slic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Ion Boardroom</Template>
  <TotalTime>231</TotalTime>
  <Words>220</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Aparajita</vt:lpstr>
      <vt:lpstr>Arial</vt:lpstr>
      <vt:lpstr>Century Gothic</vt:lpstr>
      <vt:lpstr>FunSized</vt:lpstr>
      <vt:lpstr>Wingdings 3</vt:lpstr>
      <vt:lpstr>Ion Boardroom</vt:lpstr>
      <vt:lpstr>Slice</vt:lpstr>
      <vt:lpstr>CSE303 Project Presentation</vt:lpstr>
      <vt:lpstr>Introduction</vt:lpstr>
      <vt:lpstr>Student Performance Monitoring System Rich Picture</vt:lpstr>
      <vt:lpstr>Enhanced Entity Relationship Diagram</vt:lpstr>
      <vt:lpstr>Input Forms</vt:lpstr>
      <vt:lpstr>Output Reports</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CSE303 Project Presentation</dc:title>
  <dc:creator>Refat</dc:creator>
  <cp:lastModifiedBy>Refat</cp:lastModifiedBy>
  <cp:revision>19</cp:revision>
  <dcterms:created xsi:type="dcterms:W3CDTF">2021-01-23T13:03:12Z</dcterms:created>
  <dcterms:modified xsi:type="dcterms:W3CDTF">2021-01-24T13:59:21Z</dcterms:modified>
</cp:coreProperties>
</file>