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6"/>
  </p:notesMasterIdLst>
  <p:sldIdLst>
    <p:sldId id="257" r:id="rId2"/>
    <p:sldId id="275" r:id="rId3"/>
    <p:sldId id="286" r:id="rId4"/>
    <p:sldId id="296" r:id="rId5"/>
    <p:sldId id="297" r:id="rId6"/>
    <p:sldId id="298" r:id="rId7"/>
    <p:sldId id="308" r:id="rId8"/>
    <p:sldId id="299" r:id="rId9"/>
    <p:sldId id="300" r:id="rId10"/>
    <p:sldId id="306" r:id="rId11"/>
    <p:sldId id="313" r:id="rId12"/>
    <p:sldId id="309" r:id="rId13"/>
    <p:sldId id="310" r:id="rId14"/>
    <p:sldId id="312" r:id="rId15"/>
    <p:sldId id="314" r:id="rId16"/>
    <p:sldId id="315" r:id="rId17"/>
    <p:sldId id="316" r:id="rId18"/>
    <p:sldId id="317" r:id="rId19"/>
    <p:sldId id="318" r:id="rId20"/>
    <p:sldId id="319" r:id="rId21"/>
    <p:sldId id="320" r:id="rId22"/>
    <p:sldId id="321" r:id="rId23"/>
    <p:sldId id="322" r:id="rId24"/>
    <p:sldId id="29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89223" autoAdjust="0"/>
  </p:normalViewPr>
  <p:slideViewPr>
    <p:cSldViewPr>
      <p:cViewPr varScale="1">
        <p:scale>
          <a:sx n="65" d="100"/>
          <a:sy n="65" d="100"/>
        </p:scale>
        <p:origin x="-15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5/1/2020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5/1/2020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5/1/2020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5/1/2020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5/1/2020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5/1/2020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5/1/2020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5/1/2020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5/1/2020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5/1/2020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5/1/2020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5/1/2020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5/1/2020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5/1/2020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5/1/2020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umiyakousar/A-Comaparative-Study-on-Hyperspectral-Image-Classific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14349" y="1142984"/>
            <a:ext cx="7572428" cy="2214578"/>
          </a:xfrm>
        </p:spPr>
        <p:txBody>
          <a:bodyPr/>
          <a:lstStyle/>
          <a:p>
            <a:pPr algn="ctr"/>
            <a:r>
              <a:rPr lang="en-IN" sz="5400" dirty="0" smtClean="0">
                <a:effectLst>
                  <a:outerShdw blurRad="38100" dist="38100" dir="2700000" algn="tl">
                    <a:srgbClr val="000000">
                      <a:alpha val="43137"/>
                    </a:srgbClr>
                  </a:outerShdw>
                </a:effectLst>
                <a:latin typeface="Times New Roman" pitchFamily="18" charset="0"/>
                <a:cs typeface="Times New Roman" pitchFamily="18" charset="0"/>
              </a:rPr>
              <a:t>A Comparative Study on Hyperspectral Image Classification</a:t>
            </a:r>
            <a:r>
              <a:rPr lang="en-IN" sz="44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sz="4400"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sz="4400"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714348" y="4000504"/>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B-5				        Project Guide:</a:t>
            </a:r>
          </a:p>
          <a:p>
            <a:pPr eaLnBrk="1" hangingPunct="1"/>
            <a:r>
              <a:rPr lang="en-US" sz="1600" dirty="0" smtClean="0">
                <a:latin typeface="Times New Roman" pitchFamily="18" charset="0"/>
                <a:cs typeface="Times New Roman" pitchFamily="18" charset="0"/>
              </a:rPr>
              <a:t>SUMIYA KOUSAR S B   (164G1A05A7)                                  Mr. P.Veera Prakash, </a:t>
            </a:r>
            <a:r>
              <a:rPr lang="en-US" sz="1300" dirty="0"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RESHMA N 	       (164G1A0581)                                      Assistant Professor</a:t>
            </a:r>
          </a:p>
          <a:p>
            <a:r>
              <a:rPr lang="en-US" sz="1600" dirty="0" smtClean="0">
                <a:latin typeface="Times New Roman" pitchFamily="18" charset="0"/>
                <a:cs typeface="Times New Roman" pitchFamily="18" charset="0"/>
              </a:rPr>
              <a:t>RAJESH  E                       (164G1A0572)</a:t>
            </a:r>
          </a:p>
          <a:p>
            <a:r>
              <a:rPr lang="en-IN" sz="1600" dirty="0" smtClean="0">
                <a:latin typeface="Times New Roman" pitchFamily="18" charset="0"/>
                <a:cs typeface="Times New Roman" pitchFamily="18" charset="0"/>
              </a:rPr>
              <a:t>VISHNUKANTH T          (</a:t>
            </a:r>
            <a:r>
              <a:rPr lang="en-US" sz="1600" dirty="0" smtClean="0">
                <a:latin typeface="Times New Roman" pitchFamily="18" charset="0"/>
                <a:cs typeface="Times New Roman" pitchFamily="18" charset="0"/>
              </a:rPr>
              <a:t>164G1A05B8</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
        <p:nvSpPr>
          <p:cNvPr id="6" name="Rectangle 5"/>
          <p:cNvSpPr/>
          <p:nvPr/>
        </p:nvSpPr>
        <p:spPr>
          <a:xfrm>
            <a:off x="571472" y="5500702"/>
            <a:ext cx="8215370" cy="5000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latin typeface="Times New Roman" pitchFamily="18" charset="0"/>
                <a:cs typeface="Times New Roman" pitchFamily="18" charset="0"/>
                <a:hlinkClick r:id="rId4"/>
              </a:rPr>
              <a:t>https://github.com/sumiyakousar/A-Comaparative-Study-on-Hyperspectral-Image-Classification</a:t>
            </a:r>
            <a:endParaRPr lang="en-IN" sz="16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Contd</a:t>
            </a:r>
            <a:r>
              <a:rPr lang="en-IN" dirty="0" smtClean="0"/>
              <a:t>…</a:t>
            </a:r>
            <a:endParaRPr lang="en-US" dirty="0"/>
          </a:p>
        </p:txBody>
      </p:sp>
      <p:sp>
        <p:nvSpPr>
          <p:cNvPr id="3" name="Content Placeholder 2"/>
          <p:cNvSpPr>
            <a:spLocks noGrp="1"/>
          </p:cNvSpPr>
          <p:nvPr>
            <p:ph idx="1"/>
          </p:nvPr>
        </p:nvSpPr>
        <p:spPr/>
        <p:txBody>
          <a:bodyPr/>
          <a:lstStyle/>
          <a:p>
            <a:pPr algn="just"/>
            <a:r>
              <a:rPr lang="en-IN" sz="2400" b="1" dirty="0" smtClean="0">
                <a:latin typeface="Times New Roman" pitchFamily="18" charset="0"/>
                <a:cs typeface="Times New Roman" pitchFamily="18" charset="0"/>
              </a:rPr>
              <a:t>“Hyperspectral Image Classification by exploiting Convolutional Neural Network”  [3]:</a:t>
            </a:r>
          </a:p>
          <a:p>
            <a:pPr algn="just">
              <a:buNone/>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main goal of this paper is to use deep learning concept to extract deep features from hyperspectral datasets to achieve better classification results. In this study, after pre-processing step, data is fed to a CNN in order to extract deep features. Extracted features are then imported in a multi-layer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(MLP) network as our selected classifier. These results expressed more than 10% improvements compared to the classic MLP classification technique.  </a:t>
            </a:r>
          </a:p>
          <a:p>
            <a:pPr algn="just">
              <a:buNone/>
            </a:pPr>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None/>
            </a:pPr>
            <a:r>
              <a:rPr lang="en-IN" dirty="0" smtClean="0"/>
              <a:t> </a:t>
            </a:r>
          </a:p>
          <a:p>
            <a:pPr>
              <a:buNone/>
            </a:pPr>
            <a:r>
              <a:rPr lang="en-IN" dirty="0" smtClean="0"/>
              <a:t>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Design (Data Flow Diagrams)</a:t>
            </a:r>
            <a:endParaRPr lang="en-US" dirty="0">
              <a:latin typeface="Times New Roman" pitchFamily="18" charset="0"/>
              <a:cs typeface="Times New Roman" pitchFamily="18" charset="0"/>
            </a:endParaRPr>
          </a:p>
        </p:txBody>
      </p:sp>
      <p:sp>
        <p:nvSpPr>
          <p:cNvPr id="5" name="Rectangle 4"/>
          <p:cNvSpPr/>
          <p:nvPr/>
        </p:nvSpPr>
        <p:spPr>
          <a:xfrm>
            <a:off x="2357422" y="5286388"/>
            <a:ext cx="4000528" cy="3571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Level-0</a:t>
            </a:r>
            <a:endParaRPr lang="en-US" dirty="0"/>
          </a:p>
        </p:txBody>
      </p:sp>
      <p:pic>
        <p:nvPicPr>
          <p:cNvPr id="6" name="Picture 5"/>
          <p:cNvPicPr/>
          <p:nvPr/>
        </p:nvPicPr>
        <p:blipFill>
          <a:blip r:embed="rId3"/>
          <a:srcRect/>
          <a:stretch>
            <a:fillRect/>
          </a:stretch>
        </p:blipFill>
        <p:spPr bwMode="auto">
          <a:xfrm>
            <a:off x="1214414" y="2000240"/>
            <a:ext cx="6643734" cy="292895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251"/>
            <a:ext cx="8229600" cy="650857"/>
          </a:xfrm>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7" name="Rectangle 6"/>
          <p:cNvSpPr/>
          <p:nvPr/>
        </p:nvSpPr>
        <p:spPr>
          <a:xfrm>
            <a:off x="3286116" y="5643578"/>
            <a:ext cx="2928958" cy="3571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Level- 1</a:t>
            </a:r>
            <a:endParaRPr lang="en-US" dirty="0"/>
          </a:p>
        </p:txBody>
      </p:sp>
      <p:pic>
        <p:nvPicPr>
          <p:cNvPr id="5" name="Picture 4"/>
          <p:cNvPicPr/>
          <p:nvPr/>
        </p:nvPicPr>
        <p:blipFill>
          <a:blip r:embed="rId2"/>
          <a:srcRect/>
          <a:stretch>
            <a:fillRect/>
          </a:stretch>
        </p:blipFill>
        <p:spPr bwMode="auto">
          <a:xfrm>
            <a:off x="1428728" y="1357299"/>
            <a:ext cx="6357981" cy="407196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71"/>
          </a:xfrm>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Rectangle 4"/>
          <p:cNvSpPr/>
          <p:nvPr/>
        </p:nvSpPr>
        <p:spPr>
          <a:xfrm>
            <a:off x="3571868" y="5786454"/>
            <a:ext cx="192882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Level -2</a:t>
            </a:r>
            <a:endParaRPr lang="en-US" dirty="0"/>
          </a:p>
        </p:txBody>
      </p:sp>
      <p:pic>
        <p:nvPicPr>
          <p:cNvPr id="6" name="Picture 5"/>
          <p:cNvPicPr/>
          <p:nvPr/>
        </p:nvPicPr>
        <p:blipFill>
          <a:blip r:embed="rId2"/>
          <a:srcRect/>
          <a:stretch>
            <a:fillRect/>
          </a:stretch>
        </p:blipFill>
        <p:spPr bwMode="auto">
          <a:xfrm>
            <a:off x="1214414" y="1428736"/>
            <a:ext cx="6437814" cy="400052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Machine learning Algorithms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SVM is a supervised learning algorithm that analyses data used for classification and regression. It </a:t>
            </a:r>
            <a:r>
              <a:rPr lang="en-US" sz="2400" dirty="0" smtClean="0">
                <a:latin typeface="Times New Roman" pitchFamily="18" charset="0"/>
                <a:cs typeface="Times New Roman" pitchFamily="18" charset="0"/>
              </a:rPr>
              <a:t>constructs a </a:t>
            </a:r>
            <a:r>
              <a:rPr lang="en-US" sz="2400" dirty="0" err="1" smtClean="0">
                <a:latin typeface="Times New Roman" pitchFamily="18" charset="0"/>
                <a:cs typeface="Times New Roman" pitchFamily="18" charset="0"/>
              </a:rPr>
              <a:t>hyperplane</a:t>
            </a:r>
            <a:r>
              <a:rPr lang="en-US" sz="2400" dirty="0" smtClean="0">
                <a:latin typeface="Times New Roman" pitchFamily="18" charset="0"/>
                <a:cs typeface="Times New Roman" pitchFamily="18" charset="0"/>
              </a:rPr>
              <a:t> in multidimensional space to separate different classes. SVM are of two linear and non linear based on </a:t>
            </a:r>
            <a:r>
              <a:rPr lang="en-US" sz="2400" dirty="0" err="1" smtClean="0">
                <a:latin typeface="Times New Roman" pitchFamily="18" charset="0"/>
                <a:cs typeface="Times New Roman" pitchFamily="18" charset="0"/>
              </a:rPr>
              <a:t>hyperplane</a:t>
            </a:r>
            <a:r>
              <a:rPr lang="en-US" sz="2400" dirty="0" smtClean="0">
                <a:latin typeface="Times New Roman" pitchFamily="18" charset="0"/>
                <a:cs typeface="Times New Roman" pitchFamily="18" charset="0"/>
              </a:rPr>
              <a:t>. A non linear SVM is achieved using kernel tricks.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We used non linear SVM with RBF kernel.</a:t>
            </a:r>
          </a:p>
          <a:p>
            <a:pPr algn="just"/>
            <a:r>
              <a:rPr lang="en-IN" sz="2400" dirty="0" smtClean="0">
                <a:latin typeface="Times New Roman" pitchFamily="18" charset="0"/>
                <a:cs typeface="Times New Roman" pitchFamily="18" charset="0"/>
              </a:rPr>
              <a:t>Random Forest (RF) is a supervised </a:t>
            </a:r>
            <a:r>
              <a:rPr lang="en-US" sz="2400" dirty="0" smtClean="0">
                <a:latin typeface="Times New Roman" pitchFamily="18" charset="0"/>
                <a:cs typeface="Times New Roman" pitchFamily="18" charset="0"/>
              </a:rPr>
              <a:t>which is used for both classification as well as regression. It creates decision trees on data samples and then gets the prediction from each of them and finally selects the best solution by means of voting.</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Deep learning Algorithms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A multilayer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(MLP) is a deep, artificial neural network. It is composed of more than one </a:t>
            </a:r>
            <a:r>
              <a:rPr lang="en-US" sz="2400" dirty="0" err="1" smtClean="0">
                <a:latin typeface="Times New Roman" pitchFamily="18" charset="0"/>
                <a:cs typeface="Times New Roman" pitchFamily="18" charset="0"/>
              </a:rPr>
              <a:t>perceptron</a:t>
            </a:r>
            <a:r>
              <a:rPr lang="en-US" sz="2400" dirty="0" smtClean="0">
                <a:latin typeface="Times New Roman" pitchFamily="18" charset="0"/>
                <a:cs typeface="Times New Roman" pitchFamily="18" charset="0"/>
              </a:rPr>
              <a:t>. They are composed of an input layer to receive the signal, an output layer that makes a decision or prediction about the input, and in between those two, an arbitrary number of hidden layers that are the true computational engine of the MLP. </a:t>
            </a:r>
          </a:p>
          <a:p>
            <a:pPr algn="just"/>
            <a:r>
              <a:rPr lang="en-US" sz="2400" dirty="0" err="1" smtClean="0">
                <a:latin typeface="Times New Roman" pitchFamily="18" charset="0"/>
                <a:cs typeface="Times New Roman" pitchFamily="18" charset="0"/>
              </a:rPr>
              <a:t>Convolutional</a:t>
            </a:r>
            <a:r>
              <a:rPr lang="en-US" sz="2400" dirty="0" smtClean="0">
                <a:latin typeface="Times New Roman" pitchFamily="18" charset="0"/>
                <a:cs typeface="Times New Roman" pitchFamily="18" charset="0"/>
              </a:rPr>
              <a:t> neural network (CNN) is a special type of feed forward artificial neural network in which connectivity pattern between its neurons is inspired by the organization of the animal visual cortex. It contains an input layer , an output layer and a hidden layer includes  multiple </a:t>
            </a:r>
            <a:r>
              <a:rPr lang="en-US" sz="2400" dirty="0" err="1" smtClean="0">
                <a:latin typeface="Times New Roman" pitchFamily="18" charset="0"/>
                <a:cs typeface="Times New Roman" pitchFamily="18" charset="0"/>
              </a:rPr>
              <a:t>convolutional</a:t>
            </a:r>
            <a:r>
              <a:rPr lang="en-US" sz="2400" dirty="0" smtClean="0">
                <a:latin typeface="Times New Roman" pitchFamily="18" charset="0"/>
                <a:cs typeface="Times New Roman" pitchFamily="18" charset="0"/>
              </a:rPr>
              <a:t> layers, pooling  layers, fully connected  and normalization layers.</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Metrics</a:t>
            </a:r>
            <a:r>
              <a:rPr lang="en-IN" dirty="0" smtClean="0"/>
              <a:t> </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ﬁeld</a:t>
            </a:r>
            <a:r>
              <a:rPr lang="en-US" sz="2400" dirty="0" smtClean="0">
                <a:latin typeface="Times New Roman" pitchFamily="18" charset="0"/>
                <a:cs typeface="Times New Roman" pitchFamily="18" charset="0"/>
              </a:rPr>
              <a:t> of hyperspectral image </a:t>
            </a:r>
            <a:r>
              <a:rPr lang="en-US" sz="2400" dirty="0" err="1" smtClean="0">
                <a:latin typeface="Times New Roman" pitchFamily="18" charset="0"/>
                <a:cs typeface="Times New Roman" pitchFamily="18" charset="0"/>
              </a:rPr>
              <a:t>classiﬁcation</a:t>
            </a:r>
            <a:r>
              <a:rPr lang="en-US" sz="2400" dirty="0" smtClean="0">
                <a:latin typeface="Times New Roman" pitchFamily="18" charset="0"/>
                <a:cs typeface="Times New Roman" pitchFamily="18" charset="0"/>
              </a:rPr>
              <a:t>, a widely used way for objective performance evaluation of different </a:t>
            </a:r>
            <a:r>
              <a:rPr lang="en-US" sz="2400" dirty="0" err="1" smtClean="0">
                <a:latin typeface="Times New Roman" pitchFamily="18" charset="0"/>
                <a:cs typeface="Times New Roman" pitchFamily="18" charset="0"/>
              </a:rPr>
              <a:t>classiﬁcation</a:t>
            </a:r>
            <a:r>
              <a:rPr lang="en-US" sz="2400" dirty="0" smtClean="0">
                <a:latin typeface="Times New Roman" pitchFamily="18" charset="0"/>
                <a:cs typeface="Times New Roman" pitchFamily="18" charset="0"/>
              </a:rPr>
              <a:t> methods is calculating three accuracy indexes, i.e., the overall accuracy (OA), the average accuracy (AA), and the Kappa </a:t>
            </a:r>
            <a:r>
              <a:rPr lang="en-US" sz="2400" dirty="0" err="1" smtClean="0">
                <a:latin typeface="Times New Roman" pitchFamily="18" charset="0"/>
                <a:cs typeface="Times New Roman" pitchFamily="18" charset="0"/>
              </a:rPr>
              <a:t>coefﬁcient</a:t>
            </a:r>
            <a:r>
              <a:rPr lang="en-US" sz="2400" dirty="0" smtClean="0">
                <a:latin typeface="Times New Roman" pitchFamily="18" charset="0"/>
                <a:cs typeface="Times New Roman" pitchFamily="18" charset="0"/>
              </a:rPr>
              <a:t> (kappa).</a:t>
            </a:r>
          </a:p>
          <a:p>
            <a:pPr algn="just"/>
            <a:r>
              <a:rPr lang="en-US" sz="2400" dirty="0" smtClean="0">
                <a:latin typeface="Times New Roman" pitchFamily="18" charset="0"/>
                <a:cs typeface="Times New Roman" pitchFamily="18" charset="0"/>
              </a:rPr>
              <a:t>The  accuracy indexes are obtained by comparing the </a:t>
            </a:r>
            <a:r>
              <a:rPr lang="en-US" sz="2400" dirty="0" err="1" smtClean="0">
                <a:latin typeface="Times New Roman" pitchFamily="18" charset="0"/>
                <a:cs typeface="Times New Roman" pitchFamily="18" charset="0"/>
              </a:rPr>
              <a:t>classiﬁcation</a:t>
            </a:r>
            <a:r>
              <a:rPr lang="en-US" sz="2400" dirty="0" smtClean="0">
                <a:latin typeface="Times New Roman" pitchFamily="18" charset="0"/>
                <a:cs typeface="Times New Roman" pitchFamily="18" charset="0"/>
              </a:rPr>
              <a:t> results with the ground truth, i.e., a reference </a:t>
            </a:r>
            <a:r>
              <a:rPr lang="en-US" sz="2400" dirty="0" err="1" smtClean="0">
                <a:latin typeface="Times New Roman" pitchFamily="18" charset="0"/>
                <a:cs typeface="Times New Roman" pitchFamily="18" charset="0"/>
              </a:rPr>
              <a:t>classiﬁcation</a:t>
            </a:r>
            <a:r>
              <a:rPr lang="en-US" sz="2400" dirty="0" smtClean="0">
                <a:latin typeface="Times New Roman" pitchFamily="18" charset="0"/>
                <a:cs typeface="Times New Roman" pitchFamily="18" charset="0"/>
              </a:rPr>
              <a:t> map labeled by human experts.</a:t>
            </a:r>
          </a:p>
          <a:p>
            <a:pPr algn="just">
              <a:buNone/>
            </a:pPr>
            <a:endParaRPr lang="en-US" sz="2400"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Classification maps of Indian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Pines</a:t>
            </a:r>
            <a:endParaRPr lang="en-US"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642910" y="1571612"/>
            <a:ext cx="3071834" cy="17859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214942" y="1571612"/>
            <a:ext cx="3214710" cy="1785950"/>
          </a:xfrm>
          <a:prstGeom prst="rect">
            <a:avLst/>
          </a:prstGeom>
          <a:noFill/>
          <a:ln w="9525">
            <a:noFill/>
            <a:miter lim="800000"/>
            <a:headEnd/>
            <a:tailEnd/>
          </a:ln>
        </p:spPr>
      </p:pic>
      <p:sp>
        <p:nvSpPr>
          <p:cNvPr id="7" name="Rectangle 6"/>
          <p:cNvSpPr/>
          <p:nvPr/>
        </p:nvSpPr>
        <p:spPr>
          <a:xfrm>
            <a:off x="1142976" y="3571876"/>
            <a:ext cx="1571636" cy="1428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SVM</a:t>
            </a:r>
            <a:endParaRPr lang="en-US" dirty="0">
              <a:latin typeface="Times New Roman" pitchFamily="18" charset="0"/>
              <a:cs typeface="Times New Roman" pitchFamily="18" charset="0"/>
            </a:endParaRPr>
          </a:p>
        </p:txBody>
      </p:sp>
      <p:sp>
        <p:nvSpPr>
          <p:cNvPr id="8" name="Rectangle 7"/>
          <p:cNvSpPr/>
          <p:nvPr/>
        </p:nvSpPr>
        <p:spPr>
          <a:xfrm>
            <a:off x="5715008" y="3500438"/>
            <a:ext cx="2143140" cy="2857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RF</a:t>
            </a:r>
            <a:endParaRPr lang="en-US" dirty="0">
              <a:latin typeface="Times New Roman" pitchFamily="18" charset="0"/>
              <a:cs typeface="Times New Roman" pitchFamily="18" charset="0"/>
            </a:endParaRPr>
          </a:p>
        </p:txBody>
      </p:sp>
      <p:sp>
        <p:nvSpPr>
          <p:cNvPr id="9" name="Rectangle 8"/>
          <p:cNvSpPr/>
          <p:nvPr/>
        </p:nvSpPr>
        <p:spPr>
          <a:xfrm>
            <a:off x="1214414" y="5929330"/>
            <a:ext cx="1571636" cy="1428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MLP</a:t>
            </a:r>
            <a:endParaRPr lang="en-US" dirty="0">
              <a:latin typeface="Times New Roman" pitchFamily="18" charset="0"/>
              <a:cs typeface="Times New Roman" pitchFamily="18" charset="0"/>
            </a:endParaRPr>
          </a:p>
        </p:txBody>
      </p:sp>
      <p:pic>
        <p:nvPicPr>
          <p:cNvPr id="10" name="Picture 9"/>
          <p:cNvPicPr/>
          <p:nvPr/>
        </p:nvPicPr>
        <p:blipFill>
          <a:blip r:embed="rId4"/>
          <a:srcRect/>
          <a:stretch>
            <a:fillRect/>
          </a:stretch>
        </p:blipFill>
        <p:spPr bwMode="auto">
          <a:xfrm>
            <a:off x="5286380" y="3857628"/>
            <a:ext cx="3214710" cy="1785950"/>
          </a:xfrm>
          <a:prstGeom prst="rect">
            <a:avLst/>
          </a:prstGeom>
          <a:noFill/>
          <a:ln w="9525">
            <a:noFill/>
            <a:miter lim="800000"/>
            <a:headEnd/>
            <a:tailEnd/>
          </a:ln>
        </p:spPr>
      </p:pic>
      <p:sp>
        <p:nvSpPr>
          <p:cNvPr id="11" name="Rectangle 10"/>
          <p:cNvSpPr/>
          <p:nvPr/>
        </p:nvSpPr>
        <p:spPr>
          <a:xfrm>
            <a:off x="6143636" y="5929330"/>
            <a:ext cx="1571636" cy="1428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CNN</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5"/>
          <a:srcRect/>
          <a:stretch>
            <a:fillRect/>
          </a:stretch>
        </p:blipFill>
        <p:spPr bwMode="auto">
          <a:xfrm>
            <a:off x="642910" y="3929066"/>
            <a:ext cx="3143272" cy="178595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Classification maps of Salinas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Scene</a:t>
            </a:r>
            <a:endParaRPr lang="en-US"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14282" y="1928802"/>
            <a:ext cx="2071702" cy="3643338"/>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00298" y="1928802"/>
            <a:ext cx="2000264" cy="357190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838140" y="1928802"/>
            <a:ext cx="1877264" cy="3500462"/>
          </a:xfrm>
          <a:prstGeom prst="rect">
            <a:avLst/>
          </a:prstGeom>
          <a:noFill/>
          <a:ln w="9525">
            <a:noFill/>
            <a:miter lim="800000"/>
            <a:headEnd/>
            <a:tailEnd/>
          </a:ln>
        </p:spPr>
      </p:pic>
      <p:sp>
        <p:nvSpPr>
          <p:cNvPr id="8" name="Rectangle 7"/>
          <p:cNvSpPr/>
          <p:nvPr/>
        </p:nvSpPr>
        <p:spPr>
          <a:xfrm>
            <a:off x="571472" y="5786454"/>
            <a:ext cx="157163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SVM</a:t>
            </a:r>
            <a:endParaRPr lang="en-US" dirty="0">
              <a:latin typeface="Times New Roman" pitchFamily="18" charset="0"/>
              <a:cs typeface="Times New Roman" pitchFamily="18" charset="0"/>
            </a:endParaRPr>
          </a:p>
        </p:txBody>
      </p:sp>
      <p:sp>
        <p:nvSpPr>
          <p:cNvPr id="9" name="Rectangle 8"/>
          <p:cNvSpPr/>
          <p:nvPr/>
        </p:nvSpPr>
        <p:spPr>
          <a:xfrm>
            <a:off x="2571736" y="5786454"/>
            <a:ext cx="157163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RF</a:t>
            </a:r>
            <a:endParaRPr lang="en-US" dirty="0">
              <a:latin typeface="Times New Roman" pitchFamily="18" charset="0"/>
              <a:cs typeface="Times New Roman" pitchFamily="18" charset="0"/>
            </a:endParaRPr>
          </a:p>
        </p:txBody>
      </p:sp>
      <p:sp>
        <p:nvSpPr>
          <p:cNvPr id="10" name="Rectangle 9"/>
          <p:cNvSpPr/>
          <p:nvPr/>
        </p:nvSpPr>
        <p:spPr>
          <a:xfrm>
            <a:off x="4857752" y="5786454"/>
            <a:ext cx="157163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MLP</a:t>
            </a:r>
            <a:endParaRPr lang="en-US" dirty="0">
              <a:latin typeface="Times New Roman" pitchFamily="18" charset="0"/>
              <a:cs typeface="Times New Roman" pitchFamily="18" charset="0"/>
            </a:endParaRPr>
          </a:p>
        </p:txBody>
      </p:sp>
      <p:sp>
        <p:nvSpPr>
          <p:cNvPr id="11" name="Rectangle 10"/>
          <p:cNvSpPr/>
          <p:nvPr/>
        </p:nvSpPr>
        <p:spPr>
          <a:xfrm>
            <a:off x="6929454" y="5786454"/>
            <a:ext cx="1571636" cy="2143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CNN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5"/>
          <a:srcRect/>
          <a:stretch>
            <a:fillRect/>
          </a:stretch>
        </p:blipFill>
        <p:spPr bwMode="auto">
          <a:xfrm>
            <a:off x="4786314" y="1928802"/>
            <a:ext cx="1785950" cy="35719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Classification maps of Pavia University</a:t>
            </a:r>
            <a:endParaRPr lang="en-US"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14283" y="1714488"/>
            <a:ext cx="2000263" cy="3714776"/>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428860" y="1714488"/>
            <a:ext cx="2000264" cy="3714776"/>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6709911" y="1714488"/>
            <a:ext cx="2148369" cy="3643338"/>
          </a:xfrm>
          <a:prstGeom prst="rect">
            <a:avLst/>
          </a:prstGeom>
          <a:noFill/>
          <a:ln w="9525">
            <a:noFill/>
            <a:miter lim="800000"/>
            <a:headEnd/>
            <a:tailEnd/>
          </a:ln>
        </p:spPr>
      </p:pic>
      <p:sp>
        <p:nvSpPr>
          <p:cNvPr id="8" name="Rectangle 7"/>
          <p:cNvSpPr/>
          <p:nvPr/>
        </p:nvSpPr>
        <p:spPr>
          <a:xfrm>
            <a:off x="357158" y="5572140"/>
            <a:ext cx="1714512" cy="2857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SVM</a:t>
            </a:r>
            <a:endParaRPr lang="en-US" dirty="0">
              <a:latin typeface="Times New Roman" pitchFamily="18" charset="0"/>
              <a:cs typeface="Times New Roman" pitchFamily="18" charset="0"/>
            </a:endParaRPr>
          </a:p>
        </p:txBody>
      </p:sp>
      <p:sp>
        <p:nvSpPr>
          <p:cNvPr id="9" name="Rectangle 8"/>
          <p:cNvSpPr/>
          <p:nvPr/>
        </p:nvSpPr>
        <p:spPr>
          <a:xfrm>
            <a:off x="2643174" y="5572140"/>
            <a:ext cx="1714512" cy="2857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RF</a:t>
            </a:r>
            <a:endParaRPr lang="en-US" dirty="0">
              <a:latin typeface="Times New Roman" pitchFamily="18" charset="0"/>
              <a:cs typeface="Times New Roman" pitchFamily="18" charset="0"/>
            </a:endParaRPr>
          </a:p>
        </p:txBody>
      </p:sp>
      <p:sp>
        <p:nvSpPr>
          <p:cNvPr id="10" name="Rectangle 9"/>
          <p:cNvSpPr/>
          <p:nvPr/>
        </p:nvSpPr>
        <p:spPr>
          <a:xfrm>
            <a:off x="4786314" y="5572140"/>
            <a:ext cx="1714512" cy="2857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MLP</a:t>
            </a:r>
            <a:endParaRPr lang="en-US" dirty="0">
              <a:latin typeface="Times New Roman" pitchFamily="18" charset="0"/>
              <a:cs typeface="Times New Roman" pitchFamily="18" charset="0"/>
            </a:endParaRPr>
          </a:p>
        </p:txBody>
      </p:sp>
      <p:sp>
        <p:nvSpPr>
          <p:cNvPr id="11" name="Rectangle 10"/>
          <p:cNvSpPr/>
          <p:nvPr/>
        </p:nvSpPr>
        <p:spPr>
          <a:xfrm>
            <a:off x="7072330" y="5572140"/>
            <a:ext cx="1714512" cy="2857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latin typeface="Times New Roman" pitchFamily="18" charset="0"/>
                <a:cs typeface="Times New Roman" pitchFamily="18" charset="0"/>
              </a:rPr>
              <a:t>CNN</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5"/>
          <a:srcRect/>
          <a:stretch>
            <a:fillRect/>
          </a:stretch>
        </p:blipFill>
        <p:spPr bwMode="auto">
          <a:xfrm>
            <a:off x="4572000" y="1714488"/>
            <a:ext cx="1928826" cy="3643338"/>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latin typeface="Times New Roman" pitchFamily="18" charset="0"/>
                <a:cs typeface="Times New Roman" pitchFamily="18" charset="0"/>
              </a:rPr>
              <a:t>Abstract </a:t>
            </a:r>
          </a:p>
        </p:txBody>
      </p:sp>
      <p:sp>
        <p:nvSpPr>
          <p:cNvPr id="8195" name="Content Placeholder 2"/>
          <p:cNvSpPr>
            <a:spLocks noGrp="1"/>
          </p:cNvSpPr>
          <p:nvPr>
            <p:ph idx="1"/>
          </p:nvPr>
        </p:nvSpPr>
        <p:spPr/>
        <p:txBody>
          <a:bodyPr/>
          <a:lstStyle/>
          <a:p>
            <a:pPr marL="0" indent="0" algn="just">
              <a:buSzPct val="86000"/>
            </a:pPr>
            <a:r>
              <a:rPr lang="en-US" sz="2400" dirty="0" smtClean="0">
                <a:latin typeface="Times New Roman" pitchFamily="18" charset="0"/>
                <a:cs typeface="Times New Roman" pitchFamily="18" charset="0"/>
              </a:rPr>
              <a:t> Hyperspectral images mostly contain hundreds of spectral bands that can make a continuous spectral signature for every observed pixel. This property makes them useful for earth observation, and remote sensing tasks such as image classification, anomaly detection, and target detection. </a:t>
            </a:r>
          </a:p>
          <a:p>
            <a:pPr marL="0" indent="0" algn="just">
              <a:buSzPct val="86000"/>
            </a:pPr>
            <a:endParaRPr lang="en-IN" sz="2400" dirty="0" smtClean="0">
              <a:latin typeface="Times New Roman" pitchFamily="18" charset="0"/>
              <a:cs typeface="Times New Roman" pitchFamily="18" charset="0"/>
            </a:endParaRPr>
          </a:p>
          <a:p>
            <a:pPr marL="0" indent="0" algn="just">
              <a:buSzPct val="86000"/>
            </a:pPr>
            <a:r>
              <a:rPr lang="en-US" sz="2400" dirty="0" smtClean="0">
                <a:latin typeface="Times New Roman" pitchFamily="18" charset="0"/>
                <a:cs typeface="Times New Roman" pitchFamily="18" charset="0"/>
              </a:rPr>
              <a:t> In remote sensing, Hyperspectral image (HSI) classification is a phenomenal mechanism to analyze diversified land cover in remotely sensed hyperspectral images. The basic goal of hyperspectral image classification is to assign a class label to each pixel.</a:t>
            </a:r>
            <a:endParaRPr lang="en-IN" sz="2400" dirty="0" smtClean="0">
              <a:latin typeface="Times New Roman" pitchFamily="18" charset="0"/>
              <a:cs typeface="Times New Roman" pitchFamily="18" charset="0"/>
            </a:endParaRPr>
          </a:p>
          <a:p>
            <a:pPr marL="0" indent="0" algn="just">
              <a:buSzPct val="86000"/>
              <a:buFont typeface="Wingdings" pitchFamily="2" charset="2"/>
              <a:buChar char="Ø"/>
            </a:pPr>
            <a:endParaRPr lang="en-US" sz="2400" dirty="0">
              <a:latin typeface="Times New Roman" pitchFamily="18" charset="0"/>
              <a:cs typeface="Times New Roman" pitchFamily="18" charset="0"/>
            </a:endParaRPr>
          </a:p>
          <a:p>
            <a:pPr algn="just">
              <a:buSzPct val="86000"/>
              <a:buFont typeface="Wingdings" pitchFamily="2" charset="2"/>
              <a:buChar char="Ø"/>
            </a:pPr>
            <a:endParaRPr lang="en-IN" sz="2400" dirty="0"/>
          </a:p>
          <a:p>
            <a:pPr algn="just">
              <a:buSzPct val="86000"/>
              <a:buFont typeface="Wingdings" pitchFamily="2" charset="2"/>
              <a:buChar char="Ø"/>
            </a:pPr>
            <a:endParaRPr lang="en-IN" sz="2400" dirty="0" smtClean="0"/>
          </a:p>
          <a:p>
            <a:pPr algn="just">
              <a:buSzPct val="86000"/>
              <a:buFont typeface="Wingdings" pitchFamily="2" charset="2"/>
              <a:buChar char="Ø"/>
            </a:pPr>
            <a:endParaRPr lang="en-IN" sz="2400" dirty="0"/>
          </a:p>
          <a:p>
            <a:pPr algn="just">
              <a:buSzPct val="86000"/>
              <a:buFont typeface="Wingdings" pitchFamily="2" charset="2"/>
              <a:buChar char="Ø"/>
            </a:pPr>
            <a:endParaRPr lang="en-IN" sz="2400" dirty="0" smtClean="0"/>
          </a:p>
          <a:p>
            <a:pPr algn="just">
              <a:buSzPct val="86000"/>
              <a:buFont typeface="Wingdings" pitchFamily="2" charset="2"/>
              <a:buChar char="Ø"/>
            </a:pP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Metrics obtained</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12750" y="1428736"/>
            <a:ext cx="8316913" cy="4572032"/>
          </a:xfrm>
          <a:prstGeom prst="rect">
            <a:avLst/>
          </a:prstGeom>
          <a:noFill/>
          <a:ln w="9525">
            <a:noFill/>
            <a:miter lim="800000"/>
            <a:headEnd/>
            <a:tailEnd/>
          </a:ln>
          <a:effectLst/>
        </p:spPr>
      </p:pic>
      <p:sp>
        <p:nvSpPr>
          <p:cNvPr id="4" name="Rectangle 3"/>
          <p:cNvSpPr/>
          <p:nvPr/>
        </p:nvSpPr>
        <p:spPr>
          <a:xfrm>
            <a:off x="500034" y="4071942"/>
            <a:ext cx="1214446" cy="2143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smtClean="0">
                <a:solidFill>
                  <a:schemeClr val="tx1"/>
                </a:solidFill>
                <a:latin typeface="Times New Roman" pitchFamily="18" charset="0"/>
                <a:cs typeface="Times New Roman" pitchFamily="18" charset="0"/>
              </a:rPr>
              <a:t>Salinas Scene</a:t>
            </a:r>
            <a:endParaRPr lang="en-US" sz="1400"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In this project we performed classification of hyperspectral image by using machine learning and deep learning classifiers. The three metrics OA, AA, kappa are adopted for performance evaluation of classification methods. </a:t>
            </a:r>
          </a:p>
          <a:p>
            <a:pPr algn="just"/>
            <a:r>
              <a:rPr lang="en-US" sz="2400" dirty="0" smtClean="0">
                <a:latin typeface="Times New Roman" pitchFamily="18" charset="0"/>
                <a:cs typeface="Times New Roman" pitchFamily="18" charset="0"/>
              </a:rPr>
              <a:t>By comparing the metrics obtained from classification method we came to conclusion that deep learning methods are better for classification of hyperspectral image.</a:t>
            </a: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S. Li, W. Song, L. Fang, Y. Chen, P. </a:t>
            </a:r>
            <a:r>
              <a:rPr lang="en-US" sz="2400" dirty="0" err="1" smtClean="0">
                <a:latin typeface="Times New Roman" pitchFamily="18" charset="0"/>
                <a:cs typeface="Times New Roman" pitchFamily="18" charset="0"/>
              </a:rPr>
              <a:t>Ghamisi</a:t>
            </a:r>
            <a:r>
              <a:rPr lang="en-US" sz="2400" dirty="0" smtClean="0">
                <a:latin typeface="Times New Roman" pitchFamily="18" charset="0"/>
                <a:cs typeface="Times New Roman" pitchFamily="18" charset="0"/>
              </a:rPr>
              <a:t> and J. A. </a:t>
            </a:r>
            <a:r>
              <a:rPr lang="en-US" sz="2400" dirty="0" err="1" smtClean="0">
                <a:latin typeface="Times New Roman" pitchFamily="18" charset="0"/>
                <a:cs typeface="Times New Roman" pitchFamily="18" charset="0"/>
              </a:rPr>
              <a:t>Benediktsson</a:t>
            </a:r>
            <a:r>
              <a:rPr lang="en-US" sz="2400" dirty="0" smtClean="0">
                <a:latin typeface="Times New Roman" pitchFamily="18" charset="0"/>
                <a:cs typeface="Times New Roman" pitchFamily="18" charset="0"/>
              </a:rPr>
              <a:t>, "Deep Learning for Hyperspectral Image Classification: An Overview," in IEEE Transactions on </a:t>
            </a:r>
            <a:r>
              <a:rPr lang="en-US" sz="2400" dirty="0" err="1" smtClean="0">
                <a:latin typeface="Times New Roman" pitchFamily="18" charset="0"/>
                <a:cs typeface="Times New Roman" pitchFamily="18" charset="0"/>
              </a:rPr>
              <a:t>Geoscience</a:t>
            </a:r>
            <a:r>
              <a:rPr lang="en-US" sz="2400" dirty="0" smtClean="0">
                <a:latin typeface="Times New Roman" pitchFamily="18" charset="0"/>
                <a:cs typeface="Times New Roman" pitchFamily="18" charset="0"/>
              </a:rPr>
              <a:t> and Remote Sensing, vol. 57, no. 9, pp. 6690-6709, Sept. 2019.</a:t>
            </a:r>
          </a:p>
          <a:p>
            <a:pPr algn="just"/>
            <a:r>
              <a:rPr lang="en-IN" sz="2400" dirty="0" smtClean="0">
                <a:latin typeface="Times New Roman" pitchFamily="18" charset="0"/>
                <a:cs typeface="Times New Roman" pitchFamily="18" charset="0"/>
              </a:rPr>
              <a:t>[2] </a:t>
            </a:r>
            <a:r>
              <a:rPr lang="en-US" sz="2400" dirty="0" err="1" smtClean="0">
                <a:latin typeface="Times New Roman" pitchFamily="18" charset="0"/>
                <a:cs typeface="Times New Roman" pitchFamily="18" charset="0"/>
              </a:rPr>
              <a:t>Ortaç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Gizem</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Ozcan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Giyasettin</a:t>
            </a:r>
            <a:r>
              <a:rPr lang="en-US" sz="2400" dirty="0" smtClean="0">
                <a:latin typeface="Times New Roman" pitchFamily="18" charset="0"/>
                <a:cs typeface="Times New Roman" pitchFamily="18" charset="0"/>
              </a:rPr>
              <a:t>. (2018). A Comparative Study For Hyperspectral Data Classification With Deep Learning And Dimensionality Reduction Techniques. </a:t>
            </a:r>
            <a:r>
              <a:rPr lang="en-US" sz="2400" dirty="0" err="1" smtClean="0">
                <a:latin typeface="Times New Roman" pitchFamily="18" charset="0"/>
                <a:cs typeface="Times New Roman" pitchFamily="18" charset="0"/>
              </a:rPr>
              <a:t>Uludağ</a:t>
            </a:r>
            <a:r>
              <a:rPr lang="en-US" sz="2400" dirty="0" smtClean="0">
                <a:latin typeface="Times New Roman" pitchFamily="18" charset="0"/>
                <a:cs typeface="Times New Roman" pitchFamily="18" charset="0"/>
              </a:rPr>
              <a:t> University Journal of The Faculty of Engineering. 23. 73 - 90. 10.17482/uumfd.435723.</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Hosseiny</a:t>
            </a:r>
            <a:r>
              <a:rPr lang="en-US" sz="2400" dirty="0" smtClean="0">
                <a:latin typeface="Times New Roman" pitchFamily="18" charset="0"/>
                <a:cs typeface="Times New Roman" pitchFamily="18" charset="0"/>
              </a:rPr>
              <a:t>, Benyamin &amp; </a:t>
            </a:r>
            <a:r>
              <a:rPr lang="en-US" sz="2400" dirty="0" err="1" smtClean="0">
                <a:latin typeface="Times New Roman" pitchFamily="18" charset="0"/>
                <a:cs typeface="Times New Roman" pitchFamily="18" charset="0"/>
              </a:rPr>
              <a:t>Rastiveis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Heidar</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Daneshtalab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Somaye</a:t>
            </a:r>
            <a:r>
              <a:rPr lang="en-US" sz="2400" dirty="0" smtClean="0">
                <a:latin typeface="Times New Roman" pitchFamily="18" charset="0"/>
                <a:cs typeface="Times New Roman" pitchFamily="18" charset="0"/>
              </a:rPr>
              <a:t>. (2019). Hyperspectral Image Classification By Exploiting </a:t>
            </a:r>
            <a:r>
              <a:rPr lang="en-US" sz="2400" dirty="0" err="1" smtClean="0">
                <a:latin typeface="Times New Roman" pitchFamily="18" charset="0"/>
                <a:cs typeface="Times New Roman" pitchFamily="18" charset="0"/>
              </a:rPr>
              <a:t>Convolutional</a:t>
            </a:r>
            <a:r>
              <a:rPr lang="en-US" sz="2400" dirty="0" smtClean="0">
                <a:latin typeface="Times New Roman" pitchFamily="18" charset="0"/>
                <a:cs typeface="Times New Roman" pitchFamily="18" charset="0"/>
              </a:rPr>
              <a:t> Neural Networks. ISPRS - International Archives of the </a:t>
            </a:r>
            <a:r>
              <a:rPr lang="en-US" sz="2400" dirty="0" err="1" smtClean="0">
                <a:latin typeface="Times New Roman" pitchFamily="18" charset="0"/>
                <a:cs typeface="Times New Roman" pitchFamily="18" charset="0"/>
              </a:rPr>
              <a:t>Photogrammetry</a:t>
            </a:r>
            <a:r>
              <a:rPr lang="en-US" sz="2400" dirty="0" smtClean="0">
                <a:latin typeface="Times New Roman" pitchFamily="18" charset="0"/>
                <a:cs typeface="Times New Roman" pitchFamily="18" charset="0"/>
              </a:rPr>
              <a:t>, Remote Sensing and Spatial Information Sciences. XLII-4/W18. 535-540. 10.5194/isprs-archives-XLII-4-W18-535-2019.</a:t>
            </a:r>
          </a:p>
          <a:p>
            <a:pPr algn="just"/>
            <a:r>
              <a:rPr lang="en-US" sz="2400" dirty="0" smtClean="0">
                <a:latin typeface="Times New Roman" pitchFamily="18" charset="0"/>
                <a:cs typeface="Times New Roman" pitchFamily="18" charset="0"/>
              </a:rPr>
              <a:t>[4] S. Li, Q. </a:t>
            </a:r>
            <a:r>
              <a:rPr lang="en-US" sz="2400" dirty="0" err="1" smtClean="0">
                <a:latin typeface="Times New Roman" pitchFamily="18" charset="0"/>
                <a:cs typeface="Times New Roman" pitchFamily="18" charset="0"/>
              </a:rPr>
              <a:t>Hao</a:t>
            </a:r>
            <a:r>
              <a:rPr lang="en-US" sz="2400" dirty="0" smtClean="0">
                <a:latin typeface="Times New Roman" pitchFamily="18" charset="0"/>
                <a:cs typeface="Times New Roman" pitchFamily="18" charset="0"/>
              </a:rPr>
              <a:t>, G. </a:t>
            </a:r>
            <a:r>
              <a:rPr lang="en-US" sz="2400" dirty="0" err="1" smtClean="0">
                <a:latin typeface="Times New Roman" pitchFamily="18" charset="0"/>
                <a:cs typeface="Times New Roman" pitchFamily="18" charset="0"/>
              </a:rPr>
              <a:t>Gao</a:t>
            </a:r>
            <a:r>
              <a:rPr lang="en-US" sz="2400" dirty="0" smtClean="0">
                <a:latin typeface="Times New Roman" pitchFamily="18" charset="0"/>
                <a:cs typeface="Times New Roman" pitchFamily="18" charset="0"/>
              </a:rPr>
              <a:t> and X. Kang, "The Effect of Ground Truth on Performance Evaluation of Hyperspectral Image Classification," in IEEE Transactions on </a:t>
            </a:r>
            <a:r>
              <a:rPr lang="en-US" sz="2400" dirty="0" err="1" smtClean="0">
                <a:latin typeface="Times New Roman" pitchFamily="18" charset="0"/>
                <a:cs typeface="Times New Roman" pitchFamily="18" charset="0"/>
              </a:rPr>
              <a:t>Geoscience</a:t>
            </a:r>
            <a:r>
              <a:rPr lang="en-US" sz="2400" dirty="0" smtClean="0">
                <a:latin typeface="Times New Roman" pitchFamily="18" charset="0"/>
                <a:cs typeface="Times New Roman" pitchFamily="18" charset="0"/>
              </a:rPr>
              <a:t> and Remote Sensing, vol. 56, no. 12, pp. 7195-7206, Dec. 2018.</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sz="5400" dirty="0" smtClean="0">
                <a:effectLst>
                  <a:outerShdw blurRad="38100" dist="38100" dir="2700000" algn="tl">
                    <a:srgbClr val="000000">
                      <a:alpha val="43137"/>
                    </a:srgbClr>
                  </a:outerShdw>
                </a:effectLst>
                <a:latin typeface="Times New Roman" pitchFamily="18" charset="0"/>
                <a:cs typeface="Times New Roman" pitchFamily="18" charset="0"/>
              </a:rPr>
              <a:t>  Thank you</a:t>
            </a:r>
            <a:endParaRPr lang="en-US" sz="5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12" name="Rectangle 11"/>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 </a:t>
            </a:r>
          </a:p>
        </p:txBody>
      </p:sp>
      <p:sp>
        <p:nvSpPr>
          <p:cNvPr id="8195" name="Content Placeholder 2"/>
          <p:cNvSpPr>
            <a:spLocks noGrp="1"/>
          </p:cNvSpPr>
          <p:nvPr>
            <p:ph idx="1"/>
          </p:nvPr>
        </p:nvSpPr>
        <p:spPr>
          <a:xfrm>
            <a:off x="381000" y="1214422"/>
            <a:ext cx="8458200" cy="4916503"/>
          </a:xfrm>
        </p:spPr>
        <p:txBody>
          <a:bodyPr/>
          <a:lstStyle/>
          <a:p>
            <a:pPr marL="0" indent="0" algn="just">
              <a:buSzPct val="75000"/>
            </a:pPr>
            <a:r>
              <a:rPr lang="en-US" sz="2400" dirty="0" smtClean="0">
                <a:latin typeface="Times New Roman" pitchFamily="18" charset="0"/>
                <a:cs typeface="Times New Roman" pitchFamily="18" charset="0"/>
              </a:rPr>
              <a:t> Classification of hyperspectral data challenging for traditional machine learning methods. In addition, HSI often deals with an inherently nonlinear relation between the captured spectral information and the corresponding materials.</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recent years, deep learning has been recognized as a powerful feature-extraction tool to effectively address nonlinear problems.</a:t>
            </a:r>
          </a:p>
          <a:p>
            <a:pPr marL="0" indent="0" algn="just">
              <a:buSzPct val="75000"/>
            </a:pPr>
            <a:endParaRPr lang="en-IN" sz="2400" dirty="0" smtClean="0">
              <a:latin typeface="Times New Roman" pitchFamily="18" charset="0"/>
              <a:cs typeface="Times New Roman" pitchFamily="18" charset="0"/>
            </a:endParaRPr>
          </a:p>
          <a:p>
            <a:pPr marL="0" indent="0" algn="just">
              <a:buSzPct val="75000"/>
            </a:pPr>
            <a:r>
              <a:rPr lang="en-IN" sz="2400" dirty="0" smtClean="0">
                <a:latin typeface="Times New Roman" pitchFamily="18" charset="0"/>
                <a:cs typeface="Times New Roman" pitchFamily="18" charset="0"/>
              </a:rPr>
              <a:t> In this study, we are perform HSI classification on datasets like Indian pines (IP), Salinas (SA) and Pavia University (PU) using the classifier’s like  SVM , Random forest, CNN and MLP  then by observing the metric values we present a comparative study  on HSI classification using  machine and deep learning methods.</a:t>
            </a:r>
            <a:endParaRPr lang="en-US" sz="2400" dirty="0" smtClean="0">
              <a:latin typeface="Times New Roman" pitchFamily="18" charset="0"/>
              <a:cs typeface="Times New Roman" pitchFamily="18" charset="0"/>
            </a:endParaRPr>
          </a:p>
          <a:p>
            <a:pPr marL="0" indent="0" algn="just">
              <a:buSzPct val="75000"/>
            </a:pPr>
            <a:endParaRPr lang="en-IN" sz="2400" dirty="0" smtClean="0">
              <a:latin typeface="Times New Roman" pitchFamily="18" charset="0"/>
              <a:cs typeface="Times New Roman" pitchFamily="18" charset="0"/>
            </a:endParaRPr>
          </a:p>
          <a:p>
            <a:pPr marL="0" indent="0" algn="just">
              <a:buSzPct val="75000"/>
              <a:buNone/>
            </a:pPr>
            <a:endParaRPr lang="en-IN"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SzPct val="75000"/>
            </a:pPr>
            <a:r>
              <a:rPr lang="en-IN" sz="2400" dirty="0" smtClean="0">
                <a:latin typeface="Times New Roman" pitchFamily="18" charset="0"/>
                <a:cs typeface="Times New Roman" pitchFamily="18" charset="0"/>
              </a:rPr>
              <a:t>During the  survey , the study on HSI classification we observed that  due to </a:t>
            </a:r>
            <a:r>
              <a:rPr lang="en-US" sz="2400" dirty="0" smtClean="0">
                <a:latin typeface="Times New Roman" pitchFamily="18" charset="0"/>
                <a:cs typeface="Times New Roman" pitchFamily="18" charset="0"/>
              </a:rPr>
              <a:t>complex characteristics of hyperspectral data make the accurate classiﬁcation of such data challenging for traditional machine learning methods.</a:t>
            </a:r>
          </a:p>
          <a:p>
            <a:pPr>
              <a:buSzPct val="75000"/>
            </a:pPr>
            <a:endParaRPr lang="en-IN" sz="2400" dirty="0" smtClean="0">
              <a:latin typeface="Times New Roman" pitchFamily="18" charset="0"/>
              <a:cs typeface="Times New Roman" pitchFamily="18" charset="0"/>
            </a:endParaRPr>
          </a:p>
          <a:p>
            <a:pPr algn="just">
              <a:buSzPct val="75000"/>
            </a:pPr>
            <a:r>
              <a:rPr lang="en-IN" sz="2400" dirty="0" smtClean="0">
                <a:latin typeface="Times New Roman" pitchFamily="18" charset="0"/>
                <a:cs typeface="Times New Roman" pitchFamily="18" charset="0"/>
              </a:rPr>
              <a:t>Traditional classifiers and dimensionality reduction methods will not address non-linear problems effectively.</a:t>
            </a:r>
            <a:endParaRPr lang="en-US" sz="2400" dirty="0" smtClean="0">
              <a:latin typeface="Times New Roman" pitchFamily="18" charset="0"/>
              <a:cs typeface="Times New Roman" pitchFamily="18" charset="0"/>
            </a:endParaRPr>
          </a:p>
          <a:p>
            <a:pPr>
              <a:buSzPct val="75000"/>
              <a:buNone/>
            </a:pPr>
            <a:endParaRPr lang="en-IN" sz="2400" dirty="0" smtClean="0">
              <a:latin typeface="Times New Roman" pitchFamily="18" charset="0"/>
              <a:cs typeface="Times New Roman" pitchFamily="18" charset="0"/>
            </a:endParaRPr>
          </a:p>
          <a:p>
            <a:pPr>
              <a:buSzPct val="75000"/>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We will perform  a comparative study on HSI classification using traditional machine learning and deep learning methods . We are using SVM, Random Forest from traditional machine methods and CNN, MLP from deep learning methods.</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this study, we present that deep learning methods  improves the classification accuracy compared to traditional machine learning methods.</a:t>
            </a:r>
          </a:p>
          <a:p>
            <a:pPr>
              <a:buNone/>
            </a:pPr>
            <a:endParaRPr lang="en-IN"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Hyperspectral image (HSI) classification is a phenomenal mechanism to analyze diversified land cover in remotely sensed hyperspectral images.</a:t>
            </a:r>
          </a:p>
          <a:p>
            <a:pPr algn="just">
              <a:buNone/>
            </a:pP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the remote sensing community, the term classification is used to denote the process that assigns individual pixels to a set of classes. The output of the classification step is known as the classification map. </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8596" y="1500174"/>
            <a:ext cx="8229600" cy="4530725"/>
          </a:xfrm>
        </p:spPr>
        <p:txBody>
          <a:bodyPr/>
          <a:lstStyle/>
          <a:p>
            <a:pPr>
              <a:buNone/>
            </a:pPr>
            <a:r>
              <a:rPr lang="en-US" sz="2400" b="1" dirty="0" smtClean="0">
                <a:latin typeface="Times New Roman" pitchFamily="18" charset="0"/>
                <a:cs typeface="Times New Roman" pitchFamily="18" charset="0"/>
              </a:rPr>
              <a:t>Hardware Requirements:</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RAM 8GB minimum, above 8 GB recommended</a:t>
            </a:r>
          </a:p>
          <a:p>
            <a:pPr lvl="1"/>
            <a:r>
              <a:rPr lang="en-US" sz="2400" dirty="0" smtClean="0">
                <a:latin typeface="Times New Roman" pitchFamily="18" charset="0"/>
                <a:cs typeface="Times New Roman" pitchFamily="18" charset="0"/>
              </a:rPr>
              <a:t>Disk space required is 5GB for python, required packages and dataset installations</a:t>
            </a:r>
          </a:p>
          <a:p>
            <a:pPr lvl="1"/>
            <a:r>
              <a:rPr lang="en-US" sz="2400" dirty="0" smtClean="0">
                <a:latin typeface="Times New Roman" pitchFamily="18" charset="0"/>
                <a:cs typeface="Times New Roman" pitchFamily="18" charset="0"/>
              </a:rPr>
              <a:t>Processor Intel core i5 or above</a:t>
            </a:r>
          </a:p>
          <a:p>
            <a:pPr>
              <a:buNone/>
            </a:pPr>
            <a:r>
              <a:rPr lang="en-US" sz="2400" b="1" dirty="0" smtClean="0">
                <a:latin typeface="Times New Roman" pitchFamily="18" charset="0"/>
                <a:cs typeface="Times New Roman" pitchFamily="18" charset="0"/>
              </a:rPr>
              <a:t>Software Requirements:</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Operating system – Windows, Linux and Mac OS</a:t>
            </a:r>
          </a:p>
          <a:p>
            <a:pPr lvl="1"/>
            <a:r>
              <a:rPr lang="en-US" sz="2400" dirty="0" smtClean="0">
                <a:latin typeface="Times New Roman" pitchFamily="18" charset="0"/>
                <a:cs typeface="Times New Roman" pitchFamily="18" charset="0"/>
              </a:rPr>
              <a:t>Platform - </a:t>
            </a:r>
            <a:r>
              <a:rPr lang="en-US" sz="2400" dirty="0" err="1" smtClean="0">
                <a:latin typeface="Times New Roman" pitchFamily="18" charset="0"/>
                <a:cs typeface="Times New Roman" pitchFamily="18" charset="0"/>
              </a:rPr>
              <a:t>Jupyter</a:t>
            </a:r>
            <a:r>
              <a:rPr lang="en-US" sz="2400" dirty="0" smtClean="0">
                <a:latin typeface="Times New Roman" pitchFamily="18" charset="0"/>
                <a:cs typeface="Times New Roman" pitchFamily="18" charset="0"/>
              </a:rPr>
              <a:t> Notebook</a:t>
            </a:r>
          </a:p>
          <a:p>
            <a:pPr lvl="1"/>
            <a:r>
              <a:rPr lang="en-US" sz="2400" dirty="0" smtClean="0">
                <a:latin typeface="Times New Roman" pitchFamily="18" charset="0"/>
                <a:cs typeface="Times New Roman" pitchFamily="18" charset="0"/>
              </a:rPr>
              <a:t>Python 3.7.6</a:t>
            </a: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b="1" dirty="0" smtClean="0">
                <a:latin typeface="Times New Roman" pitchFamily="18" charset="0"/>
                <a:cs typeface="Times New Roman" pitchFamily="18" charset="0"/>
              </a:rPr>
              <a:t>“Deep Learning for Hyperspectral  Image Classification: An Overview”  [1]</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HSI posses complex characteristics of hyperspectral data accurate classiﬁcation of such data challenging for traditional ML methods. Hyperspectral imaging often deals with an inherently nonlinear relation between the captured spectral information and the corresponding materials. Deep learning has been recognized as a powerful feature extraction tool to effectively address nonlinear problems . In this paper it was presented that deep learning methods shows good performance on HSI classification.</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b="1" dirty="0" smtClean="0">
                <a:latin typeface="Times New Roman" pitchFamily="18" charset="0"/>
                <a:cs typeface="Times New Roman" pitchFamily="18" charset="0"/>
              </a:rPr>
              <a:t>“ A Comparative Study for Hyperspectral Data Classification with Deep Learning And Dimensionality Reduction Techniques” [2]:</a:t>
            </a:r>
          </a:p>
          <a:p>
            <a:pPr algn="just">
              <a:buNone/>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Traditional classifiers and Dimensionality reduction methods are difficult tasks in the spectral domain and cannot extract discriminative features.  Deep CNN’s classify hyperspectral images directly in the spectral domain. In this paper,  comparative study among traditional data reduction techniques and CNN. The obtained results on hyperspectral image data sets show that  CNN architecture improves the accuracy rates for classification performance, when compared to traditional methods.  </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5037</TotalTime>
  <Words>1293</Words>
  <Application>Microsoft Office PowerPoint</Application>
  <PresentationFormat>On-screen Show (4:3)</PresentationFormat>
  <Paragraphs>100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A Comparative Study on Hyperspectral Image Classification </vt:lpstr>
      <vt:lpstr>Abstract </vt:lpstr>
      <vt:lpstr>Contd… </vt:lpstr>
      <vt:lpstr>Existing  System</vt:lpstr>
      <vt:lpstr>Proposed System</vt:lpstr>
      <vt:lpstr>Problem Definition</vt:lpstr>
      <vt:lpstr>Requirements</vt:lpstr>
      <vt:lpstr>Literature Survey</vt:lpstr>
      <vt:lpstr>Contd…</vt:lpstr>
      <vt:lpstr>Contd…</vt:lpstr>
      <vt:lpstr>Design (Data Flow Diagrams)</vt:lpstr>
      <vt:lpstr>Contd…</vt:lpstr>
      <vt:lpstr>Contd…</vt:lpstr>
      <vt:lpstr>Machine learning Algorithms </vt:lpstr>
      <vt:lpstr>Deep learning Algorithms</vt:lpstr>
      <vt:lpstr>Metrics </vt:lpstr>
      <vt:lpstr>Classification maps of Indian  Pines</vt:lpstr>
      <vt:lpstr>Classification maps of Salinas  Scene</vt:lpstr>
      <vt:lpstr>Classification maps of Pavia University</vt:lpstr>
      <vt:lpstr>Metrics obtained</vt:lpstr>
      <vt:lpstr>Conclusion</vt:lpstr>
      <vt:lpstr>References</vt:lpstr>
      <vt:lpstr>Contd…</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sumiya kousar shaik buvvaji</cp:lastModifiedBy>
  <cp:revision>418</cp:revision>
  <dcterms:created xsi:type="dcterms:W3CDTF">2006-08-16T00:00:00Z</dcterms:created>
  <dcterms:modified xsi:type="dcterms:W3CDTF">2020-05-01T11:46:57Z</dcterms:modified>
</cp:coreProperties>
</file>