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71" r:id="rId2"/>
    <p:sldId id="256" r:id="rId3"/>
    <p:sldId id="272" r:id="rId4"/>
    <p:sldId id="274" r:id="rId5"/>
    <p:sldId id="267" r:id="rId6"/>
    <p:sldId id="275" r:id="rId7"/>
    <p:sldId id="276" r:id="rId8"/>
    <p:sldId id="264" r:id="rId9"/>
    <p:sldId id="263" r:id="rId10"/>
    <p:sldId id="277" r:id="rId11"/>
    <p:sldId id="278" r:id="rId12"/>
    <p:sldId id="27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7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5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48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89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9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5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4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7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7131-11BF-4B3B-9D2F-EAC9380DFFD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8648D8-EF92-4939-8EE6-5907243BE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impressive-applications-of-generative-adversarial-networ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C38E-4D93-42B1-95C8-224BE424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5407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 Institute of Information Technology. 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Kondhwa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Pune – 411048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Engineering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Man-In-Middle Attack.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A220-28B0-4284-ACC1-2226AE00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3592729"/>
            <a:ext cx="8915400" cy="27577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Sumit R. Dube. 	21820103-322068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Darshan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Bhangare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21820097-322016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Majgude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21820181-322066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Suslade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21820059-322001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703A-A9A4-4B63-811F-00FCD184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05D30-BB18-4618-AF08-52035B497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91" y="1747706"/>
            <a:ext cx="6585358" cy="377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B1E3A-5408-4EAE-A5B7-85FC8D4CEBA4}"/>
              </a:ext>
            </a:extLst>
          </p:cNvPr>
          <p:cNvSpPr txBox="1"/>
          <p:nvPr/>
        </p:nvSpPr>
        <p:spPr>
          <a:xfrm>
            <a:off x="3355596" y="41441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8DF9-2A22-432C-8219-74ACA76D2A24}"/>
              </a:ext>
            </a:extLst>
          </p:cNvPr>
          <p:cNvSpPr txBox="1"/>
          <p:nvPr/>
        </p:nvSpPr>
        <p:spPr>
          <a:xfrm>
            <a:off x="5540283" y="414416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(attacker)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376EB-C62F-4241-9908-58FD908AF3F5}"/>
              </a:ext>
            </a:extLst>
          </p:cNvPr>
          <p:cNvSpPr txBox="1"/>
          <p:nvPr/>
        </p:nvSpPr>
        <p:spPr>
          <a:xfrm>
            <a:off x="7920536" y="414416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reciever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E8694-FAAB-47C7-8D21-E2A499013C14}"/>
              </a:ext>
            </a:extLst>
          </p:cNvPr>
          <p:cNvSpPr txBox="1"/>
          <p:nvPr/>
        </p:nvSpPr>
        <p:spPr>
          <a:xfrm>
            <a:off x="4624968" y="4953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: Example for MIMA </a:t>
            </a:r>
          </a:p>
        </p:txBody>
      </p:sp>
    </p:spTree>
    <p:extLst>
      <p:ext uri="{BB962C8B-B14F-4D97-AF65-F5344CB8AC3E}">
        <p14:creationId xmlns:p14="http://schemas.microsoft.com/office/powerpoint/2010/main" val="312427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5291-05CD-4E9B-A22C-0B2B632A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029" y="2105637"/>
            <a:ext cx="9046638" cy="3565321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Alice sends a message to Bob, which is intercepted by Mallory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Mallory relays this message to Bob; Bob cannot tell it is not really from Alice: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Bob responds with his encryption key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Mallory replaces Bob's key with her own, and relays this to Alice, claiming that it is Bob's key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Alice encrypts a message with what she believes to be Bob's key, thinking that only Bob can read it: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However, because it was actually encrypted with Mallory's key, Mallory can decrypt it, read it, modify it (if desired), re-encrypt with Bob's key, and forward it to Bob: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dirty="0">
                <a:solidFill>
                  <a:srgbClr val="202122"/>
                </a:solidFill>
                <a:latin typeface="+mj-lt"/>
              </a:rPr>
              <a:t>Bob thinks that this message is a secure communication from Alice.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04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1B9-97C3-4D3C-B5F6-186AFA55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2A24-480A-40F8-B4F7-F77BD7F4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Virtual Private Network (VPN) to encrypt your web traffic. </a:t>
            </a:r>
          </a:p>
          <a:p>
            <a:r>
              <a:rPr lang="en-US" dirty="0"/>
              <a:t>Secure your network with an intrusion detection system. </a:t>
            </a:r>
          </a:p>
          <a:p>
            <a:r>
              <a:rPr lang="en-US" dirty="0"/>
              <a:t>Your network should have strong firewalls and protocols to prevent unauthorized access.</a:t>
            </a:r>
          </a:p>
          <a:p>
            <a:r>
              <a:rPr lang="en-US" dirty="0"/>
              <a:t>Use third-party penetration testing </a:t>
            </a:r>
            <a:r>
              <a:rPr lang="en-US" dirty="0" err="1"/>
              <a:t>tools,softwares</a:t>
            </a:r>
            <a:r>
              <a:rPr lang="en-US" dirty="0"/>
              <a:t> and HTTPS encryption to help detect and block spoofing attempts.</a:t>
            </a:r>
          </a:p>
          <a:p>
            <a:r>
              <a:rPr lang="en-US" b="1" dirty="0"/>
              <a:t>Install active virus and malware protection</a:t>
            </a:r>
            <a:r>
              <a:rPr lang="en-US" dirty="0"/>
              <a:t> that includes a scanner that runs on your system at boot.</a:t>
            </a:r>
          </a:p>
          <a:p>
            <a:r>
              <a:rPr lang="en-US" dirty="0"/>
              <a:t>End-to-End Encryption is the best defense to protect against intercepted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30047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7384-CC46-44E4-86D2-14708720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054E-C202-423D-82BD-0C2ECB7C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Man-In-Middle Attack is well </a:t>
            </a:r>
            <a:r>
              <a:rPr lang="en-US" dirty="0" err="1"/>
              <a:t>knowned</a:t>
            </a:r>
            <a:r>
              <a:rPr lang="en-US" dirty="0"/>
              <a:t> attack in which loss of data privacy,</a:t>
            </a:r>
          </a:p>
          <a:p>
            <a:pPr marL="0" indent="0">
              <a:buNone/>
            </a:pPr>
            <a:r>
              <a:rPr lang="en-US" dirty="0"/>
              <a:t>Identity spoofing, session hijacking occurs which leads to a fatal lose</a:t>
            </a:r>
          </a:p>
          <a:p>
            <a:pPr marL="0" indent="0">
              <a:buNone/>
            </a:pPr>
            <a:r>
              <a:rPr lang="en-US" dirty="0"/>
              <a:t>Thus, to be aware about such attacks and taking better preventions is a key to</a:t>
            </a:r>
          </a:p>
          <a:p>
            <a:pPr marL="0" indent="0">
              <a:buNone/>
            </a:pPr>
            <a:r>
              <a:rPr lang="en-US" dirty="0"/>
              <a:t>avoid such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1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3F85-6FA4-4139-8B8F-5B46AB15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DC6-5BC8-43CA-BC7A-76D23FB5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Imperva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>
                <a:hlinkClick r:id="rId2"/>
              </a:rPr>
              <a:t>veracode</a:t>
            </a:r>
            <a:endParaRPr lang="en-IN" dirty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14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AEF5-5609-4D33-9790-0B077E5D4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1" y="1378259"/>
            <a:ext cx="8915399" cy="2262781"/>
          </a:xfrm>
        </p:spPr>
        <p:txBody>
          <a:bodyPr>
            <a:normAutofit/>
          </a:bodyPr>
          <a:lstStyle/>
          <a:p>
            <a:r>
              <a:rPr lang="en-IN" dirty="0"/>
              <a:t>Man-In-Middle Attack.</a:t>
            </a:r>
          </a:p>
        </p:txBody>
      </p:sp>
    </p:spTree>
    <p:extLst>
      <p:ext uri="{BB962C8B-B14F-4D97-AF65-F5344CB8AC3E}">
        <p14:creationId xmlns:p14="http://schemas.microsoft.com/office/powerpoint/2010/main" val="18892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BCD-5B90-4788-9C2B-E112E36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1646-0F4B-46A0-AEE1-851CBA65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45079"/>
          </a:xfrm>
        </p:spPr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DEFINITION</a:t>
            </a:r>
          </a:p>
          <a:p>
            <a:r>
              <a:rPr lang="en-IN" dirty="0"/>
              <a:t>EXAMPLES</a:t>
            </a:r>
          </a:p>
          <a:p>
            <a:r>
              <a:rPr lang="en-IN" dirty="0"/>
              <a:t>PREVENTION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81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0EE3-670B-4F15-B679-695A937C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60DF-B823-4AF4-A373-F2EE8A63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6277"/>
            <a:ext cx="8915400" cy="4328890"/>
          </a:xfrm>
        </p:spPr>
        <p:txBody>
          <a:bodyPr>
            <a:normAutofit/>
          </a:bodyPr>
          <a:lstStyle/>
          <a:p>
            <a:r>
              <a:rPr lang="en-IN" dirty="0"/>
              <a:t>MIMA is  computer security term related to eavesdropping of data.</a:t>
            </a:r>
          </a:p>
          <a:p>
            <a:r>
              <a:rPr lang="en-IN" dirty="0"/>
              <a:t>The attack consist of stealing information by third party.</a:t>
            </a:r>
          </a:p>
          <a:p>
            <a:r>
              <a:rPr lang="en-IN" dirty="0"/>
              <a:t>Sender and receiver are unaware of intruder.</a:t>
            </a:r>
          </a:p>
          <a:p>
            <a:r>
              <a:rPr lang="en-IN" dirty="0"/>
              <a:t>Attacker takes charge of the communication path between sender and receiver and manipulates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366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7CA-E8D9-454D-8DB3-47CBDB77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BF1-F7CF-431C-BEB5-637420F8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Man-in-the-middle project written in Python using sockets, threading, and object-oriented programming in order to illustrate the concept of covertly intercepting and modifying messages between two parties in a client-server architecture.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86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C021-099F-49FE-B0AA-4D138301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102" y="1639178"/>
            <a:ext cx="8911687" cy="1280890"/>
          </a:xfrm>
        </p:spPr>
        <p:txBody>
          <a:bodyPr/>
          <a:lstStyle/>
          <a:p>
            <a:r>
              <a:rPr lang="en-US" dirty="0"/>
              <a:t>Definition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574-C7F1-4204-AE04-84A15BB8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102" y="2989277"/>
            <a:ext cx="8677203" cy="155755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man</a:t>
            </a:r>
            <a:r>
              <a:rPr lang="en-US" dirty="0"/>
              <a:t> in the </a:t>
            </a:r>
            <a:r>
              <a:rPr lang="en-US" b="1" dirty="0"/>
              <a:t>middle</a:t>
            </a:r>
            <a:r>
              <a:rPr lang="en-US" dirty="0"/>
              <a:t> (MITM) </a:t>
            </a:r>
            <a:r>
              <a:rPr lang="en-US" b="1" dirty="0"/>
              <a:t>attack</a:t>
            </a:r>
            <a:r>
              <a:rPr lang="en-US" dirty="0"/>
              <a:t> is a general term for when a perpetrator positions himself in a conversation between a user and an application—either to eavesdrop or to impersonate one of the parties, making it appear as if a normal exchange of information is underway.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874F-9479-40A3-99E0-D07BFCF2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actually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2652-5C1D-49FF-A18C-C6ABA418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is running initially among client and server.</a:t>
            </a:r>
          </a:p>
          <a:p>
            <a:r>
              <a:rPr lang="en-US" dirty="0"/>
              <a:t>The attacker accesses the the port address and host address of client.</a:t>
            </a:r>
          </a:p>
          <a:p>
            <a:r>
              <a:rPr lang="en-US" dirty="0"/>
              <a:t>The request from client can now be accessible by the attacker also.</a:t>
            </a:r>
          </a:p>
          <a:p>
            <a:r>
              <a:rPr lang="en-US" dirty="0"/>
              <a:t>The response can also be sent to the server by attacker as well.</a:t>
            </a:r>
          </a:p>
          <a:p>
            <a:r>
              <a:rPr lang="en-US" dirty="0"/>
              <a:t>The messages are now visible to attacker.</a:t>
            </a:r>
          </a:p>
          <a:p>
            <a:r>
              <a:rPr lang="en-US" dirty="0"/>
              <a:t>Attacker can change the contents of messages as well.</a:t>
            </a:r>
          </a:p>
          <a:p>
            <a:r>
              <a:rPr lang="en-US" dirty="0"/>
              <a:t>The server and client both will remain unaware of the attacker.</a:t>
            </a:r>
          </a:p>
          <a:p>
            <a:r>
              <a:rPr lang="en-US" dirty="0"/>
              <a:t>The process continues till attacker willingly exits or the communication ends.</a:t>
            </a:r>
          </a:p>
        </p:txBody>
      </p:sp>
    </p:spTree>
    <p:extLst>
      <p:ext uri="{BB962C8B-B14F-4D97-AF65-F5344CB8AC3E}">
        <p14:creationId xmlns:p14="http://schemas.microsoft.com/office/powerpoint/2010/main" val="367401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612E-2C47-4600-AF0B-A47C63DA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in MIMA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83AC-560F-46BD-9FC8-EE8DB06F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Client</a:t>
            </a:r>
            <a:r>
              <a:rPr lang="en-US" dirty="0"/>
              <a:t> : The request provider.</a:t>
            </a:r>
          </a:p>
          <a:p>
            <a:r>
              <a:rPr lang="en-US" b="1" dirty="0"/>
              <a:t>Server</a:t>
            </a:r>
            <a:r>
              <a:rPr lang="en-US" dirty="0"/>
              <a:t> : The service provider.</a:t>
            </a:r>
          </a:p>
          <a:p>
            <a:r>
              <a:rPr lang="en-US" b="1" dirty="0"/>
              <a:t>Host address </a:t>
            </a:r>
            <a:r>
              <a:rPr lang="en-US" dirty="0"/>
              <a:t>: IP address of computer which is unique in current network.</a:t>
            </a:r>
          </a:p>
          <a:p>
            <a:r>
              <a:rPr lang="en-US" b="1" dirty="0"/>
              <a:t>Port address </a:t>
            </a:r>
            <a:r>
              <a:rPr lang="en-US" dirty="0"/>
              <a:t>: The address of virtual connection port through which communication occurs.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LAN, the host address of server is known to all and, the port address for communication is common to server and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Attacker can access both by getting port and host address of client.</a:t>
            </a:r>
          </a:p>
        </p:txBody>
      </p:sp>
    </p:spTree>
    <p:extLst>
      <p:ext uri="{BB962C8B-B14F-4D97-AF65-F5344CB8AC3E}">
        <p14:creationId xmlns:p14="http://schemas.microsoft.com/office/powerpoint/2010/main" val="74490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7241-2712-487A-B639-97ECD9C0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A3F53-583F-4275-A4CC-74547E178AA7}"/>
              </a:ext>
            </a:extLst>
          </p:cNvPr>
          <p:cNvSpPr txBox="1"/>
          <p:nvPr/>
        </p:nvSpPr>
        <p:spPr>
          <a:xfrm>
            <a:off x="3448201" y="5772225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Fig : The overview of man-in-middle.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E52EB-F76F-46A9-8644-3AF55F8A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78" y="1781262"/>
            <a:ext cx="6964516" cy="3778250"/>
          </a:xfrm>
        </p:spPr>
      </p:pic>
    </p:spTree>
    <p:extLst>
      <p:ext uri="{BB962C8B-B14F-4D97-AF65-F5344CB8AC3E}">
        <p14:creationId xmlns:p14="http://schemas.microsoft.com/office/powerpoint/2010/main" val="30065647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881</TotalTime>
  <Words>660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Vishwakarma Institute of Information Technology.  Kondhwa, Pune – 411048 Dept. of Computer Engineering  Man-In-Middle Attack.</vt:lpstr>
      <vt:lpstr>Man-In-Middle Attack.</vt:lpstr>
      <vt:lpstr>Outline</vt:lpstr>
      <vt:lpstr>Abstract :</vt:lpstr>
      <vt:lpstr>Introduction : </vt:lpstr>
      <vt:lpstr>Definition :</vt:lpstr>
      <vt:lpstr>How it actually works?</vt:lpstr>
      <vt:lpstr>Components in MIMA :</vt:lpstr>
      <vt:lpstr>Overview :</vt:lpstr>
      <vt:lpstr>Examples :</vt:lpstr>
      <vt:lpstr>PowerPoint Presentation</vt:lpstr>
      <vt:lpstr>Prevention</vt:lpstr>
      <vt:lpstr>Conclusion :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 Adversarial Networks (GANs)</dc:title>
  <dc:creator>VISHAL SHINDE</dc:creator>
  <cp:lastModifiedBy>Sumit Dube</cp:lastModifiedBy>
  <cp:revision>46</cp:revision>
  <dcterms:created xsi:type="dcterms:W3CDTF">2020-03-12T00:00:27Z</dcterms:created>
  <dcterms:modified xsi:type="dcterms:W3CDTF">2020-05-11T08:12:59Z</dcterms:modified>
</cp:coreProperties>
</file>