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7559675" cy="10691813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A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98" y="-2390"/>
      </p:cViewPr>
      <p:guideLst>
        <p:guide orient="horz" pos="3367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9EF0A-7810-44F7-843A-55E88C9D010C}" type="datetimeFigureOut">
              <a:rPr lang="zh-CN" altLang="en-US" smtClean="0"/>
              <a:t>2019-08-21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653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7F865-82E3-4C50-AC0E-6B3663C92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922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如何深入了解系统的方法：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7F865-82E3-4C50-AC0E-6B3663C92C1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847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如何深入了解系统的方法：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7F865-82E3-4C50-AC0E-6B3663C92C1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883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如何深入了解系统的方法：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7F865-82E3-4C50-AC0E-6B3663C92C1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350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44960" y="1749795"/>
            <a:ext cx="5669756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A6BA-CB5C-4821-AAF7-9D5B8DB0A085}" type="datetimeFigureOut">
              <a:rPr lang="zh-CN" altLang="en-US" smtClean="0"/>
              <a:t>2019-08-21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62E7-8793-49C8-9781-F1142F54F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77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A6BA-CB5C-4821-AAF7-9D5B8DB0A085}" type="datetimeFigureOut">
              <a:rPr lang="zh-CN" altLang="en-US" smtClean="0"/>
              <a:t>2019-08-21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62E7-8793-49C8-9781-F1142F54F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86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409892" y="569240"/>
            <a:ext cx="1630055" cy="906081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A6BA-CB5C-4821-AAF7-9D5B8DB0A085}" type="datetimeFigureOut">
              <a:rPr lang="zh-CN" altLang="en-US" smtClean="0"/>
              <a:t>2019-08-21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62E7-8793-49C8-9781-F1142F54F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530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A6BA-CB5C-4821-AAF7-9D5B8DB0A085}" type="datetimeFigureOut">
              <a:rPr lang="zh-CN" altLang="en-US" smtClean="0"/>
              <a:t>2019-08-21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62E7-8793-49C8-9781-F1142F54F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19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790" y="2665530"/>
            <a:ext cx="6520220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5790" y="7155102"/>
            <a:ext cx="6520220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A6BA-CB5C-4821-AAF7-9D5B8DB0A085}" type="datetimeFigureOut">
              <a:rPr lang="zh-CN" altLang="en-US" smtClean="0"/>
              <a:t>2019-08-21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62E7-8793-49C8-9781-F1142F54F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47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A6BA-CB5C-4821-AAF7-9D5B8DB0A085}" type="datetimeFigureOut">
              <a:rPr lang="zh-CN" altLang="en-US" smtClean="0"/>
              <a:t>2019-08-21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62E7-8793-49C8-9781-F1142F54F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60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712" y="569241"/>
            <a:ext cx="6520220" cy="20665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0712" y="2620980"/>
            <a:ext cx="3198097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0712" y="3905482"/>
            <a:ext cx="3198097" cy="57443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27085" y="2620980"/>
            <a:ext cx="3213847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27085" y="3905482"/>
            <a:ext cx="3213847" cy="57443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A6BA-CB5C-4821-AAF7-9D5B8DB0A085}" type="datetimeFigureOut">
              <a:rPr lang="zh-CN" altLang="en-US" smtClean="0"/>
              <a:t>2019-08-21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62E7-8793-49C8-9781-F1142F54F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58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A6BA-CB5C-4821-AAF7-9D5B8DB0A085}" type="datetimeFigureOut">
              <a:rPr lang="zh-CN" altLang="en-US" smtClean="0"/>
              <a:t>2019-08-21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62E7-8793-49C8-9781-F1142F54F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691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A6BA-CB5C-4821-AAF7-9D5B8DB0A085}" type="datetimeFigureOut">
              <a:rPr lang="zh-CN" altLang="en-US" smtClean="0"/>
              <a:t>2019-08-21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62E7-8793-49C8-9781-F1142F54F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13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3847" y="1539424"/>
            <a:ext cx="3827085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A6BA-CB5C-4821-AAF7-9D5B8DB0A085}" type="datetimeFigureOut">
              <a:rPr lang="zh-CN" altLang="en-US" smtClean="0"/>
              <a:t>2019-08-21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62E7-8793-49C8-9781-F1142F54F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80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213847" y="1539424"/>
            <a:ext cx="3827085" cy="7598117"/>
          </a:xfrm>
        </p:spPr>
        <p:txBody>
          <a:bodyPr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A6BA-CB5C-4821-AAF7-9D5B8DB0A085}" type="datetimeFigureOut">
              <a:rPr lang="zh-CN" altLang="en-US" smtClean="0"/>
              <a:t>2019-08-21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62E7-8793-49C8-9781-F1142F54F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75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9728" y="569241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9728" y="9909727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0A6BA-CB5C-4821-AAF7-9D5B8DB0A085}" type="datetimeFigureOut">
              <a:rPr lang="zh-CN" altLang="en-US" smtClean="0"/>
              <a:t>2019-08-21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04143" y="9909727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339020" y="9909727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862E7-8793-49C8-9781-F1142F54F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81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zhipin.com/c101110100-p300617/?page=6&amp;ka=page-nex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28088" y="229427"/>
            <a:ext cx="6739362" cy="1473985"/>
            <a:chOff x="415562" y="880779"/>
            <a:chExt cx="6739362" cy="1473985"/>
          </a:xfrm>
        </p:grpSpPr>
        <p:sp>
          <p:nvSpPr>
            <p:cNvPr id="5" name="Freeform 38"/>
            <p:cNvSpPr>
              <a:spLocks noChangeAspect="1" noEditPoints="1"/>
            </p:cNvSpPr>
            <p:nvPr/>
          </p:nvSpPr>
          <p:spPr bwMode="auto">
            <a:xfrm flipH="1">
              <a:off x="3046951" y="1874677"/>
              <a:ext cx="154237" cy="102824"/>
            </a:xfrm>
            <a:custGeom>
              <a:avLst/>
              <a:gdLst>
                <a:gd name="T0" fmla="*/ 113 w 124"/>
                <a:gd name="T1" fmla="*/ 0 h 83"/>
                <a:gd name="T2" fmla="*/ 10 w 124"/>
                <a:gd name="T3" fmla="*/ 0 h 83"/>
                <a:gd name="T4" fmla="*/ 0 w 124"/>
                <a:gd name="T5" fmla="*/ 10 h 83"/>
                <a:gd name="T6" fmla="*/ 0 w 124"/>
                <a:gd name="T7" fmla="*/ 73 h 83"/>
                <a:gd name="T8" fmla="*/ 10 w 124"/>
                <a:gd name="T9" fmla="*/ 83 h 83"/>
                <a:gd name="T10" fmla="*/ 113 w 124"/>
                <a:gd name="T11" fmla="*/ 83 h 83"/>
                <a:gd name="T12" fmla="*/ 124 w 124"/>
                <a:gd name="T13" fmla="*/ 73 h 83"/>
                <a:gd name="T14" fmla="*/ 124 w 124"/>
                <a:gd name="T15" fmla="*/ 10 h 83"/>
                <a:gd name="T16" fmla="*/ 113 w 124"/>
                <a:gd name="T17" fmla="*/ 0 h 83"/>
                <a:gd name="T18" fmla="*/ 113 w 124"/>
                <a:gd name="T19" fmla="*/ 0 h 83"/>
                <a:gd name="T20" fmla="*/ 111 w 124"/>
                <a:gd name="T21" fmla="*/ 7 h 83"/>
                <a:gd name="T22" fmla="*/ 70 w 124"/>
                <a:gd name="T23" fmla="*/ 44 h 83"/>
                <a:gd name="T24" fmla="*/ 62 w 124"/>
                <a:gd name="T25" fmla="*/ 48 h 83"/>
                <a:gd name="T26" fmla="*/ 54 w 124"/>
                <a:gd name="T27" fmla="*/ 44 h 83"/>
                <a:gd name="T28" fmla="*/ 13 w 124"/>
                <a:gd name="T29" fmla="*/ 7 h 83"/>
                <a:gd name="T30" fmla="*/ 111 w 124"/>
                <a:gd name="T31" fmla="*/ 7 h 83"/>
                <a:gd name="T32" fmla="*/ 111 w 124"/>
                <a:gd name="T33" fmla="*/ 7 h 83"/>
                <a:gd name="T34" fmla="*/ 8 w 124"/>
                <a:gd name="T35" fmla="*/ 71 h 83"/>
                <a:gd name="T36" fmla="*/ 8 w 124"/>
                <a:gd name="T37" fmla="*/ 14 h 83"/>
                <a:gd name="T38" fmla="*/ 40 w 124"/>
                <a:gd name="T39" fmla="*/ 42 h 83"/>
                <a:gd name="T40" fmla="*/ 8 w 124"/>
                <a:gd name="T41" fmla="*/ 71 h 83"/>
                <a:gd name="T42" fmla="*/ 8 w 124"/>
                <a:gd name="T43" fmla="*/ 71 h 83"/>
                <a:gd name="T44" fmla="*/ 13 w 124"/>
                <a:gd name="T45" fmla="*/ 76 h 83"/>
                <a:gd name="T46" fmla="*/ 45 w 124"/>
                <a:gd name="T47" fmla="*/ 48 h 83"/>
                <a:gd name="T48" fmla="*/ 51 w 124"/>
                <a:gd name="T49" fmla="*/ 52 h 83"/>
                <a:gd name="T50" fmla="*/ 62 w 124"/>
                <a:gd name="T51" fmla="*/ 56 h 83"/>
                <a:gd name="T52" fmla="*/ 73 w 124"/>
                <a:gd name="T53" fmla="*/ 52 h 83"/>
                <a:gd name="T54" fmla="*/ 78 w 124"/>
                <a:gd name="T55" fmla="*/ 48 h 83"/>
                <a:gd name="T56" fmla="*/ 111 w 124"/>
                <a:gd name="T57" fmla="*/ 76 h 83"/>
                <a:gd name="T58" fmla="*/ 13 w 124"/>
                <a:gd name="T59" fmla="*/ 76 h 83"/>
                <a:gd name="T60" fmla="*/ 13 w 124"/>
                <a:gd name="T61" fmla="*/ 76 h 83"/>
                <a:gd name="T62" fmla="*/ 116 w 124"/>
                <a:gd name="T63" fmla="*/ 71 h 83"/>
                <a:gd name="T64" fmla="*/ 84 w 124"/>
                <a:gd name="T65" fmla="*/ 42 h 83"/>
                <a:gd name="T66" fmla="*/ 116 w 124"/>
                <a:gd name="T67" fmla="*/ 14 h 83"/>
                <a:gd name="T68" fmla="*/ 116 w 124"/>
                <a:gd name="T69" fmla="*/ 71 h 83"/>
                <a:gd name="T70" fmla="*/ 116 w 124"/>
                <a:gd name="T71" fmla="*/ 71 h 83"/>
                <a:gd name="T72" fmla="*/ 116 w 124"/>
                <a:gd name="T73" fmla="*/ 71 h 83"/>
                <a:gd name="T74" fmla="*/ 116 w 124"/>
                <a:gd name="T75" fmla="*/ 7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" h="83">
                  <a:moveTo>
                    <a:pt x="113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9"/>
                    <a:pt x="5" y="83"/>
                    <a:pt x="10" y="83"/>
                  </a:cubicBezTo>
                  <a:cubicBezTo>
                    <a:pt x="113" y="83"/>
                    <a:pt x="113" y="83"/>
                    <a:pt x="113" y="83"/>
                  </a:cubicBezTo>
                  <a:cubicBezTo>
                    <a:pt x="119" y="83"/>
                    <a:pt x="124" y="79"/>
                    <a:pt x="124" y="73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4"/>
                    <a:pt x="119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lose/>
                  <a:moveTo>
                    <a:pt x="111" y="7"/>
                  </a:moveTo>
                  <a:cubicBezTo>
                    <a:pt x="70" y="44"/>
                    <a:pt x="70" y="44"/>
                    <a:pt x="70" y="44"/>
                  </a:cubicBezTo>
                  <a:cubicBezTo>
                    <a:pt x="66" y="47"/>
                    <a:pt x="64" y="48"/>
                    <a:pt x="62" y="48"/>
                  </a:cubicBezTo>
                  <a:cubicBezTo>
                    <a:pt x="60" y="48"/>
                    <a:pt x="57" y="47"/>
                    <a:pt x="54" y="44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11" y="7"/>
                    <a:pt x="111" y="7"/>
                    <a:pt x="111" y="7"/>
                  </a:cubicBezTo>
                  <a:close/>
                  <a:moveTo>
                    <a:pt x="8" y="71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8" y="71"/>
                    <a:pt x="8" y="71"/>
                    <a:pt x="8" y="71"/>
                  </a:cubicBezTo>
                  <a:close/>
                  <a:moveTo>
                    <a:pt x="13" y="76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4" y="55"/>
                    <a:pt x="57" y="56"/>
                    <a:pt x="62" y="56"/>
                  </a:cubicBezTo>
                  <a:cubicBezTo>
                    <a:pt x="66" y="56"/>
                    <a:pt x="70" y="55"/>
                    <a:pt x="73" y="52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111" y="76"/>
                    <a:pt x="111" y="76"/>
                    <a:pt x="111" y="76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3" y="76"/>
                    <a:pt x="13" y="76"/>
                    <a:pt x="13" y="76"/>
                  </a:cubicBezTo>
                  <a:close/>
                  <a:moveTo>
                    <a:pt x="116" y="71"/>
                  </a:moveTo>
                  <a:cubicBezTo>
                    <a:pt x="84" y="42"/>
                    <a:pt x="84" y="42"/>
                    <a:pt x="84" y="42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6" y="71"/>
                    <a:pt x="116" y="71"/>
                    <a:pt x="116" y="71"/>
                  </a:cubicBezTo>
                  <a:cubicBezTo>
                    <a:pt x="116" y="71"/>
                    <a:pt x="116" y="71"/>
                    <a:pt x="116" y="71"/>
                  </a:cubicBezTo>
                  <a:close/>
                  <a:moveTo>
                    <a:pt x="116" y="71"/>
                  </a:moveTo>
                  <a:cubicBezTo>
                    <a:pt x="116" y="71"/>
                    <a:pt x="116" y="71"/>
                    <a:pt x="116" y="71"/>
                  </a:cubicBezTo>
                </a:path>
              </a:pathLst>
            </a:custGeom>
            <a:solidFill>
              <a:srgbClr val="3CAAF4"/>
            </a:solidFill>
            <a:ln w="6350">
              <a:solidFill>
                <a:srgbClr val="3CAAF4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="1" dirty="0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15562" y="880779"/>
              <a:ext cx="2381669" cy="1391142"/>
              <a:chOff x="405834" y="2271835"/>
              <a:chExt cx="2381669" cy="1391142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864919" y="2428125"/>
                <a:ext cx="1922584" cy="1226262"/>
              </a:xfrm>
              <a:prstGeom prst="rect">
                <a:avLst/>
              </a:prstGeom>
              <a:solidFill>
                <a:srgbClr val="3CAA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76950" y="2428125"/>
                <a:ext cx="187969" cy="122515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11204" y="2428125"/>
                <a:ext cx="279028" cy="1225153"/>
              </a:xfrm>
              <a:prstGeom prst="rect">
                <a:avLst/>
              </a:prstGeom>
              <a:solidFill>
                <a:srgbClr val="3CAA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直角三角形 18"/>
              <p:cNvSpPr/>
              <p:nvPr/>
            </p:nvSpPr>
            <p:spPr>
              <a:xfrm>
                <a:off x="686094" y="3512054"/>
                <a:ext cx="206727" cy="150923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直角三角形 19"/>
              <p:cNvSpPr/>
              <p:nvPr/>
            </p:nvSpPr>
            <p:spPr>
              <a:xfrm rot="16200000">
                <a:off x="475739" y="3448555"/>
                <a:ext cx="139219" cy="279029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直角三角形 20"/>
              <p:cNvSpPr/>
              <p:nvPr/>
            </p:nvSpPr>
            <p:spPr>
              <a:xfrm>
                <a:off x="694035" y="2280121"/>
                <a:ext cx="172557" cy="150923"/>
              </a:xfrm>
              <a:prstGeom prst="rtTriangl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直角三角形 21"/>
              <p:cNvSpPr/>
              <p:nvPr/>
            </p:nvSpPr>
            <p:spPr>
              <a:xfrm rot="16200000">
                <a:off x="471577" y="2215236"/>
                <a:ext cx="165831" cy="279029"/>
              </a:xfrm>
              <a:prstGeom prst="rtTriangle">
                <a:avLst/>
              </a:prstGeom>
              <a:solidFill>
                <a:srgbClr val="3CAA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文本框 28"/>
              <p:cNvSpPr txBox="1"/>
              <p:nvPr/>
            </p:nvSpPr>
            <p:spPr>
              <a:xfrm>
                <a:off x="1219663" y="2618819"/>
                <a:ext cx="1254337" cy="687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zh-CN" sz="2600" kern="1200" dirty="0">
                    <a:solidFill>
                      <a:srgbClr val="B6E7BC"/>
                    </a:solidFill>
                    <a:effectLst/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李兴涛</a:t>
                </a:r>
                <a:endParaRPr 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24" name="文本框 29"/>
              <p:cNvSpPr txBox="1"/>
              <p:nvPr/>
            </p:nvSpPr>
            <p:spPr>
              <a:xfrm>
                <a:off x="973668" y="3205060"/>
                <a:ext cx="1677183" cy="3680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zh-CN" sz="900" b="1" kern="1200" dirty="0">
                    <a:solidFill>
                      <a:srgbClr val="B6E7BC"/>
                    </a:solidFill>
                    <a:effectLst/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求职意向</a:t>
                </a:r>
                <a:r>
                  <a:rPr lang="en-US" sz="900" b="1" kern="1200" dirty="0" smtClean="0">
                    <a:solidFill>
                      <a:srgbClr val="B6E7BC"/>
                    </a:solidFill>
                    <a:effectLst/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en-US" sz="900" b="1" dirty="0" smtClean="0">
                    <a:solidFill>
                      <a:srgbClr val="B6E7BC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数据分析</a:t>
                </a:r>
                <a:endParaRPr lang="en-US" altLang="zh-CN" sz="900" b="1" dirty="0" smtClean="0">
                  <a:solidFill>
                    <a:srgbClr val="B6E7BC"/>
                  </a:solidFill>
                  <a:latin typeface="宋体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7" name="图片 6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0865" y="1020517"/>
              <a:ext cx="945376" cy="1248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Freeform 140"/>
            <p:cNvSpPr>
              <a:spLocks noChangeAspect="1" noEditPoints="1"/>
            </p:cNvSpPr>
            <p:nvPr/>
          </p:nvSpPr>
          <p:spPr bwMode="auto">
            <a:xfrm>
              <a:off x="4737790" y="1845878"/>
              <a:ext cx="195781" cy="138590"/>
            </a:xfrm>
            <a:custGeom>
              <a:avLst/>
              <a:gdLst>
                <a:gd name="T0" fmla="*/ 217 w 236"/>
                <a:gd name="T1" fmla="*/ 55 h 167"/>
                <a:gd name="T2" fmla="*/ 217 w 236"/>
                <a:gd name="T3" fmla="*/ 91 h 167"/>
                <a:gd name="T4" fmla="*/ 225 w 236"/>
                <a:gd name="T5" fmla="*/ 99 h 167"/>
                <a:gd name="T6" fmla="*/ 209 w 236"/>
                <a:gd name="T7" fmla="*/ 116 h 167"/>
                <a:gd name="T8" fmla="*/ 192 w 236"/>
                <a:gd name="T9" fmla="*/ 100 h 167"/>
                <a:gd name="T10" fmla="*/ 204 w 236"/>
                <a:gd name="T11" fmla="*/ 90 h 167"/>
                <a:gd name="T12" fmla="*/ 204 w 236"/>
                <a:gd name="T13" fmla="*/ 61 h 167"/>
                <a:gd name="T14" fmla="*/ 130 w 236"/>
                <a:gd name="T15" fmla="*/ 91 h 167"/>
                <a:gd name="T16" fmla="*/ 102 w 236"/>
                <a:gd name="T17" fmla="*/ 92 h 167"/>
                <a:gd name="T18" fmla="*/ 17 w 236"/>
                <a:gd name="T19" fmla="*/ 58 h 167"/>
                <a:gd name="T20" fmla="*/ 17 w 236"/>
                <a:gd name="T21" fmla="*/ 38 h 167"/>
                <a:gd name="T22" fmla="*/ 99 w 236"/>
                <a:gd name="T23" fmla="*/ 8 h 167"/>
                <a:gd name="T24" fmla="*/ 129 w 236"/>
                <a:gd name="T25" fmla="*/ 6 h 167"/>
                <a:gd name="T26" fmla="*/ 216 w 236"/>
                <a:gd name="T27" fmla="*/ 40 h 167"/>
                <a:gd name="T28" fmla="*/ 217 w 236"/>
                <a:gd name="T29" fmla="*/ 55 h 167"/>
                <a:gd name="T30" fmla="*/ 133 w 236"/>
                <a:gd name="T31" fmla="*/ 105 h 167"/>
                <a:gd name="T32" fmla="*/ 176 w 236"/>
                <a:gd name="T33" fmla="*/ 86 h 167"/>
                <a:gd name="T34" fmla="*/ 176 w 236"/>
                <a:gd name="T35" fmla="*/ 144 h 167"/>
                <a:gd name="T36" fmla="*/ 116 w 236"/>
                <a:gd name="T37" fmla="*/ 167 h 167"/>
                <a:gd name="T38" fmla="*/ 53 w 236"/>
                <a:gd name="T39" fmla="*/ 144 h 167"/>
                <a:gd name="T40" fmla="*/ 53 w 236"/>
                <a:gd name="T41" fmla="*/ 90 h 167"/>
                <a:gd name="T42" fmla="*/ 98 w 236"/>
                <a:gd name="T43" fmla="*/ 105 h 167"/>
                <a:gd name="T44" fmla="*/ 133 w 236"/>
                <a:gd name="T45" fmla="*/ 105 h 167"/>
                <a:gd name="T46" fmla="*/ 133 w 236"/>
                <a:gd name="T47" fmla="*/ 105 h 167"/>
                <a:gd name="T48" fmla="*/ 133 w 236"/>
                <a:gd name="T49" fmla="*/ 10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6" h="167">
                  <a:moveTo>
                    <a:pt x="217" y="55"/>
                  </a:moveTo>
                  <a:cubicBezTo>
                    <a:pt x="217" y="91"/>
                    <a:pt x="217" y="91"/>
                    <a:pt x="217" y="91"/>
                  </a:cubicBezTo>
                  <a:cubicBezTo>
                    <a:pt x="225" y="99"/>
                    <a:pt x="225" y="99"/>
                    <a:pt x="225" y="99"/>
                  </a:cubicBezTo>
                  <a:cubicBezTo>
                    <a:pt x="209" y="116"/>
                    <a:pt x="209" y="116"/>
                    <a:pt x="209" y="116"/>
                  </a:cubicBezTo>
                  <a:cubicBezTo>
                    <a:pt x="192" y="100"/>
                    <a:pt x="192" y="100"/>
                    <a:pt x="192" y="100"/>
                  </a:cubicBezTo>
                  <a:cubicBezTo>
                    <a:pt x="204" y="90"/>
                    <a:pt x="204" y="90"/>
                    <a:pt x="204" y="90"/>
                  </a:cubicBezTo>
                  <a:cubicBezTo>
                    <a:pt x="204" y="61"/>
                    <a:pt x="204" y="61"/>
                    <a:pt x="204" y="61"/>
                  </a:cubicBezTo>
                  <a:cubicBezTo>
                    <a:pt x="156" y="80"/>
                    <a:pt x="141" y="86"/>
                    <a:pt x="130" y="91"/>
                  </a:cubicBezTo>
                  <a:cubicBezTo>
                    <a:pt x="120" y="96"/>
                    <a:pt x="112" y="96"/>
                    <a:pt x="102" y="92"/>
                  </a:cubicBezTo>
                  <a:cubicBezTo>
                    <a:pt x="91" y="88"/>
                    <a:pt x="42" y="70"/>
                    <a:pt x="17" y="58"/>
                  </a:cubicBezTo>
                  <a:cubicBezTo>
                    <a:pt x="1" y="50"/>
                    <a:pt x="0" y="45"/>
                    <a:pt x="17" y="38"/>
                  </a:cubicBezTo>
                  <a:cubicBezTo>
                    <a:pt x="41" y="29"/>
                    <a:pt x="79" y="15"/>
                    <a:pt x="99" y="8"/>
                  </a:cubicBezTo>
                  <a:cubicBezTo>
                    <a:pt x="111" y="3"/>
                    <a:pt x="118" y="0"/>
                    <a:pt x="129" y="6"/>
                  </a:cubicBezTo>
                  <a:cubicBezTo>
                    <a:pt x="149" y="14"/>
                    <a:pt x="194" y="31"/>
                    <a:pt x="216" y="40"/>
                  </a:cubicBezTo>
                  <a:cubicBezTo>
                    <a:pt x="236" y="49"/>
                    <a:pt x="223" y="51"/>
                    <a:pt x="217" y="55"/>
                  </a:cubicBezTo>
                  <a:close/>
                  <a:moveTo>
                    <a:pt x="133" y="105"/>
                  </a:moveTo>
                  <a:cubicBezTo>
                    <a:pt x="144" y="101"/>
                    <a:pt x="160" y="93"/>
                    <a:pt x="176" y="86"/>
                  </a:cubicBezTo>
                  <a:cubicBezTo>
                    <a:pt x="176" y="144"/>
                    <a:pt x="176" y="144"/>
                    <a:pt x="176" y="144"/>
                  </a:cubicBezTo>
                  <a:cubicBezTo>
                    <a:pt x="176" y="144"/>
                    <a:pt x="155" y="167"/>
                    <a:pt x="116" y="167"/>
                  </a:cubicBezTo>
                  <a:cubicBezTo>
                    <a:pt x="75" y="167"/>
                    <a:pt x="53" y="144"/>
                    <a:pt x="53" y="144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66" y="95"/>
                    <a:pt x="80" y="99"/>
                    <a:pt x="98" y="105"/>
                  </a:cubicBezTo>
                  <a:cubicBezTo>
                    <a:pt x="109" y="109"/>
                    <a:pt x="123" y="111"/>
                    <a:pt x="133" y="105"/>
                  </a:cubicBezTo>
                  <a:close/>
                  <a:moveTo>
                    <a:pt x="133" y="105"/>
                  </a:moveTo>
                  <a:cubicBezTo>
                    <a:pt x="133" y="105"/>
                    <a:pt x="133" y="105"/>
                    <a:pt x="133" y="105"/>
                  </a:cubicBezTo>
                </a:path>
              </a:pathLst>
            </a:custGeom>
            <a:solidFill>
              <a:srgbClr val="3CAAF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50"/>
            <p:cNvSpPr>
              <a:spLocks noChangeAspect="1" noEditPoints="1"/>
            </p:cNvSpPr>
            <p:nvPr/>
          </p:nvSpPr>
          <p:spPr bwMode="auto">
            <a:xfrm>
              <a:off x="4763367" y="1245658"/>
              <a:ext cx="152449" cy="152449"/>
            </a:xfrm>
            <a:custGeom>
              <a:avLst/>
              <a:gdLst>
                <a:gd name="T0" fmla="*/ 0 w 125"/>
                <a:gd name="T1" fmla="*/ 102 h 115"/>
                <a:gd name="T2" fmla="*/ 25 w 125"/>
                <a:gd name="T3" fmla="*/ 13 h 115"/>
                <a:gd name="T4" fmla="*/ 50 w 125"/>
                <a:gd name="T5" fmla="*/ 13 h 115"/>
                <a:gd name="T6" fmla="*/ 100 w 125"/>
                <a:gd name="T7" fmla="*/ 25 h 115"/>
                <a:gd name="T8" fmla="*/ 125 w 125"/>
                <a:gd name="T9" fmla="*/ 25 h 115"/>
                <a:gd name="T10" fmla="*/ 113 w 125"/>
                <a:gd name="T11" fmla="*/ 115 h 115"/>
                <a:gd name="T12" fmla="*/ 13 w 125"/>
                <a:gd name="T13" fmla="*/ 102 h 115"/>
                <a:gd name="T14" fmla="*/ 113 w 125"/>
                <a:gd name="T15" fmla="*/ 38 h 115"/>
                <a:gd name="T16" fmla="*/ 19 w 125"/>
                <a:gd name="T17" fmla="*/ 44 h 115"/>
                <a:gd name="T18" fmla="*/ 31 w 125"/>
                <a:gd name="T19" fmla="*/ 57 h 115"/>
                <a:gd name="T20" fmla="*/ 19 w 125"/>
                <a:gd name="T21" fmla="*/ 64 h 115"/>
                <a:gd name="T22" fmla="*/ 31 w 125"/>
                <a:gd name="T23" fmla="*/ 76 h 115"/>
                <a:gd name="T24" fmla="*/ 19 w 125"/>
                <a:gd name="T25" fmla="*/ 83 h 115"/>
                <a:gd name="T26" fmla="*/ 31 w 125"/>
                <a:gd name="T27" fmla="*/ 96 h 115"/>
                <a:gd name="T28" fmla="*/ 38 w 125"/>
                <a:gd name="T29" fmla="*/ 44 h 115"/>
                <a:gd name="T30" fmla="*/ 50 w 125"/>
                <a:gd name="T31" fmla="*/ 57 h 115"/>
                <a:gd name="T32" fmla="*/ 38 w 125"/>
                <a:gd name="T33" fmla="*/ 64 h 115"/>
                <a:gd name="T34" fmla="*/ 50 w 125"/>
                <a:gd name="T35" fmla="*/ 76 h 115"/>
                <a:gd name="T36" fmla="*/ 38 w 125"/>
                <a:gd name="T37" fmla="*/ 83 h 115"/>
                <a:gd name="T38" fmla="*/ 50 w 125"/>
                <a:gd name="T39" fmla="*/ 96 h 115"/>
                <a:gd name="T40" fmla="*/ 56 w 125"/>
                <a:gd name="T41" fmla="*/ 44 h 115"/>
                <a:gd name="T42" fmla="*/ 69 w 125"/>
                <a:gd name="T43" fmla="*/ 57 h 115"/>
                <a:gd name="T44" fmla="*/ 56 w 125"/>
                <a:gd name="T45" fmla="*/ 64 h 115"/>
                <a:gd name="T46" fmla="*/ 69 w 125"/>
                <a:gd name="T47" fmla="*/ 76 h 115"/>
                <a:gd name="T48" fmla="*/ 56 w 125"/>
                <a:gd name="T49" fmla="*/ 83 h 115"/>
                <a:gd name="T50" fmla="*/ 69 w 125"/>
                <a:gd name="T51" fmla="*/ 96 h 115"/>
                <a:gd name="T52" fmla="*/ 75 w 125"/>
                <a:gd name="T53" fmla="*/ 44 h 115"/>
                <a:gd name="T54" fmla="*/ 88 w 125"/>
                <a:gd name="T55" fmla="*/ 57 h 115"/>
                <a:gd name="T56" fmla="*/ 75 w 125"/>
                <a:gd name="T57" fmla="*/ 64 h 115"/>
                <a:gd name="T58" fmla="*/ 88 w 125"/>
                <a:gd name="T59" fmla="*/ 76 h 115"/>
                <a:gd name="T60" fmla="*/ 75 w 125"/>
                <a:gd name="T61" fmla="*/ 83 h 115"/>
                <a:gd name="T62" fmla="*/ 88 w 125"/>
                <a:gd name="T63" fmla="*/ 96 h 115"/>
                <a:gd name="T64" fmla="*/ 94 w 125"/>
                <a:gd name="T65" fmla="*/ 44 h 115"/>
                <a:gd name="T66" fmla="*/ 107 w 125"/>
                <a:gd name="T67" fmla="*/ 57 h 115"/>
                <a:gd name="T68" fmla="*/ 94 w 125"/>
                <a:gd name="T69" fmla="*/ 64 h 115"/>
                <a:gd name="T70" fmla="*/ 107 w 125"/>
                <a:gd name="T71" fmla="*/ 76 h 115"/>
                <a:gd name="T72" fmla="*/ 94 w 125"/>
                <a:gd name="T73" fmla="*/ 83 h 115"/>
                <a:gd name="T74" fmla="*/ 107 w 125"/>
                <a:gd name="T75" fmla="*/ 96 h 115"/>
                <a:gd name="T76" fmla="*/ 94 w 125"/>
                <a:gd name="T77" fmla="*/ 19 h 115"/>
                <a:gd name="T78" fmla="*/ 82 w 125"/>
                <a:gd name="T79" fmla="*/ 0 h 115"/>
                <a:gd name="T80" fmla="*/ 44 w 125"/>
                <a:gd name="T81" fmla="*/ 19 h 115"/>
                <a:gd name="T82" fmla="*/ 31 w 125"/>
                <a:gd name="T8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5" h="115">
                  <a:moveTo>
                    <a:pt x="113" y="115"/>
                  </a:moveTo>
                  <a:cubicBezTo>
                    <a:pt x="13" y="115"/>
                    <a:pt x="13" y="115"/>
                    <a:pt x="13" y="115"/>
                  </a:cubicBezTo>
                  <a:cubicBezTo>
                    <a:pt x="6" y="115"/>
                    <a:pt x="0" y="109"/>
                    <a:pt x="0" y="10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8"/>
                    <a:pt x="6" y="13"/>
                    <a:pt x="13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13"/>
                    <a:pt x="100" y="13"/>
                    <a:pt x="100" y="13"/>
                  </a:cubicBezTo>
                  <a:cubicBezTo>
                    <a:pt x="113" y="13"/>
                    <a:pt x="113" y="13"/>
                    <a:pt x="113" y="13"/>
                  </a:cubicBezTo>
                  <a:cubicBezTo>
                    <a:pt x="120" y="13"/>
                    <a:pt x="125" y="18"/>
                    <a:pt x="125" y="25"/>
                  </a:cubicBezTo>
                  <a:cubicBezTo>
                    <a:pt x="125" y="102"/>
                    <a:pt x="125" y="102"/>
                    <a:pt x="125" y="102"/>
                  </a:cubicBezTo>
                  <a:cubicBezTo>
                    <a:pt x="125" y="109"/>
                    <a:pt x="120" y="115"/>
                    <a:pt x="113" y="115"/>
                  </a:cubicBezTo>
                  <a:cubicBezTo>
                    <a:pt x="113" y="115"/>
                    <a:pt x="113" y="115"/>
                    <a:pt x="113" y="115"/>
                  </a:cubicBezTo>
                  <a:close/>
                  <a:moveTo>
                    <a:pt x="113" y="38"/>
                  </a:moveTo>
                  <a:cubicBezTo>
                    <a:pt x="13" y="38"/>
                    <a:pt x="13" y="38"/>
                    <a:pt x="13" y="38"/>
                  </a:cubicBezTo>
                  <a:cubicBezTo>
                    <a:pt x="13" y="102"/>
                    <a:pt x="13" y="102"/>
                    <a:pt x="13" y="102"/>
                  </a:cubicBezTo>
                  <a:cubicBezTo>
                    <a:pt x="113" y="102"/>
                    <a:pt x="113" y="102"/>
                    <a:pt x="113" y="102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8"/>
                    <a:pt x="113" y="38"/>
                    <a:pt x="113" y="38"/>
                  </a:cubicBezTo>
                  <a:close/>
                  <a:moveTo>
                    <a:pt x="31" y="57"/>
                  </a:moveTo>
                  <a:cubicBezTo>
                    <a:pt x="19" y="57"/>
                    <a:pt x="19" y="57"/>
                    <a:pt x="19" y="57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7"/>
                    <a:pt x="31" y="57"/>
                    <a:pt x="31" y="57"/>
                  </a:cubicBezTo>
                  <a:close/>
                  <a:moveTo>
                    <a:pt x="31" y="76"/>
                  </a:moveTo>
                  <a:cubicBezTo>
                    <a:pt x="19" y="76"/>
                    <a:pt x="19" y="76"/>
                    <a:pt x="19" y="76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31" y="76"/>
                    <a:pt x="31" y="76"/>
                    <a:pt x="31" y="76"/>
                  </a:cubicBezTo>
                  <a:close/>
                  <a:moveTo>
                    <a:pt x="31" y="96"/>
                  </a:moveTo>
                  <a:cubicBezTo>
                    <a:pt x="19" y="96"/>
                    <a:pt x="19" y="96"/>
                    <a:pt x="19" y="96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31" y="96"/>
                    <a:pt x="31" y="96"/>
                    <a:pt x="31" y="96"/>
                  </a:cubicBezTo>
                  <a:cubicBezTo>
                    <a:pt x="31" y="96"/>
                    <a:pt x="31" y="96"/>
                    <a:pt x="31" y="96"/>
                  </a:cubicBezTo>
                  <a:close/>
                  <a:moveTo>
                    <a:pt x="50" y="57"/>
                  </a:moveTo>
                  <a:cubicBezTo>
                    <a:pt x="38" y="57"/>
                    <a:pt x="38" y="57"/>
                    <a:pt x="38" y="57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50" y="57"/>
                    <a:pt x="50" y="57"/>
                    <a:pt x="50" y="57"/>
                  </a:cubicBezTo>
                  <a:close/>
                  <a:moveTo>
                    <a:pt x="50" y="76"/>
                  </a:moveTo>
                  <a:cubicBezTo>
                    <a:pt x="38" y="76"/>
                    <a:pt x="38" y="76"/>
                    <a:pt x="38" y="76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0" y="76"/>
                    <a:pt x="50" y="76"/>
                    <a:pt x="50" y="76"/>
                  </a:cubicBezTo>
                  <a:close/>
                  <a:moveTo>
                    <a:pt x="50" y="96"/>
                  </a:moveTo>
                  <a:cubicBezTo>
                    <a:pt x="38" y="96"/>
                    <a:pt x="38" y="96"/>
                    <a:pt x="38" y="96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0" y="96"/>
                    <a:pt x="50" y="96"/>
                    <a:pt x="50" y="96"/>
                  </a:cubicBezTo>
                  <a:close/>
                  <a:moveTo>
                    <a:pt x="69" y="57"/>
                  </a:moveTo>
                  <a:cubicBezTo>
                    <a:pt x="56" y="57"/>
                    <a:pt x="56" y="57"/>
                    <a:pt x="56" y="57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69" y="57"/>
                    <a:pt x="69" y="57"/>
                  </a:cubicBezTo>
                  <a:close/>
                  <a:moveTo>
                    <a:pt x="69" y="76"/>
                  </a:moveTo>
                  <a:cubicBezTo>
                    <a:pt x="56" y="76"/>
                    <a:pt x="56" y="76"/>
                    <a:pt x="56" y="76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69" y="76"/>
                    <a:pt x="69" y="76"/>
                    <a:pt x="69" y="76"/>
                  </a:cubicBezTo>
                  <a:close/>
                  <a:moveTo>
                    <a:pt x="69" y="96"/>
                  </a:moveTo>
                  <a:cubicBezTo>
                    <a:pt x="56" y="96"/>
                    <a:pt x="56" y="96"/>
                    <a:pt x="56" y="96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9" y="96"/>
                    <a:pt x="69" y="96"/>
                    <a:pt x="69" y="96"/>
                  </a:cubicBezTo>
                  <a:cubicBezTo>
                    <a:pt x="69" y="96"/>
                    <a:pt x="69" y="96"/>
                    <a:pt x="69" y="96"/>
                  </a:cubicBezTo>
                  <a:close/>
                  <a:moveTo>
                    <a:pt x="88" y="57"/>
                  </a:moveTo>
                  <a:cubicBezTo>
                    <a:pt x="75" y="57"/>
                    <a:pt x="75" y="57"/>
                    <a:pt x="75" y="57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lose/>
                  <a:moveTo>
                    <a:pt x="88" y="76"/>
                  </a:moveTo>
                  <a:cubicBezTo>
                    <a:pt x="75" y="76"/>
                    <a:pt x="75" y="76"/>
                    <a:pt x="75" y="76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88" y="76"/>
                    <a:pt x="88" y="76"/>
                    <a:pt x="88" y="76"/>
                  </a:cubicBezTo>
                  <a:close/>
                  <a:moveTo>
                    <a:pt x="88" y="96"/>
                  </a:moveTo>
                  <a:cubicBezTo>
                    <a:pt x="75" y="96"/>
                    <a:pt x="75" y="96"/>
                    <a:pt x="75" y="96"/>
                  </a:cubicBezTo>
                  <a:cubicBezTo>
                    <a:pt x="75" y="83"/>
                    <a:pt x="75" y="83"/>
                    <a:pt x="75" y="83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96"/>
                    <a:pt x="88" y="96"/>
                    <a:pt x="88" y="96"/>
                  </a:cubicBezTo>
                  <a:close/>
                  <a:moveTo>
                    <a:pt x="107" y="57"/>
                  </a:moveTo>
                  <a:cubicBezTo>
                    <a:pt x="94" y="57"/>
                    <a:pt x="94" y="57"/>
                    <a:pt x="94" y="57"/>
                  </a:cubicBezTo>
                  <a:cubicBezTo>
                    <a:pt x="94" y="44"/>
                    <a:pt x="94" y="44"/>
                    <a:pt x="94" y="44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57"/>
                    <a:pt x="107" y="57"/>
                    <a:pt x="107" y="57"/>
                  </a:cubicBezTo>
                  <a:cubicBezTo>
                    <a:pt x="107" y="57"/>
                    <a:pt x="107" y="57"/>
                    <a:pt x="107" y="57"/>
                  </a:cubicBezTo>
                  <a:close/>
                  <a:moveTo>
                    <a:pt x="107" y="76"/>
                  </a:moveTo>
                  <a:cubicBezTo>
                    <a:pt x="94" y="76"/>
                    <a:pt x="94" y="76"/>
                    <a:pt x="94" y="76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107" y="64"/>
                    <a:pt x="107" y="64"/>
                    <a:pt x="107" y="64"/>
                  </a:cubicBezTo>
                  <a:cubicBezTo>
                    <a:pt x="107" y="76"/>
                    <a:pt x="107" y="76"/>
                    <a:pt x="107" y="76"/>
                  </a:cubicBezTo>
                  <a:cubicBezTo>
                    <a:pt x="107" y="76"/>
                    <a:pt x="107" y="76"/>
                    <a:pt x="107" y="76"/>
                  </a:cubicBezTo>
                  <a:close/>
                  <a:moveTo>
                    <a:pt x="107" y="96"/>
                  </a:moveTo>
                  <a:cubicBezTo>
                    <a:pt x="94" y="96"/>
                    <a:pt x="94" y="96"/>
                    <a:pt x="94" y="96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107" y="96"/>
                    <a:pt x="107" y="96"/>
                    <a:pt x="107" y="96"/>
                  </a:cubicBezTo>
                  <a:cubicBezTo>
                    <a:pt x="107" y="96"/>
                    <a:pt x="107" y="96"/>
                    <a:pt x="107" y="96"/>
                  </a:cubicBezTo>
                  <a:close/>
                  <a:moveTo>
                    <a:pt x="82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19"/>
                    <a:pt x="94" y="19"/>
                    <a:pt x="94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lose/>
                  <a:moveTo>
                    <a:pt x="31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lose/>
                  <a:moveTo>
                    <a:pt x="31" y="0"/>
                  </a:moveTo>
                  <a:cubicBezTo>
                    <a:pt x="31" y="0"/>
                    <a:pt x="31" y="0"/>
                    <a:pt x="31" y="0"/>
                  </a:cubicBezTo>
                </a:path>
              </a:pathLst>
            </a:custGeom>
            <a:solidFill>
              <a:srgbClr val="3CAAF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AutoShape 878"/>
            <p:cNvSpPr>
              <a:spLocks noChangeAspect="1"/>
            </p:cNvSpPr>
            <p:nvPr/>
          </p:nvSpPr>
          <p:spPr bwMode="auto">
            <a:xfrm>
              <a:off x="3040423" y="1253727"/>
              <a:ext cx="148455" cy="148455"/>
            </a:xfrm>
            <a:custGeom>
              <a:avLst/>
              <a:gdLst>
                <a:gd name="T0" fmla="*/ 72915 w 396520"/>
                <a:gd name="T1" fmla="*/ 35729 h 469210"/>
                <a:gd name="T2" fmla="*/ 87747 w 396520"/>
                <a:gd name="T3" fmla="*/ 43362 h 469210"/>
                <a:gd name="T4" fmla="*/ 83947 w 396520"/>
                <a:gd name="T5" fmla="*/ 50078 h 469210"/>
                <a:gd name="T6" fmla="*/ 78491 w 396520"/>
                <a:gd name="T7" fmla="*/ 43550 h 469210"/>
                <a:gd name="T8" fmla="*/ 63945 w 396520"/>
                <a:gd name="T9" fmla="*/ 38453 h 469210"/>
                <a:gd name="T10" fmla="*/ 72915 w 396520"/>
                <a:gd name="T11" fmla="*/ 35729 h 469210"/>
                <a:gd name="T12" fmla="*/ 9880 w 396520"/>
                <a:gd name="T13" fmla="*/ 1073 h 469210"/>
                <a:gd name="T14" fmla="*/ 21982 w 396520"/>
                <a:gd name="T15" fmla="*/ 11799 h 469210"/>
                <a:gd name="T16" fmla="*/ 22895 w 396520"/>
                <a:gd name="T17" fmla="*/ 19633 h 469210"/>
                <a:gd name="T18" fmla="*/ 20860 w 396520"/>
                <a:gd name="T19" fmla="*/ 21777 h 469210"/>
                <a:gd name="T20" fmla="*/ 53524 w 396520"/>
                <a:gd name="T21" fmla="*/ 39664 h 469210"/>
                <a:gd name="T22" fmla="*/ 61361 w 396520"/>
                <a:gd name="T23" fmla="*/ 39421 h 469210"/>
                <a:gd name="T24" fmla="*/ 61433 w 396520"/>
                <a:gd name="T25" fmla="*/ 39484 h 469210"/>
                <a:gd name="T26" fmla="*/ 77382 w 396520"/>
                <a:gd name="T27" fmla="*/ 44125 h 469210"/>
                <a:gd name="T28" fmla="*/ 82702 w 396520"/>
                <a:gd name="T29" fmla="*/ 50893 h 469210"/>
                <a:gd name="T30" fmla="*/ 64166 w 396520"/>
                <a:gd name="T31" fmla="*/ 53169 h 469210"/>
                <a:gd name="T32" fmla="*/ 148 w 396520"/>
                <a:gd name="T33" fmla="*/ 10202 h 469210"/>
                <a:gd name="T34" fmla="*/ 3184 w 396520"/>
                <a:gd name="T35" fmla="*/ 4492 h 469210"/>
                <a:gd name="T36" fmla="*/ 9880 w 396520"/>
                <a:gd name="T37" fmla="*/ 1073 h 469210"/>
                <a:gd name="T38" fmla="*/ 19115 w 396520"/>
                <a:gd name="T39" fmla="*/ 1 h 469210"/>
                <a:gd name="T40" fmla="*/ 32948 w 396520"/>
                <a:gd name="T41" fmla="*/ 14555 h 469210"/>
                <a:gd name="T42" fmla="*/ 24320 w 396520"/>
                <a:gd name="T43" fmla="*/ 19075 h 469210"/>
                <a:gd name="T44" fmla="*/ 23442 w 396520"/>
                <a:gd name="T45" fmla="*/ 11474 h 469210"/>
                <a:gd name="T46" fmla="*/ 12286 w 396520"/>
                <a:gd name="T47" fmla="*/ 580 h 469210"/>
                <a:gd name="T48" fmla="*/ 19115 w 396520"/>
                <a:gd name="T49" fmla="*/ 1 h 46921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96520" h="469210">
                  <a:moveTo>
                    <a:pt x="327445" y="314600"/>
                  </a:moveTo>
                  <a:cubicBezTo>
                    <a:pt x="356349" y="319254"/>
                    <a:pt x="385797" y="360745"/>
                    <a:pt x="394054" y="381803"/>
                  </a:cubicBezTo>
                  <a:cubicBezTo>
                    <a:pt x="402312" y="402860"/>
                    <a:pt x="388098" y="427511"/>
                    <a:pt x="376990" y="440944"/>
                  </a:cubicBezTo>
                  <a:cubicBezTo>
                    <a:pt x="373700" y="421882"/>
                    <a:pt x="364955" y="401443"/>
                    <a:pt x="352485" y="383463"/>
                  </a:cubicBezTo>
                  <a:cubicBezTo>
                    <a:pt x="332676" y="354903"/>
                    <a:pt x="307287" y="337803"/>
                    <a:pt x="287162" y="338581"/>
                  </a:cubicBezTo>
                  <a:cubicBezTo>
                    <a:pt x="300917" y="326499"/>
                    <a:pt x="298542" y="309947"/>
                    <a:pt x="327445" y="314600"/>
                  </a:cubicBezTo>
                  <a:close/>
                  <a:moveTo>
                    <a:pt x="44367" y="9445"/>
                  </a:moveTo>
                  <a:cubicBezTo>
                    <a:pt x="65307" y="7976"/>
                    <a:pt x="88582" y="48300"/>
                    <a:pt x="98716" y="103893"/>
                  </a:cubicBezTo>
                  <a:cubicBezTo>
                    <a:pt x="103023" y="127522"/>
                    <a:pt x="104507" y="151694"/>
                    <a:pt x="102812" y="172874"/>
                  </a:cubicBezTo>
                  <a:cubicBezTo>
                    <a:pt x="96419" y="177933"/>
                    <a:pt x="92462" y="183883"/>
                    <a:pt x="93679" y="191748"/>
                  </a:cubicBezTo>
                  <a:cubicBezTo>
                    <a:pt x="97962" y="219449"/>
                    <a:pt x="202914" y="329063"/>
                    <a:pt x="240363" y="349244"/>
                  </a:cubicBezTo>
                  <a:cubicBezTo>
                    <a:pt x="253454" y="356299"/>
                    <a:pt x="265280" y="353652"/>
                    <a:pt x="275564" y="347108"/>
                  </a:cubicBezTo>
                  <a:lnTo>
                    <a:pt x="275884" y="347663"/>
                  </a:lnTo>
                  <a:cubicBezTo>
                    <a:pt x="293996" y="337193"/>
                    <a:pt x="324545" y="354625"/>
                    <a:pt x="347507" y="388530"/>
                  </a:cubicBezTo>
                  <a:cubicBezTo>
                    <a:pt x="360303" y="407426"/>
                    <a:pt x="369015" y="429003"/>
                    <a:pt x="371399" y="448117"/>
                  </a:cubicBezTo>
                  <a:cubicBezTo>
                    <a:pt x="347296" y="472826"/>
                    <a:pt x="310581" y="469765"/>
                    <a:pt x="288158" y="468159"/>
                  </a:cubicBezTo>
                  <a:cubicBezTo>
                    <a:pt x="253182" y="465654"/>
                    <a:pt x="-15065" y="364036"/>
                    <a:pt x="664" y="89829"/>
                  </a:cubicBezTo>
                  <a:cubicBezTo>
                    <a:pt x="3125" y="70964"/>
                    <a:pt x="7079" y="53749"/>
                    <a:pt x="14299" y="39550"/>
                  </a:cubicBezTo>
                  <a:cubicBezTo>
                    <a:pt x="20978" y="26415"/>
                    <a:pt x="30453" y="15861"/>
                    <a:pt x="44367" y="9445"/>
                  </a:cubicBezTo>
                  <a:close/>
                  <a:moveTo>
                    <a:pt x="85842" y="6"/>
                  </a:moveTo>
                  <a:cubicBezTo>
                    <a:pt x="147282" y="-938"/>
                    <a:pt x="156451" y="106342"/>
                    <a:pt x="147962" y="128156"/>
                  </a:cubicBezTo>
                  <a:cubicBezTo>
                    <a:pt x="140696" y="146825"/>
                    <a:pt x="125598" y="157194"/>
                    <a:pt x="109217" y="167957"/>
                  </a:cubicBezTo>
                  <a:cubicBezTo>
                    <a:pt x="111214" y="147002"/>
                    <a:pt x="109601" y="123749"/>
                    <a:pt x="105273" y="101024"/>
                  </a:cubicBezTo>
                  <a:cubicBezTo>
                    <a:pt x="95931" y="51971"/>
                    <a:pt x="75887" y="14560"/>
                    <a:pt x="55177" y="5105"/>
                  </a:cubicBezTo>
                  <a:cubicBezTo>
                    <a:pt x="63799" y="1769"/>
                    <a:pt x="73998" y="188"/>
                    <a:pt x="85842" y="6"/>
                  </a:cubicBezTo>
                  <a:close/>
                </a:path>
              </a:pathLst>
            </a:custGeom>
            <a:solidFill>
              <a:srgbClr val="3CAAF4"/>
            </a:solidFill>
            <a:ln>
              <a:noFill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142034" y="1223003"/>
              <a:ext cx="1164101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186-1118-6433</a:t>
              </a:r>
              <a:endPara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174456" y="1800173"/>
              <a:ext cx="1550424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lixingt@Outlook.com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893011" y="1213275"/>
              <a:ext cx="688009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1991.10</a:t>
              </a:r>
              <a:endPara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938421" y="1803420"/>
              <a:ext cx="1050288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lvl="0"/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本科</a:t>
              </a:r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-</a:t>
              </a: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通信工程</a:t>
              </a:r>
              <a:endPara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55186" y="2316979"/>
              <a:ext cx="6699738" cy="37785"/>
            </a:xfrm>
            <a:prstGeom prst="rect">
              <a:avLst/>
            </a:prstGeom>
            <a:solidFill>
              <a:srgbClr val="3CAA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61" name="直角三角形 60"/>
          <p:cNvSpPr/>
          <p:nvPr/>
        </p:nvSpPr>
        <p:spPr>
          <a:xfrm rot="16200000">
            <a:off x="6605895" y="9732862"/>
            <a:ext cx="868045" cy="1033218"/>
          </a:xfrm>
          <a:prstGeom prst="rtTriangle">
            <a:avLst/>
          </a:prstGeom>
          <a:solidFill>
            <a:srgbClr val="3CAAF4"/>
          </a:solidFill>
          <a:ln>
            <a:solidFill>
              <a:srgbClr val="3CAA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354815" y="4162332"/>
            <a:ext cx="6808161" cy="307777"/>
            <a:chOff x="348161" y="1990536"/>
            <a:chExt cx="6808161" cy="307777"/>
          </a:xfrm>
        </p:grpSpPr>
        <p:sp>
          <p:nvSpPr>
            <p:cNvPr id="56" name="矩形 55"/>
            <p:cNvSpPr/>
            <p:nvPr/>
          </p:nvSpPr>
          <p:spPr>
            <a:xfrm flipV="1">
              <a:off x="437232" y="2264164"/>
              <a:ext cx="6719090" cy="21917"/>
            </a:xfrm>
            <a:prstGeom prst="rect">
              <a:avLst/>
            </a:prstGeom>
            <a:solidFill>
              <a:srgbClr val="3CAA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9" name="文本框 33"/>
            <p:cNvSpPr txBox="1"/>
            <p:nvPr/>
          </p:nvSpPr>
          <p:spPr>
            <a:xfrm>
              <a:off x="348161" y="1990536"/>
              <a:ext cx="1219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zh-CN" altLang="en-US" sz="1400" b="1" dirty="0" smtClean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项目经验</a:t>
              </a:r>
              <a:endParaRPr lang="zh-CN" sz="1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54815" y="1773854"/>
            <a:ext cx="6859777" cy="2407392"/>
            <a:chOff x="344263" y="1776161"/>
            <a:chExt cx="6859777" cy="2407392"/>
          </a:xfrm>
        </p:grpSpPr>
        <p:grpSp>
          <p:nvGrpSpPr>
            <p:cNvPr id="2" name="组合 1"/>
            <p:cNvGrpSpPr/>
            <p:nvPr/>
          </p:nvGrpSpPr>
          <p:grpSpPr>
            <a:xfrm>
              <a:off x="344263" y="1776161"/>
              <a:ext cx="6808161" cy="307777"/>
              <a:chOff x="348161" y="1990536"/>
              <a:chExt cx="6808161" cy="307777"/>
            </a:xfrm>
          </p:grpSpPr>
          <p:sp>
            <p:nvSpPr>
              <p:cNvPr id="69" name="矩形 68"/>
              <p:cNvSpPr/>
              <p:nvPr/>
            </p:nvSpPr>
            <p:spPr>
              <a:xfrm flipV="1">
                <a:off x="437232" y="2264164"/>
                <a:ext cx="6719090" cy="21917"/>
              </a:xfrm>
              <a:prstGeom prst="rect">
                <a:avLst/>
              </a:prstGeom>
              <a:solidFill>
                <a:srgbClr val="3CAA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46" name="文本框 33"/>
              <p:cNvSpPr txBox="1"/>
              <p:nvPr/>
            </p:nvSpPr>
            <p:spPr>
              <a:xfrm>
                <a:off x="348161" y="1990536"/>
                <a:ext cx="12192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zh-CN" altLang="en-US" sz="1400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工作经历</a:t>
                </a:r>
                <a:endParaRPr lang="zh-CN" sz="12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82" name="文本框 81"/>
            <p:cNvSpPr txBox="1"/>
            <p:nvPr/>
          </p:nvSpPr>
          <p:spPr>
            <a:xfrm>
              <a:off x="375419" y="2065024"/>
              <a:ext cx="6828621" cy="2118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  <a:spcBef>
                  <a:spcPts val="200"/>
                </a:spcBef>
              </a:pPr>
              <a:r>
                <a:rPr lang="en-US" altLang="zh-CN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2017.02-</a:t>
              </a:r>
              <a:r>
                <a:rPr lang="zh-CN" altLang="en-US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至今       </a:t>
              </a:r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长城宽带网络服务有限公司    </a:t>
              </a:r>
              <a:r>
                <a:rPr lang="en-US" altLang="zh-CN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zh-CN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运维工程师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ts val="1500"/>
                </a:lnSpc>
                <a:spcBef>
                  <a:spcPts val="200"/>
                </a:spcBef>
                <a:buFont typeface="Arial" panose="020B0604020202020204" pitchFamily="34" charset="0"/>
                <a:buChar char="•"/>
              </a:pP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负责</a:t>
              </a:r>
              <a:r>
                <a:rPr lang="zh-CN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长城</a:t>
              </a:r>
              <a:r>
                <a:rPr lang="zh-CN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宽带新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BOSS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割接</a:t>
              </a:r>
              <a:r>
                <a:rPr lang="zh-CN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，对割接流程进行优化，改造脚本实现支持同时对多个城市的数据进行处理，一次多量的数据处理需求。在</a:t>
              </a:r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个月内完成全国</a:t>
              </a:r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39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套系统，</a:t>
              </a:r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118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个城市</a:t>
              </a:r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1700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多万用户数据的割接，完成</a:t>
              </a:r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BOSS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的整体割接工作。后期负责对整个系统的数据进行业务逻辑上的检查和修复工作，按系统业务逻辑，处理修复近</a:t>
              </a:r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60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万用户数据。</a:t>
              </a:r>
              <a:endPara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ts val="1500"/>
                </a:lnSpc>
                <a:spcBef>
                  <a:spcPts val="200"/>
                </a:spcBef>
                <a:buFont typeface="Arial" panose="020B0604020202020204" pitchFamily="34" charset="0"/>
                <a:buChar char="•"/>
              </a:pP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负责集团内部管理系统的开发工作，为财务、采购等业务部门提供开发服务，完成财务对外报表系统的架构设计及相关的开发工作，并正式上线使用。</a:t>
              </a:r>
              <a:endPara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  <a:spcBef>
                  <a:spcPts val="200"/>
                </a:spcBef>
              </a:pPr>
              <a:r>
                <a:rPr lang="en-US" altLang="zh-CN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2016.07-2017.01</a:t>
              </a:r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zh-CN" altLang="zh-CN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亚</a:t>
              </a:r>
              <a:r>
                <a:rPr lang="zh-CN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信科技</a:t>
              </a:r>
              <a:r>
                <a:rPr lang="en-US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</a:t>
              </a:r>
              <a:r>
                <a:rPr lang="en-US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有限公司</a:t>
              </a:r>
              <a:r>
                <a:rPr lang="en-US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r>
                <a:rPr lang="en-US" altLang="zh-CN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</a:t>
              </a:r>
              <a:r>
                <a:rPr lang="zh-CN" altLang="zh-CN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</a:t>
              </a:r>
              <a:r>
                <a:rPr lang="zh-CN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维</a:t>
              </a:r>
              <a:r>
                <a:rPr lang="zh-CN" altLang="zh-CN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工程师</a:t>
              </a:r>
              <a:endPara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ts val="1500"/>
                </a:lnSpc>
                <a:spcBef>
                  <a:spcPts val="200"/>
                </a:spcBef>
                <a:buFont typeface="Arial" panose="020B0604020202020204" pitchFamily="34" charset="0"/>
                <a:buChar char="•"/>
              </a:pP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参与负责</a:t>
              </a:r>
              <a:r>
                <a:rPr lang="zh-CN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鹏</a:t>
              </a:r>
              <a:r>
                <a:rPr lang="zh-CN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博士集团旗下长城宽带新</a:t>
              </a:r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BOSS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割接</a:t>
              </a:r>
              <a:r>
                <a:rPr lang="zh-CN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，负责</a:t>
              </a:r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CRM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系统的用户、地址、仓库、资源等数据的导入、清洗、整合等工作，实现了处理过程的优化，以及实现处理步骤可追溯的检查校验。</a:t>
              </a:r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个月内完成</a:t>
              </a:r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300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万用户数据割接，实现割接的系统平稳过度。</a:t>
              </a:r>
              <a:endPara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354815" y="4478280"/>
            <a:ext cx="6859777" cy="175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CD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网站数据用户行为分析      项目详见：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https:www.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项目介绍：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对国外某一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费网站的用户购买记录进行分析，主要围绕平台整体消费情况和用户行为展开分析叙述，通过分析该网站基本消费情况，找出高价值用户人群，及用户留存、活跃、流失等情况，为平台指定策略提供数据分析支持和建议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负责内容：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语法结合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分析库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进行空值和异常值等处理，平均值、箱线图等描述性分析</a:t>
            </a: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可视化工具展示每月用户回购率、复购率、留存率等指标观察用户行为</a:t>
            </a: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RFM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模型分析用户价值度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并对高价值用户进行管理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354815" y="8505662"/>
            <a:ext cx="6808161" cy="307777"/>
            <a:chOff x="348161" y="1990536"/>
            <a:chExt cx="6808161" cy="307777"/>
          </a:xfrm>
        </p:grpSpPr>
        <p:sp>
          <p:nvSpPr>
            <p:cNvPr id="85" name="矩形 84"/>
            <p:cNvSpPr/>
            <p:nvPr/>
          </p:nvSpPr>
          <p:spPr>
            <a:xfrm flipV="1">
              <a:off x="437232" y="2264164"/>
              <a:ext cx="6719090" cy="21917"/>
            </a:xfrm>
            <a:prstGeom prst="rect">
              <a:avLst/>
            </a:prstGeom>
            <a:solidFill>
              <a:srgbClr val="3CAA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6" name="文本框 33"/>
            <p:cNvSpPr txBox="1"/>
            <p:nvPr/>
          </p:nvSpPr>
          <p:spPr>
            <a:xfrm>
              <a:off x="348161" y="1990536"/>
              <a:ext cx="1219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知识技能</a:t>
              </a:r>
              <a:endParaRPr lang="zh-CN" sz="1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354814" y="8879340"/>
            <a:ext cx="6859777" cy="113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、掌握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语言，能在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的环境下对数据进行增删改查；</a:t>
            </a: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、熟悉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基本语法，会用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进行数据清洗、数据分析和可视化；</a:t>
            </a: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、了解爬虫，能用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BeautifulSoup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进行请求发送、网页解析和数据存取；</a:t>
            </a: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、了解统计学相关知识，以及随机森林、决策树、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、神经网络等算法</a:t>
            </a: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、熟悉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PowerBi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进行建模并可视化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354813" y="6449172"/>
            <a:ext cx="6859777" cy="156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CD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网站数据用户行为分析      项目详见：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https:www.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项目介绍：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为平台创造出更多的利润，并能合理的投放广告，使用网站销售数据进行分析，根据复购率、回购率、高额消费用户等指标以及消费模型得到高价值的用户，进行有针对性的客户管理和维护。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负责内容：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语法结合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分析库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进行空值和异常值等处理，平均值、箱线图等描述性分析</a:t>
            </a: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可视化工具展示每月用户回购率、复购率、留存率等指标观察用户行为</a:t>
            </a: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RFM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模型分析用户价值度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并对高价值用户进行管理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379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28088" y="229427"/>
            <a:ext cx="6708882" cy="1504375"/>
            <a:chOff x="415562" y="880779"/>
            <a:chExt cx="6708882" cy="1504375"/>
          </a:xfrm>
        </p:grpSpPr>
        <p:sp>
          <p:nvSpPr>
            <p:cNvPr id="5" name="Freeform 38"/>
            <p:cNvSpPr>
              <a:spLocks noChangeAspect="1" noEditPoints="1"/>
            </p:cNvSpPr>
            <p:nvPr/>
          </p:nvSpPr>
          <p:spPr bwMode="auto">
            <a:xfrm flipH="1">
              <a:off x="3046951" y="1874677"/>
              <a:ext cx="154237" cy="102824"/>
            </a:xfrm>
            <a:custGeom>
              <a:avLst/>
              <a:gdLst>
                <a:gd name="T0" fmla="*/ 113 w 124"/>
                <a:gd name="T1" fmla="*/ 0 h 83"/>
                <a:gd name="T2" fmla="*/ 10 w 124"/>
                <a:gd name="T3" fmla="*/ 0 h 83"/>
                <a:gd name="T4" fmla="*/ 0 w 124"/>
                <a:gd name="T5" fmla="*/ 10 h 83"/>
                <a:gd name="T6" fmla="*/ 0 w 124"/>
                <a:gd name="T7" fmla="*/ 73 h 83"/>
                <a:gd name="T8" fmla="*/ 10 w 124"/>
                <a:gd name="T9" fmla="*/ 83 h 83"/>
                <a:gd name="T10" fmla="*/ 113 w 124"/>
                <a:gd name="T11" fmla="*/ 83 h 83"/>
                <a:gd name="T12" fmla="*/ 124 w 124"/>
                <a:gd name="T13" fmla="*/ 73 h 83"/>
                <a:gd name="T14" fmla="*/ 124 w 124"/>
                <a:gd name="T15" fmla="*/ 10 h 83"/>
                <a:gd name="T16" fmla="*/ 113 w 124"/>
                <a:gd name="T17" fmla="*/ 0 h 83"/>
                <a:gd name="T18" fmla="*/ 113 w 124"/>
                <a:gd name="T19" fmla="*/ 0 h 83"/>
                <a:gd name="T20" fmla="*/ 111 w 124"/>
                <a:gd name="T21" fmla="*/ 7 h 83"/>
                <a:gd name="T22" fmla="*/ 70 w 124"/>
                <a:gd name="T23" fmla="*/ 44 h 83"/>
                <a:gd name="T24" fmla="*/ 62 w 124"/>
                <a:gd name="T25" fmla="*/ 48 h 83"/>
                <a:gd name="T26" fmla="*/ 54 w 124"/>
                <a:gd name="T27" fmla="*/ 44 h 83"/>
                <a:gd name="T28" fmla="*/ 13 w 124"/>
                <a:gd name="T29" fmla="*/ 7 h 83"/>
                <a:gd name="T30" fmla="*/ 111 w 124"/>
                <a:gd name="T31" fmla="*/ 7 h 83"/>
                <a:gd name="T32" fmla="*/ 111 w 124"/>
                <a:gd name="T33" fmla="*/ 7 h 83"/>
                <a:gd name="T34" fmla="*/ 8 w 124"/>
                <a:gd name="T35" fmla="*/ 71 h 83"/>
                <a:gd name="T36" fmla="*/ 8 w 124"/>
                <a:gd name="T37" fmla="*/ 14 h 83"/>
                <a:gd name="T38" fmla="*/ 40 w 124"/>
                <a:gd name="T39" fmla="*/ 42 h 83"/>
                <a:gd name="T40" fmla="*/ 8 w 124"/>
                <a:gd name="T41" fmla="*/ 71 h 83"/>
                <a:gd name="T42" fmla="*/ 8 w 124"/>
                <a:gd name="T43" fmla="*/ 71 h 83"/>
                <a:gd name="T44" fmla="*/ 13 w 124"/>
                <a:gd name="T45" fmla="*/ 76 h 83"/>
                <a:gd name="T46" fmla="*/ 45 w 124"/>
                <a:gd name="T47" fmla="*/ 48 h 83"/>
                <a:gd name="T48" fmla="*/ 51 w 124"/>
                <a:gd name="T49" fmla="*/ 52 h 83"/>
                <a:gd name="T50" fmla="*/ 62 w 124"/>
                <a:gd name="T51" fmla="*/ 56 h 83"/>
                <a:gd name="T52" fmla="*/ 73 w 124"/>
                <a:gd name="T53" fmla="*/ 52 h 83"/>
                <a:gd name="T54" fmla="*/ 78 w 124"/>
                <a:gd name="T55" fmla="*/ 48 h 83"/>
                <a:gd name="T56" fmla="*/ 111 w 124"/>
                <a:gd name="T57" fmla="*/ 76 h 83"/>
                <a:gd name="T58" fmla="*/ 13 w 124"/>
                <a:gd name="T59" fmla="*/ 76 h 83"/>
                <a:gd name="T60" fmla="*/ 13 w 124"/>
                <a:gd name="T61" fmla="*/ 76 h 83"/>
                <a:gd name="T62" fmla="*/ 116 w 124"/>
                <a:gd name="T63" fmla="*/ 71 h 83"/>
                <a:gd name="T64" fmla="*/ 84 w 124"/>
                <a:gd name="T65" fmla="*/ 42 h 83"/>
                <a:gd name="T66" fmla="*/ 116 w 124"/>
                <a:gd name="T67" fmla="*/ 14 h 83"/>
                <a:gd name="T68" fmla="*/ 116 w 124"/>
                <a:gd name="T69" fmla="*/ 71 h 83"/>
                <a:gd name="T70" fmla="*/ 116 w 124"/>
                <a:gd name="T71" fmla="*/ 71 h 83"/>
                <a:gd name="T72" fmla="*/ 116 w 124"/>
                <a:gd name="T73" fmla="*/ 71 h 83"/>
                <a:gd name="T74" fmla="*/ 116 w 124"/>
                <a:gd name="T75" fmla="*/ 7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" h="83">
                  <a:moveTo>
                    <a:pt x="113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9"/>
                    <a:pt x="5" y="83"/>
                    <a:pt x="10" y="83"/>
                  </a:cubicBezTo>
                  <a:cubicBezTo>
                    <a:pt x="113" y="83"/>
                    <a:pt x="113" y="83"/>
                    <a:pt x="113" y="83"/>
                  </a:cubicBezTo>
                  <a:cubicBezTo>
                    <a:pt x="119" y="83"/>
                    <a:pt x="124" y="79"/>
                    <a:pt x="124" y="73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4"/>
                    <a:pt x="119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lose/>
                  <a:moveTo>
                    <a:pt x="111" y="7"/>
                  </a:moveTo>
                  <a:cubicBezTo>
                    <a:pt x="70" y="44"/>
                    <a:pt x="70" y="44"/>
                    <a:pt x="70" y="44"/>
                  </a:cubicBezTo>
                  <a:cubicBezTo>
                    <a:pt x="66" y="47"/>
                    <a:pt x="64" y="48"/>
                    <a:pt x="62" y="48"/>
                  </a:cubicBezTo>
                  <a:cubicBezTo>
                    <a:pt x="60" y="48"/>
                    <a:pt x="57" y="47"/>
                    <a:pt x="54" y="44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11" y="7"/>
                    <a:pt x="111" y="7"/>
                    <a:pt x="111" y="7"/>
                  </a:cubicBezTo>
                  <a:close/>
                  <a:moveTo>
                    <a:pt x="8" y="71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8" y="71"/>
                    <a:pt x="8" y="71"/>
                    <a:pt x="8" y="71"/>
                  </a:cubicBezTo>
                  <a:close/>
                  <a:moveTo>
                    <a:pt x="13" y="76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4" y="55"/>
                    <a:pt x="57" y="56"/>
                    <a:pt x="62" y="56"/>
                  </a:cubicBezTo>
                  <a:cubicBezTo>
                    <a:pt x="66" y="56"/>
                    <a:pt x="70" y="55"/>
                    <a:pt x="73" y="52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111" y="76"/>
                    <a:pt x="111" y="76"/>
                    <a:pt x="111" y="76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3" y="76"/>
                    <a:pt x="13" y="76"/>
                    <a:pt x="13" y="76"/>
                  </a:cubicBezTo>
                  <a:close/>
                  <a:moveTo>
                    <a:pt x="116" y="71"/>
                  </a:moveTo>
                  <a:cubicBezTo>
                    <a:pt x="84" y="42"/>
                    <a:pt x="84" y="42"/>
                    <a:pt x="84" y="42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6" y="71"/>
                    <a:pt x="116" y="71"/>
                    <a:pt x="116" y="71"/>
                  </a:cubicBezTo>
                  <a:cubicBezTo>
                    <a:pt x="116" y="71"/>
                    <a:pt x="116" y="71"/>
                    <a:pt x="116" y="71"/>
                  </a:cubicBezTo>
                  <a:close/>
                  <a:moveTo>
                    <a:pt x="116" y="71"/>
                  </a:moveTo>
                  <a:cubicBezTo>
                    <a:pt x="116" y="71"/>
                    <a:pt x="116" y="71"/>
                    <a:pt x="116" y="71"/>
                  </a:cubicBezTo>
                </a:path>
              </a:pathLst>
            </a:custGeom>
            <a:solidFill>
              <a:srgbClr val="3CAAF4"/>
            </a:solidFill>
            <a:ln w="6350"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15562" y="880779"/>
              <a:ext cx="2381669" cy="1391142"/>
              <a:chOff x="405834" y="2271835"/>
              <a:chExt cx="2381669" cy="1391142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864919" y="2428125"/>
                <a:ext cx="1922584" cy="1226262"/>
              </a:xfrm>
              <a:prstGeom prst="rect">
                <a:avLst/>
              </a:prstGeom>
              <a:solidFill>
                <a:srgbClr val="3CAA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76950" y="2428125"/>
                <a:ext cx="187969" cy="122515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11204" y="2428125"/>
                <a:ext cx="279028" cy="1225153"/>
              </a:xfrm>
              <a:prstGeom prst="rect">
                <a:avLst/>
              </a:prstGeom>
              <a:solidFill>
                <a:srgbClr val="3CAA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直角三角形 18"/>
              <p:cNvSpPr/>
              <p:nvPr/>
            </p:nvSpPr>
            <p:spPr>
              <a:xfrm>
                <a:off x="686094" y="3512054"/>
                <a:ext cx="206727" cy="150923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直角三角形 19"/>
              <p:cNvSpPr/>
              <p:nvPr/>
            </p:nvSpPr>
            <p:spPr>
              <a:xfrm rot="16200000">
                <a:off x="475739" y="3448555"/>
                <a:ext cx="139219" cy="279029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直角三角形 20"/>
              <p:cNvSpPr/>
              <p:nvPr/>
            </p:nvSpPr>
            <p:spPr>
              <a:xfrm>
                <a:off x="694035" y="2280121"/>
                <a:ext cx="172557" cy="150923"/>
              </a:xfrm>
              <a:prstGeom prst="rtTriangl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直角三角形 21"/>
              <p:cNvSpPr/>
              <p:nvPr/>
            </p:nvSpPr>
            <p:spPr>
              <a:xfrm rot="16200000">
                <a:off x="471577" y="2215236"/>
                <a:ext cx="165831" cy="279029"/>
              </a:xfrm>
              <a:prstGeom prst="rtTriangle">
                <a:avLst/>
              </a:prstGeom>
              <a:solidFill>
                <a:srgbClr val="3CAA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文本框 28"/>
              <p:cNvSpPr txBox="1"/>
              <p:nvPr/>
            </p:nvSpPr>
            <p:spPr>
              <a:xfrm>
                <a:off x="1219663" y="2618819"/>
                <a:ext cx="1254337" cy="687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zh-CN" sz="2600" kern="1200" dirty="0">
                    <a:solidFill>
                      <a:srgbClr val="B6E7BC"/>
                    </a:solidFill>
                    <a:effectLst/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李兴涛</a:t>
                </a:r>
                <a:endParaRPr 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24" name="文本框 29"/>
              <p:cNvSpPr txBox="1"/>
              <p:nvPr/>
            </p:nvSpPr>
            <p:spPr>
              <a:xfrm>
                <a:off x="987678" y="3285183"/>
                <a:ext cx="1677183" cy="3680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zh-CN" sz="900" kern="1200" dirty="0">
                    <a:solidFill>
                      <a:srgbClr val="B6E7BC"/>
                    </a:solidFill>
                    <a:effectLst/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求职意向</a:t>
                </a:r>
                <a:r>
                  <a:rPr lang="en-US" sz="900" kern="1200" dirty="0" smtClean="0">
                    <a:solidFill>
                      <a:srgbClr val="B6E7BC"/>
                    </a:solidFill>
                    <a:effectLst/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</a:t>
                </a:r>
                <a:r>
                  <a:rPr lang="en-US" altLang="zh-CN" sz="900" dirty="0" smtClean="0">
                    <a:solidFill>
                      <a:srgbClr val="B6E7BC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MySQL</a:t>
                </a:r>
                <a:r>
                  <a:rPr lang="zh-CN" altLang="en-US" sz="900" dirty="0">
                    <a:solidFill>
                      <a:srgbClr val="B6E7BC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管理</a:t>
                </a:r>
                <a:endParaRPr 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pic>
          <p:nvPicPr>
            <p:cNvPr id="7" name="图片 6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0865" y="1020517"/>
              <a:ext cx="945376" cy="1248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Freeform 140"/>
            <p:cNvSpPr>
              <a:spLocks noChangeAspect="1" noEditPoints="1"/>
            </p:cNvSpPr>
            <p:nvPr/>
          </p:nvSpPr>
          <p:spPr bwMode="auto">
            <a:xfrm>
              <a:off x="4737790" y="1845878"/>
              <a:ext cx="195781" cy="138590"/>
            </a:xfrm>
            <a:custGeom>
              <a:avLst/>
              <a:gdLst>
                <a:gd name="T0" fmla="*/ 217 w 236"/>
                <a:gd name="T1" fmla="*/ 55 h 167"/>
                <a:gd name="T2" fmla="*/ 217 w 236"/>
                <a:gd name="T3" fmla="*/ 91 h 167"/>
                <a:gd name="T4" fmla="*/ 225 w 236"/>
                <a:gd name="T5" fmla="*/ 99 h 167"/>
                <a:gd name="T6" fmla="*/ 209 w 236"/>
                <a:gd name="T7" fmla="*/ 116 h 167"/>
                <a:gd name="T8" fmla="*/ 192 w 236"/>
                <a:gd name="T9" fmla="*/ 100 h 167"/>
                <a:gd name="T10" fmla="*/ 204 w 236"/>
                <a:gd name="T11" fmla="*/ 90 h 167"/>
                <a:gd name="T12" fmla="*/ 204 w 236"/>
                <a:gd name="T13" fmla="*/ 61 h 167"/>
                <a:gd name="T14" fmla="*/ 130 w 236"/>
                <a:gd name="T15" fmla="*/ 91 h 167"/>
                <a:gd name="T16" fmla="*/ 102 w 236"/>
                <a:gd name="T17" fmla="*/ 92 h 167"/>
                <a:gd name="T18" fmla="*/ 17 w 236"/>
                <a:gd name="T19" fmla="*/ 58 h 167"/>
                <a:gd name="T20" fmla="*/ 17 w 236"/>
                <a:gd name="T21" fmla="*/ 38 h 167"/>
                <a:gd name="T22" fmla="*/ 99 w 236"/>
                <a:gd name="T23" fmla="*/ 8 h 167"/>
                <a:gd name="T24" fmla="*/ 129 w 236"/>
                <a:gd name="T25" fmla="*/ 6 h 167"/>
                <a:gd name="T26" fmla="*/ 216 w 236"/>
                <a:gd name="T27" fmla="*/ 40 h 167"/>
                <a:gd name="T28" fmla="*/ 217 w 236"/>
                <a:gd name="T29" fmla="*/ 55 h 167"/>
                <a:gd name="T30" fmla="*/ 133 w 236"/>
                <a:gd name="T31" fmla="*/ 105 h 167"/>
                <a:gd name="T32" fmla="*/ 176 w 236"/>
                <a:gd name="T33" fmla="*/ 86 h 167"/>
                <a:gd name="T34" fmla="*/ 176 w 236"/>
                <a:gd name="T35" fmla="*/ 144 h 167"/>
                <a:gd name="T36" fmla="*/ 116 w 236"/>
                <a:gd name="T37" fmla="*/ 167 h 167"/>
                <a:gd name="T38" fmla="*/ 53 w 236"/>
                <a:gd name="T39" fmla="*/ 144 h 167"/>
                <a:gd name="T40" fmla="*/ 53 w 236"/>
                <a:gd name="T41" fmla="*/ 90 h 167"/>
                <a:gd name="T42" fmla="*/ 98 w 236"/>
                <a:gd name="T43" fmla="*/ 105 h 167"/>
                <a:gd name="T44" fmla="*/ 133 w 236"/>
                <a:gd name="T45" fmla="*/ 105 h 167"/>
                <a:gd name="T46" fmla="*/ 133 w 236"/>
                <a:gd name="T47" fmla="*/ 105 h 167"/>
                <a:gd name="T48" fmla="*/ 133 w 236"/>
                <a:gd name="T49" fmla="*/ 10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6" h="167">
                  <a:moveTo>
                    <a:pt x="217" y="55"/>
                  </a:moveTo>
                  <a:cubicBezTo>
                    <a:pt x="217" y="91"/>
                    <a:pt x="217" y="91"/>
                    <a:pt x="217" y="91"/>
                  </a:cubicBezTo>
                  <a:cubicBezTo>
                    <a:pt x="225" y="99"/>
                    <a:pt x="225" y="99"/>
                    <a:pt x="225" y="99"/>
                  </a:cubicBezTo>
                  <a:cubicBezTo>
                    <a:pt x="209" y="116"/>
                    <a:pt x="209" y="116"/>
                    <a:pt x="209" y="116"/>
                  </a:cubicBezTo>
                  <a:cubicBezTo>
                    <a:pt x="192" y="100"/>
                    <a:pt x="192" y="100"/>
                    <a:pt x="192" y="100"/>
                  </a:cubicBezTo>
                  <a:cubicBezTo>
                    <a:pt x="204" y="90"/>
                    <a:pt x="204" y="90"/>
                    <a:pt x="204" y="90"/>
                  </a:cubicBezTo>
                  <a:cubicBezTo>
                    <a:pt x="204" y="61"/>
                    <a:pt x="204" y="61"/>
                    <a:pt x="204" y="61"/>
                  </a:cubicBezTo>
                  <a:cubicBezTo>
                    <a:pt x="156" y="80"/>
                    <a:pt x="141" y="86"/>
                    <a:pt x="130" y="91"/>
                  </a:cubicBezTo>
                  <a:cubicBezTo>
                    <a:pt x="120" y="96"/>
                    <a:pt x="112" y="96"/>
                    <a:pt x="102" y="92"/>
                  </a:cubicBezTo>
                  <a:cubicBezTo>
                    <a:pt x="91" y="88"/>
                    <a:pt x="42" y="70"/>
                    <a:pt x="17" y="58"/>
                  </a:cubicBezTo>
                  <a:cubicBezTo>
                    <a:pt x="1" y="50"/>
                    <a:pt x="0" y="45"/>
                    <a:pt x="17" y="38"/>
                  </a:cubicBezTo>
                  <a:cubicBezTo>
                    <a:pt x="41" y="29"/>
                    <a:pt x="79" y="15"/>
                    <a:pt x="99" y="8"/>
                  </a:cubicBezTo>
                  <a:cubicBezTo>
                    <a:pt x="111" y="3"/>
                    <a:pt x="118" y="0"/>
                    <a:pt x="129" y="6"/>
                  </a:cubicBezTo>
                  <a:cubicBezTo>
                    <a:pt x="149" y="14"/>
                    <a:pt x="194" y="31"/>
                    <a:pt x="216" y="40"/>
                  </a:cubicBezTo>
                  <a:cubicBezTo>
                    <a:pt x="236" y="49"/>
                    <a:pt x="223" y="51"/>
                    <a:pt x="217" y="55"/>
                  </a:cubicBezTo>
                  <a:close/>
                  <a:moveTo>
                    <a:pt x="133" y="105"/>
                  </a:moveTo>
                  <a:cubicBezTo>
                    <a:pt x="144" y="101"/>
                    <a:pt x="160" y="93"/>
                    <a:pt x="176" y="86"/>
                  </a:cubicBezTo>
                  <a:cubicBezTo>
                    <a:pt x="176" y="144"/>
                    <a:pt x="176" y="144"/>
                    <a:pt x="176" y="144"/>
                  </a:cubicBezTo>
                  <a:cubicBezTo>
                    <a:pt x="176" y="144"/>
                    <a:pt x="155" y="167"/>
                    <a:pt x="116" y="167"/>
                  </a:cubicBezTo>
                  <a:cubicBezTo>
                    <a:pt x="75" y="167"/>
                    <a:pt x="53" y="144"/>
                    <a:pt x="53" y="144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66" y="95"/>
                    <a:pt x="80" y="99"/>
                    <a:pt x="98" y="105"/>
                  </a:cubicBezTo>
                  <a:cubicBezTo>
                    <a:pt x="109" y="109"/>
                    <a:pt x="123" y="111"/>
                    <a:pt x="133" y="105"/>
                  </a:cubicBezTo>
                  <a:close/>
                  <a:moveTo>
                    <a:pt x="133" y="105"/>
                  </a:moveTo>
                  <a:cubicBezTo>
                    <a:pt x="133" y="105"/>
                    <a:pt x="133" y="105"/>
                    <a:pt x="133" y="105"/>
                  </a:cubicBezTo>
                </a:path>
              </a:pathLst>
            </a:custGeom>
            <a:solidFill>
              <a:srgbClr val="3CAAF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50"/>
            <p:cNvSpPr>
              <a:spLocks noChangeAspect="1" noEditPoints="1"/>
            </p:cNvSpPr>
            <p:nvPr/>
          </p:nvSpPr>
          <p:spPr bwMode="auto">
            <a:xfrm>
              <a:off x="4763367" y="1245658"/>
              <a:ext cx="152449" cy="152449"/>
            </a:xfrm>
            <a:custGeom>
              <a:avLst/>
              <a:gdLst>
                <a:gd name="T0" fmla="*/ 0 w 125"/>
                <a:gd name="T1" fmla="*/ 102 h 115"/>
                <a:gd name="T2" fmla="*/ 25 w 125"/>
                <a:gd name="T3" fmla="*/ 13 h 115"/>
                <a:gd name="T4" fmla="*/ 50 w 125"/>
                <a:gd name="T5" fmla="*/ 13 h 115"/>
                <a:gd name="T6" fmla="*/ 100 w 125"/>
                <a:gd name="T7" fmla="*/ 25 h 115"/>
                <a:gd name="T8" fmla="*/ 125 w 125"/>
                <a:gd name="T9" fmla="*/ 25 h 115"/>
                <a:gd name="T10" fmla="*/ 113 w 125"/>
                <a:gd name="T11" fmla="*/ 115 h 115"/>
                <a:gd name="T12" fmla="*/ 13 w 125"/>
                <a:gd name="T13" fmla="*/ 102 h 115"/>
                <a:gd name="T14" fmla="*/ 113 w 125"/>
                <a:gd name="T15" fmla="*/ 38 h 115"/>
                <a:gd name="T16" fmla="*/ 19 w 125"/>
                <a:gd name="T17" fmla="*/ 44 h 115"/>
                <a:gd name="T18" fmla="*/ 31 w 125"/>
                <a:gd name="T19" fmla="*/ 57 h 115"/>
                <a:gd name="T20" fmla="*/ 19 w 125"/>
                <a:gd name="T21" fmla="*/ 64 h 115"/>
                <a:gd name="T22" fmla="*/ 31 w 125"/>
                <a:gd name="T23" fmla="*/ 76 h 115"/>
                <a:gd name="T24" fmla="*/ 19 w 125"/>
                <a:gd name="T25" fmla="*/ 83 h 115"/>
                <a:gd name="T26" fmla="*/ 31 w 125"/>
                <a:gd name="T27" fmla="*/ 96 h 115"/>
                <a:gd name="T28" fmla="*/ 38 w 125"/>
                <a:gd name="T29" fmla="*/ 44 h 115"/>
                <a:gd name="T30" fmla="*/ 50 w 125"/>
                <a:gd name="T31" fmla="*/ 57 h 115"/>
                <a:gd name="T32" fmla="*/ 38 w 125"/>
                <a:gd name="T33" fmla="*/ 64 h 115"/>
                <a:gd name="T34" fmla="*/ 50 w 125"/>
                <a:gd name="T35" fmla="*/ 76 h 115"/>
                <a:gd name="T36" fmla="*/ 38 w 125"/>
                <a:gd name="T37" fmla="*/ 83 h 115"/>
                <a:gd name="T38" fmla="*/ 50 w 125"/>
                <a:gd name="T39" fmla="*/ 96 h 115"/>
                <a:gd name="T40" fmla="*/ 56 w 125"/>
                <a:gd name="T41" fmla="*/ 44 h 115"/>
                <a:gd name="T42" fmla="*/ 69 w 125"/>
                <a:gd name="T43" fmla="*/ 57 h 115"/>
                <a:gd name="T44" fmla="*/ 56 w 125"/>
                <a:gd name="T45" fmla="*/ 64 h 115"/>
                <a:gd name="T46" fmla="*/ 69 w 125"/>
                <a:gd name="T47" fmla="*/ 76 h 115"/>
                <a:gd name="T48" fmla="*/ 56 w 125"/>
                <a:gd name="T49" fmla="*/ 83 h 115"/>
                <a:gd name="T50" fmla="*/ 69 w 125"/>
                <a:gd name="T51" fmla="*/ 96 h 115"/>
                <a:gd name="T52" fmla="*/ 75 w 125"/>
                <a:gd name="T53" fmla="*/ 44 h 115"/>
                <a:gd name="T54" fmla="*/ 88 w 125"/>
                <a:gd name="T55" fmla="*/ 57 h 115"/>
                <a:gd name="T56" fmla="*/ 75 w 125"/>
                <a:gd name="T57" fmla="*/ 64 h 115"/>
                <a:gd name="T58" fmla="*/ 88 w 125"/>
                <a:gd name="T59" fmla="*/ 76 h 115"/>
                <a:gd name="T60" fmla="*/ 75 w 125"/>
                <a:gd name="T61" fmla="*/ 83 h 115"/>
                <a:gd name="T62" fmla="*/ 88 w 125"/>
                <a:gd name="T63" fmla="*/ 96 h 115"/>
                <a:gd name="T64" fmla="*/ 94 w 125"/>
                <a:gd name="T65" fmla="*/ 44 h 115"/>
                <a:gd name="T66" fmla="*/ 107 w 125"/>
                <a:gd name="T67" fmla="*/ 57 h 115"/>
                <a:gd name="T68" fmla="*/ 94 w 125"/>
                <a:gd name="T69" fmla="*/ 64 h 115"/>
                <a:gd name="T70" fmla="*/ 107 w 125"/>
                <a:gd name="T71" fmla="*/ 76 h 115"/>
                <a:gd name="T72" fmla="*/ 94 w 125"/>
                <a:gd name="T73" fmla="*/ 83 h 115"/>
                <a:gd name="T74" fmla="*/ 107 w 125"/>
                <a:gd name="T75" fmla="*/ 96 h 115"/>
                <a:gd name="T76" fmla="*/ 94 w 125"/>
                <a:gd name="T77" fmla="*/ 19 h 115"/>
                <a:gd name="T78" fmla="*/ 82 w 125"/>
                <a:gd name="T79" fmla="*/ 0 h 115"/>
                <a:gd name="T80" fmla="*/ 44 w 125"/>
                <a:gd name="T81" fmla="*/ 19 h 115"/>
                <a:gd name="T82" fmla="*/ 31 w 125"/>
                <a:gd name="T8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5" h="115">
                  <a:moveTo>
                    <a:pt x="113" y="115"/>
                  </a:moveTo>
                  <a:cubicBezTo>
                    <a:pt x="13" y="115"/>
                    <a:pt x="13" y="115"/>
                    <a:pt x="13" y="115"/>
                  </a:cubicBezTo>
                  <a:cubicBezTo>
                    <a:pt x="6" y="115"/>
                    <a:pt x="0" y="109"/>
                    <a:pt x="0" y="10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8"/>
                    <a:pt x="6" y="13"/>
                    <a:pt x="13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13"/>
                    <a:pt x="100" y="13"/>
                    <a:pt x="100" y="13"/>
                  </a:cubicBezTo>
                  <a:cubicBezTo>
                    <a:pt x="113" y="13"/>
                    <a:pt x="113" y="13"/>
                    <a:pt x="113" y="13"/>
                  </a:cubicBezTo>
                  <a:cubicBezTo>
                    <a:pt x="120" y="13"/>
                    <a:pt x="125" y="18"/>
                    <a:pt x="125" y="25"/>
                  </a:cubicBezTo>
                  <a:cubicBezTo>
                    <a:pt x="125" y="102"/>
                    <a:pt x="125" y="102"/>
                    <a:pt x="125" y="102"/>
                  </a:cubicBezTo>
                  <a:cubicBezTo>
                    <a:pt x="125" y="109"/>
                    <a:pt x="120" y="115"/>
                    <a:pt x="113" y="115"/>
                  </a:cubicBezTo>
                  <a:cubicBezTo>
                    <a:pt x="113" y="115"/>
                    <a:pt x="113" y="115"/>
                    <a:pt x="113" y="115"/>
                  </a:cubicBezTo>
                  <a:close/>
                  <a:moveTo>
                    <a:pt x="113" y="38"/>
                  </a:moveTo>
                  <a:cubicBezTo>
                    <a:pt x="13" y="38"/>
                    <a:pt x="13" y="38"/>
                    <a:pt x="13" y="38"/>
                  </a:cubicBezTo>
                  <a:cubicBezTo>
                    <a:pt x="13" y="102"/>
                    <a:pt x="13" y="102"/>
                    <a:pt x="13" y="102"/>
                  </a:cubicBezTo>
                  <a:cubicBezTo>
                    <a:pt x="113" y="102"/>
                    <a:pt x="113" y="102"/>
                    <a:pt x="113" y="102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8"/>
                    <a:pt x="113" y="38"/>
                    <a:pt x="113" y="38"/>
                  </a:cubicBezTo>
                  <a:close/>
                  <a:moveTo>
                    <a:pt x="31" y="57"/>
                  </a:moveTo>
                  <a:cubicBezTo>
                    <a:pt x="19" y="57"/>
                    <a:pt x="19" y="57"/>
                    <a:pt x="19" y="57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7"/>
                    <a:pt x="31" y="57"/>
                    <a:pt x="31" y="57"/>
                  </a:cubicBezTo>
                  <a:close/>
                  <a:moveTo>
                    <a:pt x="31" y="76"/>
                  </a:moveTo>
                  <a:cubicBezTo>
                    <a:pt x="19" y="76"/>
                    <a:pt x="19" y="76"/>
                    <a:pt x="19" y="76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31" y="76"/>
                    <a:pt x="31" y="76"/>
                    <a:pt x="31" y="76"/>
                  </a:cubicBezTo>
                  <a:close/>
                  <a:moveTo>
                    <a:pt x="31" y="96"/>
                  </a:moveTo>
                  <a:cubicBezTo>
                    <a:pt x="19" y="96"/>
                    <a:pt x="19" y="96"/>
                    <a:pt x="19" y="96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31" y="96"/>
                    <a:pt x="31" y="96"/>
                    <a:pt x="31" y="96"/>
                  </a:cubicBezTo>
                  <a:cubicBezTo>
                    <a:pt x="31" y="96"/>
                    <a:pt x="31" y="96"/>
                    <a:pt x="31" y="96"/>
                  </a:cubicBezTo>
                  <a:close/>
                  <a:moveTo>
                    <a:pt x="50" y="57"/>
                  </a:moveTo>
                  <a:cubicBezTo>
                    <a:pt x="38" y="57"/>
                    <a:pt x="38" y="57"/>
                    <a:pt x="38" y="57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50" y="57"/>
                    <a:pt x="50" y="57"/>
                    <a:pt x="50" y="57"/>
                  </a:cubicBezTo>
                  <a:close/>
                  <a:moveTo>
                    <a:pt x="50" y="76"/>
                  </a:moveTo>
                  <a:cubicBezTo>
                    <a:pt x="38" y="76"/>
                    <a:pt x="38" y="76"/>
                    <a:pt x="38" y="76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0" y="76"/>
                    <a:pt x="50" y="76"/>
                    <a:pt x="50" y="76"/>
                  </a:cubicBezTo>
                  <a:close/>
                  <a:moveTo>
                    <a:pt x="50" y="96"/>
                  </a:moveTo>
                  <a:cubicBezTo>
                    <a:pt x="38" y="96"/>
                    <a:pt x="38" y="96"/>
                    <a:pt x="38" y="96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0" y="96"/>
                    <a:pt x="50" y="96"/>
                    <a:pt x="50" y="96"/>
                  </a:cubicBezTo>
                  <a:close/>
                  <a:moveTo>
                    <a:pt x="69" y="57"/>
                  </a:moveTo>
                  <a:cubicBezTo>
                    <a:pt x="56" y="57"/>
                    <a:pt x="56" y="57"/>
                    <a:pt x="56" y="57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69" y="57"/>
                    <a:pt x="69" y="57"/>
                  </a:cubicBezTo>
                  <a:close/>
                  <a:moveTo>
                    <a:pt x="69" y="76"/>
                  </a:moveTo>
                  <a:cubicBezTo>
                    <a:pt x="56" y="76"/>
                    <a:pt x="56" y="76"/>
                    <a:pt x="56" y="76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69" y="76"/>
                    <a:pt x="69" y="76"/>
                    <a:pt x="69" y="76"/>
                  </a:cubicBezTo>
                  <a:close/>
                  <a:moveTo>
                    <a:pt x="69" y="96"/>
                  </a:moveTo>
                  <a:cubicBezTo>
                    <a:pt x="56" y="96"/>
                    <a:pt x="56" y="96"/>
                    <a:pt x="56" y="96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9" y="96"/>
                    <a:pt x="69" y="96"/>
                    <a:pt x="69" y="96"/>
                  </a:cubicBezTo>
                  <a:cubicBezTo>
                    <a:pt x="69" y="96"/>
                    <a:pt x="69" y="96"/>
                    <a:pt x="69" y="96"/>
                  </a:cubicBezTo>
                  <a:close/>
                  <a:moveTo>
                    <a:pt x="88" y="57"/>
                  </a:moveTo>
                  <a:cubicBezTo>
                    <a:pt x="75" y="57"/>
                    <a:pt x="75" y="57"/>
                    <a:pt x="75" y="57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lose/>
                  <a:moveTo>
                    <a:pt x="88" y="76"/>
                  </a:moveTo>
                  <a:cubicBezTo>
                    <a:pt x="75" y="76"/>
                    <a:pt x="75" y="76"/>
                    <a:pt x="75" y="76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88" y="76"/>
                    <a:pt x="88" y="76"/>
                    <a:pt x="88" y="76"/>
                  </a:cubicBezTo>
                  <a:close/>
                  <a:moveTo>
                    <a:pt x="88" y="96"/>
                  </a:moveTo>
                  <a:cubicBezTo>
                    <a:pt x="75" y="96"/>
                    <a:pt x="75" y="96"/>
                    <a:pt x="75" y="96"/>
                  </a:cubicBezTo>
                  <a:cubicBezTo>
                    <a:pt x="75" y="83"/>
                    <a:pt x="75" y="83"/>
                    <a:pt x="75" y="83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96"/>
                    <a:pt x="88" y="96"/>
                    <a:pt x="88" y="96"/>
                  </a:cubicBezTo>
                  <a:close/>
                  <a:moveTo>
                    <a:pt x="107" y="57"/>
                  </a:moveTo>
                  <a:cubicBezTo>
                    <a:pt x="94" y="57"/>
                    <a:pt x="94" y="57"/>
                    <a:pt x="94" y="57"/>
                  </a:cubicBezTo>
                  <a:cubicBezTo>
                    <a:pt x="94" y="44"/>
                    <a:pt x="94" y="44"/>
                    <a:pt x="94" y="44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57"/>
                    <a:pt x="107" y="57"/>
                    <a:pt x="107" y="57"/>
                  </a:cubicBezTo>
                  <a:cubicBezTo>
                    <a:pt x="107" y="57"/>
                    <a:pt x="107" y="57"/>
                    <a:pt x="107" y="57"/>
                  </a:cubicBezTo>
                  <a:close/>
                  <a:moveTo>
                    <a:pt x="107" y="76"/>
                  </a:moveTo>
                  <a:cubicBezTo>
                    <a:pt x="94" y="76"/>
                    <a:pt x="94" y="76"/>
                    <a:pt x="94" y="76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107" y="64"/>
                    <a:pt x="107" y="64"/>
                    <a:pt x="107" y="64"/>
                  </a:cubicBezTo>
                  <a:cubicBezTo>
                    <a:pt x="107" y="76"/>
                    <a:pt x="107" y="76"/>
                    <a:pt x="107" y="76"/>
                  </a:cubicBezTo>
                  <a:cubicBezTo>
                    <a:pt x="107" y="76"/>
                    <a:pt x="107" y="76"/>
                    <a:pt x="107" y="76"/>
                  </a:cubicBezTo>
                  <a:close/>
                  <a:moveTo>
                    <a:pt x="107" y="96"/>
                  </a:moveTo>
                  <a:cubicBezTo>
                    <a:pt x="94" y="96"/>
                    <a:pt x="94" y="96"/>
                    <a:pt x="94" y="96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107" y="96"/>
                    <a:pt x="107" y="96"/>
                    <a:pt x="107" y="96"/>
                  </a:cubicBezTo>
                  <a:cubicBezTo>
                    <a:pt x="107" y="96"/>
                    <a:pt x="107" y="96"/>
                    <a:pt x="107" y="96"/>
                  </a:cubicBezTo>
                  <a:close/>
                  <a:moveTo>
                    <a:pt x="82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19"/>
                    <a:pt x="94" y="19"/>
                    <a:pt x="94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lose/>
                  <a:moveTo>
                    <a:pt x="31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lose/>
                  <a:moveTo>
                    <a:pt x="31" y="0"/>
                  </a:moveTo>
                  <a:cubicBezTo>
                    <a:pt x="31" y="0"/>
                    <a:pt x="31" y="0"/>
                    <a:pt x="31" y="0"/>
                  </a:cubicBezTo>
                </a:path>
              </a:pathLst>
            </a:custGeom>
            <a:solidFill>
              <a:srgbClr val="3CAAF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AutoShape 878"/>
            <p:cNvSpPr>
              <a:spLocks noChangeAspect="1"/>
            </p:cNvSpPr>
            <p:nvPr/>
          </p:nvSpPr>
          <p:spPr bwMode="auto">
            <a:xfrm>
              <a:off x="3040423" y="1253727"/>
              <a:ext cx="148455" cy="148455"/>
            </a:xfrm>
            <a:custGeom>
              <a:avLst/>
              <a:gdLst>
                <a:gd name="T0" fmla="*/ 72915 w 396520"/>
                <a:gd name="T1" fmla="*/ 35729 h 469210"/>
                <a:gd name="T2" fmla="*/ 87747 w 396520"/>
                <a:gd name="T3" fmla="*/ 43362 h 469210"/>
                <a:gd name="T4" fmla="*/ 83947 w 396520"/>
                <a:gd name="T5" fmla="*/ 50078 h 469210"/>
                <a:gd name="T6" fmla="*/ 78491 w 396520"/>
                <a:gd name="T7" fmla="*/ 43550 h 469210"/>
                <a:gd name="T8" fmla="*/ 63945 w 396520"/>
                <a:gd name="T9" fmla="*/ 38453 h 469210"/>
                <a:gd name="T10" fmla="*/ 72915 w 396520"/>
                <a:gd name="T11" fmla="*/ 35729 h 469210"/>
                <a:gd name="T12" fmla="*/ 9880 w 396520"/>
                <a:gd name="T13" fmla="*/ 1073 h 469210"/>
                <a:gd name="T14" fmla="*/ 21982 w 396520"/>
                <a:gd name="T15" fmla="*/ 11799 h 469210"/>
                <a:gd name="T16" fmla="*/ 22895 w 396520"/>
                <a:gd name="T17" fmla="*/ 19633 h 469210"/>
                <a:gd name="T18" fmla="*/ 20860 w 396520"/>
                <a:gd name="T19" fmla="*/ 21777 h 469210"/>
                <a:gd name="T20" fmla="*/ 53524 w 396520"/>
                <a:gd name="T21" fmla="*/ 39664 h 469210"/>
                <a:gd name="T22" fmla="*/ 61361 w 396520"/>
                <a:gd name="T23" fmla="*/ 39421 h 469210"/>
                <a:gd name="T24" fmla="*/ 61433 w 396520"/>
                <a:gd name="T25" fmla="*/ 39484 h 469210"/>
                <a:gd name="T26" fmla="*/ 77382 w 396520"/>
                <a:gd name="T27" fmla="*/ 44125 h 469210"/>
                <a:gd name="T28" fmla="*/ 82702 w 396520"/>
                <a:gd name="T29" fmla="*/ 50893 h 469210"/>
                <a:gd name="T30" fmla="*/ 64166 w 396520"/>
                <a:gd name="T31" fmla="*/ 53169 h 469210"/>
                <a:gd name="T32" fmla="*/ 148 w 396520"/>
                <a:gd name="T33" fmla="*/ 10202 h 469210"/>
                <a:gd name="T34" fmla="*/ 3184 w 396520"/>
                <a:gd name="T35" fmla="*/ 4492 h 469210"/>
                <a:gd name="T36" fmla="*/ 9880 w 396520"/>
                <a:gd name="T37" fmla="*/ 1073 h 469210"/>
                <a:gd name="T38" fmla="*/ 19115 w 396520"/>
                <a:gd name="T39" fmla="*/ 1 h 469210"/>
                <a:gd name="T40" fmla="*/ 32948 w 396520"/>
                <a:gd name="T41" fmla="*/ 14555 h 469210"/>
                <a:gd name="T42" fmla="*/ 24320 w 396520"/>
                <a:gd name="T43" fmla="*/ 19075 h 469210"/>
                <a:gd name="T44" fmla="*/ 23442 w 396520"/>
                <a:gd name="T45" fmla="*/ 11474 h 469210"/>
                <a:gd name="T46" fmla="*/ 12286 w 396520"/>
                <a:gd name="T47" fmla="*/ 580 h 469210"/>
                <a:gd name="T48" fmla="*/ 19115 w 396520"/>
                <a:gd name="T49" fmla="*/ 1 h 46921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96520" h="469210">
                  <a:moveTo>
                    <a:pt x="327445" y="314600"/>
                  </a:moveTo>
                  <a:cubicBezTo>
                    <a:pt x="356349" y="319254"/>
                    <a:pt x="385797" y="360745"/>
                    <a:pt x="394054" y="381803"/>
                  </a:cubicBezTo>
                  <a:cubicBezTo>
                    <a:pt x="402312" y="402860"/>
                    <a:pt x="388098" y="427511"/>
                    <a:pt x="376990" y="440944"/>
                  </a:cubicBezTo>
                  <a:cubicBezTo>
                    <a:pt x="373700" y="421882"/>
                    <a:pt x="364955" y="401443"/>
                    <a:pt x="352485" y="383463"/>
                  </a:cubicBezTo>
                  <a:cubicBezTo>
                    <a:pt x="332676" y="354903"/>
                    <a:pt x="307287" y="337803"/>
                    <a:pt x="287162" y="338581"/>
                  </a:cubicBezTo>
                  <a:cubicBezTo>
                    <a:pt x="300917" y="326499"/>
                    <a:pt x="298542" y="309947"/>
                    <a:pt x="327445" y="314600"/>
                  </a:cubicBezTo>
                  <a:close/>
                  <a:moveTo>
                    <a:pt x="44367" y="9445"/>
                  </a:moveTo>
                  <a:cubicBezTo>
                    <a:pt x="65307" y="7976"/>
                    <a:pt x="88582" y="48300"/>
                    <a:pt x="98716" y="103893"/>
                  </a:cubicBezTo>
                  <a:cubicBezTo>
                    <a:pt x="103023" y="127522"/>
                    <a:pt x="104507" y="151694"/>
                    <a:pt x="102812" y="172874"/>
                  </a:cubicBezTo>
                  <a:cubicBezTo>
                    <a:pt x="96419" y="177933"/>
                    <a:pt x="92462" y="183883"/>
                    <a:pt x="93679" y="191748"/>
                  </a:cubicBezTo>
                  <a:cubicBezTo>
                    <a:pt x="97962" y="219449"/>
                    <a:pt x="202914" y="329063"/>
                    <a:pt x="240363" y="349244"/>
                  </a:cubicBezTo>
                  <a:cubicBezTo>
                    <a:pt x="253454" y="356299"/>
                    <a:pt x="265280" y="353652"/>
                    <a:pt x="275564" y="347108"/>
                  </a:cubicBezTo>
                  <a:lnTo>
                    <a:pt x="275884" y="347663"/>
                  </a:lnTo>
                  <a:cubicBezTo>
                    <a:pt x="293996" y="337193"/>
                    <a:pt x="324545" y="354625"/>
                    <a:pt x="347507" y="388530"/>
                  </a:cubicBezTo>
                  <a:cubicBezTo>
                    <a:pt x="360303" y="407426"/>
                    <a:pt x="369015" y="429003"/>
                    <a:pt x="371399" y="448117"/>
                  </a:cubicBezTo>
                  <a:cubicBezTo>
                    <a:pt x="347296" y="472826"/>
                    <a:pt x="310581" y="469765"/>
                    <a:pt x="288158" y="468159"/>
                  </a:cubicBezTo>
                  <a:cubicBezTo>
                    <a:pt x="253182" y="465654"/>
                    <a:pt x="-15065" y="364036"/>
                    <a:pt x="664" y="89829"/>
                  </a:cubicBezTo>
                  <a:cubicBezTo>
                    <a:pt x="3125" y="70964"/>
                    <a:pt x="7079" y="53749"/>
                    <a:pt x="14299" y="39550"/>
                  </a:cubicBezTo>
                  <a:cubicBezTo>
                    <a:pt x="20978" y="26415"/>
                    <a:pt x="30453" y="15861"/>
                    <a:pt x="44367" y="9445"/>
                  </a:cubicBezTo>
                  <a:close/>
                  <a:moveTo>
                    <a:pt x="85842" y="6"/>
                  </a:moveTo>
                  <a:cubicBezTo>
                    <a:pt x="147282" y="-938"/>
                    <a:pt x="156451" y="106342"/>
                    <a:pt x="147962" y="128156"/>
                  </a:cubicBezTo>
                  <a:cubicBezTo>
                    <a:pt x="140696" y="146825"/>
                    <a:pt x="125598" y="157194"/>
                    <a:pt x="109217" y="167957"/>
                  </a:cubicBezTo>
                  <a:cubicBezTo>
                    <a:pt x="111214" y="147002"/>
                    <a:pt x="109601" y="123749"/>
                    <a:pt x="105273" y="101024"/>
                  </a:cubicBezTo>
                  <a:cubicBezTo>
                    <a:pt x="95931" y="51971"/>
                    <a:pt x="75887" y="14560"/>
                    <a:pt x="55177" y="5105"/>
                  </a:cubicBezTo>
                  <a:cubicBezTo>
                    <a:pt x="63799" y="1769"/>
                    <a:pt x="73998" y="188"/>
                    <a:pt x="85842" y="6"/>
                  </a:cubicBezTo>
                  <a:close/>
                </a:path>
              </a:pathLst>
            </a:custGeom>
            <a:solidFill>
              <a:srgbClr val="3CAAF4"/>
            </a:solidFill>
            <a:ln>
              <a:noFill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142034" y="1223003"/>
              <a:ext cx="1164101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186-1118-6433</a:t>
              </a:r>
              <a:endPara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174456" y="1800173"/>
              <a:ext cx="1550424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lixingt@Outlook.com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893011" y="1213275"/>
              <a:ext cx="688009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1991.10</a:t>
              </a:r>
              <a:endPara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938421" y="1803420"/>
              <a:ext cx="453970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lvl="0"/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本科</a:t>
              </a:r>
              <a:endPara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38884" y="2366070"/>
              <a:ext cx="6385560" cy="19084"/>
            </a:xfrm>
            <a:prstGeom prst="rect">
              <a:avLst/>
            </a:prstGeom>
            <a:solidFill>
              <a:srgbClr val="3CAA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55747" y="1804386"/>
            <a:ext cx="6554076" cy="307777"/>
            <a:chOff x="530695" y="3038223"/>
            <a:chExt cx="6554076" cy="307777"/>
          </a:xfrm>
        </p:grpSpPr>
        <p:sp>
          <p:nvSpPr>
            <p:cNvPr id="31" name="文本框 33"/>
            <p:cNvSpPr txBox="1"/>
            <p:nvPr/>
          </p:nvSpPr>
          <p:spPr>
            <a:xfrm>
              <a:off x="530695" y="3038223"/>
              <a:ext cx="1219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zh-CN" sz="1400" b="1" kern="120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教育背景</a:t>
              </a:r>
              <a:endParaRPr lang="zh-CN" sz="12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32" name="同心圆 31"/>
            <p:cNvSpPr/>
            <p:nvPr/>
          </p:nvSpPr>
          <p:spPr>
            <a:xfrm>
              <a:off x="1384076" y="3159681"/>
              <a:ext cx="149235" cy="152995"/>
            </a:xfrm>
            <a:prstGeom prst="donut">
              <a:avLst/>
            </a:prstGeom>
            <a:noFill/>
            <a:ln w="19050">
              <a:solidFill>
                <a:srgbClr val="3CAA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 flipV="1">
              <a:off x="1581220" y="3290420"/>
              <a:ext cx="5503551" cy="11462"/>
            </a:xfrm>
            <a:prstGeom prst="rect">
              <a:avLst/>
            </a:prstGeom>
            <a:solidFill>
              <a:srgbClr val="3CAA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36" name="菱形 35"/>
          <p:cNvSpPr/>
          <p:nvPr/>
        </p:nvSpPr>
        <p:spPr>
          <a:xfrm>
            <a:off x="1424274" y="2182021"/>
            <a:ext cx="112331" cy="135920"/>
          </a:xfrm>
          <a:prstGeom prst="diamond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27563" y="2104718"/>
            <a:ext cx="1234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2012.09-2016.06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51847" y="2128256"/>
            <a:ext cx="5510208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吉林工程技术师范学院                                通信工程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spcBef>
                <a:spcPts val="200"/>
              </a:spcBef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通信工程专业获学士学位。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spcBef>
                <a:spcPts val="200"/>
              </a:spcBef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连续两年获得学校奖学金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一等三等各一次）。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55747" y="2666882"/>
            <a:ext cx="6586240" cy="307777"/>
            <a:chOff x="530695" y="3045047"/>
            <a:chExt cx="6586240" cy="307777"/>
          </a:xfrm>
        </p:grpSpPr>
        <p:sp>
          <p:nvSpPr>
            <p:cNvPr id="26" name="文本框 33"/>
            <p:cNvSpPr txBox="1"/>
            <p:nvPr/>
          </p:nvSpPr>
          <p:spPr>
            <a:xfrm>
              <a:off x="530695" y="3045047"/>
              <a:ext cx="1219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zh-CN" altLang="en-US" sz="1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工作经历</a:t>
              </a:r>
              <a:endParaRPr lang="zh-CN" sz="12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27" name="同心圆 26"/>
            <p:cNvSpPr/>
            <p:nvPr/>
          </p:nvSpPr>
          <p:spPr>
            <a:xfrm>
              <a:off x="1384076" y="3159681"/>
              <a:ext cx="149235" cy="152995"/>
            </a:xfrm>
            <a:prstGeom prst="donut">
              <a:avLst/>
            </a:prstGeom>
            <a:noFill/>
            <a:ln w="19050">
              <a:solidFill>
                <a:srgbClr val="3CAA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 flipV="1">
              <a:off x="1558348" y="3289217"/>
              <a:ext cx="5558587" cy="13869"/>
            </a:xfrm>
            <a:prstGeom prst="rect">
              <a:avLst/>
            </a:prstGeom>
            <a:solidFill>
              <a:srgbClr val="3CAA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29" name="菱形 28"/>
          <p:cNvSpPr/>
          <p:nvPr/>
        </p:nvSpPr>
        <p:spPr>
          <a:xfrm>
            <a:off x="1430794" y="3072113"/>
            <a:ext cx="112331" cy="135920"/>
          </a:xfrm>
          <a:prstGeom prst="diamond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>
            <a:stCxn id="27" idx="4"/>
            <a:endCxn id="29" idx="0"/>
          </p:cNvCxnSpPr>
          <p:nvPr/>
        </p:nvCxnSpPr>
        <p:spPr>
          <a:xfrm>
            <a:off x="1483746" y="2934511"/>
            <a:ext cx="3214" cy="137602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菱形 34"/>
          <p:cNvSpPr/>
          <p:nvPr/>
        </p:nvSpPr>
        <p:spPr>
          <a:xfrm>
            <a:off x="1437232" y="4746841"/>
            <a:ext cx="112331" cy="135920"/>
          </a:xfrm>
          <a:prstGeom prst="diamond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48866" y="3007633"/>
            <a:ext cx="1234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2015.07-2016.06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>
            <a:stCxn id="35" idx="0"/>
            <a:endCxn id="29" idx="2"/>
          </p:cNvCxnSpPr>
          <p:nvPr/>
        </p:nvCxnSpPr>
        <p:spPr>
          <a:xfrm flipH="1" flipV="1">
            <a:off x="1486960" y="3208033"/>
            <a:ext cx="6438" cy="1538808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574645" y="4645137"/>
            <a:ext cx="5524540" cy="2887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zh-C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亚信科技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有限公司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</a:t>
            </a:r>
            <a:r>
              <a:rPr lang="zh-C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维工程师</a:t>
            </a: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spcBef>
                <a:spcPts val="200"/>
              </a:spcBef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担任</a:t>
            </a:r>
            <a:r>
              <a:rPr lang="zh-CN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鹏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博士集团旗下长城宽带新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BOSS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现有用户量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900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万左右，预计最终达到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1200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万左右的用户量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的业务数据割接</a:t>
            </a:r>
            <a:r>
              <a:rPr lang="zh-CN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的负责人</a:t>
            </a:r>
            <a:r>
              <a:rPr lang="zh-CN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。刚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入职</a:t>
            </a:r>
            <a:r>
              <a:rPr lang="zh-CN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半个月，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前负责人</a:t>
            </a:r>
            <a:r>
              <a:rPr lang="zh-CN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已经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离职</a:t>
            </a:r>
            <a:r>
              <a:rPr lang="zh-CN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只留下了割接脚本和基本割接流程说明。需</a:t>
            </a:r>
            <a:r>
              <a:rPr lang="zh-CN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当月</a:t>
            </a:r>
            <a:r>
              <a:rPr lang="zh-CN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万用户数据的</a:t>
            </a:r>
            <a:r>
              <a:rPr lang="zh-CN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割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接工作，主要</a:t>
            </a:r>
            <a:r>
              <a:rPr lang="zh-CN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面临老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BOSS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业务及</a:t>
            </a:r>
            <a:r>
              <a:rPr lang="zh-CN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不了解</a:t>
            </a:r>
            <a:r>
              <a:rPr lang="zh-CN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以及根据</a:t>
            </a:r>
            <a:r>
              <a:rPr lang="zh-CN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实际情况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zh-CN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合理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调整割接脚本的问题。</a:t>
            </a:r>
          </a:p>
          <a:p>
            <a:pPr marL="171450" indent="-171450">
              <a:lnSpc>
                <a:spcPts val="1500"/>
              </a:lnSpc>
              <a:spcBef>
                <a:spcPts val="200"/>
              </a:spcBef>
              <a:buFont typeface="Wingdings" panose="05000000000000000000" pitchFamily="2" charset="2"/>
              <a:buChar char="l"/>
            </a:pPr>
            <a:r>
              <a:rPr lang="zh-CN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通过制定割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接计划，安排多次模拟割接，尽量发现可能的问题</a:t>
            </a:r>
            <a:r>
              <a:rPr lang="zh-CN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在一个月内进行了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次的模拟割接和两次的割接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测试，排查出</a:t>
            </a:r>
            <a:r>
              <a:rPr lang="zh-CN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入数据的时间异常、用户</a:t>
            </a:r>
            <a:r>
              <a:rPr lang="zh-CN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数据异常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以及套餐割接</a:t>
            </a:r>
            <a:r>
              <a:rPr lang="zh-CN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脚本无法与数据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匹配等问题</a:t>
            </a:r>
            <a:r>
              <a:rPr lang="zh-CN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。增加了用户数据修复和导入数据检查修复的脚本，解决了导入和用户数据异常的问题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。对套餐割接的脚本进行了重构和优化，增加了脚本处理异常数据的能力。</a:t>
            </a: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spcBef>
                <a:spcPts val="200"/>
              </a:spcBef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当月成功将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万数据割接到新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BOSS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系统，系统运行正常。在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模拟割接时重构和优化了部分脚本，并重新</a:t>
            </a:r>
            <a:r>
              <a:rPr lang="zh-CN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梳理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了整个割接的流程</a:t>
            </a:r>
            <a:r>
              <a:rPr lang="zh-CN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对容易出错的地方对脚本进行了防错性重构</a:t>
            </a:r>
            <a:r>
              <a:rPr lang="zh-CN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多月内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次正式割接</a:t>
            </a:r>
            <a:r>
              <a:rPr lang="zh-CN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万左右的用户</a:t>
            </a:r>
            <a:r>
              <a:rPr lang="zh-CN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进入系统</a:t>
            </a:r>
            <a:r>
              <a:rPr lang="zh-CN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，用户数据完整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系统运行稳定。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spcBef>
                <a:spcPts val="200"/>
              </a:spcBef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这个过程让我认识到良好的抗压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能力、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耐心、沟通能力、制定合理计划的能力以及执行力，对于理清问题和解决问题的重要性。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61683" y="4690098"/>
            <a:ext cx="1234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2016.07-2017.01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551982" y="3005577"/>
            <a:ext cx="5740358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zh-C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亚信科技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有限公司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测试工程师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实习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171450" indent="-171450">
              <a:lnSpc>
                <a:spcPts val="1500"/>
              </a:lnSpc>
              <a:spcBef>
                <a:spcPts val="200"/>
              </a:spcBef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入职三个月后，初步熟悉系统常见业务，报表人员调动，让我在一个月后负责报表工作。针对报表涉及到系统大部分模块的情况，采取先学习主要模块的核心业务与后台数据，然后学习如何报表的系统配置与用户需求分析的策略。在一个月后独立承担用户新需求及日常维护工作。体会到良好的沟通能力、计划安排、以及执行力都是高效完成工作的必要条件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spcBef>
                <a:spcPts val="200"/>
              </a:spcBef>
              <a:buFont typeface="Wingdings" panose="05000000000000000000" pitchFamily="2" charset="2"/>
              <a:buChar char="l"/>
            </a:pPr>
            <a:r>
              <a:rPr lang="zh-CN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月份的时候进行了实习生考核</a:t>
            </a:r>
            <a:r>
              <a:rPr lang="zh-CN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，主要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的掌握程度、测试理论、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对新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Boss</a:t>
            </a:r>
            <a:r>
              <a:rPr lang="zh-CN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zh-CN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程度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方面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考察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。当时有九名实习生，获得第一名。在这个过程中让我对于系统的认识更深一</a:t>
            </a:r>
            <a:r>
              <a:rPr lang="zh-CN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，发现了在理解上错误的地方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明白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了在面对新系统时如何深入了解系统的方法</a:t>
            </a:r>
            <a:r>
              <a:rPr lang="zh-CN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  <a:spcBef>
                <a:spcPts val="200"/>
              </a:spcBef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 flipH="1">
            <a:off x="1467668" y="4898001"/>
            <a:ext cx="24988" cy="254393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36" idx="2"/>
            <a:endCxn id="27" idx="0"/>
          </p:cNvCxnSpPr>
          <p:nvPr/>
        </p:nvCxnSpPr>
        <p:spPr>
          <a:xfrm>
            <a:off x="1480440" y="2317941"/>
            <a:ext cx="3306" cy="46357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1480440" y="2071219"/>
            <a:ext cx="3306" cy="126042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直角三角形 60"/>
          <p:cNvSpPr/>
          <p:nvPr/>
        </p:nvSpPr>
        <p:spPr>
          <a:xfrm rot="16200000">
            <a:off x="6605895" y="9732862"/>
            <a:ext cx="868045" cy="1033218"/>
          </a:xfrm>
          <a:prstGeom prst="rtTriangle">
            <a:avLst/>
          </a:prstGeom>
          <a:solidFill>
            <a:srgbClr val="3CAAF4"/>
          </a:solidFill>
          <a:ln>
            <a:solidFill>
              <a:srgbClr val="3CAA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547289" y="7327302"/>
            <a:ext cx="6599888" cy="307777"/>
            <a:chOff x="530695" y="3045047"/>
            <a:chExt cx="6599888" cy="307777"/>
          </a:xfrm>
        </p:grpSpPr>
        <p:sp>
          <p:nvSpPr>
            <p:cNvPr id="47" name="文本框 33"/>
            <p:cNvSpPr txBox="1"/>
            <p:nvPr/>
          </p:nvSpPr>
          <p:spPr>
            <a:xfrm>
              <a:off x="530695" y="3045047"/>
              <a:ext cx="1219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zh-CN" altLang="en-US" sz="1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sz="1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IT</a:t>
              </a:r>
              <a:r>
                <a:rPr lang="zh-CN" altLang="en-US" sz="1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技能</a:t>
              </a:r>
              <a:endParaRPr lang="en-US" altLang="zh-CN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同心圆 47"/>
            <p:cNvSpPr/>
            <p:nvPr/>
          </p:nvSpPr>
          <p:spPr>
            <a:xfrm>
              <a:off x="1384076" y="3159681"/>
              <a:ext cx="149235" cy="152995"/>
            </a:xfrm>
            <a:prstGeom prst="donut">
              <a:avLst/>
            </a:prstGeom>
            <a:noFill/>
            <a:ln w="19050">
              <a:solidFill>
                <a:srgbClr val="3CAA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 flipV="1">
              <a:off x="1571996" y="3288523"/>
              <a:ext cx="5558587" cy="15256"/>
            </a:xfrm>
            <a:prstGeom prst="rect">
              <a:avLst/>
            </a:prstGeom>
            <a:solidFill>
              <a:srgbClr val="3CAA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1531610" y="7653667"/>
            <a:ext cx="5601285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ts val="1500"/>
              </a:lnSpc>
              <a:spcBef>
                <a:spcPts val="200"/>
              </a:spcBef>
              <a:buFont typeface="Wingdings" panose="05000000000000000000" pitchFamily="2" charset="2"/>
              <a:buChar char="l"/>
            </a:pP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精通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数据库操作，能熟练编写包、存储过程、触发器定时器等。</a:t>
            </a:r>
          </a:p>
          <a:p>
            <a:pPr marL="171450" lvl="0" indent="-171450">
              <a:lnSpc>
                <a:spcPts val="1500"/>
              </a:lnSpc>
              <a:spcBef>
                <a:spcPts val="200"/>
              </a:spcBef>
              <a:buFont typeface="Wingdings" panose="05000000000000000000" pitchFamily="2" charset="2"/>
              <a:buChar char="l"/>
            </a:pP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11GR2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 Cluster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群的安装和基本配置，有初始化的经验。</a:t>
            </a:r>
          </a:p>
          <a:p>
            <a:pPr marL="171450" lvl="0" indent="-171450">
              <a:lnSpc>
                <a:spcPts val="1500"/>
              </a:lnSpc>
              <a:spcBef>
                <a:spcPts val="200"/>
              </a:spcBef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熟练掌握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脚本，</a:t>
            </a:r>
            <a:r>
              <a:rPr lang="zh-CN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主流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系统，如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CentOS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SunOS</a:t>
            </a:r>
            <a:r>
              <a:rPr lang="zh-CN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ts val="1500"/>
              </a:lnSpc>
              <a:spcBef>
                <a:spcPts val="200"/>
              </a:spcBef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Apache/Tomcat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应用服务技术的配置调优。</a:t>
            </a:r>
          </a:p>
          <a:p>
            <a:pPr marL="171450" lvl="0" indent="-171450">
              <a:lnSpc>
                <a:spcPts val="1500"/>
              </a:lnSpc>
              <a:spcBef>
                <a:spcPts val="200"/>
              </a:spcBef>
              <a:buFont typeface="Wingdings" panose="05000000000000000000" pitchFamily="2" charset="2"/>
              <a:buChar char="l"/>
            </a:pP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语言，了解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Django/Flask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基本架构。</a:t>
            </a:r>
          </a:p>
          <a:p>
            <a:pPr marL="171450" lvl="0" indent="-171450">
              <a:lnSpc>
                <a:spcPts val="1500"/>
              </a:lnSpc>
              <a:spcBef>
                <a:spcPts val="200"/>
              </a:spcBef>
              <a:buFont typeface="Wingdings" panose="05000000000000000000" pitchFamily="2" charset="2"/>
              <a:buChar char="l"/>
            </a:pP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熟练使用各类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办公软件</a:t>
            </a:r>
            <a:r>
              <a:rPr lang="zh-CN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>
            <a:stCxn id="48" idx="4"/>
          </p:cNvCxnSpPr>
          <p:nvPr/>
        </p:nvCxnSpPr>
        <p:spPr>
          <a:xfrm>
            <a:off x="1475288" y="7594931"/>
            <a:ext cx="5348" cy="1466880"/>
          </a:xfrm>
          <a:prstGeom prst="line">
            <a:avLst/>
          </a:prstGeom>
          <a:ln w="12700">
            <a:solidFill>
              <a:srgbClr val="3CAAF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552637" y="8947177"/>
            <a:ext cx="6599888" cy="307777"/>
            <a:chOff x="530695" y="3045047"/>
            <a:chExt cx="6599888" cy="307777"/>
          </a:xfrm>
        </p:grpSpPr>
        <p:sp>
          <p:nvSpPr>
            <p:cNvPr id="54" name="文本框 33"/>
            <p:cNvSpPr txBox="1"/>
            <p:nvPr/>
          </p:nvSpPr>
          <p:spPr>
            <a:xfrm>
              <a:off x="530695" y="3045047"/>
              <a:ext cx="1219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zh-CN" altLang="en-US" sz="1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自我评价</a:t>
              </a:r>
              <a:endParaRPr lang="zh-CN" sz="12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55" name="同心圆 54"/>
            <p:cNvSpPr/>
            <p:nvPr/>
          </p:nvSpPr>
          <p:spPr>
            <a:xfrm>
              <a:off x="1384076" y="3159681"/>
              <a:ext cx="149235" cy="152995"/>
            </a:xfrm>
            <a:prstGeom prst="donut">
              <a:avLst/>
            </a:prstGeom>
            <a:noFill/>
            <a:ln w="19050">
              <a:solidFill>
                <a:srgbClr val="3CAA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 flipV="1">
              <a:off x="1571996" y="3289217"/>
              <a:ext cx="5558587" cy="13869"/>
            </a:xfrm>
            <a:prstGeom prst="rect">
              <a:avLst/>
            </a:prstGeom>
            <a:solidFill>
              <a:srgbClr val="3CAA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cxnSp>
        <p:nvCxnSpPr>
          <p:cNvPr id="58" name="直接连接符 57"/>
          <p:cNvCxnSpPr>
            <a:stCxn id="55" idx="4"/>
          </p:cNvCxnSpPr>
          <p:nvPr/>
        </p:nvCxnSpPr>
        <p:spPr>
          <a:xfrm flipH="1">
            <a:off x="1462442" y="9214806"/>
            <a:ext cx="18194" cy="1477007"/>
          </a:xfrm>
          <a:prstGeom prst="line">
            <a:avLst/>
          </a:prstGeom>
          <a:ln w="12700">
            <a:solidFill>
              <a:srgbClr val="3CAAF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06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28088" y="229427"/>
            <a:ext cx="6708882" cy="1473985"/>
            <a:chOff x="415562" y="880779"/>
            <a:chExt cx="6708882" cy="1473985"/>
          </a:xfrm>
        </p:grpSpPr>
        <p:sp>
          <p:nvSpPr>
            <p:cNvPr id="5" name="Freeform 38"/>
            <p:cNvSpPr>
              <a:spLocks noChangeAspect="1" noEditPoints="1"/>
            </p:cNvSpPr>
            <p:nvPr/>
          </p:nvSpPr>
          <p:spPr bwMode="auto">
            <a:xfrm flipH="1">
              <a:off x="3046951" y="1874677"/>
              <a:ext cx="154237" cy="102824"/>
            </a:xfrm>
            <a:custGeom>
              <a:avLst/>
              <a:gdLst>
                <a:gd name="T0" fmla="*/ 113 w 124"/>
                <a:gd name="T1" fmla="*/ 0 h 83"/>
                <a:gd name="T2" fmla="*/ 10 w 124"/>
                <a:gd name="T3" fmla="*/ 0 h 83"/>
                <a:gd name="T4" fmla="*/ 0 w 124"/>
                <a:gd name="T5" fmla="*/ 10 h 83"/>
                <a:gd name="T6" fmla="*/ 0 w 124"/>
                <a:gd name="T7" fmla="*/ 73 h 83"/>
                <a:gd name="T8" fmla="*/ 10 w 124"/>
                <a:gd name="T9" fmla="*/ 83 h 83"/>
                <a:gd name="T10" fmla="*/ 113 w 124"/>
                <a:gd name="T11" fmla="*/ 83 h 83"/>
                <a:gd name="T12" fmla="*/ 124 w 124"/>
                <a:gd name="T13" fmla="*/ 73 h 83"/>
                <a:gd name="T14" fmla="*/ 124 w 124"/>
                <a:gd name="T15" fmla="*/ 10 h 83"/>
                <a:gd name="T16" fmla="*/ 113 w 124"/>
                <a:gd name="T17" fmla="*/ 0 h 83"/>
                <a:gd name="T18" fmla="*/ 113 w 124"/>
                <a:gd name="T19" fmla="*/ 0 h 83"/>
                <a:gd name="T20" fmla="*/ 111 w 124"/>
                <a:gd name="T21" fmla="*/ 7 h 83"/>
                <a:gd name="T22" fmla="*/ 70 w 124"/>
                <a:gd name="T23" fmla="*/ 44 h 83"/>
                <a:gd name="T24" fmla="*/ 62 w 124"/>
                <a:gd name="T25" fmla="*/ 48 h 83"/>
                <a:gd name="T26" fmla="*/ 54 w 124"/>
                <a:gd name="T27" fmla="*/ 44 h 83"/>
                <a:gd name="T28" fmla="*/ 13 w 124"/>
                <a:gd name="T29" fmla="*/ 7 h 83"/>
                <a:gd name="T30" fmla="*/ 111 w 124"/>
                <a:gd name="T31" fmla="*/ 7 h 83"/>
                <a:gd name="T32" fmla="*/ 111 w 124"/>
                <a:gd name="T33" fmla="*/ 7 h 83"/>
                <a:gd name="T34" fmla="*/ 8 w 124"/>
                <a:gd name="T35" fmla="*/ 71 h 83"/>
                <a:gd name="T36" fmla="*/ 8 w 124"/>
                <a:gd name="T37" fmla="*/ 14 h 83"/>
                <a:gd name="T38" fmla="*/ 40 w 124"/>
                <a:gd name="T39" fmla="*/ 42 h 83"/>
                <a:gd name="T40" fmla="*/ 8 w 124"/>
                <a:gd name="T41" fmla="*/ 71 h 83"/>
                <a:gd name="T42" fmla="*/ 8 w 124"/>
                <a:gd name="T43" fmla="*/ 71 h 83"/>
                <a:gd name="T44" fmla="*/ 13 w 124"/>
                <a:gd name="T45" fmla="*/ 76 h 83"/>
                <a:gd name="T46" fmla="*/ 45 w 124"/>
                <a:gd name="T47" fmla="*/ 48 h 83"/>
                <a:gd name="T48" fmla="*/ 51 w 124"/>
                <a:gd name="T49" fmla="*/ 52 h 83"/>
                <a:gd name="T50" fmla="*/ 62 w 124"/>
                <a:gd name="T51" fmla="*/ 56 h 83"/>
                <a:gd name="T52" fmla="*/ 73 w 124"/>
                <a:gd name="T53" fmla="*/ 52 h 83"/>
                <a:gd name="T54" fmla="*/ 78 w 124"/>
                <a:gd name="T55" fmla="*/ 48 h 83"/>
                <a:gd name="T56" fmla="*/ 111 w 124"/>
                <a:gd name="T57" fmla="*/ 76 h 83"/>
                <a:gd name="T58" fmla="*/ 13 w 124"/>
                <a:gd name="T59" fmla="*/ 76 h 83"/>
                <a:gd name="T60" fmla="*/ 13 w 124"/>
                <a:gd name="T61" fmla="*/ 76 h 83"/>
                <a:gd name="T62" fmla="*/ 116 w 124"/>
                <a:gd name="T63" fmla="*/ 71 h 83"/>
                <a:gd name="T64" fmla="*/ 84 w 124"/>
                <a:gd name="T65" fmla="*/ 42 h 83"/>
                <a:gd name="T66" fmla="*/ 116 w 124"/>
                <a:gd name="T67" fmla="*/ 14 h 83"/>
                <a:gd name="T68" fmla="*/ 116 w 124"/>
                <a:gd name="T69" fmla="*/ 71 h 83"/>
                <a:gd name="T70" fmla="*/ 116 w 124"/>
                <a:gd name="T71" fmla="*/ 71 h 83"/>
                <a:gd name="T72" fmla="*/ 116 w 124"/>
                <a:gd name="T73" fmla="*/ 71 h 83"/>
                <a:gd name="T74" fmla="*/ 116 w 124"/>
                <a:gd name="T75" fmla="*/ 7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" h="83">
                  <a:moveTo>
                    <a:pt x="113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9"/>
                    <a:pt x="5" y="83"/>
                    <a:pt x="10" y="83"/>
                  </a:cubicBezTo>
                  <a:cubicBezTo>
                    <a:pt x="113" y="83"/>
                    <a:pt x="113" y="83"/>
                    <a:pt x="113" y="83"/>
                  </a:cubicBezTo>
                  <a:cubicBezTo>
                    <a:pt x="119" y="83"/>
                    <a:pt x="124" y="79"/>
                    <a:pt x="124" y="73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4"/>
                    <a:pt x="119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lose/>
                  <a:moveTo>
                    <a:pt x="111" y="7"/>
                  </a:moveTo>
                  <a:cubicBezTo>
                    <a:pt x="70" y="44"/>
                    <a:pt x="70" y="44"/>
                    <a:pt x="70" y="44"/>
                  </a:cubicBezTo>
                  <a:cubicBezTo>
                    <a:pt x="66" y="47"/>
                    <a:pt x="64" y="48"/>
                    <a:pt x="62" y="48"/>
                  </a:cubicBezTo>
                  <a:cubicBezTo>
                    <a:pt x="60" y="48"/>
                    <a:pt x="57" y="47"/>
                    <a:pt x="54" y="44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11" y="7"/>
                    <a:pt x="111" y="7"/>
                    <a:pt x="111" y="7"/>
                  </a:cubicBezTo>
                  <a:close/>
                  <a:moveTo>
                    <a:pt x="8" y="71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8" y="71"/>
                    <a:pt x="8" y="71"/>
                    <a:pt x="8" y="71"/>
                  </a:cubicBezTo>
                  <a:close/>
                  <a:moveTo>
                    <a:pt x="13" y="76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4" y="55"/>
                    <a:pt x="57" y="56"/>
                    <a:pt x="62" y="56"/>
                  </a:cubicBezTo>
                  <a:cubicBezTo>
                    <a:pt x="66" y="56"/>
                    <a:pt x="70" y="55"/>
                    <a:pt x="73" y="52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111" y="76"/>
                    <a:pt x="111" y="76"/>
                    <a:pt x="111" y="76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3" y="76"/>
                    <a:pt x="13" y="76"/>
                    <a:pt x="13" y="76"/>
                  </a:cubicBezTo>
                  <a:close/>
                  <a:moveTo>
                    <a:pt x="116" y="71"/>
                  </a:moveTo>
                  <a:cubicBezTo>
                    <a:pt x="84" y="42"/>
                    <a:pt x="84" y="42"/>
                    <a:pt x="84" y="42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6" y="71"/>
                    <a:pt x="116" y="71"/>
                    <a:pt x="116" y="71"/>
                  </a:cubicBezTo>
                  <a:cubicBezTo>
                    <a:pt x="116" y="71"/>
                    <a:pt x="116" y="71"/>
                    <a:pt x="116" y="71"/>
                  </a:cubicBezTo>
                  <a:close/>
                  <a:moveTo>
                    <a:pt x="116" y="71"/>
                  </a:moveTo>
                  <a:cubicBezTo>
                    <a:pt x="116" y="71"/>
                    <a:pt x="116" y="71"/>
                    <a:pt x="116" y="71"/>
                  </a:cubicBezTo>
                </a:path>
              </a:pathLst>
            </a:custGeom>
            <a:solidFill>
              <a:srgbClr val="3CAAF4"/>
            </a:solidFill>
            <a:ln w="6350"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15562" y="880779"/>
              <a:ext cx="2381669" cy="1391142"/>
              <a:chOff x="405834" y="2271835"/>
              <a:chExt cx="2381669" cy="1391142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864919" y="2428125"/>
                <a:ext cx="1922584" cy="1226262"/>
              </a:xfrm>
              <a:prstGeom prst="rect">
                <a:avLst/>
              </a:prstGeom>
              <a:solidFill>
                <a:srgbClr val="3CAA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76950" y="2428125"/>
                <a:ext cx="187969" cy="122515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11204" y="2428125"/>
                <a:ext cx="279028" cy="1225153"/>
              </a:xfrm>
              <a:prstGeom prst="rect">
                <a:avLst/>
              </a:prstGeom>
              <a:solidFill>
                <a:srgbClr val="3CAA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直角三角形 18"/>
              <p:cNvSpPr/>
              <p:nvPr/>
            </p:nvSpPr>
            <p:spPr>
              <a:xfrm>
                <a:off x="686094" y="3512054"/>
                <a:ext cx="206727" cy="150923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直角三角形 19"/>
              <p:cNvSpPr/>
              <p:nvPr/>
            </p:nvSpPr>
            <p:spPr>
              <a:xfrm rot="16200000">
                <a:off x="475739" y="3448555"/>
                <a:ext cx="139219" cy="279029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直角三角形 20"/>
              <p:cNvSpPr/>
              <p:nvPr/>
            </p:nvSpPr>
            <p:spPr>
              <a:xfrm>
                <a:off x="694035" y="2280121"/>
                <a:ext cx="172557" cy="150923"/>
              </a:xfrm>
              <a:prstGeom prst="rtTriangl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直角三角形 21"/>
              <p:cNvSpPr/>
              <p:nvPr/>
            </p:nvSpPr>
            <p:spPr>
              <a:xfrm rot="16200000">
                <a:off x="471577" y="2215236"/>
                <a:ext cx="165831" cy="279029"/>
              </a:xfrm>
              <a:prstGeom prst="rtTriangle">
                <a:avLst/>
              </a:prstGeom>
              <a:solidFill>
                <a:srgbClr val="3CAA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文本框 28"/>
              <p:cNvSpPr txBox="1"/>
              <p:nvPr/>
            </p:nvSpPr>
            <p:spPr>
              <a:xfrm>
                <a:off x="1219663" y="2618819"/>
                <a:ext cx="1254337" cy="687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zh-CN" sz="2600" kern="1200" dirty="0">
                    <a:solidFill>
                      <a:srgbClr val="B6E7BC"/>
                    </a:solidFill>
                    <a:effectLst/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李兴涛</a:t>
                </a:r>
                <a:endParaRPr 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24" name="文本框 29"/>
              <p:cNvSpPr txBox="1"/>
              <p:nvPr/>
            </p:nvSpPr>
            <p:spPr>
              <a:xfrm>
                <a:off x="973668" y="3205060"/>
                <a:ext cx="1677183" cy="3680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zh-CN" sz="900" b="1" kern="1200" dirty="0">
                    <a:solidFill>
                      <a:srgbClr val="B6E7BC"/>
                    </a:solidFill>
                    <a:effectLst/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求职意向</a:t>
                </a:r>
                <a:r>
                  <a:rPr lang="en-US" sz="900" b="1" kern="1200" dirty="0" smtClean="0">
                    <a:solidFill>
                      <a:srgbClr val="B6E7BC"/>
                    </a:solidFill>
                    <a:effectLst/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en-US" sz="900" b="1" dirty="0" smtClean="0">
                    <a:solidFill>
                      <a:srgbClr val="B6E7BC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数据分析</a:t>
                </a:r>
                <a:endParaRPr lang="en-US" altLang="zh-CN" sz="900" b="1" dirty="0" smtClean="0">
                  <a:solidFill>
                    <a:srgbClr val="B6E7BC"/>
                  </a:solidFill>
                  <a:latin typeface="宋体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7" name="图片 6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0865" y="1020517"/>
              <a:ext cx="945376" cy="1248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Freeform 140"/>
            <p:cNvSpPr>
              <a:spLocks noChangeAspect="1" noEditPoints="1"/>
            </p:cNvSpPr>
            <p:nvPr/>
          </p:nvSpPr>
          <p:spPr bwMode="auto">
            <a:xfrm>
              <a:off x="4737790" y="1845878"/>
              <a:ext cx="195781" cy="138590"/>
            </a:xfrm>
            <a:custGeom>
              <a:avLst/>
              <a:gdLst>
                <a:gd name="T0" fmla="*/ 217 w 236"/>
                <a:gd name="T1" fmla="*/ 55 h 167"/>
                <a:gd name="T2" fmla="*/ 217 w 236"/>
                <a:gd name="T3" fmla="*/ 91 h 167"/>
                <a:gd name="T4" fmla="*/ 225 w 236"/>
                <a:gd name="T5" fmla="*/ 99 h 167"/>
                <a:gd name="T6" fmla="*/ 209 w 236"/>
                <a:gd name="T7" fmla="*/ 116 h 167"/>
                <a:gd name="T8" fmla="*/ 192 w 236"/>
                <a:gd name="T9" fmla="*/ 100 h 167"/>
                <a:gd name="T10" fmla="*/ 204 w 236"/>
                <a:gd name="T11" fmla="*/ 90 h 167"/>
                <a:gd name="T12" fmla="*/ 204 w 236"/>
                <a:gd name="T13" fmla="*/ 61 h 167"/>
                <a:gd name="T14" fmla="*/ 130 w 236"/>
                <a:gd name="T15" fmla="*/ 91 h 167"/>
                <a:gd name="T16" fmla="*/ 102 w 236"/>
                <a:gd name="T17" fmla="*/ 92 h 167"/>
                <a:gd name="T18" fmla="*/ 17 w 236"/>
                <a:gd name="T19" fmla="*/ 58 h 167"/>
                <a:gd name="T20" fmla="*/ 17 w 236"/>
                <a:gd name="T21" fmla="*/ 38 h 167"/>
                <a:gd name="T22" fmla="*/ 99 w 236"/>
                <a:gd name="T23" fmla="*/ 8 h 167"/>
                <a:gd name="T24" fmla="*/ 129 w 236"/>
                <a:gd name="T25" fmla="*/ 6 h 167"/>
                <a:gd name="T26" fmla="*/ 216 w 236"/>
                <a:gd name="T27" fmla="*/ 40 h 167"/>
                <a:gd name="T28" fmla="*/ 217 w 236"/>
                <a:gd name="T29" fmla="*/ 55 h 167"/>
                <a:gd name="T30" fmla="*/ 133 w 236"/>
                <a:gd name="T31" fmla="*/ 105 h 167"/>
                <a:gd name="T32" fmla="*/ 176 w 236"/>
                <a:gd name="T33" fmla="*/ 86 h 167"/>
                <a:gd name="T34" fmla="*/ 176 w 236"/>
                <a:gd name="T35" fmla="*/ 144 h 167"/>
                <a:gd name="T36" fmla="*/ 116 w 236"/>
                <a:gd name="T37" fmla="*/ 167 h 167"/>
                <a:gd name="T38" fmla="*/ 53 w 236"/>
                <a:gd name="T39" fmla="*/ 144 h 167"/>
                <a:gd name="T40" fmla="*/ 53 w 236"/>
                <a:gd name="T41" fmla="*/ 90 h 167"/>
                <a:gd name="T42" fmla="*/ 98 w 236"/>
                <a:gd name="T43" fmla="*/ 105 h 167"/>
                <a:gd name="T44" fmla="*/ 133 w 236"/>
                <a:gd name="T45" fmla="*/ 105 h 167"/>
                <a:gd name="T46" fmla="*/ 133 w 236"/>
                <a:gd name="T47" fmla="*/ 105 h 167"/>
                <a:gd name="T48" fmla="*/ 133 w 236"/>
                <a:gd name="T49" fmla="*/ 10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6" h="167">
                  <a:moveTo>
                    <a:pt x="217" y="55"/>
                  </a:moveTo>
                  <a:cubicBezTo>
                    <a:pt x="217" y="91"/>
                    <a:pt x="217" y="91"/>
                    <a:pt x="217" y="91"/>
                  </a:cubicBezTo>
                  <a:cubicBezTo>
                    <a:pt x="225" y="99"/>
                    <a:pt x="225" y="99"/>
                    <a:pt x="225" y="99"/>
                  </a:cubicBezTo>
                  <a:cubicBezTo>
                    <a:pt x="209" y="116"/>
                    <a:pt x="209" y="116"/>
                    <a:pt x="209" y="116"/>
                  </a:cubicBezTo>
                  <a:cubicBezTo>
                    <a:pt x="192" y="100"/>
                    <a:pt x="192" y="100"/>
                    <a:pt x="192" y="100"/>
                  </a:cubicBezTo>
                  <a:cubicBezTo>
                    <a:pt x="204" y="90"/>
                    <a:pt x="204" y="90"/>
                    <a:pt x="204" y="90"/>
                  </a:cubicBezTo>
                  <a:cubicBezTo>
                    <a:pt x="204" y="61"/>
                    <a:pt x="204" y="61"/>
                    <a:pt x="204" y="61"/>
                  </a:cubicBezTo>
                  <a:cubicBezTo>
                    <a:pt x="156" y="80"/>
                    <a:pt x="141" y="86"/>
                    <a:pt x="130" y="91"/>
                  </a:cubicBezTo>
                  <a:cubicBezTo>
                    <a:pt x="120" y="96"/>
                    <a:pt x="112" y="96"/>
                    <a:pt x="102" y="92"/>
                  </a:cubicBezTo>
                  <a:cubicBezTo>
                    <a:pt x="91" y="88"/>
                    <a:pt x="42" y="70"/>
                    <a:pt x="17" y="58"/>
                  </a:cubicBezTo>
                  <a:cubicBezTo>
                    <a:pt x="1" y="50"/>
                    <a:pt x="0" y="45"/>
                    <a:pt x="17" y="38"/>
                  </a:cubicBezTo>
                  <a:cubicBezTo>
                    <a:pt x="41" y="29"/>
                    <a:pt x="79" y="15"/>
                    <a:pt x="99" y="8"/>
                  </a:cubicBezTo>
                  <a:cubicBezTo>
                    <a:pt x="111" y="3"/>
                    <a:pt x="118" y="0"/>
                    <a:pt x="129" y="6"/>
                  </a:cubicBezTo>
                  <a:cubicBezTo>
                    <a:pt x="149" y="14"/>
                    <a:pt x="194" y="31"/>
                    <a:pt x="216" y="40"/>
                  </a:cubicBezTo>
                  <a:cubicBezTo>
                    <a:pt x="236" y="49"/>
                    <a:pt x="223" y="51"/>
                    <a:pt x="217" y="55"/>
                  </a:cubicBezTo>
                  <a:close/>
                  <a:moveTo>
                    <a:pt x="133" y="105"/>
                  </a:moveTo>
                  <a:cubicBezTo>
                    <a:pt x="144" y="101"/>
                    <a:pt x="160" y="93"/>
                    <a:pt x="176" y="86"/>
                  </a:cubicBezTo>
                  <a:cubicBezTo>
                    <a:pt x="176" y="144"/>
                    <a:pt x="176" y="144"/>
                    <a:pt x="176" y="144"/>
                  </a:cubicBezTo>
                  <a:cubicBezTo>
                    <a:pt x="176" y="144"/>
                    <a:pt x="155" y="167"/>
                    <a:pt x="116" y="167"/>
                  </a:cubicBezTo>
                  <a:cubicBezTo>
                    <a:pt x="75" y="167"/>
                    <a:pt x="53" y="144"/>
                    <a:pt x="53" y="144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66" y="95"/>
                    <a:pt x="80" y="99"/>
                    <a:pt x="98" y="105"/>
                  </a:cubicBezTo>
                  <a:cubicBezTo>
                    <a:pt x="109" y="109"/>
                    <a:pt x="123" y="111"/>
                    <a:pt x="133" y="105"/>
                  </a:cubicBezTo>
                  <a:close/>
                  <a:moveTo>
                    <a:pt x="133" y="105"/>
                  </a:moveTo>
                  <a:cubicBezTo>
                    <a:pt x="133" y="105"/>
                    <a:pt x="133" y="105"/>
                    <a:pt x="133" y="105"/>
                  </a:cubicBezTo>
                </a:path>
              </a:pathLst>
            </a:custGeom>
            <a:solidFill>
              <a:srgbClr val="3CAAF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50"/>
            <p:cNvSpPr>
              <a:spLocks noChangeAspect="1" noEditPoints="1"/>
            </p:cNvSpPr>
            <p:nvPr/>
          </p:nvSpPr>
          <p:spPr bwMode="auto">
            <a:xfrm>
              <a:off x="4763367" y="1245658"/>
              <a:ext cx="152449" cy="152449"/>
            </a:xfrm>
            <a:custGeom>
              <a:avLst/>
              <a:gdLst>
                <a:gd name="T0" fmla="*/ 0 w 125"/>
                <a:gd name="T1" fmla="*/ 102 h 115"/>
                <a:gd name="T2" fmla="*/ 25 w 125"/>
                <a:gd name="T3" fmla="*/ 13 h 115"/>
                <a:gd name="T4" fmla="*/ 50 w 125"/>
                <a:gd name="T5" fmla="*/ 13 h 115"/>
                <a:gd name="T6" fmla="*/ 100 w 125"/>
                <a:gd name="T7" fmla="*/ 25 h 115"/>
                <a:gd name="T8" fmla="*/ 125 w 125"/>
                <a:gd name="T9" fmla="*/ 25 h 115"/>
                <a:gd name="T10" fmla="*/ 113 w 125"/>
                <a:gd name="T11" fmla="*/ 115 h 115"/>
                <a:gd name="T12" fmla="*/ 13 w 125"/>
                <a:gd name="T13" fmla="*/ 102 h 115"/>
                <a:gd name="T14" fmla="*/ 113 w 125"/>
                <a:gd name="T15" fmla="*/ 38 h 115"/>
                <a:gd name="T16" fmla="*/ 19 w 125"/>
                <a:gd name="T17" fmla="*/ 44 h 115"/>
                <a:gd name="T18" fmla="*/ 31 w 125"/>
                <a:gd name="T19" fmla="*/ 57 h 115"/>
                <a:gd name="T20" fmla="*/ 19 w 125"/>
                <a:gd name="T21" fmla="*/ 64 h 115"/>
                <a:gd name="T22" fmla="*/ 31 w 125"/>
                <a:gd name="T23" fmla="*/ 76 h 115"/>
                <a:gd name="T24" fmla="*/ 19 w 125"/>
                <a:gd name="T25" fmla="*/ 83 h 115"/>
                <a:gd name="T26" fmla="*/ 31 w 125"/>
                <a:gd name="T27" fmla="*/ 96 h 115"/>
                <a:gd name="T28" fmla="*/ 38 w 125"/>
                <a:gd name="T29" fmla="*/ 44 h 115"/>
                <a:gd name="T30" fmla="*/ 50 w 125"/>
                <a:gd name="T31" fmla="*/ 57 h 115"/>
                <a:gd name="T32" fmla="*/ 38 w 125"/>
                <a:gd name="T33" fmla="*/ 64 h 115"/>
                <a:gd name="T34" fmla="*/ 50 w 125"/>
                <a:gd name="T35" fmla="*/ 76 h 115"/>
                <a:gd name="T36" fmla="*/ 38 w 125"/>
                <a:gd name="T37" fmla="*/ 83 h 115"/>
                <a:gd name="T38" fmla="*/ 50 w 125"/>
                <a:gd name="T39" fmla="*/ 96 h 115"/>
                <a:gd name="T40" fmla="*/ 56 w 125"/>
                <a:gd name="T41" fmla="*/ 44 h 115"/>
                <a:gd name="T42" fmla="*/ 69 w 125"/>
                <a:gd name="T43" fmla="*/ 57 h 115"/>
                <a:gd name="T44" fmla="*/ 56 w 125"/>
                <a:gd name="T45" fmla="*/ 64 h 115"/>
                <a:gd name="T46" fmla="*/ 69 w 125"/>
                <a:gd name="T47" fmla="*/ 76 h 115"/>
                <a:gd name="T48" fmla="*/ 56 w 125"/>
                <a:gd name="T49" fmla="*/ 83 h 115"/>
                <a:gd name="T50" fmla="*/ 69 w 125"/>
                <a:gd name="T51" fmla="*/ 96 h 115"/>
                <a:gd name="T52" fmla="*/ 75 w 125"/>
                <a:gd name="T53" fmla="*/ 44 h 115"/>
                <a:gd name="T54" fmla="*/ 88 w 125"/>
                <a:gd name="T55" fmla="*/ 57 h 115"/>
                <a:gd name="T56" fmla="*/ 75 w 125"/>
                <a:gd name="T57" fmla="*/ 64 h 115"/>
                <a:gd name="T58" fmla="*/ 88 w 125"/>
                <a:gd name="T59" fmla="*/ 76 h 115"/>
                <a:gd name="T60" fmla="*/ 75 w 125"/>
                <a:gd name="T61" fmla="*/ 83 h 115"/>
                <a:gd name="T62" fmla="*/ 88 w 125"/>
                <a:gd name="T63" fmla="*/ 96 h 115"/>
                <a:gd name="T64" fmla="*/ 94 w 125"/>
                <a:gd name="T65" fmla="*/ 44 h 115"/>
                <a:gd name="T66" fmla="*/ 107 w 125"/>
                <a:gd name="T67" fmla="*/ 57 h 115"/>
                <a:gd name="T68" fmla="*/ 94 w 125"/>
                <a:gd name="T69" fmla="*/ 64 h 115"/>
                <a:gd name="T70" fmla="*/ 107 w 125"/>
                <a:gd name="T71" fmla="*/ 76 h 115"/>
                <a:gd name="T72" fmla="*/ 94 w 125"/>
                <a:gd name="T73" fmla="*/ 83 h 115"/>
                <a:gd name="T74" fmla="*/ 107 w 125"/>
                <a:gd name="T75" fmla="*/ 96 h 115"/>
                <a:gd name="T76" fmla="*/ 94 w 125"/>
                <a:gd name="T77" fmla="*/ 19 h 115"/>
                <a:gd name="T78" fmla="*/ 82 w 125"/>
                <a:gd name="T79" fmla="*/ 0 h 115"/>
                <a:gd name="T80" fmla="*/ 44 w 125"/>
                <a:gd name="T81" fmla="*/ 19 h 115"/>
                <a:gd name="T82" fmla="*/ 31 w 125"/>
                <a:gd name="T8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5" h="115">
                  <a:moveTo>
                    <a:pt x="113" y="115"/>
                  </a:moveTo>
                  <a:cubicBezTo>
                    <a:pt x="13" y="115"/>
                    <a:pt x="13" y="115"/>
                    <a:pt x="13" y="115"/>
                  </a:cubicBezTo>
                  <a:cubicBezTo>
                    <a:pt x="6" y="115"/>
                    <a:pt x="0" y="109"/>
                    <a:pt x="0" y="10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8"/>
                    <a:pt x="6" y="13"/>
                    <a:pt x="13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13"/>
                    <a:pt x="100" y="13"/>
                    <a:pt x="100" y="13"/>
                  </a:cubicBezTo>
                  <a:cubicBezTo>
                    <a:pt x="113" y="13"/>
                    <a:pt x="113" y="13"/>
                    <a:pt x="113" y="13"/>
                  </a:cubicBezTo>
                  <a:cubicBezTo>
                    <a:pt x="120" y="13"/>
                    <a:pt x="125" y="18"/>
                    <a:pt x="125" y="25"/>
                  </a:cubicBezTo>
                  <a:cubicBezTo>
                    <a:pt x="125" y="102"/>
                    <a:pt x="125" y="102"/>
                    <a:pt x="125" y="102"/>
                  </a:cubicBezTo>
                  <a:cubicBezTo>
                    <a:pt x="125" y="109"/>
                    <a:pt x="120" y="115"/>
                    <a:pt x="113" y="115"/>
                  </a:cubicBezTo>
                  <a:cubicBezTo>
                    <a:pt x="113" y="115"/>
                    <a:pt x="113" y="115"/>
                    <a:pt x="113" y="115"/>
                  </a:cubicBezTo>
                  <a:close/>
                  <a:moveTo>
                    <a:pt x="113" y="38"/>
                  </a:moveTo>
                  <a:cubicBezTo>
                    <a:pt x="13" y="38"/>
                    <a:pt x="13" y="38"/>
                    <a:pt x="13" y="38"/>
                  </a:cubicBezTo>
                  <a:cubicBezTo>
                    <a:pt x="13" y="102"/>
                    <a:pt x="13" y="102"/>
                    <a:pt x="13" y="102"/>
                  </a:cubicBezTo>
                  <a:cubicBezTo>
                    <a:pt x="113" y="102"/>
                    <a:pt x="113" y="102"/>
                    <a:pt x="113" y="102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8"/>
                    <a:pt x="113" y="38"/>
                    <a:pt x="113" y="38"/>
                  </a:cubicBezTo>
                  <a:close/>
                  <a:moveTo>
                    <a:pt x="31" y="57"/>
                  </a:moveTo>
                  <a:cubicBezTo>
                    <a:pt x="19" y="57"/>
                    <a:pt x="19" y="57"/>
                    <a:pt x="19" y="57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7"/>
                    <a:pt x="31" y="57"/>
                    <a:pt x="31" y="57"/>
                  </a:cubicBezTo>
                  <a:close/>
                  <a:moveTo>
                    <a:pt x="31" y="76"/>
                  </a:moveTo>
                  <a:cubicBezTo>
                    <a:pt x="19" y="76"/>
                    <a:pt x="19" y="76"/>
                    <a:pt x="19" y="76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31" y="76"/>
                    <a:pt x="31" y="76"/>
                    <a:pt x="31" y="76"/>
                  </a:cubicBezTo>
                  <a:close/>
                  <a:moveTo>
                    <a:pt x="31" y="96"/>
                  </a:moveTo>
                  <a:cubicBezTo>
                    <a:pt x="19" y="96"/>
                    <a:pt x="19" y="96"/>
                    <a:pt x="19" y="96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31" y="96"/>
                    <a:pt x="31" y="96"/>
                    <a:pt x="31" y="96"/>
                  </a:cubicBezTo>
                  <a:cubicBezTo>
                    <a:pt x="31" y="96"/>
                    <a:pt x="31" y="96"/>
                    <a:pt x="31" y="96"/>
                  </a:cubicBezTo>
                  <a:close/>
                  <a:moveTo>
                    <a:pt x="50" y="57"/>
                  </a:moveTo>
                  <a:cubicBezTo>
                    <a:pt x="38" y="57"/>
                    <a:pt x="38" y="57"/>
                    <a:pt x="38" y="57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50" y="57"/>
                    <a:pt x="50" y="57"/>
                    <a:pt x="50" y="57"/>
                  </a:cubicBezTo>
                  <a:close/>
                  <a:moveTo>
                    <a:pt x="50" y="76"/>
                  </a:moveTo>
                  <a:cubicBezTo>
                    <a:pt x="38" y="76"/>
                    <a:pt x="38" y="76"/>
                    <a:pt x="38" y="76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0" y="76"/>
                    <a:pt x="50" y="76"/>
                    <a:pt x="50" y="76"/>
                  </a:cubicBezTo>
                  <a:close/>
                  <a:moveTo>
                    <a:pt x="50" y="96"/>
                  </a:moveTo>
                  <a:cubicBezTo>
                    <a:pt x="38" y="96"/>
                    <a:pt x="38" y="96"/>
                    <a:pt x="38" y="96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0" y="96"/>
                    <a:pt x="50" y="96"/>
                    <a:pt x="50" y="96"/>
                  </a:cubicBezTo>
                  <a:close/>
                  <a:moveTo>
                    <a:pt x="69" y="57"/>
                  </a:moveTo>
                  <a:cubicBezTo>
                    <a:pt x="56" y="57"/>
                    <a:pt x="56" y="57"/>
                    <a:pt x="56" y="57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69" y="57"/>
                    <a:pt x="69" y="57"/>
                  </a:cubicBezTo>
                  <a:close/>
                  <a:moveTo>
                    <a:pt x="69" y="76"/>
                  </a:moveTo>
                  <a:cubicBezTo>
                    <a:pt x="56" y="76"/>
                    <a:pt x="56" y="76"/>
                    <a:pt x="56" y="76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69" y="76"/>
                    <a:pt x="69" y="76"/>
                    <a:pt x="69" y="76"/>
                  </a:cubicBezTo>
                  <a:close/>
                  <a:moveTo>
                    <a:pt x="69" y="96"/>
                  </a:moveTo>
                  <a:cubicBezTo>
                    <a:pt x="56" y="96"/>
                    <a:pt x="56" y="96"/>
                    <a:pt x="56" y="96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9" y="96"/>
                    <a:pt x="69" y="96"/>
                    <a:pt x="69" y="96"/>
                  </a:cubicBezTo>
                  <a:cubicBezTo>
                    <a:pt x="69" y="96"/>
                    <a:pt x="69" y="96"/>
                    <a:pt x="69" y="96"/>
                  </a:cubicBezTo>
                  <a:close/>
                  <a:moveTo>
                    <a:pt x="88" y="57"/>
                  </a:moveTo>
                  <a:cubicBezTo>
                    <a:pt x="75" y="57"/>
                    <a:pt x="75" y="57"/>
                    <a:pt x="75" y="57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lose/>
                  <a:moveTo>
                    <a:pt x="88" y="76"/>
                  </a:moveTo>
                  <a:cubicBezTo>
                    <a:pt x="75" y="76"/>
                    <a:pt x="75" y="76"/>
                    <a:pt x="75" y="76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88" y="76"/>
                    <a:pt x="88" y="76"/>
                    <a:pt x="88" y="76"/>
                  </a:cubicBezTo>
                  <a:close/>
                  <a:moveTo>
                    <a:pt x="88" y="96"/>
                  </a:moveTo>
                  <a:cubicBezTo>
                    <a:pt x="75" y="96"/>
                    <a:pt x="75" y="96"/>
                    <a:pt x="75" y="96"/>
                  </a:cubicBezTo>
                  <a:cubicBezTo>
                    <a:pt x="75" y="83"/>
                    <a:pt x="75" y="83"/>
                    <a:pt x="75" y="83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96"/>
                    <a:pt x="88" y="96"/>
                    <a:pt x="88" y="96"/>
                  </a:cubicBezTo>
                  <a:close/>
                  <a:moveTo>
                    <a:pt x="107" y="57"/>
                  </a:moveTo>
                  <a:cubicBezTo>
                    <a:pt x="94" y="57"/>
                    <a:pt x="94" y="57"/>
                    <a:pt x="94" y="57"/>
                  </a:cubicBezTo>
                  <a:cubicBezTo>
                    <a:pt x="94" y="44"/>
                    <a:pt x="94" y="44"/>
                    <a:pt x="94" y="44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57"/>
                    <a:pt x="107" y="57"/>
                    <a:pt x="107" y="57"/>
                  </a:cubicBezTo>
                  <a:cubicBezTo>
                    <a:pt x="107" y="57"/>
                    <a:pt x="107" y="57"/>
                    <a:pt x="107" y="57"/>
                  </a:cubicBezTo>
                  <a:close/>
                  <a:moveTo>
                    <a:pt x="107" y="76"/>
                  </a:moveTo>
                  <a:cubicBezTo>
                    <a:pt x="94" y="76"/>
                    <a:pt x="94" y="76"/>
                    <a:pt x="94" y="76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107" y="64"/>
                    <a:pt x="107" y="64"/>
                    <a:pt x="107" y="64"/>
                  </a:cubicBezTo>
                  <a:cubicBezTo>
                    <a:pt x="107" y="76"/>
                    <a:pt x="107" y="76"/>
                    <a:pt x="107" y="76"/>
                  </a:cubicBezTo>
                  <a:cubicBezTo>
                    <a:pt x="107" y="76"/>
                    <a:pt x="107" y="76"/>
                    <a:pt x="107" y="76"/>
                  </a:cubicBezTo>
                  <a:close/>
                  <a:moveTo>
                    <a:pt x="107" y="96"/>
                  </a:moveTo>
                  <a:cubicBezTo>
                    <a:pt x="94" y="96"/>
                    <a:pt x="94" y="96"/>
                    <a:pt x="94" y="96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107" y="96"/>
                    <a:pt x="107" y="96"/>
                    <a:pt x="107" y="96"/>
                  </a:cubicBezTo>
                  <a:cubicBezTo>
                    <a:pt x="107" y="96"/>
                    <a:pt x="107" y="96"/>
                    <a:pt x="107" y="96"/>
                  </a:cubicBezTo>
                  <a:close/>
                  <a:moveTo>
                    <a:pt x="82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19"/>
                    <a:pt x="94" y="19"/>
                    <a:pt x="94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lose/>
                  <a:moveTo>
                    <a:pt x="31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lose/>
                  <a:moveTo>
                    <a:pt x="31" y="0"/>
                  </a:moveTo>
                  <a:cubicBezTo>
                    <a:pt x="31" y="0"/>
                    <a:pt x="31" y="0"/>
                    <a:pt x="31" y="0"/>
                  </a:cubicBezTo>
                </a:path>
              </a:pathLst>
            </a:custGeom>
            <a:solidFill>
              <a:srgbClr val="3CAAF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AutoShape 878"/>
            <p:cNvSpPr>
              <a:spLocks noChangeAspect="1"/>
            </p:cNvSpPr>
            <p:nvPr/>
          </p:nvSpPr>
          <p:spPr bwMode="auto">
            <a:xfrm>
              <a:off x="3040423" y="1253727"/>
              <a:ext cx="148455" cy="148455"/>
            </a:xfrm>
            <a:custGeom>
              <a:avLst/>
              <a:gdLst>
                <a:gd name="T0" fmla="*/ 72915 w 396520"/>
                <a:gd name="T1" fmla="*/ 35729 h 469210"/>
                <a:gd name="T2" fmla="*/ 87747 w 396520"/>
                <a:gd name="T3" fmla="*/ 43362 h 469210"/>
                <a:gd name="T4" fmla="*/ 83947 w 396520"/>
                <a:gd name="T5" fmla="*/ 50078 h 469210"/>
                <a:gd name="T6" fmla="*/ 78491 w 396520"/>
                <a:gd name="T7" fmla="*/ 43550 h 469210"/>
                <a:gd name="T8" fmla="*/ 63945 w 396520"/>
                <a:gd name="T9" fmla="*/ 38453 h 469210"/>
                <a:gd name="T10" fmla="*/ 72915 w 396520"/>
                <a:gd name="T11" fmla="*/ 35729 h 469210"/>
                <a:gd name="T12" fmla="*/ 9880 w 396520"/>
                <a:gd name="T13" fmla="*/ 1073 h 469210"/>
                <a:gd name="T14" fmla="*/ 21982 w 396520"/>
                <a:gd name="T15" fmla="*/ 11799 h 469210"/>
                <a:gd name="T16" fmla="*/ 22895 w 396520"/>
                <a:gd name="T17" fmla="*/ 19633 h 469210"/>
                <a:gd name="T18" fmla="*/ 20860 w 396520"/>
                <a:gd name="T19" fmla="*/ 21777 h 469210"/>
                <a:gd name="T20" fmla="*/ 53524 w 396520"/>
                <a:gd name="T21" fmla="*/ 39664 h 469210"/>
                <a:gd name="T22" fmla="*/ 61361 w 396520"/>
                <a:gd name="T23" fmla="*/ 39421 h 469210"/>
                <a:gd name="T24" fmla="*/ 61433 w 396520"/>
                <a:gd name="T25" fmla="*/ 39484 h 469210"/>
                <a:gd name="T26" fmla="*/ 77382 w 396520"/>
                <a:gd name="T27" fmla="*/ 44125 h 469210"/>
                <a:gd name="T28" fmla="*/ 82702 w 396520"/>
                <a:gd name="T29" fmla="*/ 50893 h 469210"/>
                <a:gd name="T30" fmla="*/ 64166 w 396520"/>
                <a:gd name="T31" fmla="*/ 53169 h 469210"/>
                <a:gd name="T32" fmla="*/ 148 w 396520"/>
                <a:gd name="T33" fmla="*/ 10202 h 469210"/>
                <a:gd name="T34" fmla="*/ 3184 w 396520"/>
                <a:gd name="T35" fmla="*/ 4492 h 469210"/>
                <a:gd name="T36" fmla="*/ 9880 w 396520"/>
                <a:gd name="T37" fmla="*/ 1073 h 469210"/>
                <a:gd name="T38" fmla="*/ 19115 w 396520"/>
                <a:gd name="T39" fmla="*/ 1 h 469210"/>
                <a:gd name="T40" fmla="*/ 32948 w 396520"/>
                <a:gd name="T41" fmla="*/ 14555 h 469210"/>
                <a:gd name="T42" fmla="*/ 24320 w 396520"/>
                <a:gd name="T43" fmla="*/ 19075 h 469210"/>
                <a:gd name="T44" fmla="*/ 23442 w 396520"/>
                <a:gd name="T45" fmla="*/ 11474 h 469210"/>
                <a:gd name="T46" fmla="*/ 12286 w 396520"/>
                <a:gd name="T47" fmla="*/ 580 h 469210"/>
                <a:gd name="T48" fmla="*/ 19115 w 396520"/>
                <a:gd name="T49" fmla="*/ 1 h 46921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96520" h="469210">
                  <a:moveTo>
                    <a:pt x="327445" y="314600"/>
                  </a:moveTo>
                  <a:cubicBezTo>
                    <a:pt x="356349" y="319254"/>
                    <a:pt x="385797" y="360745"/>
                    <a:pt x="394054" y="381803"/>
                  </a:cubicBezTo>
                  <a:cubicBezTo>
                    <a:pt x="402312" y="402860"/>
                    <a:pt x="388098" y="427511"/>
                    <a:pt x="376990" y="440944"/>
                  </a:cubicBezTo>
                  <a:cubicBezTo>
                    <a:pt x="373700" y="421882"/>
                    <a:pt x="364955" y="401443"/>
                    <a:pt x="352485" y="383463"/>
                  </a:cubicBezTo>
                  <a:cubicBezTo>
                    <a:pt x="332676" y="354903"/>
                    <a:pt x="307287" y="337803"/>
                    <a:pt x="287162" y="338581"/>
                  </a:cubicBezTo>
                  <a:cubicBezTo>
                    <a:pt x="300917" y="326499"/>
                    <a:pt x="298542" y="309947"/>
                    <a:pt x="327445" y="314600"/>
                  </a:cubicBezTo>
                  <a:close/>
                  <a:moveTo>
                    <a:pt x="44367" y="9445"/>
                  </a:moveTo>
                  <a:cubicBezTo>
                    <a:pt x="65307" y="7976"/>
                    <a:pt x="88582" y="48300"/>
                    <a:pt x="98716" y="103893"/>
                  </a:cubicBezTo>
                  <a:cubicBezTo>
                    <a:pt x="103023" y="127522"/>
                    <a:pt x="104507" y="151694"/>
                    <a:pt x="102812" y="172874"/>
                  </a:cubicBezTo>
                  <a:cubicBezTo>
                    <a:pt x="96419" y="177933"/>
                    <a:pt x="92462" y="183883"/>
                    <a:pt x="93679" y="191748"/>
                  </a:cubicBezTo>
                  <a:cubicBezTo>
                    <a:pt x="97962" y="219449"/>
                    <a:pt x="202914" y="329063"/>
                    <a:pt x="240363" y="349244"/>
                  </a:cubicBezTo>
                  <a:cubicBezTo>
                    <a:pt x="253454" y="356299"/>
                    <a:pt x="265280" y="353652"/>
                    <a:pt x="275564" y="347108"/>
                  </a:cubicBezTo>
                  <a:lnTo>
                    <a:pt x="275884" y="347663"/>
                  </a:lnTo>
                  <a:cubicBezTo>
                    <a:pt x="293996" y="337193"/>
                    <a:pt x="324545" y="354625"/>
                    <a:pt x="347507" y="388530"/>
                  </a:cubicBezTo>
                  <a:cubicBezTo>
                    <a:pt x="360303" y="407426"/>
                    <a:pt x="369015" y="429003"/>
                    <a:pt x="371399" y="448117"/>
                  </a:cubicBezTo>
                  <a:cubicBezTo>
                    <a:pt x="347296" y="472826"/>
                    <a:pt x="310581" y="469765"/>
                    <a:pt x="288158" y="468159"/>
                  </a:cubicBezTo>
                  <a:cubicBezTo>
                    <a:pt x="253182" y="465654"/>
                    <a:pt x="-15065" y="364036"/>
                    <a:pt x="664" y="89829"/>
                  </a:cubicBezTo>
                  <a:cubicBezTo>
                    <a:pt x="3125" y="70964"/>
                    <a:pt x="7079" y="53749"/>
                    <a:pt x="14299" y="39550"/>
                  </a:cubicBezTo>
                  <a:cubicBezTo>
                    <a:pt x="20978" y="26415"/>
                    <a:pt x="30453" y="15861"/>
                    <a:pt x="44367" y="9445"/>
                  </a:cubicBezTo>
                  <a:close/>
                  <a:moveTo>
                    <a:pt x="85842" y="6"/>
                  </a:moveTo>
                  <a:cubicBezTo>
                    <a:pt x="147282" y="-938"/>
                    <a:pt x="156451" y="106342"/>
                    <a:pt x="147962" y="128156"/>
                  </a:cubicBezTo>
                  <a:cubicBezTo>
                    <a:pt x="140696" y="146825"/>
                    <a:pt x="125598" y="157194"/>
                    <a:pt x="109217" y="167957"/>
                  </a:cubicBezTo>
                  <a:cubicBezTo>
                    <a:pt x="111214" y="147002"/>
                    <a:pt x="109601" y="123749"/>
                    <a:pt x="105273" y="101024"/>
                  </a:cubicBezTo>
                  <a:cubicBezTo>
                    <a:pt x="95931" y="51971"/>
                    <a:pt x="75887" y="14560"/>
                    <a:pt x="55177" y="5105"/>
                  </a:cubicBezTo>
                  <a:cubicBezTo>
                    <a:pt x="63799" y="1769"/>
                    <a:pt x="73998" y="188"/>
                    <a:pt x="85842" y="6"/>
                  </a:cubicBezTo>
                  <a:close/>
                </a:path>
              </a:pathLst>
            </a:custGeom>
            <a:solidFill>
              <a:srgbClr val="3CAAF4"/>
            </a:solidFill>
            <a:ln>
              <a:noFill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142034" y="1223003"/>
              <a:ext cx="1164101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186-1118-6433</a:t>
              </a:r>
              <a:endPara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174456" y="1800173"/>
              <a:ext cx="1550424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lixingt@Outlook.com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893011" y="1213275"/>
              <a:ext cx="688009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1991.10</a:t>
              </a:r>
              <a:endPara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938421" y="1803420"/>
              <a:ext cx="453970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lvl="0"/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本科</a:t>
              </a:r>
              <a:endPara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24706" y="2316979"/>
              <a:ext cx="6699738" cy="37785"/>
            </a:xfrm>
            <a:prstGeom prst="rect">
              <a:avLst/>
            </a:prstGeom>
            <a:solidFill>
              <a:srgbClr val="3CAA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35" name="菱形 34"/>
          <p:cNvSpPr/>
          <p:nvPr/>
        </p:nvSpPr>
        <p:spPr>
          <a:xfrm>
            <a:off x="100684" y="1617253"/>
            <a:ext cx="112331" cy="135920"/>
          </a:xfrm>
          <a:prstGeom prst="diamond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直角三角形 60"/>
          <p:cNvSpPr/>
          <p:nvPr/>
        </p:nvSpPr>
        <p:spPr>
          <a:xfrm rot="16200000">
            <a:off x="6605895" y="9732862"/>
            <a:ext cx="868045" cy="1033218"/>
          </a:xfrm>
          <a:prstGeom prst="rtTriangle">
            <a:avLst/>
          </a:prstGeom>
          <a:solidFill>
            <a:srgbClr val="3CAAF4"/>
          </a:solidFill>
          <a:ln>
            <a:solidFill>
              <a:srgbClr val="3CAA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72468" y="7015371"/>
            <a:ext cx="6793466" cy="315336"/>
            <a:chOff x="353711" y="2210006"/>
            <a:chExt cx="6793466" cy="315336"/>
          </a:xfrm>
        </p:grpSpPr>
        <p:sp>
          <p:nvSpPr>
            <p:cNvPr id="28" name="矩形 27"/>
            <p:cNvSpPr/>
            <p:nvPr/>
          </p:nvSpPr>
          <p:spPr>
            <a:xfrm flipV="1">
              <a:off x="428087" y="2507716"/>
              <a:ext cx="6719090" cy="17626"/>
            </a:xfrm>
            <a:prstGeom prst="rect">
              <a:avLst/>
            </a:prstGeom>
            <a:solidFill>
              <a:srgbClr val="3CAA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353711" y="2249385"/>
              <a:ext cx="12348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2016.07-2017.01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809975" y="2210006"/>
              <a:ext cx="28074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泰坦尼克号生还率分析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4" name="同心圆 73"/>
          <p:cNvSpPr/>
          <p:nvPr/>
        </p:nvSpPr>
        <p:spPr>
          <a:xfrm>
            <a:off x="63780" y="1934315"/>
            <a:ext cx="149235" cy="152995"/>
          </a:xfrm>
          <a:prstGeom prst="donut">
            <a:avLst/>
          </a:prstGeom>
          <a:noFill/>
          <a:ln w="19050">
            <a:solidFill>
              <a:srgbClr val="3CAA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 flipV="1">
            <a:off x="456917" y="7599361"/>
            <a:ext cx="6719090" cy="21328"/>
          </a:xfrm>
          <a:prstGeom prst="rect">
            <a:avLst/>
          </a:prstGeom>
          <a:solidFill>
            <a:srgbClr val="3CA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 flipV="1">
            <a:off x="458842" y="8365216"/>
            <a:ext cx="6719090" cy="21328"/>
          </a:xfrm>
          <a:prstGeom prst="rect">
            <a:avLst/>
          </a:prstGeom>
          <a:solidFill>
            <a:srgbClr val="3CA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44263" y="1776161"/>
            <a:ext cx="6808161" cy="307777"/>
            <a:chOff x="348161" y="1990536"/>
            <a:chExt cx="6808161" cy="307777"/>
          </a:xfrm>
        </p:grpSpPr>
        <p:sp>
          <p:nvSpPr>
            <p:cNvPr id="69" name="矩形 68"/>
            <p:cNvSpPr/>
            <p:nvPr/>
          </p:nvSpPr>
          <p:spPr>
            <a:xfrm flipV="1">
              <a:off x="437232" y="2264164"/>
              <a:ext cx="6719090" cy="21917"/>
            </a:xfrm>
            <a:prstGeom prst="rect">
              <a:avLst/>
            </a:prstGeom>
            <a:solidFill>
              <a:srgbClr val="3CAA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6" name="文本框 33"/>
            <p:cNvSpPr txBox="1"/>
            <p:nvPr/>
          </p:nvSpPr>
          <p:spPr>
            <a:xfrm>
              <a:off x="348161" y="1990536"/>
              <a:ext cx="1219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zh-CN" altLang="en-US" sz="1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工作经历</a:t>
              </a:r>
              <a:endParaRPr lang="zh-CN" sz="12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72468" y="10153034"/>
            <a:ext cx="6788252" cy="311982"/>
            <a:chOff x="372468" y="5032394"/>
            <a:chExt cx="6788252" cy="311982"/>
          </a:xfrm>
        </p:grpSpPr>
        <p:sp>
          <p:nvSpPr>
            <p:cNvPr id="73" name="矩形 72"/>
            <p:cNvSpPr/>
            <p:nvPr/>
          </p:nvSpPr>
          <p:spPr>
            <a:xfrm flipV="1">
              <a:off x="441630" y="5330194"/>
              <a:ext cx="6719090" cy="14182"/>
            </a:xfrm>
            <a:prstGeom prst="rect">
              <a:avLst/>
            </a:prstGeom>
            <a:solidFill>
              <a:srgbClr val="3CAA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72468" y="5085485"/>
              <a:ext cx="12348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2016.07-2017.01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869085" y="5032394"/>
              <a:ext cx="28074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泰坦尼克号生还率分析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 flipV="1">
            <a:off x="456917" y="8118013"/>
            <a:ext cx="6719090" cy="13765"/>
          </a:xfrm>
          <a:prstGeom prst="rect">
            <a:avLst/>
          </a:prstGeom>
          <a:solidFill>
            <a:srgbClr val="3CA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352559" y="9329349"/>
            <a:ext cx="6808161" cy="307777"/>
            <a:chOff x="348161" y="1990536"/>
            <a:chExt cx="6808161" cy="307777"/>
          </a:xfrm>
        </p:grpSpPr>
        <p:sp>
          <p:nvSpPr>
            <p:cNvPr id="56" name="矩形 55"/>
            <p:cNvSpPr/>
            <p:nvPr/>
          </p:nvSpPr>
          <p:spPr>
            <a:xfrm flipV="1">
              <a:off x="437232" y="2264164"/>
              <a:ext cx="6719090" cy="21917"/>
            </a:xfrm>
            <a:prstGeom prst="rect">
              <a:avLst/>
            </a:prstGeom>
            <a:solidFill>
              <a:srgbClr val="3CAA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9" name="文本框 33"/>
            <p:cNvSpPr txBox="1"/>
            <p:nvPr/>
          </p:nvSpPr>
          <p:spPr>
            <a:xfrm>
              <a:off x="348161" y="1990536"/>
              <a:ext cx="1219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zh-CN" altLang="en-US" sz="1400" b="1" dirty="0" smtClean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项目经验</a:t>
              </a:r>
              <a:endParaRPr lang="zh-CN" sz="1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32529" y="9686440"/>
            <a:ext cx="6788252" cy="311247"/>
            <a:chOff x="372468" y="5032394"/>
            <a:chExt cx="6788252" cy="311247"/>
          </a:xfrm>
        </p:grpSpPr>
        <p:sp>
          <p:nvSpPr>
            <p:cNvPr id="62" name="矩形 61"/>
            <p:cNvSpPr/>
            <p:nvPr/>
          </p:nvSpPr>
          <p:spPr>
            <a:xfrm flipV="1">
              <a:off x="441630" y="5330929"/>
              <a:ext cx="6719090" cy="12712"/>
            </a:xfrm>
            <a:prstGeom prst="rect">
              <a:avLst/>
            </a:prstGeom>
            <a:solidFill>
              <a:srgbClr val="3CAA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72468" y="5085485"/>
              <a:ext cx="12348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2016.07-2017.01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869085" y="5032394"/>
              <a:ext cx="28074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泰坦尼克号生还率分析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2" name="文本框 81"/>
          <p:cNvSpPr txBox="1"/>
          <p:nvPr/>
        </p:nvSpPr>
        <p:spPr>
          <a:xfrm>
            <a:off x="357155" y="2019097"/>
            <a:ext cx="6828621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2017.02-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至今       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长城宽带网络服务有限公司    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运维工程师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负责</a:t>
            </a:r>
            <a:r>
              <a:rPr lang="zh-CN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长城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宽带新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BOSS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割接</a:t>
            </a:r>
            <a:r>
              <a:rPr lang="zh-CN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，对割接流程进行优化，改造脚本实现支持同时对多个城市的数据进行处理，一次多量的数据处理需求。在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个月内完成全国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39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套系统，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118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个城市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1700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多万用户数据的割接，完成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BOSS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的整体割接工作。后期负责对整个系统的数据进行业务逻辑上的检查和修复工作，按系统业务逻辑，处理修复近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万用户数据。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  <a:spcBef>
                <a:spcPts val="200"/>
              </a:spcBef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2016.07-2017.01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</a:t>
            </a:r>
            <a:r>
              <a:rPr lang="zh-C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信科技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有限公司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</a:t>
            </a:r>
            <a:r>
              <a:rPr lang="zh-C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  <a:r>
              <a:rPr lang="zh-CN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工程师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参与负责</a:t>
            </a:r>
            <a:r>
              <a:rPr lang="zh-CN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鹏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博士集团旗下长城宽带新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BOSS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割接</a:t>
            </a:r>
            <a:r>
              <a:rPr lang="zh-CN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，负责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CRM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系统的用户、地址、仓库、资源等数据的导入、清洗、整合等工作，实现了处理过程的优化，以及实现处理步骤可追溯的检查校验。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个月内完成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万用户数据割接，实现割接的系统平稳过度。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887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856</Words>
  <Application>Microsoft Office PowerPoint</Application>
  <PresentationFormat>自定义</PresentationFormat>
  <Paragraphs>87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等线 Light</vt:lpstr>
      <vt:lpstr>宋体</vt:lpstr>
      <vt:lpstr>微软雅黑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李兴涛</dc:creator>
  <cp:lastModifiedBy>李 兴涛</cp:lastModifiedBy>
  <cp:revision>64</cp:revision>
  <cp:lastPrinted>2019-08-21T02:35:27Z</cp:lastPrinted>
  <dcterms:created xsi:type="dcterms:W3CDTF">2017-03-03T06:16:47Z</dcterms:created>
  <dcterms:modified xsi:type="dcterms:W3CDTF">2019-08-21T05:59:56Z</dcterms:modified>
</cp:coreProperties>
</file>