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emf" ContentType="image/x-emf"/>
  <Default Extension="rels" ContentType="application/vnd.openxmlformats-package.relationships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revisionInfo.xml" ContentType="application/vnd.ms-powerpoint.revisioninfo+xml"/>
  <Override PartName="/ppt/slides/slide9.xml" ContentType="application/vnd.openxmlformats-officedocument.presentationml.slide+xml"/>
  <Override PartName="/ppt/slides/slide31.xml" ContentType="application/vnd.openxmlformats-officedocument.presentationml.slide+xml"/>
  <Override PartName="/ppt/slides/slide13.xml" ContentType="application/vnd.openxmlformats-officedocument.presentationml.slide+xml"/>
  <Override PartName="/ppt/slides/slide3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presentation.xml" ContentType="application/vnd.openxmlformats-officedocument.presentationml.presentation.main+xml"/>
  <Override PartName="/ppt/slides/slide38.xml" ContentType="application/vnd.openxmlformats-officedocument.presentationml.slide+xml"/>
  <Override PartName="/ppt/slides/slide41.xml" ContentType="application/vnd.openxmlformats-officedocument.presentationml.slide+xml"/>
  <Override PartName="/ppt/slides/slide11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36.xml" ContentType="application/vnd.openxmlformats-officedocument.presentationml.slide+xml"/>
  <Override PartName="/ppt/slides/slide23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theme/theme1.xml" ContentType="application/vnd.openxmlformats-officedocument.theme+xml"/>
  <Override PartName="/ppt/slides/slide18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7.xml" ContentType="application/vnd.openxmlformats-officedocument.presentationml.slide+xml"/>
  <Override PartName="/ppt/slides/slide42.xml" ContentType="application/vnd.openxmlformats-officedocument.presentationml.slide+xml"/>
  <Override PartName="/ppt/slides/slide25.xml" ContentType="application/vnd.openxmlformats-officedocument.presentationml.slide+xml"/>
  <Override PartName="/ppt/slideLayouts/slideLayout9.xml" ContentType="application/vnd.openxmlformats-officedocument.presentationml.slideLayout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slides/slide16.xml" ContentType="application/vnd.openxmlformats-officedocument.presentationml.slide+xml"/>
  <Override PartName="/ppt/slides/slide4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0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45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2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en-US"/>
    </a:defPPr>
    <a:lvl1pPr rtl="0" algn="l" eaLnBrk="1" latinLnBrk="1" hangingPunct="1" marL="0" indent="0" defTabSz="457200">
      <a:lnSpc>
        <a:spcPct val="100000"/>
      </a:lnSpc>
      <a:defRPr lang="en-US" smtClean="0" b="0" i="0" strike="noStrike" u="none" sz="1800" kern="1200">
        <a:solidFill>
          <a:schemeClr val="tx1"/>
        </a:solidFill>
        <a:latin typeface="+mn-lt"/>
        <a:ea typeface="+mn-ea"/>
        <a:cs typeface="+mn-cs"/>
      </a:defRPr>
    </a:lvl1pPr>
    <a:lvl2pPr lvl="1" rtl="0" algn="l" eaLnBrk="1" latinLnBrk="1" hangingPunct="1" marL="457200" indent="0" defTabSz="457200">
      <a:lnSpc>
        <a:spcPct val="100000"/>
      </a:lnSpc>
      <a:defRPr lang="en-US" smtClean="0" b="0" i="0" strike="noStrike" u="none" sz="1800" kern="1200">
        <a:solidFill>
          <a:schemeClr val="tx1"/>
        </a:solidFill>
        <a:latin typeface="+mn-lt"/>
        <a:ea typeface="+mn-ea"/>
        <a:cs typeface="+mn-cs"/>
      </a:defRPr>
    </a:lvl2pPr>
    <a:lvl3pPr lvl="2" rtl="0" algn="l" eaLnBrk="1" latinLnBrk="1" hangingPunct="1" marL="914400" indent="0" defTabSz="457200">
      <a:lnSpc>
        <a:spcPct val="100000"/>
      </a:lnSpc>
      <a:defRPr lang="en-US" smtClean="0" b="0" i="0" strike="noStrike" u="none" sz="1800" kern="1200">
        <a:solidFill>
          <a:schemeClr val="tx1"/>
        </a:solidFill>
        <a:latin typeface="+mn-lt"/>
        <a:ea typeface="+mn-ea"/>
        <a:cs typeface="+mn-cs"/>
      </a:defRPr>
    </a:lvl3pPr>
    <a:lvl4pPr lvl="3" rtl="0" algn="l" eaLnBrk="1" latinLnBrk="1" hangingPunct="1" marL="1371600" indent="0" defTabSz="457200">
      <a:lnSpc>
        <a:spcPct val="100000"/>
      </a:lnSpc>
      <a:defRPr lang="en-US" smtClean="0" b="0" i="0" strike="noStrike" u="none" sz="1800" kern="1200">
        <a:solidFill>
          <a:schemeClr val="tx1"/>
        </a:solidFill>
        <a:latin typeface="+mn-lt"/>
        <a:ea typeface="+mn-ea"/>
        <a:cs typeface="+mn-cs"/>
      </a:defRPr>
    </a:lvl4pPr>
    <a:lvl5pPr lvl="4" rtl="0" algn="l" eaLnBrk="1" latinLnBrk="1" hangingPunct="1" marL="1828800" indent="0" defTabSz="457200">
      <a:lnSpc>
        <a:spcPct val="100000"/>
      </a:lnSpc>
      <a:defRPr lang="en-US" smtClean="0" b="0" i="0" strike="noStrike" u="none" sz="1800" kern="1200">
        <a:solidFill>
          <a:schemeClr val="tx1"/>
        </a:solidFill>
        <a:latin typeface="+mn-lt"/>
        <a:ea typeface="+mn-ea"/>
        <a:cs typeface="+mn-cs"/>
      </a:defRPr>
    </a:lvl5pPr>
    <a:lvl6pPr lvl="5" rtl="0" algn="l" eaLnBrk="1" latinLnBrk="1" hangingPunct="1" marL="2286000" indent="0" defTabSz="457200">
      <a:lnSpc>
        <a:spcPct val="100000"/>
      </a:lnSpc>
      <a:defRPr lang="en-US" smtClean="0" b="0" i="0" strike="noStrike" u="none" sz="1800" kern="1200">
        <a:solidFill>
          <a:schemeClr val="tx1"/>
        </a:solidFill>
        <a:latin typeface="+mn-lt"/>
        <a:ea typeface="+mn-ea"/>
        <a:cs typeface="+mn-cs"/>
      </a:defRPr>
    </a:lvl6pPr>
    <a:lvl7pPr lvl="6" rtl="0" algn="l" eaLnBrk="1" latinLnBrk="1" hangingPunct="1" marL="2743200" indent="0" defTabSz="457200">
      <a:lnSpc>
        <a:spcPct val="100000"/>
      </a:lnSpc>
      <a:defRPr lang="en-US" smtClean="0" b="0" i="0" strike="noStrike" u="none" sz="1800" kern="1200">
        <a:solidFill>
          <a:schemeClr val="tx1"/>
        </a:solidFill>
        <a:latin typeface="+mn-lt"/>
        <a:ea typeface="+mn-ea"/>
        <a:cs typeface="+mn-cs"/>
      </a:defRPr>
    </a:lvl7pPr>
    <a:lvl8pPr lvl="7" rtl="0" algn="l" eaLnBrk="1" latinLnBrk="1" hangingPunct="1" marL="3200400" indent="0" defTabSz="457200">
      <a:lnSpc>
        <a:spcPct val="100000"/>
      </a:lnSpc>
      <a:defRPr lang="en-US" smtClean="0" b="0" i="0" strike="noStrike" u="none" sz="1800" kern="1200">
        <a:solidFill>
          <a:schemeClr val="tx1"/>
        </a:solidFill>
        <a:latin typeface="+mn-lt"/>
        <a:ea typeface="+mn-ea"/>
        <a:cs typeface="+mn-cs"/>
      </a:defRPr>
    </a:lvl8pPr>
    <a:lvl9pPr lvl="8" rtl="0" algn="l" eaLnBrk="1" latinLnBrk="1" hangingPunct="1" marL="3657600" indent="0" defTabSz="457200">
      <a:lnSpc>
        <a:spcPct val="100000"/>
      </a:lnSpc>
      <a:defRPr lang="en-US" smtClean="0" b="0" i="0" strike="noStrike" u="none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853" autoAdjust="0"/>
    <p:restoredTop sz="94660"/>
  </p:normalViewPr>
  <p:slideViewPr>
    <p:cSldViewPr snapToGrid="0">
      <p:cViewPr varScale="1">
        <p:scale>
          <a:sx n="74" d="100"/>
          <a:sy n="74" d="100"/>
        </p:scale>
        <p:origin x="-119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 ?><Relationships xmlns="http://schemas.openxmlformats.org/package/2006/relationships"><Relationship Id="rId40" Type="http://schemas.openxmlformats.org/officeDocument/2006/relationships/slide" Target="slides/slide39.xml" TargetMode="Internal" /><Relationship Id="rId42" Type="http://schemas.openxmlformats.org/officeDocument/2006/relationships/slide" Target="slides/slide41.xml" TargetMode="Internal" /><Relationship Id="rId41" Type="http://schemas.openxmlformats.org/officeDocument/2006/relationships/slide" Target="slides/slide40.xml" TargetMode="Internal" /><Relationship Id="rId44" Type="http://schemas.openxmlformats.org/officeDocument/2006/relationships/slide" Target="slides/slide43.xml" TargetMode="Internal" /><Relationship Id="rId43" Type="http://schemas.openxmlformats.org/officeDocument/2006/relationships/slide" Target="slides/slide42.xml" TargetMode="Internal" /><Relationship Id="rId46" Type="http://schemas.openxmlformats.org/officeDocument/2006/relationships/slide" Target="slides/slide45.xml" TargetMode="Internal" /><Relationship Id="rId45" Type="http://schemas.openxmlformats.org/officeDocument/2006/relationships/slide" Target="slides/slide44.xml" TargetMode="Internal" /><Relationship Id="rId1" Type="http://schemas.openxmlformats.org/officeDocument/2006/relationships/slideMaster" Target="slideMasters/slideMaster1.xml" TargetMode="Internal" /><Relationship Id="rId2" Type="http://schemas.openxmlformats.org/officeDocument/2006/relationships/slide" Target="slides/slide1.xml" TargetMode="Internal" /><Relationship Id="rId3" Type="http://schemas.openxmlformats.org/officeDocument/2006/relationships/slide" Target="slides/slide2.xml" TargetMode="Internal" /><Relationship Id="rId4" Type="http://schemas.openxmlformats.org/officeDocument/2006/relationships/slide" Target="slides/slide3.xml" TargetMode="Internal" /><Relationship Id="rId9" Type="http://schemas.openxmlformats.org/officeDocument/2006/relationships/slide" Target="slides/slide8.xml" TargetMode="Internal" /><Relationship Id="rId48" Type="http://schemas.openxmlformats.org/officeDocument/2006/relationships/presProps" Target="presProps.xml" TargetMode="Internal" /><Relationship Id="rId47" Type="http://schemas.openxmlformats.org/officeDocument/2006/relationships/slide" Target="slides/slide46.xml" TargetMode="Internal" /><Relationship Id="rId49" Type="http://schemas.openxmlformats.org/officeDocument/2006/relationships/viewProps" Target="viewProps.xml" TargetMode="Internal" /><Relationship Id="rId5" Type="http://schemas.openxmlformats.org/officeDocument/2006/relationships/slide" Target="slides/slide4.xml" TargetMode="Internal" /><Relationship Id="rId6" Type="http://schemas.openxmlformats.org/officeDocument/2006/relationships/slide" Target="slides/slide5.xml" TargetMode="Internal" /><Relationship Id="rId7" Type="http://schemas.openxmlformats.org/officeDocument/2006/relationships/slide" Target="slides/slide6.xml" TargetMode="Internal" /><Relationship Id="rId8" Type="http://schemas.openxmlformats.org/officeDocument/2006/relationships/slide" Target="slides/slide7.xml" TargetMode="Internal" /><Relationship Id="rId31" Type="http://schemas.openxmlformats.org/officeDocument/2006/relationships/slide" Target="slides/slide30.xml" TargetMode="Internal" /><Relationship Id="rId30" Type="http://schemas.openxmlformats.org/officeDocument/2006/relationships/slide" Target="slides/slide29.xml" TargetMode="Internal" /><Relationship Id="rId33" Type="http://schemas.openxmlformats.org/officeDocument/2006/relationships/slide" Target="slides/slide32.xml" TargetMode="Internal" /><Relationship Id="rId32" Type="http://schemas.openxmlformats.org/officeDocument/2006/relationships/slide" Target="slides/slide31.xml" TargetMode="Internal" /><Relationship Id="rId35" Type="http://schemas.openxmlformats.org/officeDocument/2006/relationships/slide" Target="slides/slide34.xml" TargetMode="Internal" /><Relationship Id="rId34" Type="http://schemas.openxmlformats.org/officeDocument/2006/relationships/slide" Target="slides/slide33.xml" TargetMode="Internal" /><Relationship Id="rId37" Type="http://schemas.openxmlformats.org/officeDocument/2006/relationships/slide" Target="slides/slide36.xml" TargetMode="Internal" /><Relationship Id="rId36" Type="http://schemas.openxmlformats.org/officeDocument/2006/relationships/slide" Target="slides/slide35.xml" TargetMode="Internal" /><Relationship Id="rId39" Type="http://schemas.openxmlformats.org/officeDocument/2006/relationships/slide" Target="slides/slide38.xml" TargetMode="Internal" /><Relationship Id="rId38" Type="http://schemas.openxmlformats.org/officeDocument/2006/relationships/slide" Target="slides/slide37.xml" TargetMode="Internal" /><Relationship Id="rId20" Type="http://schemas.openxmlformats.org/officeDocument/2006/relationships/slide" Target="slides/slide19.xml" TargetMode="Internal" /><Relationship Id="rId22" Type="http://schemas.openxmlformats.org/officeDocument/2006/relationships/slide" Target="slides/slide21.xml" TargetMode="Internal" /><Relationship Id="rId21" Type="http://schemas.openxmlformats.org/officeDocument/2006/relationships/slide" Target="slides/slide20.xml" TargetMode="Internal" /><Relationship Id="rId24" Type="http://schemas.openxmlformats.org/officeDocument/2006/relationships/slide" Target="slides/slide23.xml" TargetMode="Internal" /><Relationship Id="rId23" Type="http://schemas.openxmlformats.org/officeDocument/2006/relationships/slide" Target="slides/slide22.xml" TargetMode="Internal" /><Relationship Id="rId26" Type="http://schemas.openxmlformats.org/officeDocument/2006/relationships/slide" Target="slides/slide25.xml" TargetMode="Internal" /><Relationship Id="rId25" Type="http://schemas.openxmlformats.org/officeDocument/2006/relationships/slide" Target="slides/slide24.xml" TargetMode="Internal" /><Relationship Id="rId28" Type="http://schemas.openxmlformats.org/officeDocument/2006/relationships/slide" Target="slides/slide27.xml" TargetMode="Internal" /><Relationship Id="rId27" Type="http://schemas.openxmlformats.org/officeDocument/2006/relationships/slide" Target="slides/slide26.xml" TargetMode="Internal" /><Relationship Id="rId29" Type="http://schemas.openxmlformats.org/officeDocument/2006/relationships/slide" Target="slides/slide28.xml" TargetMode="Internal" /><Relationship Id="rId51" Type="http://schemas.openxmlformats.org/officeDocument/2006/relationships/tableStyles" Target="tableStyles.xml" TargetMode="Internal" /><Relationship Id="rId50" Type="http://schemas.openxmlformats.org/officeDocument/2006/relationships/theme" Target="theme/theme1.xml" TargetMode="Internal" /><Relationship Id="rId11" Type="http://schemas.openxmlformats.org/officeDocument/2006/relationships/slide" Target="slides/slide10.xml" TargetMode="Internal" /><Relationship Id="rId10" Type="http://schemas.openxmlformats.org/officeDocument/2006/relationships/slide" Target="slides/slide9.xml" TargetMode="Internal" /><Relationship Id="rId13" Type="http://schemas.openxmlformats.org/officeDocument/2006/relationships/slide" Target="slides/slide12.xml" TargetMode="Internal" /><Relationship Id="rId12" Type="http://schemas.openxmlformats.org/officeDocument/2006/relationships/slide" Target="slides/slide11.xml" TargetMode="Internal" /><Relationship Id="rId15" Type="http://schemas.openxmlformats.org/officeDocument/2006/relationships/slide" Target="slides/slide14.xml" TargetMode="Internal" /><Relationship Id="rId14" Type="http://schemas.openxmlformats.org/officeDocument/2006/relationships/slide" Target="slides/slide13.xml" TargetMode="Internal" /><Relationship Id="rId17" Type="http://schemas.openxmlformats.org/officeDocument/2006/relationships/slide" Target="slides/slide16.xml" TargetMode="Internal" /><Relationship Id="rId16" Type="http://schemas.openxmlformats.org/officeDocument/2006/relationships/slide" Target="slides/slide15.xml" TargetMode="Internal" /><Relationship Id="rId19" Type="http://schemas.openxmlformats.org/officeDocument/2006/relationships/slide" Target="slides/slide18.xml" TargetMode="Internal" /><Relationship Id="rId18" Type="http://schemas.openxmlformats.org/officeDocument/2006/relationships/slide" Target="slides/slide17.xml" TargetMode="Interna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F40EBC45-C6E8-4770-A69B-92E84D895E38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7F6A9136-E3CD-415D-A3E0-CB339284A707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30573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BC45-C6E8-4770-A69B-92E84D895E38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9136-E3CD-415D-A3E0-CB339284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7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F40EBC45-C6E8-4770-A69B-92E84D895E38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7F6A9136-E3CD-415D-A3E0-CB339284A7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37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BC45-C6E8-4770-A69B-92E84D895E38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9136-E3CD-415D-A3E0-CB339284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3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40EBC45-C6E8-4770-A69B-92E84D895E38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F6A9136-E3CD-415D-A3E0-CB339284A70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849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BC45-C6E8-4770-A69B-92E84D895E38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9136-E3CD-415D-A3E0-CB339284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1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BC45-C6E8-4770-A69B-92E84D895E38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9136-E3CD-415D-A3E0-CB339284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3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BC45-C6E8-4770-A69B-92E84D895E38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9136-E3CD-415D-A3E0-CB339284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6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BC45-C6E8-4770-A69B-92E84D895E38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9136-E3CD-415D-A3E0-CB339284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9999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F40EBC45-C6E8-4770-A69B-92E84D895E38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7F6A9136-E3CD-415D-A3E0-CB339284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5234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F40EBC45-C6E8-4770-A69B-92E84D895E38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7F6A9136-E3CD-415D-A3E0-CB339284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4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40EBC45-C6E8-4770-A69B-92E84D895E38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7F6A9136-E3CD-415D-A3E0-CB339284A7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5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 ?><Relationships xmlns="http://schemas.openxmlformats.org/package/2006/relationships"><Relationship Id="rId1" Type="http://schemas.openxmlformats.org/officeDocument/2006/relationships/slideLayout" Target="../slideLayouts/slideLayout4.xml" TargetMode="Internal" /><Relationship Id="rId2" Type="http://schemas.openxmlformats.org/officeDocument/2006/relationships/image" Target="../media/image2.png" TargetMode="Interna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 ?><Relationships xmlns="http://schemas.openxmlformats.org/package/2006/relationships"><Relationship Id="rId1" Type="http://schemas.openxmlformats.org/officeDocument/2006/relationships/slideLayout" Target="../slideLayouts/slideLayout2.xml" TargetMode="Internal" /></Relationships>
</file>

<file path=ppt/slides/_rels/slide23.xml.rels><?xml version='1.0' encoding='UTF-8' standalone='yes' ?><Relationships xmlns="http://schemas.openxmlformats.org/package/2006/relationships"><Relationship Id="rId1" Type="http://schemas.openxmlformats.org/officeDocument/2006/relationships/slideLayout" Target="../slideLayouts/slideLayout2.xml" TargetMode="Internal" /></Relationships>
</file>

<file path=ppt/slides/_rels/slide24.xml.rels><?xml version='1.0' encoding='UTF-8' standalone='yes' ?><Relationships xmlns="http://schemas.openxmlformats.org/package/2006/relationships"><Relationship Id="rId1" Type="http://schemas.openxmlformats.org/officeDocument/2006/relationships/slideLayout" Target="../slideLayouts/slideLayout2.xml" TargetMode="Interna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FF272-3349-4DF9-A314-A67BABA89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latin typeface="Algerian" panose="04020705040A02060702" pitchFamily="82" charset="0"/>
              </a:rPr>
              <a:t>OPERATING SYSTEM</a:t>
            </a:r>
            <a:br>
              <a:rPr lang="en-US" sz="4800" dirty="0">
                <a:latin typeface="Algerian" panose="04020705040A02060702" pitchFamily="82" charset="0"/>
              </a:rPr>
            </a:br>
            <a:r>
              <a:rPr lang="en-US" sz="4800">
                <a:latin typeface="Algerian" panose="04020705040A02060702" pitchFamily="82" charset="0"/>
              </a:rPr>
              <a:t>MCS </a:t>
            </a:r>
            <a:r>
              <a:rPr lang="en-US" sz="4800" smtClean="0">
                <a:latin typeface="Algerian" panose="04020705040A02060702" pitchFamily="82" charset="0"/>
              </a:rPr>
              <a:t>613 2019</a:t>
            </a:r>
            <a:r>
              <a:rPr lang="en-US" sz="4800" dirty="0">
                <a:latin typeface="Algerian" panose="04020705040A02060702" pitchFamily="82" charset="0"/>
              </a:rPr>
              <a:t/>
            </a:r>
            <a:br>
              <a:rPr lang="en-US" sz="4800" dirty="0">
                <a:latin typeface="Algerian" panose="04020705040A02060702" pitchFamily="82" charset="0"/>
              </a:rPr>
            </a:br>
            <a:endParaRPr lang="en-US" sz="48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7D99D8C-5D21-4991-B8F3-7AA10F93F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Century Schoolbook" panose="02040604050505020304" pitchFamily="18" charset="0"/>
              </a:rPr>
              <a:t>FARHEEN FAISAL SIDDIQUI</a:t>
            </a:r>
          </a:p>
        </p:txBody>
      </p:sp>
    </p:spTree>
    <p:extLst>
      <p:ext uri="{BB962C8B-B14F-4D97-AF65-F5344CB8AC3E}">
        <p14:creationId xmlns:p14="http://schemas.microsoft.com/office/powerpoint/2010/main" val="40212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F7545F-2D1A-4E2C-A8F5-191A75E8B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1257299"/>
            <a:ext cx="8770571" cy="5057775"/>
          </a:xfrm>
        </p:spPr>
        <p:txBody>
          <a:bodyPr>
            <a:noAutofit/>
          </a:bodyPr>
          <a:lstStyle/>
          <a:p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Processor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Two internal registers</a:t>
            </a:r>
          </a:p>
          <a:p>
            <a:pPr lvl="2"/>
            <a:r>
              <a:rPr lang="en-US" sz="2000" b="1" i="0" dirty="0">
                <a:latin typeface="Arial" panose="020B0604020202020204" pitchFamily="34" charset="0"/>
                <a:cs typeface="Arial" panose="020B0604020202020204" pitchFamily="34" charset="0"/>
              </a:rPr>
              <a:t>1. Memory address resister (MAR</a:t>
            </a:r>
            <a:r>
              <a:rPr 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3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Specifies the address for the next read or write</a:t>
            </a:r>
          </a:p>
          <a:p>
            <a:pPr lvl="2"/>
            <a:r>
              <a:rPr lang="en-US" sz="2000" b="1" i="0" dirty="0">
                <a:latin typeface="Arial" panose="020B0604020202020204" pitchFamily="34" charset="0"/>
                <a:cs typeface="Arial" panose="020B0604020202020204" pitchFamily="34" charset="0"/>
              </a:rPr>
              <a:t>2. Memory buffer register (MBR</a:t>
            </a:r>
            <a:r>
              <a:rPr 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3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Contains data written into memory or receives data read from memory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I/O address register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Specifies a particular I/O module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I/O buffer register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Used for the exchange of data b/w an I/O module and processor</a:t>
            </a:r>
          </a:p>
        </p:txBody>
      </p:sp>
    </p:spTree>
    <p:extLst>
      <p:ext uri="{BB962C8B-B14F-4D97-AF65-F5344CB8AC3E}">
        <p14:creationId xmlns:p14="http://schemas.microsoft.com/office/powerpoint/2010/main" val="347854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B7B102-DFF9-47FE-841C-7F36267B4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Processor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E44EF-41F2-49EE-B4CD-2BBFC800F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User-visible registers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Enable programmer to minimize main memory references by optimizing register use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Control and status registers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Used by processor to control operating of the processor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Used by privileged OS routines to control the execution of programs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A65A92-B832-4DCD-8514-97B8A54A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903268"/>
          </a:xfrm>
        </p:spPr>
        <p:txBody>
          <a:bodyPr>
            <a:normAutofit/>
          </a:bodyPr>
          <a:lstStyle/>
          <a:p>
            <a:r>
              <a:rPr lang="en-US" sz="4800" b="1" dirty="0"/>
              <a:t>User-Visible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2DF6E7-1AFE-4AB0-8FDC-DB70EF70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1471613"/>
            <a:ext cx="8770571" cy="494347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May be referenced by machine language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Available to all programs – application programs and system programs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Index register: Adding an index to a base value to get the effective address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Segment pointer: When memory is divided into segments, memory is referenced by a segment and an offset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Stack pointer: Points to top of stack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0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76C07C-B983-406E-8E43-9FDA86B4B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Control and Status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5DD1B0-95D7-43A9-AFF7-AF9889D8C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Program counter (PC)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Contains the address of an instruction to be fetched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Instruction register (IR)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Contains the instruction most recently fetched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Program status word (PSW)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Contains status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6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A3BA60-17C0-43AF-BE71-E636099C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Control and Status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C945FC-FAE4-4095-8A19-A9AFFBC8F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Condition codes or flags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Bits set by processor hardware as a result of operations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 lvl="2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Positive, negative, zero, or overflow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01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/>
            <a:r>
              <a:rPr lang="en-US" smtClean="0" b="1" dirty="0"/>
              <a:t>Computer</a:t>
            </a:r>
            <a:r>
              <a:rPr lang="en-US" smtClean="0" b="1" dirty="0"/>
              <a:t> </a:t>
            </a:r>
            <a:r>
              <a:rPr lang="en-US" smtClean="0" b="1" dirty="0"/>
              <a:t>Components</a:t>
            </a:r>
            <a:r>
              <a:rPr lang="en-US" smtClean="0" b="1" dirty="0"/>
              <a:t>:</a:t>
            </a:r>
            <a:r>
              <a:rPr lang="en-US" smtClean="0" b="1" dirty="0"/>
              <a:t> </a:t>
            </a:r>
            <a:r>
              <a:rPr lang="en-US" smtClean="0" b="1" dirty="0"/>
              <a:t>Top</a:t>
            </a:r>
            <a:r>
              <a:rPr lang="en-US" smtClean="0" b="1" dirty="0"/>
              <a:t>-</a:t>
            </a:r>
            <a:r>
              <a:rPr lang="en-US" smtClean="0" b="1" dirty="0"/>
              <a:t>Level</a:t>
            </a:r>
            <a:r>
              <a:rPr lang="en-US" smtClean="0" b="1" dirty="0"/>
              <a:t> </a:t>
            </a:r>
            <a:r>
              <a:rPr lang="en-US" smtClean="0" b="1" dirty="0"/>
              <a:t>View</a:t>
            </a:r>
          </a:p>
        </p:txBody>
      </p:sp>
      <p:pic>
        <p:nvPicPr>
          <p:cNvPr id="15363" name="Picture"/>
          <p:cNvPicPr/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9120" y="1905635"/>
            <a:ext cx="6174740" cy="4855845"/>
          </a:xfrm>
          <a:prstGeom prst="rect">
            <a:avLst/>
          </a:prstGeom>
          <a:noFill/>
        </p:spPr>
      </p:pic>
      <p:sp>
        <p:nvSpPr>
          <p:cNvPr id="15364" name="Shape"/>
          <p:cNvSpPr/>
          <p:nvPr>
            <p:ph sz="half" idx="2"/>
          </p:nvPr>
        </p:nvSpPr>
        <p:spPr>
          <a:xfrm>
            <a:off x="6753860" y="-344170"/>
            <a:ext cx="4950460" cy="7546975"/>
          </a:xfrm>
          <a:prstGeom prst="rect">
            <a:avLst/>
          </a:prstGeom>
        </p:spPr>
        <p:txBody>
          <a:bodyPr>
            <a:normAutofit/>
          </a:bodyPr>
          <a:lstStyle/>
          <a:p>
            <a:pPr/>
            <a:endParaRPr lang="en-US" smtClean="0" dirty="0"/>
          </a:p>
          <a:p>
            <a:pPr/>
            <a:r>
              <a:rPr lang="en-US" smtClean="0" sz="2400" dirty="0"/>
              <a:t>Processor</a:t>
            </a:r>
            <a:r>
              <a:rPr lang="en-US" smtClean="0" sz="2400" dirty="0"/>
              <a:t> </a:t>
            </a:r>
            <a:r>
              <a:rPr lang="en-US" smtClean="0" sz="2400" dirty="0" err="1"/>
              <a:t>fn</a:t>
            </a:r>
            <a:r>
              <a:rPr lang="en-US" smtClean="0" sz="2400" dirty="0"/>
              <a:t> </a:t>
            </a:r>
            <a:r>
              <a:rPr lang="en-US" smtClean="0" sz="2400" dirty="0"/>
              <a:t>is</a:t>
            </a:r>
            <a:r>
              <a:rPr lang="en-US" smtClean="0" sz="2400" dirty="0"/>
              <a:t> </a:t>
            </a:r>
            <a:r>
              <a:rPr lang="en-US" smtClean="0" sz="2400" dirty="0"/>
              <a:t>to</a:t>
            </a:r>
            <a:r>
              <a:rPr lang="en-US" smtClean="0" sz="2400" dirty="0"/>
              <a:t> </a:t>
            </a:r>
            <a:r>
              <a:rPr lang="en-US" smtClean="0" sz="2400" dirty="0"/>
              <a:t>exchange</a:t>
            </a:r>
            <a:r>
              <a:rPr lang="en-US" smtClean="0" sz="2400" dirty="0"/>
              <a:t> </a:t>
            </a:r>
            <a:r>
              <a:rPr lang="en-US" smtClean="0" sz="2400" dirty="0"/>
              <a:t>data</a:t>
            </a:r>
            <a:r>
              <a:rPr lang="en-US" smtClean="0" sz="2400" dirty="0"/>
              <a:t> </a:t>
            </a:r>
            <a:r>
              <a:rPr lang="en-US" smtClean="0" sz="2400" dirty="0"/>
              <a:t>with</a:t>
            </a:r>
            <a:r>
              <a:rPr lang="en-US" smtClean="0" sz="2400" dirty="0"/>
              <a:t> </a:t>
            </a:r>
            <a:r>
              <a:rPr lang="en-US" smtClean="0" sz="2400" dirty="0"/>
              <a:t>memory</a:t>
            </a:r>
            <a:r>
              <a:rPr lang="en-US" smtClean="0" sz="2400" dirty="0"/>
              <a:t> </a:t>
            </a:r>
            <a:r>
              <a:rPr lang="en-US" smtClean="0" sz="2400" dirty="0"/>
              <a:t>by</a:t>
            </a:r>
            <a:r>
              <a:rPr lang="en-US" smtClean="0" sz="2400" dirty="0"/>
              <a:t> </a:t>
            </a:r>
            <a:r>
              <a:rPr lang="en-US" smtClean="0" sz="2400" dirty="0"/>
              <a:t>using</a:t>
            </a:r>
            <a:r>
              <a:rPr lang="en-US" smtClean="0" sz="2400" dirty="0"/>
              <a:t> </a:t>
            </a:r>
            <a:r>
              <a:rPr lang="en-US" smtClean="0" sz="2400" dirty="0"/>
              <a:t>registers</a:t>
            </a:r>
            <a:r>
              <a:rPr lang="en-US" smtClean="0" sz="2400" dirty="0"/>
              <a:t> </a:t>
            </a:r>
            <a:r>
              <a:rPr lang="en-US" smtClean="0" sz="2400" dirty="0"/>
              <a:t>MAR</a:t>
            </a:r>
            <a:r>
              <a:rPr lang="en-US" smtClean="0" sz="2400" dirty="0"/>
              <a:t> </a:t>
            </a:r>
            <a:r>
              <a:rPr lang="en-US" smtClean="0" sz="2400" dirty="0"/>
              <a:t>MBR</a:t>
            </a:r>
            <a:r>
              <a:rPr lang="en-US" smtClean="0" sz="2400" dirty="0"/>
              <a:t> </a:t>
            </a:r>
            <a:r>
              <a:rPr lang="en-US" smtClean="0" sz="2400" dirty="0"/>
              <a:t>IOAR</a:t>
            </a:r>
            <a:r>
              <a:rPr lang="en-US" smtClean="0" sz="2400" dirty="0"/>
              <a:t> </a:t>
            </a:r>
            <a:r>
              <a:rPr lang="en-US" smtClean="0" sz="2400" dirty="0"/>
              <a:t>and</a:t>
            </a:r>
            <a:r>
              <a:rPr lang="en-US" smtClean="0" sz="2400" dirty="0"/>
              <a:t> </a:t>
            </a:r>
            <a:r>
              <a:rPr lang="en-US" smtClean="0" sz="2400" dirty="0"/>
              <a:t>IOBR</a:t>
            </a:r>
          </a:p>
          <a:p>
            <a:pPr/>
            <a:r>
              <a:rPr lang="en-US" smtClean="0" sz="2400" dirty="0"/>
              <a:t>Memory</a:t>
            </a:r>
            <a:r>
              <a:rPr lang="en-US" smtClean="0" sz="2400" dirty="0"/>
              <a:t> </a:t>
            </a:r>
            <a:r>
              <a:rPr lang="en-US" smtClean="0" sz="2400" dirty="0"/>
              <a:t>module</a:t>
            </a:r>
            <a:r>
              <a:rPr lang="en-US" smtClean="0" sz="2400" dirty="0"/>
              <a:t> </a:t>
            </a:r>
            <a:r>
              <a:rPr lang="en-US" smtClean="0" sz="2400" dirty="0"/>
              <a:t>consist</a:t>
            </a:r>
            <a:r>
              <a:rPr lang="en-US" smtClean="0" sz="2400" dirty="0"/>
              <a:t> </a:t>
            </a:r>
            <a:r>
              <a:rPr lang="en-US" smtClean="0" sz="2400" dirty="0"/>
              <a:t>of</a:t>
            </a:r>
            <a:r>
              <a:rPr lang="en-US" smtClean="0" sz="2400" dirty="0"/>
              <a:t> </a:t>
            </a:r>
            <a:r>
              <a:rPr lang="en-US" smtClean="0" sz="2400" dirty="0"/>
              <a:t>set</a:t>
            </a:r>
            <a:r>
              <a:rPr lang="en-US" smtClean="0" sz="2400" dirty="0"/>
              <a:t> </a:t>
            </a:r>
            <a:r>
              <a:rPr lang="en-US" smtClean="0" sz="2400" dirty="0"/>
              <a:t>of</a:t>
            </a:r>
            <a:r>
              <a:rPr lang="en-US" smtClean="0" sz="2400" dirty="0"/>
              <a:t> </a:t>
            </a:r>
            <a:r>
              <a:rPr lang="en-US" smtClean="0" sz="2400" dirty="0"/>
              <a:t>locations</a:t>
            </a:r>
            <a:r>
              <a:rPr lang="en-US" smtClean="0" sz="2400" dirty="0"/>
              <a:t> </a:t>
            </a:r>
            <a:r>
              <a:rPr lang="en-US" smtClean="0" sz="2400" dirty="0"/>
              <a:t>defined</a:t>
            </a:r>
            <a:r>
              <a:rPr lang="en-US" smtClean="0" sz="2400" dirty="0"/>
              <a:t> </a:t>
            </a:r>
            <a:r>
              <a:rPr lang="en-US" smtClean="0" sz="2400" dirty="0"/>
              <a:t>by</a:t>
            </a:r>
            <a:r>
              <a:rPr lang="en-US" smtClean="0" sz="2400" dirty="0"/>
              <a:t> </a:t>
            </a:r>
            <a:r>
              <a:rPr lang="en-US" smtClean="0" sz="2400" dirty="0"/>
              <a:t>sequential</a:t>
            </a:r>
            <a:r>
              <a:rPr lang="en-US" smtClean="0" sz="2400" dirty="0"/>
              <a:t> </a:t>
            </a:r>
            <a:r>
              <a:rPr lang="en-US" smtClean="0" sz="2400" dirty="0"/>
              <a:t>numbered</a:t>
            </a:r>
            <a:r>
              <a:rPr lang="en-US" smtClean="0" sz="2400" dirty="0"/>
              <a:t> </a:t>
            </a:r>
            <a:r>
              <a:rPr lang="en-US" smtClean="0" sz="2400" dirty="0"/>
              <a:t>addresses</a:t>
            </a:r>
            <a:r>
              <a:rPr lang="en-US" smtClean="0" sz="2400" dirty="0"/>
              <a:t>.</a:t>
            </a:r>
          </a:p>
          <a:p>
            <a:pPr/>
            <a:r>
              <a:rPr lang="en-US" smtClean="0" sz="2400" dirty="0"/>
              <a:t>Each</a:t>
            </a:r>
            <a:r>
              <a:rPr lang="en-US" smtClean="0" sz="2400" dirty="0"/>
              <a:t> </a:t>
            </a:r>
            <a:r>
              <a:rPr lang="en-US" smtClean="0" sz="2400" dirty="0"/>
              <a:t>location</a:t>
            </a:r>
            <a:r>
              <a:rPr lang="en-US" smtClean="0" sz="2400" dirty="0"/>
              <a:t> </a:t>
            </a:r>
            <a:r>
              <a:rPr lang="en-US" smtClean="0" sz="2400" dirty="0"/>
              <a:t>contain</a:t>
            </a:r>
            <a:r>
              <a:rPr lang="en-US" smtClean="0" sz="2400" dirty="0"/>
              <a:t> </a:t>
            </a:r>
            <a:r>
              <a:rPr lang="en-US" smtClean="0" sz="2400" dirty="0"/>
              <a:t>a</a:t>
            </a:r>
            <a:r>
              <a:rPr lang="en-US" smtClean="0" sz="2400" dirty="0"/>
              <a:t> </a:t>
            </a:r>
            <a:r>
              <a:rPr lang="en-US" smtClean="0" sz="2400" dirty="0"/>
              <a:t>bit</a:t>
            </a:r>
            <a:r>
              <a:rPr lang="en-US" smtClean="0" sz="2400" dirty="0"/>
              <a:t> </a:t>
            </a:r>
            <a:r>
              <a:rPr lang="en-US" smtClean="0" sz="2400" dirty="0"/>
              <a:t>pattern</a:t>
            </a:r>
            <a:r>
              <a:rPr lang="en-US" smtClean="0" sz="2400" dirty="0"/>
              <a:t> </a:t>
            </a:r>
            <a:r>
              <a:rPr lang="en-US" smtClean="0" sz="2400" dirty="0"/>
              <a:t> </a:t>
            </a:r>
            <a:r>
              <a:rPr lang="en-US" smtClean="0" sz="2400" dirty="0"/>
              <a:t>that</a:t>
            </a:r>
            <a:r>
              <a:rPr lang="en-US" smtClean="0" sz="2400" dirty="0"/>
              <a:t> </a:t>
            </a:r>
            <a:r>
              <a:rPr lang="en-US" smtClean="0" sz="2400" dirty="0"/>
              <a:t>can</a:t>
            </a:r>
            <a:r>
              <a:rPr lang="en-US" smtClean="0" sz="2400" dirty="0"/>
              <a:t> </a:t>
            </a:r>
            <a:r>
              <a:rPr lang="en-US" smtClean="0" sz="2400" dirty="0"/>
              <a:t>be</a:t>
            </a:r>
            <a:r>
              <a:rPr lang="en-US" smtClean="0" sz="2400" dirty="0"/>
              <a:t> </a:t>
            </a:r>
            <a:r>
              <a:rPr lang="en-US" smtClean="0" sz="2400" dirty="0"/>
              <a:t>interpreted</a:t>
            </a:r>
            <a:r>
              <a:rPr lang="en-US" smtClean="0" sz="2400" dirty="0"/>
              <a:t> </a:t>
            </a:r>
            <a:r>
              <a:rPr lang="en-US" smtClean="0" sz="2400" dirty="0"/>
              <a:t>as</a:t>
            </a:r>
            <a:r>
              <a:rPr lang="en-US" smtClean="0" sz="2400" dirty="0"/>
              <a:t> </a:t>
            </a:r>
            <a:r>
              <a:rPr lang="en-US" smtClean="0" sz="2400" dirty="0"/>
              <a:t>either</a:t>
            </a:r>
            <a:r>
              <a:rPr lang="en-US" smtClean="0" sz="2400" dirty="0"/>
              <a:t> </a:t>
            </a:r>
            <a:r>
              <a:rPr lang="en-US" smtClean="0" sz="2400" dirty="0"/>
              <a:t>data</a:t>
            </a:r>
            <a:r>
              <a:rPr lang="en-US" smtClean="0" sz="2400" dirty="0"/>
              <a:t> </a:t>
            </a:r>
            <a:r>
              <a:rPr lang="en-US" smtClean="0" sz="2400" dirty="0"/>
              <a:t>/instruction</a:t>
            </a:r>
            <a:r>
              <a:rPr lang="en-US" smtClean="0" sz="2400" dirty="0"/>
              <a:t>.</a:t>
            </a:r>
          </a:p>
          <a:p>
            <a:pPr/>
            <a:r>
              <a:rPr lang="en-US" smtClean="0" sz="2400" dirty="0"/>
              <a:t>An</a:t>
            </a:r>
            <a:r>
              <a:rPr lang="en-US" smtClean="0" sz="2400" dirty="0"/>
              <a:t> </a:t>
            </a:r>
            <a:r>
              <a:rPr lang="en-US" smtClean="0" sz="2400" dirty="0"/>
              <a:t>I/O</a:t>
            </a:r>
            <a:r>
              <a:rPr lang="en-US" smtClean="0" sz="2400" dirty="0"/>
              <a:t> </a:t>
            </a:r>
            <a:r>
              <a:rPr lang="en-US" smtClean="0" sz="2400" dirty="0"/>
              <a:t>module</a:t>
            </a:r>
            <a:r>
              <a:rPr lang="en-US" smtClean="0" sz="2400" dirty="0"/>
              <a:t> </a:t>
            </a:r>
            <a:r>
              <a:rPr lang="en-US" smtClean="0" sz="2400" dirty="0"/>
              <a:t>transfer</a:t>
            </a:r>
            <a:r>
              <a:rPr lang="en-US" smtClean="0" sz="2400" dirty="0"/>
              <a:t> </a:t>
            </a:r>
            <a:r>
              <a:rPr lang="en-US" smtClean="0" sz="2400" dirty="0"/>
              <a:t>data</a:t>
            </a:r>
            <a:r>
              <a:rPr lang="en-US" smtClean="0" sz="2400" dirty="0"/>
              <a:t> </a:t>
            </a:r>
            <a:r>
              <a:rPr lang="en-US" smtClean="0" sz="2400" dirty="0"/>
              <a:t>from</a:t>
            </a:r>
            <a:r>
              <a:rPr lang="en-US" smtClean="0" sz="2400" dirty="0"/>
              <a:t> </a:t>
            </a:r>
            <a:r>
              <a:rPr lang="en-US" smtClean="0" sz="2400" dirty="0"/>
              <a:t>external</a:t>
            </a:r>
            <a:r>
              <a:rPr lang="en-US" smtClean="0" sz="2400" dirty="0"/>
              <a:t> </a:t>
            </a:r>
            <a:r>
              <a:rPr lang="en-US" smtClean="0" sz="2400" dirty="0"/>
              <a:t>device</a:t>
            </a:r>
            <a:r>
              <a:rPr lang="en-US" smtClean="0" sz="2400" dirty="0"/>
              <a:t> </a:t>
            </a:r>
            <a:r>
              <a:rPr lang="en-US" smtClean="0" sz="2400" dirty="0"/>
              <a:t>to</a:t>
            </a:r>
            <a:r>
              <a:rPr lang="en-US" smtClean="0" sz="2400" dirty="0"/>
              <a:t> </a:t>
            </a:r>
            <a:r>
              <a:rPr lang="en-US" smtClean="0" sz="2400" dirty="0"/>
              <a:t>processor</a:t>
            </a:r>
            <a:r>
              <a:rPr lang="en-US" smtClean="0" sz="2400" dirty="0"/>
              <a:t> </a:t>
            </a:r>
            <a:r>
              <a:rPr lang="en-US" smtClean="0" sz="2400" dirty="0"/>
              <a:t>&amp;</a:t>
            </a:r>
            <a:r>
              <a:rPr lang="en-US" smtClean="0" sz="2400" dirty="0"/>
              <a:t> </a:t>
            </a:r>
            <a:r>
              <a:rPr lang="en-US" smtClean="0" sz="2400" dirty="0"/>
              <a:t>memory</a:t>
            </a:r>
            <a:r>
              <a:rPr lang="en-US" smtClean="0" sz="2400" dirty="0"/>
              <a:t> </a:t>
            </a:r>
            <a:r>
              <a:rPr lang="en-US" smtClean="0" sz="2400" dirty="0"/>
              <a:t>&amp;</a:t>
            </a:r>
            <a:r>
              <a:rPr lang="en-US" smtClean="0" sz="2400" dirty="0"/>
              <a:t> </a:t>
            </a:r>
            <a:r>
              <a:rPr lang="en-US" smtClean="0" sz="2400" dirty="0"/>
              <a:t>vice</a:t>
            </a:r>
            <a:r>
              <a:rPr lang="en-US" smtClean="0" sz="2400" dirty="0"/>
              <a:t> </a:t>
            </a:r>
            <a:r>
              <a:rPr lang="en-US" smtClean="0" sz="2400" dirty="0"/>
              <a:t>versa,</a:t>
            </a:r>
            <a:r>
              <a:rPr lang="en-US" smtClean="0" sz="2400" dirty="0"/>
              <a:t> </a:t>
            </a:r>
            <a:r>
              <a:rPr lang="en-US" smtClean="0" sz="2400" dirty="0"/>
              <a:t>contains</a:t>
            </a:r>
            <a:r>
              <a:rPr lang="en-US" smtClean="0" sz="2400" dirty="0"/>
              <a:t> </a:t>
            </a:r>
            <a:r>
              <a:rPr lang="en-US" smtClean="0" sz="2400" dirty="0"/>
              <a:t>internal</a:t>
            </a:r>
            <a:r>
              <a:rPr lang="en-US" smtClean="0" sz="2400" dirty="0"/>
              <a:t> </a:t>
            </a:r>
            <a:r>
              <a:rPr lang="en-US" smtClean="0" sz="2400" dirty="0"/>
              <a:t>buffer</a:t>
            </a:r>
            <a:r>
              <a:rPr lang="en-US" smtClean="0" sz="2400" dirty="0"/>
              <a:t> </a:t>
            </a:r>
            <a:r>
              <a:rPr lang="en-US" smtClean="0" sz="2400" dirty="0"/>
              <a:t>to</a:t>
            </a:r>
            <a:r>
              <a:rPr lang="en-US" smtClean="0" sz="2400" dirty="0"/>
              <a:t> </a:t>
            </a:r>
            <a:r>
              <a:rPr lang="en-US" smtClean="0" sz="2400" dirty="0"/>
              <a:t>temporary</a:t>
            </a:r>
            <a:r>
              <a:rPr lang="en-US" smtClean="0" sz="2400" dirty="0"/>
              <a:t> </a:t>
            </a:r>
            <a:r>
              <a:rPr lang="en-US" smtClean="0" sz="2400" dirty="0"/>
              <a:t>stored</a:t>
            </a:r>
            <a:r>
              <a:rPr lang="en-US" smtClean="0" sz="2400" dirty="0"/>
              <a:t> </a:t>
            </a:r>
            <a:r>
              <a:rPr lang="en-US" smtClean="0" sz="2400" dirty="0"/>
              <a:t>data</a:t>
            </a:r>
            <a:r>
              <a:rPr lang="en-US" smtClean="0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AB66F2-F091-4681-9F63-41E5B0FC2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Instruction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6D479F-F655-4526-BB18-D203D91A5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399"/>
            <a:ext cx="8770571" cy="4219576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Two steps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Processor reads (fetches) instructions from memory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Processor executes each instruction</a:t>
            </a:r>
          </a:p>
          <a:p>
            <a:pPr lvl="1"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Basic Instruction Cycle</a:t>
            </a:r>
          </a:p>
          <a:p>
            <a:pPr lvl="1" algn="ctr"/>
            <a:endParaRPr lang="en-US" b="1" dirty="0"/>
          </a:p>
          <a:p>
            <a:pPr lvl="1" algn="ctr"/>
            <a:endParaRPr lang="en-US" b="1" dirty="0"/>
          </a:p>
        </p:txBody>
      </p:sp>
      <p:pic>
        <p:nvPicPr>
          <p:cNvPr id="4" name="Content Placeholder 3" descr="Fig01_02.gif">
            <a:extLst>
              <a:ext uri="{FF2B5EF4-FFF2-40B4-BE49-F238E27FC236}">
                <a16:creationId xmlns:a16="http://schemas.microsoft.com/office/drawing/2014/main" xmlns="" id="{11519AF3-4DC2-4E0E-9E3C-735278EA71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297843" y="4357687"/>
            <a:ext cx="7584469" cy="304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5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DD4930-A72D-4A32-A6F9-F5F1D6A16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371725"/>
            <a:ext cx="8770571" cy="3718180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processor fetches the instruction from memory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Program counter (PC) holds address of the instruction to be fetched next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PC is incremented after each fetch</a:t>
            </a: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Instruction Register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Fetched instruction loaded into instruction register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4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FFA8DA-BAEB-4A36-A4CF-FA471E93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Multiprogramming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336F33-601C-4624-B368-3E2E252E9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Processor has more than one program to execute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sequence in which programs are executed depend on their relative priority and whether they are waiting for I/O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After an interrupt handler completes, control may not return to the program that was executing at the time of the interrupt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7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3F2552-3356-425A-A264-E23BA80C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800" b="1" dirty="0"/>
              <a:t>Computer Startup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5A0781-BA05-4D6A-B19C-D90CF96A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b="1" dirty="0" smtClean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1.bootstrap </a:t>
            </a:r>
            <a:r>
              <a:rPr lang="en-US" altLang="en-US" sz="24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n-US" altLang="en-US" sz="2400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loaded at power-up or reboot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Typically stored in ROM or EPROM, generally known as </a:t>
            </a:r>
            <a:r>
              <a:rPr lang="en-US" altLang="en-US" sz="24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firmware</a:t>
            </a:r>
          </a:p>
          <a:p>
            <a:pPr lvl="1"/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2.Initializes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 aspects of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system from CPU register, device controllers to memory contents.</a:t>
            </a:r>
          </a:p>
          <a:p>
            <a:pPr lvl="1"/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Bootstrap know how load the OS and how to execute the system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Loads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operating system kernel and starts execution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62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9F2E41-3E5F-406F-9509-350C22462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800" b="1" dirty="0">
                <a:cs typeface="Arial" panose="020B0604020202020204" pitchFamily="34" charset="0"/>
              </a:rPr>
              <a:t>What is an Operating System?</a:t>
            </a:r>
            <a:endParaRPr lang="en-US" sz="4800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63FE6C-4B2B-4AA1-AC07-FA1FD8E43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program that acts as an intermediary between a user of a computer and the computer hardware</a:t>
            </a:r>
          </a:p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Operating system goals:</a:t>
            </a:r>
          </a:p>
          <a:p>
            <a:pPr lvl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Execute user programs and make solving user problems easier</a:t>
            </a:r>
          </a:p>
          <a:p>
            <a:pPr lvl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Make the computer system convenient to use</a:t>
            </a:r>
          </a:p>
          <a:p>
            <a:pPr lvl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 the computer hardware in an efficient manner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61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EE9036-0FD5-44E6-9DE5-A0FF967B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012" y="582633"/>
            <a:ext cx="8770571" cy="1560716"/>
          </a:xfrm>
        </p:spPr>
        <p:txBody>
          <a:bodyPr>
            <a:normAutofit/>
          </a:bodyPr>
          <a:lstStyle/>
          <a:p>
            <a:r>
              <a:rPr lang="en-US" altLang="en-US" sz="4800" b="1" dirty="0"/>
              <a:t>Computer System Organization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5451EA-AA8E-46B7-B6DB-6EF5EA51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Computer-system operation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One or more CPUs, device controllers connect through common bus providing access to shared memory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Concurrent execution of CPUs and devices competing for memory cycles</a:t>
            </a:r>
          </a:p>
          <a:p>
            <a:endParaRPr 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xmlns="" id="{9931DBEC-1E8C-47A2-903B-355DE3FAF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4086225"/>
            <a:ext cx="7286625" cy="2914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6735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50D547-CB3D-4DE6-BDE3-E57DB40B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800" b="1" dirty="0"/>
              <a:t>Computer-System Operation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0F15C3-71FC-4749-B835-9449E8567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I/O devices and the CPU can execute concurrently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Each device controller is in charge of a particular device type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Each device controller has a local buffer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CPU moves data from/to main memory to/from local buffers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I/O is from the device to local buffer of controller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Device controller informs CPU that it has finished its operation by causing an </a:t>
            </a: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interrupt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572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hape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/>
            <a:r>
              <a:rPr lang="en-US" smtClean="0" b="1" sz="4800" dirty="0"/>
              <a:t>Interrupts</a:t>
            </a:r>
          </a:p>
        </p:txBody>
      </p:sp>
      <p:sp>
        <p:nvSpPr>
          <p:cNvPr id="22531" name="Shape"/>
          <p:cNvSpPr/>
          <p:nvPr>
            <p:ph idx="1"/>
          </p:nvPr>
        </p:nvSpPr>
        <p:spPr>
          <a:xfrm>
            <a:off x="257175" y="0"/>
            <a:ext cx="12192000" cy="7097395"/>
          </a:xfrm>
          <a:prstGeom prst="rect">
            <a:avLst/>
          </a:prstGeom>
        </p:spPr>
        <p:txBody>
          <a:bodyPr>
            <a:normAutofit/>
          </a:bodyPr>
          <a:lstStyle/>
          <a:p>
            <a:pPr/>
            <a:r>
              <a:rPr lang="en-US" smtClean="0" b="1" sz="3100" dirty="0"/>
              <a:t>An</a:t>
            </a:r>
            <a:r>
              <a:rPr lang="en-US" smtClean="0" b="1" sz="3100" dirty="0"/>
              <a:t> </a:t>
            </a:r>
            <a:r>
              <a:rPr lang="en-US" smtClean="0" b="1" sz="3100" dirty="0"/>
              <a:t>interrupt</a:t>
            </a:r>
            <a:r>
              <a:rPr lang="en-US" smtClean="0" b="1" sz="3100" dirty="0"/>
              <a:t> </a:t>
            </a:r>
            <a:r>
              <a:rPr lang="en-US" smtClean="0" b="1" sz="3100" dirty="0"/>
              <a:t>is</a:t>
            </a:r>
            <a:r>
              <a:rPr lang="en-US" smtClean="0" b="1" sz="3100" dirty="0"/>
              <a:t> </a:t>
            </a:r>
            <a:r>
              <a:rPr lang="en-US" smtClean="0" b="1" sz="3100" dirty="0"/>
              <a:t>a</a:t>
            </a:r>
            <a:r>
              <a:rPr lang="en-US" smtClean="0" b="1" sz="3100" dirty="0"/>
              <a:t> </a:t>
            </a:r>
            <a:r>
              <a:rPr lang="en-US" smtClean="0" b="1" sz="3100" dirty="0"/>
              <a:t>function</a:t>
            </a:r>
            <a:r>
              <a:rPr lang="en-US" smtClean="0" b="1" sz="3100" dirty="0"/>
              <a:t> </a:t>
            </a:r>
            <a:r>
              <a:rPr lang="en-US" smtClean="0" b="1" sz="3100" dirty="0"/>
              <a:t>of</a:t>
            </a:r>
            <a:r>
              <a:rPr lang="en-US" smtClean="0" b="1" sz="3100" dirty="0"/>
              <a:t> </a:t>
            </a:r>
            <a:r>
              <a:rPr lang="en-US" smtClean="0" b="1" sz="3100" dirty="0"/>
              <a:t>an</a:t>
            </a:r>
            <a:r>
              <a:rPr lang="en-US" smtClean="0" b="1" sz="3100" dirty="0"/>
              <a:t> </a:t>
            </a:r>
            <a:r>
              <a:rPr lang="en-US" smtClean="0" b="1" sz="3100" dirty="0"/>
              <a:t>operating</a:t>
            </a:r>
            <a:r>
              <a:rPr lang="en-US" smtClean="0" b="1" sz="3100" dirty="0"/>
              <a:t> </a:t>
            </a:r>
            <a:r>
              <a:rPr lang="en-US" smtClean="0" b="1" sz="3100" dirty="0"/>
              <a:t>system</a:t>
            </a:r>
            <a:r>
              <a:rPr lang="en-US" smtClean="0" b="1" sz="3100" dirty="0"/>
              <a:t> </a:t>
            </a:r>
            <a:r>
              <a:rPr lang="en-US" smtClean="0" b="1" sz="3100" dirty="0"/>
              <a:t>that</a:t>
            </a:r>
            <a:r>
              <a:rPr lang="en-US" smtClean="0" b="1" sz="3100" dirty="0"/>
              <a:t> </a:t>
            </a:r>
            <a:r>
              <a:rPr lang="en-US" smtClean="0" b="1" sz="3100" dirty="0"/>
              <a:t>provides</a:t>
            </a:r>
            <a:r>
              <a:rPr lang="en-US" smtClean="0" b="1" sz="3100" dirty="0"/>
              <a:t> </a:t>
            </a:r>
            <a:r>
              <a:rPr lang="en-US" smtClean="0" b="1" sz="3100" dirty="0"/>
              <a:t>multi</a:t>
            </a:r>
            <a:r>
              <a:rPr lang="en-US" smtClean="0" b="1" sz="3100" dirty="0"/>
              <a:t>-</a:t>
            </a:r>
            <a:r>
              <a:rPr lang="en-US" smtClean="0" b="1" sz="3100" dirty="0"/>
              <a:t>process</a:t>
            </a:r>
            <a:r>
              <a:rPr lang="en-US" smtClean="0" b="1" sz="3100" dirty="0"/>
              <a:t> </a:t>
            </a:r>
            <a:r>
              <a:rPr lang="en-US" smtClean="0" b="1" sz="3100" dirty="0"/>
              <a:t>multi</a:t>
            </a:r>
            <a:r>
              <a:rPr lang="en-US" smtClean="0" b="1" sz="3100" dirty="0"/>
              <a:t>-</a:t>
            </a:r>
            <a:r>
              <a:rPr lang="en-US" smtClean="0" b="1" sz="3100" dirty="0"/>
              <a:t>tasking</a:t>
            </a:r>
            <a:r>
              <a:rPr lang="en-US" smtClean="0" b="1" sz="3100" dirty="0"/>
              <a:t>.</a:t>
            </a:r>
            <a:r>
              <a:rPr lang="en-US" smtClean="0" b="1" sz="3100" dirty="0"/>
              <a:t> </a:t>
            </a:r>
            <a:r>
              <a:rPr lang="en-US" smtClean="0" b="1" sz="3100" dirty="0"/>
              <a:t>The</a:t>
            </a:r>
            <a:r>
              <a:rPr lang="en-US" smtClean="0" b="1" sz="3100" dirty="0"/>
              <a:t> </a:t>
            </a:r>
            <a:r>
              <a:rPr lang="en-US" smtClean="0" b="1" sz="3100" dirty="0"/>
              <a:t>interrupt</a:t>
            </a:r>
            <a:r>
              <a:rPr lang="en-US" smtClean="0" b="1" sz="3100" dirty="0"/>
              <a:t> </a:t>
            </a:r>
            <a:r>
              <a:rPr lang="en-US" smtClean="0" b="1" sz="3100" dirty="0"/>
              <a:t>is</a:t>
            </a:r>
            <a:r>
              <a:rPr lang="en-US" smtClean="0" b="1" sz="3100" dirty="0"/>
              <a:t> </a:t>
            </a:r>
            <a:r>
              <a:rPr lang="en-US" smtClean="0" b="1" sz="3100" dirty="0"/>
              <a:t>a</a:t>
            </a:r>
            <a:r>
              <a:rPr lang="en-US" smtClean="0" b="1" sz="3100" dirty="0"/>
              <a:t> </a:t>
            </a:r>
            <a:r>
              <a:rPr lang="en-US" smtClean="0" b="1" sz="3100" dirty="0"/>
              <a:t>signal</a:t>
            </a:r>
            <a:r>
              <a:rPr lang="en-US" smtClean="0" b="1" sz="3100" dirty="0"/>
              <a:t> </a:t>
            </a:r>
            <a:r>
              <a:rPr lang="en-US" smtClean="0" b="1" sz="3100" dirty="0"/>
              <a:t>that</a:t>
            </a:r>
            <a:r>
              <a:rPr lang="en-US" smtClean="0" b="1" sz="3100" dirty="0"/>
              <a:t> </a:t>
            </a:r>
            <a:r>
              <a:rPr lang="en-US" smtClean="0" b="1" sz="3100" dirty="0"/>
              <a:t>prompts</a:t>
            </a:r>
            <a:r>
              <a:rPr lang="en-US" smtClean="0" b="1" sz="3100" dirty="0"/>
              <a:t> </a:t>
            </a:r>
            <a:r>
              <a:rPr lang="en-US" smtClean="0" b="1" sz="3100" dirty="0"/>
              <a:t>the</a:t>
            </a:r>
            <a:r>
              <a:rPr lang="en-US" smtClean="0" b="1" sz="3100" dirty="0"/>
              <a:t> </a:t>
            </a:r>
            <a:r>
              <a:rPr lang="en-US" smtClean="0" b="1" sz="3100" dirty="0"/>
              <a:t>operating</a:t>
            </a:r>
            <a:r>
              <a:rPr lang="en-US" smtClean="0" b="1" sz="3100" dirty="0"/>
              <a:t> </a:t>
            </a:r>
            <a:r>
              <a:rPr lang="en-US" smtClean="0" b="1" sz="3100" dirty="0"/>
              <a:t>system</a:t>
            </a:r>
            <a:r>
              <a:rPr lang="en-US" smtClean="0" b="1" sz="3100" dirty="0"/>
              <a:t> </a:t>
            </a:r>
            <a:r>
              <a:rPr lang="en-US" smtClean="0" b="1" sz="3100" dirty="0"/>
              <a:t>to</a:t>
            </a:r>
            <a:r>
              <a:rPr lang="en-US" smtClean="0" b="1" sz="3100" dirty="0"/>
              <a:t> </a:t>
            </a:r>
            <a:r>
              <a:rPr lang="en-US" smtClean="0" b="1" sz="3100" dirty="0"/>
              <a:t>stop</a:t>
            </a:r>
            <a:r>
              <a:rPr lang="en-US" smtClean="0" b="1" sz="3100" dirty="0"/>
              <a:t> </a:t>
            </a:r>
            <a:r>
              <a:rPr lang="en-US" smtClean="0" b="1" sz="3100" dirty="0"/>
              <a:t>work</a:t>
            </a:r>
            <a:r>
              <a:rPr lang="en-US" smtClean="0" b="1" sz="3100" dirty="0"/>
              <a:t> </a:t>
            </a:r>
            <a:r>
              <a:rPr lang="en-US" smtClean="0" b="1" sz="3100" dirty="0"/>
              <a:t>on</a:t>
            </a:r>
            <a:r>
              <a:rPr lang="en-US" smtClean="0" b="1" sz="3100" dirty="0"/>
              <a:t> </a:t>
            </a:r>
            <a:r>
              <a:rPr lang="en-US" smtClean="0" b="1" sz="3100" dirty="0"/>
              <a:t>one</a:t>
            </a:r>
            <a:r>
              <a:rPr lang="en-US" smtClean="0" b="1" sz="3100" dirty="0"/>
              <a:t> </a:t>
            </a:r>
            <a:r>
              <a:rPr lang="en-US" smtClean="0" b="1" sz="3100" dirty="0"/>
              <a:t>process</a:t>
            </a:r>
            <a:r>
              <a:rPr lang="en-US" smtClean="0" b="1" sz="3100" dirty="0"/>
              <a:t> </a:t>
            </a:r>
            <a:r>
              <a:rPr lang="en-US" smtClean="0" b="1" sz="3100" dirty="0"/>
              <a:t>and</a:t>
            </a:r>
            <a:r>
              <a:rPr lang="en-US" smtClean="0" b="1" sz="3100" dirty="0"/>
              <a:t> </a:t>
            </a:r>
            <a:r>
              <a:rPr lang="en-US" smtClean="0" b="1" sz="3100" dirty="0"/>
              <a:t>start</a:t>
            </a:r>
            <a:r>
              <a:rPr lang="en-US" smtClean="0" b="1" sz="3100" dirty="0"/>
              <a:t> </a:t>
            </a:r>
            <a:r>
              <a:rPr lang="en-US" smtClean="0" b="1" sz="3100" dirty="0"/>
              <a:t>work</a:t>
            </a:r>
            <a:r>
              <a:rPr lang="en-US" smtClean="0" b="1" sz="3100" dirty="0"/>
              <a:t> </a:t>
            </a:r>
            <a:r>
              <a:rPr lang="en-US" smtClean="0" b="1" sz="3100" dirty="0"/>
              <a:t>on</a:t>
            </a:r>
            <a:r>
              <a:rPr lang="en-US" smtClean="0" b="1" sz="3100" dirty="0"/>
              <a:t> </a:t>
            </a:r>
            <a:r>
              <a:rPr lang="en-US" smtClean="0" b="1" sz="3100" dirty="0"/>
              <a:t>another</a:t>
            </a:r>
            <a:r>
              <a:rPr lang="en-US" smtClean="0" b="1" sz="3100" dirty="0"/>
              <a:t>.</a:t>
            </a:r>
          </a:p>
          <a:p>
            <a:pPr/>
            <a:r>
              <a:rPr lang="en-US" smtClean="0" sz="2400" dirty="0">
                <a:latin typeface="Arial"/>
                <a:cs typeface="Arial"/>
              </a:rPr>
              <a:t>Interrupt</a:t>
            </a:r>
            <a:r>
              <a:rPr lang="en-US" smtClean="0" sz="2400" dirty="0">
                <a:latin typeface="Arial"/>
                <a:cs typeface="Arial"/>
              </a:rPr>
              <a:t> </a:t>
            </a:r>
            <a:r>
              <a:rPr lang="en-US" smtClean="0" sz="2400" dirty="0">
                <a:latin typeface="Arial"/>
                <a:cs typeface="Arial"/>
              </a:rPr>
              <a:t>the</a:t>
            </a:r>
            <a:r>
              <a:rPr lang="en-US" smtClean="0" sz="2400" dirty="0">
                <a:latin typeface="Arial"/>
                <a:cs typeface="Arial"/>
              </a:rPr>
              <a:t> </a:t>
            </a:r>
            <a:r>
              <a:rPr lang="en-US" smtClean="0" sz="2400" dirty="0">
                <a:latin typeface="Arial"/>
                <a:cs typeface="Arial"/>
              </a:rPr>
              <a:t>normal</a:t>
            </a:r>
            <a:r>
              <a:rPr lang="en-US" smtClean="0" sz="2400" dirty="0">
                <a:latin typeface="Arial"/>
                <a:cs typeface="Arial"/>
              </a:rPr>
              <a:t> </a:t>
            </a:r>
            <a:r>
              <a:rPr lang="en-US" smtClean="0" sz="2400" dirty="0">
                <a:latin typeface="Arial"/>
                <a:cs typeface="Arial"/>
              </a:rPr>
              <a:t>sequencing</a:t>
            </a:r>
            <a:r>
              <a:rPr lang="en-US" smtClean="0" sz="2400" dirty="0">
                <a:latin typeface="Arial"/>
                <a:cs typeface="Arial"/>
              </a:rPr>
              <a:t> </a:t>
            </a:r>
            <a:r>
              <a:rPr lang="en-US" smtClean="0" sz="2400" dirty="0">
                <a:latin typeface="Arial"/>
                <a:cs typeface="Arial"/>
              </a:rPr>
              <a:t>of</a:t>
            </a:r>
            <a:r>
              <a:rPr lang="en-US" smtClean="0" sz="2400" dirty="0">
                <a:latin typeface="Arial"/>
                <a:cs typeface="Arial"/>
              </a:rPr>
              <a:t> </a:t>
            </a:r>
            <a:r>
              <a:rPr lang="en-US" smtClean="0" sz="2400" dirty="0">
                <a:latin typeface="Arial"/>
                <a:cs typeface="Arial"/>
              </a:rPr>
              <a:t>the</a:t>
            </a:r>
            <a:r>
              <a:rPr lang="en-US" smtClean="0" sz="2400" dirty="0">
                <a:latin typeface="Arial"/>
                <a:cs typeface="Arial"/>
              </a:rPr>
              <a:t> </a:t>
            </a:r>
            <a:r>
              <a:rPr lang="en-US" smtClean="0" sz="2400" dirty="0">
                <a:latin typeface="Arial"/>
                <a:cs typeface="Arial"/>
              </a:rPr>
              <a:t>processor</a:t>
            </a:r>
          </a:p>
          <a:p>
            <a:pPr/>
            <a:r>
              <a:rPr lang="en-US" smtClean="0" sz="2400" dirty="0">
                <a:latin typeface="Arial"/>
                <a:cs typeface="Arial"/>
              </a:rPr>
              <a:t>Most</a:t>
            </a:r>
            <a:r>
              <a:rPr lang="en-US" smtClean="0" sz="2400" dirty="0">
                <a:latin typeface="Arial"/>
                <a:cs typeface="Arial"/>
              </a:rPr>
              <a:t> </a:t>
            </a:r>
            <a:r>
              <a:rPr lang="en-US" smtClean="0" sz="2400" dirty="0">
                <a:latin typeface="Arial"/>
                <a:cs typeface="Arial"/>
              </a:rPr>
              <a:t>I/O</a:t>
            </a:r>
            <a:r>
              <a:rPr lang="en-US" smtClean="0" sz="2400" dirty="0">
                <a:latin typeface="Arial"/>
                <a:cs typeface="Arial"/>
              </a:rPr>
              <a:t> </a:t>
            </a:r>
            <a:r>
              <a:rPr lang="en-US" smtClean="0" sz="2400" dirty="0">
                <a:latin typeface="Arial"/>
                <a:cs typeface="Arial"/>
              </a:rPr>
              <a:t>devices</a:t>
            </a:r>
            <a:r>
              <a:rPr lang="en-US" smtClean="0" sz="2400" dirty="0">
                <a:latin typeface="Arial"/>
                <a:cs typeface="Arial"/>
              </a:rPr>
              <a:t> </a:t>
            </a:r>
            <a:r>
              <a:rPr lang="en-US" smtClean="0" sz="2400" dirty="0">
                <a:latin typeface="Arial"/>
                <a:cs typeface="Arial"/>
              </a:rPr>
              <a:t>are</a:t>
            </a:r>
            <a:r>
              <a:rPr lang="en-US" smtClean="0" sz="2400" dirty="0">
                <a:latin typeface="Arial"/>
                <a:cs typeface="Arial"/>
              </a:rPr>
              <a:t> </a:t>
            </a:r>
            <a:r>
              <a:rPr lang="en-US" smtClean="0" sz="2400" dirty="0">
                <a:latin typeface="Arial"/>
                <a:cs typeface="Arial"/>
              </a:rPr>
              <a:t>slower</a:t>
            </a:r>
            <a:r>
              <a:rPr lang="en-US" smtClean="0" sz="2400" dirty="0">
                <a:latin typeface="Arial"/>
                <a:cs typeface="Arial"/>
              </a:rPr>
              <a:t> </a:t>
            </a:r>
            <a:r>
              <a:rPr lang="en-US" smtClean="0" sz="2400" dirty="0">
                <a:latin typeface="Arial"/>
                <a:cs typeface="Arial"/>
              </a:rPr>
              <a:t>than</a:t>
            </a:r>
            <a:r>
              <a:rPr lang="en-US" smtClean="0" sz="2400" dirty="0">
                <a:latin typeface="Arial"/>
                <a:cs typeface="Arial"/>
              </a:rPr>
              <a:t> </a:t>
            </a:r>
            <a:r>
              <a:rPr lang="en-US" smtClean="0" sz="2400" dirty="0">
                <a:latin typeface="Arial"/>
                <a:cs typeface="Arial"/>
              </a:rPr>
              <a:t>the</a:t>
            </a:r>
            <a:r>
              <a:rPr lang="en-US" smtClean="0" sz="2400" dirty="0">
                <a:latin typeface="Arial"/>
                <a:cs typeface="Arial"/>
              </a:rPr>
              <a:t> </a:t>
            </a:r>
            <a:r>
              <a:rPr lang="en-US" smtClean="0" sz="2400" dirty="0">
                <a:latin typeface="Arial"/>
                <a:cs typeface="Arial"/>
              </a:rPr>
              <a:t>processor</a:t>
            </a:r>
          </a:p>
          <a:p>
            <a:pPr lvl="1"/>
            <a:r>
              <a:rPr lang="en-US" smtClean="0" sz="2400" dirty="0">
                <a:latin typeface="Arial"/>
                <a:cs typeface="Arial"/>
              </a:rPr>
              <a:t>Processor</a:t>
            </a:r>
            <a:r>
              <a:rPr lang="en-US" smtClean="0" sz="2400" dirty="0">
                <a:latin typeface="Arial"/>
                <a:cs typeface="Arial"/>
              </a:rPr>
              <a:t> </a:t>
            </a:r>
            <a:r>
              <a:rPr lang="en-US" smtClean="0" sz="2400" dirty="0">
                <a:latin typeface="Arial"/>
                <a:cs typeface="Arial"/>
              </a:rPr>
              <a:t>must</a:t>
            </a:r>
            <a:r>
              <a:rPr lang="en-US" smtClean="0" sz="2400" dirty="0">
                <a:latin typeface="Arial"/>
                <a:cs typeface="Arial"/>
              </a:rPr>
              <a:t> </a:t>
            </a:r>
            <a:r>
              <a:rPr lang="en-US" smtClean="0" sz="2400" dirty="0">
                <a:latin typeface="Arial"/>
                <a:cs typeface="Arial"/>
              </a:rPr>
              <a:t>pause</a:t>
            </a:r>
            <a:r>
              <a:rPr lang="en-US" smtClean="0" sz="2400" dirty="0">
                <a:latin typeface="Arial"/>
                <a:cs typeface="Arial"/>
              </a:rPr>
              <a:t> </a:t>
            </a:r>
            <a:r>
              <a:rPr lang="en-US" smtClean="0" sz="2400" dirty="0">
                <a:latin typeface="Arial"/>
                <a:cs typeface="Arial"/>
              </a:rPr>
              <a:t>to</a:t>
            </a:r>
            <a:r>
              <a:rPr lang="en-US" smtClean="0" sz="2400" dirty="0">
                <a:latin typeface="Arial"/>
                <a:cs typeface="Arial"/>
              </a:rPr>
              <a:t> </a:t>
            </a:r>
            <a:r>
              <a:rPr lang="en-US" smtClean="0" sz="2400" dirty="0">
                <a:latin typeface="Arial"/>
                <a:cs typeface="Arial"/>
              </a:rPr>
              <a:t>wait</a:t>
            </a:r>
            <a:r>
              <a:rPr lang="en-US" smtClean="0" sz="2400" dirty="0">
                <a:latin typeface="Arial"/>
                <a:cs typeface="Arial"/>
              </a:rPr>
              <a:t> </a:t>
            </a:r>
            <a:r>
              <a:rPr lang="en-US" smtClean="0" sz="2400" dirty="0">
                <a:latin typeface="Arial"/>
                <a:cs typeface="Arial"/>
              </a:rPr>
              <a:t>for</a:t>
            </a:r>
            <a:r>
              <a:rPr lang="en-US" smtClean="0" sz="2400" dirty="0">
                <a:latin typeface="Arial"/>
                <a:cs typeface="Arial"/>
              </a:rPr>
              <a:t> </a:t>
            </a:r>
            <a:r>
              <a:rPr lang="en-US" smtClean="0" sz="2400" dirty="0">
                <a:latin typeface="Arial"/>
                <a:cs typeface="Arial"/>
              </a:rPr>
              <a:t>device</a:t>
            </a:r>
          </a:p>
          <a:p>
            <a:pPr/>
            <a:r>
              <a:rPr lang="en-US" smtClean="0" b="1" sz="2400" dirty="0">
                <a:latin typeface="Arial"/>
                <a:cs typeface="Arial"/>
              </a:rPr>
              <a:t>Interrupt</a:t>
            </a:r>
            <a:r>
              <a:rPr lang="en-US" smtClean="0" b="1" sz="2400" dirty="0">
                <a:latin typeface="Arial"/>
                <a:cs typeface="Arial"/>
              </a:rPr>
              <a:t> </a:t>
            </a:r>
            <a:r>
              <a:rPr lang="en-US" smtClean="0" b="1" sz="2400" dirty="0">
                <a:latin typeface="Arial"/>
                <a:cs typeface="Arial"/>
              </a:rPr>
              <a:t>Stage</a:t>
            </a:r>
          </a:p>
          <a:p>
            <a:pPr/>
            <a:r>
              <a:rPr lang="en-US" smtClean="0" sz="2400" dirty="0">
                <a:latin typeface="Arial"/>
                <a:cs typeface="Arial"/>
              </a:rPr>
              <a:t>Processor</a:t>
            </a:r>
            <a:r>
              <a:rPr lang="en-US" smtClean="0" sz="2400" dirty="0">
                <a:latin typeface="Arial"/>
                <a:cs typeface="Arial"/>
              </a:rPr>
              <a:t> </a:t>
            </a:r>
            <a:r>
              <a:rPr lang="en-US" smtClean="0" sz="2400" dirty="0">
                <a:latin typeface="Arial"/>
                <a:cs typeface="Arial"/>
              </a:rPr>
              <a:t>checks</a:t>
            </a:r>
            <a:r>
              <a:rPr lang="en-US" smtClean="0" sz="2400" dirty="0">
                <a:latin typeface="Arial"/>
                <a:cs typeface="Arial"/>
              </a:rPr>
              <a:t> </a:t>
            </a:r>
            <a:r>
              <a:rPr lang="en-US" smtClean="0" sz="2400" dirty="0">
                <a:latin typeface="Arial"/>
                <a:cs typeface="Arial"/>
              </a:rPr>
              <a:t>for</a:t>
            </a:r>
            <a:r>
              <a:rPr lang="en-US" smtClean="0" sz="2400" dirty="0">
                <a:latin typeface="Arial"/>
                <a:cs typeface="Arial"/>
              </a:rPr>
              <a:t> </a:t>
            </a:r>
            <a:r>
              <a:rPr lang="en-US" smtClean="0" sz="2400" dirty="0">
                <a:latin typeface="Arial"/>
                <a:cs typeface="Arial"/>
              </a:rPr>
              <a:t>interrupts</a:t>
            </a:r>
          </a:p>
          <a:p>
            <a:pPr/>
            <a:r>
              <a:rPr lang="en-US" smtClean="0" sz="2400" dirty="0">
                <a:latin typeface="Arial"/>
                <a:cs typeface="Arial"/>
              </a:rPr>
              <a:t>If</a:t>
            </a:r>
            <a:r>
              <a:rPr lang="en-US" smtClean="0" sz="2400" dirty="0">
                <a:latin typeface="Arial"/>
                <a:cs typeface="Arial"/>
              </a:rPr>
              <a:t> </a:t>
            </a:r>
            <a:r>
              <a:rPr lang="en-US" smtClean="0" sz="2400" dirty="0">
                <a:latin typeface="Arial"/>
                <a:cs typeface="Arial"/>
              </a:rPr>
              <a:t>interrupt</a:t>
            </a:r>
          </a:p>
          <a:p>
            <a:pPr lvl="1"/>
            <a:r>
              <a:rPr lang="en-US" smtClean="0" sz="2400" dirty="0">
                <a:latin typeface="Arial"/>
                <a:cs typeface="Arial"/>
              </a:rPr>
              <a:t>Suspend</a:t>
            </a:r>
            <a:r>
              <a:rPr lang="en-US" smtClean="0" sz="2400" dirty="0">
                <a:latin typeface="Arial"/>
                <a:cs typeface="Arial"/>
              </a:rPr>
              <a:t> </a:t>
            </a:r>
            <a:r>
              <a:rPr lang="en-US" smtClean="0" sz="2400" dirty="0">
                <a:latin typeface="Arial"/>
                <a:cs typeface="Arial"/>
              </a:rPr>
              <a:t>execution</a:t>
            </a:r>
            <a:r>
              <a:rPr lang="en-US" smtClean="0" sz="2400" dirty="0">
                <a:latin typeface="Arial"/>
                <a:cs typeface="Arial"/>
              </a:rPr>
              <a:t> </a:t>
            </a:r>
            <a:r>
              <a:rPr lang="en-US" smtClean="0" sz="2400" dirty="0">
                <a:latin typeface="Arial"/>
                <a:cs typeface="Arial"/>
              </a:rPr>
              <a:t>of</a:t>
            </a:r>
            <a:r>
              <a:rPr lang="en-US" smtClean="0" sz="2400" dirty="0">
                <a:latin typeface="Arial"/>
                <a:cs typeface="Arial"/>
              </a:rPr>
              <a:t> </a:t>
            </a:r>
            <a:r>
              <a:rPr lang="en-US" smtClean="0" sz="2400" dirty="0">
                <a:latin typeface="Arial"/>
                <a:cs typeface="Arial"/>
              </a:rPr>
              <a:t>program</a:t>
            </a:r>
          </a:p>
          <a:p>
            <a:pPr lvl="1"/>
            <a:r>
              <a:rPr lang="en-US" smtClean="0" sz="2400" dirty="0">
                <a:latin typeface="Arial"/>
                <a:cs typeface="Arial"/>
              </a:rPr>
              <a:t>Execute</a:t>
            </a:r>
            <a:r>
              <a:rPr lang="en-US" smtClean="0" sz="2400" dirty="0">
                <a:latin typeface="Arial"/>
                <a:cs typeface="Arial"/>
              </a:rPr>
              <a:t> </a:t>
            </a:r>
            <a:r>
              <a:rPr lang="en-US" smtClean="0" sz="2400" dirty="0">
                <a:latin typeface="Arial"/>
                <a:cs typeface="Arial"/>
              </a:rPr>
              <a:t>interrupt</a:t>
            </a:r>
            <a:r>
              <a:rPr lang="en-US" smtClean="0" sz="2400" dirty="0">
                <a:latin typeface="Arial"/>
                <a:cs typeface="Arial"/>
              </a:rPr>
              <a:t>-</a:t>
            </a:r>
            <a:r>
              <a:rPr lang="en-US" smtClean="0" sz="2400" dirty="0">
                <a:latin typeface="Arial"/>
                <a:cs typeface="Arial"/>
              </a:rPr>
              <a:t>handler</a:t>
            </a:r>
            <a:r>
              <a:rPr lang="en-US" smtClean="0" sz="2400" dirty="0">
                <a:latin typeface="Arial"/>
                <a:cs typeface="Arial"/>
              </a:rPr>
              <a:t> </a:t>
            </a:r>
            <a:r>
              <a:rPr lang="en-US" smtClean="0" sz="2400" dirty="0">
                <a:latin typeface="Arial"/>
                <a:cs typeface="Arial"/>
              </a:rPr>
              <a:t>routine</a:t>
            </a:r>
          </a:p>
          <a:p>
            <a:pPr/>
            <a:r>
              <a:rPr lang="en-US" smtClean="0" dirty="0"/>
              <a:t/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hape"/>
          <p:cNvSpPr/>
          <p:nvPr>
            <p:ph idx="1"/>
          </p:nvPr>
        </p:nvSpPr>
        <p:spPr>
          <a:xfrm>
            <a:off x="755650" y="790575"/>
            <a:ext cx="10528935" cy="5179695"/>
          </a:xfrm>
          <a:prstGeom prst="rect">
            <a:avLst/>
          </a:prstGeom>
        </p:spPr>
        <p:txBody>
          <a:bodyPr>
            <a:normAutofit/>
          </a:bodyPr>
          <a:lstStyle/>
          <a:p>
            <a:pPr/>
            <a:r>
              <a:rPr lang="en-US" smtClean="0" sz="2300" dirty="0">
                <a:latin typeface="Arial"/>
                <a:cs typeface="Arial"/>
              </a:rPr>
              <a:t>Interrupts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enable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software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to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respond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to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signals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from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hardware</a:t>
            </a:r>
          </a:p>
          <a:p>
            <a:pPr lvl="1"/>
            <a:r>
              <a:rPr lang="en-US" smtClean="0" sz="2300" dirty="0">
                <a:latin typeface="Arial"/>
                <a:cs typeface="Arial"/>
              </a:rPr>
              <a:t>May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be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initiated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by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a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running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process</a:t>
            </a:r>
          </a:p>
          <a:p>
            <a:pPr lvl="2"/>
            <a:r>
              <a:rPr lang="en-US" smtClean="0" sz="2300" dirty="0">
                <a:latin typeface="Arial"/>
                <a:cs typeface="Arial"/>
              </a:rPr>
              <a:t>Interrupt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is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called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a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trap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–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software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generated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caused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by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error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or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user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request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for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an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OS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service</a:t>
            </a:r>
          </a:p>
          <a:p>
            <a:pPr lvl="1"/>
            <a:r>
              <a:rPr lang="en-US" smtClean="0" sz="2300" dirty="0">
                <a:latin typeface="Arial"/>
                <a:cs typeface="Arial"/>
              </a:rPr>
              <a:t>May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be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initiated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by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some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event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that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may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or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may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not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be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related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to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the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running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process</a:t>
            </a:r>
          </a:p>
          <a:p>
            <a:pPr lvl="2"/>
            <a:r>
              <a:rPr lang="en-US" smtClean="0" sz="2300" dirty="0">
                <a:latin typeface="Arial"/>
                <a:cs typeface="Arial"/>
              </a:rPr>
              <a:t>Key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is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pressed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on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a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keyboard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or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a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mouse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is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moved</a:t>
            </a:r>
          </a:p>
          <a:p>
            <a:pPr/>
            <a:r>
              <a:rPr lang="en-US" smtClean="0" sz="2300" dirty="0">
                <a:latin typeface="Arial"/>
                <a:cs typeface="Arial"/>
              </a:rPr>
              <a:t>Polling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is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an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alternative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approach</a:t>
            </a:r>
          </a:p>
          <a:p>
            <a:pPr lvl="1"/>
            <a:r>
              <a:rPr lang="en-US" smtClean="0" sz="2300" dirty="0">
                <a:latin typeface="Arial"/>
                <a:cs typeface="Arial"/>
              </a:rPr>
              <a:t>Processor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repeatedly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requests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the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status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of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each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device</a:t>
            </a:r>
          </a:p>
          <a:p>
            <a:pPr lvl="1"/>
            <a:r>
              <a:rPr lang="en-US" smtClean="0" sz="2300" dirty="0">
                <a:latin typeface="Arial"/>
                <a:cs typeface="Arial"/>
              </a:rPr>
              <a:t>Increases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in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overhead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as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the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complexity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of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the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system</a:t>
            </a:r>
            <a:r>
              <a:rPr lang="en-US" smtClean="0" sz="2300" dirty="0">
                <a:latin typeface="Arial"/>
                <a:cs typeface="Arial"/>
              </a:rPr>
              <a:t> </a:t>
            </a:r>
            <a:r>
              <a:rPr lang="en-US" smtClean="0" sz="2300" dirty="0">
                <a:latin typeface="Arial"/>
                <a:cs typeface="Arial"/>
              </a:rPr>
              <a:t>increases</a:t>
            </a:r>
          </a:p>
          <a:p>
            <a:pPr/>
            <a:r>
              <a:rPr lang="en-US" smtClean="0" dirty="0"/>
              <a:t/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hap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en-US" smtClean="0" dirty="0"/>
              <a:t>Handling</a:t>
            </a:r>
            <a:r>
              <a:rPr lang="en-US" smtClean="0" dirty="0"/>
              <a:t> </a:t>
            </a:r>
            <a:r>
              <a:rPr lang="en-US" smtClean="0" dirty="0"/>
              <a:t>Interrupts</a:t>
            </a:r>
            <a:br>
              <a:rPr lang="en-US" smtClean="0" dirty="0"/>
            </a:br>
          </a:p>
        </p:txBody>
      </p:sp>
      <p:sp>
        <p:nvSpPr>
          <p:cNvPr id="24579" name="Shape"/>
          <p:cNvSpPr/>
          <p:nvPr>
            <p:ph idx="1"/>
          </p:nvPr>
        </p:nvSpPr>
        <p:spPr>
          <a:xfrm>
            <a:off x="407035" y="2504440"/>
            <a:ext cx="11297285" cy="53676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mtClean="0" sz="2200" dirty="0">
                <a:latin typeface="Arial"/>
                <a:cs typeface="Arial"/>
              </a:rPr>
              <a:t>After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receiving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an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interrupt,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the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processor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completes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execution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of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the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current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instruction,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then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pauses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the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current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process</a:t>
            </a:r>
          </a:p>
          <a:p>
            <a:pPr>
              <a:lnSpc>
                <a:spcPct val="80000"/>
              </a:lnSpc>
            </a:pPr>
            <a:r>
              <a:rPr lang="en-US" smtClean="0" sz="2200" dirty="0">
                <a:latin typeface="Arial"/>
                <a:cs typeface="Arial"/>
              </a:rPr>
              <a:t>The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processor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will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then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transfer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to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a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fixed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location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and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executes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the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service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routine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for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the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interrupt</a:t>
            </a:r>
          </a:p>
          <a:p>
            <a:pPr>
              <a:lnSpc>
                <a:spcPct val="80000"/>
              </a:lnSpc>
            </a:pPr>
            <a:r>
              <a:rPr lang="en-US" smtClean="0" sz="2200" dirty="0">
                <a:latin typeface="Arial"/>
                <a:cs typeface="Arial"/>
              </a:rPr>
              <a:t>The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interrupt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handler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determines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how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the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system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should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respond</a:t>
            </a:r>
          </a:p>
          <a:p>
            <a:pPr>
              <a:lnSpc>
                <a:spcPct val="80000"/>
              </a:lnSpc>
            </a:pPr>
            <a:r>
              <a:rPr lang="en-US" smtClean="0" sz="2200" dirty="0">
                <a:latin typeface="Arial"/>
                <a:cs typeface="Arial"/>
              </a:rPr>
              <a:t>Interrupt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handlers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are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stored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in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an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array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of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pointers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called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the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b="1" i="1" sz="2200" dirty="0">
                <a:latin typeface="Arial"/>
                <a:cs typeface="Arial"/>
              </a:rPr>
              <a:t>interrupt</a:t>
            </a:r>
            <a:r>
              <a:rPr lang="en-US" smtClean="0" b="1" i="1" sz="2200" dirty="0">
                <a:latin typeface="Arial"/>
                <a:cs typeface="Arial"/>
              </a:rPr>
              <a:t> </a:t>
            </a:r>
            <a:r>
              <a:rPr lang="en-US" smtClean="0" b="1" i="1" sz="2200" dirty="0">
                <a:latin typeface="Arial"/>
                <a:cs typeface="Arial"/>
              </a:rPr>
              <a:t>vector</a:t>
            </a:r>
          </a:p>
          <a:p>
            <a:pPr lvl="1">
              <a:lnSpc>
                <a:spcPct val="80000"/>
              </a:lnSpc>
            </a:pPr>
            <a:r>
              <a:rPr lang="en-US" smtClean="0" sz="2200" dirty="0">
                <a:latin typeface="Arial"/>
                <a:cs typeface="Arial"/>
              </a:rPr>
              <a:t>To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handle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the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interrupt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quickly,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a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table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of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pointers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is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generally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stored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in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low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memory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which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hold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the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addresses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of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the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ISR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for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the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various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devices</a:t>
            </a:r>
          </a:p>
          <a:p>
            <a:pPr lvl="1">
              <a:lnSpc>
                <a:spcPct val="80000"/>
              </a:lnSpc>
            </a:pPr>
            <a:r>
              <a:rPr lang="en-US" smtClean="0" sz="2200" dirty="0">
                <a:latin typeface="Arial"/>
                <a:cs typeface="Arial"/>
              </a:rPr>
              <a:t>This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array,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or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b="1" i="1" sz="2200" dirty="0">
                <a:latin typeface="Arial"/>
                <a:cs typeface="Arial"/>
              </a:rPr>
              <a:t>interrupt</a:t>
            </a:r>
            <a:r>
              <a:rPr lang="en-US" smtClean="0" b="1" i="1" sz="2200" dirty="0">
                <a:latin typeface="Arial"/>
                <a:cs typeface="Arial"/>
              </a:rPr>
              <a:t> </a:t>
            </a:r>
            <a:r>
              <a:rPr lang="en-US" smtClean="0" b="1" i="1" sz="2200" dirty="0">
                <a:latin typeface="Arial"/>
                <a:cs typeface="Arial"/>
              </a:rPr>
              <a:t>vector</a:t>
            </a:r>
            <a:r>
              <a:rPr lang="en-US" smtClean="0" sz="2200" dirty="0">
                <a:latin typeface="Arial"/>
                <a:cs typeface="Arial"/>
              </a:rPr>
              <a:t>,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of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addresses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is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then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indexed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by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a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unique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device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number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to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provide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the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address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of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the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ISR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for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the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interrupting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device</a:t>
            </a:r>
          </a:p>
          <a:p>
            <a:pPr>
              <a:lnSpc>
                <a:spcPct val="80000"/>
              </a:lnSpc>
            </a:pPr>
            <a:r>
              <a:rPr lang="en-US" smtClean="0" sz="2200" dirty="0">
                <a:latin typeface="Arial"/>
                <a:cs typeface="Arial"/>
              </a:rPr>
              <a:t>After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the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interrupt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handler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completes,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the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interrupted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process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is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restored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and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execution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continues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from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the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address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of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the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interrupted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instruction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(</a:t>
            </a:r>
            <a:r>
              <a:rPr lang="en-US" smtClean="0" sz="2200" dirty="0">
                <a:latin typeface="Arial"/>
                <a:cs typeface="Arial"/>
              </a:rPr>
              <a:t>stored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on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stack</a:t>
            </a:r>
            <a:r>
              <a:rPr lang="en-US" smtClean="0" sz="2200" dirty="0">
                <a:latin typeface="Arial"/>
                <a:cs typeface="Arial"/>
              </a:rPr>
              <a:t>)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or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the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next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process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is</a:t>
            </a:r>
            <a:r>
              <a:rPr lang="en-US" smtClean="0" sz="2200" dirty="0">
                <a:latin typeface="Arial"/>
                <a:cs typeface="Arial"/>
              </a:rPr>
              <a:t> </a:t>
            </a:r>
            <a:r>
              <a:rPr lang="en-US" smtClean="0" sz="2200" dirty="0">
                <a:latin typeface="Arial"/>
                <a:cs typeface="Arial"/>
              </a:rPr>
              <a:t>executed</a:t>
            </a:r>
          </a:p>
          <a:p>
            <a:pPr/>
            <a:r>
              <a:rPr lang="en-US" smtClean="0" dirty="0"/>
              <a:t/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32C81C-BE52-4A4F-8A43-3BFE0CB43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Interrupts</a:t>
            </a:r>
          </a:p>
        </p:txBody>
      </p:sp>
      <p:pic>
        <p:nvPicPr>
          <p:cNvPr id="4" name="Picture 2" descr="Fig 3-8">
            <a:extLst>
              <a:ext uri="{FF2B5EF4-FFF2-40B4-BE49-F238E27FC236}">
                <a16:creationId xmlns:a16="http://schemas.microsoft.com/office/drawing/2014/main" xmlns="" id="{EFA2C34E-3C77-4BDE-810B-14570DF376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14563" y="2129061"/>
            <a:ext cx="9758361" cy="457177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9585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2A85F8-3315-4738-B556-ED59CF9D2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25482"/>
            <a:ext cx="8770571" cy="1560716"/>
          </a:xfrm>
        </p:spPr>
        <p:txBody>
          <a:bodyPr>
            <a:normAutofit/>
          </a:bodyPr>
          <a:lstStyle/>
          <a:p>
            <a:r>
              <a:rPr lang="en-US" altLang="en-US" sz="4800" b="1" dirty="0"/>
              <a:t>I/O Structure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F47E3D-D6BD-4456-9AD1-AFBE5F14F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41338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After I/O starts, control returns to user program only upon I/O completion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Wait instruction idles the CPU until the next interrupt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Wait loop (contention for memory access)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At most one I/O request is outstanding at a time, no simultaneous I/O processing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After I/O starts, control returns to user program without waiting for I/O completion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call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request to the OS to allow user to wait for I/O completion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Device-status table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contains entry for each I/O device indicating its type, address, and state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OS indexes into I/O device table to determine device status and to modify table entry to include interrupt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4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D76CB5-FF76-423F-811B-1CEF16672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312" y="454045"/>
            <a:ext cx="8770571" cy="1560716"/>
          </a:xfrm>
        </p:spPr>
        <p:txBody>
          <a:bodyPr>
            <a:normAutofit/>
          </a:bodyPr>
          <a:lstStyle/>
          <a:p>
            <a:r>
              <a:rPr lang="en-US" altLang="en-US" sz="4800" b="1" dirty="0"/>
              <a:t>Storage Structure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C0B95E-A5F3-45E5-AEB5-D48896921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1728789"/>
            <a:ext cx="8770571" cy="5129211"/>
          </a:xfrm>
        </p:spPr>
        <p:txBody>
          <a:bodyPr>
            <a:noAutofit/>
          </a:bodyPr>
          <a:lstStyle/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Main memory – only large storage media that the CPU can access directly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Typically </a:t>
            </a:r>
            <a:r>
              <a:rPr lang="en-US" altLang="en-US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volatile</a:t>
            </a:r>
          </a:p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Secondary storage – extension of main memory that provides large </a:t>
            </a:r>
            <a:r>
              <a:rPr lang="en-US" altLang="en-US" sz="18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nonvolatile</a:t>
            </a:r>
            <a:r>
              <a:rPr lang="en-US" altLang="en-US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storage capacity</a:t>
            </a:r>
          </a:p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Hard disks – rigid metal or glass platters covered with magnetic recording material 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Disk surface is logically divided into </a:t>
            </a:r>
            <a:r>
              <a:rPr lang="en-US" altLang="en-US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tracks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, which are subdivided into </a:t>
            </a:r>
            <a:r>
              <a:rPr lang="en-US" altLang="en-US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sectors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disk controller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determines the logical interaction between the device and the computer </a:t>
            </a:r>
          </a:p>
          <a:p>
            <a:r>
              <a:rPr lang="en-US" altLang="en-US" sz="18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Solid-state disks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– faster than hard disks, nonvolatile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Various technologies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Becoming more popular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943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CC72F4-E4ED-4803-ADC9-E473067F5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800" b="1" dirty="0"/>
              <a:t>Storage Hierarchy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1D111E-42B9-430C-8213-25FAB5E66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4090988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Storage systems organized in hierarchy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Volatility</a:t>
            </a:r>
          </a:p>
          <a:p>
            <a:r>
              <a:rPr lang="en-US" altLang="en-US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– copying information into faster storage system; main memory can be viewed as a cache for secondary storage</a:t>
            </a:r>
          </a:p>
          <a:p>
            <a:r>
              <a:rPr lang="en-US" altLang="en-US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Driver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for each device controller to manage I/O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Provides uniform interface between controller and kernel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65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ABC391-6017-404D-9D21-E590117F1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Cache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044712-A52A-40B6-B2DA-387288D1D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202289"/>
            <a:ext cx="8770571" cy="4381432"/>
          </a:xfrm>
        </p:spPr>
        <p:txBody>
          <a:bodyPr/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 of high speed memory to hold recently access data.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Processor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speed faster than memory access speed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Exploit the principle of locality with a small fast memory</a:t>
            </a:r>
          </a:p>
          <a:p>
            <a:endParaRPr lang="en-US" dirty="0"/>
          </a:p>
        </p:txBody>
      </p:sp>
      <p:pic>
        <p:nvPicPr>
          <p:cNvPr id="4" name="Content Placeholder 3" descr="Fig01_16.gif">
            <a:extLst>
              <a:ext uri="{FF2B5EF4-FFF2-40B4-BE49-F238E27FC236}">
                <a16:creationId xmlns:a16="http://schemas.microsoft.com/office/drawing/2014/main" xmlns="" id="{723E3A2F-AFC1-47E9-B8E4-3A8A52539F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449132" y="3850782"/>
            <a:ext cx="8794124" cy="260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7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97977B-DE5E-4515-9568-70CC7034F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Exploits the hardware resources of one or more processors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Provides a set of services to system users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Manages secondary memory and I/O devices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8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46EE1-C087-490F-94BE-A5C92264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Cache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579C66-6D86-4B73-AE77-20DE6F8D0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399"/>
            <a:ext cx="8770571" cy="4233863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Important principle, performed at many levels in a computer (in hardware, operating system, software)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Contains copy of a portion of main memory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Processor first checks cache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information is there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it is, information used directly from the cache (fast)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not, data copied to cache and used there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Because of locality of reference, it is likely that future memory references are in that block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Cache smaller than storage being cached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86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76FE7F-6A3B-4468-8FF6-A70F10ABD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Cache/Main-Memory Structure</a:t>
            </a:r>
          </a:p>
        </p:txBody>
      </p:sp>
      <p:pic>
        <p:nvPicPr>
          <p:cNvPr id="4" name="Content Placeholder 3" descr="Fig01_17.gif">
            <a:extLst>
              <a:ext uri="{FF2B5EF4-FFF2-40B4-BE49-F238E27FC236}">
                <a16:creationId xmlns:a16="http://schemas.microsoft.com/office/drawing/2014/main" xmlns="" id="{8C5AC93F-3AE4-446D-B8E4-CA8545C62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257550" y="2438399"/>
            <a:ext cx="7786688" cy="4791075"/>
          </a:xfrm>
        </p:spPr>
      </p:pic>
    </p:spTree>
    <p:extLst>
      <p:ext uri="{BB962C8B-B14F-4D97-AF65-F5344CB8AC3E}">
        <p14:creationId xmlns:p14="http://schemas.microsoft.com/office/powerpoint/2010/main" val="3904590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E6D0DF-4F42-49D3-9CB7-E4BF4949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Cache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D57B9F-2007-4AC3-93D3-F4D2D09C1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Cache size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Even small caches have significant impact on performance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Block size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unit of data exchanged between cache and main memory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Larger block size yields more hits until probability of using newly fetched data becomes less than the probability of reusing data that have to be moved out of cache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616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8EDD87-BB8D-4B8E-A4D1-E8B699564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800100"/>
            <a:ext cx="8770571" cy="528980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Mapping function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Determines which cache location the block will occupy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Replacement algorithm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Chooses which block to replace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Least-recently-used (LRU) algorithm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Write policy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Dictates when the memory write operation takes place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occur every time the block is updated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occur when the block is replaced</a:t>
            </a:r>
          </a:p>
          <a:p>
            <a:pPr lvl="2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Minimize write operations</a:t>
            </a:r>
          </a:p>
          <a:p>
            <a:pPr lvl="2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Leave main memory in an obsolete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574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601A89-A67B-466F-AA82-C62D3B8B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Computer-System Architecture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A75F21-2B22-4DF7-BB18-B9880A65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129061"/>
            <a:ext cx="8770571" cy="4728939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Most systems use a single general-purpose processor</a:t>
            </a:r>
          </a:p>
          <a:p>
            <a:pPr lvl="1"/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Most systems have special-purpose processors as well</a:t>
            </a:r>
          </a:p>
          <a:p>
            <a:r>
              <a:rPr lang="en-US" altLang="en-US" sz="21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Multiprocessors</a:t>
            </a:r>
            <a:r>
              <a:rPr lang="en-US" altLang="en-US" sz="2100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systems growing in use and importance</a:t>
            </a:r>
          </a:p>
          <a:p>
            <a:pPr lvl="1"/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Also known as </a:t>
            </a:r>
            <a:r>
              <a:rPr lang="en-US" altLang="en-US" sz="21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 systems</a:t>
            </a: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1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tightly-coupled systems</a:t>
            </a:r>
          </a:p>
          <a:p>
            <a:pPr lvl="1"/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Advantages include:</a:t>
            </a:r>
          </a:p>
          <a:p>
            <a:pPr marL="1200150" lvl="2" indent="-342900">
              <a:buFont typeface="Arial" panose="020B0604020202020204" pitchFamily="34" charset="0"/>
              <a:buAutoNum type="arabicPeriod"/>
            </a:pPr>
            <a:r>
              <a:rPr lang="en-US" altLang="en-US" sz="21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Increased throughput</a:t>
            </a:r>
          </a:p>
          <a:p>
            <a:pPr marL="1200150" lvl="2" indent="-342900">
              <a:buFont typeface="Arial" panose="020B0604020202020204" pitchFamily="34" charset="0"/>
              <a:buAutoNum type="arabicPeriod"/>
            </a:pPr>
            <a:r>
              <a:rPr lang="en-US" altLang="en-US" sz="21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Economy of scale</a:t>
            </a:r>
          </a:p>
          <a:p>
            <a:pPr marL="1200150" lvl="2" indent="-342900">
              <a:buFont typeface="Arial" panose="020B0604020202020204" pitchFamily="34" charset="0"/>
              <a:buAutoNum type="arabicPeriod"/>
            </a:pPr>
            <a:r>
              <a:rPr lang="en-US" altLang="en-US" sz="21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Increased reliability </a:t>
            </a: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– graceful degradation or fault tolerance</a:t>
            </a:r>
          </a:p>
          <a:p>
            <a:pPr lvl="1"/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Two types:</a:t>
            </a:r>
          </a:p>
          <a:p>
            <a:pPr marL="1200150" lvl="2" indent="-342900">
              <a:buFont typeface="Arial" panose="020B0604020202020204" pitchFamily="34" charset="0"/>
              <a:buAutoNum type="arabicPeriod"/>
            </a:pPr>
            <a:r>
              <a:rPr lang="en-US" altLang="en-US" sz="21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Asymmetric Multiprocessing </a:t>
            </a: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– each processor is assigned a specie task.</a:t>
            </a:r>
          </a:p>
          <a:p>
            <a:pPr marL="1200150" lvl="2" indent="-342900">
              <a:buFont typeface="Arial" panose="020B0604020202020204" pitchFamily="34" charset="0"/>
              <a:buAutoNum type="arabicPeriod"/>
            </a:pPr>
            <a:r>
              <a:rPr lang="en-US" altLang="en-US" sz="21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Symmetric Multiprocessing </a:t>
            </a: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– each processor performs all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3978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32E021-20AD-4BB5-89B0-E7FBF5EF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Symmetric Multiprocessing Architecture</a:t>
            </a:r>
            <a:endParaRPr lang="en-US" b="1" dirty="0"/>
          </a:p>
        </p:txBody>
      </p:sp>
      <p:pic>
        <p:nvPicPr>
          <p:cNvPr id="4" name="Picture 7" descr="1">
            <a:extLst>
              <a:ext uri="{FF2B5EF4-FFF2-40B4-BE49-F238E27FC236}">
                <a16:creationId xmlns:a16="http://schemas.microsoft.com/office/drawing/2014/main" xmlns="" id="{C719B46B-0854-46FE-A919-567A946052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25" y="2557463"/>
            <a:ext cx="7272338" cy="387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93478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4658C7-A225-423F-9E8D-16EF58477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Operating System Structure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4CB8A3-B212-42CA-868A-285A13CCC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243138"/>
            <a:ext cx="8770571" cy="461486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19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Multiprogramming</a:t>
            </a: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sz="19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 system</a:t>
            </a: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) needed for efficiency</a:t>
            </a:r>
          </a:p>
          <a:p>
            <a:pPr lvl="1">
              <a:lnSpc>
                <a:spcPct val="90000"/>
              </a:lnSpc>
            </a:pP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Single user cannot keep CPU and I/O devices busy at all times</a:t>
            </a:r>
          </a:p>
          <a:p>
            <a:pPr lvl="1">
              <a:lnSpc>
                <a:spcPct val="90000"/>
              </a:lnSpc>
            </a:pP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Multiprogramming organizes jobs (code and data) so CPU always has one to execute</a:t>
            </a:r>
          </a:p>
          <a:p>
            <a:pPr lvl="1">
              <a:lnSpc>
                <a:spcPct val="90000"/>
              </a:lnSpc>
            </a:pP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A subset of total jobs in system is kept in memory</a:t>
            </a:r>
          </a:p>
          <a:p>
            <a:pPr lvl="1">
              <a:lnSpc>
                <a:spcPct val="90000"/>
              </a:lnSpc>
            </a:pP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One job selected and run via </a:t>
            </a:r>
            <a:r>
              <a:rPr lang="en-US" altLang="en-US" sz="19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scheduling</a:t>
            </a:r>
          </a:p>
          <a:p>
            <a:pPr lvl="1">
              <a:lnSpc>
                <a:spcPct val="90000"/>
              </a:lnSpc>
            </a:pP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When it has to wait (for I/O for example), OS switches to another job</a:t>
            </a:r>
          </a:p>
          <a:p>
            <a:pPr lvl="1">
              <a:lnSpc>
                <a:spcPct val="90000"/>
              </a:lnSpc>
            </a:pPr>
            <a:endParaRPr lang="en-US" alt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9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Timesharing </a:t>
            </a: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9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multitasking</a:t>
            </a: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19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is logical extension in which CPU switches jobs so frequently that users can interact with each job while it is running, creating </a:t>
            </a:r>
            <a:r>
              <a:rPr lang="en-US" altLang="en-US" sz="19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</a:t>
            </a: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computing</a:t>
            </a:r>
          </a:p>
          <a:p>
            <a:pPr lvl="1">
              <a:lnSpc>
                <a:spcPct val="90000"/>
              </a:lnSpc>
            </a:pPr>
            <a:r>
              <a:rPr lang="en-US" altLang="en-US" sz="19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 time </a:t>
            </a: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should be &lt; 1 second</a:t>
            </a:r>
          </a:p>
          <a:p>
            <a:pPr lvl="1">
              <a:lnSpc>
                <a:spcPct val="90000"/>
              </a:lnSpc>
            </a:pP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Each user has at least one program executing in memory </a:t>
            </a: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</a:t>
            </a:r>
            <a:r>
              <a:rPr lang="en-US" altLang="en-US" sz="19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process</a:t>
            </a:r>
          </a:p>
          <a:p>
            <a:pPr lvl="1">
              <a:lnSpc>
                <a:spcPct val="90000"/>
              </a:lnSpc>
            </a:pP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If several jobs ready to run at the same time  </a:t>
            </a:r>
            <a:r>
              <a:rPr lang="en-US" altLang="en-US" sz="19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CPU scheduling</a:t>
            </a:r>
          </a:p>
          <a:p>
            <a:pPr lvl="1">
              <a:lnSpc>
                <a:spcPct val="90000"/>
              </a:lnSpc>
            </a:pP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If processes don</a:t>
            </a:r>
            <a:r>
              <a:rPr lang="ja-JP" altLang="en-US" sz="1900" dirty="0"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’</a:t>
            </a:r>
            <a:r>
              <a:rPr lang="en-US" altLang="ja-JP" sz="1900" dirty="0"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t fit in memory, </a:t>
            </a:r>
            <a:r>
              <a:rPr lang="en-US" altLang="ja-JP" sz="19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swapping</a:t>
            </a:r>
            <a:r>
              <a:rPr lang="en-US" altLang="ja-JP" sz="1900" dirty="0"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 moves them in and out to run</a:t>
            </a:r>
          </a:p>
          <a:p>
            <a:pPr lvl="1">
              <a:lnSpc>
                <a:spcPct val="90000"/>
              </a:lnSpc>
            </a:pPr>
            <a:r>
              <a:rPr lang="en-US" altLang="en-US" sz="19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Virtual memory </a:t>
            </a: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allows execution of processes not completely in memory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881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CF8BEA-8629-4BA6-B813-1CD6894A0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203305"/>
          </a:xfrm>
        </p:spPr>
        <p:txBody>
          <a:bodyPr/>
          <a:lstStyle/>
          <a:p>
            <a:r>
              <a:rPr lang="en-US" altLang="en-US" b="1" dirty="0"/>
              <a:t>Process Management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141F0A-FC73-4F6A-A211-D3B78E81A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129061"/>
            <a:ext cx="8770571" cy="47289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 process is a program in execution. It is a unit of work within the system. Program is a </a:t>
            </a:r>
            <a:r>
              <a:rPr lang="en-US" alt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passive entity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, process is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altLang="en-US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entity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Process </a:t>
            </a: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needs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resources to accomplish its task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CPU, memory, I/O, files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Initialization data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Process termination requires reclaim of any reusable resources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Single-threaded process has one </a:t>
            </a:r>
            <a:r>
              <a:rPr lang="en-US" altLang="en-US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counter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specifying location of next instruction to execute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Process executes instructions sequentially, one at a time, until completion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Multi-threaded process has one program counter per thread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Typically system has many processes, some user, some operating system running concurrently on one or more CPUs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Concurrency by multiplexing the CPUs among the processes / threads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211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ED3366-F3DF-4B02-9A34-57A83834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Process Management Activities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B644BF-2271-4522-BB42-204E26456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operating system is responsible for the following activities in connection with process management: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Creating and deleting both user and system processes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Suspending and resuming processes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Providing mechanisms for process synchronization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Providing mechanisms for process communication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Providing mechanisms for deadlock handling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7460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19CD1A-BA17-4087-A681-DAFEBF410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Memory Management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5A6A82-5052-4A1F-9DD2-54E175E78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4262438"/>
          </a:xfrm>
        </p:spPr>
        <p:txBody>
          <a:bodyPr>
            <a:normAutofit/>
          </a:bodyPr>
          <a:lstStyle/>
          <a:p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To execute a program all (or part) of the instructions must be in memory</a:t>
            </a:r>
          </a:p>
          <a:p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All  (or part) of the data that is needed by the program must be in memory.</a:t>
            </a:r>
          </a:p>
          <a:p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Memory management determines what is in memory and when</a:t>
            </a:r>
          </a:p>
          <a:p>
            <a:pPr lvl="1"/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Optimizing CPU utilization and computer response to users</a:t>
            </a:r>
          </a:p>
          <a:p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Memory management activities</a:t>
            </a:r>
          </a:p>
          <a:p>
            <a:pPr lvl="1"/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Keeping track of which parts of memory are currently being used and by whom</a:t>
            </a:r>
          </a:p>
          <a:p>
            <a:pPr lvl="1"/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Deciding which processes (or parts thereof) and data to move into and out of memory</a:t>
            </a:r>
          </a:p>
          <a:p>
            <a:pPr lvl="1"/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Allocating and deallocating memory space as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754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CEC65E-8937-4BDD-BF59-FC6404A04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963" y="454045"/>
            <a:ext cx="8770571" cy="1560716"/>
          </a:xfrm>
        </p:spPr>
        <p:txBody>
          <a:bodyPr>
            <a:normAutofit/>
          </a:bodyPr>
          <a:lstStyle/>
          <a:p>
            <a:r>
              <a:rPr lang="en-US" altLang="en-US" sz="4800" b="1" dirty="0">
                <a:cs typeface="Arial" panose="020B0604020202020204" pitchFamily="34" charset="0"/>
              </a:rPr>
              <a:t>Operating System Definition</a:t>
            </a:r>
            <a:endParaRPr lang="en-US" sz="4800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D11AA3-E770-4F61-8FB2-24188F175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OS is a </a:t>
            </a:r>
            <a:r>
              <a:rPr lang="en-US" altLang="en-US" sz="24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 allocator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Manages all resources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Decides between conflicting requests for efficient and fair resource use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OS is a </a:t>
            </a:r>
            <a:r>
              <a:rPr lang="en-US" altLang="en-US" sz="24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program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Controls execution of programs to prevent errors and improper use of the computer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4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AC472F-C5FC-43A9-AADB-E081D6B5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Storage Management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2DBAB9-C4A2-48B1-AE17-79A74E468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129061"/>
            <a:ext cx="8770571" cy="472893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OS provides uniform, logical view of information storage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Abstracts physical properties to logical storage unit  - </a:t>
            </a:r>
            <a:r>
              <a:rPr lang="en-US" altLang="en-US" sz="21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Each medium is controlled by device (i.e., disk drive, tape drive)</a:t>
            </a:r>
          </a:p>
          <a:p>
            <a:pPr lvl="2">
              <a:lnSpc>
                <a:spcPct val="90000"/>
              </a:lnSpc>
            </a:pP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Varying properties include access speed, capacity, data-transfer rate, access method (sequential or random)</a:t>
            </a:r>
          </a:p>
          <a:p>
            <a:pPr lvl="2">
              <a:lnSpc>
                <a:spcPct val="90000"/>
              </a:lnSpc>
            </a:pPr>
            <a:endParaRPr lang="en-US" alt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File-System management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Files usually organized into directories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Access control on most systems to determine who can access what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OS activities include</a:t>
            </a:r>
          </a:p>
          <a:p>
            <a:pPr lvl="2">
              <a:lnSpc>
                <a:spcPct val="90000"/>
              </a:lnSpc>
            </a:pP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Creating and deleting files and directories</a:t>
            </a:r>
          </a:p>
          <a:p>
            <a:pPr lvl="2">
              <a:lnSpc>
                <a:spcPct val="90000"/>
              </a:lnSpc>
            </a:pP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Primitives to manipulate files and directories</a:t>
            </a:r>
          </a:p>
          <a:p>
            <a:pPr lvl="2">
              <a:lnSpc>
                <a:spcPct val="90000"/>
              </a:lnSpc>
            </a:pP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Mapping files onto secondary storage</a:t>
            </a:r>
          </a:p>
          <a:p>
            <a:pPr lvl="2">
              <a:lnSpc>
                <a:spcPct val="90000"/>
              </a:lnSpc>
            </a:pP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Backup files onto stable (non-volatile) storage media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517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753370-F7D9-4E22-A89A-DC3C042F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Mass-Storage Management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9A1F64-1D01-41C6-8D6E-4BD2BE868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129061"/>
            <a:ext cx="8770571" cy="4543201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Usually disks used to store data that does not fit in main memory or data that must be kept for a </a:t>
            </a:r>
            <a:r>
              <a:rPr lang="ja-JP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ja-JP" sz="2600" dirty="0"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r>
              <a:rPr lang="ja-JP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altLang="ja-JP" sz="2600" dirty="0">
                <a:latin typeface="Arial" panose="020B0604020202020204" pitchFamily="34" charset="0"/>
                <a:cs typeface="Arial" panose="020B0604020202020204" pitchFamily="34" charset="0"/>
              </a:rPr>
              <a:t> period of time</a:t>
            </a:r>
          </a:p>
          <a:p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Proper management is of central importance</a:t>
            </a:r>
          </a:p>
          <a:p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Entire speed of computer operation hinges on disk subsystem and its algorithms</a:t>
            </a:r>
          </a:p>
          <a:p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OS activities</a:t>
            </a:r>
          </a:p>
          <a:p>
            <a:pPr lvl="1"/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Free-space management</a:t>
            </a:r>
          </a:p>
          <a:p>
            <a:pPr lvl="1"/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Storage allocation</a:t>
            </a:r>
          </a:p>
          <a:p>
            <a:pPr lvl="1"/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Disk scheduling</a:t>
            </a:r>
          </a:p>
          <a:p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Some storage need not be fast</a:t>
            </a:r>
          </a:p>
          <a:p>
            <a:pPr lvl="1"/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Tertiary storage includes optical storage, magnetic tape</a:t>
            </a:r>
          </a:p>
          <a:p>
            <a:pPr lvl="1"/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Still must be managed – by OS or applications</a:t>
            </a:r>
          </a:p>
          <a:p>
            <a:pPr lvl="1"/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Varies between WORM (write-once, read-many-times) and RW (read-write)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1179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F91559-73BF-46F1-8D8C-59AFA9A5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Protection and Security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63B3B6-68C0-482C-A1BE-09D178B48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4419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6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Protection </a:t>
            </a:r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– any mechanism for controlling access of processes or users to resources defined by the OS</a:t>
            </a:r>
          </a:p>
          <a:p>
            <a:pPr>
              <a:lnSpc>
                <a:spcPct val="90000"/>
              </a:lnSpc>
            </a:pPr>
            <a:r>
              <a:rPr lang="en-US" altLang="en-US" sz="26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</a:t>
            </a:r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– defense of the system against internal and external attacks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including denial-of-service, worms, viruses, identity theft, theft of service</a:t>
            </a:r>
          </a:p>
          <a:p>
            <a:pPr>
              <a:lnSpc>
                <a:spcPct val="90000"/>
              </a:lnSpc>
            </a:pPr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Systems generally first distinguish among users, to determine who can do what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User identities (</a:t>
            </a:r>
            <a:r>
              <a:rPr lang="en-US" altLang="en-US" sz="26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IDs</a:t>
            </a:r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security IDs) include name and associated number, one per user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User ID then associated with all files, processes of that user to determine access control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Group identifier (</a:t>
            </a:r>
            <a:r>
              <a:rPr lang="en-US" altLang="en-US" sz="26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ID</a:t>
            </a:r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) allows set of users to be defined and controls managed, then also associated with each process, file</a:t>
            </a:r>
          </a:p>
          <a:p>
            <a:pPr lvl="1">
              <a:lnSpc>
                <a:spcPct val="90000"/>
              </a:lnSpc>
            </a:pPr>
            <a:r>
              <a:rPr lang="en-US" altLang="en-US" sz="26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Privilege escalation </a:t>
            </a:r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allows user to change to effective ID with more rights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06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8B1AF9-2EFD-4A7E-A198-494124A0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Computing Environments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2C4D09-F82C-4F26-B7D5-47A3056F1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Traditional</a:t>
            </a:r>
          </a:p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Stand-alone general purpose machines</a:t>
            </a:r>
          </a:p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most systems interconnect with others (i.e., the Internet)</a:t>
            </a:r>
          </a:p>
          <a:p>
            <a:r>
              <a:rPr lang="en-US" altLang="en-US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Portals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provide web access to internal systems</a:t>
            </a:r>
          </a:p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Mobile computers interconnect via </a:t>
            </a:r>
            <a:r>
              <a:rPr lang="en-US" altLang="en-US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wireless networks</a:t>
            </a:r>
          </a:p>
          <a:p>
            <a:r>
              <a:rPr lang="en-US" altLang="en-US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Mobile</a:t>
            </a:r>
            <a:endParaRPr lang="en-US" altLang="en-US" b="1" dirty="0">
              <a:solidFill>
                <a:srgbClr val="33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Handheld smartphones, tablets,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Leaders are </a:t>
            </a:r>
            <a:r>
              <a:rPr lang="en-US" altLang="en-US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Apple iOS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en-US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Android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848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3B757B-D0DB-46CB-A90A-2E32D8D39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Computing Environments – Distributed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D3586E-7892-4438-A752-609C450A4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4419600"/>
          </a:xfrm>
        </p:spPr>
        <p:txBody>
          <a:bodyPr>
            <a:noAutofit/>
          </a:bodyPr>
          <a:lstStyle/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Distributed computing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Collection of separate, possibly heterogeneous, systems networked together</a:t>
            </a:r>
          </a:p>
          <a:p>
            <a:pPr lvl="2"/>
            <a:r>
              <a:rPr lang="en-US" altLang="en-US" sz="18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is a communications path, </a:t>
            </a:r>
            <a:r>
              <a:rPr lang="en-US" altLang="en-US" sz="18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TCP/IP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most common</a:t>
            </a:r>
          </a:p>
          <a:p>
            <a:pPr lvl="3"/>
            <a:r>
              <a:rPr lang="en-US" altLang="en-US" sz="18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Area Network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8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3"/>
            <a:r>
              <a:rPr lang="en-US" altLang="en-US" sz="18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Wide Area Network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8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3"/>
            <a:r>
              <a:rPr lang="en-US" altLang="en-US" sz="18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Metropolitan Area Network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8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en-US" sz="1800" b="1" dirty="0">
              <a:solidFill>
                <a:srgbClr val="33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r>
              <a:rPr lang="en-US" altLang="en-US" sz="18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 Area Network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8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Operating System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provides features between systems across network</a:t>
            </a:r>
          </a:p>
          <a:p>
            <a:pPr lvl="2"/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Communication scheme allows systems to exchange messages</a:t>
            </a:r>
          </a:p>
          <a:p>
            <a:pPr lvl="2"/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Illusion of a single system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6226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DD0848-5323-401B-83AA-0CADDC6E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Computing Environments – Client-Server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70B20F-5BBB-4A26-9A31-BD33301E7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Client-Server Computing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Many systems now </a:t>
            </a:r>
            <a:r>
              <a:rPr lang="en-US" altLang="en-US" sz="16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servers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responding to requests generated by </a:t>
            </a:r>
            <a:r>
              <a:rPr lang="en-US" altLang="en-US" sz="16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Compute-server system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provides an interface to client to request services (i.e., database)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File-server system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provides interface for clients to store and retrieve files</a:t>
            </a:r>
          </a:p>
          <a:p>
            <a:endParaRPr lang="en-US" dirty="0"/>
          </a:p>
        </p:txBody>
      </p:sp>
      <p:pic>
        <p:nvPicPr>
          <p:cNvPr id="4" name="Picture 1" descr="1_18.pdf">
            <a:extLst>
              <a:ext uri="{FF2B5EF4-FFF2-40B4-BE49-F238E27FC236}">
                <a16:creationId xmlns:a16="http://schemas.microsoft.com/office/drawing/2014/main" xmlns="" id="{25161E55-0CC4-4797-A979-4EB6E56E1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4264152"/>
            <a:ext cx="6743699" cy="2593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35944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473446-266A-4274-BD39-CD4561BED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Computing Environments - Peer-to-Peer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ED84E8-0F8C-4C43-B7DE-B6769B6A2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Another model of distributed system</a:t>
            </a:r>
          </a:p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P2P does not distinguish clients and servers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Instead all nodes are considered peers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May each act as client, server or both      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Node must join P2P network</a:t>
            </a:r>
          </a:p>
          <a:p>
            <a:pPr lvl="2"/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Registers its service with central lookup service on network, or</a:t>
            </a:r>
          </a:p>
          <a:p>
            <a:pPr lvl="2"/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Broadcast request for service and respond to requests for service via 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discovery protocol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Examples include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Napster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Gnutella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Voice over IP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VoIP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such as Skype </a:t>
            </a:r>
          </a:p>
          <a:p>
            <a:endParaRPr lang="en-US" dirty="0"/>
          </a:p>
        </p:txBody>
      </p:sp>
      <p:pic>
        <p:nvPicPr>
          <p:cNvPr id="4" name="Picture 1" descr="1_19.pdf">
            <a:extLst>
              <a:ext uri="{FF2B5EF4-FFF2-40B4-BE49-F238E27FC236}">
                <a16:creationId xmlns:a16="http://schemas.microsoft.com/office/drawing/2014/main" xmlns="" id="{D0162F67-240E-46FD-9BE4-50D764AC9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2438399"/>
            <a:ext cx="3313113" cy="217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1015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C6CA03-A20F-483C-AC9D-C5BA926A2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060430"/>
          </a:xfrm>
        </p:spPr>
        <p:txBody>
          <a:bodyPr>
            <a:normAutofit fontScale="90000"/>
          </a:bodyPr>
          <a:lstStyle/>
          <a:p>
            <a:r>
              <a:rPr lang="en-US" altLang="en-US" sz="4800" b="1" dirty="0">
                <a:cs typeface="Arial" panose="020B0604020202020204" pitchFamily="34" charset="0"/>
              </a:rPr>
              <a:t>What Operating Systems Do</a:t>
            </a:r>
            <a:endParaRPr lang="en-US" sz="4800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F26526-1B57-45B1-BB18-88F758CBB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4019550"/>
          </a:xfrm>
        </p:spPr>
        <p:txBody>
          <a:bodyPr>
            <a:normAutofit fontScale="62500" lnSpcReduction="20000"/>
          </a:bodyPr>
          <a:lstStyle/>
          <a:p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Depends on the point of view</a:t>
            </a:r>
          </a:p>
          <a:p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Users want convenience, </a:t>
            </a:r>
            <a:r>
              <a:rPr lang="en-US" altLang="en-US" sz="32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ease</a:t>
            </a:r>
            <a:r>
              <a:rPr lang="en-US" altLang="en-US" sz="3200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altLang="en-US" sz="3200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en-US" sz="32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good performance </a:t>
            </a:r>
          </a:p>
          <a:p>
            <a:pPr lvl="1"/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Don</a:t>
            </a:r>
            <a:r>
              <a:rPr lang="ja-JP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t care about </a:t>
            </a:r>
            <a:r>
              <a:rPr lang="en-US" altLang="ja-JP" sz="32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  <a:r>
              <a:rPr lang="en-US" altLang="ja-JP" sz="3200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32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utilization</a:t>
            </a:r>
          </a:p>
          <a:p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But shared computer such as </a:t>
            </a:r>
            <a:r>
              <a:rPr lang="en-US" altLang="en-US" sz="32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mainframe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altLang="en-US" sz="32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minicomputer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must keep all users happy</a:t>
            </a:r>
          </a:p>
          <a:p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Users of dedicate systems such as </a:t>
            </a:r>
            <a:r>
              <a:rPr lang="en-US" altLang="en-US" sz="32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workstations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have dedicated resources but frequently use shared resources from </a:t>
            </a:r>
            <a:r>
              <a:rPr lang="en-US" altLang="en-US" sz="32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servers</a:t>
            </a:r>
          </a:p>
          <a:p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Handheld computers are resource poor,  optimized for usability and battery life</a:t>
            </a:r>
          </a:p>
          <a:p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computers have little or no user interface, such as embedded computers in devices and automobiles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58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F6BFCA-201E-4C42-8C48-369C376E2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103293"/>
          </a:xfrm>
        </p:spPr>
        <p:txBody>
          <a:bodyPr>
            <a:noAutofit/>
          </a:bodyPr>
          <a:lstStyle/>
          <a:p>
            <a:r>
              <a:rPr lang="en-US" altLang="en-US" sz="4800" b="1" dirty="0">
                <a:cs typeface="Arial" panose="020B0604020202020204" pitchFamily="34" charset="0"/>
              </a:rPr>
              <a:t>Computer System Structure</a:t>
            </a:r>
            <a:endParaRPr lang="en-US" sz="4800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F95E01-2669-4248-9A83-6353B9881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214563"/>
            <a:ext cx="8770571" cy="4643437"/>
          </a:xfrm>
        </p:spPr>
        <p:txBody>
          <a:bodyPr>
            <a:noAutofit/>
          </a:bodyPr>
          <a:lstStyle/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Computer system can be divided into four components:</a:t>
            </a:r>
          </a:p>
          <a:p>
            <a:pPr lvl="1"/>
            <a:r>
              <a:rPr lang="en-US" alt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1. Hardware</a:t>
            </a:r>
            <a:r>
              <a:rPr lang="en-US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– provides basic computing resources</a:t>
            </a:r>
          </a:p>
          <a:p>
            <a:pPr lvl="2"/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CPU, memory, I/O devices</a:t>
            </a:r>
          </a:p>
          <a:p>
            <a:pPr lvl="1"/>
            <a:r>
              <a:rPr lang="en-US" alt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2. Operating system</a:t>
            </a:r>
          </a:p>
          <a:p>
            <a:pPr lvl="2"/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Controls and coordinates use of hardware among various applications and users</a:t>
            </a:r>
          </a:p>
          <a:p>
            <a:pPr lvl="1"/>
            <a:r>
              <a:rPr lang="en-US" alt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3. Application programs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– define the ways in which the system resources are used to solve the computing problems of the users</a:t>
            </a:r>
          </a:p>
          <a:p>
            <a:pPr lvl="2"/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Word processors, compilers, web browsers, database systems, video games</a:t>
            </a:r>
          </a:p>
          <a:p>
            <a:pPr lvl="1"/>
            <a:r>
              <a:rPr lang="en-US" alt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4. Users</a:t>
            </a:r>
          </a:p>
          <a:p>
            <a:pPr lvl="2"/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People, machines, other computers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47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89AFCF-DF42-49E6-9CDB-1158C4EC3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800" b="1" dirty="0"/>
              <a:t>Four Components of a Computer System</a:t>
            </a:r>
            <a:endParaRPr lang="en-US" sz="4800" b="1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FEA5F345-7A42-467B-9E9F-471ABAEF22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2438400"/>
            <a:ext cx="8286749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351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FC0883-EFE9-4621-A230-C1037286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Basic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3AC458-1EDA-4136-B390-608419DE8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1. PROCESSOR: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Controls the operation of computer and perform its data processing function often called CPU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2. MAIN MEMORY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Stores data and program</a:t>
            </a:r>
          </a:p>
          <a:p>
            <a:pPr lvl="6"/>
            <a:r>
              <a:rPr lang="en-US" sz="2400" i="0" dirty="0">
                <a:latin typeface="Arial" panose="020B0604020202020204" pitchFamily="34" charset="0"/>
                <a:cs typeface="Arial" panose="020B0604020202020204" pitchFamily="34" charset="0"/>
              </a:rPr>
              <a:t>Volatile</a:t>
            </a:r>
          </a:p>
          <a:p>
            <a:pPr lvl="6"/>
            <a:r>
              <a:rPr lang="en-US" sz="2400" i="0" dirty="0">
                <a:latin typeface="Arial" panose="020B0604020202020204" pitchFamily="34" charset="0"/>
                <a:cs typeface="Arial" panose="020B0604020202020204" pitchFamily="34" charset="0"/>
              </a:rPr>
              <a:t>Also called real and primary memory</a:t>
            </a:r>
          </a:p>
          <a:p>
            <a:pPr lvl="6"/>
            <a:endParaRPr lang="en-US" sz="2000" i="0" dirty="0"/>
          </a:p>
        </p:txBody>
      </p:sp>
    </p:spTree>
    <p:extLst>
      <p:ext uri="{BB962C8B-B14F-4D97-AF65-F5344CB8AC3E}">
        <p14:creationId xmlns:p14="http://schemas.microsoft.com/office/powerpoint/2010/main" val="250826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BD4C0D-7AFD-45E5-A65D-570DB30C8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3. I/O MODULE</a:t>
            </a:r>
          </a:p>
          <a:p>
            <a:pPr lvl="3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Move data between the computer and external environment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e.g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secondary memory disks, Communication Equipment , Terminals.</a:t>
            </a:r>
          </a:p>
          <a:p>
            <a:pPr marL="960120" lvl="3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4. System Bus</a:t>
            </a:r>
          </a:p>
          <a:p>
            <a:pPr marL="960120" lvl="3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Provides for communication among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ors main memory and I/O mo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dules.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74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4073</TotalTime>
  <Words>1268</Words>
  <Application>ThinkFree Show</Application>
  <PresentationFormat>Custom</PresentationFormat>
  <Paragraphs>153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0</vt:i4>
      </vt:variant>
      <vt:variant>
        <vt:lpstr>슬라이드 제목</vt:lpstr>
      </vt:variant>
      <vt:variant>
        <vt:i4>46</vt:i4>
      </vt:variant>
    </vt:vector>
  </HeadingPairs>
  <TitlesOfParts>
    <vt:vector size="46" baseType="lpstr">
      <vt:lpstr>Slide 0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</vt:vector>
  </TitlesOfParts>
  <LinksUpToDate>false</LinksUpToDate>
  <SharedDoc>false</SharedDoc>
  <HyperlinksChanged>false</HyperlinksChanged>
  <AppVersion>06.0000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MCS 613 </dc:title>
  <dc:creator>FARHEEN IQBAL</dc:creator>
  <cp:lastModifiedBy>SM-G935P</cp:lastModifiedBy>
  <cp:revision>147</cp:revision>
  <dcterms:created xsi:type="dcterms:W3CDTF">2018-02-10T07:04:41Z</dcterms:created>
  <dcterms:modified xsi:type="dcterms:W3CDTF">2019-04-15T07:21:23Z</dcterms:modified>
</cp:coreProperties>
</file>