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8"/>
  </p:notesMasterIdLst>
  <p:sldIdLst>
    <p:sldId id="256" r:id="rId2"/>
    <p:sldId id="293" r:id="rId3"/>
    <p:sldId id="257" r:id="rId4"/>
    <p:sldId id="259" r:id="rId5"/>
    <p:sldId id="294" r:id="rId6"/>
    <p:sldId id="291" r:id="rId7"/>
    <p:sldId id="295" r:id="rId8"/>
    <p:sldId id="260" r:id="rId9"/>
    <p:sldId id="296" r:id="rId10"/>
    <p:sldId id="261" r:id="rId11"/>
    <p:sldId id="262" r:id="rId12"/>
    <p:sldId id="263" r:id="rId13"/>
    <p:sldId id="299" r:id="rId14"/>
    <p:sldId id="264" r:id="rId15"/>
    <p:sldId id="298" r:id="rId16"/>
    <p:sldId id="266" r:id="rId17"/>
    <p:sldId id="267" r:id="rId18"/>
    <p:sldId id="292" r:id="rId19"/>
    <p:sldId id="268" r:id="rId20"/>
    <p:sldId id="269" r:id="rId21"/>
    <p:sldId id="271" r:id="rId22"/>
    <p:sldId id="272" r:id="rId23"/>
    <p:sldId id="273" r:id="rId24"/>
    <p:sldId id="274" r:id="rId25"/>
    <p:sldId id="275" r:id="rId26"/>
    <p:sldId id="276" r:id="rId27"/>
    <p:sldId id="277" r:id="rId28"/>
    <p:sldId id="278" r:id="rId29"/>
    <p:sldId id="281" r:id="rId30"/>
    <p:sldId id="284" r:id="rId31"/>
    <p:sldId id="300" r:id="rId32"/>
    <p:sldId id="285" r:id="rId33"/>
    <p:sldId id="282" r:id="rId34"/>
    <p:sldId id="283" r:id="rId35"/>
    <p:sldId id="286"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2E702F-1BFD-4519-A4E3-35953CB38413}" type="datetimeFigureOut">
              <a:rPr lang="en-US" smtClean="0"/>
              <a:t>3/11/2019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18FF49-F388-45E3-AC4C-4878E998049D}" type="slidenum">
              <a:rPr lang="en-US" smtClean="0"/>
              <a:t>‹#›</a:t>
            </a:fld>
            <a:endParaRPr lang="en-US"/>
          </a:p>
        </p:txBody>
      </p:sp>
    </p:spTree>
    <p:extLst>
      <p:ext uri="{BB962C8B-B14F-4D97-AF65-F5344CB8AC3E}">
        <p14:creationId xmlns:p14="http://schemas.microsoft.com/office/powerpoint/2010/main" val="104382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18FF49-F388-45E3-AC4C-4878E998049D}" type="slidenum">
              <a:rPr lang="en-US" smtClean="0"/>
              <a:t>25</a:t>
            </a:fld>
            <a:endParaRPr lang="en-US"/>
          </a:p>
        </p:txBody>
      </p:sp>
    </p:spTree>
    <p:extLst>
      <p:ext uri="{BB962C8B-B14F-4D97-AF65-F5344CB8AC3E}">
        <p14:creationId xmlns:p14="http://schemas.microsoft.com/office/powerpoint/2010/main" val="3382253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6640C7-AAC4-41CC-BDE9-7173F5EA773F}"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C17F9-524F-4DDD-9C65-8829B3859337}" type="slidenum">
              <a:rPr lang="en-US" smtClean="0"/>
              <a:t>‹#›</a:t>
            </a:fld>
            <a:endParaRPr lang="en-US"/>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640C7-AAC4-41CC-BDE9-7173F5EA773F}"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C17F9-524F-4DDD-9C65-8829B38593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640C7-AAC4-41CC-BDE9-7173F5EA773F}"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C17F9-524F-4DDD-9C65-8829B38593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640C7-AAC4-41CC-BDE9-7173F5EA773F}"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C17F9-524F-4DDD-9C65-8829B38593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640C7-AAC4-41CC-BDE9-7173F5EA773F}"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C17F9-524F-4DDD-9C65-8829B3859337}" type="slidenum">
              <a:rPr lang="en-US" smtClean="0"/>
              <a:t>‹#›</a:t>
            </a:fld>
            <a:endParaRPr lang="en-US"/>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6640C7-AAC4-41CC-BDE9-7173F5EA773F}"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C17F9-524F-4DDD-9C65-8829B38593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6640C7-AAC4-41CC-BDE9-7173F5EA773F}" type="datetimeFigureOut">
              <a:rPr lang="en-US" smtClean="0"/>
              <a:t>3/11/2019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AC17F9-524F-4DDD-9C65-8829B3859337}" type="slidenum">
              <a:rPr lang="en-US" smtClean="0"/>
              <a:t>‹#›</a:t>
            </a:fld>
            <a:endParaRPr lang="en-US"/>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6640C7-AAC4-41CC-BDE9-7173F5EA773F}"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AC17F9-524F-4DDD-9C65-8829B38593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640C7-AAC4-41CC-BDE9-7173F5EA773F}" type="datetimeFigureOut">
              <a:rPr lang="en-US" smtClean="0"/>
              <a:t>3/11/2019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AC17F9-524F-4DDD-9C65-8829B38593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6640C7-AAC4-41CC-BDE9-7173F5EA773F}"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C17F9-524F-4DDD-9C65-8829B3859337}" type="slidenum">
              <a:rPr lang="en-US" smtClean="0"/>
              <a:t>‹#›</a:t>
            </a:fld>
            <a:endParaRPr lang="en-US"/>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6640C7-AAC4-41CC-BDE9-7173F5EA773F}"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C17F9-524F-4DDD-9C65-8829B38593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66640C7-AAC4-41CC-BDE9-7173F5EA773F}" type="datetimeFigureOut">
              <a:rPr lang="en-US" smtClean="0"/>
              <a:t>3/11/2019</a:t>
            </a:fld>
            <a:endParaRPr lang="en-US"/>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16AC17F9-524F-4DDD-9C65-8829B3859337}" type="slidenum">
              <a:rPr lang="en-US" smtClean="0"/>
              <a:t>‹#›</a:t>
            </a:fld>
            <a:endParaRPr lang="en-US"/>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Chapter </a:t>
            </a:r>
            <a:r>
              <a:rPr lang="en-US" altLang="en-US" dirty="0" smtClean="0"/>
              <a:t>4 :  </a:t>
            </a:r>
            <a:r>
              <a:rPr lang="en-US" altLang="en-US" dirty="0"/>
              <a:t>Processes</a:t>
            </a:r>
            <a:endParaRPr lang="en-US" dirty="0"/>
          </a:p>
        </p:txBody>
      </p:sp>
    </p:spTree>
    <p:extLst>
      <p:ext uri="{BB962C8B-B14F-4D97-AF65-F5344CB8AC3E}">
        <p14:creationId xmlns:p14="http://schemas.microsoft.com/office/powerpoint/2010/main" val="266915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Diagram of Process State</a:t>
            </a:r>
            <a:endParaRPr lang="en-US" b="1" dirty="0"/>
          </a:p>
        </p:txBody>
      </p:sp>
      <p:pic>
        <p:nvPicPr>
          <p:cNvPr id="4"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68964" y="685800"/>
            <a:ext cx="9752471"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19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Elements</a:t>
            </a:r>
          </a:p>
        </p:txBody>
      </p:sp>
      <p:sp>
        <p:nvSpPr>
          <p:cNvPr id="3" name="Content Placeholder 2"/>
          <p:cNvSpPr>
            <a:spLocks noGrp="1"/>
          </p:cNvSpPr>
          <p:nvPr>
            <p:ph idx="1"/>
          </p:nvPr>
        </p:nvSpPr>
        <p:spPr/>
        <p:txBody>
          <a:bodyPr>
            <a:normAutofit/>
          </a:bodyPr>
          <a:lstStyle/>
          <a:p>
            <a:pPr>
              <a:lnSpc>
                <a:spcPct val="90000"/>
              </a:lnSpc>
            </a:pPr>
            <a:r>
              <a:rPr lang="en-US" sz="2800" dirty="0">
                <a:latin typeface="Arial" panose="020B0604020202020204" pitchFamily="34" charset="0"/>
                <a:cs typeface="Arial" panose="020B0604020202020204" pitchFamily="34" charset="0"/>
              </a:rPr>
              <a:t>A process is comprised of:</a:t>
            </a:r>
          </a:p>
          <a:p>
            <a:pPr lvl="1">
              <a:lnSpc>
                <a:spcPct val="90000"/>
              </a:lnSpc>
            </a:pPr>
            <a:r>
              <a:rPr lang="en-US" sz="2800" dirty="0">
                <a:latin typeface="Arial" panose="020B0604020202020204" pitchFamily="34" charset="0"/>
                <a:cs typeface="Arial" panose="020B0604020202020204" pitchFamily="34" charset="0"/>
              </a:rPr>
              <a:t>Program code (possibly shared)</a:t>
            </a:r>
          </a:p>
          <a:p>
            <a:pPr lvl="1">
              <a:lnSpc>
                <a:spcPct val="90000"/>
              </a:lnSpc>
            </a:pPr>
            <a:r>
              <a:rPr lang="en-US" sz="2800" dirty="0">
                <a:latin typeface="Arial" panose="020B0604020202020204" pitchFamily="34" charset="0"/>
                <a:cs typeface="Arial" panose="020B0604020202020204" pitchFamily="34" charset="0"/>
              </a:rPr>
              <a:t>A set of data</a:t>
            </a:r>
          </a:p>
          <a:p>
            <a:pPr lvl="1">
              <a:lnSpc>
                <a:spcPct val="90000"/>
              </a:lnSpc>
            </a:pPr>
            <a:r>
              <a:rPr lang="en-US" sz="2800" dirty="0">
                <a:latin typeface="Arial" panose="020B0604020202020204" pitchFamily="34" charset="0"/>
                <a:cs typeface="Arial" panose="020B0604020202020204" pitchFamily="34" charset="0"/>
              </a:rPr>
              <a:t>A number of attributes describing the state of the process</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590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Elements</a:t>
            </a:r>
          </a:p>
        </p:txBody>
      </p:sp>
      <p:sp>
        <p:nvSpPr>
          <p:cNvPr id="3" name="Content Placeholder 2"/>
          <p:cNvSpPr>
            <a:spLocks noGrp="1"/>
          </p:cNvSpPr>
          <p:nvPr>
            <p:ph idx="1"/>
          </p:nvPr>
        </p:nvSpPr>
        <p:spPr>
          <a:xfrm>
            <a:off x="1295401" y="706582"/>
            <a:ext cx="9601196" cy="5475854"/>
          </a:xfrm>
        </p:spPr>
        <p:txBody>
          <a:bodyPr>
            <a:noAutofit/>
          </a:bodyPr>
          <a:lstStyle/>
          <a:p>
            <a:pPr>
              <a:lnSpc>
                <a:spcPct val="90000"/>
              </a:lnSpc>
            </a:pPr>
            <a:r>
              <a:rPr lang="en-US" sz="2000" dirty="0">
                <a:latin typeface="Arial" panose="020B0604020202020204" pitchFamily="34" charset="0"/>
                <a:cs typeface="Arial" panose="020B0604020202020204" pitchFamily="34" charset="0"/>
              </a:rPr>
              <a:t>While the process is running it has a number of elements including</a:t>
            </a:r>
          </a:p>
          <a:p>
            <a:pPr lvl="1">
              <a:lnSpc>
                <a:spcPct val="90000"/>
              </a:lnSpc>
            </a:pPr>
            <a:r>
              <a:rPr lang="en-US" dirty="0">
                <a:latin typeface="Arial" panose="020B0604020202020204" pitchFamily="34" charset="0"/>
                <a:cs typeface="Arial" panose="020B0604020202020204" pitchFamily="34" charset="0"/>
              </a:rPr>
              <a:t>Identifier</a:t>
            </a:r>
          </a:p>
          <a:p>
            <a:pPr lvl="1">
              <a:lnSpc>
                <a:spcPct val="90000"/>
              </a:lnSpc>
            </a:pPr>
            <a:r>
              <a:rPr lang="en-US" dirty="0">
                <a:latin typeface="Arial" panose="020B0604020202020204" pitchFamily="34" charset="0"/>
                <a:cs typeface="Arial" panose="020B0604020202020204" pitchFamily="34" charset="0"/>
              </a:rPr>
              <a:t>State</a:t>
            </a:r>
          </a:p>
          <a:p>
            <a:pPr lvl="1">
              <a:lnSpc>
                <a:spcPct val="90000"/>
              </a:lnSpc>
            </a:pPr>
            <a:r>
              <a:rPr lang="en-US" dirty="0">
                <a:latin typeface="Arial" panose="020B0604020202020204" pitchFamily="34" charset="0"/>
                <a:cs typeface="Arial" panose="020B0604020202020204" pitchFamily="34" charset="0"/>
              </a:rPr>
              <a:t>Priority</a:t>
            </a:r>
          </a:p>
          <a:p>
            <a:pPr lvl="1">
              <a:lnSpc>
                <a:spcPct val="90000"/>
              </a:lnSpc>
            </a:pPr>
            <a:r>
              <a:rPr lang="en-US" dirty="0">
                <a:latin typeface="Arial" panose="020B0604020202020204" pitchFamily="34" charset="0"/>
                <a:cs typeface="Arial" panose="020B0604020202020204" pitchFamily="34" charset="0"/>
              </a:rPr>
              <a:t>Program counter</a:t>
            </a:r>
          </a:p>
          <a:p>
            <a:pPr lvl="1">
              <a:lnSpc>
                <a:spcPct val="90000"/>
              </a:lnSpc>
            </a:pPr>
            <a:r>
              <a:rPr lang="en-US" dirty="0">
                <a:latin typeface="Arial" panose="020B0604020202020204" pitchFamily="34" charset="0"/>
                <a:cs typeface="Arial" panose="020B0604020202020204" pitchFamily="34" charset="0"/>
              </a:rPr>
              <a:t>Memory pointers</a:t>
            </a:r>
          </a:p>
          <a:p>
            <a:pPr lvl="1">
              <a:lnSpc>
                <a:spcPct val="90000"/>
              </a:lnSpc>
            </a:pPr>
            <a:r>
              <a:rPr lang="en-US" dirty="0">
                <a:latin typeface="Arial" panose="020B0604020202020204" pitchFamily="34" charset="0"/>
                <a:cs typeface="Arial" panose="020B0604020202020204" pitchFamily="34" charset="0"/>
              </a:rPr>
              <a:t>Context data</a:t>
            </a:r>
          </a:p>
          <a:p>
            <a:pPr lvl="1">
              <a:lnSpc>
                <a:spcPct val="90000"/>
              </a:lnSpc>
            </a:pPr>
            <a:r>
              <a:rPr lang="en-US" dirty="0">
                <a:latin typeface="Arial" panose="020B0604020202020204" pitchFamily="34" charset="0"/>
                <a:cs typeface="Arial" panose="020B0604020202020204" pitchFamily="34" charset="0"/>
              </a:rPr>
              <a:t>I/O status information</a:t>
            </a:r>
          </a:p>
          <a:p>
            <a:pPr lvl="1">
              <a:lnSpc>
                <a:spcPct val="90000"/>
              </a:lnSpc>
            </a:pPr>
            <a:r>
              <a:rPr lang="en-US" dirty="0">
                <a:latin typeface="Arial" panose="020B0604020202020204" pitchFamily="34" charset="0"/>
                <a:cs typeface="Arial" panose="020B0604020202020204" pitchFamily="34" charset="0"/>
              </a:rPr>
              <a:t>Accounting information</a:t>
            </a:r>
          </a:p>
          <a:p>
            <a:endParaRPr lang="en-US" sz="2000" dirty="0"/>
          </a:p>
        </p:txBody>
      </p:sp>
    </p:spTree>
    <p:extLst>
      <p:ext uri="{BB962C8B-B14F-4D97-AF65-F5344CB8AC3E}">
        <p14:creationId xmlns:p14="http://schemas.microsoft.com/office/powerpoint/2010/main" val="975538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 Control Block (PCB)</a:t>
            </a:r>
            <a:br>
              <a:rPr lang="en-US" b="1" dirty="0"/>
            </a:br>
            <a:endParaRPr lang="en-US" b="1" dirty="0"/>
          </a:p>
        </p:txBody>
      </p:sp>
      <p:sp>
        <p:nvSpPr>
          <p:cNvPr id="3" name="Content Placeholder 2"/>
          <p:cNvSpPr>
            <a:spLocks noGrp="1"/>
          </p:cNvSpPr>
          <p:nvPr>
            <p:ph idx="1"/>
          </p:nvPr>
        </p:nvSpPr>
        <p:spPr/>
        <p:txBody>
          <a:bodyPr/>
          <a:lstStyle/>
          <a:p>
            <a:r>
              <a:rPr lang="en-US" dirty="0" smtClean="0"/>
              <a:t>A </a:t>
            </a:r>
            <a:r>
              <a:rPr lang="en-US" dirty="0"/>
              <a:t>Process Control Block is a data structure maintained by the Operating System for every process. The PCB is identified by an integer process ID (PID). A PCB keeps all the information needed to keep track of a process as listed below in the table</a:t>
            </a:r>
          </a:p>
          <a:p>
            <a:r>
              <a:rPr lang="en-US" dirty="0"/>
              <a:t>The architecture of a PCB is completely dependent on Operating System and may contain different information in different operating </a:t>
            </a:r>
            <a:r>
              <a:rPr lang="en-US" dirty="0" smtClean="0"/>
              <a:t>systems.</a:t>
            </a:r>
          </a:p>
          <a:p>
            <a:r>
              <a:rPr lang="en-US" dirty="0"/>
              <a:t>The PCB is maintained for a process throughout its lifetime, and is deleted once the process terminates.</a:t>
            </a:r>
          </a:p>
        </p:txBody>
      </p:sp>
    </p:spTree>
    <p:extLst>
      <p:ext uri="{BB962C8B-B14F-4D97-AF65-F5344CB8AC3E}">
        <p14:creationId xmlns:p14="http://schemas.microsoft.com/office/powerpoint/2010/main" val="270231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Process Control Block (PCB)</a:t>
            </a:r>
            <a:endParaRPr lang="en-US" b="1" dirty="0"/>
          </a:p>
        </p:txBody>
      </p:sp>
      <p:sp>
        <p:nvSpPr>
          <p:cNvPr id="3" name="Content Placeholder 2"/>
          <p:cNvSpPr>
            <a:spLocks noGrp="1"/>
          </p:cNvSpPr>
          <p:nvPr>
            <p:ph idx="1"/>
          </p:nvPr>
        </p:nvSpPr>
        <p:spPr/>
        <p:txBody>
          <a:bodyPr>
            <a:normAutofit fontScale="92500" lnSpcReduction="10000"/>
          </a:bodyPr>
          <a:lstStyle/>
          <a:p>
            <a:pPr>
              <a:buFont typeface="Monotype Sorts" pitchFamily="-84" charset="2"/>
              <a:buNone/>
            </a:pPr>
            <a:r>
              <a:rPr lang="en-US" altLang="en-US" dirty="0">
                <a:latin typeface="Arial" panose="020B0604020202020204" pitchFamily="34" charset="0"/>
                <a:cs typeface="Arial" panose="020B0604020202020204" pitchFamily="34" charset="0"/>
              </a:rPr>
              <a:t>Information associated with each process </a:t>
            </a:r>
          </a:p>
          <a:p>
            <a:pPr>
              <a:buFont typeface="Monotype Sorts" pitchFamily="-84" charset="2"/>
              <a:buNone/>
            </a:pPr>
            <a:r>
              <a:rPr lang="en-US" altLang="en-US" dirty="0">
                <a:latin typeface="Arial" panose="020B0604020202020204" pitchFamily="34" charset="0"/>
                <a:cs typeface="Arial" panose="020B0604020202020204" pitchFamily="34" charset="0"/>
              </a:rPr>
              <a:t>(also called </a:t>
            </a:r>
            <a:r>
              <a:rPr lang="en-US" altLang="en-US" b="1" dirty="0">
                <a:solidFill>
                  <a:srgbClr val="3366FF"/>
                </a:solidFill>
                <a:latin typeface="Arial" panose="020B0604020202020204" pitchFamily="34" charset="0"/>
                <a:cs typeface="Arial" panose="020B0604020202020204" pitchFamily="34" charset="0"/>
              </a:rPr>
              <a:t>task control block</a:t>
            </a:r>
            <a:r>
              <a:rPr lang="en-US" altLang="en-US" dirty="0">
                <a:latin typeface="Arial" panose="020B0604020202020204" pitchFamily="34" charset="0"/>
                <a:cs typeface="Arial" panose="020B0604020202020204" pitchFamily="34" charset="0"/>
              </a:rPr>
              <a:t>)</a:t>
            </a:r>
          </a:p>
          <a:p>
            <a:r>
              <a:rPr lang="en-US" altLang="en-US" dirty="0">
                <a:latin typeface="Arial" panose="020B0604020202020204" pitchFamily="34" charset="0"/>
                <a:cs typeface="Arial" panose="020B0604020202020204" pitchFamily="34" charset="0"/>
              </a:rPr>
              <a:t>Process state – state may be new, running, waiting, </a:t>
            </a:r>
            <a:r>
              <a:rPr lang="en-US" altLang="en-US" dirty="0" err="1">
                <a:latin typeface="Arial" panose="020B0604020202020204" pitchFamily="34" charset="0"/>
                <a:cs typeface="Arial" panose="020B0604020202020204" pitchFamily="34" charset="0"/>
              </a:rPr>
              <a:t>etc</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Program counter – location of instruction to next execute         </a:t>
            </a:r>
          </a:p>
          <a:p>
            <a:r>
              <a:rPr lang="en-US" altLang="en-US" dirty="0">
                <a:latin typeface="Arial" panose="020B0604020202020204" pitchFamily="34" charset="0"/>
                <a:cs typeface="Arial" panose="020B0604020202020204" pitchFamily="34" charset="0"/>
              </a:rPr>
              <a:t>CPU registers – contents of all process-centric registers</a:t>
            </a:r>
          </a:p>
          <a:p>
            <a:r>
              <a:rPr lang="en-US" altLang="en-US" dirty="0">
                <a:latin typeface="Arial" panose="020B0604020202020204" pitchFamily="34" charset="0"/>
                <a:cs typeface="Arial" panose="020B0604020202020204" pitchFamily="34" charset="0"/>
              </a:rPr>
              <a:t>CPU scheduling information- priorities, scheduling queue pointers</a:t>
            </a:r>
          </a:p>
          <a:p>
            <a:r>
              <a:rPr lang="en-US" altLang="en-US" dirty="0">
                <a:latin typeface="Arial" panose="020B0604020202020204" pitchFamily="34" charset="0"/>
                <a:cs typeface="Arial" panose="020B0604020202020204" pitchFamily="34" charset="0"/>
              </a:rPr>
              <a:t>Memory-management information – memory allocated to the process</a:t>
            </a:r>
          </a:p>
          <a:p>
            <a:r>
              <a:rPr lang="en-US" altLang="en-US" dirty="0">
                <a:latin typeface="Arial" panose="020B0604020202020204" pitchFamily="34" charset="0"/>
                <a:cs typeface="Arial" panose="020B0604020202020204" pitchFamily="34" charset="0"/>
              </a:rPr>
              <a:t>Accounting information – CPU used, clock time elapsed since start, time limits</a:t>
            </a:r>
          </a:p>
          <a:p>
            <a:r>
              <a:rPr lang="en-US" altLang="en-US" dirty="0">
                <a:latin typeface="Arial" panose="020B0604020202020204" pitchFamily="34" charset="0"/>
                <a:cs typeface="Arial" panose="020B0604020202020204" pitchFamily="34" charset="0"/>
              </a:rPr>
              <a:t>I/O status information – I/O devices allocated to process, list of open files</a:t>
            </a:r>
          </a:p>
          <a:p>
            <a:endParaRPr lang="en-US" dirty="0">
              <a:latin typeface="Arial" panose="020B0604020202020204" pitchFamily="34" charset="0"/>
              <a:cs typeface="Arial" panose="020B0604020202020204" pitchFamily="34" charset="0"/>
            </a:endParaRPr>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8618" y="565761"/>
            <a:ext cx="1662546" cy="5530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650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401550046"/>
              </p:ext>
            </p:extLst>
          </p:nvPr>
        </p:nvGraphicFramePr>
        <p:xfrm>
          <a:off x="1205345" y="687098"/>
          <a:ext cx="9739746" cy="5625927"/>
        </p:xfrm>
        <a:graphic>
          <a:graphicData uri="http://schemas.openxmlformats.org/drawingml/2006/table">
            <a:tbl>
              <a:tblPr/>
              <a:tblGrid>
                <a:gridCol w="790145"/>
                <a:gridCol w="8949601"/>
              </a:tblGrid>
              <a:tr h="360867">
                <a:tc>
                  <a:txBody>
                    <a:bodyPr/>
                    <a:lstStyle/>
                    <a:p>
                      <a:pPr algn="l" fontAlgn="t"/>
                      <a:r>
                        <a:rPr lang="en-US" sz="900" dirty="0">
                          <a:effectLst/>
                        </a:rPr>
                        <a:t>S.N.</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a:effectLst/>
                        </a:rPr>
                        <a:t>Information &amp; Description</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02076">
                <a:tc>
                  <a:txBody>
                    <a:bodyPr/>
                    <a:lstStyle/>
                    <a:p>
                      <a:pPr fontAlgn="t"/>
                      <a:r>
                        <a:rPr lang="en-US" sz="900">
                          <a:effectLst/>
                        </a:rPr>
                        <a:t>1</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latin typeface="Arial" pitchFamily="34" charset="0"/>
                          <a:cs typeface="Arial" pitchFamily="34" charset="0"/>
                        </a:rPr>
                        <a:t>Process State</a:t>
                      </a:r>
                      <a:endParaRPr lang="en-US" sz="1400" dirty="0">
                        <a:solidFill>
                          <a:srgbClr val="000000"/>
                        </a:solidFill>
                        <a:effectLst/>
                        <a:latin typeface="Arial" pitchFamily="34" charset="0"/>
                        <a:cs typeface="Arial" pitchFamily="34" charset="0"/>
                      </a:endParaRPr>
                    </a:p>
                    <a:p>
                      <a:pPr algn="just" fontAlgn="t"/>
                      <a:r>
                        <a:rPr lang="en-US" sz="1400" dirty="0">
                          <a:solidFill>
                            <a:srgbClr val="000000"/>
                          </a:solidFill>
                          <a:effectLst/>
                          <a:latin typeface="Arial" pitchFamily="34" charset="0"/>
                          <a:cs typeface="Arial" pitchFamily="34" charset="0"/>
                        </a:rPr>
                        <a:t>The current state of the process i.e., whether it is ready, running, waiting, or whatever.</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2076">
                <a:tc>
                  <a:txBody>
                    <a:bodyPr/>
                    <a:lstStyle/>
                    <a:p>
                      <a:pPr fontAlgn="t"/>
                      <a:r>
                        <a:rPr lang="en-US" sz="900">
                          <a:effectLst/>
                        </a:rPr>
                        <a:t>2</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latin typeface="Arial" pitchFamily="34" charset="0"/>
                          <a:cs typeface="Arial" pitchFamily="34" charset="0"/>
                        </a:rPr>
                        <a:t>Process privileges</a:t>
                      </a:r>
                      <a:endParaRPr lang="en-US" sz="1400" dirty="0">
                        <a:solidFill>
                          <a:srgbClr val="000000"/>
                        </a:solidFill>
                        <a:effectLst/>
                        <a:latin typeface="Arial" pitchFamily="34" charset="0"/>
                        <a:cs typeface="Arial" pitchFamily="34" charset="0"/>
                      </a:endParaRPr>
                    </a:p>
                    <a:p>
                      <a:pPr algn="just" fontAlgn="t"/>
                      <a:r>
                        <a:rPr lang="en-US" sz="1400" dirty="0">
                          <a:solidFill>
                            <a:srgbClr val="000000"/>
                          </a:solidFill>
                          <a:effectLst/>
                          <a:latin typeface="Arial" pitchFamily="34" charset="0"/>
                          <a:cs typeface="Arial" pitchFamily="34" charset="0"/>
                        </a:rPr>
                        <a:t>This is required to allow/disallow access to system resources.</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2076">
                <a:tc>
                  <a:txBody>
                    <a:bodyPr/>
                    <a:lstStyle/>
                    <a:p>
                      <a:pPr fontAlgn="t"/>
                      <a:r>
                        <a:rPr lang="en-US" sz="900">
                          <a:effectLst/>
                        </a:rPr>
                        <a:t>3</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latin typeface="Arial" pitchFamily="34" charset="0"/>
                          <a:cs typeface="Arial" pitchFamily="34" charset="0"/>
                        </a:rPr>
                        <a:t>Process ID</a:t>
                      </a:r>
                      <a:endParaRPr lang="en-US" sz="1400" dirty="0">
                        <a:solidFill>
                          <a:srgbClr val="000000"/>
                        </a:solidFill>
                        <a:effectLst/>
                        <a:latin typeface="Arial" pitchFamily="34" charset="0"/>
                        <a:cs typeface="Arial" pitchFamily="34" charset="0"/>
                      </a:endParaRPr>
                    </a:p>
                    <a:p>
                      <a:pPr algn="just" fontAlgn="t"/>
                      <a:r>
                        <a:rPr lang="en-US" sz="1400" dirty="0">
                          <a:solidFill>
                            <a:srgbClr val="000000"/>
                          </a:solidFill>
                          <a:effectLst/>
                          <a:latin typeface="Arial" pitchFamily="34" charset="0"/>
                          <a:cs typeface="Arial" pitchFamily="34" charset="0"/>
                        </a:rPr>
                        <a:t>Unique identification for each of the process in the operating system.</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0867">
                <a:tc>
                  <a:txBody>
                    <a:bodyPr/>
                    <a:lstStyle/>
                    <a:p>
                      <a:pPr fontAlgn="t"/>
                      <a:r>
                        <a:rPr lang="en-US" sz="900">
                          <a:effectLst/>
                        </a:rPr>
                        <a:t>4</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latin typeface="Arial" pitchFamily="34" charset="0"/>
                          <a:cs typeface="Arial" pitchFamily="34" charset="0"/>
                        </a:rPr>
                        <a:t>Pointer</a:t>
                      </a:r>
                      <a:endParaRPr lang="en-US" sz="1400" dirty="0">
                        <a:solidFill>
                          <a:srgbClr val="000000"/>
                        </a:solidFill>
                        <a:effectLst/>
                        <a:latin typeface="Arial" pitchFamily="34" charset="0"/>
                        <a:cs typeface="Arial" pitchFamily="34" charset="0"/>
                      </a:endParaRPr>
                    </a:p>
                    <a:p>
                      <a:pPr algn="just" fontAlgn="t"/>
                      <a:r>
                        <a:rPr lang="en-US" sz="1400" dirty="0">
                          <a:solidFill>
                            <a:srgbClr val="000000"/>
                          </a:solidFill>
                          <a:effectLst/>
                          <a:latin typeface="Arial" pitchFamily="34" charset="0"/>
                          <a:cs typeface="Arial" pitchFamily="34" charset="0"/>
                        </a:rPr>
                        <a:t>A pointer to parent process.</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2076">
                <a:tc>
                  <a:txBody>
                    <a:bodyPr/>
                    <a:lstStyle/>
                    <a:p>
                      <a:pPr fontAlgn="t"/>
                      <a:r>
                        <a:rPr lang="en-US" sz="900">
                          <a:effectLst/>
                        </a:rPr>
                        <a:t>5</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latin typeface="Arial" pitchFamily="34" charset="0"/>
                          <a:cs typeface="Arial" pitchFamily="34" charset="0"/>
                        </a:rPr>
                        <a:t>Program Counter</a:t>
                      </a:r>
                      <a:endParaRPr lang="en-US" sz="1400" dirty="0">
                        <a:solidFill>
                          <a:srgbClr val="000000"/>
                        </a:solidFill>
                        <a:effectLst/>
                        <a:latin typeface="Arial" pitchFamily="34" charset="0"/>
                        <a:cs typeface="Arial" pitchFamily="34" charset="0"/>
                      </a:endParaRPr>
                    </a:p>
                    <a:p>
                      <a:pPr algn="just" fontAlgn="t"/>
                      <a:r>
                        <a:rPr lang="en-US" sz="1400" dirty="0">
                          <a:solidFill>
                            <a:srgbClr val="000000"/>
                          </a:solidFill>
                          <a:effectLst/>
                          <a:latin typeface="Arial" pitchFamily="34" charset="0"/>
                          <a:cs typeface="Arial" pitchFamily="34" charset="0"/>
                        </a:rPr>
                        <a:t>Program Counter is a pointer to the address of the next instruction to be executed for this process.</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2076">
                <a:tc>
                  <a:txBody>
                    <a:bodyPr/>
                    <a:lstStyle/>
                    <a:p>
                      <a:pPr fontAlgn="t"/>
                      <a:r>
                        <a:rPr lang="en-US" sz="900">
                          <a:effectLst/>
                        </a:rPr>
                        <a:t>6</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latin typeface="Arial" pitchFamily="34" charset="0"/>
                          <a:cs typeface="Arial" pitchFamily="34" charset="0"/>
                        </a:rPr>
                        <a:t>CPU registers</a:t>
                      </a:r>
                      <a:endParaRPr lang="en-US" sz="1400" dirty="0">
                        <a:solidFill>
                          <a:srgbClr val="000000"/>
                        </a:solidFill>
                        <a:effectLst/>
                        <a:latin typeface="Arial" pitchFamily="34" charset="0"/>
                        <a:cs typeface="Arial" pitchFamily="34" charset="0"/>
                      </a:endParaRPr>
                    </a:p>
                    <a:p>
                      <a:pPr algn="just" fontAlgn="t"/>
                      <a:r>
                        <a:rPr lang="en-US" sz="1400" dirty="0">
                          <a:solidFill>
                            <a:srgbClr val="000000"/>
                          </a:solidFill>
                          <a:effectLst/>
                          <a:latin typeface="Arial" pitchFamily="34" charset="0"/>
                          <a:cs typeface="Arial" pitchFamily="34" charset="0"/>
                        </a:rPr>
                        <a:t>Various CPU registers where process need to be stored for execution for running state.</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2076">
                <a:tc>
                  <a:txBody>
                    <a:bodyPr/>
                    <a:lstStyle/>
                    <a:p>
                      <a:pPr fontAlgn="t"/>
                      <a:r>
                        <a:rPr lang="en-US" sz="900">
                          <a:effectLst/>
                        </a:rPr>
                        <a:t>7</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latin typeface="Arial" pitchFamily="34" charset="0"/>
                          <a:cs typeface="Arial" pitchFamily="34" charset="0"/>
                        </a:rPr>
                        <a:t>CPU Scheduling Information</a:t>
                      </a:r>
                      <a:endParaRPr lang="en-US" sz="1400" dirty="0">
                        <a:solidFill>
                          <a:srgbClr val="000000"/>
                        </a:solidFill>
                        <a:effectLst/>
                        <a:latin typeface="Arial" pitchFamily="34" charset="0"/>
                        <a:cs typeface="Arial" pitchFamily="34" charset="0"/>
                      </a:endParaRPr>
                    </a:p>
                    <a:p>
                      <a:pPr algn="just" fontAlgn="t"/>
                      <a:r>
                        <a:rPr lang="en-US" sz="1400" dirty="0">
                          <a:solidFill>
                            <a:srgbClr val="000000"/>
                          </a:solidFill>
                          <a:effectLst/>
                          <a:latin typeface="Arial" pitchFamily="34" charset="0"/>
                          <a:cs typeface="Arial" pitchFamily="34" charset="0"/>
                        </a:rPr>
                        <a:t>Process priority and other scheduling information which is required to schedule the process.</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3285">
                <a:tc>
                  <a:txBody>
                    <a:bodyPr/>
                    <a:lstStyle/>
                    <a:p>
                      <a:pPr fontAlgn="t"/>
                      <a:r>
                        <a:rPr lang="en-US" sz="900">
                          <a:effectLst/>
                        </a:rPr>
                        <a:t>8</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latin typeface="Arial" pitchFamily="34" charset="0"/>
                          <a:cs typeface="Arial" pitchFamily="34" charset="0"/>
                        </a:rPr>
                        <a:t>Memory management information</a:t>
                      </a:r>
                      <a:endParaRPr lang="en-US" sz="1400" dirty="0">
                        <a:solidFill>
                          <a:srgbClr val="000000"/>
                        </a:solidFill>
                        <a:effectLst/>
                        <a:latin typeface="Arial" pitchFamily="34" charset="0"/>
                        <a:cs typeface="Arial" pitchFamily="34" charset="0"/>
                      </a:endParaRPr>
                    </a:p>
                    <a:p>
                      <a:pPr algn="just" fontAlgn="t"/>
                      <a:r>
                        <a:rPr lang="en-US" sz="1400" dirty="0">
                          <a:solidFill>
                            <a:srgbClr val="000000"/>
                          </a:solidFill>
                          <a:effectLst/>
                          <a:latin typeface="Arial" pitchFamily="34" charset="0"/>
                          <a:cs typeface="Arial" pitchFamily="34" charset="0"/>
                        </a:rPr>
                        <a:t>This includes the information of page table, memory limits, Segment table depending on memory used by the operating system.</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2076">
                <a:tc>
                  <a:txBody>
                    <a:bodyPr/>
                    <a:lstStyle/>
                    <a:p>
                      <a:pPr fontAlgn="t"/>
                      <a:r>
                        <a:rPr lang="en-US" sz="900">
                          <a:effectLst/>
                        </a:rPr>
                        <a:t>9</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latin typeface="Arial" pitchFamily="34" charset="0"/>
                          <a:cs typeface="Arial" pitchFamily="34" charset="0"/>
                        </a:rPr>
                        <a:t>Accounting information</a:t>
                      </a:r>
                      <a:endParaRPr lang="en-US" sz="1400" dirty="0">
                        <a:solidFill>
                          <a:srgbClr val="000000"/>
                        </a:solidFill>
                        <a:effectLst/>
                        <a:latin typeface="Arial" pitchFamily="34" charset="0"/>
                        <a:cs typeface="Arial" pitchFamily="34" charset="0"/>
                      </a:endParaRPr>
                    </a:p>
                    <a:p>
                      <a:pPr algn="just" fontAlgn="t"/>
                      <a:r>
                        <a:rPr lang="en-US" sz="1400" dirty="0">
                          <a:solidFill>
                            <a:srgbClr val="000000"/>
                          </a:solidFill>
                          <a:effectLst/>
                          <a:latin typeface="Arial" pitchFamily="34" charset="0"/>
                          <a:cs typeface="Arial" pitchFamily="34" charset="0"/>
                        </a:rPr>
                        <a:t>This includes the amount of CPU used for process execution, time limits, execution ID etc.</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2076">
                <a:tc>
                  <a:txBody>
                    <a:bodyPr/>
                    <a:lstStyle/>
                    <a:p>
                      <a:pPr fontAlgn="t"/>
                      <a:r>
                        <a:rPr lang="en-US" sz="900">
                          <a:effectLst/>
                        </a:rPr>
                        <a:t>10</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latin typeface="Arial" pitchFamily="34" charset="0"/>
                          <a:cs typeface="Arial" pitchFamily="34" charset="0"/>
                        </a:rPr>
                        <a:t>IO status information</a:t>
                      </a:r>
                      <a:endParaRPr lang="en-US" sz="1400" dirty="0">
                        <a:solidFill>
                          <a:srgbClr val="000000"/>
                        </a:solidFill>
                        <a:effectLst/>
                        <a:latin typeface="Arial" pitchFamily="34" charset="0"/>
                        <a:cs typeface="Arial" pitchFamily="34" charset="0"/>
                      </a:endParaRPr>
                    </a:p>
                    <a:p>
                      <a:pPr algn="just" fontAlgn="t"/>
                      <a:r>
                        <a:rPr lang="en-US" sz="1400" dirty="0">
                          <a:solidFill>
                            <a:srgbClr val="000000"/>
                          </a:solidFill>
                          <a:effectLst/>
                          <a:latin typeface="Arial" pitchFamily="34" charset="0"/>
                          <a:cs typeface="Arial" pitchFamily="34" charset="0"/>
                        </a:rPr>
                        <a:t>This includes a list of I/O devices allocated to the process.</a:t>
                      </a:r>
                    </a:p>
                  </a:txBody>
                  <a:tcPr marL="39225" marR="39225" marT="39225" marB="392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784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Process Scheduling</a:t>
            </a:r>
            <a:endParaRPr lang="en-US" b="1" dirty="0"/>
          </a:p>
        </p:txBody>
      </p:sp>
      <p:sp>
        <p:nvSpPr>
          <p:cNvPr id="3" name="Content Placeholder 2"/>
          <p:cNvSpPr>
            <a:spLocks noGrp="1"/>
          </p:cNvSpPr>
          <p:nvPr>
            <p:ph idx="1"/>
          </p:nvPr>
        </p:nvSpPr>
        <p:spPr>
          <a:xfrm>
            <a:off x="1295401" y="914400"/>
            <a:ext cx="9601196" cy="5254388"/>
          </a:xfrm>
        </p:spPr>
        <p:txBody>
          <a:bodyPr>
            <a:normAutofit/>
          </a:bodyPr>
          <a:lstStyle/>
          <a:p>
            <a:r>
              <a:rPr lang="en-US" altLang="en-US" sz="2200" dirty="0">
                <a:latin typeface="Arial" panose="020B0604020202020204" pitchFamily="34" charset="0"/>
                <a:cs typeface="Arial" panose="020B0604020202020204" pitchFamily="34" charset="0"/>
              </a:rPr>
              <a:t>Maximize CPU use, quickly switch processes onto CPU for time </a:t>
            </a:r>
            <a:r>
              <a:rPr lang="en-US" altLang="en-US" sz="2200" dirty="0" smtClean="0">
                <a:latin typeface="Arial" panose="020B0604020202020204" pitchFamily="34" charset="0"/>
                <a:cs typeface="Arial" panose="020B0604020202020204" pitchFamily="34" charset="0"/>
              </a:rPr>
              <a:t>sharing(so that user can interact with each program while its running.</a:t>
            </a:r>
            <a:endParaRPr lang="en-US" altLang="en-US" sz="2200" dirty="0">
              <a:latin typeface="Arial" panose="020B0604020202020204" pitchFamily="34" charset="0"/>
              <a:cs typeface="Arial" panose="020B0604020202020204" pitchFamily="34" charset="0"/>
            </a:endParaRPr>
          </a:p>
          <a:p>
            <a:r>
              <a:rPr lang="en-US" altLang="en-US" sz="2200" b="1" dirty="0">
                <a:solidFill>
                  <a:srgbClr val="3366FF"/>
                </a:solidFill>
                <a:latin typeface="Arial" panose="020B0604020202020204" pitchFamily="34" charset="0"/>
                <a:cs typeface="Arial" panose="020B0604020202020204" pitchFamily="34" charset="0"/>
              </a:rPr>
              <a:t>Process scheduler </a:t>
            </a:r>
            <a:r>
              <a:rPr lang="en-US" altLang="en-US" sz="2200" dirty="0">
                <a:latin typeface="Arial" panose="020B0604020202020204" pitchFamily="34" charset="0"/>
                <a:cs typeface="Arial" panose="020B0604020202020204" pitchFamily="34" charset="0"/>
              </a:rPr>
              <a:t>selects among available processes for next execution on CPU</a:t>
            </a:r>
          </a:p>
          <a:p>
            <a:r>
              <a:rPr lang="en-US" altLang="en-US" sz="2200" dirty="0">
                <a:latin typeface="Arial" panose="020B0604020202020204" pitchFamily="34" charset="0"/>
                <a:cs typeface="Arial" panose="020B0604020202020204" pitchFamily="34" charset="0"/>
              </a:rPr>
              <a:t>Maintains </a:t>
            </a:r>
            <a:r>
              <a:rPr lang="en-US" altLang="en-US" sz="2200" b="1" dirty="0">
                <a:solidFill>
                  <a:srgbClr val="3366FF"/>
                </a:solidFill>
                <a:latin typeface="Arial" panose="020B0604020202020204" pitchFamily="34" charset="0"/>
                <a:cs typeface="Arial" panose="020B0604020202020204" pitchFamily="34" charset="0"/>
              </a:rPr>
              <a:t>scheduling queues </a:t>
            </a:r>
            <a:r>
              <a:rPr lang="en-US" altLang="en-US" sz="2200" dirty="0">
                <a:latin typeface="Arial" panose="020B0604020202020204" pitchFamily="34" charset="0"/>
                <a:cs typeface="Arial" panose="020B0604020202020204" pitchFamily="34" charset="0"/>
              </a:rPr>
              <a:t>of processes</a:t>
            </a:r>
          </a:p>
          <a:p>
            <a:pPr lvl="1"/>
            <a:r>
              <a:rPr lang="en-US" altLang="en-US" sz="2200" b="1" dirty="0">
                <a:solidFill>
                  <a:srgbClr val="3366FF"/>
                </a:solidFill>
                <a:latin typeface="Arial" panose="020B0604020202020204" pitchFamily="34" charset="0"/>
                <a:cs typeface="Arial" panose="020B0604020202020204" pitchFamily="34" charset="0"/>
              </a:rPr>
              <a:t>Job queue </a:t>
            </a:r>
            <a:r>
              <a:rPr lang="en-US" altLang="en-US" sz="2200" dirty="0">
                <a:latin typeface="Arial" panose="020B0604020202020204" pitchFamily="34" charset="0"/>
                <a:cs typeface="Arial" panose="020B0604020202020204" pitchFamily="34" charset="0"/>
              </a:rPr>
              <a:t>– set of all processes in the system</a:t>
            </a:r>
          </a:p>
          <a:p>
            <a:pPr lvl="1"/>
            <a:r>
              <a:rPr lang="en-US" altLang="en-US" sz="2200" b="1" dirty="0">
                <a:solidFill>
                  <a:srgbClr val="3366FF"/>
                </a:solidFill>
                <a:latin typeface="Arial" panose="020B0604020202020204" pitchFamily="34" charset="0"/>
                <a:cs typeface="Arial" panose="020B0604020202020204" pitchFamily="34" charset="0"/>
              </a:rPr>
              <a:t>Ready queue </a:t>
            </a:r>
            <a:r>
              <a:rPr lang="en-US" altLang="en-US" sz="2200" dirty="0">
                <a:latin typeface="Arial" panose="020B0604020202020204" pitchFamily="34" charset="0"/>
                <a:cs typeface="Arial" panose="020B0604020202020204" pitchFamily="34" charset="0"/>
              </a:rPr>
              <a:t>– set of all processes residing in main memory, ready and waiting to execute</a:t>
            </a:r>
          </a:p>
          <a:p>
            <a:pPr lvl="1"/>
            <a:r>
              <a:rPr lang="en-US" altLang="en-US" sz="2200" b="1" dirty="0">
                <a:solidFill>
                  <a:srgbClr val="3366FF"/>
                </a:solidFill>
                <a:latin typeface="Arial" panose="020B0604020202020204" pitchFamily="34" charset="0"/>
                <a:cs typeface="Arial" panose="020B0604020202020204" pitchFamily="34" charset="0"/>
              </a:rPr>
              <a:t>Device queues </a:t>
            </a:r>
            <a:r>
              <a:rPr lang="en-US" altLang="en-US" sz="2200" dirty="0">
                <a:latin typeface="Arial" panose="020B0604020202020204" pitchFamily="34" charset="0"/>
                <a:cs typeface="Arial" panose="020B0604020202020204" pitchFamily="34" charset="0"/>
              </a:rPr>
              <a:t>– set of processes waiting for an I/O device</a:t>
            </a:r>
          </a:p>
          <a:p>
            <a:pPr lvl="1"/>
            <a:r>
              <a:rPr lang="en-US" altLang="en-US" sz="2200" dirty="0">
                <a:latin typeface="Arial" panose="020B0604020202020204" pitchFamily="34" charset="0"/>
                <a:cs typeface="Arial" panose="020B0604020202020204" pitchFamily="34" charset="0"/>
              </a:rPr>
              <a:t>Processes migrate among the various queues</a:t>
            </a:r>
          </a:p>
          <a:p>
            <a:endParaRPr lang="en-US" dirty="0"/>
          </a:p>
        </p:txBody>
      </p:sp>
    </p:spTree>
    <p:extLst>
      <p:ext uri="{BB962C8B-B14F-4D97-AF65-F5344CB8AC3E}">
        <p14:creationId xmlns:p14="http://schemas.microsoft.com/office/powerpoint/2010/main" val="239295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t>Representation of Process Scheduling</a:t>
            </a:r>
            <a:endParaRPr lang="en-US" b="1" dirty="0"/>
          </a:p>
        </p:txBody>
      </p:sp>
      <p:sp>
        <p:nvSpPr>
          <p:cNvPr id="7" name="Rectangle 3"/>
          <p:cNvSpPr txBox="1">
            <a:spLocks noGrp="1" noChangeArrowheads="1"/>
          </p:cNvSpPr>
          <p:nvPr>
            <p:ph idx="1"/>
          </p:nvPr>
        </p:nvSpPr>
        <p:spPr bwMode="auto">
          <a:xfrm>
            <a:off x="1016000" y="471055"/>
            <a:ext cx="10058400" cy="570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35000"/>
              </a:spcBef>
              <a:buClr>
                <a:srgbClr val="993300"/>
              </a:buClr>
              <a:buSzPct val="90000"/>
              <a:buFont typeface="Monotype Sorts" pitchFamily="-84" charset="2"/>
              <a:buChar char="n"/>
            </a:pPr>
            <a:endParaRPr kumimoji="1" lang="en-US" altLang="en-US" b="1" dirty="0" smtClean="0">
              <a:solidFill>
                <a:srgbClr val="3366FF"/>
              </a:solidFill>
              <a:latin typeface="Helvetica" panose="020B0604020202020204" pitchFamily="34" charset="0"/>
            </a:endParaRPr>
          </a:p>
          <a:p>
            <a:pPr>
              <a:spcBef>
                <a:spcPct val="35000"/>
              </a:spcBef>
              <a:buClr>
                <a:srgbClr val="993300"/>
              </a:buClr>
              <a:buSzPct val="90000"/>
              <a:buFont typeface="Monotype Sorts" pitchFamily="-84" charset="2"/>
              <a:buChar char="n"/>
            </a:pPr>
            <a:endParaRPr kumimoji="1" lang="en-US" altLang="en-US" b="1" dirty="0">
              <a:solidFill>
                <a:srgbClr val="3366FF"/>
              </a:solidFill>
              <a:latin typeface="Helvetica" panose="020B0604020202020204" pitchFamily="34" charset="0"/>
            </a:endParaRPr>
          </a:p>
          <a:p>
            <a:pPr>
              <a:spcBef>
                <a:spcPct val="35000"/>
              </a:spcBef>
              <a:buClr>
                <a:srgbClr val="993300"/>
              </a:buClr>
              <a:buSzPct val="90000"/>
              <a:buFont typeface="Monotype Sorts" pitchFamily="-84" charset="2"/>
              <a:buChar char="n"/>
            </a:pPr>
            <a:endParaRPr kumimoji="1" lang="en-US" altLang="en-US" b="1" dirty="0" smtClean="0">
              <a:solidFill>
                <a:srgbClr val="3366FF"/>
              </a:solidFill>
              <a:latin typeface="Helvetica" panose="020B0604020202020204" pitchFamily="34" charset="0"/>
            </a:endParaRPr>
          </a:p>
          <a:p>
            <a:pPr>
              <a:spcBef>
                <a:spcPct val="35000"/>
              </a:spcBef>
              <a:buClr>
                <a:srgbClr val="993300"/>
              </a:buClr>
              <a:buSzPct val="90000"/>
              <a:buFont typeface="Monotype Sorts" pitchFamily="-84" charset="2"/>
              <a:buChar char="n"/>
            </a:pPr>
            <a:r>
              <a:rPr kumimoji="1" lang="en-US" altLang="en-US" b="1" dirty="0" err="1" smtClean="0">
                <a:solidFill>
                  <a:srgbClr val="3366FF"/>
                </a:solidFill>
                <a:latin typeface="Helvetica" panose="020B0604020202020204" pitchFamily="34" charset="0"/>
              </a:rPr>
              <a:t>Queueing</a:t>
            </a:r>
            <a:r>
              <a:rPr kumimoji="1" lang="en-US" altLang="en-US" b="1" dirty="0" smtClean="0">
                <a:solidFill>
                  <a:srgbClr val="3366FF"/>
                </a:solidFill>
                <a:latin typeface="Helvetica" panose="020B0604020202020204" pitchFamily="34" charset="0"/>
              </a:rPr>
              <a:t> </a:t>
            </a:r>
            <a:r>
              <a:rPr kumimoji="1" lang="en-US" altLang="en-US" b="1" dirty="0">
                <a:solidFill>
                  <a:srgbClr val="3366FF"/>
                </a:solidFill>
                <a:latin typeface="Helvetica" panose="020B0604020202020204" pitchFamily="34" charset="0"/>
              </a:rPr>
              <a:t>diagram </a:t>
            </a:r>
            <a:r>
              <a:rPr kumimoji="1" lang="en-US" altLang="en-US" dirty="0">
                <a:latin typeface="Helvetica" panose="020B0604020202020204" pitchFamily="34" charset="0"/>
              </a:rPr>
              <a:t>represents queues, resources, flows</a:t>
            </a:r>
          </a:p>
        </p:txBody>
      </p:sp>
      <p:pic>
        <p:nvPicPr>
          <p:cNvPr id="8"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836" y="387927"/>
            <a:ext cx="10321637" cy="3325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859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Schedulers</a:t>
            </a:r>
            <a:endParaRPr lang="en-US" b="1" dirty="0"/>
          </a:p>
        </p:txBody>
      </p:sp>
      <p:sp>
        <p:nvSpPr>
          <p:cNvPr id="3" name="Content Placeholder 2"/>
          <p:cNvSpPr>
            <a:spLocks noGrp="1"/>
          </p:cNvSpPr>
          <p:nvPr>
            <p:ph idx="1"/>
          </p:nvPr>
        </p:nvSpPr>
        <p:spPr/>
        <p:txBody>
          <a:bodyPr/>
          <a:lstStyle/>
          <a:p>
            <a:pPr algn="ctr"/>
            <a:endParaRPr lang="en-US" dirty="0" smtClean="0"/>
          </a:p>
          <a:p>
            <a:pPr algn="ctr"/>
            <a:r>
              <a:rPr lang="en-US" dirty="0" smtClean="0"/>
              <a:t>A process migrate among various scheduling queries throughout its lifetime . The OS  must select for scheduling purposes , process for  these queries in some fashion . The selection process is carried out by the appropriate schedule .</a:t>
            </a:r>
            <a:endParaRPr lang="en-US" dirty="0"/>
          </a:p>
        </p:txBody>
      </p:sp>
    </p:spTree>
    <p:extLst>
      <p:ext uri="{BB962C8B-B14F-4D97-AF65-F5344CB8AC3E}">
        <p14:creationId xmlns:p14="http://schemas.microsoft.com/office/powerpoint/2010/main" val="1356487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Schedulers</a:t>
            </a:r>
            <a:endParaRPr lang="en-US" b="1" dirty="0"/>
          </a:p>
        </p:txBody>
      </p:sp>
      <p:sp>
        <p:nvSpPr>
          <p:cNvPr id="3" name="Content Placeholder 2"/>
          <p:cNvSpPr>
            <a:spLocks noGrp="1"/>
          </p:cNvSpPr>
          <p:nvPr>
            <p:ph idx="1"/>
          </p:nvPr>
        </p:nvSpPr>
        <p:spPr>
          <a:xfrm>
            <a:off x="1212274" y="703894"/>
            <a:ext cx="9601196" cy="4671670"/>
          </a:xfrm>
        </p:spPr>
        <p:txBody>
          <a:bodyPr>
            <a:normAutofit/>
          </a:bodyPr>
          <a:lstStyle/>
          <a:p>
            <a:r>
              <a:rPr lang="en-US" altLang="en-US" sz="1600" b="1" dirty="0">
                <a:solidFill>
                  <a:srgbClr val="3366FF"/>
                </a:solidFill>
                <a:latin typeface="Arial" panose="020B0604020202020204" pitchFamily="34" charset="0"/>
                <a:cs typeface="Arial" panose="020B0604020202020204" pitchFamily="34" charset="0"/>
              </a:rPr>
              <a:t>Short-term scheduler  </a:t>
            </a:r>
            <a:r>
              <a:rPr lang="en-US" altLang="en-US" sz="1600" dirty="0">
                <a:latin typeface="Arial" panose="020B0604020202020204" pitchFamily="34" charset="0"/>
                <a:cs typeface="Arial" panose="020B0604020202020204" pitchFamily="34" charset="0"/>
              </a:rPr>
              <a:t>(or </a:t>
            </a:r>
            <a:r>
              <a:rPr lang="en-US" altLang="en-US" sz="1600" b="1" dirty="0">
                <a:solidFill>
                  <a:srgbClr val="3366FF"/>
                </a:solidFill>
                <a:latin typeface="Arial" panose="020B0604020202020204" pitchFamily="34" charset="0"/>
                <a:cs typeface="Arial" panose="020B0604020202020204" pitchFamily="34" charset="0"/>
              </a:rPr>
              <a:t>CPU scheduler</a:t>
            </a:r>
            <a:r>
              <a:rPr lang="en-US" altLang="en-US" sz="1600" dirty="0">
                <a:latin typeface="Arial" panose="020B0604020202020204" pitchFamily="34" charset="0"/>
                <a:cs typeface="Arial" panose="020B0604020202020204" pitchFamily="34" charset="0"/>
              </a:rPr>
              <a:t>) – selects which process should be executed next and allocates CPU</a:t>
            </a:r>
          </a:p>
          <a:p>
            <a:pPr lvl="1"/>
            <a:r>
              <a:rPr lang="en-US" altLang="en-US" sz="1600" dirty="0">
                <a:latin typeface="Arial" panose="020B0604020202020204" pitchFamily="34" charset="0"/>
                <a:cs typeface="Arial" panose="020B0604020202020204" pitchFamily="34" charset="0"/>
              </a:rPr>
              <a:t>Sometimes the only scheduler in a system</a:t>
            </a:r>
          </a:p>
          <a:p>
            <a:pPr lvl="1"/>
            <a:r>
              <a:rPr lang="en-US" altLang="en-US" sz="1600" dirty="0">
                <a:latin typeface="Arial" panose="020B0604020202020204" pitchFamily="34" charset="0"/>
                <a:cs typeface="Arial" panose="020B0604020202020204" pitchFamily="34" charset="0"/>
              </a:rPr>
              <a:t>Short-term scheduler is invoked frequently (milliseconds) </a:t>
            </a:r>
            <a:r>
              <a:rPr lang="en-US" altLang="en-US" sz="1600" dirty="0">
                <a:latin typeface="Arial" panose="020B0604020202020204" pitchFamily="34" charset="0"/>
                <a:cs typeface="Arial" panose="020B0604020202020204" pitchFamily="34" charset="0"/>
                <a:sym typeface="Symbol" panose="05050102010706020507" pitchFamily="18" charset="2"/>
              </a:rPr>
              <a:t> (must be fast)</a:t>
            </a:r>
            <a:endParaRPr lang="en-US" altLang="en-US" sz="800" dirty="0">
              <a:latin typeface="Arial" panose="020B0604020202020204" pitchFamily="34" charset="0"/>
              <a:cs typeface="Arial" panose="020B0604020202020204" pitchFamily="34" charset="0"/>
              <a:sym typeface="Symbol" panose="05050102010706020507" pitchFamily="18" charset="2"/>
            </a:endParaRPr>
          </a:p>
          <a:p>
            <a:r>
              <a:rPr lang="en-US" altLang="en-US" sz="1600" b="1" dirty="0">
                <a:solidFill>
                  <a:srgbClr val="3366FF"/>
                </a:solidFill>
                <a:latin typeface="Arial" panose="020B0604020202020204" pitchFamily="34" charset="0"/>
                <a:cs typeface="Arial" panose="020B0604020202020204" pitchFamily="34" charset="0"/>
              </a:rPr>
              <a:t>Long-term scheduler  </a:t>
            </a:r>
            <a:r>
              <a:rPr lang="en-US" altLang="en-US" sz="1600" dirty="0">
                <a:latin typeface="Arial" panose="020B0604020202020204" pitchFamily="34" charset="0"/>
                <a:cs typeface="Arial" panose="020B0604020202020204" pitchFamily="34" charset="0"/>
              </a:rPr>
              <a:t>(or </a:t>
            </a:r>
            <a:r>
              <a:rPr lang="en-US" altLang="en-US" sz="1600" b="1" dirty="0">
                <a:solidFill>
                  <a:srgbClr val="3366FF"/>
                </a:solidFill>
                <a:latin typeface="Arial" panose="020B0604020202020204" pitchFamily="34" charset="0"/>
                <a:cs typeface="Arial" panose="020B0604020202020204" pitchFamily="34" charset="0"/>
              </a:rPr>
              <a:t>job scheduler</a:t>
            </a:r>
            <a:r>
              <a:rPr lang="en-US" altLang="en-US" sz="1600" dirty="0">
                <a:latin typeface="Arial" panose="020B0604020202020204" pitchFamily="34" charset="0"/>
                <a:cs typeface="Arial" panose="020B0604020202020204" pitchFamily="34" charset="0"/>
              </a:rPr>
              <a:t>) – selects which processes should be brought into the ready queue</a:t>
            </a:r>
          </a:p>
          <a:p>
            <a:pPr lvl="1"/>
            <a:r>
              <a:rPr lang="en-US" altLang="en-US" sz="1600" dirty="0">
                <a:latin typeface="Arial" panose="020B0604020202020204" pitchFamily="34" charset="0"/>
                <a:cs typeface="Arial" panose="020B0604020202020204" pitchFamily="34" charset="0"/>
                <a:sym typeface="Symbol" panose="05050102010706020507" pitchFamily="18" charset="2"/>
              </a:rPr>
              <a:t>Long-term scheduler is invoked  infrequently (seconds, minutes)  (may be slow)</a:t>
            </a:r>
            <a:endParaRPr lang="en-US" altLang="en-US" sz="800" dirty="0">
              <a:latin typeface="Arial" panose="020B0604020202020204" pitchFamily="34" charset="0"/>
              <a:cs typeface="Arial" panose="020B0604020202020204" pitchFamily="34" charset="0"/>
              <a:sym typeface="Symbol" panose="05050102010706020507" pitchFamily="18" charset="2"/>
            </a:endParaRPr>
          </a:p>
          <a:p>
            <a:r>
              <a:rPr lang="en-US" altLang="en-US" sz="1600" dirty="0" smtClean="0">
                <a:latin typeface="Arial" panose="020B0604020202020204" pitchFamily="34" charset="0"/>
                <a:cs typeface="Arial" panose="020B0604020202020204" pitchFamily="34" charset="0"/>
                <a:sym typeface="Symbol" panose="05050102010706020507" pitchFamily="18" charset="2"/>
              </a:rPr>
              <a:t>Processes </a:t>
            </a:r>
            <a:r>
              <a:rPr lang="en-US" altLang="en-US" sz="1600" dirty="0">
                <a:latin typeface="Arial" panose="020B0604020202020204" pitchFamily="34" charset="0"/>
                <a:cs typeface="Arial" panose="020B0604020202020204" pitchFamily="34" charset="0"/>
                <a:sym typeface="Symbol" panose="05050102010706020507" pitchFamily="18" charset="2"/>
              </a:rPr>
              <a:t>can be described as either:</a:t>
            </a:r>
          </a:p>
          <a:p>
            <a:pPr lvl="1"/>
            <a:r>
              <a:rPr lang="en-US" altLang="en-US" sz="1600" b="1" dirty="0">
                <a:solidFill>
                  <a:srgbClr val="3366FF"/>
                </a:solidFill>
                <a:latin typeface="Arial" panose="020B0604020202020204" pitchFamily="34" charset="0"/>
                <a:cs typeface="Arial" panose="020B0604020202020204" pitchFamily="34" charset="0"/>
                <a:sym typeface="Symbol" panose="05050102010706020507" pitchFamily="18" charset="2"/>
              </a:rPr>
              <a:t>I/O-bound process</a:t>
            </a:r>
            <a:r>
              <a:rPr lang="en-US" altLang="en-US" sz="1600" dirty="0">
                <a:solidFill>
                  <a:srgbClr val="000000"/>
                </a:solidFill>
                <a:latin typeface="Arial" panose="020B0604020202020204" pitchFamily="34" charset="0"/>
                <a:cs typeface="Arial" panose="020B0604020202020204" pitchFamily="34" charset="0"/>
                <a:sym typeface="Symbol" panose="05050102010706020507" pitchFamily="18" charset="2"/>
              </a:rPr>
              <a:t> </a:t>
            </a:r>
            <a:r>
              <a:rPr lang="en-US" altLang="en-US" sz="1600" dirty="0">
                <a:latin typeface="Arial" panose="020B0604020202020204" pitchFamily="34" charset="0"/>
                <a:cs typeface="Arial" panose="020B0604020202020204" pitchFamily="34" charset="0"/>
                <a:sym typeface="Symbol" panose="05050102010706020507" pitchFamily="18" charset="2"/>
              </a:rPr>
              <a:t>– spends more time doing I/O than computations</a:t>
            </a:r>
          </a:p>
          <a:p>
            <a:pPr lvl="1"/>
            <a:r>
              <a:rPr lang="en-US" altLang="en-US" sz="1600" b="1" dirty="0">
                <a:solidFill>
                  <a:srgbClr val="3366FF"/>
                </a:solidFill>
                <a:latin typeface="Arial" panose="020B0604020202020204" pitchFamily="34" charset="0"/>
                <a:cs typeface="Arial" panose="020B0604020202020204" pitchFamily="34" charset="0"/>
                <a:sym typeface="Symbol" panose="05050102010706020507" pitchFamily="18" charset="2"/>
              </a:rPr>
              <a:t>CPU-bound process </a:t>
            </a:r>
            <a:r>
              <a:rPr lang="en-US" altLang="en-US" sz="1600" dirty="0">
                <a:latin typeface="Arial" panose="020B0604020202020204" pitchFamily="34" charset="0"/>
                <a:cs typeface="Arial" panose="020B0604020202020204" pitchFamily="34" charset="0"/>
                <a:sym typeface="Symbol" panose="05050102010706020507" pitchFamily="18" charset="2"/>
              </a:rPr>
              <a:t>– spends more time doing computations</a:t>
            </a:r>
          </a:p>
          <a:p>
            <a:endParaRPr lang="en-US" dirty="0"/>
          </a:p>
        </p:txBody>
      </p:sp>
    </p:spTree>
    <p:extLst>
      <p:ext uri="{BB962C8B-B14F-4D97-AF65-F5344CB8AC3E}">
        <p14:creationId xmlns:p14="http://schemas.microsoft.com/office/powerpoint/2010/main" val="418318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43650"/>
          </a:xfrm>
        </p:spPr>
        <p:txBody>
          <a:bodyPr/>
          <a:lstStyle/>
          <a:p>
            <a:r>
              <a:rPr lang="en-US" altLang="en-US" b="1" dirty="0"/>
              <a:t>Process Concept</a:t>
            </a:r>
            <a:endParaRPr lang="en-US" dirty="0"/>
          </a:p>
        </p:txBody>
      </p:sp>
      <p:sp>
        <p:nvSpPr>
          <p:cNvPr id="3" name="Content Placeholder 2"/>
          <p:cNvSpPr>
            <a:spLocks noGrp="1"/>
          </p:cNvSpPr>
          <p:nvPr>
            <p:ph idx="1"/>
          </p:nvPr>
        </p:nvSpPr>
        <p:spPr>
          <a:xfrm>
            <a:off x="1295401" y="2355273"/>
            <a:ext cx="9601196" cy="3865418"/>
          </a:xfrm>
        </p:spPr>
        <p:txBody>
          <a:bodyPr>
            <a:normAutofit fontScale="92500" lnSpcReduction="20000"/>
          </a:bodyPr>
          <a:lstStyle/>
          <a:p>
            <a:r>
              <a:rPr lang="en-US" sz="2800" b="1" dirty="0">
                <a:latin typeface="Arial" pitchFamily="34" charset="0"/>
                <a:cs typeface="Arial" pitchFamily="34" charset="0"/>
              </a:rPr>
              <a:t>A process is basically a program in execution. The execution of a process must progress in a sequential fashion.</a:t>
            </a:r>
          </a:p>
          <a:p>
            <a:r>
              <a:rPr lang="en-US" sz="2800" dirty="0">
                <a:latin typeface="Arial" pitchFamily="34" charset="0"/>
                <a:cs typeface="Arial" pitchFamily="34" charset="0"/>
              </a:rPr>
              <a:t>A process is defined as an entity which represents the basic unit of work to be implemented in the </a:t>
            </a:r>
            <a:r>
              <a:rPr lang="en-US" sz="2800" dirty="0" smtClean="0">
                <a:latin typeface="Arial" pitchFamily="34" charset="0"/>
                <a:cs typeface="Arial" pitchFamily="34" charset="0"/>
              </a:rPr>
              <a:t>system</a:t>
            </a:r>
            <a:r>
              <a:rPr lang="en-US" sz="2800" dirty="0">
                <a:latin typeface="Arial" pitchFamily="34" charset="0"/>
                <a:cs typeface="Arial" pitchFamily="34" charset="0"/>
              </a:rPr>
              <a:t> </a:t>
            </a:r>
            <a:r>
              <a:rPr lang="en-US" sz="2800" dirty="0" smtClean="0">
                <a:latin typeface="Arial" pitchFamily="34" charset="0"/>
                <a:cs typeface="Arial" pitchFamily="34" charset="0"/>
              </a:rPr>
              <a:t>.</a:t>
            </a:r>
          </a:p>
          <a:p>
            <a:r>
              <a:rPr lang="en-US" sz="2800" dirty="0" smtClean="0">
                <a:latin typeface="Arial" pitchFamily="34" charset="0"/>
                <a:cs typeface="Arial" pitchFamily="34" charset="0"/>
              </a:rPr>
              <a:t>To </a:t>
            </a:r>
            <a:r>
              <a:rPr lang="en-US" sz="2800" dirty="0">
                <a:latin typeface="Arial" pitchFamily="34" charset="0"/>
                <a:cs typeface="Arial" pitchFamily="34" charset="0"/>
              </a:rPr>
              <a:t>put it in simple terms, we write our computer programs in a text file and when we execute this program, it becomes a process which performs all the tasks mentioned in the program</a:t>
            </a:r>
            <a:r>
              <a:rPr lang="en-US" sz="2800" dirty="0" smtClean="0">
                <a:latin typeface="Arial" pitchFamily="34" charset="0"/>
                <a:cs typeface="Arial" pitchFamily="34" charset="0"/>
              </a:rPr>
              <a:t>.</a:t>
            </a:r>
          </a:p>
          <a:p>
            <a:pPr>
              <a:lnSpc>
                <a:spcPct val="90000"/>
              </a:lnSpc>
            </a:pPr>
            <a:r>
              <a:rPr lang="en-US" altLang="en-US" sz="2800" dirty="0">
                <a:latin typeface="Arial" pitchFamily="34" charset="0"/>
                <a:cs typeface="Arial" pitchFamily="34" charset="0"/>
              </a:rPr>
              <a:t>Textbook uses the terms </a:t>
            </a:r>
            <a:r>
              <a:rPr lang="en-US" altLang="en-US" sz="2800" i="1" dirty="0">
                <a:latin typeface="Arial" pitchFamily="34" charset="0"/>
                <a:cs typeface="Arial" pitchFamily="34" charset="0"/>
              </a:rPr>
              <a:t>job</a:t>
            </a:r>
            <a:r>
              <a:rPr lang="en-US" altLang="en-US" sz="2800" dirty="0">
                <a:latin typeface="Arial" pitchFamily="34" charset="0"/>
                <a:cs typeface="Arial" pitchFamily="34" charset="0"/>
              </a:rPr>
              <a:t> and </a:t>
            </a:r>
            <a:r>
              <a:rPr lang="en-US" altLang="en-US" sz="2800" i="1" dirty="0">
                <a:latin typeface="Arial" pitchFamily="34" charset="0"/>
                <a:cs typeface="Arial" pitchFamily="34" charset="0"/>
              </a:rPr>
              <a:t>process</a:t>
            </a:r>
            <a:r>
              <a:rPr lang="en-US" altLang="en-US" sz="2800" dirty="0">
                <a:latin typeface="Arial" pitchFamily="34" charset="0"/>
                <a:cs typeface="Arial" pitchFamily="34" charset="0"/>
              </a:rPr>
              <a:t> almost interchangeably</a:t>
            </a:r>
          </a:p>
          <a:p>
            <a:endParaRPr lang="en-US" dirty="0"/>
          </a:p>
          <a:p>
            <a:endParaRPr lang="en-US" dirty="0"/>
          </a:p>
        </p:txBody>
      </p:sp>
    </p:spTree>
    <p:extLst>
      <p:ext uri="{BB962C8B-B14F-4D97-AF65-F5344CB8AC3E}">
        <p14:creationId xmlns:p14="http://schemas.microsoft.com/office/powerpoint/2010/main" val="1260439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t>Addition of Medium Term Scheduling</a:t>
            </a:r>
            <a:endParaRPr lang="en-US" b="1" dirty="0"/>
          </a:p>
        </p:txBody>
      </p:sp>
      <p:sp>
        <p:nvSpPr>
          <p:cNvPr id="3" name="Content Placeholder 2"/>
          <p:cNvSpPr>
            <a:spLocks noGrp="1"/>
          </p:cNvSpPr>
          <p:nvPr>
            <p:ph idx="1"/>
          </p:nvPr>
        </p:nvSpPr>
        <p:spPr>
          <a:xfrm>
            <a:off x="1295401" y="96982"/>
            <a:ext cx="9601196" cy="5778886"/>
          </a:xfrm>
        </p:spPr>
        <p:txBody>
          <a:bodyPr/>
          <a:lstStyle/>
          <a:p>
            <a:pPr>
              <a:spcBef>
                <a:spcPct val="35000"/>
              </a:spcBef>
              <a:buClr>
                <a:srgbClr val="993300"/>
              </a:buClr>
              <a:buSzPct val="90000"/>
              <a:buFont typeface="Monotype Sorts" pitchFamily="-84" charset="2"/>
              <a:buChar char="n"/>
            </a:pPr>
            <a:endParaRPr kumimoji="1" lang="en-US" altLang="en-US" b="1" dirty="0" smtClean="0">
              <a:solidFill>
                <a:srgbClr val="3366FF"/>
              </a:solidFill>
              <a:latin typeface="Helvetica" panose="020B0604020202020204" pitchFamily="34" charset="0"/>
            </a:endParaRPr>
          </a:p>
          <a:p>
            <a:pPr>
              <a:spcBef>
                <a:spcPct val="35000"/>
              </a:spcBef>
              <a:buClr>
                <a:srgbClr val="993300"/>
              </a:buClr>
              <a:buSzPct val="90000"/>
              <a:buFont typeface="Monotype Sorts" pitchFamily="-84" charset="2"/>
              <a:buChar char="n"/>
            </a:pPr>
            <a:endParaRPr kumimoji="1" lang="en-US" altLang="en-US" b="1" dirty="0" smtClean="0">
              <a:solidFill>
                <a:srgbClr val="3366FF"/>
              </a:solidFill>
              <a:latin typeface="Helvetica" panose="020B0604020202020204" pitchFamily="34" charset="0"/>
            </a:endParaRPr>
          </a:p>
          <a:p>
            <a:pPr>
              <a:spcBef>
                <a:spcPct val="35000"/>
              </a:spcBef>
              <a:buClr>
                <a:srgbClr val="993300"/>
              </a:buClr>
              <a:buSzPct val="90000"/>
              <a:buFont typeface="Monotype Sorts" pitchFamily="-84" charset="2"/>
              <a:buChar char="n"/>
            </a:pPr>
            <a:endParaRPr kumimoji="1" lang="en-US" altLang="en-US" b="1" dirty="0">
              <a:solidFill>
                <a:srgbClr val="3366FF"/>
              </a:solidFill>
              <a:latin typeface="Helvetica" panose="020B0604020202020204" pitchFamily="34" charset="0"/>
            </a:endParaRPr>
          </a:p>
          <a:p>
            <a:pPr>
              <a:spcBef>
                <a:spcPct val="35000"/>
              </a:spcBef>
              <a:buClr>
                <a:srgbClr val="993300"/>
              </a:buClr>
              <a:buSzPct val="90000"/>
              <a:buFont typeface="Monotype Sorts" pitchFamily="-84" charset="2"/>
              <a:buChar char="n"/>
            </a:pPr>
            <a:endParaRPr kumimoji="1" lang="en-US" altLang="en-US" b="1" dirty="0" smtClean="0">
              <a:solidFill>
                <a:srgbClr val="3366FF"/>
              </a:solidFill>
              <a:latin typeface="Helvetica" panose="020B0604020202020204" pitchFamily="34" charset="0"/>
            </a:endParaRPr>
          </a:p>
          <a:p>
            <a:pPr>
              <a:spcBef>
                <a:spcPct val="35000"/>
              </a:spcBef>
              <a:buClr>
                <a:srgbClr val="993300"/>
              </a:buClr>
              <a:buSzPct val="90000"/>
              <a:buFont typeface="Monotype Sorts" pitchFamily="-84" charset="2"/>
              <a:buChar char="n"/>
            </a:pPr>
            <a:endParaRPr kumimoji="1" lang="en-US" altLang="en-US" b="1" dirty="0">
              <a:solidFill>
                <a:srgbClr val="3366FF"/>
              </a:solidFill>
              <a:latin typeface="Helvetica" panose="020B0604020202020204" pitchFamily="34" charset="0"/>
            </a:endParaRPr>
          </a:p>
          <a:p>
            <a:pPr>
              <a:spcBef>
                <a:spcPct val="35000"/>
              </a:spcBef>
              <a:buClr>
                <a:srgbClr val="993300"/>
              </a:buClr>
              <a:buSzPct val="90000"/>
              <a:buFont typeface="Monotype Sorts" pitchFamily="-84" charset="2"/>
              <a:buChar char="n"/>
            </a:pPr>
            <a:r>
              <a:rPr kumimoji="1" lang="en-US" altLang="en-US" b="1" dirty="0" smtClean="0">
                <a:solidFill>
                  <a:srgbClr val="3366FF"/>
                </a:solidFill>
                <a:latin typeface="Helvetica" panose="020B0604020202020204" pitchFamily="34" charset="0"/>
              </a:rPr>
              <a:t>Medium-term </a:t>
            </a:r>
            <a:r>
              <a:rPr kumimoji="1" lang="en-US" altLang="en-US" b="1" dirty="0">
                <a:solidFill>
                  <a:srgbClr val="3366FF"/>
                </a:solidFill>
                <a:latin typeface="Helvetica" panose="020B0604020202020204" pitchFamily="34" charset="0"/>
              </a:rPr>
              <a:t>scheduler  </a:t>
            </a:r>
            <a:r>
              <a:rPr kumimoji="1" lang="en-US" altLang="en-US" dirty="0">
                <a:latin typeface="Helvetica" panose="020B0604020202020204" pitchFamily="34" charset="0"/>
              </a:rPr>
              <a:t>can be added if degree of multiple programming needs to decrease</a:t>
            </a:r>
          </a:p>
          <a:p>
            <a:pPr lvl="1">
              <a:spcBef>
                <a:spcPct val="35000"/>
              </a:spcBef>
              <a:buClr>
                <a:srgbClr val="CC6600"/>
              </a:buClr>
              <a:buSzPct val="80000"/>
              <a:buFont typeface="Monotype Sorts" pitchFamily="-84" charset="2"/>
              <a:buChar char="l"/>
            </a:pPr>
            <a:r>
              <a:rPr kumimoji="1" lang="en-US" altLang="en-US" dirty="0">
                <a:latin typeface="Helvetica" panose="020B0604020202020204" pitchFamily="34" charset="0"/>
              </a:rPr>
              <a:t>Remove process from memory, store on disk, bring back in from disk to continue execution: </a:t>
            </a:r>
            <a:r>
              <a:rPr kumimoji="1" lang="en-US" altLang="en-US" b="1" dirty="0">
                <a:solidFill>
                  <a:srgbClr val="3366FF"/>
                </a:solidFill>
                <a:latin typeface="Helvetica" panose="020B0604020202020204" pitchFamily="34" charset="0"/>
              </a:rPr>
              <a:t>swapping</a:t>
            </a:r>
          </a:p>
          <a:p>
            <a:pPr lvl="1">
              <a:spcBef>
                <a:spcPct val="35000"/>
              </a:spcBef>
              <a:buClr>
                <a:srgbClr val="CC6600"/>
              </a:buClr>
              <a:buSzPct val="80000"/>
              <a:buFont typeface="Monotype Sorts" pitchFamily="-84" charset="2"/>
              <a:buChar char="l"/>
            </a:pPr>
            <a:endParaRPr kumimoji="1" lang="en-US" altLang="en-US" b="1" dirty="0">
              <a:solidFill>
                <a:srgbClr val="3366FF"/>
              </a:solidFill>
              <a:latin typeface="Helvetica" panose="020B0604020202020204" pitchFamily="34" charset="0"/>
            </a:endParaRPr>
          </a:p>
          <a:p>
            <a:endParaRPr lang="en-US" dirty="0"/>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3712" y="290946"/>
            <a:ext cx="7327900" cy="237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8082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Context Switch</a:t>
            </a:r>
            <a:endParaRPr lang="en-US" b="1" dirty="0"/>
          </a:p>
        </p:txBody>
      </p:sp>
      <p:sp>
        <p:nvSpPr>
          <p:cNvPr id="3" name="Content Placeholder 2"/>
          <p:cNvSpPr>
            <a:spLocks noGrp="1"/>
          </p:cNvSpPr>
          <p:nvPr>
            <p:ph idx="1"/>
          </p:nvPr>
        </p:nvSpPr>
        <p:spPr/>
        <p:txBody>
          <a:bodyPr>
            <a:normAutofit/>
          </a:bodyPr>
          <a:lstStyle/>
          <a:p>
            <a:r>
              <a:rPr lang="en-US" altLang="en-US" sz="1800" dirty="0">
                <a:latin typeface="Arial" panose="020B0604020202020204" pitchFamily="34" charset="0"/>
                <a:cs typeface="Arial" panose="020B0604020202020204" pitchFamily="34" charset="0"/>
              </a:rPr>
              <a:t>When CPU switches to another process, the system must </a:t>
            </a:r>
            <a:r>
              <a:rPr lang="en-US" altLang="en-US" sz="1800" b="1" dirty="0">
                <a:solidFill>
                  <a:srgbClr val="3366FF"/>
                </a:solidFill>
                <a:latin typeface="Arial" panose="020B0604020202020204" pitchFamily="34" charset="0"/>
                <a:cs typeface="Arial" panose="020B0604020202020204" pitchFamily="34" charset="0"/>
              </a:rPr>
              <a:t>save the state </a:t>
            </a:r>
            <a:r>
              <a:rPr lang="en-US" altLang="en-US" sz="1800" dirty="0">
                <a:latin typeface="Arial" panose="020B0604020202020204" pitchFamily="34" charset="0"/>
                <a:cs typeface="Arial" panose="020B0604020202020204" pitchFamily="34" charset="0"/>
              </a:rPr>
              <a:t>of the old process and load the </a:t>
            </a:r>
            <a:r>
              <a:rPr lang="en-US" altLang="en-US" sz="1800" b="1" dirty="0">
                <a:solidFill>
                  <a:srgbClr val="3366FF"/>
                </a:solidFill>
                <a:latin typeface="Arial" panose="020B0604020202020204" pitchFamily="34" charset="0"/>
                <a:cs typeface="Arial" panose="020B0604020202020204" pitchFamily="34" charset="0"/>
              </a:rPr>
              <a:t>saved state </a:t>
            </a:r>
            <a:r>
              <a:rPr lang="en-US" altLang="en-US" sz="1800" dirty="0">
                <a:latin typeface="Arial" panose="020B0604020202020204" pitchFamily="34" charset="0"/>
                <a:cs typeface="Arial" panose="020B0604020202020204" pitchFamily="34" charset="0"/>
              </a:rPr>
              <a:t>for the new process via a </a:t>
            </a:r>
            <a:r>
              <a:rPr lang="en-US" altLang="en-US" sz="1800" b="1" dirty="0">
                <a:solidFill>
                  <a:srgbClr val="3366FF"/>
                </a:solidFill>
                <a:latin typeface="Arial" panose="020B0604020202020204" pitchFamily="34" charset="0"/>
                <a:cs typeface="Arial" panose="020B0604020202020204" pitchFamily="34" charset="0"/>
              </a:rPr>
              <a:t>context </a:t>
            </a:r>
            <a:r>
              <a:rPr lang="en-US" altLang="en-US" sz="1800" b="1" dirty="0" smtClean="0">
                <a:solidFill>
                  <a:srgbClr val="3366FF"/>
                </a:solidFill>
                <a:latin typeface="Arial" panose="020B0604020202020204" pitchFamily="34" charset="0"/>
                <a:cs typeface="Arial" panose="020B0604020202020204" pitchFamily="34" charset="0"/>
              </a:rPr>
              <a:t>switch</a:t>
            </a:r>
          </a:p>
          <a:p>
            <a:r>
              <a:rPr lang="en-US" altLang="en-US" sz="1800" dirty="0" smtClean="0">
                <a:solidFill>
                  <a:schemeClr val="tx1"/>
                </a:solidFill>
                <a:latin typeface="Arial" panose="020B0604020202020204" pitchFamily="34" charset="0"/>
                <a:cs typeface="Arial" panose="020B0604020202020204" pitchFamily="34" charset="0"/>
              </a:rPr>
              <a:t>Kernel save the content of old process in PCB and load the saved context of the new process scheduled to run</a:t>
            </a:r>
            <a:endParaRPr lang="en-US" altLang="en-US" sz="1800" dirty="0">
              <a:solidFill>
                <a:schemeClr val="tx1"/>
              </a:solidFill>
              <a:latin typeface="Arial" panose="020B0604020202020204" pitchFamily="34" charset="0"/>
              <a:cs typeface="Arial" panose="020B0604020202020204" pitchFamily="34" charset="0"/>
            </a:endParaRPr>
          </a:p>
          <a:p>
            <a:r>
              <a:rPr lang="en-US" altLang="en-US" sz="1800" b="1" dirty="0">
                <a:solidFill>
                  <a:srgbClr val="3366FF"/>
                </a:solidFill>
                <a:latin typeface="Arial" panose="020B0604020202020204" pitchFamily="34" charset="0"/>
                <a:cs typeface="Arial" panose="020B0604020202020204" pitchFamily="34" charset="0"/>
              </a:rPr>
              <a:t>Context </a:t>
            </a:r>
            <a:r>
              <a:rPr lang="en-US" altLang="en-US" sz="1800" dirty="0">
                <a:latin typeface="Arial" panose="020B0604020202020204" pitchFamily="34" charset="0"/>
                <a:cs typeface="Arial" panose="020B0604020202020204" pitchFamily="34" charset="0"/>
              </a:rPr>
              <a:t>of a process represented in the PCB</a:t>
            </a:r>
          </a:p>
          <a:p>
            <a:r>
              <a:rPr lang="en-US" altLang="en-US" sz="1800" dirty="0">
                <a:latin typeface="Arial" panose="020B0604020202020204" pitchFamily="34" charset="0"/>
                <a:cs typeface="Arial" panose="020B0604020202020204" pitchFamily="34" charset="0"/>
              </a:rPr>
              <a:t>Context-switch time is overhead; the system does no useful work while switching</a:t>
            </a:r>
          </a:p>
          <a:p>
            <a:pPr lvl="1"/>
            <a:r>
              <a:rPr lang="en-US" altLang="en-US" sz="1800" dirty="0">
                <a:latin typeface="Arial" panose="020B0604020202020204" pitchFamily="34" charset="0"/>
                <a:cs typeface="Arial" panose="020B0604020202020204" pitchFamily="34" charset="0"/>
              </a:rPr>
              <a:t>The more complex the OS and the PCB </a:t>
            </a:r>
            <a:r>
              <a:rPr lang="en-US" altLang="en-US" sz="1800" dirty="0">
                <a:latin typeface="Arial" panose="020B0604020202020204" pitchFamily="34" charset="0"/>
                <a:cs typeface="Arial" panose="020B0604020202020204" pitchFamily="34" charset="0"/>
                <a:sym typeface="Wingdings" panose="05000000000000000000" pitchFamily="2" charset="2"/>
              </a:rPr>
              <a:t> the </a:t>
            </a:r>
            <a:r>
              <a:rPr lang="en-US" altLang="en-US" sz="1800" dirty="0">
                <a:latin typeface="Arial" panose="020B0604020202020204" pitchFamily="34" charset="0"/>
                <a:cs typeface="Arial" panose="020B0604020202020204" pitchFamily="34" charset="0"/>
              </a:rPr>
              <a:t>longer the context switch</a:t>
            </a:r>
          </a:p>
          <a:p>
            <a:r>
              <a:rPr lang="en-US" altLang="en-US" sz="1800" dirty="0">
                <a:latin typeface="Arial" panose="020B0604020202020204" pitchFamily="34" charset="0"/>
                <a:cs typeface="Arial" panose="020B0604020202020204" pitchFamily="34" charset="0"/>
              </a:rPr>
              <a:t>Time dependent on hardware support</a:t>
            </a:r>
          </a:p>
          <a:p>
            <a:pPr lvl="1"/>
            <a:r>
              <a:rPr lang="en-US" altLang="en-US" sz="1800" dirty="0">
                <a:latin typeface="Arial" panose="020B0604020202020204" pitchFamily="34" charset="0"/>
                <a:cs typeface="Arial" panose="020B0604020202020204" pitchFamily="34" charset="0"/>
              </a:rPr>
              <a:t>Some hardware provides multiple sets of registers per CPU </a:t>
            </a:r>
            <a:r>
              <a:rPr lang="en-US" altLang="en-US" sz="1800" dirty="0">
                <a:latin typeface="Arial" panose="020B0604020202020204" pitchFamily="34" charset="0"/>
                <a:cs typeface="Arial" panose="020B0604020202020204" pitchFamily="34" charset="0"/>
                <a:sym typeface="Wingdings" panose="05000000000000000000" pitchFamily="2" charset="2"/>
              </a:rPr>
              <a:t></a:t>
            </a:r>
            <a:r>
              <a:rPr lang="en-US" altLang="en-US" sz="1800" dirty="0">
                <a:latin typeface="Arial" panose="020B0604020202020204" pitchFamily="34" charset="0"/>
                <a:cs typeface="Arial" panose="020B0604020202020204" pitchFamily="34" charset="0"/>
              </a:rPr>
              <a:t> multiple contexts loaded at once</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1514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Operations on Processes</a:t>
            </a:r>
            <a:endParaRPr lang="en-US" b="1" dirty="0"/>
          </a:p>
        </p:txBody>
      </p:sp>
      <p:sp>
        <p:nvSpPr>
          <p:cNvPr id="3" name="Content Placeholder 2"/>
          <p:cNvSpPr>
            <a:spLocks noGrp="1"/>
          </p:cNvSpPr>
          <p:nvPr>
            <p:ph idx="1"/>
          </p:nvPr>
        </p:nvSpPr>
        <p:spPr/>
        <p:txBody>
          <a:bodyPr/>
          <a:lstStyle/>
          <a:p>
            <a:r>
              <a:rPr lang="en-US" altLang="en-US" dirty="0"/>
              <a:t>System must provide mechanisms for:</a:t>
            </a:r>
          </a:p>
          <a:p>
            <a:pPr lvl="1"/>
            <a:r>
              <a:rPr lang="en-US" altLang="en-US" dirty="0"/>
              <a:t> process creation,</a:t>
            </a:r>
          </a:p>
          <a:p>
            <a:pPr lvl="1"/>
            <a:r>
              <a:rPr lang="en-US" altLang="en-US" dirty="0"/>
              <a:t> process termination, </a:t>
            </a:r>
          </a:p>
          <a:p>
            <a:pPr marL="457200" lvl="1" indent="0">
              <a:buNone/>
            </a:pPr>
            <a:endParaRPr lang="en-US" altLang="en-US" dirty="0"/>
          </a:p>
          <a:p>
            <a:endParaRPr lang="en-US" dirty="0"/>
          </a:p>
        </p:txBody>
      </p:sp>
    </p:spTree>
    <p:extLst>
      <p:ext uri="{BB962C8B-B14F-4D97-AF65-F5344CB8AC3E}">
        <p14:creationId xmlns:p14="http://schemas.microsoft.com/office/powerpoint/2010/main" val="3064012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Process Creation</a:t>
            </a:r>
            <a:endParaRPr lang="en-US" b="1" dirty="0"/>
          </a:p>
        </p:txBody>
      </p:sp>
      <p:sp>
        <p:nvSpPr>
          <p:cNvPr id="3" name="Content Placeholder 2"/>
          <p:cNvSpPr>
            <a:spLocks noGrp="1"/>
          </p:cNvSpPr>
          <p:nvPr>
            <p:ph idx="1"/>
          </p:nvPr>
        </p:nvSpPr>
        <p:spPr>
          <a:xfrm>
            <a:off x="1295401" y="429491"/>
            <a:ext cx="9601196" cy="6179127"/>
          </a:xfrm>
        </p:spPr>
        <p:txBody>
          <a:bodyPr>
            <a:normAutofit/>
          </a:bodyPr>
          <a:lstStyle/>
          <a:p>
            <a:r>
              <a:rPr lang="en-US" altLang="en-US" dirty="0" smtClean="0">
                <a:solidFill>
                  <a:schemeClr val="tx1"/>
                </a:solidFill>
                <a:latin typeface="Arial" panose="020B0604020202020204" pitchFamily="34" charset="0"/>
                <a:cs typeface="Arial" panose="020B0604020202020204" pitchFamily="34" charset="0"/>
              </a:rPr>
              <a:t>During the course of execution a (process) </a:t>
            </a:r>
            <a:r>
              <a:rPr lang="en-US" altLang="en-US" b="1" dirty="0" smtClean="0">
                <a:solidFill>
                  <a:srgbClr val="3366FF"/>
                </a:solidFill>
                <a:latin typeface="Arial" panose="020B0604020202020204" pitchFamily="34" charset="0"/>
                <a:cs typeface="Arial" panose="020B0604020202020204" pitchFamily="34" charset="0"/>
              </a:rPr>
              <a:t>Parent</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process create </a:t>
            </a:r>
            <a:r>
              <a:rPr lang="en-US" altLang="en-US" b="1" dirty="0" smtClean="0">
                <a:solidFill>
                  <a:srgbClr val="3366FF"/>
                </a:solidFill>
                <a:latin typeface="Arial" panose="020B0604020202020204" pitchFamily="34" charset="0"/>
                <a:cs typeface="Arial" panose="020B0604020202020204" pitchFamily="34" charset="0"/>
              </a:rPr>
              <a:t>children</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processes, which, in turn create other processes, forming a </a:t>
            </a:r>
            <a:r>
              <a:rPr lang="en-US" altLang="en-US" b="1" dirty="0" smtClean="0">
                <a:solidFill>
                  <a:srgbClr val="3366FF"/>
                </a:solidFill>
                <a:latin typeface="Arial" panose="020B0604020202020204" pitchFamily="34" charset="0"/>
                <a:cs typeface="Arial" panose="020B0604020202020204" pitchFamily="34" charset="0"/>
              </a:rPr>
              <a:t>tree</a:t>
            </a:r>
            <a:r>
              <a:rPr lang="en-US" altLang="en-US" dirty="0" smtClean="0">
                <a:latin typeface="Arial" panose="020B0604020202020204" pitchFamily="34" charset="0"/>
                <a:cs typeface="Arial" panose="020B0604020202020204" pitchFamily="34" charset="0"/>
              </a:rPr>
              <a:t> of processes</a:t>
            </a:r>
          </a:p>
          <a:p>
            <a:r>
              <a:rPr lang="en-US" altLang="en-US" dirty="0" smtClean="0">
                <a:latin typeface="Arial" panose="020B0604020202020204" pitchFamily="34" charset="0"/>
                <a:cs typeface="Arial" panose="020B0604020202020204" pitchFamily="34" charset="0"/>
              </a:rPr>
              <a:t>Generally, process identified and managed via a</a:t>
            </a:r>
            <a:r>
              <a:rPr lang="en-US" altLang="en-US" b="1" dirty="0" smtClean="0">
                <a:latin typeface="Arial" panose="020B0604020202020204" pitchFamily="34" charset="0"/>
                <a:cs typeface="Arial" panose="020B0604020202020204" pitchFamily="34" charset="0"/>
              </a:rPr>
              <a:t> </a:t>
            </a:r>
            <a:r>
              <a:rPr lang="en-US" altLang="en-US" b="1" dirty="0" smtClean="0">
                <a:solidFill>
                  <a:srgbClr val="3366FF"/>
                </a:solidFill>
                <a:latin typeface="Arial" panose="020B0604020202020204" pitchFamily="34" charset="0"/>
                <a:cs typeface="Arial" panose="020B0604020202020204" pitchFamily="34" charset="0"/>
              </a:rPr>
              <a:t>process identifier </a:t>
            </a:r>
            <a:r>
              <a:rPr lang="en-US" altLang="en-US" dirty="0" smtClean="0">
                <a:latin typeface="Arial" panose="020B0604020202020204" pitchFamily="34" charset="0"/>
                <a:cs typeface="Arial" panose="020B0604020202020204" pitchFamily="34" charset="0"/>
              </a:rPr>
              <a:t>(</a:t>
            </a:r>
            <a:r>
              <a:rPr lang="en-US" altLang="en-US" b="1" dirty="0" err="1" smtClean="0">
                <a:solidFill>
                  <a:srgbClr val="3366FF"/>
                </a:solidFill>
                <a:latin typeface="Arial" panose="020B0604020202020204" pitchFamily="34" charset="0"/>
                <a:cs typeface="Arial" panose="020B0604020202020204" pitchFamily="34" charset="0"/>
              </a:rPr>
              <a:t>pid</a:t>
            </a:r>
            <a:r>
              <a:rPr lang="en-US" altLang="en-US" dirty="0" smtClean="0">
                <a:latin typeface="Arial" panose="020B0604020202020204" pitchFamily="34" charset="0"/>
                <a:cs typeface="Arial" panose="020B0604020202020204" pitchFamily="34" charset="0"/>
              </a:rPr>
              <a:t>)</a:t>
            </a:r>
          </a:p>
          <a:p>
            <a:r>
              <a:rPr lang="en-US" altLang="en-US" dirty="0" smtClean="0">
                <a:latin typeface="Arial" panose="020B0604020202020204" pitchFamily="34" charset="0"/>
                <a:cs typeface="Arial" panose="020B0604020202020204" pitchFamily="34" charset="0"/>
              </a:rPr>
              <a:t>Resource sharing options</a:t>
            </a:r>
          </a:p>
          <a:p>
            <a:pPr lvl="1"/>
            <a:r>
              <a:rPr lang="en-US" altLang="en-US" sz="2400" dirty="0" smtClean="0">
                <a:latin typeface="Arial" panose="020B0604020202020204" pitchFamily="34" charset="0"/>
                <a:cs typeface="Arial" panose="020B0604020202020204" pitchFamily="34" charset="0"/>
              </a:rPr>
              <a:t>Parent and children share all resources</a:t>
            </a:r>
          </a:p>
          <a:p>
            <a:pPr lvl="1"/>
            <a:r>
              <a:rPr lang="en-US" altLang="en-US" sz="2400" dirty="0" smtClean="0">
                <a:latin typeface="Arial" panose="020B0604020202020204" pitchFamily="34" charset="0"/>
                <a:cs typeface="Arial" panose="020B0604020202020204" pitchFamily="34" charset="0"/>
              </a:rPr>
              <a:t>Children share subset of parent</a:t>
            </a:r>
            <a:r>
              <a:rPr lang="ja-JP" altLang="en-US" sz="2400" dirty="0" smtClean="0">
                <a:latin typeface="Arial" panose="020B0604020202020204" pitchFamily="34" charset="0"/>
                <a:cs typeface="Arial" panose="020B0604020202020204" pitchFamily="34" charset="0"/>
              </a:rPr>
              <a:t>’</a:t>
            </a:r>
            <a:r>
              <a:rPr lang="en-US" altLang="ja-JP" sz="2400" dirty="0" smtClean="0">
                <a:latin typeface="Arial" panose="020B0604020202020204" pitchFamily="34" charset="0"/>
                <a:cs typeface="Arial" panose="020B0604020202020204" pitchFamily="34" charset="0"/>
              </a:rPr>
              <a:t>s resources</a:t>
            </a:r>
          </a:p>
          <a:p>
            <a:pPr lvl="1"/>
            <a:r>
              <a:rPr lang="en-US" altLang="en-US" sz="2400" dirty="0" smtClean="0">
                <a:latin typeface="Arial" panose="020B0604020202020204" pitchFamily="34" charset="0"/>
                <a:cs typeface="Arial" panose="020B0604020202020204" pitchFamily="34" charset="0"/>
              </a:rPr>
              <a:t>Parent and child share no resources</a:t>
            </a:r>
          </a:p>
          <a:p>
            <a:r>
              <a:rPr lang="en-US" altLang="en-US" dirty="0" smtClean="0">
                <a:latin typeface="Arial" panose="020B0604020202020204" pitchFamily="34" charset="0"/>
                <a:cs typeface="Arial" panose="020B0604020202020204" pitchFamily="34" charset="0"/>
              </a:rPr>
              <a:t>Execution options</a:t>
            </a:r>
          </a:p>
          <a:p>
            <a:pPr lvl="1"/>
            <a:r>
              <a:rPr lang="en-US" altLang="en-US" sz="2400" dirty="0" smtClean="0">
                <a:latin typeface="Arial" panose="020B0604020202020204" pitchFamily="34" charset="0"/>
                <a:cs typeface="Arial" panose="020B0604020202020204" pitchFamily="34" charset="0"/>
              </a:rPr>
              <a:t>Parent and children execute concurrently</a:t>
            </a:r>
          </a:p>
          <a:p>
            <a:pPr lvl="1"/>
            <a:r>
              <a:rPr lang="en-US" altLang="en-US" sz="2400" dirty="0" smtClean="0">
                <a:latin typeface="Arial" panose="020B0604020202020204" pitchFamily="34" charset="0"/>
                <a:cs typeface="Arial" panose="020B0604020202020204" pitchFamily="34" charset="0"/>
              </a:rPr>
              <a:t>Parent waits until children terminate</a:t>
            </a:r>
          </a:p>
          <a:p>
            <a:pPr lvl="1"/>
            <a:endParaRPr lang="en-US" altLang="en-US" sz="2400" dirty="0" smtClean="0">
              <a:latin typeface="Arial" panose="020B0604020202020204" pitchFamily="34" charset="0"/>
              <a:cs typeface="Arial" panose="020B0604020202020204" pitchFamily="34" charset="0"/>
            </a:endParaRPr>
          </a:p>
          <a:p>
            <a:pPr>
              <a:buFont typeface="Monotype Sorts" pitchFamily="-84" charset="2"/>
              <a:buNone/>
            </a:pPr>
            <a:endParaRPr lang="en-US" altLang="en-US" dirty="0"/>
          </a:p>
          <a:p>
            <a:endParaRPr lang="en-US" dirty="0"/>
          </a:p>
        </p:txBody>
      </p:sp>
    </p:spTree>
    <p:extLst>
      <p:ext uri="{BB962C8B-B14F-4D97-AF65-F5344CB8AC3E}">
        <p14:creationId xmlns:p14="http://schemas.microsoft.com/office/powerpoint/2010/main" val="3454024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651164"/>
            <a:ext cx="10469418" cy="5479472"/>
          </a:xfrm>
        </p:spPr>
        <p:txBody>
          <a:bodyPr/>
          <a:lstStyle/>
          <a:p>
            <a:r>
              <a:rPr lang="en-US" altLang="en-US" b="1" dirty="0"/>
              <a:t>Process Creation (Cont.)</a:t>
            </a:r>
            <a:endParaRPr lang="en-US" b="1" dirty="0"/>
          </a:p>
        </p:txBody>
      </p:sp>
      <p:sp>
        <p:nvSpPr>
          <p:cNvPr id="3" name="Content Placeholder 2"/>
          <p:cNvSpPr>
            <a:spLocks noGrp="1"/>
          </p:cNvSpPr>
          <p:nvPr>
            <p:ph idx="1"/>
          </p:nvPr>
        </p:nvSpPr>
        <p:spPr>
          <a:xfrm>
            <a:off x="1016000" y="685800"/>
            <a:ext cx="10058400" cy="6061364"/>
          </a:xfrm>
        </p:spPr>
        <p:txBody>
          <a:bodyPr/>
          <a:lstStyle/>
          <a:p>
            <a:endParaRPr lang="en-US" altLang="en-US" sz="2000" dirty="0" smtClean="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Address </a:t>
            </a:r>
            <a:r>
              <a:rPr lang="en-US" altLang="en-US" sz="2000" dirty="0">
                <a:latin typeface="Arial" panose="020B0604020202020204" pitchFamily="34" charset="0"/>
                <a:cs typeface="Arial" panose="020B0604020202020204" pitchFamily="34" charset="0"/>
              </a:rPr>
              <a:t>space</a:t>
            </a:r>
          </a:p>
          <a:p>
            <a:pPr lvl="1"/>
            <a:r>
              <a:rPr lang="en-US" altLang="en-US" sz="2000" dirty="0">
                <a:latin typeface="Arial" panose="020B0604020202020204" pitchFamily="34" charset="0"/>
                <a:cs typeface="Arial" panose="020B0604020202020204" pitchFamily="34" charset="0"/>
              </a:rPr>
              <a:t>Child duplicate of parent</a:t>
            </a:r>
          </a:p>
          <a:p>
            <a:pPr lvl="1"/>
            <a:r>
              <a:rPr lang="en-US" altLang="en-US" sz="2000" dirty="0">
                <a:latin typeface="Arial" panose="020B0604020202020204" pitchFamily="34" charset="0"/>
                <a:cs typeface="Arial" panose="020B0604020202020204" pitchFamily="34" charset="0"/>
              </a:rPr>
              <a:t>Child has a program loaded into it</a:t>
            </a:r>
          </a:p>
          <a:p>
            <a:r>
              <a:rPr lang="en-US" altLang="en-US" sz="2000" dirty="0">
                <a:latin typeface="Arial" panose="020B0604020202020204" pitchFamily="34" charset="0"/>
                <a:cs typeface="Arial" panose="020B0604020202020204" pitchFamily="34" charset="0"/>
              </a:rPr>
              <a:t>UNIX examples</a:t>
            </a:r>
          </a:p>
          <a:p>
            <a:pPr lvl="1"/>
            <a:r>
              <a:rPr lang="en-US" altLang="en-US" sz="2000" b="1" dirty="0">
                <a:solidFill>
                  <a:srgbClr val="000000"/>
                </a:solidFill>
                <a:latin typeface="Arial" panose="020B0604020202020204" pitchFamily="34" charset="0"/>
                <a:cs typeface="Arial" panose="020B0604020202020204" pitchFamily="34" charset="0"/>
              </a:rPr>
              <a:t>fork()</a:t>
            </a:r>
            <a:r>
              <a:rPr lang="en-US" altLang="en-US" sz="2000" dirty="0">
                <a:solidFill>
                  <a:srgbClr val="000000"/>
                </a:solidFill>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system call creates new process</a:t>
            </a:r>
          </a:p>
          <a:p>
            <a:pPr lvl="1"/>
            <a:r>
              <a:rPr lang="en-US" altLang="en-US" sz="2000" b="1" dirty="0">
                <a:solidFill>
                  <a:srgbClr val="000000"/>
                </a:solidFill>
                <a:latin typeface="Arial" panose="020B0604020202020204" pitchFamily="34" charset="0"/>
                <a:cs typeface="Arial" panose="020B0604020202020204" pitchFamily="34" charset="0"/>
              </a:rPr>
              <a:t>exec()</a:t>
            </a:r>
            <a:r>
              <a:rPr lang="en-US" altLang="en-US" sz="2000" dirty="0">
                <a:latin typeface="Arial" panose="020B0604020202020204" pitchFamily="34" charset="0"/>
                <a:cs typeface="Arial" panose="020B0604020202020204" pitchFamily="34" charset="0"/>
              </a:rPr>
              <a:t> system call used after a </a:t>
            </a:r>
            <a:r>
              <a:rPr lang="en-US" altLang="en-US" sz="2000" b="1" dirty="0">
                <a:solidFill>
                  <a:srgbClr val="000000"/>
                </a:solidFill>
                <a:latin typeface="Arial" panose="020B0604020202020204" pitchFamily="34" charset="0"/>
                <a:cs typeface="Arial" panose="020B0604020202020204" pitchFamily="34" charset="0"/>
              </a:rPr>
              <a:t>fork()</a:t>
            </a:r>
            <a:r>
              <a:rPr lang="en-US" altLang="en-US" sz="2000" dirty="0">
                <a:latin typeface="Arial" panose="020B0604020202020204" pitchFamily="34" charset="0"/>
                <a:cs typeface="Arial" panose="020B0604020202020204" pitchFamily="34" charset="0"/>
              </a:rPr>
              <a:t> to replace the process</a:t>
            </a:r>
            <a:r>
              <a:rPr lang="ja-JP" altLang="en-US" sz="2000" dirty="0">
                <a:latin typeface="Arial" panose="020B0604020202020204" pitchFamily="34" charset="0"/>
                <a:cs typeface="Arial" panose="020B0604020202020204" pitchFamily="34" charset="0"/>
              </a:rPr>
              <a:t>’</a:t>
            </a:r>
            <a:r>
              <a:rPr lang="en-US" altLang="ja-JP" sz="2000" dirty="0">
                <a:latin typeface="Arial" panose="020B0604020202020204" pitchFamily="34" charset="0"/>
                <a:cs typeface="Arial" panose="020B0604020202020204" pitchFamily="34" charset="0"/>
              </a:rPr>
              <a:t> memory space with a new program</a:t>
            </a:r>
            <a:endParaRPr lang="en-US" altLang="en-US" sz="2000" dirty="0">
              <a:latin typeface="Arial" panose="020B0604020202020204" pitchFamily="34" charset="0"/>
              <a:cs typeface="Arial" panose="020B0604020202020204" pitchFamily="34" charset="0"/>
            </a:endParaRPr>
          </a:p>
          <a:p>
            <a:endParaRPr lang="en-US" dirty="0"/>
          </a:p>
        </p:txBody>
      </p:sp>
      <p:pic>
        <p:nvPicPr>
          <p:cNvPr id="4"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951" y="720726"/>
            <a:ext cx="9775213" cy="19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8163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Process Termination</a:t>
            </a:r>
            <a:endParaRPr lang="en-US" b="1" dirty="0"/>
          </a:p>
        </p:txBody>
      </p:sp>
      <p:sp>
        <p:nvSpPr>
          <p:cNvPr id="3" name="Content Placeholder 2"/>
          <p:cNvSpPr>
            <a:spLocks noGrp="1"/>
          </p:cNvSpPr>
          <p:nvPr>
            <p:ph idx="1"/>
          </p:nvPr>
        </p:nvSpPr>
        <p:spPr>
          <a:xfrm>
            <a:off x="1295401" y="512619"/>
            <a:ext cx="9601196" cy="5710760"/>
          </a:xfrm>
        </p:spPr>
        <p:txBody>
          <a:bodyPr>
            <a:normAutofit/>
          </a:bodyPr>
          <a:lstStyle/>
          <a:p>
            <a:r>
              <a:rPr lang="en-US" altLang="en-US" sz="2100" dirty="0">
                <a:latin typeface="Arial" panose="020B0604020202020204" pitchFamily="34" charset="0"/>
                <a:cs typeface="Arial" panose="020B0604020202020204" pitchFamily="34" charset="0"/>
              </a:rPr>
              <a:t>Process executes last statement and then asks the operating system to delete it using the </a:t>
            </a:r>
            <a:r>
              <a:rPr lang="en-US" altLang="en-US" sz="2100" b="1" dirty="0">
                <a:solidFill>
                  <a:srgbClr val="000000"/>
                </a:solidFill>
                <a:latin typeface="Arial" panose="020B0604020202020204" pitchFamily="34" charset="0"/>
                <a:cs typeface="Arial" panose="020B0604020202020204" pitchFamily="34" charset="0"/>
              </a:rPr>
              <a:t>exit()</a:t>
            </a:r>
            <a:r>
              <a:rPr lang="en-US" altLang="en-US" sz="2100" dirty="0">
                <a:latin typeface="Arial" panose="020B0604020202020204" pitchFamily="34" charset="0"/>
                <a:cs typeface="Arial" panose="020B0604020202020204" pitchFamily="34" charset="0"/>
              </a:rPr>
              <a:t> system call.</a:t>
            </a:r>
          </a:p>
          <a:p>
            <a:pPr lvl="1"/>
            <a:r>
              <a:rPr lang="en-US" altLang="en-US" sz="2100" dirty="0">
                <a:latin typeface="Arial" panose="020B0604020202020204" pitchFamily="34" charset="0"/>
                <a:cs typeface="Arial" panose="020B0604020202020204" pitchFamily="34" charset="0"/>
              </a:rPr>
              <a:t>Returns  status data from child to parent (via </a:t>
            </a:r>
            <a:r>
              <a:rPr lang="en-US" altLang="en-US" sz="2100" b="1" dirty="0">
                <a:solidFill>
                  <a:srgbClr val="000000"/>
                </a:solidFill>
                <a:latin typeface="Arial" panose="020B0604020202020204" pitchFamily="34" charset="0"/>
                <a:cs typeface="Arial" panose="020B0604020202020204" pitchFamily="34" charset="0"/>
              </a:rPr>
              <a:t>wait()</a:t>
            </a:r>
            <a:r>
              <a:rPr lang="en-US" altLang="en-US" sz="2100" dirty="0">
                <a:latin typeface="Arial" panose="020B0604020202020204" pitchFamily="34" charset="0"/>
                <a:cs typeface="Arial" panose="020B0604020202020204" pitchFamily="34" charset="0"/>
              </a:rPr>
              <a:t>)</a:t>
            </a:r>
          </a:p>
          <a:p>
            <a:pPr lvl="1"/>
            <a:r>
              <a:rPr lang="en-US" altLang="en-US" sz="2100" dirty="0">
                <a:latin typeface="Arial" panose="020B0604020202020204" pitchFamily="34" charset="0"/>
                <a:cs typeface="Arial" panose="020B0604020202020204" pitchFamily="34" charset="0"/>
              </a:rPr>
              <a:t>Process</a:t>
            </a:r>
            <a:r>
              <a:rPr lang="ja-JP" altLang="en-US" sz="2100" dirty="0">
                <a:latin typeface="Arial" panose="020B0604020202020204" pitchFamily="34" charset="0"/>
                <a:cs typeface="Arial" panose="020B0604020202020204" pitchFamily="34" charset="0"/>
              </a:rPr>
              <a:t>’</a:t>
            </a:r>
            <a:r>
              <a:rPr lang="en-US" altLang="ja-JP" sz="2100" dirty="0">
                <a:latin typeface="Arial" panose="020B0604020202020204" pitchFamily="34" charset="0"/>
                <a:cs typeface="Arial" panose="020B0604020202020204" pitchFamily="34" charset="0"/>
              </a:rPr>
              <a:t> resources are </a:t>
            </a:r>
            <a:r>
              <a:rPr lang="en-US" altLang="ja-JP" sz="2100" dirty="0" err="1">
                <a:latin typeface="Arial" panose="020B0604020202020204" pitchFamily="34" charset="0"/>
                <a:cs typeface="Arial" panose="020B0604020202020204" pitchFamily="34" charset="0"/>
              </a:rPr>
              <a:t>deallocated</a:t>
            </a:r>
            <a:r>
              <a:rPr lang="en-US" altLang="ja-JP" sz="2100" dirty="0">
                <a:latin typeface="Arial" panose="020B0604020202020204" pitchFamily="34" charset="0"/>
                <a:cs typeface="Arial" panose="020B0604020202020204" pitchFamily="34" charset="0"/>
              </a:rPr>
              <a:t> by operating system</a:t>
            </a:r>
            <a:endParaRPr lang="en-US" altLang="en-US" sz="2100" dirty="0">
              <a:latin typeface="Arial" panose="020B0604020202020204" pitchFamily="34" charset="0"/>
              <a:cs typeface="Arial" panose="020B0604020202020204" pitchFamily="34" charset="0"/>
            </a:endParaRPr>
          </a:p>
          <a:p>
            <a:r>
              <a:rPr lang="en-US" altLang="en-US" sz="2100" dirty="0">
                <a:latin typeface="Arial" panose="020B0604020202020204" pitchFamily="34" charset="0"/>
                <a:cs typeface="Arial" panose="020B0604020202020204" pitchFamily="34" charset="0"/>
              </a:rPr>
              <a:t>Parent may terminate the execution of children processes  using the </a:t>
            </a:r>
            <a:r>
              <a:rPr lang="en-US" altLang="en-US" sz="2100" b="1" dirty="0">
                <a:solidFill>
                  <a:srgbClr val="000000"/>
                </a:solidFill>
                <a:latin typeface="Arial" panose="020B0604020202020204" pitchFamily="34" charset="0"/>
                <a:cs typeface="Arial" panose="020B0604020202020204" pitchFamily="34" charset="0"/>
              </a:rPr>
              <a:t>abort()</a:t>
            </a:r>
            <a:r>
              <a:rPr lang="en-US" altLang="en-US" sz="2100" dirty="0">
                <a:latin typeface="Arial" panose="020B0604020202020204" pitchFamily="34" charset="0"/>
                <a:cs typeface="Arial" panose="020B0604020202020204" pitchFamily="34" charset="0"/>
              </a:rPr>
              <a:t> system call.  Some reasons for doing so:</a:t>
            </a:r>
          </a:p>
          <a:p>
            <a:pPr lvl="1"/>
            <a:r>
              <a:rPr lang="en-US" altLang="en-US" sz="2100" dirty="0">
                <a:latin typeface="Arial" panose="020B0604020202020204" pitchFamily="34" charset="0"/>
                <a:cs typeface="Arial" panose="020B0604020202020204" pitchFamily="34" charset="0"/>
              </a:rPr>
              <a:t>Child has exceeded allocated resources</a:t>
            </a:r>
          </a:p>
          <a:p>
            <a:pPr lvl="1"/>
            <a:r>
              <a:rPr lang="en-US" altLang="en-US" sz="2100" dirty="0">
                <a:latin typeface="Arial" panose="020B0604020202020204" pitchFamily="34" charset="0"/>
                <a:cs typeface="Arial" panose="020B0604020202020204" pitchFamily="34" charset="0"/>
              </a:rPr>
              <a:t>Task assigned to child is no longer required</a:t>
            </a:r>
          </a:p>
          <a:p>
            <a:pPr lvl="1"/>
            <a:r>
              <a:rPr lang="en-US" altLang="en-US" sz="2100" dirty="0">
                <a:latin typeface="Arial" panose="020B0604020202020204" pitchFamily="34" charset="0"/>
                <a:cs typeface="Arial" panose="020B0604020202020204" pitchFamily="34" charset="0"/>
              </a:rPr>
              <a:t>The parent is exiting and the operating systems does not allow  a child to continue if its parent terminates</a:t>
            </a:r>
          </a:p>
          <a:p>
            <a:endParaRPr lang="en-US" dirty="0"/>
          </a:p>
        </p:txBody>
      </p:sp>
    </p:spTree>
    <p:extLst>
      <p:ext uri="{BB962C8B-B14F-4D97-AF65-F5344CB8AC3E}">
        <p14:creationId xmlns:p14="http://schemas.microsoft.com/office/powerpoint/2010/main" val="1961683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Process Termination</a:t>
            </a:r>
            <a:endParaRPr lang="en-US" b="1" dirty="0"/>
          </a:p>
        </p:txBody>
      </p:sp>
      <p:sp>
        <p:nvSpPr>
          <p:cNvPr id="3" name="Content Placeholder 2"/>
          <p:cNvSpPr>
            <a:spLocks noGrp="1"/>
          </p:cNvSpPr>
          <p:nvPr>
            <p:ph idx="1"/>
          </p:nvPr>
        </p:nvSpPr>
        <p:spPr/>
        <p:txBody>
          <a:bodyPr>
            <a:normAutofit fontScale="92500" lnSpcReduction="10000"/>
          </a:bodyPr>
          <a:lstStyle/>
          <a:p>
            <a:r>
              <a:rPr lang="en-US" altLang="en-US" dirty="0">
                <a:latin typeface="Arial" panose="020B0604020202020204" pitchFamily="34" charset="0"/>
                <a:cs typeface="Arial" panose="020B0604020202020204" pitchFamily="34" charset="0"/>
              </a:rPr>
              <a:t>Some operating systems do not allow child to exists if its parent has terminated.  If a process terminates, then all its children must also be terminated.</a:t>
            </a:r>
          </a:p>
          <a:p>
            <a:pPr lvl="1"/>
            <a:r>
              <a:rPr lang="en-US" altLang="en-US" b="1" dirty="0">
                <a:latin typeface="Arial" panose="020B0604020202020204" pitchFamily="34" charset="0"/>
                <a:cs typeface="Arial" panose="020B0604020202020204" pitchFamily="34" charset="0"/>
              </a:rPr>
              <a:t>cascading termination.  </a:t>
            </a:r>
            <a:r>
              <a:rPr lang="en-US" altLang="en-US" dirty="0">
                <a:latin typeface="Arial" panose="020B0604020202020204" pitchFamily="34" charset="0"/>
                <a:cs typeface="Arial" panose="020B0604020202020204" pitchFamily="34" charset="0"/>
              </a:rPr>
              <a:t>All children, grandchildren, etc.  are  terminated.</a:t>
            </a:r>
            <a:endParaRPr lang="en-US" altLang="en-US" b="1" dirty="0">
              <a:latin typeface="Arial" panose="020B0604020202020204" pitchFamily="34" charset="0"/>
              <a:cs typeface="Arial" panose="020B0604020202020204" pitchFamily="34" charset="0"/>
            </a:endParaRPr>
          </a:p>
          <a:p>
            <a:pPr lvl="1"/>
            <a:r>
              <a:rPr lang="en-US" altLang="en-US" dirty="0">
                <a:latin typeface="Arial" panose="020B0604020202020204" pitchFamily="34" charset="0"/>
                <a:cs typeface="Arial" panose="020B0604020202020204" pitchFamily="34" charset="0"/>
              </a:rPr>
              <a:t>The termination is initiated by the operating system.</a:t>
            </a:r>
            <a:endParaRPr lang="en-US" altLang="en-US" b="1"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The parent process may wait for termination of a child process by using the </a:t>
            </a:r>
            <a:r>
              <a:rPr lang="en-US" altLang="en-US" b="1" dirty="0">
                <a:solidFill>
                  <a:srgbClr val="000000"/>
                </a:solidFill>
                <a:latin typeface="Arial" panose="020B0604020202020204" pitchFamily="34" charset="0"/>
                <a:cs typeface="Arial" panose="020B0604020202020204" pitchFamily="34" charset="0"/>
              </a:rPr>
              <a:t>wait()</a:t>
            </a:r>
            <a:r>
              <a:rPr lang="en-US" altLang="en-US" dirty="0">
                <a:latin typeface="Arial" panose="020B0604020202020204" pitchFamily="34" charset="0"/>
                <a:cs typeface="Arial" panose="020B0604020202020204" pitchFamily="34" charset="0"/>
              </a:rPr>
              <a:t>system call</a:t>
            </a:r>
            <a:r>
              <a:rPr lang="en-US" altLang="en-US" b="1" dirty="0">
                <a:solidFill>
                  <a:srgbClr val="000000"/>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The call returns status information and the </a:t>
            </a:r>
            <a:r>
              <a:rPr lang="en-US" altLang="en-US" dirty="0" err="1">
                <a:latin typeface="Arial" panose="020B0604020202020204" pitchFamily="34" charset="0"/>
                <a:cs typeface="Arial" panose="020B0604020202020204" pitchFamily="34" charset="0"/>
              </a:rPr>
              <a:t>pid</a:t>
            </a:r>
            <a:r>
              <a:rPr lang="en-US" altLang="en-US" dirty="0">
                <a:latin typeface="Arial" panose="020B0604020202020204" pitchFamily="34" charset="0"/>
                <a:cs typeface="Arial" panose="020B0604020202020204" pitchFamily="34" charset="0"/>
              </a:rPr>
              <a:t> of the terminated process</a:t>
            </a:r>
            <a:endParaRPr lang="en-US" altLang="en-US" b="1" dirty="0">
              <a:solidFill>
                <a:srgbClr val="000000"/>
              </a:solidFill>
              <a:latin typeface="Arial" panose="020B0604020202020204" pitchFamily="34" charset="0"/>
              <a:cs typeface="Arial" panose="020B0604020202020204" pitchFamily="34" charset="0"/>
            </a:endParaRPr>
          </a:p>
          <a:p>
            <a:pPr>
              <a:buFont typeface="Monotype Sorts" pitchFamily="-84" charset="2"/>
              <a:buNone/>
            </a:pPr>
            <a:r>
              <a:rPr lang="en-US" altLang="en-US" b="1" dirty="0">
                <a:solidFill>
                  <a:srgbClr val="000000"/>
                </a:solidFill>
                <a:latin typeface="Arial" panose="020B0604020202020204" pitchFamily="34" charset="0"/>
                <a:cs typeface="Arial" panose="020B0604020202020204" pitchFamily="34" charset="0"/>
              </a:rPr>
              <a:t>      </a:t>
            </a:r>
            <a:r>
              <a:rPr lang="en-US" altLang="en-US" b="1" dirty="0" err="1">
                <a:solidFill>
                  <a:srgbClr val="000000"/>
                </a:solidFill>
                <a:latin typeface="Arial" panose="020B0604020202020204" pitchFamily="34" charset="0"/>
                <a:cs typeface="Arial" panose="020B0604020202020204" pitchFamily="34" charset="0"/>
              </a:rPr>
              <a:t>pid</a:t>
            </a:r>
            <a:r>
              <a:rPr lang="en-US" altLang="en-US" b="1" dirty="0">
                <a:solidFill>
                  <a:srgbClr val="000000"/>
                </a:solidFill>
                <a:latin typeface="Arial" panose="020B0604020202020204" pitchFamily="34" charset="0"/>
                <a:cs typeface="Arial" panose="020B0604020202020204" pitchFamily="34" charset="0"/>
              </a:rPr>
              <a:t> = wait(&amp;status); </a:t>
            </a:r>
          </a:p>
          <a:p>
            <a:r>
              <a:rPr lang="en-US" altLang="en-US" dirty="0">
                <a:latin typeface="Arial" panose="020B0604020202020204" pitchFamily="34" charset="0"/>
                <a:cs typeface="Arial" panose="020B0604020202020204" pitchFamily="34" charset="0"/>
              </a:rPr>
              <a:t>If no parent waiting (did not invoke </a:t>
            </a:r>
            <a:r>
              <a:rPr lang="en-US" altLang="en-US" b="1" dirty="0">
                <a:solidFill>
                  <a:srgbClr val="000000"/>
                </a:solidFill>
                <a:latin typeface="Arial" panose="020B0604020202020204" pitchFamily="34" charset="0"/>
                <a:cs typeface="Arial" panose="020B0604020202020204" pitchFamily="34" charset="0"/>
              </a:rPr>
              <a:t>wait()</a:t>
            </a:r>
            <a:r>
              <a:rPr lang="en-US" altLang="en-US" dirty="0">
                <a:latin typeface="Arial" panose="020B0604020202020204" pitchFamily="34" charset="0"/>
                <a:cs typeface="Arial" panose="020B0604020202020204" pitchFamily="34" charset="0"/>
              </a:rPr>
              <a:t>) process is a </a:t>
            </a:r>
            <a:r>
              <a:rPr lang="en-US" altLang="en-US" b="1" dirty="0">
                <a:solidFill>
                  <a:srgbClr val="3366FF"/>
                </a:solidFill>
                <a:latin typeface="Arial" panose="020B0604020202020204" pitchFamily="34" charset="0"/>
                <a:cs typeface="Arial" panose="020B0604020202020204" pitchFamily="34" charset="0"/>
              </a:rPr>
              <a:t>zombie</a:t>
            </a:r>
          </a:p>
          <a:p>
            <a:r>
              <a:rPr lang="en-US" altLang="en-US" dirty="0">
                <a:latin typeface="Arial" panose="020B0604020202020204" pitchFamily="34" charset="0"/>
                <a:cs typeface="Arial" panose="020B0604020202020204" pitchFamily="34" charset="0"/>
              </a:rPr>
              <a:t>If parent terminated without invoking</a:t>
            </a:r>
            <a:r>
              <a:rPr lang="en-US" altLang="en-US" b="1" dirty="0">
                <a:solidFill>
                  <a:srgbClr val="000000"/>
                </a:solidFill>
                <a:latin typeface="Arial" panose="020B0604020202020204" pitchFamily="34" charset="0"/>
                <a:cs typeface="Arial" panose="020B0604020202020204" pitchFamily="34" charset="0"/>
              </a:rPr>
              <a:t> wait</a:t>
            </a:r>
            <a:r>
              <a:rPr lang="en-US" altLang="en-US" dirty="0">
                <a:latin typeface="Arial" panose="020B0604020202020204" pitchFamily="34" charset="0"/>
                <a:cs typeface="Arial" panose="020B0604020202020204" pitchFamily="34" charset="0"/>
              </a:rPr>
              <a:t> , process is an </a:t>
            </a:r>
            <a:r>
              <a:rPr lang="en-US" altLang="en-US" b="1" dirty="0">
                <a:solidFill>
                  <a:srgbClr val="3366FF"/>
                </a:solidFill>
                <a:latin typeface="Arial" panose="020B0604020202020204" pitchFamily="34" charset="0"/>
                <a:cs typeface="Arial" panose="020B0604020202020204" pitchFamily="34" charset="0"/>
              </a:rPr>
              <a:t>orphan</a:t>
            </a:r>
          </a:p>
          <a:p>
            <a:endParaRPr lang="en-US" dirty="0"/>
          </a:p>
        </p:txBody>
      </p:sp>
    </p:spTree>
    <p:extLst>
      <p:ext uri="{BB962C8B-B14F-4D97-AF65-F5344CB8AC3E}">
        <p14:creationId xmlns:p14="http://schemas.microsoft.com/office/powerpoint/2010/main" val="1796868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51165"/>
            <a:ext cx="9601196" cy="568036"/>
          </a:xfrm>
        </p:spPr>
        <p:txBody>
          <a:bodyPr>
            <a:normAutofit fontScale="90000"/>
          </a:bodyPr>
          <a:lstStyle/>
          <a:p>
            <a:r>
              <a:rPr lang="en-US" altLang="en-US" b="1" dirty="0"/>
              <a:t>Interprocess Communication</a:t>
            </a:r>
            <a:endParaRPr lang="en-US" b="1" dirty="0"/>
          </a:p>
        </p:txBody>
      </p:sp>
      <p:sp>
        <p:nvSpPr>
          <p:cNvPr id="3" name="Content Placeholder 2"/>
          <p:cNvSpPr>
            <a:spLocks noGrp="1"/>
          </p:cNvSpPr>
          <p:nvPr>
            <p:ph idx="1"/>
          </p:nvPr>
        </p:nvSpPr>
        <p:spPr>
          <a:xfrm>
            <a:off x="1295401" y="1163782"/>
            <a:ext cx="9601196" cy="5389418"/>
          </a:xfrm>
        </p:spPr>
        <p:txBody>
          <a:bodyPr>
            <a:noAutofit/>
          </a:bodyPr>
          <a:lstStyle/>
          <a:p>
            <a:r>
              <a:rPr lang="en-US" altLang="en-US" sz="1800" dirty="0">
                <a:latin typeface="Arial" panose="020B0604020202020204" pitchFamily="34" charset="0"/>
                <a:cs typeface="Arial" panose="020B0604020202020204" pitchFamily="34" charset="0"/>
              </a:rPr>
              <a:t>Processes within a system may be </a:t>
            </a:r>
            <a:r>
              <a:rPr lang="en-US" altLang="en-US" sz="1800" b="1" i="1" dirty="0">
                <a:latin typeface="Arial" panose="020B0604020202020204" pitchFamily="34" charset="0"/>
                <a:cs typeface="Arial" panose="020B0604020202020204" pitchFamily="34" charset="0"/>
              </a:rPr>
              <a:t>independent</a:t>
            </a:r>
            <a:r>
              <a:rPr lang="en-US" altLang="en-US" sz="1800" b="1" dirty="0">
                <a:latin typeface="Arial" panose="020B0604020202020204" pitchFamily="34" charset="0"/>
                <a:cs typeface="Arial" panose="020B0604020202020204" pitchFamily="34" charset="0"/>
              </a:rPr>
              <a:t> </a:t>
            </a:r>
            <a:r>
              <a:rPr lang="en-US" altLang="en-US" sz="1800" dirty="0">
                <a:latin typeface="Arial" panose="020B0604020202020204" pitchFamily="34" charset="0"/>
                <a:cs typeface="Arial" panose="020B0604020202020204" pitchFamily="34" charset="0"/>
              </a:rPr>
              <a:t>or </a:t>
            </a:r>
            <a:r>
              <a:rPr lang="en-US" altLang="en-US" sz="1800" b="1" i="1" dirty="0" smtClean="0">
                <a:latin typeface="Arial" panose="020B0604020202020204" pitchFamily="34" charset="0"/>
                <a:cs typeface="Arial" panose="020B0604020202020204" pitchFamily="34" charset="0"/>
              </a:rPr>
              <a:t>cooperating</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An </a:t>
            </a:r>
            <a:r>
              <a:rPr lang="en-US" sz="1800" dirty="0">
                <a:latin typeface="Times New Roman" pitchFamily="18" charset="0"/>
                <a:cs typeface="Times New Roman" pitchFamily="18" charset="0"/>
              </a:rPr>
              <a:t>independent process is not affected by the execution of other processes while a co-operating process can be affected by other executing </a:t>
            </a:r>
            <a:r>
              <a:rPr lang="en-US" sz="1800" dirty="0" smtClean="0">
                <a:latin typeface="Times New Roman" pitchFamily="18" charset="0"/>
                <a:cs typeface="Times New Roman" pitchFamily="18" charset="0"/>
              </a:rPr>
              <a:t>processes. </a:t>
            </a:r>
            <a:r>
              <a:rPr lang="en-US" altLang="en-US" sz="1800" dirty="0" smtClean="0">
                <a:latin typeface="Arial" panose="020B0604020202020204" pitchFamily="34" charset="0"/>
                <a:cs typeface="Arial" panose="020B0604020202020204" pitchFamily="34" charset="0"/>
              </a:rPr>
              <a:t>Cooperating process can affect or be affected by other processes, including sharing data</a:t>
            </a:r>
          </a:p>
          <a:p>
            <a:r>
              <a:rPr lang="en-US" altLang="en-US" sz="1800" dirty="0" smtClean="0">
                <a:latin typeface="Arial" panose="020B0604020202020204" pitchFamily="34" charset="0"/>
                <a:cs typeface="Arial" panose="020B0604020202020204" pitchFamily="34" charset="0"/>
              </a:rPr>
              <a:t>Reasons </a:t>
            </a:r>
            <a:r>
              <a:rPr lang="en-US" altLang="en-US" sz="1800" dirty="0">
                <a:latin typeface="Arial" panose="020B0604020202020204" pitchFamily="34" charset="0"/>
                <a:cs typeface="Arial" panose="020B0604020202020204" pitchFamily="34" charset="0"/>
              </a:rPr>
              <a:t>for cooperating processes:</a:t>
            </a:r>
          </a:p>
          <a:p>
            <a:pPr lvl="1"/>
            <a:r>
              <a:rPr lang="en-US" altLang="en-US" sz="1800" dirty="0">
                <a:latin typeface="Arial" panose="020B0604020202020204" pitchFamily="34" charset="0"/>
                <a:cs typeface="Arial" panose="020B0604020202020204" pitchFamily="34" charset="0"/>
              </a:rPr>
              <a:t>Information sharing</a:t>
            </a:r>
          </a:p>
          <a:p>
            <a:pPr lvl="1"/>
            <a:r>
              <a:rPr lang="en-US" altLang="en-US" sz="1800" dirty="0">
                <a:latin typeface="Arial" panose="020B0604020202020204" pitchFamily="34" charset="0"/>
                <a:cs typeface="Arial" panose="020B0604020202020204" pitchFamily="34" charset="0"/>
              </a:rPr>
              <a:t>Computation speedup</a:t>
            </a:r>
          </a:p>
          <a:p>
            <a:pPr lvl="1"/>
            <a:r>
              <a:rPr lang="en-US" altLang="en-US" sz="1800" dirty="0">
                <a:latin typeface="Arial" panose="020B0604020202020204" pitchFamily="34" charset="0"/>
                <a:cs typeface="Arial" panose="020B0604020202020204" pitchFamily="34" charset="0"/>
              </a:rPr>
              <a:t>Modularity</a:t>
            </a:r>
          </a:p>
          <a:p>
            <a:pPr lvl="1"/>
            <a:r>
              <a:rPr lang="en-US" altLang="en-US" sz="1800" dirty="0">
                <a:latin typeface="Arial" panose="020B0604020202020204" pitchFamily="34" charset="0"/>
                <a:cs typeface="Arial" panose="020B0604020202020204" pitchFamily="34" charset="0"/>
              </a:rPr>
              <a:t>Convenience	</a:t>
            </a:r>
          </a:p>
          <a:p>
            <a:r>
              <a:rPr lang="en-US" sz="1800" b="1" dirty="0">
                <a:latin typeface="Times New Roman" pitchFamily="18" charset="0"/>
                <a:cs typeface="Times New Roman" pitchFamily="18" charset="0"/>
              </a:rPr>
              <a:t>Inter process communication (IPC) is a mechanism which allows processes to communicate each other and synchronize their actions. The communication between these processes can be seen as a method of co-operation between them</a:t>
            </a:r>
            <a:endParaRPr lang="en-US" altLang="en-US" sz="1800" b="1" dirty="0" smtClean="0">
              <a:latin typeface="Times New Roman" pitchFamily="18" charset="0"/>
              <a:cs typeface="Times New Roman" pitchFamily="18" charset="0"/>
            </a:endParaRPr>
          </a:p>
          <a:p>
            <a:r>
              <a:rPr lang="en-US" altLang="en-US" sz="1800" dirty="0" smtClean="0">
                <a:latin typeface="Arial" panose="020B0604020202020204" pitchFamily="34" charset="0"/>
                <a:cs typeface="Arial" panose="020B0604020202020204" pitchFamily="34" charset="0"/>
              </a:rPr>
              <a:t>Cooperating </a:t>
            </a:r>
            <a:r>
              <a:rPr lang="en-US" altLang="en-US" sz="1800" dirty="0">
                <a:latin typeface="Arial" panose="020B0604020202020204" pitchFamily="34" charset="0"/>
                <a:cs typeface="Arial" panose="020B0604020202020204" pitchFamily="34" charset="0"/>
              </a:rPr>
              <a:t>processes need </a:t>
            </a:r>
            <a:r>
              <a:rPr lang="en-US" altLang="en-US" sz="1800" b="1" dirty="0" err="1">
                <a:solidFill>
                  <a:srgbClr val="3366FF"/>
                </a:solidFill>
                <a:latin typeface="Arial" panose="020B0604020202020204" pitchFamily="34" charset="0"/>
                <a:cs typeface="Arial" panose="020B0604020202020204" pitchFamily="34" charset="0"/>
              </a:rPr>
              <a:t>interprocess</a:t>
            </a:r>
            <a:r>
              <a:rPr lang="en-US" altLang="en-US" sz="1800" b="1" dirty="0">
                <a:solidFill>
                  <a:srgbClr val="3366FF"/>
                </a:solidFill>
                <a:latin typeface="Arial" panose="020B0604020202020204" pitchFamily="34" charset="0"/>
                <a:cs typeface="Arial" panose="020B0604020202020204" pitchFamily="34" charset="0"/>
              </a:rPr>
              <a:t> communication </a:t>
            </a:r>
            <a:r>
              <a:rPr lang="en-US" altLang="en-US" sz="1800" dirty="0">
                <a:latin typeface="Arial" panose="020B0604020202020204" pitchFamily="34" charset="0"/>
                <a:cs typeface="Arial" panose="020B0604020202020204" pitchFamily="34" charset="0"/>
              </a:rPr>
              <a:t>(</a:t>
            </a:r>
            <a:r>
              <a:rPr lang="en-US" altLang="en-US" sz="1800" b="1" dirty="0">
                <a:solidFill>
                  <a:srgbClr val="3366FF"/>
                </a:solidFill>
                <a:latin typeface="Arial" panose="020B0604020202020204" pitchFamily="34" charset="0"/>
                <a:cs typeface="Arial" panose="020B0604020202020204" pitchFamily="34" charset="0"/>
              </a:rPr>
              <a:t>IPC</a:t>
            </a:r>
            <a:r>
              <a:rPr lang="en-US" altLang="en-US" sz="1800" dirty="0">
                <a:latin typeface="Arial" panose="020B0604020202020204" pitchFamily="34" charset="0"/>
                <a:cs typeface="Arial" panose="020B0604020202020204" pitchFamily="34" charset="0"/>
              </a:rPr>
              <a:t>)</a:t>
            </a:r>
          </a:p>
          <a:p>
            <a:r>
              <a:rPr lang="en-US" altLang="en-US" sz="1800" dirty="0">
                <a:latin typeface="Arial" panose="020B0604020202020204" pitchFamily="34" charset="0"/>
                <a:cs typeface="Arial" panose="020B0604020202020204" pitchFamily="34" charset="0"/>
              </a:rPr>
              <a:t>Two models of IPC</a:t>
            </a:r>
          </a:p>
          <a:p>
            <a:pPr lvl="1"/>
            <a:r>
              <a:rPr lang="en-US" altLang="en-US" sz="1800" b="1" dirty="0" smtClean="0">
                <a:solidFill>
                  <a:srgbClr val="3366FF"/>
                </a:solidFill>
                <a:latin typeface="Arial" panose="020B0604020202020204" pitchFamily="34" charset="0"/>
                <a:cs typeface="Arial" panose="020B0604020202020204" pitchFamily="34" charset="0"/>
              </a:rPr>
              <a:t>1.Shared memory                                                2. Message </a:t>
            </a:r>
            <a:r>
              <a:rPr lang="en-US" altLang="en-US" sz="1800" b="1" dirty="0">
                <a:solidFill>
                  <a:srgbClr val="3366FF"/>
                </a:solidFill>
                <a:latin typeface="Arial" panose="020B0604020202020204" pitchFamily="34" charset="0"/>
                <a:cs typeface="Arial" panose="020B0604020202020204" pitchFamily="34" charset="0"/>
              </a:rPr>
              <a:t>passing</a:t>
            </a:r>
          </a:p>
        </p:txBody>
      </p:sp>
    </p:spTree>
    <p:extLst>
      <p:ext uri="{BB962C8B-B14F-4D97-AF65-F5344CB8AC3E}">
        <p14:creationId xmlns:p14="http://schemas.microsoft.com/office/powerpoint/2010/main" val="1645109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Communications Models </a:t>
            </a:r>
            <a:endParaRPr lang="en-US" b="1" dirty="0"/>
          </a:p>
        </p:txBody>
      </p:sp>
      <p:sp>
        <p:nvSpPr>
          <p:cNvPr id="3" name="Content Placeholder 2"/>
          <p:cNvSpPr>
            <a:spLocks noGrp="1"/>
          </p:cNvSpPr>
          <p:nvPr>
            <p:ph idx="1"/>
          </p:nvPr>
        </p:nvSpPr>
        <p:spPr>
          <a:xfrm>
            <a:off x="1212273" y="2455482"/>
            <a:ext cx="9601196" cy="3761981"/>
          </a:xfrm>
        </p:spPr>
        <p:txBody>
          <a:bodyPr/>
          <a:lstStyle/>
          <a:p>
            <a:endParaRPr lang="en-US" altLang="en-US" b="1" dirty="0" smtClean="0">
              <a:solidFill>
                <a:srgbClr val="000000"/>
              </a:solidFill>
              <a:latin typeface="Courier New" panose="02070309020205020404" pitchFamily="49" charset="0"/>
              <a:cs typeface="Courier New" panose="02070309020205020404" pitchFamily="49" charset="0"/>
            </a:endParaRPr>
          </a:p>
          <a:p>
            <a:endParaRPr lang="en-US" altLang="en-US" b="1" dirty="0">
              <a:solidFill>
                <a:srgbClr val="000000"/>
              </a:solidFill>
              <a:latin typeface="Courier New" panose="02070309020205020404" pitchFamily="49" charset="0"/>
              <a:cs typeface="Courier New" panose="02070309020205020404" pitchFamily="49" charset="0"/>
            </a:endParaRPr>
          </a:p>
          <a:p>
            <a:r>
              <a:rPr lang="en-US" altLang="en-US" b="1" dirty="0" smtClean="0">
                <a:solidFill>
                  <a:srgbClr val="0000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a) Message passing.  (b) shared memory</a:t>
            </a:r>
          </a:p>
          <a:p>
            <a:endParaRPr lang="en-US" dirty="0"/>
          </a:p>
        </p:txBody>
      </p:sp>
      <p:pic>
        <p:nvPicPr>
          <p:cNvPr id="4" name="Picture 1" descr="3_12.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8704" y="576100"/>
            <a:ext cx="7792942" cy="3760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887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77395"/>
          </a:xfrm>
        </p:spPr>
        <p:txBody>
          <a:bodyPr>
            <a:normAutofit fontScale="90000"/>
          </a:bodyPr>
          <a:lstStyle/>
          <a:p>
            <a:r>
              <a:rPr lang="en-US" altLang="en-US" b="1" dirty="0"/>
              <a:t>Interprocess Communication –  Shared Memory</a:t>
            </a:r>
            <a:endParaRPr lang="en-US" b="1" dirty="0"/>
          </a:p>
        </p:txBody>
      </p:sp>
      <p:sp>
        <p:nvSpPr>
          <p:cNvPr id="3" name="Content Placeholder 2"/>
          <p:cNvSpPr>
            <a:spLocks noGrp="1"/>
          </p:cNvSpPr>
          <p:nvPr>
            <p:ph idx="1"/>
          </p:nvPr>
        </p:nvSpPr>
        <p:spPr>
          <a:xfrm>
            <a:off x="1295401" y="2008909"/>
            <a:ext cx="9601196" cy="4308764"/>
          </a:xfrm>
        </p:spPr>
        <p:txBody>
          <a:bodyPr>
            <a:noAutofit/>
          </a:bodyPr>
          <a:lstStyle/>
          <a:p>
            <a:r>
              <a:rPr lang="en-US" dirty="0"/>
              <a:t>Communication between processes using shared memory requires processes to share some variable and it completely depends on how programmer will implement it. One way of communication using shared memory can be imagined like this: Suppose process1 and process2 are executing simultaneously and they share some resources or use some information from other process, process1 generate information about certain computations or resources being used and keeps it as a record in shared memory. When process2 need to use the shared information, it will check in the record stored in shared memory and take note of the information generated by process1 and act accordingly. Processes can use shared memory for extracting information as a record from other process as well as for delivering any specific information to other process.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28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Process </a:t>
            </a:r>
            <a:r>
              <a:rPr lang="en-US" altLang="en-US" b="1" dirty="0" smtClean="0"/>
              <a:t>Concept</a:t>
            </a:r>
            <a:endParaRPr lang="en-US" b="1" dirty="0"/>
          </a:p>
        </p:txBody>
      </p:sp>
      <p:sp>
        <p:nvSpPr>
          <p:cNvPr id="3" name="Content Placeholder 2"/>
          <p:cNvSpPr>
            <a:spLocks noGrp="1"/>
          </p:cNvSpPr>
          <p:nvPr>
            <p:ph idx="1"/>
          </p:nvPr>
        </p:nvSpPr>
        <p:spPr>
          <a:xfrm>
            <a:off x="1295401" y="2556931"/>
            <a:ext cx="9601196" cy="3693743"/>
          </a:xfrm>
        </p:spPr>
        <p:txBody>
          <a:bodyPr>
            <a:normAutofit fontScale="92500" lnSpcReduction="10000"/>
          </a:bodyPr>
          <a:lstStyle/>
          <a:p>
            <a:r>
              <a:rPr lang="en-US" altLang="en-US" dirty="0">
                <a:latin typeface="Arial" panose="020B0604020202020204" pitchFamily="34" charset="0"/>
                <a:cs typeface="Arial" panose="020B0604020202020204" pitchFamily="34" charset="0"/>
              </a:rPr>
              <a:t>Program is </a:t>
            </a:r>
            <a:r>
              <a:rPr lang="en-US" altLang="en-US" b="1" i="1" dirty="0">
                <a:latin typeface="Arial" panose="020B0604020202020204" pitchFamily="34" charset="0"/>
                <a:cs typeface="Arial" panose="020B0604020202020204" pitchFamily="34" charset="0"/>
              </a:rPr>
              <a:t>passive</a:t>
            </a:r>
            <a:r>
              <a:rPr lang="en-US" altLang="en-US" dirty="0">
                <a:latin typeface="Arial" panose="020B0604020202020204" pitchFamily="34" charset="0"/>
                <a:cs typeface="Arial" panose="020B0604020202020204" pitchFamily="34" charset="0"/>
              </a:rPr>
              <a:t> entity stored on disk (</a:t>
            </a:r>
            <a:r>
              <a:rPr lang="en-US" altLang="en-US" b="1" dirty="0">
                <a:solidFill>
                  <a:srgbClr val="3366FF"/>
                </a:solidFill>
                <a:latin typeface="Arial" panose="020B0604020202020204" pitchFamily="34" charset="0"/>
                <a:cs typeface="Arial" panose="020B0604020202020204" pitchFamily="34" charset="0"/>
              </a:rPr>
              <a:t>executable file</a:t>
            </a:r>
            <a:r>
              <a:rPr lang="en-US" altLang="en-US" dirty="0">
                <a:latin typeface="Arial" panose="020B0604020202020204" pitchFamily="34" charset="0"/>
                <a:cs typeface="Arial" panose="020B0604020202020204" pitchFamily="34" charset="0"/>
              </a:rPr>
              <a:t>), process is </a:t>
            </a:r>
            <a:r>
              <a:rPr lang="en-US" altLang="en-US" b="1" i="1" dirty="0">
                <a:latin typeface="Arial" panose="020B0604020202020204" pitchFamily="34" charset="0"/>
                <a:cs typeface="Arial" panose="020B0604020202020204" pitchFamily="34" charset="0"/>
              </a:rPr>
              <a:t>active </a:t>
            </a:r>
            <a:endParaRPr lang="en-US" altLang="en-US" b="1" i="1" dirty="0" smtClean="0">
              <a:latin typeface="Arial" panose="020B0604020202020204" pitchFamily="34" charset="0"/>
              <a:cs typeface="Arial" panose="020B0604020202020204" pitchFamily="34" charset="0"/>
            </a:endParaRPr>
          </a:p>
          <a:p>
            <a:r>
              <a:rPr lang="en-US" altLang="en-US" b="1" i="1" dirty="0" smtClean="0">
                <a:latin typeface="Arial" panose="020B0604020202020204" pitchFamily="34" charset="0"/>
                <a:cs typeface="Arial" panose="020B0604020202020204" pitchFamily="34" charset="0"/>
              </a:rPr>
              <a:t>Program </a:t>
            </a:r>
            <a:r>
              <a:rPr lang="en-US" altLang="en-US" dirty="0" smtClean="0">
                <a:latin typeface="Arial" panose="020B0604020202020204" pitchFamily="34" charset="0"/>
                <a:cs typeface="Arial" panose="020B0604020202020204" pitchFamily="34" charset="0"/>
              </a:rPr>
              <a:t>: a file containing a list of instructions stored on disk called executable file</a:t>
            </a:r>
            <a:endParaRPr lang="en-US" altLang="en-US" b="1" i="1" dirty="0">
              <a:latin typeface="Arial" panose="020B0604020202020204" pitchFamily="34" charset="0"/>
              <a:cs typeface="Arial" panose="020B0604020202020204" pitchFamily="34" charset="0"/>
            </a:endParaRPr>
          </a:p>
          <a:p>
            <a:pPr lvl="1"/>
            <a:r>
              <a:rPr lang="en-US" altLang="en-US" dirty="0">
                <a:latin typeface="Arial" panose="020B0604020202020204" pitchFamily="34" charset="0"/>
                <a:cs typeface="Arial" panose="020B0604020202020204" pitchFamily="34" charset="0"/>
              </a:rPr>
              <a:t>Program becomes process when executable file loaded into </a:t>
            </a:r>
            <a:r>
              <a:rPr lang="en-US" altLang="en-US" dirty="0" smtClean="0">
                <a:latin typeface="Arial" panose="020B0604020202020204" pitchFamily="34" charset="0"/>
                <a:cs typeface="Arial" panose="020B0604020202020204" pitchFamily="34" charset="0"/>
              </a:rPr>
              <a:t>memory, with a PC specify the next instruction to execute and a set of associated resources.</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Execution of program started via GUI mouse clicks, command line entry of its name, </a:t>
            </a:r>
            <a:r>
              <a:rPr lang="en-US" altLang="en-US" dirty="0" err="1" smtClean="0">
                <a:latin typeface="Arial" panose="020B0604020202020204" pitchFamily="34" charset="0"/>
                <a:cs typeface="Arial" panose="020B0604020202020204" pitchFamily="34" charset="0"/>
              </a:rPr>
              <a:t>etc</a:t>
            </a:r>
            <a:endParaRPr lang="en-US" altLang="en-US" dirty="0" smtClean="0">
              <a:latin typeface="Arial" panose="020B0604020202020204" pitchFamily="34" charset="0"/>
              <a:cs typeface="Arial" panose="020B0604020202020204" pitchFamily="34" charset="0"/>
            </a:endParaRPr>
          </a:p>
          <a:p>
            <a:r>
              <a:rPr lang="en-US" altLang="en-US" dirty="0" smtClean="0">
                <a:latin typeface="Arial" panose="020B0604020202020204" pitchFamily="34" charset="0"/>
                <a:cs typeface="Arial" panose="020B0604020202020204" pitchFamily="34" charset="0"/>
              </a:rPr>
              <a:t>These processes </a:t>
            </a:r>
            <a:r>
              <a:rPr lang="en-US" altLang="en-US" dirty="0">
                <a:latin typeface="Arial" panose="020B0604020202020204" pitchFamily="34" charset="0"/>
                <a:cs typeface="Arial" panose="020B0604020202020204" pitchFamily="34" charset="0"/>
              </a:rPr>
              <a:t>c</a:t>
            </a:r>
            <a:r>
              <a:rPr lang="en-US" altLang="en-US" dirty="0" smtClean="0">
                <a:latin typeface="Arial" panose="020B0604020202020204" pitchFamily="34" charset="0"/>
                <a:cs typeface="Arial" panose="020B0604020202020204" pitchFamily="34" charset="0"/>
              </a:rPr>
              <a:t>an execute concurrently with the CPU ,By switching CPU b/w the processes the OS can make the computer more productive.</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One program can be several </a:t>
            </a:r>
            <a:r>
              <a:rPr lang="en-US" altLang="en-US" dirty="0" smtClean="0">
                <a:latin typeface="Arial" panose="020B0604020202020204" pitchFamily="34" charset="0"/>
                <a:cs typeface="Arial" panose="020B0604020202020204" pitchFamily="34" charset="0"/>
              </a:rPr>
              <a:t>processes</a:t>
            </a:r>
          </a:p>
          <a:p>
            <a:endParaRPr lang="en-US" altLang="en-US" dirty="0">
              <a:latin typeface="Arial" panose="020B0604020202020204" pitchFamily="34" charset="0"/>
              <a:cs typeface="Arial" panose="020B0604020202020204" pitchFamily="34" charset="0"/>
            </a:endParaRPr>
          </a:p>
          <a:p>
            <a:pPr lvl="1"/>
            <a:endParaRPr lang="en-US" altLang="en-US" dirty="0" smtClean="0">
              <a:latin typeface="Arial" panose="020B0604020202020204" pitchFamily="34" charset="0"/>
              <a:cs typeface="Arial" panose="020B0604020202020204" pitchFamily="34" charset="0"/>
            </a:endParaRPr>
          </a:p>
          <a:p>
            <a:pPr lvl="1"/>
            <a:endParaRPr lang="en-US" altLang="en-US" dirty="0">
              <a:latin typeface="Arial" panose="020B0604020202020204" pitchFamily="34" charset="0"/>
              <a:cs typeface="Arial" panose="020B0604020202020204" pitchFamily="34" charset="0"/>
            </a:endParaRPr>
          </a:p>
          <a:p>
            <a:pPr>
              <a:lnSpc>
                <a:spcPct val="90000"/>
              </a:lnSpc>
            </a:pPr>
            <a:endParaRPr lang="en-US" altLang="en-US" dirty="0"/>
          </a:p>
          <a:p>
            <a:pPr>
              <a:lnSpc>
                <a:spcPct val="90000"/>
              </a:lnSpc>
              <a:buFont typeface="Monotype Sorts" pitchFamily="-84" charset="2"/>
              <a:buNone/>
            </a:pPr>
            <a:endParaRPr lang="en-US" altLang="en-US" dirty="0"/>
          </a:p>
          <a:p>
            <a:endParaRPr lang="en-US" dirty="0"/>
          </a:p>
        </p:txBody>
      </p:sp>
    </p:spTree>
    <p:extLst>
      <p:ext uri="{BB962C8B-B14F-4D97-AF65-F5344CB8AC3E}">
        <p14:creationId xmlns:p14="http://schemas.microsoft.com/office/powerpoint/2010/main" val="63917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t>Interprocess Communication – Message Passing</a:t>
            </a:r>
            <a:endParaRPr lang="en-US" b="1" dirty="0"/>
          </a:p>
        </p:txBody>
      </p:sp>
      <p:sp>
        <p:nvSpPr>
          <p:cNvPr id="3" name="Content Placeholder 2"/>
          <p:cNvSpPr>
            <a:spLocks noGrp="1"/>
          </p:cNvSpPr>
          <p:nvPr>
            <p:ph idx="1"/>
          </p:nvPr>
        </p:nvSpPr>
        <p:spPr>
          <a:xfrm>
            <a:off x="1295401" y="512618"/>
            <a:ext cx="9601196" cy="5777346"/>
          </a:xfrm>
        </p:spPr>
        <p:txBody>
          <a:bodyPr>
            <a:normAutofit/>
          </a:bodyPr>
          <a:lstStyle/>
          <a:p>
            <a:pPr fontAlgn="base"/>
            <a:r>
              <a:rPr lang="en-US" dirty="0"/>
              <a:t>In this method, processes communicate with each other without using any kind </a:t>
            </a:r>
            <a:r>
              <a:rPr lang="en-US" dirty="0" smtClean="0"/>
              <a:t>of </a:t>
            </a:r>
            <a:r>
              <a:rPr lang="en-US" dirty="0"/>
              <a:t>shared memory. If two processes p1 and p2 want to communicate with each other, they proceed as follow</a:t>
            </a:r>
            <a:r>
              <a:rPr lang="en-US" dirty="0" smtClean="0"/>
              <a:t>:</a:t>
            </a:r>
            <a:endParaRPr lang="en-US" dirty="0"/>
          </a:p>
          <a:p>
            <a:pPr fontAlgn="base"/>
            <a:r>
              <a:rPr lang="en-US" dirty="0"/>
              <a:t>Establish a communication link (if a link already exists, no need to establish it again.)</a:t>
            </a:r>
          </a:p>
          <a:p>
            <a:pPr fontAlgn="base"/>
            <a:r>
              <a:rPr lang="en-US" dirty="0"/>
              <a:t>Start exchanging messages using basic primitives.</a:t>
            </a:r>
            <a:br>
              <a:rPr lang="en-US" dirty="0"/>
            </a:br>
            <a:r>
              <a:rPr lang="en-US" dirty="0"/>
              <a:t>We need at least two primitives:</a:t>
            </a:r>
            <a:br>
              <a:rPr lang="en-US" dirty="0"/>
            </a:br>
            <a:r>
              <a:rPr lang="en-US" dirty="0"/>
              <a:t>– </a:t>
            </a:r>
            <a:r>
              <a:rPr lang="en-US" b="1" dirty="0"/>
              <a:t>send</a:t>
            </a:r>
            <a:r>
              <a:rPr lang="en-US" dirty="0"/>
              <a:t>(message, </a:t>
            </a:r>
            <a:r>
              <a:rPr lang="en-US" dirty="0" smtClean="0"/>
              <a:t>destination) </a:t>
            </a:r>
            <a:r>
              <a:rPr lang="en-US" dirty="0"/>
              <a:t>or </a:t>
            </a:r>
            <a:r>
              <a:rPr lang="en-US" b="1" dirty="0"/>
              <a:t>send</a:t>
            </a:r>
            <a:r>
              <a:rPr lang="en-US" dirty="0"/>
              <a:t>(message)</a:t>
            </a:r>
            <a:br>
              <a:rPr lang="en-US" dirty="0"/>
            </a:br>
            <a:r>
              <a:rPr lang="en-US" dirty="0"/>
              <a:t>– </a:t>
            </a:r>
            <a:r>
              <a:rPr lang="en-US" b="1" dirty="0"/>
              <a:t>receive</a:t>
            </a:r>
            <a:r>
              <a:rPr lang="en-US" dirty="0"/>
              <a:t>(message, host) or </a:t>
            </a:r>
            <a:r>
              <a:rPr lang="en-US" b="1" dirty="0"/>
              <a:t>receive</a:t>
            </a:r>
            <a:r>
              <a:rPr lang="en-US" dirty="0"/>
              <a:t>(message</a:t>
            </a:r>
            <a:r>
              <a:rPr lang="en-US" dirty="0" smtClean="0"/>
              <a:t>)</a:t>
            </a:r>
          </a:p>
          <a:p>
            <a:pPr fontAlgn="base"/>
            <a:endParaRPr lang="en-US" dirty="0"/>
          </a:p>
          <a:p>
            <a:pPr fontAlgn="base"/>
            <a:endParaRPr lang="en-US" dirty="0"/>
          </a:p>
          <a:p>
            <a:endParaRPr lang="en-US" dirty="0"/>
          </a:p>
        </p:txBody>
      </p:sp>
    </p:spTree>
    <p:extLst>
      <p:ext uri="{BB962C8B-B14F-4D97-AF65-F5344CB8AC3E}">
        <p14:creationId xmlns:p14="http://schemas.microsoft.com/office/powerpoint/2010/main" val="2853553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556931"/>
            <a:ext cx="9601196" cy="3663759"/>
          </a:xfrm>
        </p:spPr>
        <p:txBody>
          <a:bodyPr/>
          <a:lstStyle/>
          <a:p>
            <a:r>
              <a:rPr lang="en-US" dirty="0"/>
              <a:t>The message size can be of fixed size or of variable size. if it is of fixed size, it is easy for OS designer but complicated for programmer and if it is of variable size then it is easy for programmer but complicated for the OS designer. A standard message can have two parts: </a:t>
            </a:r>
            <a:r>
              <a:rPr lang="en-US" b="1" dirty="0"/>
              <a:t>header and body.</a:t>
            </a:r>
            <a:r>
              <a:rPr lang="en-US" dirty="0"/>
              <a:t/>
            </a:r>
            <a:br>
              <a:rPr lang="en-US" dirty="0"/>
            </a:br>
            <a:r>
              <a:rPr lang="en-US" dirty="0"/>
              <a:t>The </a:t>
            </a:r>
            <a:r>
              <a:rPr lang="en-US" b="1" dirty="0"/>
              <a:t>header part</a:t>
            </a:r>
            <a:r>
              <a:rPr lang="en-US" dirty="0"/>
              <a:t> is used for storing Message type, destination id, source id, message length and control information. The control information contains information like what to do if runs out of buffer space, sequence number, priority. Generally, message is sent using FIFO style.</a:t>
            </a:r>
          </a:p>
        </p:txBody>
      </p:sp>
    </p:spTree>
    <p:extLst>
      <p:ext uri="{BB962C8B-B14F-4D97-AF65-F5344CB8AC3E}">
        <p14:creationId xmlns:p14="http://schemas.microsoft.com/office/powerpoint/2010/main" val="4130188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Message Passing (Cont.)</a:t>
            </a:r>
            <a:endParaRPr lang="en-US" b="1" dirty="0"/>
          </a:p>
        </p:txBody>
      </p:sp>
      <p:sp>
        <p:nvSpPr>
          <p:cNvPr id="3" name="Content Placeholder 2"/>
          <p:cNvSpPr>
            <a:spLocks noGrp="1"/>
          </p:cNvSpPr>
          <p:nvPr>
            <p:ph idx="1"/>
          </p:nvPr>
        </p:nvSpPr>
        <p:spPr>
          <a:xfrm>
            <a:off x="1295401" y="595745"/>
            <a:ext cx="9601196" cy="5695873"/>
          </a:xfrm>
        </p:spPr>
        <p:txBody>
          <a:bodyPr>
            <a:normAutofit/>
          </a:bodyPr>
          <a:lstStyle/>
          <a:p>
            <a:pPr>
              <a:lnSpc>
                <a:spcPct val="90000"/>
              </a:lnSpc>
            </a:pPr>
            <a:r>
              <a:rPr lang="en-US" altLang="en-US" dirty="0">
                <a:latin typeface="Arial" panose="020B0604020202020204" pitchFamily="34" charset="0"/>
                <a:cs typeface="Arial" panose="020B0604020202020204" pitchFamily="34" charset="0"/>
              </a:rPr>
              <a:t>If processes </a:t>
            </a:r>
            <a:r>
              <a:rPr lang="en-US" altLang="en-US" i="1" dirty="0">
                <a:latin typeface="Arial" panose="020B0604020202020204" pitchFamily="34" charset="0"/>
                <a:cs typeface="Arial" panose="020B0604020202020204" pitchFamily="34" charset="0"/>
              </a:rPr>
              <a:t>P</a:t>
            </a:r>
            <a:r>
              <a:rPr lang="en-US" altLang="en-US" dirty="0">
                <a:latin typeface="Arial" panose="020B0604020202020204" pitchFamily="34" charset="0"/>
                <a:cs typeface="Arial" panose="020B0604020202020204" pitchFamily="34" charset="0"/>
              </a:rPr>
              <a:t> and </a:t>
            </a:r>
            <a:r>
              <a:rPr lang="en-US" altLang="en-US" i="1" dirty="0">
                <a:latin typeface="Arial" panose="020B0604020202020204" pitchFamily="34" charset="0"/>
                <a:cs typeface="Arial" panose="020B0604020202020204" pitchFamily="34" charset="0"/>
              </a:rPr>
              <a:t>Q</a:t>
            </a:r>
            <a:r>
              <a:rPr lang="en-US" altLang="en-US" dirty="0">
                <a:latin typeface="Arial" panose="020B0604020202020204" pitchFamily="34" charset="0"/>
                <a:cs typeface="Arial" panose="020B0604020202020204" pitchFamily="34" charset="0"/>
              </a:rPr>
              <a:t> wish to communicate, they need to:</a:t>
            </a:r>
          </a:p>
          <a:p>
            <a:pPr lvl="1">
              <a:lnSpc>
                <a:spcPct val="90000"/>
              </a:lnSpc>
            </a:pPr>
            <a:r>
              <a:rPr lang="en-US" altLang="en-US" dirty="0">
                <a:latin typeface="Arial" panose="020B0604020202020204" pitchFamily="34" charset="0"/>
                <a:cs typeface="Arial" panose="020B0604020202020204" pitchFamily="34" charset="0"/>
              </a:rPr>
              <a:t>Establish a </a:t>
            </a:r>
            <a:r>
              <a:rPr lang="en-US" altLang="en-US" b="1" i="1" dirty="0">
                <a:latin typeface="Arial" panose="020B0604020202020204" pitchFamily="34" charset="0"/>
                <a:cs typeface="Arial" panose="020B0604020202020204" pitchFamily="34" charset="0"/>
              </a:rPr>
              <a:t>communication</a:t>
            </a:r>
            <a:r>
              <a:rPr lang="en-US" altLang="en-US" b="1" dirty="0">
                <a:latin typeface="Arial" panose="020B0604020202020204" pitchFamily="34" charset="0"/>
                <a:cs typeface="Arial" panose="020B0604020202020204" pitchFamily="34" charset="0"/>
              </a:rPr>
              <a:t> </a:t>
            </a:r>
            <a:r>
              <a:rPr lang="en-US" altLang="en-US" b="1" i="1" dirty="0">
                <a:latin typeface="Arial" panose="020B0604020202020204" pitchFamily="34" charset="0"/>
                <a:cs typeface="Arial" panose="020B0604020202020204" pitchFamily="34" charset="0"/>
              </a:rPr>
              <a:t>link</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between them</a:t>
            </a:r>
          </a:p>
          <a:p>
            <a:pPr lvl="1">
              <a:lnSpc>
                <a:spcPct val="90000"/>
              </a:lnSpc>
            </a:pPr>
            <a:r>
              <a:rPr lang="en-US" altLang="en-US" dirty="0">
                <a:latin typeface="Arial" panose="020B0604020202020204" pitchFamily="34" charset="0"/>
                <a:cs typeface="Arial" panose="020B0604020202020204" pitchFamily="34" charset="0"/>
              </a:rPr>
              <a:t>Exchange messages via send/receive</a:t>
            </a:r>
          </a:p>
          <a:p>
            <a:pPr>
              <a:lnSpc>
                <a:spcPct val="90000"/>
              </a:lnSpc>
            </a:pPr>
            <a:r>
              <a:rPr lang="en-US" altLang="en-US" dirty="0">
                <a:latin typeface="Arial" panose="020B0604020202020204" pitchFamily="34" charset="0"/>
                <a:cs typeface="Arial" panose="020B0604020202020204" pitchFamily="34" charset="0"/>
              </a:rPr>
              <a:t>Implementation issues:</a:t>
            </a:r>
          </a:p>
          <a:p>
            <a:pPr lvl="1"/>
            <a:r>
              <a:rPr lang="en-US" altLang="en-US" dirty="0">
                <a:latin typeface="Arial" panose="020B0604020202020204" pitchFamily="34" charset="0"/>
                <a:cs typeface="Arial" panose="020B0604020202020204" pitchFamily="34" charset="0"/>
              </a:rPr>
              <a:t>How are links established?</a:t>
            </a:r>
          </a:p>
          <a:p>
            <a:pPr lvl="1"/>
            <a:r>
              <a:rPr lang="en-US" altLang="en-US" dirty="0">
                <a:latin typeface="Arial" panose="020B0604020202020204" pitchFamily="34" charset="0"/>
                <a:cs typeface="Arial" panose="020B0604020202020204" pitchFamily="34" charset="0"/>
              </a:rPr>
              <a:t>Can a link be associated with more than two processes?</a:t>
            </a:r>
          </a:p>
          <a:p>
            <a:pPr lvl="1"/>
            <a:r>
              <a:rPr lang="en-US" altLang="en-US" dirty="0">
                <a:latin typeface="Arial" panose="020B0604020202020204" pitchFamily="34" charset="0"/>
                <a:cs typeface="Arial" panose="020B0604020202020204" pitchFamily="34" charset="0"/>
              </a:rPr>
              <a:t>How many links can there be between every pair of communicating processes?</a:t>
            </a:r>
          </a:p>
          <a:p>
            <a:pPr lvl="1"/>
            <a:r>
              <a:rPr lang="en-US" altLang="en-US" dirty="0">
                <a:latin typeface="Arial" panose="020B0604020202020204" pitchFamily="34" charset="0"/>
                <a:cs typeface="Arial" panose="020B0604020202020204" pitchFamily="34" charset="0"/>
              </a:rPr>
              <a:t>What is the capacity of a link?</a:t>
            </a:r>
          </a:p>
          <a:p>
            <a:pPr lvl="1"/>
            <a:r>
              <a:rPr lang="en-US" altLang="en-US" dirty="0">
                <a:latin typeface="Arial" panose="020B0604020202020204" pitchFamily="34" charset="0"/>
                <a:cs typeface="Arial" panose="020B0604020202020204" pitchFamily="34" charset="0"/>
              </a:rPr>
              <a:t>Is the size of a message that the link can accommodate fixed or variable?</a:t>
            </a:r>
          </a:p>
          <a:p>
            <a:pPr lvl="1"/>
            <a:r>
              <a:rPr lang="en-US" altLang="en-US" dirty="0">
                <a:latin typeface="Arial" panose="020B0604020202020204" pitchFamily="34" charset="0"/>
                <a:cs typeface="Arial" panose="020B0604020202020204" pitchFamily="34" charset="0"/>
              </a:rPr>
              <a:t>Is a link unidirectional or bi-directional?</a:t>
            </a:r>
          </a:p>
          <a:p>
            <a:endParaRPr lang="en-US" dirty="0"/>
          </a:p>
        </p:txBody>
      </p:sp>
    </p:spTree>
    <p:extLst>
      <p:ext uri="{BB962C8B-B14F-4D97-AF65-F5344CB8AC3E}">
        <p14:creationId xmlns:p14="http://schemas.microsoft.com/office/powerpoint/2010/main" val="4015125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0710" y="498764"/>
            <a:ext cx="9601196" cy="6206836"/>
          </a:xfrm>
        </p:spPr>
        <p:txBody>
          <a:bodyPr>
            <a:normAutofit fontScale="77500" lnSpcReduction="20000"/>
          </a:bodyPr>
          <a:lstStyle/>
          <a:p>
            <a:pPr marL="0" indent="0">
              <a:buNone/>
            </a:pPr>
            <a:r>
              <a:rPr lang="en-US" sz="3400" dirty="0" smtClean="0">
                <a:latin typeface="Times New Roman" pitchFamily="18" charset="0"/>
                <a:cs typeface="Times New Roman" pitchFamily="18" charset="0"/>
              </a:rPr>
              <a:t>A </a:t>
            </a:r>
            <a:r>
              <a:rPr lang="en-US" sz="3400" dirty="0">
                <a:latin typeface="Times New Roman" pitchFamily="18" charset="0"/>
                <a:cs typeface="Times New Roman" pitchFamily="18" charset="0"/>
              </a:rPr>
              <a:t>link has some capacity that determines the number of messages that can reside in it temporarily for which Every link has a queue associated with it which can be either of zero capacity or of bounded capacity or of unbounded capacity. In zero capacity, sender wait until receiver inform sender that it has received the message. In non-zero capacity cases, a process does not know whether a message has been received or not after the send operation. For this, the sender must communicate to receiver explicitly. Implementation of the link depends on the situation, it can be either a Direct communication link or an In-directed communication link</a:t>
            </a:r>
            <a:r>
              <a:rPr lang="en-US" sz="3400" dirty="0" smtClean="0">
                <a:latin typeface="Times New Roman" pitchFamily="18" charset="0"/>
                <a:cs typeface="Times New Roman" pitchFamily="18" charset="0"/>
              </a:rPr>
              <a:t>.</a:t>
            </a:r>
            <a:r>
              <a:rPr lang="en-US" sz="3400" dirty="0">
                <a:latin typeface="Times New Roman" pitchFamily="18" charset="0"/>
                <a:cs typeface="Times New Roman" pitchFamily="18" charset="0"/>
              </a:rPr>
              <a:t/>
            </a:r>
            <a:br>
              <a:rPr lang="en-US" sz="3400" dirty="0">
                <a:latin typeface="Times New Roman" pitchFamily="18" charset="0"/>
                <a:cs typeface="Times New Roman" pitchFamily="18" charset="0"/>
              </a:rPr>
            </a:br>
            <a:r>
              <a:rPr lang="en-US" sz="3400" b="1" u="sng" dirty="0">
                <a:latin typeface="Times New Roman" pitchFamily="18" charset="0"/>
                <a:cs typeface="Times New Roman" pitchFamily="18" charset="0"/>
              </a:rPr>
              <a:t>Direct Communication links</a:t>
            </a:r>
            <a:r>
              <a:rPr lang="en-US" sz="3400" dirty="0">
                <a:latin typeface="Times New Roman" pitchFamily="18" charset="0"/>
                <a:cs typeface="Times New Roman" pitchFamily="18" charset="0"/>
              </a:rPr>
              <a:t> </a:t>
            </a:r>
            <a:r>
              <a:rPr lang="en-US" sz="3400" dirty="0" smtClean="0">
                <a:latin typeface="Times New Roman" pitchFamily="18" charset="0"/>
                <a:cs typeface="Times New Roman" pitchFamily="18" charset="0"/>
              </a:rPr>
              <a:t>Each process that wants to communicate must explicitly name the recipient or sender of the communication.</a:t>
            </a:r>
          </a:p>
          <a:p>
            <a:r>
              <a:rPr lang="en-US" sz="3400" b="1" u="sng" dirty="0" smtClean="0">
                <a:latin typeface="Times New Roman" pitchFamily="18" charset="0"/>
                <a:cs typeface="Times New Roman" pitchFamily="18" charset="0"/>
              </a:rPr>
              <a:t>In-directed </a:t>
            </a:r>
            <a:r>
              <a:rPr lang="en-US" sz="3400" b="1" u="sng" dirty="0">
                <a:latin typeface="Times New Roman" pitchFamily="18" charset="0"/>
                <a:cs typeface="Times New Roman" pitchFamily="18" charset="0"/>
              </a:rPr>
              <a:t>Communication</a:t>
            </a:r>
            <a:r>
              <a:rPr lang="en-US" sz="3400" dirty="0">
                <a:latin typeface="Times New Roman" pitchFamily="18" charset="0"/>
                <a:cs typeface="Times New Roman" pitchFamily="18" charset="0"/>
              </a:rPr>
              <a:t> is done via a shred mailbox (port), which consists of queue of </a:t>
            </a:r>
            <a:r>
              <a:rPr lang="en-US" sz="3400" dirty="0" smtClean="0">
                <a:latin typeface="Times New Roman" pitchFamily="18" charset="0"/>
                <a:cs typeface="Times New Roman" pitchFamily="18" charset="0"/>
              </a:rPr>
              <a:t>messages. A mailbox can be viewed abstractly as an object into which messages can be placed by processes and from which messages can be removed. </a:t>
            </a:r>
            <a:r>
              <a:rPr lang="en-US" sz="3400" smtClean="0">
                <a:latin typeface="Times New Roman" pitchFamily="18" charset="0"/>
                <a:cs typeface="Times New Roman" pitchFamily="18" charset="0"/>
              </a:rPr>
              <a:t>Sender </a:t>
            </a:r>
            <a:r>
              <a:rPr lang="en-US" sz="3400" dirty="0">
                <a:latin typeface="Times New Roman" pitchFamily="18" charset="0"/>
                <a:cs typeface="Times New Roman" pitchFamily="18" charset="0"/>
              </a:rPr>
              <a:t>keeps the message in mailbox and receiver picks them up.</a:t>
            </a:r>
          </a:p>
        </p:txBody>
      </p:sp>
    </p:spTree>
    <p:extLst>
      <p:ext uri="{BB962C8B-B14F-4D97-AF65-F5344CB8AC3E}">
        <p14:creationId xmlns:p14="http://schemas.microsoft.com/office/powerpoint/2010/main" val="1911386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Direct Communication</a:t>
            </a:r>
            <a:endParaRPr lang="en-US" b="1" dirty="0"/>
          </a:p>
        </p:txBody>
      </p:sp>
      <p:sp>
        <p:nvSpPr>
          <p:cNvPr id="3" name="Content Placeholder 2"/>
          <p:cNvSpPr>
            <a:spLocks noGrp="1"/>
          </p:cNvSpPr>
          <p:nvPr>
            <p:ph idx="1"/>
          </p:nvPr>
        </p:nvSpPr>
        <p:spPr/>
        <p:txBody>
          <a:bodyPr>
            <a:normAutofit/>
          </a:bodyPr>
          <a:lstStyle/>
          <a:p>
            <a:r>
              <a:rPr lang="en-US" altLang="en-US" dirty="0">
                <a:latin typeface="Arial" panose="020B0604020202020204" pitchFamily="34" charset="0"/>
                <a:cs typeface="Arial" panose="020B0604020202020204" pitchFamily="34" charset="0"/>
              </a:rPr>
              <a:t>Processes must name each other explicitly:</a:t>
            </a:r>
          </a:p>
          <a:p>
            <a:pPr lvl="1"/>
            <a:r>
              <a:rPr lang="en-US" altLang="en-US" b="1" dirty="0">
                <a:latin typeface="Arial" panose="020B0604020202020204" pitchFamily="34" charset="0"/>
                <a:cs typeface="Arial" panose="020B0604020202020204" pitchFamily="34" charset="0"/>
              </a:rPr>
              <a:t>send</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P, message</a:t>
            </a:r>
            <a:r>
              <a:rPr lang="en-US" altLang="en-US" dirty="0">
                <a:latin typeface="Arial" panose="020B0604020202020204" pitchFamily="34" charset="0"/>
                <a:cs typeface="Arial" panose="020B0604020202020204" pitchFamily="34" charset="0"/>
              </a:rPr>
              <a:t>) – send a message to process P</a:t>
            </a:r>
          </a:p>
          <a:p>
            <a:pPr lvl="1"/>
            <a:r>
              <a:rPr lang="en-US" altLang="en-US" b="1" dirty="0">
                <a:latin typeface="Arial" panose="020B0604020202020204" pitchFamily="34" charset="0"/>
                <a:cs typeface="Arial" panose="020B0604020202020204" pitchFamily="34" charset="0"/>
              </a:rPr>
              <a:t>receive</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Q, message</a:t>
            </a:r>
            <a:r>
              <a:rPr lang="en-US" altLang="en-US" dirty="0">
                <a:latin typeface="Arial" panose="020B0604020202020204" pitchFamily="34" charset="0"/>
                <a:cs typeface="Arial" panose="020B0604020202020204" pitchFamily="34" charset="0"/>
              </a:rPr>
              <a:t>) – receive a message from process Q</a:t>
            </a:r>
          </a:p>
          <a:p>
            <a:r>
              <a:rPr lang="en-US" altLang="en-US" dirty="0">
                <a:latin typeface="Arial" panose="020B0604020202020204" pitchFamily="34" charset="0"/>
                <a:cs typeface="Arial" panose="020B0604020202020204" pitchFamily="34" charset="0"/>
              </a:rPr>
              <a:t>Properties of communication link</a:t>
            </a:r>
          </a:p>
          <a:p>
            <a:pPr lvl="1"/>
            <a:r>
              <a:rPr lang="en-US" altLang="en-US" dirty="0">
                <a:latin typeface="Arial" panose="020B0604020202020204" pitchFamily="34" charset="0"/>
                <a:cs typeface="Arial" panose="020B0604020202020204" pitchFamily="34" charset="0"/>
              </a:rPr>
              <a:t>Links are established automatically</a:t>
            </a:r>
          </a:p>
          <a:p>
            <a:pPr lvl="1"/>
            <a:r>
              <a:rPr lang="en-US" altLang="en-US" dirty="0">
                <a:latin typeface="Arial" panose="020B0604020202020204" pitchFamily="34" charset="0"/>
                <a:cs typeface="Arial" panose="020B0604020202020204" pitchFamily="34" charset="0"/>
              </a:rPr>
              <a:t>A link is associated with exactly one pair of communicating processes</a:t>
            </a:r>
          </a:p>
          <a:p>
            <a:pPr lvl="1"/>
            <a:r>
              <a:rPr lang="en-US" altLang="en-US" dirty="0">
                <a:latin typeface="Arial" panose="020B0604020202020204" pitchFamily="34" charset="0"/>
                <a:cs typeface="Arial" panose="020B0604020202020204" pitchFamily="34" charset="0"/>
              </a:rPr>
              <a:t>Between each pair there exists exactly one link</a:t>
            </a:r>
          </a:p>
          <a:p>
            <a:pPr lvl="1"/>
            <a:r>
              <a:rPr lang="en-US" altLang="en-US" dirty="0">
                <a:latin typeface="Arial" panose="020B0604020202020204" pitchFamily="34" charset="0"/>
                <a:cs typeface="Arial" panose="020B0604020202020204" pitchFamily="34" charset="0"/>
              </a:rPr>
              <a:t>The link may be unidirectional, but is usually bi-directional</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5650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Indirect Communication</a:t>
            </a:r>
            <a:endParaRPr lang="en-US" b="1" dirty="0"/>
          </a:p>
        </p:txBody>
      </p:sp>
      <p:sp>
        <p:nvSpPr>
          <p:cNvPr id="3" name="Content Placeholder 2"/>
          <p:cNvSpPr>
            <a:spLocks noGrp="1"/>
          </p:cNvSpPr>
          <p:nvPr>
            <p:ph idx="1"/>
          </p:nvPr>
        </p:nvSpPr>
        <p:spPr/>
        <p:txBody>
          <a:bodyPr>
            <a:normAutofit/>
          </a:bodyPr>
          <a:lstStyle/>
          <a:p>
            <a:r>
              <a:rPr lang="en-US" altLang="en-US" dirty="0">
                <a:latin typeface="Arial" panose="020B0604020202020204" pitchFamily="34" charset="0"/>
                <a:cs typeface="Arial" panose="020B0604020202020204" pitchFamily="34" charset="0"/>
              </a:rPr>
              <a:t>Messages are directed and received from mailboxes (also referred to as ports)</a:t>
            </a:r>
          </a:p>
          <a:p>
            <a:pPr lvl="1"/>
            <a:r>
              <a:rPr lang="en-US" altLang="en-US" dirty="0">
                <a:latin typeface="Arial" panose="020B0604020202020204" pitchFamily="34" charset="0"/>
                <a:cs typeface="Arial" panose="020B0604020202020204" pitchFamily="34" charset="0"/>
              </a:rPr>
              <a:t>Each mailbox has a unique id</a:t>
            </a:r>
          </a:p>
          <a:p>
            <a:pPr lvl="1"/>
            <a:r>
              <a:rPr lang="en-US" altLang="en-US" dirty="0">
                <a:latin typeface="Arial" panose="020B0604020202020204" pitchFamily="34" charset="0"/>
                <a:cs typeface="Arial" panose="020B0604020202020204" pitchFamily="34" charset="0"/>
              </a:rPr>
              <a:t>Processes can communicate only if they share a mailbox</a:t>
            </a:r>
          </a:p>
          <a:p>
            <a:r>
              <a:rPr lang="en-US" altLang="en-US" dirty="0">
                <a:latin typeface="Arial" panose="020B0604020202020204" pitchFamily="34" charset="0"/>
                <a:cs typeface="Arial" panose="020B0604020202020204" pitchFamily="34" charset="0"/>
              </a:rPr>
              <a:t>Properties of communication link</a:t>
            </a:r>
          </a:p>
          <a:p>
            <a:pPr lvl="1"/>
            <a:r>
              <a:rPr lang="en-US" altLang="en-US" dirty="0">
                <a:latin typeface="Arial" panose="020B0604020202020204" pitchFamily="34" charset="0"/>
                <a:cs typeface="Arial" panose="020B0604020202020204" pitchFamily="34" charset="0"/>
              </a:rPr>
              <a:t>Link established only if processes share a common mailbox</a:t>
            </a:r>
          </a:p>
          <a:p>
            <a:pPr lvl="1"/>
            <a:r>
              <a:rPr lang="en-US" altLang="en-US" dirty="0">
                <a:latin typeface="Arial" panose="020B0604020202020204" pitchFamily="34" charset="0"/>
                <a:cs typeface="Arial" panose="020B0604020202020204" pitchFamily="34" charset="0"/>
              </a:rPr>
              <a:t>A link may be associated with many processes</a:t>
            </a:r>
          </a:p>
          <a:p>
            <a:pPr lvl="1"/>
            <a:r>
              <a:rPr lang="en-US" altLang="en-US" dirty="0">
                <a:latin typeface="Arial" panose="020B0604020202020204" pitchFamily="34" charset="0"/>
                <a:cs typeface="Arial" panose="020B0604020202020204" pitchFamily="34" charset="0"/>
              </a:rPr>
              <a:t>Each pair of processes may share several communication links</a:t>
            </a:r>
          </a:p>
          <a:p>
            <a:pPr lvl="1"/>
            <a:r>
              <a:rPr lang="en-US" altLang="en-US" dirty="0">
                <a:latin typeface="Arial" panose="020B0604020202020204" pitchFamily="34" charset="0"/>
                <a:cs typeface="Arial" panose="020B0604020202020204" pitchFamily="34" charset="0"/>
              </a:rPr>
              <a:t>Link may be unidirectional or bi-directional</a:t>
            </a:r>
          </a:p>
          <a:p>
            <a:endParaRPr lang="en-US" dirty="0"/>
          </a:p>
        </p:txBody>
      </p:sp>
    </p:spTree>
    <p:extLst>
      <p:ext uri="{BB962C8B-B14F-4D97-AF65-F5344CB8AC3E}">
        <p14:creationId xmlns:p14="http://schemas.microsoft.com/office/powerpoint/2010/main" val="3055173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Indirect Communication</a:t>
            </a:r>
            <a:endParaRPr lang="en-US" b="1" dirty="0"/>
          </a:p>
        </p:txBody>
      </p:sp>
      <p:sp>
        <p:nvSpPr>
          <p:cNvPr id="3" name="Content Placeholder 2"/>
          <p:cNvSpPr>
            <a:spLocks noGrp="1"/>
          </p:cNvSpPr>
          <p:nvPr>
            <p:ph idx="1"/>
          </p:nvPr>
        </p:nvSpPr>
        <p:spPr/>
        <p:txBody>
          <a:bodyPr>
            <a:normAutofit/>
          </a:bodyPr>
          <a:lstStyle/>
          <a:p>
            <a:r>
              <a:rPr lang="en-US" altLang="en-US" dirty="0">
                <a:latin typeface="Arial" panose="020B0604020202020204" pitchFamily="34" charset="0"/>
                <a:cs typeface="Arial" panose="020B0604020202020204" pitchFamily="34" charset="0"/>
              </a:rPr>
              <a:t>Operations</a:t>
            </a:r>
          </a:p>
          <a:p>
            <a:pPr lvl="1"/>
            <a:r>
              <a:rPr lang="en-US" altLang="en-US" dirty="0">
                <a:latin typeface="Arial" panose="020B0604020202020204" pitchFamily="34" charset="0"/>
                <a:cs typeface="Arial" panose="020B0604020202020204" pitchFamily="34" charset="0"/>
              </a:rPr>
              <a:t>create a new mailbox (port)</a:t>
            </a:r>
          </a:p>
          <a:p>
            <a:pPr lvl="1"/>
            <a:r>
              <a:rPr lang="en-US" altLang="en-US" dirty="0">
                <a:latin typeface="Arial" panose="020B0604020202020204" pitchFamily="34" charset="0"/>
                <a:cs typeface="Arial" panose="020B0604020202020204" pitchFamily="34" charset="0"/>
              </a:rPr>
              <a:t>send and receive messages through mailbox</a:t>
            </a:r>
          </a:p>
          <a:p>
            <a:pPr lvl="1"/>
            <a:r>
              <a:rPr lang="en-US" altLang="en-US" dirty="0">
                <a:latin typeface="Arial" panose="020B0604020202020204" pitchFamily="34" charset="0"/>
                <a:cs typeface="Arial" panose="020B0604020202020204" pitchFamily="34" charset="0"/>
              </a:rPr>
              <a:t>destroy a mailbox</a:t>
            </a:r>
          </a:p>
          <a:p>
            <a:r>
              <a:rPr lang="en-US" altLang="en-US" dirty="0">
                <a:latin typeface="Arial" panose="020B0604020202020204" pitchFamily="34" charset="0"/>
                <a:cs typeface="Arial" panose="020B0604020202020204" pitchFamily="34" charset="0"/>
              </a:rPr>
              <a:t>Primitives are defined as:</a:t>
            </a:r>
          </a:p>
          <a:p>
            <a:pPr>
              <a:buFont typeface="Monotype Sorts" pitchFamily="-84" charset="2"/>
              <a:buNone/>
            </a:pPr>
            <a:r>
              <a:rPr lang="en-US" altLang="en-US" dirty="0">
                <a:latin typeface="Arial" panose="020B0604020202020204" pitchFamily="34" charset="0"/>
                <a:cs typeface="Arial" panose="020B0604020202020204" pitchFamily="34" charset="0"/>
              </a:rPr>
              <a:t>	</a:t>
            </a:r>
            <a:r>
              <a:rPr lang="en-US" altLang="en-US" b="1" dirty="0">
                <a:latin typeface="Arial" panose="020B0604020202020204" pitchFamily="34" charset="0"/>
                <a:cs typeface="Arial" panose="020B0604020202020204" pitchFamily="34" charset="0"/>
              </a:rPr>
              <a:t>send</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A, message</a:t>
            </a:r>
            <a:r>
              <a:rPr lang="en-US" altLang="en-US" dirty="0">
                <a:latin typeface="Arial" panose="020B0604020202020204" pitchFamily="34" charset="0"/>
                <a:cs typeface="Arial" panose="020B0604020202020204" pitchFamily="34" charset="0"/>
              </a:rPr>
              <a:t>) – send a message to mailbox A</a:t>
            </a:r>
          </a:p>
          <a:p>
            <a:pPr>
              <a:buFont typeface="Monotype Sorts" pitchFamily="-84" charset="2"/>
              <a:buNone/>
            </a:pPr>
            <a:r>
              <a:rPr lang="en-US" altLang="en-US" dirty="0">
                <a:latin typeface="Arial" panose="020B0604020202020204" pitchFamily="34" charset="0"/>
                <a:cs typeface="Arial" panose="020B0604020202020204" pitchFamily="34" charset="0"/>
              </a:rPr>
              <a:t>	</a:t>
            </a:r>
            <a:r>
              <a:rPr lang="en-US" altLang="en-US" b="1" dirty="0">
                <a:latin typeface="Arial" panose="020B0604020202020204" pitchFamily="34" charset="0"/>
                <a:cs typeface="Arial" panose="020B0604020202020204" pitchFamily="34" charset="0"/>
              </a:rPr>
              <a:t>receive</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A, message</a:t>
            </a:r>
            <a:r>
              <a:rPr lang="en-US" altLang="en-US" dirty="0">
                <a:latin typeface="Arial" panose="020B0604020202020204" pitchFamily="34" charset="0"/>
                <a:cs typeface="Arial" panose="020B0604020202020204" pitchFamily="34" charset="0"/>
              </a:rPr>
              <a:t>) – receive a message from mailbox A</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653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Process in Memory</a:t>
            </a:r>
            <a:endParaRPr lang="en-US" b="1"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27374" y="659597"/>
            <a:ext cx="2887954" cy="43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810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17929298"/>
              </p:ext>
            </p:extLst>
          </p:nvPr>
        </p:nvGraphicFramePr>
        <p:xfrm>
          <a:off x="2410690" y="1453542"/>
          <a:ext cx="6539346" cy="4633220"/>
        </p:xfrm>
        <a:graphic>
          <a:graphicData uri="http://schemas.openxmlformats.org/drawingml/2006/table">
            <a:tbl>
              <a:tblPr/>
              <a:tblGrid>
                <a:gridCol w="250437"/>
                <a:gridCol w="6288909"/>
              </a:tblGrid>
              <a:tr h="383024">
                <a:tc>
                  <a:txBody>
                    <a:bodyPr/>
                    <a:lstStyle/>
                    <a:p>
                      <a:pPr algn="l" fontAlgn="t"/>
                      <a:r>
                        <a:rPr lang="en-US" sz="1200" dirty="0">
                          <a:effectLst/>
                        </a:rPr>
                        <a:t>S.N.</a:t>
                      </a:r>
                    </a:p>
                  </a:txBody>
                  <a:tcPr marL="51842" marR="51842" marT="51842" marB="518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Component &amp; Description</a:t>
                      </a:r>
                    </a:p>
                  </a:txBody>
                  <a:tcPr marL="51842" marR="51842" marT="51842" marB="518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979878">
                <a:tc>
                  <a:txBody>
                    <a:bodyPr/>
                    <a:lstStyle/>
                    <a:p>
                      <a:pPr fontAlgn="t"/>
                      <a:r>
                        <a:rPr lang="en-US" sz="1200">
                          <a:effectLst/>
                        </a:rPr>
                        <a:t>1</a:t>
                      </a:r>
                    </a:p>
                  </a:txBody>
                  <a:tcPr marL="51842" marR="51842" marT="51842" marB="518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itchFamily="34" charset="0"/>
                          <a:cs typeface="Arial" pitchFamily="34" charset="0"/>
                        </a:rPr>
                        <a:t>Stack</a:t>
                      </a:r>
                      <a:endParaRPr lang="en-US" sz="1800" dirty="0">
                        <a:solidFill>
                          <a:srgbClr val="000000"/>
                        </a:solidFill>
                        <a:effectLst/>
                        <a:latin typeface="Arial" pitchFamily="34" charset="0"/>
                        <a:cs typeface="Arial" pitchFamily="34" charset="0"/>
                      </a:endParaRPr>
                    </a:p>
                    <a:p>
                      <a:pPr algn="just" fontAlgn="t"/>
                      <a:r>
                        <a:rPr lang="en-US" sz="1800" dirty="0">
                          <a:solidFill>
                            <a:srgbClr val="000000"/>
                          </a:solidFill>
                          <a:effectLst/>
                          <a:latin typeface="Arial" pitchFamily="34" charset="0"/>
                          <a:cs typeface="Arial" pitchFamily="34" charset="0"/>
                        </a:rPr>
                        <a:t>The process Stack contains the temporary data such as method/function parameters, return address and local variables.</a:t>
                      </a:r>
                    </a:p>
                  </a:txBody>
                  <a:tcPr marL="51842" marR="51842" marT="51842" marB="518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6058">
                <a:tc>
                  <a:txBody>
                    <a:bodyPr/>
                    <a:lstStyle/>
                    <a:p>
                      <a:pPr fontAlgn="t"/>
                      <a:r>
                        <a:rPr lang="en-US" sz="1200">
                          <a:effectLst/>
                        </a:rPr>
                        <a:t>2</a:t>
                      </a:r>
                    </a:p>
                  </a:txBody>
                  <a:tcPr marL="51842" marR="51842" marT="51842" marB="518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itchFamily="34" charset="0"/>
                          <a:cs typeface="Arial" pitchFamily="34" charset="0"/>
                        </a:rPr>
                        <a:t>Heap</a:t>
                      </a:r>
                      <a:endParaRPr lang="en-US" sz="1800" dirty="0">
                        <a:solidFill>
                          <a:srgbClr val="000000"/>
                        </a:solidFill>
                        <a:effectLst/>
                        <a:latin typeface="Arial" pitchFamily="34" charset="0"/>
                        <a:cs typeface="Arial" pitchFamily="34" charset="0"/>
                      </a:endParaRPr>
                    </a:p>
                    <a:p>
                      <a:pPr algn="just" fontAlgn="t"/>
                      <a:r>
                        <a:rPr lang="en-US" sz="1800" dirty="0">
                          <a:solidFill>
                            <a:srgbClr val="000000"/>
                          </a:solidFill>
                          <a:effectLst/>
                          <a:latin typeface="Arial" pitchFamily="34" charset="0"/>
                          <a:cs typeface="Arial" pitchFamily="34" charset="0"/>
                        </a:rPr>
                        <a:t>This is dynamically allocated memory to a process during its run time.</a:t>
                      </a:r>
                    </a:p>
                  </a:txBody>
                  <a:tcPr marL="51842" marR="51842" marT="51842" marB="518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79878">
                <a:tc>
                  <a:txBody>
                    <a:bodyPr/>
                    <a:lstStyle/>
                    <a:p>
                      <a:pPr fontAlgn="t"/>
                      <a:r>
                        <a:rPr lang="en-US" sz="1200">
                          <a:effectLst/>
                        </a:rPr>
                        <a:t>3</a:t>
                      </a:r>
                    </a:p>
                  </a:txBody>
                  <a:tcPr marL="51842" marR="51842" marT="51842" marB="518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itchFamily="34" charset="0"/>
                          <a:cs typeface="Arial" pitchFamily="34" charset="0"/>
                        </a:rPr>
                        <a:t>Text</a:t>
                      </a:r>
                      <a:endParaRPr lang="en-US" sz="1800" dirty="0">
                        <a:solidFill>
                          <a:srgbClr val="000000"/>
                        </a:solidFill>
                        <a:effectLst/>
                        <a:latin typeface="Arial" pitchFamily="34" charset="0"/>
                        <a:cs typeface="Arial" pitchFamily="34" charset="0"/>
                      </a:endParaRPr>
                    </a:p>
                    <a:p>
                      <a:pPr algn="just" fontAlgn="t"/>
                      <a:r>
                        <a:rPr lang="en-US" sz="1800" dirty="0">
                          <a:solidFill>
                            <a:srgbClr val="000000"/>
                          </a:solidFill>
                          <a:effectLst/>
                          <a:latin typeface="Arial" pitchFamily="34" charset="0"/>
                          <a:cs typeface="Arial" pitchFamily="34" charset="0"/>
                        </a:rPr>
                        <a:t>This includes the current activity represented by the value of Program Counter and the contents of the processor's registers.</a:t>
                      </a:r>
                    </a:p>
                  </a:txBody>
                  <a:tcPr marL="51842" marR="51842" marT="51842" marB="518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2238">
                <a:tc>
                  <a:txBody>
                    <a:bodyPr/>
                    <a:lstStyle/>
                    <a:p>
                      <a:pPr fontAlgn="t"/>
                      <a:r>
                        <a:rPr lang="en-US" sz="1200">
                          <a:effectLst/>
                        </a:rPr>
                        <a:t>4</a:t>
                      </a:r>
                    </a:p>
                  </a:txBody>
                  <a:tcPr marL="51842" marR="51842" marT="51842" marB="518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itchFamily="34" charset="0"/>
                          <a:cs typeface="Arial" pitchFamily="34" charset="0"/>
                        </a:rPr>
                        <a:t>Data</a:t>
                      </a:r>
                      <a:endParaRPr lang="en-US" sz="1800" dirty="0">
                        <a:solidFill>
                          <a:srgbClr val="000000"/>
                        </a:solidFill>
                        <a:effectLst/>
                        <a:latin typeface="Arial" pitchFamily="34" charset="0"/>
                        <a:cs typeface="Arial" pitchFamily="34" charset="0"/>
                      </a:endParaRPr>
                    </a:p>
                    <a:p>
                      <a:pPr algn="just" fontAlgn="t"/>
                      <a:r>
                        <a:rPr lang="en-US" sz="1800" dirty="0">
                          <a:solidFill>
                            <a:srgbClr val="000000"/>
                          </a:solidFill>
                          <a:effectLst/>
                          <a:latin typeface="Arial" pitchFamily="34" charset="0"/>
                          <a:cs typeface="Arial" pitchFamily="34" charset="0"/>
                        </a:rPr>
                        <a:t>This section contains the global and static variables.</a:t>
                      </a:r>
                    </a:p>
                  </a:txBody>
                  <a:tcPr marL="51842" marR="51842" marT="51842" marB="518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8511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129051"/>
            <a:ext cx="9601196" cy="4408227"/>
          </a:xfrm>
        </p:spPr>
        <p:txBody>
          <a:bodyPr>
            <a:normAutofit/>
          </a:bodyPr>
          <a:lstStyle/>
          <a:p>
            <a:pPr lvl="1"/>
            <a:endParaRPr lang="en-US" altLang="en-US" dirty="0" smtClean="0">
              <a:latin typeface="Arial" panose="020B0604020202020204" pitchFamily="34" charset="0"/>
              <a:cs typeface="Arial" panose="020B0604020202020204" pitchFamily="34" charset="0"/>
            </a:endParaRPr>
          </a:p>
          <a:p>
            <a:pPr lvl="1"/>
            <a:r>
              <a:rPr lang="en-US" altLang="en-US" dirty="0" smtClean="0">
                <a:latin typeface="Arial" panose="020B0604020202020204" pitchFamily="34" charset="0"/>
                <a:cs typeface="Arial" panose="020B0604020202020204" pitchFamily="34" charset="0"/>
              </a:rPr>
              <a:t>The </a:t>
            </a:r>
            <a:r>
              <a:rPr lang="en-US" altLang="en-US" dirty="0">
                <a:latin typeface="Arial" panose="020B0604020202020204" pitchFamily="34" charset="0"/>
                <a:cs typeface="Arial" panose="020B0604020202020204" pitchFamily="34" charset="0"/>
              </a:rPr>
              <a:t>program code, also called </a:t>
            </a:r>
            <a:r>
              <a:rPr lang="en-US" altLang="en-US" b="1" dirty="0">
                <a:solidFill>
                  <a:srgbClr val="3366FF"/>
                </a:solidFill>
                <a:latin typeface="Arial" panose="020B0604020202020204" pitchFamily="34" charset="0"/>
                <a:cs typeface="Arial" panose="020B0604020202020204" pitchFamily="34" charset="0"/>
              </a:rPr>
              <a:t>text section</a:t>
            </a:r>
          </a:p>
          <a:p>
            <a:pPr lvl="1"/>
            <a:r>
              <a:rPr lang="en-US" altLang="en-US" dirty="0">
                <a:latin typeface="Arial" panose="020B0604020202020204" pitchFamily="34" charset="0"/>
                <a:cs typeface="Arial" panose="020B0604020202020204" pitchFamily="34" charset="0"/>
              </a:rPr>
              <a:t>Current activity including</a:t>
            </a:r>
            <a:r>
              <a:rPr lang="en-US" altLang="en-US" b="1" dirty="0">
                <a:solidFill>
                  <a:srgbClr val="3366FF"/>
                </a:solidFill>
                <a:latin typeface="Arial" panose="020B0604020202020204" pitchFamily="34" charset="0"/>
                <a:cs typeface="Arial" panose="020B0604020202020204" pitchFamily="34" charset="0"/>
              </a:rPr>
              <a:t> program</a:t>
            </a:r>
            <a:r>
              <a:rPr lang="en-US" altLang="en-US" b="1" dirty="0">
                <a:latin typeface="Arial" panose="020B0604020202020204" pitchFamily="34" charset="0"/>
                <a:cs typeface="Arial" panose="020B0604020202020204" pitchFamily="34" charset="0"/>
              </a:rPr>
              <a:t> </a:t>
            </a:r>
            <a:r>
              <a:rPr lang="en-US" altLang="en-US" b="1" dirty="0">
                <a:solidFill>
                  <a:srgbClr val="3366FF"/>
                </a:solidFill>
                <a:latin typeface="Arial" panose="020B0604020202020204" pitchFamily="34" charset="0"/>
                <a:cs typeface="Arial" panose="020B0604020202020204" pitchFamily="34" charset="0"/>
              </a:rPr>
              <a:t>counter</a:t>
            </a:r>
            <a:r>
              <a:rPr lang="en-US" altLang="en-US" dirty="0">
                <a:latin typeface="Arial" panose="020B0604020202020204" pitchFamily="34" charset="0"/>
                <a:cs typeface="Arial" panose="020B0604020202020204" pitchFamily="34" charset="0"/>
              </a:rPr>
              <a:t>, processor registers</a:t>
            </a:r>
          </a:p>
          <a:p>
            <a:pPr lvl="1"/>
            <a:r>
              <a:rPr lang="en-US" altLang="en-US" b="1" dirty="0">
                <a:solidFill>
                  <a:srgbClr val="3366FF"/>
                </a:solidFill>
                <a:latin typeface="Arial" panose="020B0604020202020204" pitchFamily="34" charset="0"/>
                <a:cs typeface="Arial" panose="020B0604020202020204" pitchFamily="34" charset="0"/>
              </a:rPr>
              <a:t>Stack</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containing temporary data</a:t>
            </a:r>
          </a:p>
          <a:p>
            <a:pPr lvl="2"/>
            <a:r>
              <a:rPr lang="en-US" altLang="en-US" dirty="0">
                <a:latin typeface="Arial" panose="020B0604020202020204" pitchFamily="34" charset="0"/>
                <a:cs typeface="Arial" panose="020B0604020202020204" pitchFamily="34" charset="0"/>
              </a:rPr>
              <a:t>Function parameters, return addresses, local variables</a:t>
            </a:r>
          </a:p>
          <a:p>
            <a:pPr lvl="1"/>
            <a:r>
              <a:rPr lang="en-US" altLang="en-US" b="1" dirty="0">
                <a:solidFill>
                  <a:srgbClr val="3366FF"/>
                </a:solidFill>
                <a:latin typeface="Arial" panose="020B0604020202020204" pitchFamily="34" charset="0"/>
                <a:cs typeface="Arial" panose="020B0604020202020204" pitchFamily="34" charset="0"/>
              </a:rPr>
              <a:t>Data section</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containing global variables</a:t>
            </a:r>
          </a:p>
          <a:p>
            <a:pPr lvl="1"/>
            <a:r>
              <a:rPr lang="en-US" altLang="en-US" b="1" dirty="0">
                <a:solidFill>
                  <a:srgbClr val="3366FF"/>
                </a:solidFill>
                <a:latin typeface="Arial" panose="020B0604020202020204" pitchFamily="34" charset="0"/>
                <a:cs typeface="Arial" panose="020B0604020202020204" pitchFamily="34" charset="0"/>
              </a:rPr>
              <a:t>Heap</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containing memory dynamically allocated during run time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890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08123"/>
          </a:xfrm>
        </p:spPr>
        <p:txBody>
          <a:bodyPr>
            <a:normAutofit fontScale="90000"/>
          </a:bodyPr>
          <a:lstStyle/>
          <a:p>
            <a:r>
              <a:rPr lang="en-US" b="1" dirty="0"/>
              <a:t>Program</a:t>
            </a:r>
            <a:br>
              <a:rPr lang="en-US" b="1" dirty="0"/>
            </a:br>
            <a:endParaRPr lang="en-US" b="1" dirty="0"/>
          </a:p>
        </p:txBody>
      </p:sp>
      <p:sp>
        <p:nvSpPr>
          <p:cNvPr id="3" name="Content Placeholder 2"/>
          <p:cNvSpPr>
            <a:spLocks noGrp="1"/>
          </p:cNvSpPr>
          <p:nvPr>
            <p:ph idx="1"/>
          </p:nvPr>
        </p:nvSpPr>
        <p:spPr>
          <a:xfrm>
            <a:off x="1295401" y="1648691"/>
            <a:ext cx="9601196" cy="4544291"/>
          </a:xfrm>
        </p:spPr>
        <p:txBody>
          <a:bodyPr>
            <a:noAutofit/>
          </a:bodyPr>
          <a:lstStyle/>
          <a:p>
            <a:r>
              <a:rPr lang="en-US" sz="1800" dirty="0">
                <a:latin typeface="Arial" pitchFamily="34" charset="0"/>
                <a:cs typeface="Arial" pitchFamily="34" charset="0"/>
              </a:rPr>
              <a:t>A program is a piece of code which may be a single line or millions of lines. A computer program is usually written by a computer programmer in a programming language. For example, here is a simple program written in C programming </a:t>
            </a:r>
            <a:r>
              <a:rPr lang="en-US" sz="1800" dirty="0" smtClean="0">
                <a:latin typeface="Arial" pitchFamily="34" charset="0"/>
                <a:cs typeface="Arial" pitchFamily="34" charset="0"/>
              </a:rPr>
              <a:t>language</a:t>
            </a:r>
          </a:p>
          <a:p>
            <a:r>
              <a:rPr lang="en-US" sz="1800" dirty="0">
                <a:latin typeface="Arial" pitchFamily="34" charset="0"/>
                <a:cs typeface="Arial" pitchFamily="34" charset="0"/>
              </a:rPr>
              <a:t>#include &lt;</a:t>
            </a:r>
            <a:r>
              <a:rPr lang="en-US" sz="1800" dirty="0" err="1">
                <a:latin typeface="Arial" pitchFamily="34" charset="0"/>
                <a:cs typeface="Arial" pitchFamily="34" charset="0"/>
              </a:rPr>
              <a:t>stdio.h</a:t>
            </a:r>
            <a:r>
              <a:rPr lang="en-US" sz="1800" dirty="0" smtClean="0">
                <a:latin typeface="Arial" pitchFamily="34" charset="0"/>
                <a:cs typeface="Arial" pitchFamily="34" charset="0"/>
              </a:rPr>
              <a:t>&gt;</a:t>
            </a:r>
          </a:p>
          <a:p>
            <a:r>
              <a:rPr lang="en-US" sz="1800" dirty="0" smtClean="0">
                <a:latin typeface="Arial" pitchFamily="34" charset="0"/>
                <a:cs typeface="Arial" pitchFamily="34" charset="0"/>
              </a:rPr>
              <a:t> </a:t>
            </a:r>
            <a:r>
              <a:rPr lang="en-US" sz="1800" dirty="0" err="1">
                <a:latin typeface="Arial" pitchFamily="34" charset="0"/>
                <a:cs typeface="Arial" pitchFamily="34" charset="0"/>
              </a:rPr>
              <a:t>int</a:t>
            </a:r>
            <a:r>
              <a:rPr lang="en-US" sz="1800" dirty="0">
                <a:latin typeface="Arial" pitchFamily="34" charset="0"/>
                <a:cs typeface="Arial" pitchFamily="34" charset="0"/>
              </a:rPr>
              <a:t> main</a:t>
            </a:r>
            <a:r>
              <a:rPr lang="en-US" sz="1800" dirty="0" smtClean="0">
                <a:latin typeface="Arial" pitchFamily="34" charset="0"/>
                <a:cs typeface="Arial" pitchFamily="34" charset="0"/>
              </a:rPr>
              <a:t>()</a:t>
            </a:r>
          </a:p>
          <a:p>
            <a:r>
              <a:rPr lang="en-US" sz="1800" dirty="0" smtClean="0">
                <a:latin typeface="Arial" pitchFamily="34" charset="0"/>
                <a:cs typeface="Arial" pitchFamily="34" charset="0"/>
              </a:rPr>
              <a:t> </a:t>
            </a:r>
            <a:r>
              <a:rPr lang="en-US" sz="1800" dirty="0">
                <a:latin typeface="Arial" pitchFamily="34" charset="0"/>
                <a:cs typeface="Arial" pitchFamily="34" charset="0"/>
              </a:rPr>
              <a:t>{ </a:t>
            </a:r>
            <a:r>
              <a:rPr lang="en-US" sz="1800" dirty="0" err="1">
                <a:latin typeface="Arial" pitchFamily="34" charset="0"/>
                <a:cs typeface="Arial" pitchFamily="34" charset="0"/>
              </a:rPr>
              <a:t>printf</a:t>
            </a:r>
            <a:r>
              <a:rPr lang="en-US" sz="1800" dirty="0">
                <a:latin typeface="Arial" pitchFamily="34" charset="0"/>
                <a:cs typeface="Arial" pitchFamily="34" charset="0"/>
              </a:rPr>
              <a:t>("Hello, World! \n"); </a:t>
            </a: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return </a:t>
            </a:r>
            <a:r>
              <a:rPr lang="en-US" sz="1800" dirty="0">
                <a:latin typeface="Arial" pitchFamily="34" charset="0"/>
                <a:cs typeface="Arial" pitchFamily="34" charset="0"/>
              </a:rPr>
              <a:t>0; }</a:t>
            </a:r>
          </a:p>
          <a:p>
            <a:r>
              <a:rPr lang="en-US" sz="1800" dirty="0" smtClean="0">
                <a:latin typeface="Arial" pitchFamily="34" charset="0"/>
                <a:cs typeface="Arial" pitchFamily="34" charset="0"/>
              </a:rPr>
              <a:t>A </a:t>
            </a:r>
            <a:r>
              <a:rPr lang="en-US" sz="1800" dirty="0">
                <a:latin typeface="Arial" pitchFamily="34" charset="0"/>
                <a:cs typeface="Arial" pitchFamily="34" charset="0"/>
              </a:rPr>
              <a:t>computer program is a collection of instructions that performs a specific task when executed by a computer. When we compare a program with a process, we can conclude that a process is a dynamic instance of a computer program.</a:t>
            </a:r>
          </a:p>
          <a:p>
            <a:r>
              <a:rPr lang="en-US" sz="1800" dirty="0">
                <a:latin typeface="Arial" pitchFamily="34" charset="0"/>
                <a:cs typeface="Arial" pitchFamily="34" charset="0"/>
              </a:rPr>
              <a:t>A part of a computer program that performs a well-defined task is known as an </a:t>
            </a:r>
            <a:r>
              <a:rPr lang="en-US" sz="1800" b="1" dirty="0">
                <a:latin typeface="Arial" pitchFamily="34" charset="0"/>
                <a:cs typeface="Arial" pitchFamily="34" charset="0"/>
              </a:rPr>
              <a:t>algorithm</a:t>
            </a:r>
            <a:r>
              <a:rPr lang="en-US" sz="1800" dirty="0">
                <a:latin typeface="Arial" pitchFamily="34" charset="0"/>
                <a:cs typeface="Arial" pitchFamily="34" charset="0"/>
              </a:rPr>
              <a:t>. A collection of computer programs, libraries and related data are referred to as a </a:t>
            </a:r>
            <a:r>
              <a:rPr lang="en-US" sz="1800" b="1" dirty="0">
                <a:latin typeface="Arial" pitchFamily="34" charset="0"/>
                <a:cs typeface="Arial" pitchFamily="34" charset="0"/>
              </a:rPr>
              <a:t>software</a:t>
            </a:r>
            <a:r>
              <a:rPr lang="en-US" sz="1800" dirty="0">
                <a:latin typeface="Arial" pitchFamily="34" charset="0"/>
                <a:cs typeface="Arial" pitchFamily="34" charset="0"/>
              </a:rPr>
              <a:t>.</a:t>
            </a:r>
          </a:p>
          <a:p>
            <a:endParaRPr lang="en-US" sz="1800" dirty="0">
              <a:latin typeface="Arial" pitchFamily="34" charset="0"/>
              <a:cs typeface="Arial" pitchFamily="34" charset="0"/>
            </a:endParaRPr>
          </a:p>
        </p:txBody>
      </p:sp>
    </p:spTree>
    <p:extLst>
      <p:ext uri="{BB962C8B-B14F-4D97-AF65-F5344CB8AC3E}">
        <p14:creationId xmlns:p14="http://schemas.microsoft.com/office/powerpoint/2010/main" val="2936568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Process State</a:t>
            </a:r>
            <a:endParaRPr lang="en-US" b="1" dirty="0"/>
          </a:p>
        </p:txBody>
      </p:sp>
      <p:sp>
        <p:nvSpPr>
          <p:cNvPr id="3" name="Content Placeholder 2"/>
          <p:cNvSpPr>
            <a:spLocks noGrp="1"/>
          </p:cNvSpPr>
          <p:nvPr>
            <p:ph idx="1"/>
          </p:nvPr>
        </p:nvSpPr>
        <p:spPr/>
        <p:txBody>
          <a:bodyPr>
            <a:normAutofit/>
          </a:bodyPr>
          <a:lstStyle/>
          <a:p>
            <a:r>
              <a:rPr lang="en-US" altLang="en-US" dirty="0" smtClean="0">
                <a:latin typeface="Arial" panose="020B0604020202020204" pitchFamily="34" charset="0"/>
                <a:cs typeface="Arial" panose="020B0604020202020204" pitchFamily="34" charset="0"/>
              </a:rPr>
              <a:t>Only one process can be running on any processor at any instant. Many processes may be at ready waiting state etc.</a:t>
            </a:r>
          </a:p>
          <a:p>
            <a:r>
              <a:rPr lang="en-US" altLang="en-US" dirty="0" smtClean="0">
                <a:latin typeface="Arial" panose="020B0604020202020204" pitchFamily="34" charset="0"/>
                <a:cs typeface="Arial" panose="020B0604020202020204" pitchFamily="34" charset="0"/>
              </a:rPr>
              <a:t>As </a:t>
            </a:r>
            <a:r>
              <a:rPr lang="en-US" altLang="en-US" dirty="0">
                <a:latin typeface="Arial" panose="020B0604020202020204" pitchFamily="34" charset="0"/>
                <a:cs typeface="Arial" panose="020B0604020202020204" pitchFamily="34" charset="0"/>
              </a:rPr>
              <a:t>a process executes, it changes </a:t>
            </a:r>
            <a:r>
              <a:rPr lang="en-US" altLang="en-US" b="1" dirty="0">
                <a:solidFill>
                  <a:srgbClr val="3366FF"/>
                </a:solidFill>
                <a:latin typeface="Arial" panose="020B0604020202020204" pitchFamily="34" charset="0"/>
                <a:cs typeface="Arial" panose="020B0604020202020204" pitchFamily="34" charset="0"/>
              </a:rPr>
              <a:t>state</a:t>
            </a:r>
          </a:p>
          <a:p>
            <a:pPr lvl="1"/>
            <a:r>
              <a:rPr lang="en-US" altLang="en-US" sz="2400" b="1" dirty="0">
                <a:latin typeface="Arial" panose="020B0604020202020204" pitchFamily="34" charset="0"/>
                <a:cs typeface="Arial" panose="020B0604020202020204" pitchFamily="34" charset="0"/>
              </a:rPr>
              <a:t>new</a:t>
            </a:r>
            <a:r>
              <a:rPr lang="en-US" altLang="en-US" sz="2400" dirty="0">
                <a:latin typeface="Arial" panose="020B0604020202020204" pitchFamily="34" charset="0"/>
                <a:cs typeface="Arial" panose="020B0604020202020204" pitchFamily="34" charset="0"/>
              </a:rPr>
              <a:t>:  The process is being created</a:t>
            </a:r>
          </a:p>
          <a:p>
            <a:pPr lvl="1"/>
            <a:r>
              <a:rPr lang="en-US" altLang="en-US" sz="2400" b="1" dirty="0">
                <a:latin typeface="Arial" panose="020B0604020202020204" pitchFamily="34" charset="0"/>
                <a:cs typeface="Arial" panose="020B0604020202020204" pitchFamily="34" charset="0"/>
              </a:rPr>
              <a:t>running</a:t>
            </a:r>
            <a:r>
              <a:rPr lang="en-US" altLang="en-US" sz="2400" dirty="0">
                <a:latin typeface="Arial" panose="020B0604020202020204" pitchFamily="34" charset="0"/>
                <a:cs typeface="Arial" panose="020B0604020202020204" pitchFamily="34" charset="0"/>
              </a:rPr>
              <a:t>:  Instructions are being executed</a:t>
            </a:r>
          </a:p>
          <a:p>
            <a:pPr lvl="1"/>
            <a:r>
              <a:rPr lang="en-US" altLang="en-US" sz="2400" b="1" dirty="0">
                <a:latin typeface="Arial" panose="020B0604020202020204" pitchFamily="34" charset="0"/>
                <a:cs typeface="Arial" panose="020B0604020202020204" pitchFamily="34" charset="0"/>
              </a:rPr>
              <a:t>waiting</a:t>
            </a:r>
            <a:r>
              <a:rPr lang="en-US" altLang="en-US" sz="2400" dirty="0">
                <a:latin typeface="Arial" panose="020B0604020202020204" pitchFamily="34" charset="0"/>
                <a:cs typeface="Arial" panose="020B0604020202020204" pitchFamily="34" charset="0"/>
              </a:rPr>
              <a:t>:  The process is waiting for some event to occur</a:t>
            </a:r>
          </a:p>
          <a:p>
            <a:pPr lvl="1"/>
            <a:r>
              <a:rPr lang="en-US" altLang="en-US" sz="2400" b="1" dirty="0">
                <a:latin typeface="Arial" panose="020B0604020202020204" pitchFamily="34" charset="0"/>
                <a:cs typeface="Arial" panose="020B0604020202020204" pitchFamily="34" charset="0"/>
              </a:rPr>
              <a:t>ready</a:t>
            </a:r>
            <a:r>
              <a:rPr lang="en-US" altLang="en-US" sz="2400" dirty="0">
                <a:latin typeface="Arial" panose="020B0604020202020204" pitchFamily="34" charset="0"/>
                <a:cs typeface="Arial" panose="020B0604020202020204" pitchFamily="34" charset="0"/>
              </a:rPr>
              <a:t>:  The process is waiting to be assigned to a processor</a:t>
            </a:r>
          </a:p>
          <a:p>
            <a:pPr lvl="1"/>
            <a:r>
              <a:rPr lang="en-US" altLang="en-US" sz="2400" b="1" dirty="0">
                <a:latin typeface="Arial" panose="020B0604020202020204" pitchFamily="34" charset="0"/>
                <a:cs typeface="Arial" panose="020B0604020202020204" pitchFamily="34" charset="0"/>
              </a:rPr>
              <a:t>terminated</a:t>
            </a:r>
            <a:r>
              <a:rPr lang="en-US" altLang="en-US" sz="2400" dirty="0">
                <a:latin typeface="Arial" panose="020B0604020202020204" pitchFamily="34" charset="0"/>
                <a:cs typeface="Arial" panose="020B0604020202020204" pitchFamily="34" charset="0"/>
              </a:rPr>
              <a:t>:  The process has finished execution</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527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15735615"/>
              </p:ext>
            </p:extLst>
          </p:nvPr>
        </p:nvGraphicFramePr>
        <p:xfrm>
          <a:off x="1399310" y="665019"/>
          <a:ext cx="8229600" cy="5709015"/>
        </p:xfrm>
        <a:graphic>
          <a:graphicData uri="http://schemas.openxmlformats.org/drawingml/2006/table">
            <a:tbl>
              <a:tblPr/>
              <a:tblGrid>
                <a:gridCol w="718555"/>
                <a:gridCol w="7511045"/>
              </a:tblGrid>
              <a:tr h="519432">
                <a:tc>
                  <a:txBody>
                    <a:bodyPr/>
                    <a:lstStyle/>
                    <a:p>
                      <a:pPr algn="l" fontAlgn="t"/>
                      <a:r>
                        <a:rPr lang="en-US" sz="1200">
                          <a:effectLst/>
                        </a:rPr>
                        <a:t>S.N.</a:t>
                      </a:r>
                    </a:p>
                  </a:txBody>
                  <a:tcPr marL="51965" marR="51965" marT="51965" marB="51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State &amp; Description</a:t>
                      </a:r>
                    </a:p>
                  </a:txBody>
                  <a:tcPr marL="51965" marR="51965" marT="51965" marB="51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22689">
                <a:tc>
                  <a:txBody>
                    <a:bodyPr/>
                    <a:lstStyle/>
                    <a:p>
                      <a:pPr fontAlgn="t"/>
                      <a:r>
                        <a:rPr lang="en-US" sz="1200">
                          <a:effectLst/>
                        </a:rPr>
                        <a:t>1</a:t>
                      </a:r>
                    </a:p>
                  </a:txBody>
                  <a:tcPr marL="51965" marR="51965" marT="51965" marB="51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itchFamily="34" charset="0"/>
                          <a:cs typeface="Arial" pitchFamily="34" charset="0"/>
                        </a:rPr>
                        <a:t>Start</a:t>
                      </a:r>
                      <a:endParaRPr lang="en-US" sz="1600" dirty="0">
                        <a:solidFill>
                          <a:srgbClr val="000000"/>
                        </a:solidFill>
                        <a:effectLst/>
                        <a:latin typeface="Arial" pitchFamily="34" charset="0"/>
                        <a:cs typeface="Arial" pitchFamily="34" charset="0"/>
                      </a:endParaRPr>
                    </a:p>
                    <a:p>
                      <a:pPr algn="just" fontAlgn="t"/>
                      <a:r>
                        <a:rPr lang="en-US" sz="1600" dirty="0">
                          <a:solidFill>
                            <a:srgbClr val="000000"/>
                          </a:solidFill>
                          <a:effectLst/>
                          <a:latin typeface="Arial" pitchFamily="34" charset="0"/>
                          <a:cs typeface="Arial" pitchFamily="34" charset="0"/>
                        </a:rPr>
                        <a:t>This is the initial state when a process is first started/created.</a:t>
                      </a:r>
                    </a:p>
                  </a:txBody>
                  <a:tcPr marL="51965" marR="51965" marT="51965" marB="51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535714">
                <a:tc>
                  <a:txBody>
                    <a:bodyPr/>
                    <a:lstStyle/>
                    <a:p>
                      <a:pPr fontAlgn="t"/>
                      <a:r>
                        <a:rPr lang="en-US" sz="1200">
                          <a:effectLst/>
                        </a:rPr>
                        <a:t>2</a:t>
                      </a:r>
                    </a:p>
                  </a:txBody>
                  <a:tcPr marL="51965" marR="51965" marT="51965" marB="51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itchFamily="34" charset="0"/>
                          <a:cs typeface="Arial" pitchFamily="34" charset="0"/>
                        </a:rPr>
                        <a:t>Ready</a:t>
                      </a:r>
                      <a:endParaRPr lang="en-US" sz="1600" dirty="0">
                        <a:solidFill>
                          <a:srgbClr val="000000"/>
                        </a:solidFill>
                        <a:effectLst/>
                        <a:latin typeface="Arial" pitchFamily="34" charset="0"/>
                        <a:cs typeface="Arial" pitchFamily="34" charset="0"/>
                      </a:endParaRPr>
                    </a:p>
                    <a:p>
                      <a:pPr algn="just" fontAlgn="t"/>
                      <a:r>
                        <a:rPr lang="en-US" sz="1600" dirty="0">
                          <a:solidFill>
                            <a:srgbClr val="000000"/>
                          </a:solidFill>
                          <a:effectLst/>
                          <a:latin typeface="Arial" pitchFamily="34" charset="0"/>
                          <a:cs typeface="Arial" pitchFamily="34" charset="0"/>
                        </a:rPr>
                        <a:t>The process is waiting to be assigned to a processor. Ready processes are waiting to have the processor allocated to them by the operating system so that they can run. Process may come into this state after </a:t>
                      </a:r>
                      <a:r>
                        <a:rPr lang="en-US" sz="1600" b="1" dirty="0">
                          <a:solidFill>
                            <a:srgbClr val="000000"/>
                          </a:solidFill>
                          <a:effectLst/>
                          <a:latin typeface="Arial" pitchFamily="34" charset="0"/>
                          <a:cs typeface="Arial" pitchFamily="34" charset="0"/>
                        </a:rPr>
                        <a:t>Start</a:t>
                      </a:r>
                      <a:r>
                        <a:rPr lang="en-US" sz="1600" dirty="0">
                          <a:solidFill>
                            <a:srgbClr val="000000"/>
                          </a:solidFill>
                          <a:effectLst/>
                          <a:latin typeface="Arial" pitchFamily="34" charset="0"/>
                          <a:cs typeface="Arial" pitchFamily="34" charset="0"/>
                        </a:rPr>
                        <a:t> state or while running it by but interrupted by the scheduler to assign CPU to some other process.</a:t>
                      </a:r>
                    </a:p>
                  </a:txBody>
                  <a:tcPr marL="51965" marR="51965" marT="51965" marB="51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25945">
                <a:tc>
                  <a:txBody>
                    <a:bodyPr/>
                    <a:lstStyle/>
                    <a:p>
                      <a:pPr fontAlgn="t"/>
                      <a:r>
                        <a:rPr lang="en-US" sz="1200">
                          <a:effectLst/>
                        </a:rPr>
                        <a:t>3</a:t>
                      </a:r>
                    </a:p>
                  </a:txBody>
                  <a:tcPr marL="51965" marR="51965" marT="51965" marB="51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itchFamily="34" charset="0"/>
                          <a:cs typeface="Arial" pitchFamily="34" charset="0"/>
                        </a:rPr>
                        <a:t>Running</a:t>
                      </a:r>
                      <a:endParaRPr lang="en-US" sz="1600" dirty="0">
                        <a:solidFill>
                          <a:srgbClr val="000000"/>
                        </a:solidFill>
                        <a:effectLst/>
                        <a:latin typeface="Arial" pitchFamily="34" charset="0"/>
                        <a:cs typeface="Arial" pitchFamily="34" charset="0"/>
                      </a:endParaRPr>
                    </a:p>
                    <a:p>
                      <a:pPr algn="just" fontAlgn="t"/>
                      <a:r>
                        <a:rPr lang="en-US" sz="1600" dirty="0">
                          <a:solidFill>
                            <a:srgbClr val="000000"/>
                          </a:solidFill>
                          <a:effectLst/>
                          <a:latin typeface="Arial" pitchFamily="34" charset="0"/>
                          <a:cs typeface="Arial" pitchFamily="34" charset="0"/>
                        </a:rPr>
                        <a:t>Once the process has been assigned to a processor by the OS scheduler, the process state is set to running and the processor executes its instructions.</a:t>
                      </a:r>
                    </a:p>
                  </a:txBody>
                  <a:tcPr marL="51965" marR="51965" marT="51965" marB="51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25945">
                <a:tc>
                  <a:txBody>
                    <a:bodyPr/>
                    <a:lstStyle/>
                    <a:p>
                      <a:pPr fontAlgn="t"/>
                      <a:r>
                        <a:rPr lang="en-US" sz="1200">
                          <a:effectLst/>
                        </a:rPr>
                        <a:t>4</a:t>
                      </a:r>
                    </a:p>
                  </a:txBody>
                  <a:tcPr marL="51965" marR="51965" marT="51965" marB="51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itchFamily="34" charset="0"/>
                          <a:cs typeface="Arial" pitchFamily="34" charset="0"/>
                        </a:rPr>
                        <a:t>Waiting</a:t>
                      </a:r>
                      <a:endParaRPr lang="en-US" sz="1600" dirty="0">
                        <a:solidFill>
                          <a:srgbClr val="000000"/>
                        </a:solidFill>
                        <a:effectLst/>
                        <a:latin typeface="Arial" pitchFamily="34" charset="0"/>
                        <a:cs typeface="Arial" pitchFamily="34" charset="0"/>
                      </a:endParaRPr>
                    </a:p>
                    <a:p>
                      <a:pPr algn="just" fontAlgn="t"/>
                      <a:r>
                        <a:rPr lang="en-US" sz="1600" dirty="0">
                          <a:solidFill>
                            <a:srgbClr val="000000"/>
                          </a:solidFill>
                          <a:effectLst/>
                          <a:latin typeface="Arial" pitchFamily="34" charset="0"/>
                          <a:cs typeface="Arial" pitchFamily="34" charset="0"/>
                        </a:rPr>
                        <a:t>Process moves into the waiting state if it needs to wait for a resource, such as waiting for user input, or waiting for a file to become available.</a:t>
                      </a:r>
                    </a:p>
                  </a:txBody>
                  <a:tcPr marL="51965" marR="51965" marT="51965" marB="51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25945">
                <a:tc>
                  <a:txBody>
                    <a:bodyPr/>
                    <a:lstStyle/>
                    <a:p>
                      <a:pPr fontAlgn="t"/>
                      <a:r>
                        <a:rPr lang="en-US" sz="1200">
                          <a:effectLst/>
                        </a:rPr>
                        <a:t>5</a:t>
                      </a:r>
                    </a:p>
                  </a:txBody>
                  <a:tcPr marL="51965" marR="51965" marT="51965" marB="51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itchFamily="34" charset="0"/>
                          <a:cs typeface="Arial" pitchFamily="34" charset="0"/>
                        </a:rPr>
                        <a:t>Terminated or Exit</a:t>
                      </a:r>
                      <a:endParaRPr lang="en-US" sz="1600" dirty="0">
                        <a:solidFill>
                          <a:srgbClr val="000000"/>
                        </a:solidFill>
                        <a:effectLst/>
                        <a:latin typeface="Arial" pitchFamily="34" charset="0"/>
                        <a:cs typeface="Arial" pitchFamily="34" charset="0"/>
                      </a:endParaRPr>
                    </a:p>
                    <a:p>
                      <a:pPr algn="just" fontAlgn="t"/>
                      <a:r>
                        <a:rPr lang="en-US" sz="1600" dirty="0">
                          <a:solidFill>
                            <a:srgbClr val="000000"/>
                          </a:solidFill>
                          <a:effectLst/>
                          <a:latin typeface="Arial" pitchFamily="34" charset="0"/>
                          <a:cs typeface="Arial" pitchFamily="34" charset="0"/>
                        </a:rPr>
                        <a:t>Once the process finishes its execution, or it is terminated by the operating system, it is moved to the terminated state where it waits to be removed from main memory.</a:t>
                      </a:r>
                    </a:p>
                  </a:txBody>
                  <a:tcPr marL="51965" marR="51965" marT="51965" marB="519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35343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722</TotalTime>
  <Words>2547</Words>
  <Application>Microsoft Office PowerPoint</Application>
  <PresentationFormat>Custom</PresentationFormat>
  <Paragraphs>279</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NewsPrint</vt:lpstr>
      <vt:lpstr>Chapter 4 :  Processes</vt:lpstr>
      <vt:lpstr>Process Concept</vt:lpstr>
      <vt:lpstr>Process Concept</vt:lpstr>
      <vt:lpstr>Process in Memory</vt:lpstr>
      <vt:lpstr>PowerPoint Presentation</vt:lpstr>
      <vt:lpstr>PowerPoint Presentation</vt:lpstr>
      <vt:lpstr>Program </vt:lpstr>
      <vt:lpstr>Process State</vt:lpstr>
      <vt:lpstr>PowerPoint Presentation</vt:lpstr>
      <vt:lpstr>Diagram of Process State</vt:lpstr>
      <vt:lpstr>Process Elements</vt:lpstr>
      <vt:lpstr>Process Elements</vt:lpstr>
      <vt:lpstr>Process Control Block (PCB) </vt:lpstr>
      <vt:lpstr>Process Control Block (PCB)</vt:lpstr>
      <vt:lpstr>PowerPoint Presentation</vt:lpstr>
      <vt:lpstr>Process Scheduling</vt:lpstr>
      <vt:lpstr>Representation of Process Scheduling</vt:lpstr>
      <vt:lpstr>Schedulers</vt:lpstr>
      <vt:lpstr>Schedulers</vt:lpstr>
      <vt:lpstr>Addition of Medium Term Scheduling</vt:lpstr>
      <vt:lpstr>Context Switch</vt:lpstr>
      <vt:lpstr>Operations on Processes</vt:lpstr>
      <vt:lpstr>Process Creation</vt:lpstr>
      <vt:lpstr>Process Creation (Cont.)</vt:lpstr>
      <vt:lpstr>Process Termination</vt:lpstr>
      <vt:lpstr>Process Termination</vt:lpstr>
      <vt:lpstr>Interprocess Communication</vt:lpstr>
      <vt:lpstr>Communications Models </vt:lpstr>
      <vt:lpstr>Interprocess Communication –  Shared Memory</vt:lpstr>
      <vt:lpstr>Interprocess Communication – Message Passing</vt:lpstr>
      <vt:lpstr>PowerPoint Presentation</vt:lpstr>
      <vt:lpstr>Message Passing (Cont.)</vt:lpstr>
      <vt:lpstr>PowerPoint Presentation</vt:lpstr>
      <vt:lpstr>Direct Communication</vt:lpstr>
      <vt:lpstr>Indirect Communication</vt:lpstr>
      <vt:lpstr>Indirect Communication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Processes</dc:title>
  <dc:creator>Bahria</dc:creator>
  <cp:lastModifiedBy>HP</cp:lastModifiedBy>
  <cp:revision>97</cp:revision>
  <dcterms:created xsi:type="dcterms:W3CDTF">2018-02-22T03:56:44Z</dcterms:created>
  <dcterms:modified xsi:type="dcterms:W3CDTF">2019-03-11T11:09:37Z</dcterms:modified>
</cp:coreProperties>
</file>