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72" r:id="rId3"/>
    <p:sldId id="257" r:id="rId4"/>
    <p:sldId id="273" r:id="rId5"/>
    <p:sldId id="274" r:id="rId6"/>
    <p:sldId id="260" r:id="rId7"/>
    <p:sldId id="275" r:id="rId8"/>
    <p:sldId id="267" r:id="rId9"/>
    <p:sldId id="268" r:id="rId10"/>
    <p:sldId id="276" r:id="rId11"/>
    <p:sldId id="277" r:id="rId12"/>
    <p:sldId id="269" r:id="rId13"/>
    <p:sldId id="278" r:id="rId14"/>
    <p:sldId id="279" r:id="rId15"/>
    <p:sldId id="281" r:id="rId16"/>
    <p:sldId id="280" r:id="rId17"/>
    <p:sldId id="282" r:id="rId18"/>
    <p:sldId id="283" r:id="rId19"/>
    <p:sldId id="284" r:id="rId20"/>
    <p:sldId id="285" r:id="rId21"/>
    <p:sldId id="286" r:id="rId22"/>
    <p:sldId id="287" r:id="rId23"/>
    <p:sldId id="288"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FCFD7-3F64-471E-BA0B-BB758F84284A}" type="datetimeFigureOut">
              <a:rPr lang="en-US" smtClean="0"/>
              <a:pPr/>
              <a:t>29/Apr/2019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418E5-489B-4668-8E3F-059A052BF7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A418E5-489B-4668-8E3F-059A052BF76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F29C5DE-E76E-436F-84C5-AFABDF2BF8B5}" type="datetimeFigureOut">
              <a:rPr lang="en-US" smtClean="0"/>
              <a:pPr/>
              <a:t>29/Apr/2019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7C81D0C-67E8-4349-96B3-C6B4E15EA9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81D0C-67E8-4349-96B3-C6B4E15EA9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81D0C-67E8-4349-96B3-C6B4E15EA9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81D0C-67E8-4349-96B3-C6B4E15EA95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81D0C-67E8-4349-96B3-C6B4E15EA95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C81D0C-67E8-4349-96B3-C6B4E15EA95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C81D0C-67E8-4349-96B3-C6B4E15EA9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C81D0C-67E8-4349-96B3-C6B4E15EA95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F29C5DE-E76E-436F-84C5-AFABDF2BF8B5}" type="datetimeFigureOut">
              <a:rPr lang="en-US" smtClean="0"/>
              <a:pPr/>
              <a:t>29/Apr/2019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C81D0C-67E8-4349-96B3-C6B4E15EA9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F29C5DE-E76E-436F-84C5-AFABDF2BF8B5}" type="datetimeFigureOut">
              <a:rPr lang="en-US" smtClean="0"/>
              <a:pPr/>
              <a:t>29/Apr/2019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C81D0C-67E8-4349-96B3-C6B4E15EA9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F29C5DE-E76E-436F-84C5-AFABDF2BF8B5}" type="datetimeFigureOut">
              <a:rPr lang="en-US" smtClean="0"/>
              <a:pPr/>
              <a:t>29/Apr/2019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7C81D0C-67E8-4349-96B3-C6B4E15EA95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F29C5DE-E76E-436F-84C5-AFABDF2BF8B5}" type="datetimeFigureOut">
              <a:rPr lang="en-US" smtClean="0"/>
              <a:pPr/>
              <a:t>29/Apr/2019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7C81D0C-67E8-4349-96B3-C6B4E15EA9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britannica.com/technology/MS-DOS" TargetMode="External"/><Relationship Id="rId13" Type="http://schemas.openxmlformats.org/officeDocument/2006/relationships/hyperlink" Target="https://www.britannica.com/technology/Internet" TargetMode="External"/><Relationship Id="rId3" Type="http://schemas.openxmlformats.org/officeDocument/2006/relationships/hyperlink" Target="https://www.britannica.com/topic/Microsoft-Corporation" TargetMode="External"/><Relationship Id="rId7" Type="http://schemas.openxmlformats.org/officeDocument/2006/relationships/hyperlink" Target="https://www.britannica.com/technology/plug-in" TargetMode="External"/><Relationship Id="rId12" Type="http://schemas.openxmlformats.org/officeDocument/2006/relationships/hyperlink" Target="https://www.merriam-webster.com/dictionary/integrated" TargetMode="External"/><Relationship Id="rId2" Type="http://schemas.openxmlformats.org/officeDocument/2006/relationships/hyperlink" Target="https://www.britannica.com/technology/operating-system" TargetMode="External"/><Relationship Id="rId16" Type="http://schemas.openxmlformats.org/officeDocument/2006/relationships/hyperlink" Target="https://www.britannica.com/technology/Internet-Explorer" TargetMode="External"/><Relationship Id="rId1" Type="http://schemas.openxmlformats.org/officeDocument/2006/relationships/slideLayout" Target="../slideLayouts/slideLayout2.xml"/><Relationship Id="rId6" Type="http://schemas.openxmlformats.org/officeDocument/2006/relationships/hyperlink" Target="https://www.britannica.com/topic/International-Business-Machines-Corporation" TargetMode="External"/><Relationship Id="rId11" Type="http://schemas.openxmlformats.org/officeDocument/2006/relationships/hyperlink" Target="https://www.merriam-webster.com/dictionary/dynamic" TargetMode="External"/><Relationship Id="rId5" Type="http://schemas.openxmlformats.org/officeDocument/2006/relationships/hyperlink" Target="https://www.britannica.com/technology/graphical-user-interface" TargetMode="External"/><Relationship Id="rId15" Type="http://schemas.openxmlformats.org/officeDocument/2006/relationships/hyperlink" Target="https://www.britannica.com/technology/browser" TargetMode="External"/><Relationship Id="rId10" Type="http://schemas.openxmlformats.org/officeDocument/2006/relationships/hyperlink" Target="https://www.britannica.com/technology/mouse-computer-device" TargetMode="External"/><Relationship Id="rId4" Type="http://schemas.openxmlformats.org/officeDocument/2006/relationships/hyperlink" Target="https://www.britannica.com/technology/personal-computer" TargetMode="External"/><Relationship Id="rId9" Type="http://schemas.openxmlformats.org/officeDocument/2006/relationships/hyperlink" Target="https://www.britannica.com/topic/Apple-Inc" TargetMode="External"/><Relationship Id="rId14" Type="http://schemas.openxmlformats.org/officeDocument/2006/relationships/hyperlink" Target="https://www.britannica.com/topic/World-Wide-We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searchdatacenter.techtarget.com/definition/OS-390" TargetMode="External"/><Relationship Id="rId3" Type="http://schemas.openxmlformats.org/officeDocument/2006/relationships/hyperlink" Target="https://searchdatacenter.techtarget.com/definition/job-scheduler" TargetMode="External"/><Relationship Id="rId7" Type="http://schemas.openxmlformats.org/officeDocument/2006/relationships/hyperlink" Target="https://searchdatacenter.techtarget.com/definition/MVS" TargetMode="External"/><Relationship Id="rId12" Type="http://schemas.openxmlformats.org/officeDocument/2006/relationships/hyperlink" Target="https://whatis.techtarget.com/definition/multitasking" TargetMode="External"/><Relationship Id="rId2" Type="http://schemas.openxmlformats.org/officeDocument/2006/relationships/hyperlink" Target="https://whatis.techtarget.com/definition/operator" TargetMode="External"/><Relationship Id="rId1" Type="http://schemas.openxmlformats.org/officeDocument/2006/relationships/slideLayout" Target="../slideLayouts/slideLayout2.xml"/><Relationship Id="rId6" Type="http://schemas.openxmlformats.org/officeDocument/2006/relationships/hyperlink" Target="https://searchdatacenter.techtarget.com/definition/batch" TargetMode="External"/><Relationship Id="rId11" Type="http://schemas.openxmlformats.org/officeDocument/2006/relationships/hyperlink" Target="https://whatis.techtarget.com/definition/task" TargetMode="External"/><Relationship Id="rId5" Type="http://schemas.openxmlformats.org/officeDocument/2006/relationships/hyperlink" Target="https://searchsoftwarequality.techtarget.com/definition/application" TargetMode="External"/><Relationship Id="rId10" Type="http://schemas.openxmlformats.org/officeDocument/2006/relationships/hyperlink" Target="https://searchdatacenter.techtarget.com/definition/job-step" TargetMode="External"/><Relationship Id="rId4" Type="http://schemas.openxmlformats.org/officeDocument/2006/relationships/hyperlink" Target="https://whatis.techtarget.com/definition/operating-system-OS" TargetMode="External"/><Relationship Id="rId9" Type="http://schemas.openxmlformats.org/officeDocument/2006/relationships/hyperlink" Target="https://searchdatacenter.techtarget.com/definition/JC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windows/desktop/devio/installnewdevice" TargetMode="External"/><Relationship Id="rId2" Type="http://schemas.openxmlformats.org/officeDocument/2006/relationships/hyperlink" Target="https://msdn.microsoft.com/en-us/library/Aa363216(v=VS.85).aspx" TargetMode="External"/><Relationship Id="rId1" Type="http://schemas.openxmlformats.org/officeDocument/2006/relationships/slideLayout" Target="../slideLayouts/slideLayout7.xml"/><Relationship Id="rId5" Type="http://schemas.openxmlformats.org/officeDocument/2006/relationships/hyperlink" Target="https://docs.microsoft.com/en-us/windows/desktop/api/Winuser/nf-winuser-unregisterdevicenotification" TargetMode="External"/><Relationship Id="rId4" Type="http://schemas.openxmlformats.org/officeDocument/2006/relationships/hyperlink" Target="https://docs.microsoft.com/en-us/windows/desktop/api/Winuser/nf-winuser-registerdevicenotification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229600" cy="2209800"/>
          </a:xfrm>
        </p:spPr>
        <p:txBody>
          <a:bodyPr>
            <a:normAutofit/>
          </a:bodyPr>
          <a:lstStyle/>
          <a:p>
            <a:r>
              <a:rPr lang="en-US" sz="6000" dirty="0" smtClean="0">
                <a:latin typeface="Impact" pitchFamily="34" charset="0"/>
              </a:rPr>
              <a:t>Windows Operating System</a:t>
            </a:r>
            <a:endParaRPr lang="en-US" sz="6000" dirty="0">
              <a:latin typeface="Impact" pitchFamily="34" charset="0"/>
            </a:endParaRPr>
          </a:p>
        </p:txBody>
      </p:sp>
      <p:sp>
        <p:nvSpPr>
          <p:cNvPr id="3" name="Subtitle 2"/>
          <p:cNvSpPr>
            <a:spLocks noGrp="1"/>
          </p:cNvSpPr>
          <p:nvPr>
            <p:ph type="subTitle" idx="1"/>
          </p:nvPr>
        </p:nvSpPr>
        <p:spPr>
          <a:xfrm>
            <a:off x="685800" y="2971800"/>
            <a:ext cx="7772400" cy="1153711"/>
          </a:xfrm>
        </p:spPr>
        <p:txBody>
          <a:bodyPr>
            <a:normAutofit fontScale="92500" lnSpcReduction="20000"/>
          </a:bodyPr>
          <a:lstStyle/>
          <a:p>
            <a:r>
              <a:rPr lang="en-US" sz="1800" dirty="0" smtClean="0"/>
              <a:t>Presentation By :  </a:t>
            </a:r>
            <a:r>
              <a:rPr lang="en-US" sz="1800" dirty="0" err="1" smtClean="0"/>
              <a:t>Summiya</a:t>
            </a:r>
            <a:r>
              <a:rPr lang="en-US" sz="1800" dirty="0" smtClean="0"/>
              <a:t> </a:t>
            </a:r>
            <a:r>
              <a:rPr lang="en-US" sz="1800" dirty="0" err="1" smtClean="0"/>
              <a:t>Zulfiqar</a:t>
            </a:r>
            <a:endParaRPr lang="en-US" sz="1800" dirty="0" smtClean="0"/>
          </a:p>
          <a:p>
            <a:r>
              <a:rPr lang="en-US" sz="1800" dirty="0" smtClean="0"/>
              <a:t>                      </a:t>
            </a:r>
            <a:r>
              <a:rPr lang="en-US" sz="1800" dirty="0" err="1" smtClean="0"/>
              <a:t>Aamir</a:t>
            </a:r>
            <a:r>
              <a:rPr lang="en-US" sz="1800" dirty="0" smtClean="0"/>
              <a:t> </a:t>
            </a:r>
            <a:r>
              <a:rPr lang="en-US" sz="1800" dirty="0" err="1" smtClean="0"/>
              <a:t>Bashir</a:t>
            </a:r>
            <a:r>
              <a:rPr lang="en-US" sz="1800" dirty="0" smtClean="0"/>
              <a:t> </a:t>
            </a:r>
          </a:p>
          <a:p>
            <a:r>
              <a:rPr lang="en-US" sz="1800" dirty="0" smtClean="0"/>
              <a:t>                       </a:t>
            </a:r>
            <a:r>
              <a:rPr lang="en-US" sz="1800" dirty="0" err="1" smtClean="0"/>
              <a:t>Samra</a:t>
            </a:r>
            <a:r>
              <a:rPr lang="en-US" sz="1800" dirty="0" smtClean="0"/>
              <a:t> Fatima</a:t>
            </a:r>
          </a:p>
          <a:p>
            <a:r>
              <a:rPr lang="en-US" sz="1800" dirty="0" smtClean="0"/>
              <a:t>              Ali </a:t>
            </a:r>
            <a:r>
              <a:rPr lang="en-US" sz="1800" dirty="0" err="1" smtClean="0"/>
              <a:t>Raza</a:t>
            </a:r>
            <a:endParaRPr lang="en-US" sz="1800" dirty="0" smtClean="0"/>
          </a:p>
          <a:p>
            <a:endParaRPr lang="en-US" sz="1800" dirty="0"/>
          </a:p>
        </p:txBody>
      </p:sp>
      <p:sp>
        <p:nvSpPr>
          <p:cNvPr id="4" name="Subtitle 2"/>
          <p:cNvSpPr txBox="1">
            <a:spLocks/>
          </p:cNvSpPr>
          <p:nvPr/>
        </p:nvSpPr>
        <p:spPr>
          <a:xfrm>
            <a:off x="609600" y="5562600"/>
            <a:ext cx="7772400" cy="914400"/>
          </a:xfrm>
          <a:prstGeom prst="rect">
            <a:avLst/>
          </a:prstGeom>
        </p:spPr>
        <p:txBody>
          <a:bodyPr vert="horz" lIns="45720" rIns="45720">
            <a:normAutofit/>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b="1" dirty="0" smtClean="0">
                <a:solidFill>
                  <a:schemeClr val="tx2"/>
                </a:solidFill>
              </a:rPr>
              <a:t>Operating system Presentation</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MCS</a:t>
            </a:r>
            <a:r>
              <a:rPr lang="en-US" b="1" dirty="0" smtClean="0">
                <a:solidFill>
                  <a:schemeClr val="tx2"/>
                </a:solidFill>
              </a:rPr>
              <a:t> </a:t>
            </a:r>
            <a:r>
              <a:rPr lang="en-US" b="1" dirty="0" smtClean="0">
                <a:solidFill>
                  <a:schemeClr val="tx2"/>
                </a:solidFill>
              </a:rPr>
              <a:t>Final</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12845"/>
            <a:ext cx="7543800" cy="3785652"/>
          </a:xfrm>
          <a:prstGeom prst="rect">
            <a:avLst/>
          </a:prstGeom>
        </p:spPr>
        <p:txBody>
          <a:bodyPr wrap="square">
            <a:spAutoFit/>
          </a:bodyPr>
          <a:lstStyle/>
          <a:p>
            <a:r>
              <a:rPr lang="en-US" sz="1600" dirty="0" smtClean="0">
                <a:latin typeface="Arial" pitchFamily="34" charset="0"/>
                <a:cs typeface="Arial" pitchFamily="34" charset="0"/>
              </a:rPr>
              <a:t>Each thread in a process shares code, global variables, environment strings, and resources. Each thread is independently scheduled, and a thread has the following elements: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A stack for procedure calls, interrupts, exception handlers, and automatic storage.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Thread Local Storage (TLS)-An array like collection of pointers giving each thread the ability to allocate storage to create its own unique data environment.</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An argument on the stack, from the creating thread, which is usually unique for each thread.</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A context structure, maintained by the kernel, with machine register values.</a:t>
            </a:r>
          </a:p>
          <a:p>
            <a:endParaRPr lang="en-US" sz="1600" dirty="0" smtClean="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153400" cy="584775"/>
          </a:xfrm>
          <a:prstGeom prst="rect">
            <a:avLst/>
          </a:prstGeom>
        </p:spPr>
        <p:txBody>
          <a:bodyPr wrap="square">
            <a:spAutoFit/>
          </a:bodyPr>
          <a:lstStyle/>
          <a:p>
            <a:r>
              <a:rPr lang="en-US" sz="1600" dirty="0" smtClean="0">
                <a:latin typeface="Arial" pitchFamily="34" charset="0"/>
                <a:cs typeface="Arial" pitchFamily="34" charset="0"/>
              </a:rPr>
              <a:t>Figure 6-1 shows a process with several threads. This figure is schematic and does not indicate actual memory addresses, nor is it drawn to scale.</a:t>
            </a:r>
          </a:p>
        </p:txBody>
      </p:sp>
      <p:pic>
        <p:nvPicPr>
          <p:cNvPr id="4098" name="Picture 2"/>
          <p:cNvPicPr>
            <a:picLocks noChangeAspect="1" noChangeArrowheads="1"/>
          </p:cNvPicPr>
          <p:nvPr/>
        </p:nvPicPr>
        <p:blipFill>
          <a:blip r:embed="rId2" cstate="print"/>
          <a:srcRect/>
          <a:stretch>
            <a:fillRect/>
          </a:stretch>
        </p:blipFill>
        <p:spPr bwMode="auto">
          <a:xfrm>
            <a:off x="2209800" y="1295400"/>
            <a:ext cx="4851035" cy="473188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mpact" pitchFamily="34" charset="0"/>
              </a:rPr>
              <a:t>FILE MANAGEMENT</a:t>
            </a:r>
            <a:endParaRPr lang="en-US" dirty="0">
              <a:latin typeface="Impact" pitchFamily="34" charset="0"/>
            </a:endParaRPr>
          </a:p>
        </p:txBody>
      </p:sp>
      <p:sp>
        <p:nvSpPr>
          <p:cNvPr id="5" name="Content Placeholder 4"/>
          <p:cNvSpPr>
            <a:spLocks noGrp="1"/>
          </p:cNvSpPr>
          <p:nvPr>
            <p:ph idx="1"/>
          </p:nvPr>
        </p:nvSpPr>
        <p:spPr/>
        <p:txBody>
          <a:bodyPr>
            <a:normAutofit fontScale="92500"/>
          </a:bodyPr>
          <a:lstStyle/>
          <a:p>
            <a:pPr>
              <a:buNone/>
            </a:pPr>
            <a:r>
              <a:rPr lang="en-US" sz="1700" dirty="0" smtClean="0">
                <a:latin typeface="Arial" pitchFamily="34" charset="0"/>
                <a:cs typeface="Arial" pitchFamily="34" charset="0"/>
              </a:rPr>
              <a:t>File Management is probably one of the most overlooked areas of the computer. Yet, </a:t>
            </a:r>
          </a:p>
          <a:p>
            <a:pPr>
              <a:buNone/>
            </a:pPr>
            <a:r>
              <a:rPr lang="en-US" sz="1700" dirty="0" smtClean="0">
                <a:latin typeface="Arial" pitchFamily="34" charset="0"/>
                <a:cs typeface="Arial" pitchFamily="34" charset="0"/>
              </a:rPr>
              <a:t>good File Management is critical for maintaining, protecting, and securing data.</a:t>
            </a:r>
          </a:p>
          <a:p>
            <a:pPr>
              <a:buNone/>
            </a:pPr>
            <a:endParaRPr lang="en-US" sz="1700" dirty="0" smtClean="0">
              <a:latin typeface="Arial" pitchFamily="34" charset="0"/>
              <a:cs typeface="Arial" pitchFamily="34" charset="0"/>
            </a:endParaRPr>
          </a:p>
          <a:p>
            <a:pPr>
              <a:buNone/>
            </a:pPr>
            <a:r>
              <a:rPr lang="en-US" sz="1700" dirty="0" smtClean="0">
                <a:latin typeface="Arial" pitchFamily="34" charset="0"/>
                <a:cs typeface="Arial" pitchFamily="34" charset="0"/>
              </a:rPr>
              <a:t>A </a:t>
            </a:r>
            <a:r>
              <a:rPr lang="en-US" sz="1700" i="1" dirty="0" smtClean="0">
                <a:latin typeface="Arial" pitchFamily="34" charset="0"/>
                <a:cs typeface="Arial" pitchFamily="34" charset="0"/>
              </a:rPr>
              <a:t>file object</a:t>
            </a:r>
            <a:r>
              <a:rPr lang="en-US" sz="1700" dirty="0" smtClean="0">
                <a:latin typeface="Arial" pitchFamily="34" charset="0"/>
                <a:cs typeface="Arial" pitchFamily="34" charset="0"/>
              </a:rPr>
              <a:t> provides a representation of a resource (either a physical device or a </a:t>
            </a:r>
          </a:p>
          <a:p>
            <a:pPr>
              <a:buNone/>
            </a:pPr>
            <a:r>
              <a:rPr lang="en-US" sz="1700" dirty="0" smtClean="0">
                <a:latin typeface="Arial" pitchFamily="34" charset="0"/>
                <a:cs typeface="Arial" pitchFamily="34" charset="0"/>
              </a:rPr>
              <a:t>resource located on a physical device) that can be managed by the I/O system. Like </a:t>
            </a:r>
          </a:p>
          <a:p>
            <a:pPr>
              <a:buNone/>
            </a:pPr>
            <a:r>
              <a:rPr lang="en-US" sz="1700" dirty="0" smtClean="0">
                <a:latin typeface="Arial" pitchFamily="34" charset="0"/>
                <a:cs typeface="Arial" pitchFamily="34" charset="0"/>
              </a:rPr>
              <a:t>other objects, they enable sharing of the resource, they have names, they are protected</a:t>
            </a:r>
          </a:p>
          <a:p>
            <a:pPr>
              <a:buNone/>
            </a:pPr>
            <a:r>
              <a:rPr lang="en-US" sz="1700" dirty="0" smtClean="0">
                <a:latin typeface="Arial" pitchFamily="34" charset="0"/>
                <a:cs typeface="Arial" pitchFamily="34" charset="0"/>
              </a:rPr>
              <a:t>by object-based security, and they support synchronization. The I/O system also </a:t>
            </a:r>
          </a:p>
          <a:p>
            <a:pPr>
              <a:buNone/>
            </a:pPr>
            <a:r>
              <a:rPr lang="en-US" sz="1700" dirty="0" smtClean="0">
                <a:latin typeface="Arial" pitchFamily="34" charset="0"/>
                <a:cs typeface="Arial" pitchFamily="34" charset="0"/>
              </a:rPr>
              <a:t>enables reading from or writing to the resource.</a:t>
            </a:r>
          </a:p>
          <a:p>
            <a:pPr>
              <a:buNone/>
            </a:pPr>
            <a:endParaRPr lang="en-US" sz="1600" dirty="0" smtClean="0">
              <a:latin typeface="Arial" pitchFamily="34" charset="0"/>
              <a:cs typeface="Arial" pitchFamily="34" charset="0"/>
            </a:endParaRPr>
          </a:p>
          <a:p>
            <a:pPr fontAlgn="base">
              <a:buNone/>
            </a:pPr>
            <a:r>
              <a:rPr lang="en-US" sz="1700" b="1" dirty="0" smtClean="0">
                <a:latin typeface="Arial" pitchFamily="34" charset="0"/>
                <a:cs typeface="Arial" pitchFamily="34" charset="0"/>
              </a:rPr>
              <a:t>Virtual Desks and Filing Cabinets :</a:t>
            </a:r>
          </a:p>
          <a:p>
            <a:pPr fontAlgn="base">
              <a:buNone/>
            </a:pPr>
            <a:endParaRPr lang="en-US" sz="1700" b="1" dirty="0" smtClean="0">
              <a:latin typeface="Arial" pitchFamily="34" charset="0"/>
              <a:cs typeface="Arial" pitchFamily="34" charset="0"/>
            </a:endParaRPr>
          </a:p>
          <a:p>
            <a:pPr fontAlgn="base">
              <a:buNone/>
            </a:pPr>
            <a:r>
              <a:rPr lang="en-US" sz="1700" dirty="0" smtClean="0">
                <a:latin typeface="Arial" pitchFamily="34" charset="0"/>
                <a:cs typeface="Arial" pitchFamily="34" charset="0"/>
              </a:rPr>
              <a:t>Because the personal computer has always been designed with business in mind, file </a:t>
            </a:r>
          </a:p>
          <a:p>
            <a:pPr fontAlgn="base">
              <a:buNone/>
            </a:pPr>
            <a:r>
              <a:rPr lang="en-US" sz="1700" dirty="0" smtClean="0">
                <a:latin typeface="Arial" pitchFamily="34" charset="0"/>
                <a:cs typeface="Arial" pitchFamily="34" charset="0"/>
              </a:rPr>
              <a:t>management is based on the "desk" analogy-imagine that the computer is like a desk at </a:t>
            </a:r>
          </a:p>
          <a:p>
            <a:pPr fontAlgn="base">
              <a:buNone/>
            </a:pPr>
            <a:r>
              <a:rPr lang="en-US" sz="1700" dirty="0" smtClean="0">
                <a:latin typeface="Arial" pitchFamily="34" charset="0"/>
                <a:cs typeface="Arial" pitchFamily="34" charset="0"/>
              </a:rPr>
              <a:t>which you work.</a:t>
            </a:r>
          </a:p>
          <a:p>
            <a:pPr fontAlgn="base">
              <a:buNone/>
            </a:pPr>
            <a:endParaRPr lang="en-US" sz="1700" dirty="0" smtClean="0">
              <a:latin typeface="Arial" pitchFamily="34" charset="0"/>
              <a:cs typeface="Arial" pitchFamily="34" charset="0"/>
            </a:endParaRPr>
          </a:p>
          <a:p>
            <a:pPr>
              <a:buNone/>
            </a:pPr>
            <a:endParaRPr lang="en-US" sz="16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788812" cy="5262979"/>
          </a:xfrm>
          <a:prstGeom prst="rect">
            <a:avLst/>
          </a:prstGeom>
        </p:spPr>
        <p:txBody>
          <a:bodyPr wrap="square">
            <a:spAutoFit/>
          </a:bodyPr>
          <a:lstStyle/>
          <a:p>
            <a:pPr fontAlgn="base"/>
            <a:r>
              <a:rPr lang="en-US" sz="1600" b="1" i="1" dirty="0" smtClean="0">
                <a:latin typeface="Arial" pitchFamily="34" charset="0"/>
                <a:cs typeface="Arial" pitchFamily="34" charset="0"/>
              </a:rPr>
              <a:t>Files :</a:t>
            </a:r>
          </a:p>
          <a:p>
            <a:pPr fontAlgn="base"/>
            <a:r>
              <a:rPr lang="en-US" sz="1600" dirty="0" smtClean="0">
                <a:latin typeface="Arial" pitchFamily="34" charset="0"/>
                <a:cs typeface="Arial" pitchFamily="34" charset="0"/>
              </a:rPr>
              <a:t>The data file is the basic building block in which you organize information on the computer. Like a paper file, a data file can hold text or images, but it can really hold any information that a program writes to it.</a:t>
            </a:r>
          </a:p>
          <a:p>
            <a:pPr fontAlgn="base"/>
            <a:r>
              <a:rPr lang="en-US" sz="1600" dirty="0" smtClean="0">
                <a:latin typeface="Arial" pitchFamily="34" charset="0"/>
                <a:cs typeface="Arial" pitchFamily="34" charset="0"/>
              </a:rPr>
              <a:t>The general rule is that a file created by a program always needs that same program to read and edit it again. There are exceptions to this rule, though, since many programs have functionality to open files created by other software. For example, the Microsoft Word (a word processor), can read not only files created by Word, but also text files, files created by certain versions of other word processors, certain types of image files, and HTML files.</a:t>
            </a:r>
          </a:p>
          <a:p>
            <a:pPr fontAlgn="base"/>
            <a:endParaRPr lang="en-US" sz="1600" dirty="0" smtClean="0">
              <a:latin typeface="Arial" pitchFamily="34" charset="0"/>
              <a:cs typeface="Arial" pitchFamily="34" charset="0"/>
            </a:endParaRPr>
          </a:p>
          <a:p>
            <a:pPr fontAlgn="base"/>
            <a:r>
              <a:rPr lang="en-US" sz="1600" b="1" dirty="0" smtClean="0">
                <a:latin typeface="Arial" pitchFamily="34" charset="0"/>
                <a:cs typeface="Arial" pitchFamily="34" charset="0"/>
              </a:rPr>
              <a:t>File extensions in Windows :</a:t>
            </a:r>
          </a:p>
          <a:p>
            <a:pPr fontAlgn="base"/>
            <a:r>
              <a:rPr lang="en-US" sz="1600" dirty="0" smtClean="0">
                <a:latin typeface="Arial" pitchFamily="34" charset="0"/>
                <a:cs typeface="Arial" pitchFamily="34" charset="0"/>
              </a:rPr>
              <a:t>To distinguish between the different types of files, Windows adds a certain code to the end of a file name. Traditionally, this code is three characters long (though it can be longer), and the letters offer some description as to the type of file. For example, a file created by Microsoft Word ends with .doc, indicating that it is a Word document.</a:t>
            </a:r>
          </a:p>
          <a:p>
            <a:pPr fontAlgn="base"/>
            <a:r>
              <a:rPr lang="en-US" sz="1600" dirty="0" smtClean="0">
                <a:latin typeface="Arial" pitchFamily="34" charset="0"/>
                <a:cs typeface="Arial" pitchFamily="34" charset="0"/>
              </a:rPr>
              <a:t>Every program is likely to save its own proprietary file format, but there are also some universal formats that have a greater likelihood of being read by many different applications. The following table introduces a few of these file types along with their extension.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4038600" cy="2554545"/>
          </a:xfrm>
          <a:prstGeom prst="rect">
            <a:avLst/>
          </a:prstGeom>
        </p:spPr>
        <p:txBody>
          <a:bodyPr wrap="square">
            <a:spAutoFit/>
          </a:bodyPr>
          <a:lstStyle/>
          <a:p>
            <a:r>
              <a:rPr lang="en-US" sz="1600" dirty="0" smtClean="0">
                <a:latin typeface="Arial" pitchFamily="34" charset="0"/>
                <a:cs typeface="Arial" pitchFamily="34" charset="0"/>
              </a:rPr>
              <a:t>File management isn't all about </a:t>
            </a:r>
          </a:p>
          <a:p>
            <a:r>
              <a:rPr lang="en-US" sz="1600" dirty="0" smtClean="0">
                <a:latin typeface="Arial" pitchFamily="34" charset="0"/>
                <a:cs typeface="Arial" pitchFamily="34" charset="0"/>
              </a:rPr>
              <a:t>Manipulating files. </a:t>
            </a:r>
          </a:p>
          <a:p>
            <a:r>
              <a:rPr lang="en-US" sz="1600" dirty="0" smtClean="0">
                <a:latin typeface="Arial" pitchFamily="34" charset="0"/>
                <a:cs typeface="Arial" pitchFamily="34" charset="0"/>
              </a:rPr>
              <a:t>There is a certain amount of preventative </a:t>
            </a:r>
          </a:p>
          <a:p>
            <a:r>
              <a:rPr lang="en-US" sz="1600" dirty="0" smtClean="0">
                <a:latin typeface="Arial" pitchFamily="34" charset="0"/>
                <a:cs typeface="Arial" pitchFamily="34" charset="0"/>
              </a:rPr>
              <a:t>maintenance you should perform on your</a:t>
            </a:r>
          </a:p>
          <a:p>
            <a:r>
              <a:rPr lang="en-US" sz="1600" dirty="0" smtClean="0">
                <a:latin typeface="Arial" pitchFamily="34" charset="0"/>
                <a:cs typeface="Arial" pitchFamily="34" charset="0"/>
              </a:rPr>
              <a:t>computer, and especially your hard drive to ensure that the data is kept safe from loss. </a:t>
            </a:r>
          </a:p>
          <a:p>
            <a:r>
              <a:rPr lang="en-US" sz="1600" dirty="0" smtClean="0">
                <a:latin typeface="Arial" pitchFamily="34" charset="0"/>
                <a:cs typeface="Arial" pitchFamily="34" charset="0"/>
              </a:rPr>
              <a:t>The three things you should practice regularly to keep your data safe are backup, defragment, and disk scans.</a:t>
            </a:r>
            <a:endParaRPr lang="en-US" sz="1600" dirty="0">
              <a:latin typeface="Arial" pitchFamily="34" charset="0"/>
              <a:cs typeface="Arial" pitchFamily="34" charset="0"/>
            </a:endParaRPr>
          </a:p>
        </p:txBody>
      </p:sp>
      <p:pic>
        <p:nvPicPr>
          <p:cNvPr id="5122" name="Picture 2" descr="C:\Users\manaal\SkyDrive\Documents\123.JPG"/>
          <p:cNvPicPr>
            <a:picLocks noChangeAspect="1" noChangeArrowheads="1"/>
          </p:cNvPicPr>
          <p:nvPr/>
        </p:nvPicPr>
        <p:blipFill>
          <a:blip r:embed="rId2" cstate="print"/>
          <a:srcRect/>
          <a:stretch>
            <a:fillRect/>
          </a:stretch>
        </p:blipFill>
        <p:spPr bwMode="auto">
          <a:xfrm>
            <a:off x="5066261" y="685800"/>
            <a:ext cx="3639589" cy="5410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mpact" pitchFamily="34" charset="0"/>
              </a:rPr>
              <a:t>SECURITY</a:t>
            </a:r>
            <a:endParaRPr lang="en-US" dirty="0">
              <a:latin typeface="Impact" pitchFamily="34" charset="0"/>
            </a:endParaRPr>
          </a:p>
        </p:txBody>
      </p:sp>
      <p:sp>
        <p:nvSpPr>
          <p:cNvPr id="3" name="Content Placeholder 2"/>
          <p:cNvSpPr>
            <a:spLocks noGrp="1"/>
          </p:cNvSpPr>
          <p:nvPr>
            <p:ph idx="1"/>
          </p:nvPr>
        </p:nvSpPr>
        <p:spPr>
          <a:xfrm>
            <a:off x="457200" y="1219200"/>
            <a:ext cx="8153400" cy="4571999"/>
          </a:xfrm>
        </p:spPr>
        <p:txBody>
          <a:bodyPr>
            <a:normAutofit fontScale="62500" lnSpcReduction="20000"/>
          </a:bodyPr>
          <a:lstStyle/>
          <a:p>
            <a:pPr>
              <a:buNone/>
            </a:pPr>
            <a:r>
              <a:rPr lang="en-US" sz="2600" dirty="0" smtClean="0">
                <a:latin typeface="Arial" pitchFamily="34" charset="0"/>
                <a:cs typeface="Arial" pitchFamily="34" charset="0"/>
              </a:rPr>
              <a:t>Security refers to providing a protection system to computer system resources such as</a:t>
            </a:r>
          </a:p>
          <a:p>
            <a:pPr>
              <a:buNone/>
            </a:pPr>
            <a:r>
              <a:rPr lang="en-US" sz="2600" dirty="0" smtClean="0">
                <a:latin typeface="Arial" pitchFamily="34" charset="0"/>
                <a:cs typeface="Arial" pitchFamily="34" charset="0"/>
              </a:rPr>
              <a:t>CPU, memory, disk, software programs and most importantly data/information stored in </a:t>
            </a:r>
          </a:p>
          <a:p>
            <a:pPr>
              <a:buNone/>
            </a:pPr>
            <a:r>
              <a:rPr lang="en-US" sz="2600" dirty="0" smtClean="0">
                <a:latin typeface="Arial" pitchFamily="34" charset="0"/>
                <a:cs typeface="Arial" pitchFamily="34" charset="0"/>
              </a:rPr>
              <a:t>the computer system. If a computer program is run by an unauthorized user, then </a:t>
            </a:r>
          </a:p>
          <a:p>
            <a:pPr>
              <a:buNone/>
            </a:pPr>
            <a:r>
              <a:rPr lang="en-US" sz="2600" dirty="0" smtClean="0">
                <a:latin typeface="Arial" pitchFamily="34" charset="0"/>
                <a:cs typeface="Arial" pitchFamily="34" charset="0"/>
              </a:rPr>
              <a:t>he/she may cause severe damage to computer or data stored in it. So a computer </a:t>
            </a:r>
          </a:p>
          <a:p>
            <a:pPr>
              <a:buNone/>
            </a:pPr>
            <a:r>
              <a:rPr lang="en-US" sz="2600" dirty="0" smtClean="0">
                <a:latin typeface="Arial" pitchFamily="34" charset="0"/>
                <a:cs typeface="Arial" pitchFamily="34" charset="0"/>
              </a:rPr>
              <a:t>system must be protected against unauthorized access, malicious access to system </a:t>
            </a:r>
          </a:p>
          <a:p>
            <a:pPr>
              <a:buNone/>
            </a:pPr>
            <a:r>
              <a:rPr lang="en-US" sz="2600" dirty="0" smtClean="0">
                <a:latin typeface="Arial" pitchFamily="34" charset="0"/>
                <a:cs typeface="Arial" pitchFamily="34" charset="0"/>
              </a:rPr>
              <a:t>memory, viruses, worms etc. We're going to discuss following topics in this chapter.</a:t>
            </a:r>
          </a:p>
          <a:p>
            <a:r>
              <a:rPr lang="en-US" sz="2600" dirty="0" smtClean="0">
                <a:latin typeface="Arial" pitchFamily="34" charset="0"/>
                <a:cs typeface="Arial" pitchFamily="34" charset="0"/>
              </a:rPr>
              <a:t>Authentication</a:t>
            </a:r>
          </a:p>
          <a:p>
            <a:r>
              <a:rPr lang="en-US" sz="2600" dirty="0" smtClean="0">
                <a:latin typeface="Arial" pitchFamily="34" charset="0"/>
                <a:cs typeface="Arial" pitchFamily="34" charset="0"/>
              </a:rPr>
              <a:t>One Time passwords</a:t>
            </a:r>
          </a:p>
          <a:p>
            <a:r>
              <a:rPr lang="en-US" sz="2600" dirty="0" smtClean="0">
                <a:latin typeface="Arial" pitchFamily="34" charset="0"/>
                <a:cs typeface="Arial" pitchFamily="34" charset="0"/>
              </a:rPr>
              <a:t>Program Threats</a:t>
            </a:r>
          </a:p>
          <a:p>
            <a:r>
              <a:rPr lang="en-US" sz="2600" dirty="0" smtClean="0">
                <a:latin typeface="Arial" pitchFamily="34" charset="0"/>
                <a:cs typeface="Arial" pitchFamily="34" charset="0"/>
              </a:rPr>
              <a:t>System Threats</a:t>
            </a:r>
          </a:p>
          <a:p>
            <a:r>
              <a:rPr lang="en-US" sz="2600" dirty="0" smtClean="0">
                <a:latin typeface="Arial" pitchFamily="34" charset="0"/>
                <a:cs typeface="Arial" pitchFamily="34" charset="0"/>
              </a:rPr>
              <a:t>Computer Security Classifications</a:t>
            </a:r>
          </a:p>
          <a:p>
            <a:endParaRPr lang="en-US" sz="2300" dirty="0" smtClean="0">
              <a:latin typeface="Arial" pitchFamily="34" charset="0"/>
              <a:cs typeface="Arial" pitchFamily="34" charset="0"/>
            </a:endParaRPr>
          </a:p>
          <a:p>
            <a:pPr>
              <a:buNone/>
            </a:pPr>
            <a:r>
              <a:rPr lang="en-US" sz="2900" b="1" u="sng" dirty="0" smtClean="0">
                <a:latin typeface="Arial" pitchFamily="34" charset="0"/>
                <a:cs typeface="Arial" pitchFamily="34" charset="0"/>
              </a:rPr>
              <a:t> Authentication</a:t>
            </a:r>
          </a:p>
          <a:p>
            <a:pPr>
              <a:buNone/>
            </a:pPr>
            <a:r>
              <a:rPr lang="en-US" sz="2600" dirty="0" smtClean="0">
                <a:latin typeface="Arial" pitchFamily="34" charset="0"/>
                <a:cs typeface="Arial" pitchFamily="34" charset="0"/>
              </a:rPr>
              <a:t> Authentication refers to identifying each user of the system and associating the </a:t>
            </a:r>
          </a:p>
          <a:p>
            <a:pPr>
              <a:buNone/>
            </a:pPr>
            <a:r>
              <a:rPr lang="en-US" sz="2600" dirty="0" smtClean="0">
                <a:latin typeface="Arial" pitchFamily="34" charset="0"/>
                <a:cs typeface="Arial" pitchFamily="34" charset="0"/>
              </a:rPr>
              <a:t>executing programs with those users. It is the responsibility of the Operating System to </a:t>
            </a:r>
          </a:p>
          <a:p>
            <a:pPr>
              <a:buNone/>
            </a:pPr>
            <a:r>
              <a:rPr lang="en-US" sz="2600" dirty="0" smtClean="0">
                <a:latin typeface="Arial" pitchFamily="34" charset="0"/>
                <a:cs typeface="Arial" pitchFamily="34" charset="0"/>
              </a:rPr>
              <a:t>create a protection system which ensures that a user who is running a particular </a:t>
            </a:r>
          </a:p>
          <a:p>
            <a:pPr>
              <a:buNone/>
            </a:pPr>
            <a:r>
              <a:rPr lang="en-US" sz="2600" dirty="0" smtClean="0">
                <a:latin typeface="Arial" pitchFamily="34" charset="0"/>
                <a:cs typeface="Arial" pitchFamily="34" charset="0"/>
              </a:rPr>
              <a:t>program is authentic. Operating Systems generally identifies/authenticates users using</a:t>
            </a:r>
          </a:p>
          <a:p>
            <a:pPr>
              <a:buNone/>
            </a:pPr>
            <a:r>
              <a:rPr lang="en-US" sz="2600" dirty="0" smtClean="0">
                <a:latin typeface="Arial" pitchFamily="34" charset="0"/>
                <a:cs typeface="Arial" pitchFamily="34" charset="0"/>
              </a:rPr>
              <a:t>following three ways </a:t>
            </a:r>
            <a:r>
              <a:rPr lang="en-US" sz="2300" dirty="0" smtClean="0">
                <a:latin typeface="Arial" pitchFamily="34" charset="0"/>
                <a:cs typeface="Arial" pitchFamily="34" charset="0"/>
              </a:rPr>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098601"/>
            <a:ext cx="6096000" cy="7571303"/>
          </a:xfrm>
          <a:prstGeom prst="rect">
            <a:avLst/>
          </a:prstGeom>
        </p:spPr>
        <p:txBody>
          <a:bodyPr wrap="square">
            <a:spAutoFit/>
          </a:bodyPr>
          <a:lstStyle/>
          <a:p>
            <a:r>
              <a:rPr lang="en-US" b="1" dirty="0" smtClean="0"/>
              <a:t>Username / Password</a:t>
            </a:r>
            <a:r>
              <a:rPr lang="en-US" dirty="0" smtClean="0"/>
              <a:t> − User need to enter a registered username and password with Operating system to login into the system.</a:t>
            </a:r>
          </a:p>
          <a:p>
            <a:r>
              <a:rPr lang="en-US" b="1" dirty="0" smtClean="0"/>
              <a:t>User card/key</a:t>
            </a:r>
            <a:r>
              <a:rPr lang="en-US" dirty="0" smtClean="0"/>
              <a:t> − User need to punch card in card slot, or enter key generated by key generator in option provided by operating system to login into the system.</a:t>
            </a:r>
          </a:p>
          <a:p>
            <a:r>
              <a:rPr lang="en-US" b="1" dirty="0" smtClean="0"/>
              <a:t>User attribute - fingerprint/ eye retina pattern/ signature</a:t>
            </a:r>
            <a:r>
              <a:rPr lang="en-US" dirty="0" smtClean="0"/>
              <a:t> − User need to pass his/her attribute via designated input device used by operating system to login into the system.</a:t>
            </a:r>
          </a:p>
          <a:p>
            <a:r>
              <a:rPr lang="en-US" dirty="0" smtClean="0"/>
              <a:t>One Time passwords</a:t>
            </a:r>
          </a:p>
          <a:p>
            <a:r>
              <a:rPr lang="en-US" dirty="0" smtClean="0"/>
              <a:t>One-time passwords provide additional security along with normal authentication. In One-Time Password system, a unique password is required every time user tries to login into the system. Once a one-time password is used, then it cannot be used again. One-time password are implemented in various ways.</a:t>
            </a:r>
          </a:p>
          <a:p>
            <a:r>
              <a:rPr lang="en-US" b="1" dirty="0" smtClean="0"/>
              <a:t>Random numbers</a:t>
            </a:r>
            <a:r>
              <a:rPr lang="en-US" dirty="0" smtClean="0"/>
              <a:t> − Users are provided cards having numbers printed along with corresponding alphabets. System asks for numbers corresponding to few alphabets randomly chosen.</a:t>
            </a:r>
          </a:p>
          <a:p>
            <a:r>
              <a:rPr lang="en-US" b="1" dirty="0" smtClean="0"/>
              <a:t>Secret key</a:t>
            </a:r>
            <a:r>
              <a:rPr lang="en-US" dirty="0" smtClean="0"/>
              <a:t> − User are provided a hardware device which can create a secret id mapped with user id. System asks for such secret id which is to be generated every time prior to login.</a:t>
            </a:r>
          </a:p>
        </p:txBody>
      </p:sp>
      <p:sp>
        <p:nvSpPr>
          <p:cNvPr id="3" name="Rectangle 2"/>
          <p:cNvSpPr/>
          <p:nvPr/>
        </p:nvSpPr>
        <p:spPr>
          <a:xfrm>
            <a:off x="685800" y="762000"/>
            <a:ext cx="7772400" cy="5324535"/>
          </a:xfrm>
          <a:prstGeom prst="rect">
            <a:avLst/>
          </a:prstGeom>
        </p:spPr>
        <p:txBody>
          <a:bodyPr wrap="square">
            <a:spAutoFit/>
          </a:bodyPr>
          <a:lstStyle/>
          <a:p>
            <a:pPr>
              <a:buFont typeface="Arial" pitchFamily="34" charset="0"/>
              <a:buChar char="•"/>
            </a:pPr>
            <a:r>
              <a:rPr lang="en-US" sz="1600" b="1" dirty="0" smtClean="0">
                <a:latin typeface="Arial" pitchFamily="34" charset="0"/>
                <a:cs typeface="Arial" pitchFamily="34" charset="0"/>
              </a:rPr>
              <a:t>Username / Password</a:t>
            </a:r>
            <a:r>
              <a:rPr lang="en-US" sz="1600" dirty="0" smtClean="0">
                <a:latin typeface="Arial" pitchFamily="34" charset="0"/>
                <a:cs typeface="Arial" pitchFamily="34" charset="0"/>
              </a:rPr>
              <a:t> − User need to enter a registered username and password with Operating system to login into the system.</a:t>
            </a:r>
          </a:p>
          <a:p>
            <a:pPr>
              <a:buFont typeface="Arial" pitchFamily="34" charset="0"/>
              <a:buChar char="•"/>
            </a:pPr>
            <a:r>
              <a:rPr lang="en-US" sz="1600" b="1" dirty="0" smtClean="0">
                <a:latin typeface="Arial" pitchFamily="34" charset="0"/>
                <a:cs typeface="Arial" pitchFamily="34" charset="0"/>
              </a:rPr>
              <a:t>User card/key</a:t>
            </a:r>
            <a:r>
              <a:rPr lang="en-US" sz="1600" dirty="0" smtClean="0">
                <a:latin typeface="Arial" pitchFamily="34" charset="0"/>
                <a:cs typeface="Arial" pitchFamily="34" charset="0"/>
              </a:rPr>
              <a:t> − User need to punch card in card slot, or enter key generated by key generator in option provided by operating system to login into the system.</a:t>
            </a:r>
          </a:p>
          <a:p>
            <a:pPr>
              <a:buFont typeface="Arial" pitchFamily="34" charset="0"/>
              <a:buChar char="•"/>
            </a:pPr>
            <a:r>
              <a:rPr lang="en-US" sz="1600" b="1" dirty="0" smtClean="0">
                <a:latin typeface="Arial" pitchFamily="34" charset="0"/>
                <a:cs typeface="Arial" pitchFamily="34" charset="0"/>
              </a:rPr>
              <a:t>User attribute - fingerprint/ eye retina pattern/ signature</a:t>
            </a:r>
            <a:r>
              <a:rPr lang="en-US" sz="1600" dirty="0" smtClean="0">
                <a:latin typeface="Arial" pitchFamily="34" charset="0"/>
                <a:cs typeface="Arial" pitchFamily="34" charset="0"/>
              </a:rPr>
              <a:t> − User need to pass his/her attribute via designated input device used by operating system to login into the system.</a:t>
            </a:r>
          </a:p>
          <a:p>
            <a:pPr>
              <a:buFont typeface="Arial" pitchFamily="34" charset="0"/>
              <a:buChar char="•"/>
            </a:pPr>
            <a:endParaRPr lang="en-US" sz="1600" dirty="0" smtClean="0">
              <a:latin typeface="Arial" pitchFamily="34" charset="0"/>
              <a:cs typeface="Arial" pitchFamily="34" charset="0"/>
            </a:endParaRPr>
          </a:p>
          <a:p>
            <a:r>
              <a:rPr lang="en-US" b="1" u="sng" dirty="0" smtClean="0">
                <a:latin typeface="Arial" pitchFamily="34" charset="0"/>
                <a:cs typeface="Arial" pitchFamily="34" charset="0"/>
              </a:rPr>
              <a:t>One Time passwords</a:t>
            </a:r>
          </a:p>
          <a:p>
            <a:r>
              <a:rPr lang="en-US" sz="1600" dirty="0" smtClean="0">
                <a:latin typeface="Arial" pitchFamily="34" charset="0"/>
                <a:cs typeface="Arial" pitchFamily="34" charset="0"/>
              </a:rPr>
              <a:t>One-time passwords provide additional security along with normal authentication. In One-Time Password system, a unique password is required every time user tries to login into the system. Once a one-time password is used, then it cannot be used again.</a:t>
            </a:r>
          </a:p>
          <a:p>
            <a:endParaRPr lang="en-US" sz="1600" dirty="0" smtClean="0">
              <a:latin typeface="Arial" pitchFamily="34" charset="0"/>
              <a:cs typeface="Arial" pitchFamily="34" charset="0"/>
            </a:endParaRPr>
          </a:p>
          <a:p>
            <a:r>
              <a:rPr lang="en-US" b="1" u="sng" dirty="0" smtClean="0">
                <a:latin typeface="Arial" pitchFamily="34" charset="0"/>
                <a:cs typeface="Arial" pitchFamily="34" charset="0"/>
              </a:rPr>
              <a:t>Program Threats</a:t>
            </a:r>
          </a:p>
          <a:p>
            <a:r>
              <a:rPr lang="en-US" sz="1600" dirty="0" smtClean="0">
                <a:latin typeface="Arial" pitchFamily="34" charset="0"/>
                <a:cs typeface="Arial" pitchFamily="34" charset="0"/>
              </a:rPr>
              <a:t>Operating system's processes and kernel do the designated task as instructed. If a user program made these process do malicious tasks, then it is known as Program Threats. One of the common example of program threat is a program installed in a computer which can store and send user credentials via network to some hacker.</a:t>
            </a: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762000"/>
            <a:ext cx="7467600" cy="4585871"/>
          </a:xfrm>
          <a:prstGeom prst="rect">
            <a:avLst/>
          </a:prstGeom>
        </p:spPr>
        <p:txBody>
          <a:bodyPr wrap="square">
            <a:spAutoFit/>
          </a:bodyPr>
          <a:lstStyle/>
          <a:p>
            <a:r>
              <a:rPr lang="en-US" b="1" u="sng" dirty="0" smtClean="0">
                <a:latin typeface="Arial" pitchFamily="34" charset="0"/>
                <a:cs typeface="Arial" pitchFamily="34" charset="0"/>
              </a:rPr>
              <a:t>System Threats</a:t>
            </a:r>
          </a:p>
          <a:p>
            <a:r>
              <a:rPr lang="en-US" sz="1600" dirty="0" smtClean="0">
                <a:latin typeface="Arial" pitchFamily="34" charset="0"/>
                <a:cs typeface="Arial" pitchFamily="34" charset="0"/>
              </a:rPr>
              <a:t>System threats refers to misuse of system services and network connections to put user in trouble. System threats can be used to launch program threats on a complete network called as program attack. System threats creates such an environment that operating system resources/ user files are misused. </a:t>
            </a:r>
          </a:p>
          <a:p>
            <a:endParaRPr lang="en-US" sz="1600" dirty="0" smtClean="0">
              <a:latin typeface="Arial" pitchFamily="34" charset="0"/>
              <a:cs typeface="Arial" pitchFamily="34" charset="0"/>
            </a:endParaRPr>
          </a:p>
          <a:p>
            <a:r>
              <a:rPr lang="en-US" b="1" u="sng" dirty="0" smtClean="0">
                <a:latin typeface="Arial" pitchFamily="34" charset="0"/>
                <a:cs typeface="Arial" pitchFamily="34" charset="0"/>
              </a:rPr>
              <a:t>Computer Security Classifications</a:t>
            </a:r>
          </a:p>
          <a:p>
            <a:r>
              <a:rPr lang="en-US" sz="1600" dirty="0" smtClean="0">
                <a:latin typeface="Arial" pitchFamily="34" charset="0"/>
                <a:cs typeface="Arial" pitchFamily="34" charset="0"/>
              </a:rPr>
              <a:t>As per the U.S. Department of Defense Trusted Computer System's Evaluation Criteria there are four security classifications in computer systems: A, B, C, and D. This is widely used specifications to determine and model the security of systems and of security solutions. Following is the brief description of each classification.</a:t>
            </a:r>
          </a:p>
          <a:p>
            <a:endParaRPr lang="en-US" sz="1600" dirty="0" smtClean="0">
              <a:latin typeface="Arial" pitchFamily="34" charset="0"/>
              <a:cs typeface="Arial" pitchFamily="34" charset="0"/>
            </a:endParaRPr>
          </a:p>
          <a:p>
            <a:pPr marL="342900" indent="-342900" fontAlgn="t">
              <a:buFont typeface="+mj-lt"/>
              <a:buAutoNum type="arabicPeriod"/>
            </a:pPr>
            <a:r>
              <a:rPr lang="en-US" sz="1600" b="1" dirty="0" smtClean="0">
                <a:latin typeface="Arial" pitchFamily="34" charset="0"/>
                <a:cs typeface="Arial" pitchFamily="34" charset="0"/>
              </a:rPr>
              <a:t>Type A :</a:t>
            </a:r>
            <a:endParaRPr lang="en-US" sz="1600" dirty="0" smtClean="0">
              <a:latin typeface="Arial" pitchFamily="34" charset="0"/>
              <a:cs typeface="Arial" pitchFamily="34" charset="0"/>
            </a:endParaRPr>
          </a:p>
          <a:p>
            <a:pPr fontAlgn="t"/>
            <a:r>
              <a:rPr lang="en-US" sz="1600" dirty="0" smtClean="0">
                <a:latin typeface="Arial" pitchFamily="34" charset="0"/>
                <a:cs typeface="Arial" pitchFamily="34" charset="0"/>
              </a:rPr>
              <a:t>Highest Level. Uses formal design specifications and verification techniques. Grants a high degree of assurance of process security.</a:t>
            </a:r>
          </a:p>
          <a:p>
            <a:r>
              <a:rPr lang="en-US" sz="1600" dirty="0" smtClean="0"/>
              <a:t/>
            </a:r>
            <a:br>
              <a:rPr lang="en-US" sz="1600" dirty="0" smtClean="0"/>
            </a:br>
            <a:endParaRPr lang="en-US" sz="16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7696200" cy="4524315"/>
          </a:xfrm>
          <a:prstGeom prst="rect">
            <a:avLst/>
          </a:prstGeom>
        </p:spPr>
        <p:txBody>
          <a:bodyPr wrap="square">
            <a:spAutoFit/>
          </a:bodyPr>
          <a:lstStyle/>
          <a:p>
            <a:pPr fontAlgn="t"/>
            <a:r>
              <a:rPr lang="en-US" sz="1600" b="1" dirty="0" smtClean="0">
                <a:latin typeface="Arial" pitchFamily="34" charset="0"/>
                <a:cs typeface="Arial" pitchFamily="34" charset="0"/>
              </a:rPr>
              <a:t>2.   Type B :</a:t>
            </a:r>
            <a:endParaRPr lang="en-US" sz="1600" dirty="0" smtClean="0">
              <a:latin typeface="Arial" pitchFamily="34" charset="0"/>
              <a:cs typeface="Arial" pitchFamily="34" charset="0"/>
            </a:endParaRPr>
          </a:p>
          <a:p>
            <a:pPr fontAlgn="t"/>
            <a:r>
              <a:rPr lang="en-US" sz="1600" dirty="0" smtClean="0">
                <a:latin typeface="Arial" pitchFamily="34" charset="0"/>
                <a:cs typeface="Arial" pitchFamily="34" charset="0"/>
              </a:rPr>
              <a:t>Provides mandatory protection system. Have all the properties of a class C2 system. Attaches a sensitivity label to each object. It is of three types.</a:t>
            </a:r>
          </a:p>
          <a:p>
            <a:pPr fontAlgn="t"/>
            <a:r>
              <a:rPr lang="en-US" sz="1600" b="1" dirty="0" smtClean="0">
                <a:latin typeface="Arial" pitchFamily="34" charset="0"/>
                <a:cs typeface="Arial" pitchFamily="34" charset="0"/>
              </a:rPr>
              <a:t>B1</a:t>
            </a:r>
            <a:r>
              <a:rPr lang="en-US" sz="1600" dirty="0" smtClean="0">
                <a:latin typeface="Arial" pitchFamily="34" charset="0"/>
                <a:cs typeface="Arial" pitchFamily="34" charset="0"/>
              </a:rPr>
              <a:t> − Maintains the security label of each object in the system. Label is used for making decisions to access control.</a:t>
            </a:r>
          </a:p>
          <a:p>
            <a:pPr fontAlgn="t"/>
            <a:r>
              <a:rPr lang="en-US" sz="1600" b="1" dirty="0" smtClean="0">
                <a:latin typeface="Arial" pitchFamily="34" charset="0"/>
                <a:cs typeface="Arial" pitchFamily="34" charset="0"/>
              </a:rPr>
              <a:t>B2</a:t>
            </a:r>
            <a:r>
              <a:rPr lang="en-US" sz="1600" dirty="0" smtClean="0">
                <a:latin typeface="Arial" pitchFamily="34" charset="0"/>
                <a:cs typeface="Arial" pitchFamily="34" charset="0"/>
              </a:rPr>
              <a:t> − Extends the sensitivity labels to each system resource, such as storage objects, supports covert channels and auditing of events.</a:t>
            </a:r>
          </a:p>
          <a:p>
            <a:pPr fontAlgn="t"/>
            <a:r>
              <a:rPr lang="en-US" sz="1600" b="1" dirty="0" smtClean="0">
                <a:latin typeface="Arial" pitchFamily="34" charset="0"/>
                <a:cs typeface="Arial" pitchFamily="34" charset="0"/>
              </a:rPr>
              <a:t>B3</a:t>
            </a:r>
            <a:r>
              <a:rPr lang="en-US" sz="1600" dirty="0" smtClean="0">
                <a:latin typeface="Arial" pitchFamily="34" charset="0"/>
                <a:cs typeface="Arial" pitchFamily="34" charset="0"/>
              </a:rPr>
              <a:t> − Allows creating lists or user groups for access-control to grant access or revoke access to a given named object.</a:t>
            </a:r>
          </a:p>
          <a:p>
            <a:pPr fontAlgn="t"/>
            <a:r>
              <a:rPr lang="en-US" sz="1600" b="1" dirty="0" smtClean="0">
                <a:latin typeface="Arial" pitchFamily="34" charset="0"/>
                <a:cs typeface="Arial" pitchFamily="34" charset="0"/>
              </a:rPr>
              <a:t>3.   Type C :</a:t>
            </a:r>
          </a:p>
          <a:p>
            <a:pPr fontAlgn="t"/>
            <a:r>
              <a:rPr lang="en-US" sz="1600" dirty="0" smtClean="0">
                <a:latin typeface="Arial" pitchFamily="34" charset="0"/>
                <a:cs typeface="Arial" pitchFamily="34" charset="0"/>
              </a:rPr>
              <a:t>Provides protection and user accountability using audit capabilities. It is of two types.</a:t>
            </a:r>
          </a:p>
          <a:p>
            <a:pPr fontAlgn="t"/>
            <a:r>
              <a:rPr lang="en-US" sz="1600" b="1" dirty="0" smtClean="0">
                <a:latin typeface="Arial" pitchFamily="34" charset="0"/>
                <a:cs typeface="Arial" pitchFamily="34" charset="0"/>
              </a:rPr>
              <a:t>C1</a:t>
            </a:r>
            <a:r>
              <a:rPr lang="en-US" sz="1600" dirty="0" smtClean="0">
                <a:latin typeface="Arial" pitchFamily="34" charset="0"/>
                <a:cs typeface="Arial" pitchFamily="34" charset="0"/>
              </a:rPr>
              <a:t> − Incorporates controls so that users can protect their private information and keep other users from accidentally reading / deleting their data. UNIX versions are mostly </a:t>
            </a:r>
            <a:r>
              <a:rPr lang="en-US" sz="1600" dirty="0" err="1" smtClean="0">
                <a:latin typeface="Arial" pitchFamily="34" charset="0"/>
                <a:cs typeface="Arial" pitchFamily="34" charset="0"/>
              </a:rPr>
              <a:t>Cl</a:t>
            </a:r>
            <a:r>
              <a:rPr lang="en-US" sz="1600" dirty="0" smtClean="0">
                <a:latin typeface="Arial" pitchFamily="34" charset="0"/>
                <a:cs typeface="Arial" pitchFamily="34" charset="0"/>
              </a:rPr>
              <a:t> class.</a:t>
            </a:r>
          </a:p>
          <a:p>
            <a:pPr fontAlgn="t"/>
            <a:r>
              <a:rPr lang="en-US" sz="1600" b="1" dirty="0" smtClean="0">
                <a:latin typeface="Arial" pitchFamily="34" charset="0"/>
                <a:cs typeface="Arial" pitchFamily="34" charset="0"/>
              </a:rPr>
              <a:t>C2</a:t>
            </a:r>
            <a:r>
              <a:rPr lang="en-US" sz="1600" dirty="0" smtClean="0">
                <a:latin typeface="Arial" pitchFamily="34" charset="0"/>
                <a:cs typeface="Arial" pitchFamily="34" charset="0"/>
              </a:rPr>
              <a:t> − Adds an individual-level access control to the capabilities of a </a:t>
            </a:r>
            <a:r>
              <a:rPr lang="en-US" sz="1600" dirty="0" err="1" smtClean="0">
                <a:latin typeface="Arial" pitchFamily="34" charset="0"/>
                <a:cs typeface="Arial" pitchFamily="34" charset="0"/>
              </a:rPr>
              <a:t>Cl</a:t>
            </a:r>
            <a:r>
              <a:rPr lang="en-US" sz="1600" dirty="0" smtClean="0">
                <a:latin typeface="Arial" pitchFamily="34" charset="0"/>
                <a:cs typeface="Arial" pitchFamily="34" charset="0"/>
              </a:rPr>
              <a:t> level system.</a:t>
            </a:r>
          </a:p>
          <a:p>
            <a:pPr fontAlgn="t"/>
            <a:r>
              <a:rPr lang="en-US" sz="1600" b="1" dirty="0" smtClean="0">
                <a:latin typeface="Arial" pitchFamily="34" charset="0"/>
                <a:cs typeface="Arial" pitchFamily="34" charset="0"/>
              </a:rPr>
              <a:t>4.   Type D :</a:t>
            </a:r>
          </a:p>
          <a:p>
            <a:pPr fontAlgn="t"/>
            <a:r>
              <a:rPr lang="en-US" sz="1600" dirty="0" smtClean="0">
                <a:latin typeface="Arial" pitchFamily="34" charset="0"/>
                <a:cs typeface="Arial" pitchFamily="34" charset="0"/>
              </a:rPr>
              <a:t>Lowest level. Minimum protection. MS-DOS, Window 3.1 fall in this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Impact" pitchFamily="34" charset="0"/>
              </a:rPr>
              <a:t>CONTROL OVER SYSTEM PERFORMANCE</a:t>
            </a:r>
            <a:endParaRPr lang="en-US" dirty="0">
              <a:latin typeface="Impact" pitchFamily="34" charset="0"/>
            </a:endParaRPr>
          </a:p>
        </p:txBody>
      </p:sp>
      <p:sp>
        <p:nvSpPr>
          <p:cNvPr id="3" name="Content Placeholder 2"/>
          <p:cNvSpPr>
            <a:spLocks noGrp="1"/>
          </p:cNvSpPr>
          <p:nvPr>
            <p:ph idx="1"/>
          </p:nvPr>
        </p:nvSpPr>
        <p:spPr>
          <a:xfrm>
            <a:off x="304800" y="1219200"/>
            <a:ext cx="8458200" cy="4800600"/>
          </a:xfrm>
        </p:spPr>
        <p:txBody>
          <a:bodyPr>
            <a:normAutofit lnSpcReduction="10000"/>
          </a:bodyPr>
          <a:lstStyle/>
          <a:p>
            <a:r>
              <a:rPr lang="en-US" sz="1600" b="1" dirty="0" smtClean="0">
                <a:latin typeface="Arial" pitchFamily="34" charset="0"/>
                <a:cs typeface="Arial" pitchFamily="34" charset="0"/>
              </a:rPr>
              <a:t>Performance troubleshooter</a:t>
            </a:r>
          </a:p>
          <a:p>
            <a:r>
              <a:rPr lang="en-US" sz="1600" dirty="0" smtClean="0">
                <a:latin typeface="Arial" pitchFamily="34" charset="0"/>
                <a:cs typeface="Arial" pitchFamily="34" charset="0"/>
              </a:rPr>
              <a:t>The first thing that you can try is the Performance troubleshooter, which can automatically find and fix problems. The Performance troubleshooter checks issues that might slow down your computer's performance, such as how many users are currently logged on to the computer and whether multiple programs are running at the same time.</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Limit how many programs run at startup</a:t>
            </a:r>
          </a:p>
          <a:p>
            <a:r>
              <a:rPr lang="en-US" sz="1600" dirty="0" smtClean="0">
                <a:latin typeface="Arial" pitchFamily="34" charset="0"/>
                <a:cs typeface="Arial" pitchFamily="34" charset="0"/>
              </a:rPr>
              <a:t>Many programs are designed to start automatically when Windows starts. Software manufacturers often set their programs to open in the background, where you can't see them running, so they'll open right away when you click their icons. That's helpful for programs you use a lot, but for programs you rarely or never use, this wastes precious memory and slows down the time it takes Windows to finish starting up. Decide for yourself if you want a program to run at startup.</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Clean up your hard disk</a:t>
            </a:r>
          </a:p>
          <a:p>
            <a:r>
              <a:rPr lang="en-US" sz="1600" dirty="0" smtClean="0">
                <a:latin typeface="Arial" pitchFamily="34" charset="0"/>
                <a:cs typeface="Arial" pitchFamily="34" charset="0"/>
              </a:rPr>
              <a:t>Unnecessary files on your hard disk take up disk space and can slow down your computer. Disk Cleanup removes temporary files, empties the Recycle Bin, and removes a variety of system files and other items that you no longer need.</a:t>
            </a:r>
          </a:p>
          <a:p>
            <a:endParaRPr lang="en-US" sz="1600" dirty="0" smtClean="0">
              <a:latin typeface="Arial" pitchFamily="34" charset="0"/>
              <a:cs typeface="Arial"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r>
              <a:rPr lang="en-US" sz="1900" b="1" dirty="0" smtClean="0">
                <a:latin typeface="Arial" pitchFamily="34" charset="0"/>
                <a:cs typeface="Arial" pitchFamily="34" charset="0"/>
              </a:rPr>
              <a:t>Windows OS</a:t>
            </a:r>
            <a:r>
              <a:rPr lang="en-US" sz="1900" dirty="0" smtClean="0">
                <a:latin typeface="Arial" pitchFamily="34" charset="0"/>
                <a:cs typeface="Arial" pitchFamily="34" charset="0"/>
              </a:rPr>
              <a:t>, computer </a:t>
            </a:r>
            <a:r>
              <a:rPr lang="en-US" sz="1900" u="sng" dirty="0" smtClean="0">
                <a:latin typeface="Arial" pitchFamily="34" charset="0"/>
                <a:cs typeface="Arial" pitchFamily="34" charset="0"/>
                <a:hlinkClick r:id="rId2"/>
              </a:rPr>
              <a:t>operating system</a:t>
            </a:r>
            <a:r>
              <a:rPr lang="en-US" sz="1900" dirty="0" smtClean="0">
                <a:latin typeface="Arial" pitchFamily="34" charset="0"/>
                <a:cs typeface="Arial" pitchFamily="34" charset="0"/>
              </a:rPr>
              <a:t> (OS) developed by </a:t>
            </a:r>
            <a:r>
              <a:rPr lang="en-US" sz="1900" u="sng" dirty="0" smtClean="0">
                <a:latin typeface="Arial" pitchFamily="34" charset="0"/>
                <a:cs typeface="Arial" pitchFamily="34" charset="0"/>
                <a:hlinkClick r:id="rId3"/>
              </a:rPr>
              <a:t>Microsoft Corporation</a:t>
            </a:r>
            <a:r>
              <a:rPr lang="en-US" sz="1900" dirty="0" smtClean="0">
                <a:latin typeface="Arial" pitchFamily="34" charset="0"/>
                <a:cs typeface="Arial" pitchFamily="34" charset="0"/>
              </a:rPr>
              <a:t> to run </a:t>
            </a:r>
            <a:r>
              <a:rPr lang="en-US" sz="1900" u="sng" dirty="0" smtClean="0">
                <a:latin typeface="Arial" pitchFamily="34" charset="0"/>
                <a:cs typeface="Arial" pitchFamily="34" charset="0"/>
                <a:hlinkClick r:id="rId4"/>
              </a:rPr>
              <a:t>personal computers</a:t>
            </a:r>
            <a:r>
              <a:rPr lang="en-US" sz="1900" dirty="0" smtClean="0">
                <a:latin typeface="Arial" pitchFamily="34" charset="0"/>
                <a:cs typeface="Arial" pitchFamily="34" charset="0"/>
              </a:rPr>
              <a:t> (PCs). Featuring the first </a:t>
            </a:r>
            <a:r>
              <a:rPr lang="en-US" sz="1900" u="sng" dirty="0" smtClean="0">
                <a:latin typeface="Arial" pitchFamily="34" charset="0"/>
                <a:cs typeface="Arial" pitchFamily="34" charset="0"/>
                <a:hlinkClick r:id="rId5"/>
              </a:rPr>
              <a:t>graphical user interface</a:t>
            </a:r>
            <a:r>
              <a:rPr lang="en-US" sz="1900" dirty="0" smtClean="0">
                <a:latin typeface="Arial" pitchFamily="34" charset="0"/>
                <a:cs typeface="Arial" pitchFamily="34" charset="0"/>
              </a:rPr>
              <a:t> (GUI) for </a:t>
            </a:r>
            <a:r>
              <a:rPr lang="en-US" sz="1900" u="sng" dirty="0" smtClean="0">
                <a:latin typeface="Arial" pitchFamily="34" charset="0"/>
                <a:cs typeface="Arial" pitchFamily="34" charset="0"/>
                <a:hlinkClick r:id="rId6"/>
              </a:rPr>
              <a:t>IBM</a:t>
            </a:r>
            <a:r>
              <a:rPr lang="en-US" sz="1900" dirty="0" smtClean="0">
                <a:latin typeface="Arial" pitchFamily="34" charset="0"/>
                <a:cs typeface="Arial" pitchFamily="34" charset="0"/>
              </a:rPr>
              <a:t>-compatible PCs, the Windows OS soon dominated the PC market. Approximately 90 percent of PCs run some version of Windows.</a:t>
            </a:r>
          </a:p>
          <a:p>
            <a:pPr fontAlgn="base"/>
            <a:r>
              <a:rPr lang="en-US" sz="1900" dirty="0" smtClean="0">
                <a:latin typeface="Arial" pitchFamily="34" charset="0"/>
                <a:cs typeface="Arial" pitchFamily="34" charset="0"/>
              </a:rPr>
              <a:t>The first version of Windows, released in 1985, was simply a GUI offered as an </a:t>
            </a:r>
            <a:r>
              <a:rPr lang="en-US" sz="1900" u="sng" dirty="0" smtClean="0">
                <a:latin typeface="Arial" pitchFamily="34" charset="0"/>
                <a:cs typeface="Arial" pitchFamily="34" charset="0"/>
                <a:hlinkClick r:id="rId7"/>
              </a:rPr>
              <a:t>extension</a:t>
            </a:r>
            <a:r>
              <a:rPr lang="en-US" sz="1900" dirty="0" smtClean="0">
                <a:latin typeface="Arial" pitchFamily="34" charset="0"/>
                <a:cs typeface="Arial" pitchFamily="34" charset="0"/>
              </a:rPr>
              <a:t> of Microsoft’s existing disk operating system, or </a:t>
            </a:r>
            <a:r>
              <a:rPr lang="en-US" sz="1900" u="sng" dirty="0" smtClean="0">
                <a:latin typeface="Arial" pitchFamily="34" charset="0"/>
                <a:cs typeface="Arial" pitchFamily="34" charset="0"/>
                <a:hlinkClick r:id="rId8"/>
              </a:rPr>
              <a:t>MS-DOS</a:t>
            </a:r>
            <a:r>
              <a:rPr lang="en-US" sz="1900" dirty="0" smtClean="0">
                <a:latin typeface="Arial" pitchFamily="34" charset="0"/>
                <a:cs typeface="Arial" pitchFamily="34" charset="0"/>
              </a:rPr>
              <a:t>. Based in part on licensed concepts that </a:t>
            </a:r>
            <a:r>
              <a:rPr lang="en-US" sz="1900" u="sng" dirty="0" smtClean="0">
                <a:latin typeface="Arial" pitchFamily="34" charset="0"/>
                <a:cs typeface="Arial" pitchFamily="34" charset="0"/>
                <a:hlinkClick r:id="rId9"/>
              </a:rPr>
              <a:t>Apple Inc.</a:t>
            </a:r>
            <a:r>
              <a:rPr lang="en-US" sz="1900" dirty="0" smtClean="0">
                <a:latin typeface="Arial" pitchFamily="34" charset="0"/>
                <a:cs typeface="Arial" pitchFamily="34" charset="0"/>
              </a:rPr>
              <a:t> had used for its Macintosh System Software, Windows for the first time allowed DOS users to visually navigate a virtual desktop, opening graphical “windows” displaying the contents of electronic folders and files with the click of a </a:t>
            </a:r>
            <a:r>
              <a:rPr lang="en-US" sz="1900" u="sng" dirty="0" smtClean="0">
                <a:latin typeface="Arial" pitchFamily="34" charset="0"/>
                <a:cs typeface="Arial" pitchFamily="34" charset="0"/>
                <a:hlinkClick r:id="rId10"/>
              </a:rPr>
              <a:t>mouse</a:t>
            </a:r>
            <a:r>
              <a:rPr lang="en-US" sz="1900" dirty="0" smtClean="0">
                <a:latin typeface="Arial" pitchFamily="34" charset="0"/>
                <a:cs typeface="Arial" pitchFamily="34" charset="0"/>
              </a:rPr>
              <a:t> button, rather than typing commands and directory paths at a text prompt.</a:t>
            </a:r>
          </a:p>
          <a:p>
            <a:pPr fontAlgn="base"/>
            <a:r>
              <a:rPr lang="en-US" sz="1900" dirty="0" smtClean="0">
                <a:latin typeface="Arial" pitchFamily="34" charset="0"/>
                <a:cs typeface="Arial" pitchFamily="34" charset="0"/>
              </a:rPr>
              <a:t>Subsequent versions introduced greater functionality, including native Windows File Manager, Program Manager, and Print Manager programs, and a more </a:t>
            </a:r>
            <a:r>
              <a:rPr lang="en-US" sz="1900" dirty="0" smtClean="0">
                <a:latin typeface="Arial" pitchFamily="34" charset="0"/>
                <a:cs typeface="Arial" pitchFamily="34" charset="0"/>
                <a:hlinkClick r:id="rId11"/>
              </a:rPr>
              <a:t>dynamic</a:t>
            </a:r>
            <a:r>
              <a:rPr lang="en-US" sz="1900" dirty="0" smtClean="0">
                <a:latin typeface="Arial" pitchFamily="34" charset="0"/>
                <a:cs typeface="Arial" pitchFamily="34" charset="0"/>
              </a:rPr>
              <a:t> interface. Microsoft also developed specialized Windows packages, including the networkable Windows for Workgroups and the high-powered Windows NT, aimed at businesses. The 1995 consumer release Windows 95 fully </a:t>
            </a:r>
            <a:r>
              <a:rPr lang="en-US" sz="1900" dirty="0" smtClean="0">
                <a:latin typeface="Arial" pitchFamily="34" charset="0"/>
                <a:cs typeface="Arial" pitchFamily="34" charset="0"/>
                <a:hlinkClick r:id="rId12"/>
              </a:rPr>
              <a:t>integrated</a:t>
            </a:r>
            <a:r>
              <a:rPr lang="en-US" sz="1900" dirty="0" smtClean="0">
                <a:latin typeface="Arial" pitchFamily="34" charset="0"/>
                <a:cs typeface="Arial" pitchFamily="34" charset="0"/>
              </a:rPr>
              <a:t> Windows and DOS and offered built-in </a:t>
            </a:r>
            <a:r>
              <a:rPr lang="en-US" sz="1900" u="sng" dirty="0" smtClean="0">
                <a:latin typeface="Arial" pitchFamily="34" charset="0"/>
                <a:cs typeface="Arial" pitchFamily="34" charset="0"/>
                <a:hlinkClick r:id="rId13"/>
              </a:rPr>
              <a:t>Internet</a:t>
            </a:r>
            <a:r>
              <a:rPr lang="en-US" sz="1900" dirty="0" smtClean="0">
                <a:latin typeface="Arial" pitchFamily="34" charset="0"/>
                <a:cs typeface="Arial" pitchFamily="34" charset="0"/>
              </a:rPr>
              <a:t> support, including the </a:t>
            </a:r>
            <a:r>
              <a:rPr lang="en-US" sz="1900" u="sng" dirty="0" smtClean="0">
                <a:latin typeface="Arial" pitchFamily="34" charset="0"/>
                <a:cs typeface="Arial" pitchFamily="34" charset="0"/>
                <a:hlinkClick r:id="rId14"/>
              </a:rPr>
              <a:t>World Wide Web</a:t>
            </a:r>
            <a:r>
              <a:rPr lang="en-US" sz="1900" u="sng" dirty="0" smtClean="0">
                <a:latin typeface="Arial" pitchFamily="34" charset="0"/>
                <a:cs typeface="Arial" pitchFamily="34" charset="0"/>
              </a:rPr>
              <a:t> </a:t>
            </a:r>
            <a:r>
              <a:rPr lang="en-US" sz="1900" u="sng" dirty="0" smtClean="0">
                <a:latin typeface="Arial" pitchFamily="34" charset="0"/>
                <a:cs typeface="Arial" pitchFamily="34" charset="0"/>
                <a:hlinkClick r:id="rId15"/>
              </a:rPr>
              <a:t>browser</a:t>
            </a:r>
            <a:r>
              <a:rPr lang="en-US" sz="1900" dirty="0" smtClean="0">
                <a:latin typeface="Arial" pitchFamily="34" charset="0"/>
                <a:cs typeface="Arial" pitchFamily="34" charset="0"/>
              </a:rPr>
              <a:t> </a:t>
            </a:r>
            <a:r>
              <a:rPr lang="en-US" sz="1900" u="sng" dirty="0" smtClean="0">
                <a:latin typeface="Arial" pitchFamily="34" charset="0"/>
                <a:cs typeface="Arial" pitchFamily="34" charset="0"/>
                <a:hlinkClick r:id="rId16"/>
              </a:rPr>
              <a:t>Internet Explorer</a:t>
            </a:r>
            <a:r>
              <a:rPr lang="en-US" sz="19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dirty="0"/>
          </a:p>
        </p:txBody>
      </p:sp>
      <p:sp>
        <p:nvSpPr>
          <p:cNvPr id="5" name="Title 4"/>
          <p:cNvSpPr>
            <a:spLocks noGrp="1"/>
          </p:cNvSpPr>
          <p:nvPr>
            <p:ph type="title"/>
          </p:nvPr>
        </p:nvSpPr>
        <p:spPr/>
        <p:txBody>
          <a:bodyPr/>
          <a:lstStyle/>
          <a:p>
            <a:r>
              <a:rPr lang="en-US" dirty="0" smtClean="0">
                <a:latin typeface="Impact" pitchFamily="34" charset="0"/>
              </a:rPr>
              <a:t>INTRODUCTION</a:t>
            </a:r>
            <a:endParaRPr lang="en-US" dirty="0">
              <a:latin typeface="Impac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8001000" cy="4524315"/>
          </a:xfrm>
          <a:prstGeom prst="rect">
            <a:avLst/>
          </a:prstGeom>
        </p:spPr>
        <p:txBody>
          <a:bodyPr wrap="square">
            <a:spAutoFit/>
          </a:bodyPr>
          <a:lstStyle/>
          <a:p>
            <a:r>
              <a:rPr lang="en-US" sz="1600" b="1" dirty="0" smtClean="0">
                <a:latin typeface="Arial" pitchFamily="34" charset="0"/>
                <a:cs typeface="Arial" pitchFamily="34" charset="0"/>
              </a:rPr>
              <a:t>Defragment your hard disk</a:t>
            </a:r>
          </a:p>
          <a:p>
            <a:r>
              <a:rPr lang="en-US" sz="1600" dirty="0" smtClean="0">
                <a:latin typeface="Arial" pitchFamily="34" charset="0"/>
                <a:cs typeface="Arial" pitchFamily="34" charset="0"/>
              </a:rPr>
              <a:t>Fragmentation makes your hard disk do extra work that can slow down your computer. Disk Defragmenter rearranges fragmented data so your hard disk can work more efficiently. Disk Defragmenter runs on a schedule, but you can also defragment your hard disk manually.</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Run fewer programs at the same time</a:t>
            </a:r>
          </a:p>
          <a:p>
            <a:r>
              <a:rPr lang="en-US" sz="1600" dirty="0" smtClean="0">
                <a:latin typeface="Arial" pitchFamily="34" charset="0"/>
                <a:cs typeface="Arial" pitchFamily="34" charset="0"/>
              </a:rPr>
              <a:t>Sometimes changing your computing behavior can have a big impact on your PC's performance. If you're the type of computer user who likes to keep eight programs and a dozen browser windows open at once—all while sending instant messages to your friends don't be surprised if your PC bogs down. Keeping a lot of e‑mail messages open can also use up memory.</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Check for viruses and spyware</a:t>
            </a:r>
          </a:p>
          <a:p>
            <a:r>
              <a:rPr lang="en-US" sz="1600" dirty="0" smtClean="0">
                <a:latin typeface="Arial" pitchFamily="34" charset="0"/>
                <a:cs typeface="Arial" pitchFamily="34" charset="0"/>
              </a:rPr>
              <a:t>If your PC is running slowly, it's possible that it's infected with a virus or spyware. This is not as common as the other problems, but it's something to consider. Before you worry too much, check your PC using antispyware and antivirus programs.</a:t>
            </a:r>
          </a:p>
          <a:p>
            <a:endParaRPr lang="en-US" sz="16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mpact" pitchFamily="34" charset="0"/>
              </a:rPr>
              <a:t>JOB ACCOUNTING</a:t>
            </a:r>
            <a:endParaRPr lang="en-US" dirty="0">
              <a:latin typeface="Impact" pitchFamily="34" charset="0"/>
            </a:endParaRPr>
          </a:p>
        </p:txBody>
      </p:sp>
      <p:sp>
        <p:nvSpPr>
          <p:cNvPr id="3" name="Content Placeholder 2"/>
          <p:cNvSpPr>
            <a:spLocks noGrp="1"/>
          </p:cNvSpPr>
          <p:nvPr>
            <p:ph idx="1"/>
          </p:nvPr>
        </p:nvSpPr>
        <p:spPr>
          <a:xfrm>
            <a:off x="457200" y="1219200"/>
            <a:ext cx="8153400" cy="4800600"/>
          </a:xfrm>
        </p:spPr>
        <p:txBody>
          <a:bodyPr>
            <a:normAutofit fontScale="92500" lnSpcReduction="20000"/>
          </a:bodyPr>
          <a:lstStyle/>
          <a:p>
            <a:pPr>
              <a:buNone/>
            </a:pPr>
            <a:r>
              <a:rPr lang="en-US" sz="1900" b="1" u="sng" dirty="0" smtClean="0">
                <a:latin typeface="Arial" pitchFamily="34" charset="0"/>
                <a:cs typeface="Arial" pitchFamily="34" charset="0"/>
              </a:rPr>
              <a:t>JOB :</a:t>
            </a:r>
          </a:p>
          <a:p>
            <a:pPr>
              <a:buNone/>
            </a:pPr>
            <a:r>
              <a:rPr lang="en-US" sz="1700" dirty="0" smtClean="0">
                <a:latin typeface="Arial" pitchFamily="34" charset="0"/>
                <a:cs typeface="Arial" pitchFamily="34" charset="0"/>
              </a:rPr>
              <a:t>In certain computer operating systems, a job is the unit of work that a computer </a:t>
            </a:r>
            <a:r>
              <a:rPr lang="en-US" sz="1700" u="sng" dirty="0" smtClean="0">
                <a:latin typeface="Arial" pitchFamily="34" charset="0"/>
                <a:cs typeface="Arial" pitchFamily="34" charset="0"/>
                <a:hlinkClick r:id="rId2"/>
              </a:rPr>
              <a:t>operator</a:t>
            </a:r>
            <a:r>
              <a:rPr lang="en-US" sz="1700" dirty="0" smtClean="0">
                <a:latin typeface="Arial" pitchFamily="34" charset="0"/>
                <a:cs typeface="Arial" pitchFamily="34" charset="0"/>
              </a:rPr>
              <a:t> (or</a:t>
            </a:r>
          </a:p>
          <a:p>
            <a:pPr>
              <a:buNone/>
            </a:pPr>
            <a:r>
              <a:rPr lang="en-US" sz="1700" dirty="0" smtClean="0">
                <a:latin typeface="Arial" pitchFamily="34" charset="0"/>
                <a:cs typeface="Arial" pitchFamily="34" charset="0"/>
              </a:rPr>
              <a:t>a program called a </a:t>
            </a:r>
            <a:r>
              <a:rPr lang="en-US" sz="1700" u="sng" dirty="0" smtClean="0">
                <a:latin typeface="Arial" pitchFamily="34" charset="0"/>
                <a:cs typeface="Arial" pitchFamily="34" charset="0"/>
                <a:hlinkClick r:id="rId3"/>
              </a:rPr>
              <a:t>job scheduler</a:t>
            </a:r>
            <a:r>
              <a:rPr lang="en-US" sz="1700" dirty="0" smtClean="0">
                <a:latin typeface="Arial" pitchFamily="34" charset="0"/>
                <a:cs typeface="Arial" pitchFamily="34" charset="0"/>
              </a:rPr>
              <a:t>) gives to the </a:t>
            </a:r>
            <a:r>
              <a:rPr lang="en-US" sz="1700" u="sng" dirty="0" smtClean="0">
                <a:latin typeface="Arial" pitchFamily="34" charset="0"/>
                <a:cs typeface="Arial" pitchFamily="34" charset="0"/>
                <a:hlinkClick r:id="rId4"/>
              </a:rPr>
              <a:t>operating system</a:t>
            </a:r>
            <a:r>
              <a:rPr lang="en-US" sz="1700" dirty="0" smtClean="0">
                <a:latin typeface="Arial" pitchFamily="34" charset="0"/>
                <a:cs typeface="Arial" pitchFamily="34" charset="0"/>
              </a:rPr>
              <a:t>. </a:t>
            </a:r>
          </a:p>
          <a:p>
            <a:pPr>
              <a:buNone/>
            </a:pPr>
            <a:r>
              <a:rPr lang="en-US" sz="1700" dirty="0" smtClean="0">
                <a:latin typeface="Arial" pitchFamily="34" charset="0"/>
                <a:cs typeface="Arial" pitchFamily="34" charset="0"/>
              </a:rPr>
              <a:t>For example, a job could be the running of an </a:t>
            </a:r>
            <a:r>
              <a:rPr lang="en-US" sz="1700" u="sng" dirty="0" smtClean="0">
                <a:latin typeface="Arial" pitchFamily="34" charset="0"/>
                <a:cs typeface="Arial" pitchFamily="34" charset="0"/>
                <a:hlinkClick r:id="rId5"/>
              </a:rPr>
              <a:t>application program</a:t>
            </a:r>
            <a:r>
              <a:rPr lang="en-US" sz="1700" dirty="0" smtClean="0">
                <a:latin typeface="Arial" pitchFamily="34" charset="0"/>
                <a:cs typeface="Arial" pitchFamily="34" charset="0"/>
              </a:rPr>
              <a:t> such as a weekly payroll program. A job is usually said to be run in </a:t>
            </a:r>
            <a:r>
              <a:rPr lang="en-US" sz="1700" u="sng" dirty="0" smtClean="0">
                <a:latin typeface="Arial" pitchFamily="34" charset="0"/>
                <a:cs typeface="Arial" pitchFamily="34" charset="0"/>
                <a:hlinkClick r:id="rId6"/>
              </a:rPr>
              <a:t>batch</a:t>
            </a:r>
            <a:r>
              <a:rPr lang="en-US" sz="1700" dirty="0" smtClean="0">
                <a:latin typeface="Arial" pitchFamily="34" charset="0"/>
                <a:cs typeface="Arial" pitchFamily="34" charset="0"/>
              </a:rPr>
              <a:t> (rather than interactive) mode. The operator or job scheduler gives the operating system a "batch" of jobs to do (payroll, cost analysis, employee file updating, and so forth) and these are performed in the background when time-sensitive interactive work is not being done. In IBM mainframe operating systems (</a:t>
            </a:r>
            <a:r>
              <a:rPr lang="en-US" sz="1700" u="sng" dirty="0" smtClean="0">
                <a:latin typeface="Arial" pitchFamily="34" charset="0"/>
                <a:cs typeface="Arial" pitchFamily="34" charset="0"/>
                <a:hlinkClick r:id="rId7"/>
              </a:rPr>
              <a:t>MVS</a:t>
            </a:r>
            <a:r>
              <a:rPr lang="en-US" sz="1700" dirty="0" smtClean="0">
                <a:latin typeface="Arial" pitchFamily="34" charset="0"/>
                <a:cs typeface="Arial" pitchFamily="34" charset="0"/>
              </a:rPr>
              <a:t>, </a:t>
            </a:r>
            <a:r>
              <a:rPr lang="en-US" sz="1700" u="sng" dirty="0" smtClean="0">
                <a:latin typeface="Arial" pitchFamily="34" charset="0"/>
                <a:cs typeface="Arial" pitchFamily="34" charset="0"/>
                <a:hlinkClick r:id="rId8"/>
              </a:rPr>
              <a:t>OS/390</a:t>
            </a:r>
            <a:r>
              <a:rPr lang="en-US" sz="1700" dirty="0" smtClean="0">
                <a:latin typeface="Arial" pitchFamily="34" charset="0"/>
                <a:cs typeface="Arial" pitchFamily="34" charset="0"/>
              </a:rPr>
              <a:t>, and successors) a job is described with job control language (</a:t>
            </a:r>
            <a:r>
              <a:rPr lang="en-US" sz="1700" u="sng" dirty="0" smtClean="0">
                <a:latin typeface="Arial" pitchFamily="34" charset="0"/>
                <a:cs typeface="Arial" pitchFamily="34" charset="0"/>
                <a:hlinkClick r:id="rId9"/>
              </a:rPr>
              <a:t>JCL</a:t>
            </a:r>
            <a:r>
              <a:rPr lang="en-US" sz="1700" dirty="0" smtClean="0">
                <a:latin typeface="Arial" pitchFamily="34" charset="0"/>
                <a:cs typeface="Arial" pitchFamily="34" charset="0"/>
              </a:rPr>
              <a:t>). Jobs are broken down into </a:t>
            </a:r>
            <a:r>
              <a:rPr lang="en-US" sz="1700" u="sng" dirty="0" smtClean="0">
                <a:latin typeface="Arial" pitchFamily="34" charset="0"/>
                <a:cs typeface="Arial" pitchFamily="34" charset="0"/>
                <a:hlinkClick r:id="rId10"/>
              </a:rPr>
              <a:t>job step</a:t>
            </a:r>
            <a:r>
              <a:rPr lang="en-US" sz="1700" dirty="0" smtClean="0">
                <a:latin typeface="Arial" pitchFamily="34" charset="0"/>
                <a:cs typeface="Arial" pitchFamily="34" charset="0"/>
              </a:rPr>
              <a:t>s. An example of a job step might be to make sure that a particular data set or database needed in the job is made accessible.</a:t>
            </a:r>
          </a:p>
          <a:p>
            <a:r>
              <a:rPr lang="en-US" sz="1700" dirty="0" smtClean="0">
                <a:latin typeface="Arial" pitchFamily="34" charset="0"/>
                <a:cs typeface="Arial" pitchFamily="34" charset="0"/>
              </a:rPr>
              <a:t>Typically, the development programmer who writes a program that is intended to be run as a batch job also writes the JCL that describes for the operating system how to run the job (for example, what data sets or databases it uses). The use of a job scheduler usually provides greater flexibility and the ability to monitor and report batch job operations.</a:t>
            </a:r>
          </a:p>
          <a:p>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A similar term is </a:t>
            </a:r>
            <a:r>
              <a:rPr lang="en-US" sz="1700" u="sng" dirty="0" smtClean="0">
                <a:latin typeface="Arial" pitchFamily="34" charset="0"/>
                <a:cs typeface="Arial" pitchFamily="34" charset="0"/>
                <a:hlinkClick r:id="rId11"/>
              </a:rPr>
              <a:t>task</a:t>
            </a:r>
            <a:r>
              <a:rPr lang="en-US" sz="1700" dirty="0" smtClean="0">
                <a:latin typeface="Arial" pitchFamily="34" charset="0"/>
                <a:cs typeface="Arial" pitchFamily="34" charset="0"/>
              </a:rPr>
              <a:t>, a concept usually applied to interactive work. A </a:t>
            </a:r>
            <a:r>
              <a:rPr lang="en-US" sz="1700" u="sng" dirty="0" smtClean="0">
                <a:latin typeface="Arial" pitchFamily="34" charset="0"/>
                <a:cs typeface="Arial" pitchFamily="34" charset="0"/>
                <a:hlinkClick r:id="rId12"/>
              </a:rPr>
              <a:t>multitasking</a:t>
            </a:r>
            <a:r>
              <a:rPr lang="en-US" sz="1700" dirty="0" smtClean="0">
                <a:latin typeface="Arial" pitchFamily="34" charset="0"/>
                <a:cs typeface="Arial" pitchFamily="34" charset="0"/>
              </a:rPr>
              <a:t> operating system serving one or more interactive users can at the same time perform batch jobs in the background.</a:t>
            </a:r>
          </a:p>
          <a:p>
            <a:endParaRPr lang="en-US" sz="1600" dirty="0" smtClean="0">
              <a:latin typeface="Arial" pitchFamily="34" charset="0"/>
              <a:cs typeface="Arial" pitchFamily="34"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mpact" pitchFamily="34" charset="0"/>
              </a:rPr>
              <a:t>ERROR DETECTING</a:t>
            </a:r>
            <a:endParaRPr lang="en-US" dirty="0">
              <a:latin typeface="Impact" pitchFamily="34" charset="0"/>
            </a:endParaRPr>
          </a:p>
        </p:txBody>
      </p:sp>
      <p:sp>
        <p:nvSpPr>
          <p:cNvPr id="3" name="Content Placeholder 2"/>
          <p:cNvSpPr>
            <a:spLocks noGrp="1"/>
          </p:cNvSpPr>
          <p:nvPr>
            <p:ph idx="1"/>
          </p:nvPr>
        </p:nvSpPr>
        <p:spPr/>
        <p:txBody>
          <a:bodyPr>
            <a:normAutofit fontScale="70000" lnSpcReduction="20000"/>
          </a:bodyPr>
          <a:lstStyle/>
          <a:p>
            <a:r>
              <a:rPr lang="en-US" sz="2300" dirty="0" smtClean="0">
                <a:latin typeface="Arial" pitchFamily="34" charset="0"/>
                <a:cs typeface="Arial" pitchFamily="34" charset="0"/>
              </a:rPr>
              <a:t>OS provides error detecting aids for production of traces, errors messages, bugs, dumps and so on.</a:t>
            </a:r>
          </a:p>
          <a:p>
            <a:endParaRPr lang="en-US" sz="2300" dirty="0" smtClean="0">
              <a:latin typeface="Arial" pitchFamily="34" charset="0"/>
              <a:cs typeface="Arial" pitchFamily="34" charset="0"/>
            </a:endParaRPr>
          </a:p>
          <a:p>
            <a:r>
              <a:rPr lang="en-US" sz="2300" b="1" dirty="0" smtClean="0">
                <a:latin typeface="Arial" pitchFamily="34" charset="0"/>
                <a:cs typeface="Arial" pitchFamily="34" charset="0"/>
              </a:rPr>
              <a:t>Error Detection</a:t>
            </a:r>
          </a:p>
          <a:p>
            <a:r>
              <a:rPr lang="en-US" sz="2300" dirty="0" smtClean="0">
                <a:latin typeface="Arial" pitchFamily="34" charset="0"/>
                <a:cs typeface="Arial" pitchFamily="34" charset="0"/>
              </a:rPr>
              <a:t>In networking, error detection refers to the techniques used to detect noise or other impairments introduced into data while it is transmitted from source to destination. Error detection ensures reliable delivery of data across vulnerable networks.</a:t>
            </a:r>
          </a:p>
          <a:p>
            <a:endParaRPr lang="en-US" sz="2300" dirty="0" smtClean="0">
              <a:latin typeface="Arial" pitchFamily="34" charset="0"/>
              <a:cs typeface="Arial" pitchFamily="34" charset="0"/>
            </a:endParaRPr>
          </a:p>
          <a:p>
            <a:r>
              <a:rPr lang="en-US" sz="2300" b="1" dirty="0" smtClean="0">
                <a:latin typeface="Arial" pitchFamily="34" charset="0"/>
                <a:cs typeface="Arial" pitchFamily="34" charset="0"/>
              </a:rPr>
              <a:t>Error Control</a:t>
            </a:r>
          </a:p>
          <a:p>
            <a:r>
              <a:rPr lang="en-US" sz="2300" dirty="0" smtClean="0">
                <a:latin typeface="Arial" pitchFamily="34" charset="0"/>
                <a:cs typeface="Arial" pitchFamily="34" charset="0"/>
              </a:rPr>
              <a:t>In information theory and coding theory with applications in computer science and telecommunication, error detection and correction or error control are techniques that enable reliable delivery of digital data over unreliable communication channels.</a:t>
            </a:r>
          </a:p>
          <a:p>
            <a:endParaRPr lang="en-US" sz="2300" dirty="0" smtClean="0">
              <a:latin typeface="Arial" pitchFamily="34" charset="0"/>
              <a:cs typeface="Arial" pitchFamily="34" charset="0"/>
            </a:endParaRPr>
          </a:p>
          <a:p>
            <a:r>
              <a:rPr lang="en-US" sz="2300" b="1" dirty="0" smtClean="0">
                <a:latin typeface="Arial" pitchFamily="34" charset="0"/>
                <a:cs typeface="Arial" pitchFamily="34" charset="0"/>
              </a:rPr>
              <a:t>Error Correcting </a:t>
            </a:r>
          </a:p>
          <a:p>
            <a:r>
              <a:rPr lang="en-US" sz="2300" dirty="0" smtClean="0">
                <a:latin typeface="Arial" pitchFamily="34" charset="0"/>
                <a:cs typeface="Arial" pitchFamily="34" charset="0"/>
              </a:rPr>
              <a:t>code memory (ECC memory) is a type of computer data storage that can detect and correct the most common kinds of internal data corruption. ECC memory is used in most computers where data corruption cannot be tolerated under any circumstances, such as for scientific or financial computing</a:t>
            </a:r>
          </a:p>
          <a:p>
            <a:endParaRPr lang="en-US" sz="2800" dirty="0" smtClean="0"/>
          </a:p>
          <a:p>
            <a:endParaRPr lang="en-US" sz="2800"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Impact" pitchFamily="34" charset="0"/>
              </a:rPr>
              <a:t>COORDINATION BETWEEN OTHER SOFTWARES AND USERS</a:t>
            </a:r>
            <a:endParaRPr lang="en-US" sz="4000" dirty="0">
              <a:latin typeface="Impact" pitchFamily="34" charset="0"/>
            </a:endParaRPr>
          </a:p>
        </p:txBody>
      </p:sp>
      <p:sp>
        <p:nvSpPr>
          <p:cNvPr id="3" name="Content Placeholder 2"/>
          <p:cNvSpPr>
            <a:spLocks noGrp="1"/>
          </p:cNvSpPr>
          <p:nvPr>
            <p:ph idx="1"/>
          </p:nvPr>
        </p:nvSpPr>
        <p:spPr/>
        <p:txBody>
          <a:bodyPr>
            <a:normAutofit/>
          </a:bodyPr>
          <a:lstStyle/>
          <a:p>
            <a:r>
              <a:rPr lang="en-US" sz="1600" dirty="0" smtClean="0">
                <a:latin typeface="Arial" pitchFamily="34" charset="0"/>
                <a:cs typeface="Arial" pitchFamily="34" charset="0"/>
              </a:rPr>
              <a:t>TL/DR: the operating system uses a scheduler.</a:t>
            </a:r>
            <a:br>
              <a:rPr lang="en-US" sz="1600" dirty="0" smtClean="0">
                <a:latin typeface="Arial" pitchFamily="34" charset="0"/>
                <a:cs typeface="Arial" pitchFamily="34" charset="0"/>
              </a:rPr>
            </a:b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The main goal of an operating system (OS) is to provide usable hardware abstractions to software.</a:t>
            </a:r>
            <a:br>
              <a:rPr lang="en-US" sz="1600" dirty="0" smtClean="0">
                <a:latin typeface="Arial" pitchFamily="34" charset="0"/>
                <a:cs typeface="Arial" pitchFamily="34" charset="0"/>
              </a:rPr>
            </a:br>
            <a:r>
              <a:rPr lang="en-US" sz="1600" dirty="0" smtClean="0">
                <a:latin typeface="Arial" pitchFamily="34" charset="0"/>
                <a:cs typeface="Arial" pitchFamily="34" charset="0"/>
              </a:rPr>
              <a:t>For example, you might know about a thing called a file. This is one of the abstractions that most OS provide. The hardware provides a disk drive of some kind, and the OS refines this by managing files on the disk.</a:t>
            </a:r>
            <a:br>
              <a:rPr lang="en-US" sz="1600" dirty="0" smtClean="0">
                <a:latin typeface="Arial" pitchFamily="34" charset="0"/>
                <a:cs typeface="Arial" pitchFamily="34" charset="0"/>
              </a:rPr>
            </a:br>
            <a:r>
              <a:rPr lang="en-US" sz="1600" dirty="0" smtClean="0">
                <a:latin typeface="Arial" pitchFamily="34" charset="0"/>
                <a:cs typeface="Arial" pitchFamily="34" charset="0"/>
              </a:rPr>
              <a:t>For software cooperation, the OS does the same abstraction work with the hardware's processor (or CPU). This means that every program running on this OS will have the impression of running alone (like it gets all the CPU for itself). In practice, the OS has something called a scheduler. The job of the scheduler is to allocate a slice of CPU time for each program. Once the time is up, the scheduler will switch to executing another program (this is called a context switch). A context switch is usually transparent to the program, so that the program doesn't know it is being interrupted.</a:t>
            </a:r>
            <a:br>
              <a:rPr lang="en-US" sz="1600" dirty="0" smtClean="0">
                <a:latin typeface="Arial" pitchFamily="34" charset="0"/>
                <a:cs typeface="Arial" pitchFamily="34" charset="0"/>
              </a:rPr>
            </a:b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There are many variations around schedulers, and even if it's an old problem to implement a one, there is still much research work on their performance nowadays.</a:t>
            </a:r>
            <a:endParaRPr lang="en-US" sz="1600"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1"/>
            <a:ext cx="7315200" cy="3539430"/>
          </a:xfrm>
          <a:prstGeom prst="rect">
            <a:avLst/>
          </a:prstGeom>
        </p:spPr>
        <p:txBody>
          <a:bodyPr wrap="square">
            <a:spAutoFit/>
          </a:bodyPr>
          <a:lstStyle/>
          <a:p>
            <a:r>
              <a:rPr lang="en-US" sz="1600" b="1" dirty="0" smtClean="0">
                <a:latin typeface="Arial" pitchFamily="34" charset="0"/>
                <a:cs typeface="Arial" pitchFamily="34" charset="0"/>
              </a:rPr>
              <a:t>Providing interface</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dirty="0" smtClean="0">
                <a:latin typeface="Arial" pitchFamily="34" charset="0"/>
                <a:cs typeface="Arial" pitchFamily="34" charset="0"/>
              </a:rPr>
              <a:t>User interface controls how you input data and instruction and how information is displayed on a monitor.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The following are the operating systems interfaces</a:t>
            </a:r>
          </a:p>
          <a:p>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b="1" dirty="0" smtClean="0">
                <a:latin typeface="Arial" pitchFamily="34" charset="0"/>
                <a:cs typeface="Arial" pitchFamily="34" charset="0"/>
              </a:rPr>
              <a:t>Graphical-line interface: </a:t>
            </a:r>
          </a:p>
          <a:p>
            <a:r>
              <a:rPr lang="en-US" sz="1600" dirty="0" smtClean="0">
                <a:latin typeface="Arial" pitchFamily="34" charset="0"/>
                <a:cs typeface="Arial" pitchFamily="34" charset="0"/>
              </a:rPr>
              <a:t>This is an interface that works at the point of contact between a computer and its user, and which employs graphic.</a:t>
            </a:r>
          </a:p>
          <a:p>
            <a:r>
              <a:rPr lang="en-US" sz="1600" dirty="0" smtClean="0">
                <a:latin typeface="Arial" pitchFamily="34" charset="0"/>
                <a:cs typeface="Arial" pitchFamily="34" charset="0"/>
              </a:rPr>
              <a:t/>
            </a:r>
            <a:br>
              <a:rPr lang="en-US" sz="1600" dirty="0" smtClean="0">
                <a:latin typeface="Arial" pitchFamily="34" charset="0"/>
                <a:cs typeface="Arial" pitchFamily="34" charset="0"/>
              </a:rPr>
            </a:br>
            <a:r>
              <a:rPr lang="en-US" sz="1600" b="1" dirty="0" smtClean="0">
                <a:latin typeface="Arial" pitchFamily="34" charset="0"/>
                <a:cs typeface="Arial" pitchFamily="34" charset="0"/>
              </a:rPr>
              <a:t>Command-line interface:</a:t>
            </a:r>
          </a:p>
          <a:p>
            <a:r>
              <a:rPr lang="en-US" sz="1600" dirty="0" smtClean="0">
                <a:latin typeface="Arial" pitchFamily="34" charset="0"/>
                <a:cs typeface="Arial" pitchFamily="34" charset="0"/>
              </a:rPr>
              <a:t> is a user interface to a computer's operating system or an application in which the user responds to a visual prompt by typing in a command on a specified line which is related to an intended course of action.</a:t>
            </a:r>
            <a:endParaRPr lang="en-US"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600" dirty="0" smtClean="0">
                <a:latin typeface="Arial" pitchFamily="34" charset="0"/>
                <a:cs typeface="Arial" pitchFamily="34" charset="0"/>
              </a:rPr>
              <a:t>Memory management is the process of controlling and coordinating computer memory,</a:t>
            </a:r>
          </a:p>
          <a:p>
            <a:pPr>
              <a:buNone/>
            </a:pPr>
            <a:r>
              <a:rPr lang="en-US" sz="1600" dirty="0" smtClean="0">
                <a:latin typeface="Arial" pitchFamily="34" charset="0"/>
                <a:cs typeface="Arial" pitchFamily="34" charset="0"/>
              </a:rPr>
              <a:t>assigning  portion called block to various running program to optimize overall system </a:t>
            </a:r>
          </a:p>
          <a:p>
            <a:pPr>
              <a:buNone/>
            </a:pPr>
            <a:r>
              <a:rPr lang="en-US" sz="1600" dirty="0" smtClean="0">
                <a:latin typeface="Arial" pitchFamily="34" charset="0"/>
                <a:cs typeface="Arial" pitchFamily="34" charset="0"/>
              </a:rPr>
              <a:t>performance. It resides in hardware in Operating System (OS), and in programs and </a:t>
            </a:r>
          </a:p>
          <a:p>
            <a:pPr>
              <a:buNone/>
            </a:pPr>
            <a:r>
              <a:rPr lang="en-US" sz="1600" dirty="0" smtClean="0">
                <a:latin typeface="Arial" pitchFamily="34" charset="0"/>
                <a:cs typeface="Arial" pitchFamily="34" charset="0"/>
              </a:rPr>
              <a:t>applications.</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Unlike other operating system, windows perform so many sophisticated operations to be</a:t>
            </a:r>
          </a:p>
          <a:p>
            <a:pPr>
              <a:buNone/>
            </a:pPr>
            <a:r>
              <a:rPr lang="en-US" sz="1600" dirty="0" smtClean="0">
                <a:latin typeface="Arial" pitchFamily="34" charset="0"/>
                <a:cs typeface="Arial" pitchFamily="34" charset="0"/>
              </a:rPr>
              <a:t>done with its job. Memory involves process, threads and other underlying theory to</a:t>
            </a:r>
          </a:p>
          <a:p>
            <a:pPr>
              <a:buNone/>
            </a:pPr>
            <a:r>
              <a:rPr lang="en-US" sz="1600" dirty="0" smtClean="0">
                <a:latin typeface="Arial" pitchFamily="34" charset="0"/>
                <a:cs typeface="Arial" pitchFamily="34" charset="0"/>
              </a:rPr>
              <a:t>complete a command from users.</a:t>
            </a:r>
          </a:p>
          <a:p>
            <a:pPr>
              <a:buNone/>
            </a:pP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A memory is a physical device used to store some sequence of instructions. Now, this </a:t>
            </a:r>
          </a:p>
          <a:p>
            <a:pPr>
              <a:buNone/>
            </a:pPr>
            <a:r>
              <a:rPr lang="en-US" sz="1600" dirty="0" smtClean="0">
                <a:latin typeface="Arial" pitchFamily="34" charset="0"/>
                <a:cs typeface="Arial" pitchFamily="34" charset="0"/>
              </a:rPr>
              <a:t>memory can be two types- one is primary and the other one is secondary memory.</a:t>
            </a:r>
          </a:p>
          <a:p>
            <a:pPr>
              <a:buNone/>
            </a:pPr>
            <a:r>
              <a:rPr lang="en-US" sz="1600" dirty="0" smtClean="0">
                <a:latin typeface="Arial" pitchFamily="34" charset="0"/>
                <a:cs typeface="Arial" pitchFamily="34" charset="0"/>
              </a:rPr>
              <a:t>Primary memory is used for the information in physical systems which function at high </a:t>
            </a:r>
          </a:p>
          <a:p>
            <a:pPr>
              <a:buNone/>
            </a:pPr>
            <a:r>
              <a:rPr lang="en-US" sz="1600" dirty="0" smtClean="0">
                <a:latin typeface="Arial" pitchFamily="34" charset="0"/>
                <a:cs typeface="Arial" pitchFamily="34" charset="0"/>
              </a:rPr>
              <a:t>speed (i.e. RAM),as a distinction from secondary memory, which are physical devices</a:t>
            </a:r>
          </a:p>
          <a:p>
            <a:pPr>
              <a:buNone/>
            </a:pPr>
            <a:r>
              <a:rPr lang="en-US" sz="1600" dirty="0" smtClean="0">
                <a:latin typeface="Arial" pitchFamily="34" charset="0"/>
                <a:cs typeface="Arial" pitchFamily="34" charset="0"/>
              </a:rPr>
              <a:t>For program and data storage which are slow to access but offer higher memory </a:t>
            </a:r>
          </a:p>
          <a:p>
            <a:pPr>
              <a:buNone/>
            </a:pPr>
            <a:r>
              <a:rPr lang="en-US" sz="1600" dirty="0" smtClean="0">
                <a:latin typeface="Arial" pitchFamily="34" charset="0"/>
                <a:cs typeface="Arial" pitchFamily="34" charset="0"/>
              </a:rPr>
              <a:t>Capacity.</a:t>
            </a:r>
          </a:p>
          <a:p>
            <a:pPr>
              <a:buNone/>
            </a:pPr>
            <a:endParaRPr lang="en-US" sz="1600" dirty="0" smtClean="0">
              <a:latin typeface="Arial" pitchFamily="34" charset="0"/>
              <a:cs typeface="Arial" pitchFamily="34" charset="0"/>
            </a:endParaRPr>
          </a:p>
          <a:p>
            <a:pPr>
              <a:buNone/>
            </a:pPr>
            <a:endParaRPr lang="en-US" sz="1600" dirty="0">
              <a:latin typeface="Arial" pitchFamily="34" charset="0"/>
              <a:cs typeface="Arial" pitchFamily="34" charset="0"/>
            </a:endParaRPr>
          </a:p>
        </p:txBody>
      </p:sp>
      <p:sp>
        <p:nvSpPr>
          <p:cNvPr id="2" name="Title 1"/>
          <p:cNvSpPr>
            <a:spLocks noGrp="1"/>
          </p:cNvSpPr>
          <p:nvPr>
            <p:ph type="title"/>
          </p:nvPr>
        </p:nvSpPr>
        <p:spPr/>
        <p:txBody>
          <a:bodyPr>
            <a:normAutofit/>
          </a:bodyPr>
          <a:lstStyle/>
          <a:p>
            <a:pPr algn="l"/>
            <a:r>
              <a:rPr lang="en-US" sz="4000" dirty="0" smtClean="0">
                <a:latin typeface="Impact" pitchFamily="34" charset="0"/>
              </a:rPr>
              <a:t>MEMORY MANAGEMENT</a:t>
            </a:r>
            <a:endParaRPr lang="en-US" sz="4000" dirty="0">
              <a:latin typeface="Impac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153400" cy="5324535"/>
          </a:xfrm>
          <a:prstGeom prst="rect">
            <a:avLst/>
          </a:prstGeom>
        </p:spPr>
        <p:txBody>
          <a:bodyPr wrap="square">
            <a:spAutoFit/>
          </a:bodyPr>
          <a:lstStyle/>
          <a:p>
            <a:pPr>
              <a:buNone/>
            </a:pPr>
            <a:r>
              <a:rPr lang="en-US" sz="1600" dirty="0" smtClean="0">
                <a:latin typeface="Arial" pitchFamily="34" charset="0"/>
                <a:cs typeface="Arial" pitchFamily="34" charset="0"/>
              </a:rPr>
              <a:t>Primary memory is often associated with addressable semiconductor memory. There</a:t>
            </a:r>
          </a:p>
          <a:p>
            <a:pPr>
              <a:buNone/>
            </a:pPr>
            <a:r>
              <a:rPr lang="en-US" sz="1600" dirty="0" smtClean="0">
                <a:latin typeface="Arial" pitchFamily="34" charset="0"/>
                <a:cs typeface="Arial" pitchFamily="34" charset="0"/>
              </a:rPr>
              <a:t>are two main types of semiconductor memory: volatile and non-volatile (i.e. flash </a:t>
            </a:r>
          </a:p>
          <a:p>
            <a:pPr>
              <a:buNone/>
            </a:pPr>
            <a:r>
              <a:rPr lang="en-US" sz="1600" dirty="0" smtClean="0">
                <a:latin typeface="Arial" pitchFamily="34" charset="0"/>
                <a:cs typeface="Arial" pitchFamily="34" charset="0"/>
              </a:rPr>
              <a:t>memory)</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Windows pretend as it is providing a flat virtual address space. But, in reality, there is a much smaller amount of physical memory. The hardware memory management in its of today’s microprocessors provides a way for the OS to map virtual address to physical address and it does this in the granularity of page.</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The windows memory manager needs a demand paged virtual memory subsystem. Another way to explain is if we launch an application (e.g. Notepad), it doesn’t need to execute the entire Notepad, rather the application demands as it touches code pages, as it touches data pages, it’s at that point where the memory makes a connection between virtual memory and physical memory, reading in contents off disk as needed.</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Proper management of memory is vital for every computer operating system. Modern advance operating system (e.g. windows) has adequate rules to allocate their memory to different task during execution of any program. Failure to obey these rules can lead to bugs, poor performance, and at worst case takeover by viruses and malicious software.</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naal\SkyDrive\Documents\325px-MMU_principle_updated.png"/>
          <p:cNvPicPr>
            <a:picLocks noChangeAspect="1" noChangeArrowheads="1"/>
          </p:cNvPicPr>
          <p:nvPr/>
        </p:nvPicPr>
        <p:blipFill>
          <a:blip r:embed="rId2" cstate="print"/>
          <a:srcRect/>
          <a:stretch>
            <a:fillRect/>
          </a:stretch>
        </p:blipFill>
        <p:spPr bwMode="auto">
          <a:xfrm>
            <a:off x="1278132" y="1371600"/>
            <a:ext cx="6494268" cy="40564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43271"/>
          </a:xfrm>
        </p:spPr>
        <p:txBody>
          <a:bodyPr>
            <a:normAutofit/>
          </a:bodyPr>
          <a:lstStyle/>
          <a:p>
            <a:r>
              <a:rPr lang="en-US" sz="1600" dirty="0" smtClean="0">
                <a:latin typeface="Arial" pitchFamily="34" charset="0"/>
                <a:cs typeface="Arial" pitchFamily="34" charset="0"/>
              </a:rPr>
              <a:t>An Operating System manages device communication via their respective drivers. It does the following activities for device management.</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Keeps tracks of all devices. Program responsible for this task is known as the I/O controller.</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Decides which process gets the device </a:t>
            </a:r>
          </a:p>
          <a:p>
            <a:pPr>
              <a:buNone/>
            </a:pPr>
            <a:r>
              <a:rPr lang="en-US" sz="1600" dirty="0" smtClean="0">
                <a:latin typeface="Arial" pitchFamily="34" charset="0"/>
                <a:cs typeface="Arial" pitchFamily="34" charset="0"/>
              </a:rPr>
              <a:t>     when and for how much time.</a:t>
            </a:r>
          </a:p>
          <a:p>
            <a:pPr>
              <a:buNone/>
            </a:pP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Allocates the device in the efficient way.</a:t>
            </a:r>
          </a:p>
          <a:p>
            <a:r>
              <a:rPr lang="en-US" sz="1600" dirty="0" smtClean="0">
                <a:latin typeface="Arial" pitchFamily="34" charset="0"/>
                <a:cs typeface="Arial" pitchFamily="34" charset="0"/>
              </a:rPr>
              <a:t>De-allocates devices.</a:t>
            </a:r>
          </a:p>
          <a:p>
            <a:endParaRPr lang="en-US" sz="1600" b="1"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dirty="0"/>
          </a:p>
        </p:txBody>
      </p:sp>
      <p:sp>
        <p:nvSpPr>
          <p:cNvPr id="2" name="Title 1"/>
          <p:cNvSpPr>
            <a:spLocks noGrp="1"/>
          </p:cNvSpPr>
          <p:nvPr>
            <p:ph type="title"/>
          </p:nvPr>
        </p:nvSpPr>
        <p:spPr/>
        <p:txBody>
          <a:bodyPr/>
          <a:lstStyle/>
          <a:p>
            <a:r>
              <a:rPr lang="en-US" dirty="0" smtClean="0">
                <a:latin typeface="Impact" pitchFamily="34" charset="0"/>
              </a:rPr>
              <a:t>DEVICE MANAGEMENT</a:t>
            </a:r>
            <a:endParaRPr lang="en-US" dirty="0">
              <a:latin typeface="Impact" pitchFamily="34" charset="0"/>
            </a:endParaRPr>
          </a:p>
        </p:txBody>
      </p:sp>
      <p:pic>
        <p:nvPicPr>
          <p:cNvPr id="8" name="Picture 2" descr="C:\Users\manaal\SkyDrive\Documents\GetOpenContent.gif"/>
          <p:cNvPicPr>
            <a:picLocks noChangeAspect="1" noChangeArrowheads="1"/>
          </p:cNvPicPr>
          <p:nvPr/>
        </p:nvPicPr>
        <p:blipFill>
          <a:blip r:embed="rId2" cstate="print"/>
          <a:srcRect/>
          <a:stretch>
            <a:fillRect/>
          </a:stretch>
        </p:blipFill>
        <p:spPr bwMode="auto">
          <a:xfrm>
            <a:off x="4495800" y="2805404"/>
            <a:ext cx="4038600" cy="32143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391400" cy="3970318"/>
          </a:xfrm>
          <a:prstGeom prst="rect">
            <a:avLst/>
          </a:prstGeom>
        </p:spPr>
        <p:txBody>
          <a:bodyPr wrap="square">
            <a:spAutoFit/>
          </a:bodyPr>
          <a:lstStyle/>
          <a:p>
            <a:r>
              <a:rPr lang="en-US" dirty="0" smtClean="0">
                <a:latin typeface="Arial" pitchFamily="34" charset="0"/>
                <a:cs typeface="Arial" pitchFamily="34" charset="0"/>
              </a:rPr>
              <a:t>The following functions are used in device management.</a:t>
            </a:r>
          </a:p>
          <a:p>
            <a:endParaRPr lang="en-US" dirty="0" smtClean="0">
              <a:latin typeface="Arial" pitchFamily="34" charset="0"/>
              <a:cs typeface="Arial" pitchFamily="34" charset="0"/>
            </a:endParaRPr>
          </a:p>
          <a:p>
            <a:r>
              <a:rPr lang="en-US" b="1" dirty="0" err="1" smtClean="0">
                <a:latin typeface="Arial" pitchFamily="34" charset="0"/>
                <a:cs typeface="Arial" pitchFamily="34" charset="0"/>
                <a:hlinkClick r:id="rId2"/>
              </a:rPr>
              <a:t>DeviceIoControl</a:t>
            </a:r>
            <a:endParaRPr lang="en-US" b="1" dirty="0" smtClean="0">
              <a:latin typeface="Arial" pitchFamily="34" charset="0"/>
              <a:cs typeface="Arial" pitchFamily="34" charset="0"/>
            </a:endParaRPr>
          </a:p>
          <a:p>
            <a:r>
              <a:rPr lang="en-US" dirty="0" smtClean="0">
                <a:latin typeface="Arial" pitchFamily="34" charset="0"/>
                <a:cs typeface="Arial" pitchFamily="34" charset="0"/>
              </a:rPr>
              <a:t>Sends a control code directly to a specified device driver.</a:t>
            </a:r>
          </a:p>
          <a:p>
            <a:endParaRPr lang="en-US" dirty="0" smtClean="0">
              <a:latin typeface="Arial" pitchFamily="34" charset="0"/>
              <a:cs typeface="Arial" pitchFamily="34" charset="0"/>
            </a:endParaRPr>
          </a:p>
          <a:p>
            <a:r>
              <a:rPr lang="en-US" b="1" dirty="0" err="1" smtClean="0">
                <a:latin typeface="Arial" pitchFamily="34" charset="0"/>
                <a:cs typeface="Arial" pitchFamily="34" charset="0"/>
                <a:hlinkClick r:id="rId3"/>
              </a:rPr>
              <a:t>InstallNewDevice</a:t>
            </a:r>
            <a:endParaRPr lang="en-US" b="1" dirty="0" smtClean="0">
              <a:latin typeface="Arial" pitchFamily="34" charset="0"/>
              <a:cs typeface="Arial" pitchFamily="34" charset="0"/>
            </a:endParaRPr>
          </a:p>
          <a:p>
            <a:r>
              <a:rPr lang="en-US" dirty="0" smtClean="0">
                <a:latin typeface="Arial" pitchFamily="34" charset="0"/>
                <a:cs typeface="Arial" pitchFamily="34" charset="0"/>
              </a:rPr>
              <a:t>Installs a new device. The user is prompted to select the device.</a:t>
            </a:r>
          </a:p>
          <a:p>
            <a:endParaRPr lang="en-US" dirty="0" smtClean="0">
              <a:latin typeface="Arial" pitchFamily="34" charset="0"/>
              <a:cs typeface="Arial" pitchFamily="34" charset="0"/>
            </a:endParaRPr>
          </a:p>
          <a:p>
            <a:r>
              <a:rPr lang="en-US" b="1" dirty="0" err="1" smtClean="0">
                <a:latin typeface="Arial" pitchFamily="34" charset="0"/>
                <a:cs typeface="Arial" pitchFamily="34" charset="0"/>
                <a:hlinkClick r:id="rId4"/>
              </a:rPr>
              <a:t>RegisterDeviceNotification</a:t>
            </a:r>
            <a:endParaRPr lang="en-US" b="1" dirty="0" smtClean="0">
              <a:latin typeface="Arial" pitchFamily="34" charset="0"/>
              <a:cs typeface="Arial" pitchFamily="34" charset="0"/>
            </a:endParaRPr>
          </a:p>
          <a:p>
            <a:r>
              <a:rPr lang="en-US" dirty="0" smtClean="0">
                <a:latin typeface="Arial" pitchFamily="34" charset="0"/>
                <a:cs typeface="Arial" pitchFamily="34" charset="0"/>
              </a:rPr>
              <a:t>Registers the device or type of device for which a window will receive notifications.</a:t>
            </a:r>
          </a:p>
          <a:p>
            <a:endParaRPr lang="en-US" dirty="0" smtClean="0">
              <a:latin typeface="Arial" pitchFamily="34" charset="0"/>
              <a:cs typeface="Arial" pitchFamily="34" charset="0"/>
            </a:endParaRPr>
          </a:p>
          <a:p>
            <a:r>
              <a:rPr lang="en-US" b="1" dirty="0" err="1" smtClean="0">
                <a:latin typeface="Arial" pitchFamily="34" charset="0"/>
                <a:cs typeface="Arial" pitchFamily="34" charset="0"/>
                <a:hlinkClick r:id="rId5"/>
              </a:rPr>
              <a:t>UnregisterDeviceNotification</a:t>
            </a:r>
            <a:endParaRPr lang="en-US" b="1" dirty="0" smtClean="0">
              <a:latin typeface="Arial" pitchFamily="34" charset="0"/>
              <a:cs typeface="Arial" pitchFamily="34" charset="0"/>
            </a:endParaRPr>
          </a:p>
          <a:p>
            <a:r>
              <a:rPr lang="en-US" dirty="0" smtClean="0">
                <a:latin typeface="Arial" pitchFamily="34" charset="0"/>
                <a:cs typeface="Arial" pitchFamily="34" charset="0"/>
              </a:rPr>
              <a:t>Closes the specified device notification handle.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mpact" pitchFamily="34" charset="0"/>
              </a:rPr>
              <a:t>PROCESSOR MANAGEMENT</a:t>
            </a:r>
            <a:endParaRPr lang="en-US" dirty="0">
              <a:latin typeface="Impact" pitchFamily="34" charset="0"/>
            </a:endParaRPr>
          </a:p>
        </p:txBody>
      </p:sp>
      <p:sp>
        <p:nvSpPr>
          <p:cNvPr id="5" name="Content Placeholder 4"/>
          <p:cNvSpPr>
            <a:spLocks noGrp="1"/>
          </p:cNvSpPr>
          <p:nvPr>
            <p:ph idx="1"/>
          </p:nvPr>
        </p:nvSpPr>
        <p:spPr/>
        <p:txBody>
          <a:bodyPr>
            <a:normAutofit lnSpcReduction="10000"/>
          </a:bodyPr>
          <a:lstStyle/>
          <a:p>
            <a:r>
              <a:rPr lang="en-US" sz="1600" dirty="0" smtClean="0">
                <a:latin typeface="Arial" pitchFamily="34" charset="0"/>
                <a:cs typeface="Arial" pitchFamily="34" charset="0"/>
              </a:rPr>
              <a:t>A process contains its own independent virtual address space with both code and data, protected from other processes. Each process, in turn, contains one or more independently executing threads. A thread running within a process can execute application code, create new threads, create new independent processes, and manage communication and synchronization among the threads.</a:t>
            </a:r>
          </a:p>
          <a:p>
            <a:pPr>
              <a:buNone/>
            </a:pP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By creating and managing processes, applications can have multiple, concurrent tasks processing files, performing computations, or communicating with other networked systems. It is even possible to improve application performance by exploiting multiple CPU processors.</a:t>
            </a:r>
          </a:p>
          <a:p>
            <a:pPr>
              <a:buNone/>
            </a:pPr>
            <a:endParaRPr lang="en-US" sz="1600" dirty="0" smtClean="0">
              <a:latin typeface="Arial" pitchFamily="34" charset="0"/>
              <a:cs typeface="Arial" pitchFamily="34" charset="0"/>
            </a:endParaRPr>
          </a:p>
          <a:p>
            <a:r>
              <a:rPr lang="en-US" sz="1800" b="1" dirty="0" smtClean="0">
                <a:latin typeface="Arial" pitchFamily="34" charset="0"/>
                <a:cs typeface="Arial" pitchFamily="34" charset="0"/>
              </a:rPr>
              <a:t>Windows Processes and Threads</a:t>
            </a:r>
          </a:p>
          <a:p>
            <a:r>
              <a:rPr lang="en-US" sz="1600" dirty="0" smtClean="0">
                <a:latin typeface="Arial" pitchFamily="34" charset="0"/>
                <a:cs typeface="Arial" pitchFamily="34" charset="0"/>
              </a:rPr>
              <a:t>Every process contains one or more threads, and the Windows thread is the basic executable unit; see the next chapter for a threads introduction. Threads are scheduled on the basis of the usual factors: availability of resources such as CPUs and physical memory, priority, fairness, and so on. Windows has long supported multiprocessor systems, so threads can be allocated to separate processors within a computer.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609600"/>
            <a:ext cx="8077200" cy="5262979"/>
          </a:xfrm>
          <a:prstGeom prst="rect">
            <a:avLst/>
          </a:prstGeom>
        </p:spPr>
        <p:txBody>
          <a:bodyPr wrap="square">
            <a:spAutoFit/>
          </a:bodyPr>
          <a:lstStyle/>
          <a:p>
            <a:r>
              <a:rPr lang="en-US" sz="1600" dirty="0" smtClean="0">
                <a:latin typeface="Arial" pitchFamily="34" charset="0"/>
                <a:cs typeface="Arial" pitchFamily="34" charset="0"/>
              </a:rPr>
              <a:t>From the programmer’s perspective, each Windows process includes resources such as the following components: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One or more threads.</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A virtual address space that is distinct from other processes’ address spaces. Note that shared memory-mapped files share physical memory, but the sharing processes will probably use different -virtual addresses to access the mapped file.</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One or more code segments, including code in DLLs.</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One or more data segments containing global variables.</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Environment strings with environment variable information, such as the -current search path.</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The process heap.</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Resources such as open handles and other heaps.</a:t>
            </a:r>
          </a:p>
          <a:p>
            <a:endParaRPr lang="en-US" sz="1600" dirty="0" smtClean="0">
              <a:latin typeface="Arial" pitchFamily="34" charset="0"/>
              <a:cs typeface="Arial" pitchFamily="34" charset="0"/>
            </a:endParaRPr>
          </a:p>
          <a:p>
            <a:pPr>
              <a:buFont typeface="Wingdings" pitchFamily="2" charset="2"/>
              <a:buChar char="Ø"/>
            </a:pPr>
            <a:endParaRPr lang="en-US" sz="16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223</TotalTime>
  <Words>1977</Words>
  <Application>Microsoft Office PowerPoint</Application>
  <PresentationFormat>On-screen Show (4:3)</PresentationFormat>
  <Paragraphs>225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Windows Operating System</vt:lpstr>
      <vt:lpstr>INTRODUCTION</vt:lpstr>
      <vt:lpstr>MEMORY MANAGEMENT</vt:lpstr>
      <vt:lpstr>Slide 4</vt:lpstr>
      <vt:lpstr>Slide 5</vt:lpstr>
      <vt:lpstr>DEVICE MANAGEMENT</vt:lpstr>
      <vt:lpstr>Slide 7</vt:lpstr>
      <vt:lpstr>PROCESSOR MANAGEMENT</vt:lpstr>
      <vt:lpstr>Slide 9</vt:lpstr>
      <vt:lpstr>Slide 10</vt:lpstr>
      <vt:lpstr>Slide 11</vt:lpstr>
      <vt:lpstr>FILE MANAGEMENT</vt:lpstr>
      <vt:lpstr>Slide 13</vt:lpstr>
      <vt:lpstr>Slide 14</vt:lpstr>
      <vt:lpstr>SECURITY</vt:lpstr>
      <vt:lpstr>Slide 16</vt:lpstr>
      <vt:lpstr>Slide 17</vt:lpstr>
      <vt:lpstr>Slide 18</vt:lpstr>
      <vt:lpstr>CONTROL OVER SYSTEM PERFORMANCE</vt:lpstr>
      <vt:lpstr>Slide 20</vt:lpstr>
      <vt:lpstr>JOB ACCOUNTING</vt:lpstr>
      <vt:lpstr>ERROR DETECTING</vt:lpstr>
      <vt:lpstr>COORDINATION BETWEEN OTHER SOFTWARES AND USERS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xyz</dc:creator>
  <cp:lastModifiedBy>manaal ali</cp:lastModifiedBy>
  <cp:revision>27</cp:revision>
  <dcterms:created xsi:type="dcterms:W3CDTF">2019-04-28T17:58:16Z</dcterms:created>
  <dcterms:modified xsi:type="dcterms:W3CDTF">2019-04-28T22:47:29Z</dcterms:modified>
</cp:coreProperties>
</file>