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3" r:id="rId1"/>
  </p:sldMasterIdLst>
  <p:notesMasterIdLst>
    <p:notesMasterId r:id="rId23"/>
  </p:notesMasterIdLst>
  <p:sldIdLst>
    <p:sldId id="256" r:id="rId2"/>
    <p:sldId id="275" r:id="rId3"/>
    <p:sldId id="274" r:id="rId4"/>
    <p:sldId id="257" r:id="rId5"/>
    <p:sldId id="272" r:id="rId6"/>
    <p:sldId id="273" r:id="rId7"/>
    <p:sldId id="258" r:id="rId8"/>
    <p:sldId id="259" r:id="rId9"/>
    <p:sldId id="277" r:id="rId10"/>
    <p:sldId id="260" r:id="rId11"/>
    <p:sldId id="269" r:id="rId12"/>
    <p:sldId id="261" r:id="rId13"/>
    <p:sldId id="262" r:id="rId14"/>
    <p:sldId id="263" r:id="rId15"/>
    <p:sldId id="270" r:id="rId16"/>
    <p:sldId id="264" r:id="rId17"/>
    <p:sldId id="271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84" autoAdjust="0"/>
    <p:restoredTop sz="94660"/>
  </p:normalViewPr>
  <p:slideViewPr>
    <p:cSldViewPr>
      <p:cViewPr varScale="1">
        <p:scale>
          <a:sx n="101" d="100"/>
          <a:sy n="101" d="100"/>
        </p:scale>
        <p:origin x="12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149EDC6-86C2-4092-A7DB-3F76B151FB30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87E87D5-8195-4E81-A2DA-8DAB3069CAAE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223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E87D5-8195-4E81-A2DA-8DAB3069CAAE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34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49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76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53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88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50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82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29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619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741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996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2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90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475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98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89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94DF-2DDD-41FF-BE24-021D69F7E12D}" type="datetimeFigureOut">
              <a:rPr lang="he-IL" smtClean="0"/>
              <a:pPr/>
              <a:t>כ"א/אב/תשע"ו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7F6E-2FC2-4676-99BF-6255D208B57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44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Brownian motion in stocks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Want to sample 1000 samples from probability </a:t>
            </a:r>
            <a:r>
              <a:rPr lang="en-US" dirty="0" smtClean="0"/>
              <a:t>P</a:t>
            </a:r>
            <a:r>
              <a:rPr lang="en-US" sz="2000" baseline="-25000" dirty="0" smtClean="0"/>
              <a:t>1 = </a:t>
            </a:r>
            <a:r>
              <a:rPr lang="en-US" dirty="0" smtClean="0"/>
              <a:t>N(0,1</a:t>
            </a:r>
            <a:r>
              <a:rPr lang="en-US" dirty="0"/>
              <a:t>)</a:t>
            </a:r>
          </a:p>
          <a:p>
            <a:pPr algn="l" rtl="0"/>
            <a:r>
              <a:rPr lang="en-US" dirty="0" smtClean="0"/>
              <a:t>We have 1000 </a:t>
            </a:r>
            <a:r>
              <a:rPr lang="en-US" dirty="0"/>
              <a:t>samples from </a:t>
            </a:r>
            <a:r>
              <a:rPr lang="en-US" dirty="0" smtClean="0"/>
              <a:t>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</a:t>
            </a:r>
            <a:r>
              <a:rPr lang="en-US" dirty="0" smtClean="0"/>
              <a:t>N(1,1)</a:t>
            </a:r>
          </a:p>
          <a:p>
            <a:pPr algn="l" rtl="0"/>
            <a:r>
              <a:rPr lang="en-US" dirty="0" smtClean="0"/>
              <a:t>Give each sample weight </a:t>
            </a:r>
            <a:r>
              <a:rPr lang="en-US" dirty="0"/>
              <a:t>P</a:t>
            </a:r>
            <a:r>
              <a:rPr lang="en-US" sz="2000" baseline="-25000" dirty="0"/>
              <a:t>1</a:t>
            </a:r>
            <a:r>
              <a:rPr lang="en-US" dirty="0"/>
              <a:t>/P</a:t>
            </a:r>
            <a:r>
              <a:rPr lang="en-US" sz="2000" baseline="-25000" dirty="0"/>
              <a:t>2</a:t>
            </a:r>
          </a:p>
          <a:p>
            <a:pPr algn="l" rtl="0"/>
            <a:r>
              <a:rPr lang="en-US" dirty="0"/>
              <a:t>Do it when we don’t know how to sample from the original distribution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integral with sampling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 smtClean="0"/>
                  <a:t>E(x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algn="l" rtl="0"/>
                <a:r>
                  <a:rPr lang="en-US" dirty="0" smtClean="0"/>
                  <a:t>Want </a:t>
                </a:r>
                <a:r>
                  <a:rPr lang="en-US" dirty="0" smtClean="0"/>
                  <a:t>to calculate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algn="l" rtl="0"/>
                <a:r>
                  <a:rPr lang="en-US" dirty="0"/>
                  <a:t>Sample n samples s</a:t>
                </a:r>
                <a:r>
                  <a:rPr lang="en-US" baseline="-25000" dirty="0"/>
                  <a:t>1</a:t>
                </a:r>
                <a:r>
                  <a:rPr lang="en-US" dirty="0"/>
                  <a:t>..,s</a:t>
                </a:r>
                <a:r>
                  <a:rPr lang="en-US" baseline="-25000" dirty="0"/>
                  <a:t>n ~</a:t>
                </a:r>
                <a:r>
                  <a:rPr lang="en-US" dirty="0"/>
                  <a:t>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(x</a:t>
                </a:r>
                <a:r>
                  <a:rPr lang="en-US" dirty="0"/>
                  <a:t>)</a:t>
                </a:r>
              </a:p>
              <a:p>
                <a:pPr algn="l" rtl="0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l" rtl="0"/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57" t="-127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37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Sample stock price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 smtClean="0"/>
                  <a:t>Want to sample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(P</a:t>
                </a:r>
                <a:r>
                  <a:rPr lang="en-US" baseline="-25000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dirty="0"/>
                  <a:t>| D</a:t>
                </a:r>
                <a:r>
                  <a:rPr lang="en-US" sz="2400" baseline="-25000" dirty="0"/>
                  <a:t>1:</a:t>
                </a:r>
                <a:r>
                  <a:rPr lang="en-US" sz="2000" baseline="-25000" dirty="0"/>
                  <a:t>t</a:t>
                </a:r>
                <a:r>
                  <a:rPr lang="en-US" dirty="0" smtClean="0"/>
                  <a:t>)</a:t>
                </a:r>
              </a:p>
              <a:p>
                <a:pPr algn="l" rtl="0"/>
                <a:r>
                  <a:rPr lang="en-US" dirty="0" smtClean="0"/>
                  <a:t>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baseline="-25000" dirty="0"/>
                      <m:t>t</m:t>
                    </m:r>
                    <m:r>
                      <m:rPr>
                        <m:nor/>
                      </m:rPr>
                      <a:rPr lang="en-US" baseline="-25000" dirty="0"/>
                      <m:t>−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m:rPr>
                        <m:nor/>
                      </m:rPr>
                      <a:rPr lang="en-US" dirty="0"/>
                      <m:t>| </m:t>
                    </m:r>
                    <m:r>
                      <m:rPr>
                        <m:nor/>
                      </m:rPr>
                      <a:rPr lang="en-US" dirty="0"/>
                      <m:t>D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  <m:r>
                      <m:rPr>
                        <m:nor/>
                      </m:rPr>
                      <a:rPr lang="en-US" baseline="-25000" dirty="0"/>
                      <m:t>:</m:t>
                    </m:r>
                    <m:r>
                      <m:rPr>
                        <m:nor/>
                      </m:rPr>
                      <a:rPr lang="en-US" baseline="-25000" dirty="0"/>
                      <m:t>t</m:t>
                    </m:r>
                    <m:r>
                      <m:rPr>
                        <m:nor/>
                      </m:rPr>
                      <a:rPr lang="en-US" baseline="-25000" dirty="0"/>
                      <m:t>−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r>
                  <a:rPr lang="en-US" dirty="0" err="1" smtClean="0"/>
                  <a:t>Pr</a:t>
                </a:r>
                <a:r>
                  <a:rPr lang="en-US" dirty="0" smtClean="0"/>
                  <a:t>(P</a:t>
                </a:r>
                <a:r>
                  <a:rPr lang="en-US" baseline="-25000" dirty="0" smtClean="0"/>
                  <a:t>t</a:t>
                </a:r>
                <a:r>
                  <a:rPr lang="en-US" sz="2400" dirty="0" smtClean="0"/>
                  <a:t> </a:t>
                </a:r>
                <a:r>
                  <a:rPr lang="en-US" dirty="0"/>
                  <a:t>| D</a:t>
                </a:r>
                <a:r>
                  <a:rPr lang="en-US" sz="2400" baseline="-25000" dirty="0"/>
                  <a:t>1:</a:t>
                </a:r>
                <a:r>
                  <a:rPr lang="en-US" sz="2000" baseline="-25000" dirty="0"/>
                  <a:t>t</a:t>
                </a:r>
                <a:r>
                  <a:rPr lang="en-US" dirty="0"/>
                  <a:t>) =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(P</a:t>
                </a:r>
                <a:r>
                  <a:rPr lang="en-US" baseline="-25000" dirty="0" smtClean="0"/>
                  <a:t>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,</a:t>
                </a:r>
                <a:r>
                  <a:rPr lang="en-US" dirty="0"/>
                  <a:t>D</a:t>
                </a:r>
                <a:r>
                  <a:rPr lang="en-US" sz="2000" baseline="-25000" dirty="0"/>
                  <a:t>t</a:t>
                </a:r>
                <a:r>
                  <a:rPr lang="en-US" sz="2400" dirty="0"/>
                  <a:t> </a:t>
                </a:r>
                <a:r>
                  <a:rPr lang="en-US" dirty="0"/>
                  <a:t>| </a:t>
                </a:r>
                <a:r>
                  <a:rPr lang="en-US" dirty="0" smtClean="0"/>
                  <a:t>D</a:t>
                </a:r>
                <a:r>
                  <a:rPr lang="en-US" sz="2400" baseline="-25000" dirty="0" smtClean="0"/>
                  <a:t>1:</a:t>
                </a:r>
                <a:r>
                  <a:rPr lang="en-US" sz="2000" baseline="-25000" dirty="0" smtClean="0"/>
                  <a:t>t-1</a:t>
                </a:r>
                <a:r>
                  <a:rPr lang="en-US" dirty="0" smtClean="0"/>
                  <a:t>)f(D</a:t>
                </a:r>
                <a:r>
                  <a:rPr lang="en-US" sz="2000" baseline="-25000" dirty="0" smtClean="0"/>
                  <a:t>1:t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algn="l" rtl="0"/>
                <a:r>
                  <a:rPr lang="en-US" dirty="0" err="1" smtClean="0"/>
                  <a:t>Pr</a:t>
                </a:r>
                <a:r>
                  <a:rPr lang="en-US" dirty="0" smtClean="0"/>
                  <a:t>(P</a:t>
                </a:r>
                <a:r>
                  <a:rPr lang="en-US" baseline="-25000" dirty="0" smtClean="0"/>
                  <a:t>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,</a:t>
                </a:r>
                <a:r>
                  <a:rPr lang="en-US" dirty="0"/>
                  <a:t>D</a:t>
                </a:r>
                <a:r>
                  <a:rPr lang="en-US" sz="2000" baseline="-25000" dirty="0"/>
                  <a:t>t</a:t>
                </a:r>
                <a:r>
                  <a:rPr lang="en-US" sz="2400" dirty="0"/>
                  <a:t> </a:t>
                </a:r>
                <a:r>
                  <a:rPr lang="en-US" dirty="0"/>
                  <a:t>| D</a:t>
                </a:r>
                <a:r>
                  <a:rPr lang="en-US" sz="2400" baseline="-25000" dirty="0"/>
                  <a:t>1:</a:t>
                </a:r>
                <a:r>
                  <a:rPr lang="en-US" sz="2000" baseline="-25000" dirty="0"/>
                  <a:t>t-1</a:t>
                </a:r>
                <a:r>
                  <a:rPr lang="en-US" dirty="0"/>
                  <a:t>)=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Pt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| </m:t>
                        </m:r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: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nary>
                  </m:oMath>
                </a14:m>
                <a:r>
                  <a:rPr lang="en-US" baseline="-25000" dirty="0"/>
                  <a:t>t-1 </a:t>
                </a:r>
              </a:p>
              <a:p>
                <a:pPr algn="l" rtl="0">
                  <a:buNone/>
                </a:pPr>
                <a:r>
                  <a:rPr lang="en-US" dirty="0"/>
                  <a:t>  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| </m:t>
                        </m:r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: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sz="2400" baseline="-2500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  <m:r>
                          <m:rPr>
                            <m:nor/>
                          </m:rPr>
                          <a:rPr lang="en-US" sz="16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| </m:t>
                        </m:r>
                        <m:r>
                          <m:rPr>
                            <m:nor/>
                          </m:rPr>
                          <a:rPr lang="en-US" sz="2400" dirty="0"/>
                          <m:t>D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800" baseline="-25000" dirty="0"/>
                          <m:t>:</m:t>
                        </m:r>
                        <m:r>
                          <m:rPr>
                            <m:nor/>
                          </m:rPr>
                          <a:rPr lang="en-US" sz="16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1600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sz="16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dp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/>
                          <m:t>t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/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algn="l" rtl="0">
                  <a:buNone/>
                </a:pPr>
                <a:r>
                  <a:rPr lang="en-US" dirty="0"/>
                  <a:t> 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| </m:t>
                        </m:r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: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Pt</m:t>
                        </m:r>
                        <m:r>
                          <m:rPr>
                            <m:nor/>
                          </m:rPr>
                          <a:rPr 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US" sz="20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dp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algn="l" rtl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6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dirty="0" smtClean="0"/>
                  <a:t>We have s</a:t>
                </a:r>
                <a:r>
                  <a:rPr lang="en-US" baseline="-25000" dirty="0"/>
                  <a:t>1</a:t>
                </a:r>
                <a:r>
                  <a:rPr lang="en-US" dirty="0"/>
                  <a:t>..,s</a:t>
                </a:r>
                <a:r>
                  <a:rPr lang="en-US" baseline="-25000" dirty="0"/>
                  <a:t>n </a:t>
                </a:r>
                <a:r>
                  <a:rPr lang="en-US" dirty="0"/>
                  <a:t>~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(P</a:t>
                </a:r>
                <a:r>
                  <a:rPr lang="en-US" sz="1400" dirty="0" smtClean="0"/>
                  <a:t>t-1</a:t>
                </a:r>
                <a:r>
                  <a:rPr lang="en-US" dirty="0"/>
                  <a:t>|</a:t>
                </a:r>
                <a:r>
                  <a:rPr lang="en-US" sz="2000" dirty="0"/>
                  <a:t> </a:t>
                </a:r>
                <a:r>
                  <a:rPr lang="en-US" dirty="0"/>
                  <a:t>D</a:t>
                </a:r>
                <a:r>
                  <a:rPr lang="en-US" sz="1400" dirty="0"/>
                  <a:t>1:t-1</a:t>
                </a:r>
                <a:r>
                  <a:rPr lang="en-US" dirty="0"/>
                  <a:t>)</a:t>
                </a:r>
              </a:p>
              <a:p>
                <a:pPr algn="l" rtl="0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| </m:t>
                        </m:r>
                        <m:r>
                          <m:rPr>
                            <m:nor/>
                          </m:rPr>
                          <a:rPr lang="en-US" dirty="0"/>
                          <m:t>D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: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Pt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Dt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dp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≈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3200" dirty="0" smtClean="0"/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Pt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dirty="0"/>
                          <m:t>Dt</m:t>
                        </m:r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t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=</m:t>
                        </m:r>
                        <m:r>
                          <m:rPr>
                            <m:nor/>
                          </m:rPr>
                          <a:rPr lang="en-US" sz="2400" dirty="0"/>
                          <m:t>si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For n times(for </a:t>
                </a:r>
                <a:r>
                  <a:rPr lang="en-US" dirty="0" err="1"/>
                  <a:t>i</a:t>
                </a:r>
                <a:r>
                  <a:rPr lang="en-US" dirty="0"/>
                  <a:t> in [1,…,n]):</a:t>
                </a:r>
              </a:p>
              <a:p>
                <a:pPr marL="457200" lvl="1" indent="0" algn="l" rtl="0">
                  <a:buNone/>
                </a:pPr>
                <a:r>
                  <a:rPr lang="en-US" dirty="0"/>
                  <a:t>sample P</a:t>
                </a:r>
                <a:r>
                  <a:rPr lang="en-US" baseline="-25000" dirty="0"/>
                  <a:t>t</a:t>
                </a:r>
                <a:r>
                  <a:rPr lang="en-US" dirty="0"/>
                  <a:t> from the distribution P(P</a:t>
                </a:r>
                <a:r>
                  <a:rPr lang="en-US" baseline="-25000" dirty="0"/>
                  <a:t>t</a:t>
                </a:r>
                <a:r>
                  <a:rPr lang="en-US" dirty="0"/>
                  <a:t>,D</a:t>
                </a:r>
                <a:r>
                  <a:rPr lang="en-US" baseline="-25000" dirty="0"/>
                  <a:t>t</a:t>
                </a:r>
                <a:r>
                  <a:rPr lang="en-US" dirty="0"/>
                  <a:t>|P</a:t>
                </a:r>
                <a:r>
                  <a:rPr lang="en-US" baseline="-25000" dirty="0"/>
                  <a:t>t-1</a:t>
                </a:r>
                <a:r>
                  <a:rPr lang="en-US" dirty="0"/>
                  <a:t>=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r>
                  <a:rPr lang="en-US" dirty="0"/>
                  <a:t>)</a:t>
                </a:r>
              </a:p>
              <a:p>
                <a:pPr marL="0" indent="0" algn="l" rtl="0">
                  <a:buNone/>
                </a:pPr>
                <a:endParaRPr lang="he-IL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57" t="-29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482681" cy="3880773"/>
          </a:xfrm>
        </p:spPr>
        <p:txBody>
          <a:bodyPr/>
          <a:lstStyle/>
          <a:p>
            <a:pPr algn="l" rtl="0"/>
            <a:r>
              <a:rPr lang="en-US" sz="2400" dirty="0" err="1" smtClean="0"/>
              <a:t>Pr</a:t>
            </a:r>
            <a:r>
              <a:rPr lang="en-US" sz="2400" dirty="0" smtClean="0"/>
              <a:t>(P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,D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err="1" smtClean="0"/>
              <a:t>Pr</a:t>
            </a:r>
            <a:r>
              <a:rPr lang="en-US" sz="2400" dirty="0" smtClean="0"/>
              <a:t>(P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) </a:t>
            </a:r>
            <a:r>
              <a:rPr lang="en-US" sz="2400" dirty="0" err="1" smtClean="0"/>
              <a:t>Pr</a:t>
            </a:r>
            <a:r>
              <a:rPr lang="en-US" sz="2400" dirty="0" smtClean="0"/>
              <a:t>(D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,P</a:t>
            </a:r>
            <a:r>
              <a:rPr lang="en-US" sz="2400" baseline="-25000" dirty="0" smtClean="0"/>
              <a:t>t-1</a:t>
            </a:r>
            <a:r>
              <a:rPr lang="en-US" sz="2400" dirty="0"/>
              <a:t>) </a:t>
            </a:r>
          </a:p>
          <a:p>
            <a:pPr algn="l" rtl="0"/>
            <a:r>
              <a:rPr lang="en-US" sz="2800" dirty="0"/>
              <a:t> </a:t>
            </a:r>
            <a:r>
              <a:rPr lang="en-US" sz="2400" dirty="0" err="1" smtClean="0"/>
              <a:t>Pr</a:t>
            </a:r>
            <a:r>
              <a:rPr lang="en-US" sz="2400" dirty="0" smtClean="0"/>
              <a:t>(D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,P</a:t>
            </a:r>
            <a:r>
              <a:rPr lang="en-US" sz="2400" baseline="-25000" dirty="0" smtClean="0"/>
              <a:t>t-1</a:t>
            </a:r>
            <a:r>
              <a:rPr lang="en-US" sz="2400" dirty="0"/>
              <a:t>) = </a:t>
            </a:r>
            <a:r>
              <a:rPr lang="en-US" sz="2400" dirty="0" err="1" smtClean="0"/>
              <a:t>Pr</a:t>
            </a:r>
            <a:r>
              <a:rPr lang="en-US" sz="2400" dirty="0" smtClean="0"/>
              <a:t>(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t</a:t>
            </a:r>
            <a:r>
              <a:rPr lang="en-US" sz="2400" dirty="0" err="1" smtClean="0"/>
              <a:t>|P</a:t>
            </a:r>
            <a:r>
              <a:rPr lang="en-US" sz="2400" baseline="-25000" dirty="0" err="1" smtClean="0"/>
              <a:t>t</a:t>
            </a:r>
            <a:r>
              <a:rPr lang="en-US" sz="2400" dirty="0"/>
              <a:t>) </a:t>
            </a:r>
          </a:p>
          <a:p>
            <a:pPr algn="l" rtl="0"/>
            <a:r>
              <a:rPr lang="en-US" sz="2400" dirty="0"/>
              <a:t>Sample P</a:t>
            </a:r>
            <a:r>
              <a:rPr lang="en-US" sz="2400" baseline="-25000" dirty="0"/>
              <a:t>t</a:t>
            </a:r>
            <a:r>
              <a:rPr lang="en-US" sz="2400" dirty="0"/>
              <a:t> from </a:t>
            </a:r>
            <a:r>
              <a:rPr lang="en-US" sz="2400" dirty="0" err="1" smtClean="0"/>
              <a:t>Pr</a:t>
            </a:r>
            <a:r>
              <a:rPr lang="en-US" sz="2400" dirty="0" smtClean="0"/>
              <a:t>(P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=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/>
              <a:t>) ,with weight P(</a:t>
            </a:r>
            <a:r>
              <a:rPr lang="en-US" sz="2400" dirty="0" err="1"/>
              <a:t>D</a:t>
            </a:r>
            <a:r>
              <a:rPr lang="en-US" sz="2400" baseline="-25000" dirty="0" err="1"/>
              <a:t>t</a:t>
            </a:r>
            <a:r>
              <a:rPr lang="en-US" sz="2400" dirty="0" err="1"/>
              <a:t>|P</a:t>
            </a:r>
            <a:r>
              <a:rPr lang="en-US" sz="2400" baseline="-25000" dirty="0" err="1"/>
              <a:t>t</a:t>
            </a:r>
            <a:r>
              <a:rPr lang="en-US" sz="2400" dirty="0"/>
              <a:t>) </a:t>
            </a:r>
          </a:p>
          <a:p>
            <a:pPr algn="l" rtl="0"/>
            <a:r>
              <a:rPr lang="en-US" sz="2400" dirty="0"/>
              <a:t>1 if P</a:t>
            </a:r>
            <a:r>
              <a:rPr lang="en-US" sz="2400" baseline="-25000" dirty="0"/>
              <a:t>t </a:t>
            </a:r>
            <a:r>
              <a:rPr lang="en-US" sz="2400" dirty="0"/>
              <a:t>in the right range and 0 </a:t>
            </a:r>
            <a:r>
              <a:rPr lang="en-US" sz="2400" dirty="0" smtClean="0"/>
              <a:t>otherwise</a:t>
            </a:r>
            <a:endParaRPr lang="en-US" sz="2400" dirty="0"/>
          </a:p>
          <a:p>
            <a:pPr algn="l" rtl="0"/>
            <a:r>
              <a:rPr lang="en-US" sz="2400" dirty="0"/>
              <a:t>Get n samples, part of them with weight 1(can be small part when D</a:t>
            </a:r>
            <a:r>
              <a:rPr lang="en-US" sz="2400" baseline="-25000" dirty="0"/>
              <a:t>t</a:t>
            </a:r>
            <a:r>
              <a:rPr lang="en-US" sz="2400" dirty="0"/>
              <a:t> != D</a:t>
            </a:r>
            <a:r>
              <a:rPr lang="en-US" sz="2400" baseline="-25000" dirty="0"/>
              <a:t>t-1</a:t>
            </a:r>
            <a:r>
              <a:rPr lang="en-US" sz="2400" dirty="0"/>
              <a:t>)</a:t>
            </a:r>
          </a:p>
          <a:p>
            <a:pPr algn="l" rtl="0"/>
            <a:r>
              <a:rPr lang="en-US" sz="2400" dirty="0"/>
              <a:t>Duplicate the samples with weight 1</a:t>
            </a:r>
          </a:p>
          <a:p>
            <a:pPr algn="l" rtl="0">
              <a:buNone/>
            </a:pPr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153" y="3789040"/>
            <a:ext cx="1377815" cy="12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21" y="3801233"/>
            <a:ext cx="1377815" cy="18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21" y="3212976"/>
            <a:ext cx="1377815" cy="18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35512"/>
            <a:ext cx="97544" cy="975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4653136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t-1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932040" y="4653136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1907704" y="4275957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1907704" y="3501008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101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907704" y="2987660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102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16" y="4446257"/>
            <a:ext cx="1377815" cy="12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119" y="4246235"/>
            <a:ext cx="97544" cy="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7587 0.0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2.59259E-6 L 0.17951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400" dirty="0" smtClean="0"/>
              <a:t>P(P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,D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smtClean="0"/>
              <a:t>P(D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=) </a:t>
            </a:r>
            <a:r>
              <a:rPr lang="en-US" sz="2400" dirty="0"/>
              <a:t>P(P</a:t>
            </a:r>
            <a:r>
              <a:rPr lang="en-US" sz="2400" baseline="-25000" dirty="0"/>
              <a:t>t</a:t>
            </a:r>
            <a:r>
              <a:rPr lang="en-US" sz="2400" dirty="0"/>
              <a:t>|D</a:t>
            </a:r>
            <a:r>
              <a:rPr lang="en-US" sz="2400" baseline="-25000" dirty="0"/>
              <a:t>t</a:t>
            </a:r>
            <a:r>
              <a:rPr lang="en-US" sz="2400" dirty="0"/>
              <a:t>,P</a:t>
            </a:r>
            <a:r>
              <a:rPr lang="en-US" sz="2400" baseline="-25000" dirty="0"/>
              <a:t>t-1</a:t>
            </a:r>
            <a:r>
              <a:rPr lang="en-US" sz="2400" dirty="0"/>
              <a:t>) </a:t>
            </a:r>
          </a:p>
          <a:p>
            <a:pPr algn="l" rtl="0"/>
            <a:r>
              <a:rPr lang="en-US" sz="2400" dirty="0"/>
              <a:t> </a:t>
            </a:r>
            <a:r>
              <a:rPr lang="en-US" sz="2400" dirty="0" smtClean="0"/>
              <a:t>P(D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|P</a:t>
            </a:r>
            <a:r>
              <a:rPr lang="en-US" sz="2400" baseline="-25000" dirty="0" smtClean="0"/>
              <a:t>t-1</a:t>
            </a:r>
            <a:r>
              <a:rPr lang="en-US" sz="2400" dirty="0" smtClean="0"/>
              <a:t>): </a:t>
            </a:r>
            <a:r>
              <a:rPr lang="en-US" sz="2400" dirty="0"/>
              <a:t>the probability that a normal variable is in range (D</a:t>
            </a:r>
            <a:r>
              <a:rPr lang="en-US" sz="2400" baseline="-25000" dirty="0"/>
              <a:t>t</a:t>
            </a:r>
            <a:r>
              <a:rPr lang="en-US" sz="2400" dirty="0"/>
              <a:t> -s</a:t>
            </a:r>
            <a:r>
              <a:rPr lang="en-US" sz="2400" baseline="-25000" dirty="0"/>
              <a:t>i</a:t>
            </a:r>
            <a:r>
              <a:rPr lang="en-US" sz="2400" dirty="0"/>
              <a:t>,1+D</a:t>
            </a:r>
            <a:r>
              <a:rPr lang="en-US" sz="2400" baseline="-25000" dirty="0"/>
              <a:t>t</a:t>
            </a:r>
            <a:r>
              <a:rPr lang="en-US" sz="2400" dirty="0"/>
              <a:t>-s</a:t>
            </a:r>
            <a:r>
              <a:rPr lang="en-US" sz="2400" baseline="-25000" dirty="0"/>
              <a:t>i</a:t>
            </a:r>
            <a:r>
              <a:rPr lang="en-US" sz="2400" dirty="0"/>
              <a:t>) ,easy to calculate</a:t>
            </a:r>
          </a:p>
          <a:p>
            <a:pPr algn="l" rtl="0"/>
            <a:r>
              <a:rPr lang="en-US" sz="2400" dirty="0" smtClean="0"/>
              <a:t>P(P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,P</a:t>
            </a:r>
            <a:r>
              <a:rPr lang="en-US" sz="2400" baseline="-25000" dirty="0" smtClean="0"/>
              <a:t>t-1 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 err="1"/>
              <a:t>s</a:t>
            </a:r>
            <a:r>
              <a:rPr lang="en-US" sz="2400" baseline="-25000" dirty="0" err="1"/>
              <a:t>i</a:t>
            </a:r>
            <a:r>
              <a:rPr lang="en-US" sz="2400" dirty="0" smtClean="0"/>
              <a:t>):</a:t>
            </a:r>
            <a:r>
              <a:rPr lang="en-US" sz="2400" dirty="0"/>
              <a:t>sample normal variable in range (D</a:t>
            </a:r>
            <a:r>
              <a:rPr lang="en-US" sz="2400" baseline="-25000" dirty="0"/>
              <a:t>t</a:t>
            </a:r>
            <a:r>
              <a:rPr lang="en-US" sz="2400" dirty="0"/>
              <a:t> -s</a:t>
            </a:r>
            <a:r>
              <a:rPr lang="en-US" sz="2400" baseline="-25000" dirty="0"/>
              <a:t>i</a:t>
            </a:r>
            <a:r>
              <a:rPr lang="en-US" sz="2400" dirty="0"/>
              <a:t>,1+D</a:t>
            </a:r>
            <a:r>
              <a:rPr lang="en-US" sz="2400" baseline="-25000" dirty="0"/>
              <a:t>t</a:t>
            </a:r>
            <a:r>
              <a:rPr lang="en-US" sz="2400" dirty="0"/>
              <a:t>-s</a:t>
            </a:r>
            <a:r>
              <a:rPr lang="en-US" sz="2400" baseline="-25000" dirty="0"/>
              <a:t>i</a:t>
            </a:r>
            <a:r>
              <a:rPr lang="en-US" sz="2400" dirty="0"/>
              <a:t>) . also easy</a:t>
            </a:r>
          </a:p>
          <a:p>
            <a:pPr algn="l" rtl="0"/>
            <a:r>
              <a:rPr lang="en-US" sz="2400" dirty="0"/>
              <a:t>Sample from P(</a:t>
            </a:r>
            <a:r>
              <a:rPr lang="en-US" sz="2400" dirty="0" err="1"/>
              <a:t>P</a:t>
            </a:r>
            <a:r>
              <a:rPr lang="en-US" sz="2400" baseline="-25000" dirty="0" err="1"/>
              <a:t>t</a:t>
            </a:r>
            <a:r>
              <a:rPr lang="en-US" sz="2400" dirty="0" err="1"/>
              <a:t>|s</a:t>
            </a:r>
            <a:r>
              <a:rPr lang="en-US" sz="2400" baseline="-25000" dirty="0" err="1"/>
              <a:t>i</a:t>
            </a:r>
            <a:r>
              <a:rPr lang="en-US" sz="2400" dirty="0"/>
              <a:t>, D</a:t>
            </a:r>
            <a:r>
              <a:rPr lang="en-US" sz="2400" baseline="-25000" dirty="0"/>
              <a:t>t</a:t>
            </a:r>
            <a:r>
              <a:rPr lang="en-US" sz="2400" dirty="0"/>
              <a:t>)  with weight </a:t>
            </a:r>
            <a:r>
              <a:rPr lang="en-US" sz="2400" dirty="0" smtClean="0"/>
              <a:t>P(D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|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/>
              <a:t>) </a:t>
            </a:r>
          </a:p>
          <a:p>
            <a:pPr algn="l" rtl="0"/>
            <a:r>
              <a:rPr lang="en-US" sz="2400" dirty="0"/>
              <a:t>get n samples with positive weight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153" y="3789040"/>
            <a:ext cx="1377815" cy="12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21" y="3801233"/>
            <a:ext cx="1377815" cy="18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321" y="3212976"/>
            <a:ext cx="1377815" cy="18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35512"/>
            <a:ext cx="97544" cy="975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19872" y="4653136"/>
            <a:ext cx="5040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t-1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4653136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275957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100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501008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101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7704" y="2987660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102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763" y="4267560"/>
            <a:ext cx="97544" cy="97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16" y="4455401"/>
            <a:ext cx="1377815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81481E-6 L 0.17587 -0.03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17569 -0.070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stock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Couple of highly correlated stocks</a:t>
                </a:r>
              </a:p>
              <a:p>
                <a:pPr algn="l" rtl="0"/>
                <a:r>
                  <a:rPr lang="en-US" dirty="0"/>
                  <a:t>Can contribute a lot to the inference, because of different quantization</a:t>
                </a:r>
              </a:p>
              <a:p>
                <a:pPr algn="l" rtl="0"/>
                <a:r>
                  <a:rPr lang="en-US" dirty="0"/>
                  <a:t>The changes in each step have multivariate distribution</a:t>
                </a:r>
              </a:p>
              <a:p>
                <a:pPr algn="l" rtl="0"/>
                <a:r>
                  <a:rPr lang="en-US" dirty="0"/>
                  <a:t>P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P</a:t>
                </a:r>
                <a:r>
                  <a:rPr lang="en-US" baseline="-25000" dirty="0"/>
                  <a:t>t-1</a:t>
                </a:r>
                <a:r>
                  <a:rPr lang="en-US" dirty="0"/>
                  <a:t> + N(0,V)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prices’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Two stocks for simplicity</a:t>
                </a:r>
              </a:p>
              <a:p>
                <a:pPr algn="l" rtl="0"/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P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, S</a:t>
                </a:r>
                <a:r>
                  <a:rPr lang="en-US" baseline="-25000" dirty="0"/>
                  <a:t>i</a:t>
                </a:r>
                <a:r>
                  <a:rPr lang="en-US" dirty="0"/>
                  <a:t> are vectors with two component</a:t>
                </a:r>
              </a:p>
              <a:p>
                <a:pPr algn="l" rtl="0"/>
                <a:r>
                  <a:rPr lang="en-US" dirty="0"/>
                  <a:t>Need to sample from P(P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, D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 P</a:t>
                </a:r>
                <a:r>
                  <a:rPr lang="en-US" baseline="-25000" dirty="0"/>
                  <a:t>t-1</a:t>
                </a:r>
                <a:r>
                  <a:rPr lang="en-US" dirty="0"/>
                  <a:t>  = S</a:t>
                </a:r>
                <a:r>
                  <a:rPr lang="en-US" baseline="-25000" dirty="0"/>
                  <a:t>i</a:t>
                </a:r>
                <a:r>
                  <a:rPr lang="en-US" dirty="0"/>
                  <a:t>) </a:t>
                </a:r>
              </a:p>
              <a:p>
                <a:pPr algn="l" rtl="0"/>
                <a:r>
                  <a:rPr lang="en-US" sz="2000" dirty="0"/>
                  <a:t>P(Pt ,Dt | Pt-1  = Si)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dirty="0" smtClean="0"/>
                  <a:t>P(D</a:t>
                </a:r>
                <a:r>
                  <a:rPr lang="en-US" baseline="-25000" dirty="0" smtClean="0"/>
                  <a:t>t,1</a:t>
                </a:r>
                <a:r>
                  <a:rPr lang="en-US" dirty="0" smtClean="0"/>
                  <a:t>,P</a:t>
                </a:r>
                <a:r>
                  <a:rPr lang="en-US" baseline="-25000" dirty="0" smtClean="0"/>
                  <a:t>t,1</a:t>
                </a:r>
                <a:r>
                  <a:rPr lang="en-US" dirty="0"/>
                  <a:t>| P</a:t>
                </a:r>
                <a:r>
                  <a:rPr lang="en-US" baseline="-25000" dirty="0"/>
                  <a:t>t-1</a:t>
                </a:r>
                <a:r>
                  <a:rPr lang="en-US" dirty="0"/>
                  <a:t>  = S</a:t>
                </a:r>
                <a:r>
                  <a:rPr lang="en-US" baseline="-25000" dirty="0"/>
                  <a:t>i</a:t>
                </a:r>
                <a:r>
                  <a:rPr lang="en-US" dirty="0"/>
                  <a:t>)P(D</a:t>
                </a:r>
                <a:r>
                  <a:rPr lang="en-US" baseline="-25000" dirty="0"/>
                  <a:t>t,2</a:t>
                </a:r>
                <a:r>
                  <a:rPr lang="en-US" dirty="0"/>
                  <a:t>,P</a:t>
                </a:r>
                <a:r>
                  <a:rPr lang="en-US" baseline="-25000" dirty="0"/>
                  <a:t>t,2</a:t>
                </a:r>
                <a:r>
                  <a:rPr lang="en-US" dirty="0"/>
                  <a:t>| P</a:t>
                </a:r>
                <a:r>
                  <a:rPr lang="en-US" baseline="-25000" dirty="0"/>
                  <a:t>t-1</a:t>
                </a:r>
                <a:r>
                  <a:rPr lang="en-US" dirty="0"/>
                  <a:t>  = S</a:t>
                </a:r>
                <a:r>
                  <a:rPr lang="en-US" baseline="-25000" dirty="0"/>
                  <a:t>i,</a:t>
                </a:r>
                <a:r>
                  <a:rPr lang="en-US" dirty="0"/>
                  <a:t>P</a:t>
                </a:r>
                <a:r>
                  <a:rPr lang="en-US" baseline="-25000" dirty="0"/>
                  <a:t>t1</a:t>
                </a:r>
                <a:r>
                  <a:rPr lang="en-US" dirty="0"/>
                  <a:t>,D</a:t>
                </a:r>
                <a:r>
                  <a:rPr lang="en-US" baseline="-25000" dirty="0"/>
                  <a:t>t1</a:t>
                </a:r>
                <a:r>
                  <a:rPr lang="en-US" dirty="0"/>
                  <a:t>)</a:t>
                </a:r>
              </a:p>
              <a:p>
                <a:pPr algn="l" rtl="0"/>
                <a:endParaRPr lang="en-US" sz="2400" dirty="0"/>
              </a:p>
              <a:p>
                <a:pPr algn="l" rtl="0"/>
                <a:endParaRPr lang="he-I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4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3074" name="Picture 2" descr="תוצאת תמונה עבור ‪random walk‬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236" y="2852936"/>
            <a:ext cx="3644272" cy="273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1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prices’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200" dirty="0"/>
              <a:t>First sample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t,1 </a:t>
            </a:r>
            <a:r>
              <a:rPr lang="en-US" sz="2200" dirty="0" smtClean="0"/>
              <a:t>from P(D</a:t>
            </a:r>
            <a:r>
              <a:rPr lang="en-US" sz="2200" baseline="-25000" dirty="0" smtClean="0"/>
              <a:t>t,1</a:t>
            </a:r>
            <a:r>
              <a:rPr lang="en-US" sz="2200" dirty="0" smtClean="0"/>
              <a:t>,P</a:t>
            </a:r>
            <a:r>
              <a:rPr lang="en-US" sz="2200" baseline="-25000" dirty="0" smtClean="0"/>
              <a:t>t,1</a:t>
            </a:r>
            <a:r>
              <a:rPr lang="en-US" sz="2200" dirty="0"/>
              <a:t>| P</a:t>
            </a:r>
            <a:r>
              <a:rPr lang="en-US" sz="2200" baseline="-25000" dirty="0"/>
              <a:t>t-1</a:t>
            </a:r>
            <a:r>
              <a:rPr lang="en-US" sz="2200" dirty="0"/>
              <a:t>  = Si)</a:t>
            </a:r>
          </a:p>
          <a:p>
            <a:pPr algn="l" rtl="0"/>
            <a:r>
              <a:rPr lang="en-US" sz="1900" dirty="0"/>
              <a:t>P(D</a:t>
            </a:r>
            <a:r>
              <a:rPr lang="en-US" sz="1900" baseline="-25000" dirty="0"/>
              <a:t>t,1</a:t>
            </a:r>
            <a:r>
              <a:rPr lang="en-US" sz="1900" dirty="0"/>
              <a:t>,P</a:t>
            </a:r>
            <a:r>
              <a:rPr lang="en-US" sz="1900" baseline="-25000" dirty="0"/>
              <a:t>t,1</a:t>
            </a:r>
            <a:r>
              <a:rPr lang="en-US" sz="1900" dirty="0"/>
              <a:t>| P</a:t>
            </a:r>
            <a:r>
              <a:rPr lang="en-US" sz="1900" baseline="-25000" dirty="0"/>
              <a:t>t-1</a:t>
            </a:r>
            <a:r>
              <a:rPr lang="en-US" sz="1900" dirty="0"/>
              <a:t>  = S</a:t>
            </a:r>
            <a:r>
              <a:rPr lang="en-US" sz="1900" baseline="-25000" dirty="0"/>
              <a:t>i</a:t>
            </a:r>
            <a:r>
              <a:rPr lang="en-US" sz="1900" dirty="0"/>
              <a:t>) = P(D</a:t>
            </a:r>
            <a:r>
              <a:rPr lang="en-US" sz="1900" baseline="-25000" dirty="0"/>
              <a:t>t,1</a:t>
            </a:r>
            <a:r>
              <a:rPr lang="en-US" sz="1900" dirty="0"/>
              <a:t>,P</a:t>
            </a:r>
            <a:r>
              <a:rPr lang="en-US" sz="1900" baseline="-25000" dirty="0"/>
              <a:t>t,1</a:t>
            </a:r>
            <a:r>
              <a:rPr lang="en-US" sz="1900" dirty="0"/>
              <a:t>| P</a:t>
            </a:r>
            <a:r>
              <a:rPr lang="en-US" sz="1900" baseline="-25000" dirty="0"/>
              <a:t>t-1,1</a:t>
            </a:r>
            <a:r>
              <a:rPr lang="en-US" sz="1900" dirty="0"/>
              <a:t>  = S</a:t>
            </a:r>
            <a:r>
              <a:rPr lang="en-US" sz="1900" baseline="-25000" dirty="0"/>
              <a:t>i ,1</a:t>
            </a:r>
            <a:r>
              <a:rPr lang="en-US" sz="1900" dirty="0"/>
              <a:t>)</a:t>
            </a:r>
          </a:p>
          <a:p>
            <a:pPr algn="l" rtl="0"/>
            <a:r>
              <a:rPr lang="en-US" sz="2000" dirty="0"/>
              <a:t>Exactly as before, sample P</a:t>
            </a:r>
            <a:r>
              <a:rPr lang="en-US" sz="2000" baseline="-25000" dirty="0"/>
              <a:t>t,1 </a:t>
            </a:r>
            <a:r>
              <a:rPr lang="en-US" sz="2000" dirty="0"/>
              <a:t>with weight w1</a:t>
            </a:r>
          </a:p>
          <a:p>
            <a:pPr algn="l" rtl="0"/>
            <a:r>
              <a:rPr lang="en-US" sz="2000" dirty="0"/>
              <a:t>Now we have P(D</a:t>
            </a:r>
            <a:r>
              <a:rPr lang="en-US" sz="2000" baseline="-25000" dirty="0"/>
              <a:t>t,2</a:t>
            </a:r>
            <a:r>
              <a:rPr lang="en-US" sz="2000" dirty="0"/>
              <a:t>,P</a:t>
            </a:r>
            <a:r>
              <a:rPr lang="en-US" sz="2000" baseline="-25000" dirty="0"/>
              <a:t>t,2</a:t>
            </a:r>
            <a:r>
              <a:rPr lang="en-US" sz="2000" dirty="0"/>
              <a:t>| P</a:t>
            </a:r>
            <a:r>
              <a:rPr lang="en-US" sz="2000" baseline="-25000" dirty="0"/>
              <a:t>t-1</a:t>
            </a:r>
            <a:r>
              <a:rPr lang="en-US" sz="2000" dirty="0"/>
              <a:t>  = S</a:t>
            </a:r>
            <a:r>
              <a:rPr lang="en-US" sz="2000" baseline="-25000" dirty="0"/>
              <a:t>i,</a:t>
            </a:r>
            <a:r>
              <a:rPr lang="en-US" sz="2000" dirty="0"/>
              <a:t>P</a:t>
            </a:r>
            <a:r>
              <a:rPr lang="en-US" sz="2000" baseline="-25000" dirty="0"/>
              <a:t>t1</a:t>
            </a:r>
            <a:r>
              <a:rPr lang="en-US" sz="2000" dirty="0"/>
              <a:t>,D</a:t>
            </a:r>
            <a:r>
              <a:rPr lang="en-US" sz="2000" baseline="-25000" dirty="0"/>
              <a:t>t1</a:t>
            </a:r>
            <a:r>
              <a:rPr lang="en-US" sz="2000" dirty="0"/>
              <a:t>) = P(D</a:t>
            </a:r>
            <a:r>
              <a:rPr lang="en-US" sz="2000" baseline="-25000" dirty="0"/>
              <a:t>t,2</a:t>
            </a:r>
            <a:r>
              <a:rPr lang="en-US" sz="2000" dirty="0"/>
              <a:t>,P</a:t>
            </a:r>
            <a:r>
              <a:rPr lang="en-US" sz="2000" baseline="-25000" dirty="0"/>
              <a:t>t,2</a:t>
            </a:r>
            <a:r>
              <a:rPr lang="en-US" sz="2000" dirty="0"/>
              <a:t>| P</a:t>
            </a:r>
            <a:r>
              <a:rPr lang="en-US" sz="2000" baseline="-25000" dirty="0"/>
              <a:t>t-1,2</a:t>
            </a:r>
            <a:r>
              <a:rPr lang="en-US" sz="2000" dirty="0"/>
              <a:t> = S</a:t>
            </a:r>
            <a:r>
              <a:rPr lang="en-US" sz="2000" baseline="-25000" dirty="0"/>
              <a:t>i ,2</a:t>
            </a:r>
            <a:r>
              <a:rPr lang="en-US" sz="2000" dirty="0"/>
              <a:t> ,|P</a:t>
            </a:r>
            <a:r>
              <a:rPr lang="en-US" sz="2000" baseline="-25000" dirty="0"/>
              <a:t>t,1-</a:t>
            </a:r>
            <a:r>
              <a:rPr lang="en-US" sz="2000" dirty="0"/>
              <a:t>P</a:t>
            </a:r>
            <a:r>
              <a:rPr lang="en-US" sz="2000" baseline="-25000" dirty="0"/>
              <a:t>t,1,1</a:t>
            </a:r>
            <a:r>
              <a:rPr lang="en-US" sz="2000" dirty="0"/>
              <a:t>| = d)</a:t>
            </a:r>
          </a:p>
          <a:p>
            <a:pPr algn="l" rtl="0"/>
            <a:r>
              <a:rPr lang="en-US" sz="2000" dirty="0"/>
              <a:t>Now P</a:t>
            </a:r>
            <a:r>
              <a:rPr lang="en-US" sz="2000" baseline="-25000" dirty="0"/>
              <a:t>t,2 </a:t>
            </a:r>
            <a:r>
              <a:rPr lang="en-US" sz="2000" dirty="0"/>
              <a:t>–P</a:t>
            </a:r>
            <a:r>
              <a:rPr lang="en-US" sz="2000" baseline="-25000" dirty="0"/>
              <a:t>t-1,2</a:t>
            </a:r>
            <a:r>
              <a:rPr lang="en-US" sz="2000" dirty="0"/>
              <a:t> is still normal , but the distribution is a*d(according to the multivariate distribution), and the variance is smaller.</a:t>
            </a:r>
          </a:p>
          <a:p>
            <a:pPr algn="l" rtl="0">
              <a:buNone/>
            </a:pP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800" dirty="0"/>
          </a:p>
          <a:p>
            <a:pPr algn="l" rtl="0"/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stock prices’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Sample P</a:t>
            </a:r>
            <a:r>
              <a:rPr lang="en-US" sz="2400" baseline="-25000" dirty="0"/>
              <a:t>t,2</a:t>
            </a:r>
            <a:r>
              <a:rPr lang="en-US" sz="2400" dirty="0"/>
              <a:t> exactly as before, but with different mean and variance, and with weight w</a:t>
            </a:r>
            <a:r>
              <a:rPr lang="en-US" sz="2400" baseline="-25000" dirty="0"/>
              <a:t>2</a:t>
            </a:r>
          </a:p>
          <a:p>
            <a:pPr algn="l" rtl="0"/>
            <a:r>
              <a:rPr lang="en-US" sz="2400" dirty="0"/>
              <a:t>Creating sample(P</a:t>
            </a:r>
            <a:r>
              <a:rPr lang="en-US" sz="2400" baseline="-25000" dirty="0"/>
              <a:t>t,1</a:t>
            </a:r>
            <a:r>
              <a:rPr lang="en-US" sz="2400" dirty="0"/>
              <a:t>,P</a:t>
            </a:r>
            <a:r>
              <a:rPr lang="en-US" sz="2400" baseline="-25000" dirty="0"/>
              <a:t>t,2</a:t>
            </a:r>
            <a:r>
              <a:rPr lang="en-US" sz="2400" dirty="0"/>
              <a:t>), with weight w</a:t>
            </a:r>
            <a:r>
              <a:rPr lang="en-US" sz="2400" baseline="-25000" dirty="0"/>
              <a:t>2</a:t>
            </a:r>
            <a:r>
              <a:rPr lang="en-US" sz="2400" dirty="0"/>
              <a:t>w</a:t>
            </a:r>
            <a:r>
              <a:rPr lang="en-US" sz="2400" baseline="-25000" dirty="0"/>
              <a:t>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Brownian motion</a:t>
            </a:r>
            <a:endParaRPr lang="he-IL" dirty="0"/>
          </a:p>
        </p:txBody>
      </p:sp>
      <p:pic>
        <p:nvPicPr>
          <p:cNvPr id="2052" name="Picture 4" descr="תוצאת תמונה עבור ‪brownian motion‬‏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3932213"/>
            <a:ext cx="4392488" cy="24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תוצאת תמונה עבור ‪brownian motion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3250801" cy="25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smtClean="0"/>
              <a:t>mode for stock price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P</a:t>
            </a:r>
            <a:r>
              <a:rPr lang="en-US" sz="3600" baseline="-25000" dirty="0"/>
              <a:t>t</a:t>
            </a:r>
            <a:r>
              <a:rPr lang="en-US" sz="3600" dirty="0"/>
              <a:t> = P</a:t>
            </a:r>
            <a:r>
              <a:rPr lang="en-US" sz="3600" baseline="-25000" dirty="0"/>
              <a:t>t-1</a:t>
            </a:r>
            <a:r>
              <a:rPr lang="en-US" sz="3600" dirty="0"/>
              <a:t> + N(0,</a:t>
            </a:r>
            <a:r>
              <a:rPr lang="el-GR" sz="3600" dirty="0"/>
              <a:t>σ</a:t>
            </a:r>
            <a:r>
              <a:rPr lang="en-US" sz="3600" dirty="0"/>
              <a:t>)</a:t>
            </a:r>
          </a:p>
          <a:p>
            <a:pPr algn="l" rtl="0"/>
            <a:r>
              <a:rPr lang="en-US" sz="3600" dirty="0"/>
              <a:t>D</a:t>
            </a:r>
            <a:r>
              <a:rPr lang="en-US" sz="3600" baseline="-25000" dirty="0"/>
              <a:t>t</a:t>
            </a:r>
            <a:r>
              <a:rPr lang="en-US" sz="3600" dirty="0"/>
              <a:t> = </a:t>
            </a:r>
            <a:r>
              <a:rPr lang="en-US" sz="3600" dirty="0" smtClean="0"/>
              <a:t>floor(P</a:t>
            </a:r>
            <a:r>
              <a:rPr lang="en-US" sz="3600" baseline="-25000" dirty="0" smtClean="0"/>
              <a:t>t</a:t>
            </a:r>
            <a:r>
              <a:rPr lang="en-US" sz="3600" dirty="0"/>
              <a:t>)</a:t>
            </a:r>
          </a:p>
          <a:p>
            <a:pPr algn="l" rtl="0"/>
            <a:r>
              <a:rPr lang="en-US" sz="3600" dirty="0"/>
              <a:t>We see only D</a:t>
            </a:r>
            <a:r>
              <a:rPr lang="en-US" sz="3600" baseline="-25000" dirty="0"/>
              <a:t>t</a:t>
            </a:r>
            <a:r>
              <a:rPr lang="en-US" sz="3600" dirty="0"/>
              <a:t>’s</a:t>
            </a:r>
          </a:p>
          <a:p>
            <a:pPr algn="l" rtl="0"/>
            <a:r>
              <a:rPr lang="en-US" sz="3600" dirty="0"/>
              <a:t>Want to estimate </a:t>
            </a:r>
            <a:r>
              <a:rPr lang="el-GR" sz="3600" dirty="0"/>
              <a:t>Ε</a:t>
            </a:r>
            <a:r>
              <a:rPr lang="en-US" sz="3600" dirty="0"/>
              <a:t>(P</a:t>
            </a:r>
            <a:r>
              <a:rPr lang="en-US" sz="3600" baseline="-25000" dirty="0"/>
              <a:t>t</a:t>
            </a:r>
            <a:r>
              <a:rPr lang="en-US" sz="3600" dirty="0"/>
              <a:t> | D</a:t>
            </a:r>
            <a:r>
              <a:rPr lang="en-US" sz="3600" baseline="-25000" dirty="0"/>
              <a:t>1:t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</a:t>
            </a:r>
            <a:r>
              <a:rPr lang="en-US" baseline="-25000" dirty="0"/>
              <a:t>t</a:t>
            </a:r>
            <a:r>
              <a:rPr lang="en-US" dirty="0"/>
              <a:t> = P</a:t>
            </a:r>
            <a:r>
              <a:rPr lang="en-US" baseline="-25000" dirty="0"/>
              <a:t>t-1</a:t>
            </a:r>
            <a:r>
              <a:rPr lang="en-US" dirty="0"/>
              <a:t> + N(0,0.1)</a:t>
            </a:r>
          </a:p>
          <a:p>
            <a:pPr algn="l" rtl="0"/>
            <a:r>
              <a:rPr lang="en-US" dirty="0"/>
              <a:t>See 103,103,104. what is the mean?</a:t>
            </a:r>
          </a:p>
          <a:p>
            <a:pPr algn="l" rtl="0"/>
            <a:r>
              <a:rPr lang="en-US" dirty="0"/>
              <a:t>103,103,104,104,……..,104. what is the mean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4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 smtClean="0"/>
                  <a:t>Random walk, r</a:t>
                </a:r>
                <a:r>
                  <a:rPr lang="en-US" sz="1600" baseline="-25000" dirty="0" smtClean="0"/>
                  <a:t>t</a:t>
                </a:r>
                <a:r>
                  <a:rPr lang="en-US" sz="1600" dirty="0" smtClean="0"/>
                  <a:t> =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t-1</a:t>
                </a:r>
                <a:r>
                  <a:rPr lang="en-US" sz="1600" dirty="0" smtClean="0"/>
                  <a:t> ± 1 , </a:t>
                </a:r>
                <a:r>
                  <a:rPr lang="en-US" dirty="0" smtClean="0"/>
                  <a:t>r</a:t>
                </a:r>
                <a:r>
                  <a:rPr lang="en-US" sz="1600" baseline="-25000" dirty="0" smtClean="0"/>
                  <a:t>0</a:t>
                </a:r>
                <a:r>
                  <a:rPr lang="en-US" sz="1600" dirty="0" smtClean="0"/>
                  <a:t> = 0</a:t>
                </a:r>
              </a:p>
              <a:p>
                <a:pPr algn="l" rtl="0"/>
                <a:r>
                  <a:rPr lang="en-US" sz="1600" dirty="0" smtClean="0"/>
                  <a:t>We see only Dt = floor(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 /10)</a:t>
                </a:r>
              </a:p>
              <a:p>
                <a:pPr algn="l" rtl="0"/>
                <a:r>
                  <a:rPr lang="en-US" dirty="0" smtClean="0"/>
                  <a:t>D</a:t>
                </a:r>
                <a:r>
                  <a:rPr lang="en-US" baseline="-10000" dirty="0" smtClean="0"/>
                  <a:t>1</a:t>
                </a:r>
                <a:r>
                  <a:rPr lang="en-US" dirty="0" smtClean="0"/>
                  <a:t> = 0 </a:t>
                </a:r>
                <a:r>
                  <a:rPr lang="en-US" dirty="0" smtClean="0">
                    <a:latin typeface="Calibri" panose="020F0502020204030204" pitchFamily="34" charset="0"/>
                  </a:rPr>
                  <a:t>→ P(r</a:t>
                </a:r>
                <a:r>
                  <a:rPr lang="en-US" baseline="-25000" dirty="0" smtClean="0">
                    <a:latin typeface="Calibri" panose="020F0502020204030204" pitchFamily="34" charset="0"/>
                  </a:rPr>
                  <a:t>1</a:t>
                </a:r>
                <a:r>
                  <a:rPr lang="en-US" dirty="0" smtClean="0">
                    <a:latin typeface="Calibri" panose="020F0502020204030204" pitchFamily="34" charset="0"/>
                  </a:rPr>
                  <a:t> = 1) = 1</a:t>
                </a:r>
              </a:p>
              <a:p>
                <a:pPr algn="l" rtl="0"/>
                <a:r>
                  <a:rPr lang="en-US" dirty="0" smtClean="0"/>
                  <a:t>D</a:t>
                </a:r>
                <a:r>
                  <a:rPr lang="en-US" baseline="-10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= 0 </a:t>
                </a:r>
                <a:r>
                  <a:rPr lang="en-US" dirty="0">
                    <a:latin typeface="Calibri" panose="020F0502020204030204" pitchFamily="34" charset="0"/>
                  </a:rPr>
                  <a:t>→ </a:t>
                </a:r>
                <a:r>
                  <a:rPr lang="en-US" dirty="0" smtClean="0">
                    <a:latin typeface="Calibri" panose="020F0502020204030204" pitchFamily="34" charset="0"/>
                  </a:rPr>
                  <a:t>P(r</a:t>
                </a:r>
                <a:r>
                  <a:rPr lang="en-US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= 0</a:t>
                </a:r>
                <a:r>
                  <a:rPr lang="en-US" dirty="0" smtClean="0">
                    <a:latin typeface="Calibri" panose="020F0502020204030204" pitchFamily="34" charset="0"/>
                  </a:rPr>
                  <a:t>) </a:t>
                </a:r>
                <a:r>
                  <a:rPr lang="en-US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0.5, </a:t>
                </a:r>
                <a:r>
                  <a:rPr lang="en-US" dirty="0" smtClean="0">
                    <a:latin typeface="Calibri" panose="020F0502020204030204" pitchFamily="34" charset="0"/>
                  </a:rPr>
                  <a:t>P(r</a:t>
                </a:r>
                <a:r>
                  <a:rPr lang="en-US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2) </a:t>
                </a:r>
                <a:r>
                  <a:rPr lang="en-US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0.5</a:t>
                </a:r>
              </a:p>
              <a:p>
                <a:pPr algn="l" rtl="0"/>
                <a:r>
                  <a:rPr lang="en-US" dirty="0" smtClean="0"/>
                  <a:t>D</a:t>
                </a:r>
                <a:r>
                  <a:rPr lang="en-US" baseline="-10000" dirty="0"/>
                  <a:t>3</a:t>
                </a:r>
                <a:r>
                  <a:rPr lang="en-US" dirty="0" smtClean="0">
                    <a:latin typeface="Calibri" panose="020F0502020204030204" pitchFamily="34" charset="0"/>
                  </a:rPr>
                  <a:t> = </a:t>
                </a:r>
                <a:r>
                  <a:rPr lang="en-US" dirty="0">
                    <a:latin typeface="Calibri" panose="020F0502020204030204" pitchFamily="34" charset="0"/>
                  </a:rPr>
                  <a:t>0</a:t>
                </a:r>
                <a:r>
                  <a:rPr lang="en-US" dirty="0" smtClean="0">
                    <a:latin typeface="Calibri" panose="020F0502020204030204" pitchFamily="34" charset="0"/>
                  </a:rPr>
                  <a:t>  </a:t>
                </a:r>
                <a:r>
                  <a:rPr lang="en-US" dirty="0">
                    <a:latin typeface="Calibri" panose="020F0502020204030204" pitchFamily="34" charset="0"/>
                  </a:rPr>
                  <a:t>→ </a:t>
                </a:r>
                <a:r>
                  <a:rPr lang="en-US" dirty="0" smtClean="0">
                    <a:latin typeface="Calibri" panose="020F0502020204030204" pitchFamily="34" charset="0"/>
                  </a:rPr>
                  <a:t>P(r</a:t>
                </a:r>
                <a:r>
                  <a:rPr lang="en-US" baseline="-25000" dirty="0">
                    <a:latin typeface="Calibri" panose="020F0502020204030204" pitchFamily="34" charset="0"/>
                  </a:rPr>
                  <a:t>3</a:t>
                </a:r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1) </a:t>
                </a:r>
                <a:r>
                  <a:rPr lang="en-US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0.5 + 0.25, </a:t>
                </a:r>
                <a:r>
                  <a:rPr lang="en-US" dirty="0" smtClean="0">
                    <a:latin typeface="Calibri" panose="020F0502020204030204" pitchFamily="34" charset="0"/>
                  </a:rPr>
                  <a:t>P(r</a:t>
                </a:r>
                <a:r>
                  <a:rPr lang="en-US" baseline="-25000" dirty="0">
                    <a:latin typeface="Calibri" panose="020F0502020204030204" pitchFamily="34" charset="0"/>
                  </a:rPr>
                  <a:t>3</a:t>
                </a:r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3) </a:t>
                </a:r>
                <a:r>
                  <a:rPr lang="en-US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0.25 ?</a:t>
                </a:r>
              </a:p>
              <a:p>
                <a:pPr algn="l" rtl="0"/>
                <a:r>
                  <a:rPr lang="en-US" dirty="0" smtClean="0">
                    <a:latin typeface="Calibri" panose="020F0502020204030204" pitchFamily="34" charset="0"/>
                  </a:rPr>
                  <a:t>No, </a:t>
                </a:r>
                <a:br>
                  <a:rPr lang="en-US" dirty="0" smtClean="0">
                    <a:latin typeface="Calibri" panose="020F0502020204030204" pitchFamily="34" charset="0"/>
                  </a:rPr>
                </a:br>
                <a:r>
                  <a:rPr lang="en-US" sz="2000" dirty="0" smtClean="0">
                    <a:latin typeface="Calibri" panose="020F0502020204030204" pitchFamily="34" charset="0"/>
                  </a:rPr>
                  <a:t>P(r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3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</a:rPr>
                  <a:t>= 1)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Calibri" panose="020F0502020204030204" pitchFamily="34" charset="0"/>
                  </a:rPr>
                  <a:t>,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P(r</a:t>
                </a:r>
                <a:r>
                  <a:rPr lang="en-US" sz="2000" baseline="-25000" dirty="0">
                    <a:latin typeface="Calibri" panose="020F0502020204030204" pitchFamily="34" charset="0"/>
                  </a:rPr>
                  <a:t>3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</a:rPr>
                  <a:t>= 3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b="0" dirty="0" smtClean="0">
                  <a:latin typeface="Calibri" panose="020F0502020204030204" pitchFamily="34" charset="0"/>
                </a:endParaRPr>
              </a:p>
              <a:p>
                <a:pPr algn="l" rtl="0"/>
                <a:endParaRPr lang="en-US" dirty="0">
                  <a:latin typeface="Calibri" panose="020F0502020204030204" pitchFamily="34" charset="0"/>
                </a:endParaRPr>
              </a:p>
              <a:p>
                <a:pPr algn="l" rtl="0"/>
                <a:endParaRPr lang="he-IL" dirty="0"/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3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suggestion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Use </a:t>
            </a:r>
            <a:r>
              <a:rPr lang="el-GR" dirty="0"/>
              <a:t>Ε</a:t>
            </a:r>
            <a:r>
              <a:rPr lang="en-US" dirty="0"/>
              <a:t>(P</a:t>
            </a:r>
            <a:r>
              <a:rPr lang="en-US" baseline="-25000" dirty="0"/>
              <a:t>t-1</a:t>
            </a:r>
            <a:r>
              <a:rPr lang="en-US" sz="2000" dirty="0"/>
              <a:t> </a:t>
            </a:r>
            <a:r>
              <a:rPr lang="en-US" sz="2400" dirty="0"/>
              <a:t> </a:t>
            </a:r>
            <a:r>
              <a:rPr lang="en-US" dirty="0"/>
              <a:t>| D</a:t>
            </a:r>
            <a:r>
              <a:rPr lang="en-US" baseline="-25000" dirty="0"/>
              <a:t>1:t-1</a:t>
            </a:r>
            <a:r>
              <a:rPr lang="en-US" dirty="0"/>
              <a:t>) to simply calculate </a:t>
            </a:r>
            <a:r>
              <a:rPr lang="el-GR" dirty="0"/>
              <a:t>Ε</a:t>
            </a:r>
            <a:r>
              <a:rPr lang="en-US" dirty="0"/>
              <a:t>(P</a:t>
            </a:r>
            <a:r>
              <a:rPr lang="en-US" baseline="-25000" dirty="0"/>
              <a:t>t</a:t>
            </a:r>
            <a:r>
              <a:rPr lang="en-US" sz="2400" dirty="0"/>
              <a:t> </a:t>
            </a:r>
            <a:r>
              <a:rPr lang="en-US" dirty="0"/>
              <a:t>| D</a:t>
            </a:r>
            <a:r>
              <a:rPr lang="en-US" sz="2400" baseline="-25000" dirty="0"/>
              <a:t>1:t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Not enough information, need to have knowledge on P(P</a:t>
            </a:r>
            <a:r>
              <a:rPr lang="en-US" baseline="-25000" dirty="0"/>
              <a:t>t-1</a:t>
            </a:r>
            <a:r>
              <a:rPr lang="en-US" sz="2000" dirty="0"/>
              <a:t> </a:t>
            </a:r>
            <a:r>
              <a:rPr lang="en-US" dirty="0" smtClean="0"/>
              <a:t>| </a:t>
            </a:r>
            <a:r>
              <a:rPr lang="en-US" dirty="0"/>
              <a:t>D</a:t>
            </a:r>
            <a:r>
              <a:rPr lang="en-US" baseline="-25000" dirty="0"/>
              <a:t>1:t-1</a:t>
            </a:r>
            <a:r>
              <a:rPr lang="en-US" dirty="0"/>
              <a:t>) </a:t>
            </a:r>
          </a:p>
          <a:p>
            <a:pPr algn="l" rtl="0"/>
            <a:r>
              <a:rPr lang="en-US" dirty="0"/>
              <a:t>Use sampling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1600" dirty="0" smtClean="0"/>
                  <a:t>Sample 1000 samples from P(x) – s</a:t>
                </a:r>
                <a:r>
                  <a:rPr lang="en-US" sz="1600" baseline="-25000" dirty="0" smtClean="0"/>
                  <a:t>1,</a:t>
                </a:r>
                <a:r>
                  <a:rPr lang="en-US" sz="1600" dirty="0" smtClean="0"/>
                  <a:t>..,s</a:t>
                </a:r>
                <a:r>
                  <a:rPr lang="en-US" sz="1600" baseline="-25000" dirty="0" smtClean="0"/>
                  <a:t>1000</a:t>
                </a:r>
                <a:endParaRPr lang="en-US" baseline="-25000" dirty="0"/>
              </a:p>
              <a:p>
                <a:pPr algn="l" rtl="0"/>
                <a:r>
                  <a:rPr lang="en-US" dirty="0" smtClean="0"/>
                  <a:t>Ps(x =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 = 1/1000</a:t>
                </a:r>
              </a:p>
              <a:p>
                <a:pPr algn="l" rtl="0"/>
                <a:r>
                  <a:rPr lang="en-US" dirty="0" smtClean="0"/>
                  <a:t>E(Ps(x</a:t>
                </a:r>
                <a:r>
                  <a:rPr lang="en-US" dirty="0"/>
                  <a:t>)) </a:t>
                </a:r>
                <a:r>
                  <a:rPr lang="en-US" sz="2400" dirty="0" smtClean="0"/>
                  <a:t>≈</a:t>
                </a:r>
                <a:r>
                  <a:rPr lang="en-US" dirty="0" smtClean="0"/>
                  <a:t> E(</a:t>
                </a:r>
                <a:r>
                  <a:rPr lang="en-US" dirty="0"/>
                  <a:t>P(x</a:t>
                </a:r>
                <a:r>
                  <a:rPr lang="en-US" dirty="0" smtClean="0"/>
                  <a:t>)),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(Ps(x</a:t>
                </a:r>
                <a:r>
                  <a:rPr lang="en-US" dirty="0"/>
                  <a:t>)) </a:t>
                </a:r>
                <a:r>
                  <a:rPr lang="en-US" sz="2400" dirty="0"/>
                  <a:t>≈</a:t>
                </a:r>
                <a:r>
                  <a:rPr lang="en-US" dirty="0"/>
                  <a:t> </a:t>
                </a:r>
                <a:r>
                  <a:rPr lang="en-US" dirty="0" err="1" smtClean="0"/>
                  <a:t>std</a:t>
                </a:r>
                <a:r>
                  <a:rPr lang="en-US" dirty="0" smtClean="0"/>
                  <a:t>(P(x))</a:t>
                </a:r>
              </a:p>
              <a:p>
                <a:pPr algn="l" rtl="0"/>
                <a:r>
                  <a:rPr lang="en-US" dirty="0" smtClean="0"/>
                  <a:t>Weighted sample: each sample has weight </a:t>
                </a:r>
                <a:r>
                  <a:rPr lang="en-US" dirty="0" err="1" smtClean="0"/>
                  <a:t>w</a:t>
                </a:r>
                <a:r>
                  <a:rPr lang="en-US" sz="1600" dirty="0" err="1" smtClean="0"/>
                  <a:t>i</a:t>
                </a:r>
                <a:r>
                  <a:rPr lang="en-US" dirty="0" smtClean="0"/>
                  <a:t> </a:t>
                </a:r>
              </a:p>
              <a:p>
                <a:pPr algn="l" rtl="0"/>
                <a:r>
                  <a:rPr lang="en-US" dirty="0"/>
                  <a:t>Ps(x =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dirty="0"/>
                          <m:t>wi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 smtClean="0"/>
                  <a:t>  ( w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w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he-IL" dirty="0"/>
              </a:p>
              <a:p>
                <a:pPr algn="l" rtl="0"/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1600" dirty="0" smtClean="0"/>
              <a:t>We have </a:t>
            </a:r>
            <a:r>
              <a:rPr lang="en-US" dirty="0" smtClean="0"/>
              <a:t>P(x) </a:t>
            </a:r>
            <a:r>
              <a:rPr lang="he-IL" dirty="0"/>
              <a:t>∝ </a:t>
            </a:r>
            <a:r>
              <a:rPr lang="en-US" dirty="0" smtClean="0"/>
              <a:t> P</a:t>
            </a:r>
            <a:r>
              <a:rPr lang="en-US" baseline="-25000" dirty="0" smtClean="0"/>
              <a:t>1</a:t>
            </a:r>
            <a:r>
              <a:rPr lang="en-US" dirty="0" smtClean="0"/>
              <a:t>(x)P</a:t>
            </a:r>
            <a:r>
              <a:rPr lang="en-US" baseline="-25000" dirty="0" smtClean="0"/>
              <a:t>2</a:t>
            </a:r>
            <a:r>
              <a:rPr lang="en-US" dirty="0" smtClean="0"/>
              <a:t>(x)</a:t>
            </a:r>
          </a:p>
          <a:p>
            <a:pPr algn="l" rtl="0"/>
            <a:r>
              <a:rPr lang="en-US" dirty="0" smtClean="0"/>
              <a:t>Know how to sample from P</a:t>
            </a:r>
            <a:r>
              <a:rPr lang="en-US" baseline="-25000" dirty="0" smtClean="0"/>
              <a:t>1</a:t>
            </a:r>
            <a:r>
              <a:rPr lang="en-US" dirty="0" smtClean="0"/>
              <a:t>(x)</a:t>
            </a:r>
          </a:p>
          <a:p>
            <a:pPr algn="l" rtl="0"/>
            <a:r>
              <a:rPr lang="en-US" dirty="0" smtClean="0"/>
              <a:t>How do we sample?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12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23551</TotalTime>
  <Words>640</Words>
  <Application>Microsoft Office PowerPoint</Application>
  <PresentationFormat>On-screen Show (4:3)</PresentationFormat>
  <Paragraphs>109</Paragraphs>
  <Slides>21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Gisha</vt:lpstr>
      <vt:lpstr>Trebuchet MS</vt:lpstr>
      <vt:lpstr>Wingdings 3</vt:lpstr>
      <vt:lpstr>Facet</vt:lpstr>
      <vt:lpstr>Equation</vt:lpstr>
      <vt:lpstr>Brownian motion in stocks</vt:lpstr>
      <vt:lpstr>Random walk</vt:lpstr>
      <vt:lpstr>Brownian motion</vt:lpstr>
      <vt:lpstr>Naïve mode for stock price </vt:lpstr>
      <vt:lpstr>example</vt:lpstr>
      <vt:lpstr>Another example</vt:lpstr>
      <vt:lpstr>First suggestion</vt:lpstr>
      <vt:lpstr>Sampling</vt:lpstr>
      <vt:lpstr>Sampling</vt:lpstr>
      <vt:lpstr>Importance sampling</vt:lpstr>
      <vt:lpstr>Estimate integral with sampling</vt:lpstr>
      <vt:lpstr>Sample stock price</vt:lpstr>
      <vt:lpstr>Sample stock price</vt:lpstr>
      <vt:lpstr>Sample stock price</vt:lpstr>
      <vt:lpstr>Sample stock price</vt:lpstr>
      <vt:lpstr>Sample stock price</vt:lpstr>
      <vt:lpstr>Sample stock price</vt:lpstr>
      <vt:lpstr>More than one stock</vt:lpstr>
      <vt:lpstr>Sample stock prices’</vt:lpstr>
      <vt:lpstr>Sample stock prices’</vt:lpstr>
      <vt:lpstr>Sample stock prices’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Brownian motion in stocks</dc:title>
  <dc:creator>talp</dc:creator>
  <cp:lastModifiedBy>Tal Peleg</cp:lastModifiedBy>
  <cp:revision>817</cp:revision>
  <dcterms:created xsi:type="dcterms:W3CDTF">2016-02-24T15:18:45Z</dcterms:created>
  <dcterms:modified xsi:type="dcterms:W3CDTF">2016-08-31T12:29:19Z</dcterms:modified>
</cp:coreProperties>
</file>