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Varela Round"/>
      <p:regular r:id="rId12"/>
    </p:embeddedFont>
    <p:embeddedFont>
      <p:font typeface="Quicksan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Quicksand-regular.fntdata"/><Relationship Id="rId12" Type="http://schemas.openxmlformats.org/officeDocument/2006/relationships/font" Target="fonts/VarelaRoun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Quicksan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ca6dd53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3ca6dd53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ca6dd53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ca6dd53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ca6dd535_2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ca6dd535_2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ca6dd535_2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ca6dd535_2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ca6dd535_2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ca6dd535_2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ca6dd535_2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ca6dd535_2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5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3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6.png"/><Relationship Id="rId13" Type="http://schemas.openxmlformats.org/officeDocument/2006/relationships/image" Target="../media/image17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0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528" y="-11675"/>
            <a:ext cx="924452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-207225" y="-59125"/>
            <a:ext cx="9421200" cy="5202600"/>
          </a:xfrm>
          <a:prstGeom prst="rect">
            <a:avLst/>
          </a:prstGeom>
          <a:solidFill>
            <a:srgbClr val="FF7218">
              <a:alpha val="7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9774" y="130500"/>
            <a:ext cx="2320498" cy="13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9000" y="4326650"/>
            <a:ext cx="2465724" cy="4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61975" y="1820300"/>
            <a:ext cx="57015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Abordagem e Solução</a:t>
            </a:r>
            <a:endParaRPr sz="4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428" y="2845736"/>
            <a:ext cx="1434900" cy="1433400"/>
          </a:xfrm>
          <a:prstGeom prst="ellipse">
            <a:avLst/>
          </a:prstGeom>
          <a:noFill/>
          <a:ln cap="flat" cmpd="sng" w="38100">
            <a:solidFill>
              <a:srgbClr val="FF721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0156" y="2845120"/>
            <a:ext cx="1434900" cy="1434600"/>
          </a:xfrm>
          <a:prstGeom prst="ellipse">
            <a:avLst/>
          </a:prstGeom>
          <a:noFill/>
          <a:ln cap="flat" cmpd="sng" w="38100">
            <a:solidFill>
              <a:srgbClr val="FF721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3306" y="490475"/>
            <a:ext cx="1434900" cy="1434600"/>
          </a:xfrm>
          <a:prstGeom prst="ellipse">
            <a:avLst/>
          </a:prstGeom>
          <a:noFill/>
          <a:ln cap="flat" cmpd="sng" w="38100">
            <a:solidFill>
              <a:srgbClr val="FF721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7542" y="490475"/>
            <a:ext cx="1434900" cy="1434600"/>
          </a:xfrm>
          <a:prstGeom prst="ellipse">
            <a:avLst/>
          </a:prstGeom>
          <a:noFill/>
          <a:ln cap="flat" cmpd="sng" w="38100">
            <a:solidFill>
              <a:srgbClr val="FF721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0700" y="2844970"/>
            <a:ext cx="1434900" cy="1434600"/>
          </a:xfrm>
          <a:prstGeom prst="ellipse">
            <a:avLst/>
          </a:prstGeom>
          <a:noFill/>
          <a:ln cap="flat" cmpd="sng" w="38100">
            <a:solidFill>
              <a:srgbClr val="FF721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8" name="Google Shape;68;p14"/>
          <p:cNvSpPr txBox="1"/>
          <p:nvPr/>
        </p:nvSpPr>
        <p:spPr>
          <a:xfrm>
            <a:off x="189613" y="268625"/>
            <a:ext cx="15816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Time</a:t>
            </a:r>
            <a:endParaRPr sz="30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183500" y="1925075"/>
            <a:ext cx="1803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Kevin Andrews</a:t>
            </a:r>
            <a:endParaRPr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Eng. da Computação</a:t>
            </a:r>
            <a:endParaRPr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269250" y="1925075"/>
            <a:ext cx="1803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Lucas Tércio</a:t>
            </a:r>
            <a:endParaRPr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Mecatrônica Industrial</a:t>
            </a:r>
            <a:endParaRPr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76650" y="4328675"/>
            <a:ext cx="1803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Maria Luiza</a:t>
            </a:r>
            <a:endParaRPr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Publicidade</a:t>
            </a:r>
            <a:endParaRPr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579300" y="4328675"/>
            <a:ext cx="19854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Mathaus Ramos</a:t>
            </a:r>
            <a:endParaRPr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Arquitetura e Urbanismo</a:t>
            </a:r>
            <a:endParaRPr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776100" y="4328675"/>
            <a:ext cx="1803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Pedro Féo</a:t>
            </a:r>
            <a:endParaRPr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Eng. de Software</a:t>
            </a:r>
            <a:endParaRPr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352102" y="619900"/>
            <a:ext cx="1256631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FF721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Google Shape;75;p14"/>
          <p:cNvSpPr/>
          <p:nvPr/>
        </p:nvSpPr>
        <p:spPr>
          <a:xfrm rot="10800000">
            <a:off x="352076" y="307400"/>
            <a:ext cx="1254772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FF7218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6167875" y="2286800"/>
            <a:ext cx="1529400" cy="1013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F48A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352050" y="268625"/>
            <a:ext cx="30531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A Solução</a:t>
            </a:r>
            <a:endParaRPr sz="30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352115" y="619900"/>
            <a:ext cx="2064477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FF721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Google Shape;83;p15"/>
          <p:cNvSpPr/>
          <p:nvPr/>
        </p:nvSpPr>
        <p:spPr>
          <a:xfrm rot="10800000">
            <a:off x="351982" y="307400"/>
            <a:ext cx="2061533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FF7218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284" y="202025"/>
            <a:ext cx="714400" cy="7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4375" y="2495297"/>
            <a:ext cx="596400" cy="5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7014" y="1674991"/>
            <a:ext cx="226936" cy="226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4925" y="1488147"/>
            <a:ext cx="226936" cy="226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7014" y="1301750"/>
            <a:ext cx="226936" cy="226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7678" y="1488147"/>
            <a:ext cx="226936" cy="226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7525" y="3879225"/>
            <a:ext cx="454588" cy="454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625" y="3840425"/>
            <a:ext cx="532200" cy="532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5"/>
          <p:cNvCxnSpPr>
            <a:endCxn id="88" idx="0"/>
          </p:cNvCxnSpPr>
          <p:nvPr/>
        </p:nvCxnSpPr>
        <p:spPr>
          <a:xfrm>
            <a:off x="6946882" y="865850"/>
            <a:ext cx="3600" cy="435900"/>
          </a:xfrm>
          <a:prstGeom prst="straightConnector1">
            <a:avLst/>
          </a:prstGeom>
          <a:noFill/>
          <a:ln cap="flat" cmpd="sng" w="19050">
            <a:solidFill>
              <a:srgbClr val="FF7218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3" name="Google Shape;93;p15"/>
          <p:cNvCxnSpPr/>
          <p:nvPr/>
        </p:nvCxnSpPr>
        <p:spPr>
          <a:xfrm>
            <a:off x="6939763" y="1936250"/>
            <a:ext cx="0" cy="290700"/>
          </a:xfrm>
          <a:prstGeom prst="straightConnector1">
            <a:avLst/>
          </a:prstGeom>
          <a:noFill/>
          <a:ln cap="flat" cmpd="sng" w="19050">
            <a:solidFill>
              <a:srgbClr val="FF7218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4" name="Google Shape;94;p15"/>
          <p:cNvCxnSpPr/>
          <p:nvPr/>
        </p:nvCxnSpPr>
        <p:spPr>
          <a:xfrm>
            <a:off x="6504925" y="3354625"/>
            <a:ext cx="3600" cy="596400"/>
          </a:xfrm>
          <a:prstGeom prst="straightConnector1">
            <a:avLst/>
          </a:prstGeom>
          <a:noFill/>
          <a:ln cap="flat" cmpd="sng" w="19050">
            <a:solidFill>
              <a:srgbClr val="FF7218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5" name="Google Shape;95;p15"/>
          <p:cNvCxnSpPr/>
          <p:nvPr/>
        </p:nvCxnSpPr>
        <p:spPr>
          <a:xfrm>
            <a:off x="8379850" y="1644775"/>
            <a:ext cx="0" cy="2530800"/>
          </a:xfrm>
          <a:prstGeom prst="straightConnector1">
            <a:avLst/>
          </a:prstGeom>
          <a:noFill/>
          <a:ln cap="flat" cmpd="sng" w="19050">
            <a:solidFill>
              <a:srgbClr val="FF7218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6" name="Google Shape;96;p15"/>
          <p:cNvCxnSpPr/>
          <p:nvPr/>
        </p:nvCxnSpPr>
        <p:spPr>
          <a:xfrm rot="10800000">
            <a:off x="7509525" y="1651975"/>
            <a:ext cx="865800" cy="0"/>
          </a:xfrm>
          <a:prstGeom prst="straightConnector1">
            <a:avLst/>
          </a:prstGeom>
          <a:noFill/>
          <a:ln cap="flat" cmpd="sng" w="19050">
            <a:solidFill>
              <a:srgbClr val="FF7218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7" name="Google Shape;97;p15"/>
          <p:cNvCxnSpPr/>
          <p:nvPr/>
        </p:nvCxnSpPr>
        <p:spPr>
          <a:xfrm rot="10800000">
            <a:off x="7923138" y="4175575"/>
            <a:ext cx="425700" cy="0"/>
          </a:xfrm>
          <a:prstGeom prst="straightConnector1">
            <a:avLst/>
          </a:prstGeom>
          <a:noFill/>
          <a:ln cap="flat" cmpd="sng" w="19050">
            <a:solidFill>
              <a:srgbClr val="FF7218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8" name="Google Shape;98;p15"/>
          <p:cNvSpPr txBox="1"/>
          <p:nvPr/>
        </p:nvSpPr>
        <p:spPr>
          <a:xfrm>
            <a:off x="353625" y="1195625"/>
            <a:ext cx="41262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A ideia principal é um </a:t>
            </a:r>
            <a:r>
              <a:rPr b="1"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sistema</a:t>
            </a:r>
            <a:r>
              <a:rPr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 para </a:t>
            </a:r>
            <a:r>
              <a:rPr b="1"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otimizar</a:t>
            </a:r>
            <a:r>
              <a:rPr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 o processo de desenvolvimento de dispositivos IoT voltados para a indústria; trabalhando no campo de </a:t>
            </a:r>
            <a:r>
              <a:rPr b="1"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comunicação</a:t>
            </a:r>
            <a:r>
              <a:rPr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 com </a:t>
            </a:r>
            <a:r>
              <a:rPr b="1"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coleta de dados</a:t>
            </a:r>
            <a:r>
              <a:rPr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; </a:t>
            </a:r>
            <a:r>
              <a:rPr b="1"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auxílio</a:t>
            </a:r>
            <a:r>
              <a:rPr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 na escolha de </a:t>
            </a:r>
            <a:r>
              <a:rPr b="1"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protocolos</a:t>
            </a:r>
            <a:r>
              <a:rPr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 e </a:t>
            </a:r>
            <a:r>
              <a:rPr b="1"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meios de comunicação</a:t>
            </a:r>
            <a:r>
              <a:rPr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 a depender do ambiente e </a:t>
            </a:r>
            <a:r>
              <a:rPr b="1"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simulação</a:t>
            </a:r>
            <a:r>
              <a:rPr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 de casos digitalmente.</a:t>
            </a:r>
            <a:r>
              <a:rPr b="1" lang="en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endParaRPr b="1">
              <a:solidFill>
                <a:srgbClr val="43434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352125" y="3078575"/>
            <a:ext cx="4090200" cy="13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Como prova de conceito iremos focar na interpretação de dados dos parâmetros coletados, o qual irá gerar o dispositivo mais adequado para a prototipação. A partir disso, o protótipo será testado em um ambiente virtual. </a:t>
            </a:r>
            <a:endParaRPr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352050" y="268625"/>
            <a:ext cx="30531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Abordagem</a:t>
            </a:r>
            <a:endParaRPr sz="30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352127" y="619900"/>
            <a:ext cx="2417958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FF721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Google Shape;106;p16"/>
          <p:cNvSpPr/>
          <p:nvPr/>
        </p:nvSpPr>
        <p:spPr>
          <a:xfrm rot="10800000">
            <a:off x="351971" y="307400"/>
            <a:ext cx="2414549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FF7218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100" y="2330125"/>
            <a:ext cx="339900" cy="3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3450" y="1732825"/>
            <a:ext cx="493600" cy="4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025" y="3060998"/>
            <a:ext cx="394075" cy="3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3450" y="3627925"/>
            <a:ext cx="420300" cy="4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07725" y="2548475"/>
            <a:ext cx="667450" cy="66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>
            <a:off x="3827175" y="2069425"/>
            <a:ext cx="667500" cy="157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7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4035525" y="2578375"/>
            <a:ext cx="250800" cy="250800"/>
          </a:xfrm>
          <a:prstGeom prst="ellipse">
            <a:avLst/>
          </a:prstGeom>
          <a:noFill/>
          <a:ln cap="flat" cmpd="sng" w="19050">
            <a:solidFill>
              <a:srgbClr val="FF7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4035525" y="2900813"/>
            <a:ext cx="250800" cy="250800"/>
          </a:xfrm>
          <a:prstGeom prst="ellipse">
            <a:avLst/>
          </a:prstGeom>
          <a:solidFill>
            <a:srgbClr val="FF7218"/>
          </a:solidFill>
          <a:ln cap="flat" cmpd="sng" w="19050">
            <a:solidFill>
              <a:srgbClr val="FF7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4035525" y="3223263"/>
            <a:ext cx="250800" cy="250800"/>
          </a:xfrm>
          <a:prstGeom prst="ellipse">
            <a:avLst/>
          </a:prstGeom>
          <a:noFill/>
          <a:ln cap="flat" cmpd="sng" w="19050">
            <a:solidFill>
              <a:srgbClr val="FF7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4035525" y="2255925"/>
            <a:ext cx="250800" cy="250800"/>
          </a:xfrm>
          <a:prstGeom prst="ellipse">
            <a:avLst/>
          </a:prstGeom>
          <a:noFill/>
          <a:ln cap="flat" cmpd="sng" w="19050">
            <a:solidFill>
              <a:srgbClr val="FF7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4667875" y="2069425"/>
            <a:ext cx="667500" cy="157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7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4876225" y="2578375"/>
            <a:ext cx="250800" cy="250800"/>
          </a:xfrm>
          <a:prstGeom prst="ellipse">
            <a:avLst/>
          </a:prstGeom>
          <a:solidFill>
            <a:srgbClr val="FF7218"/>
          </a:solidFill>
          <a:ln cap="flat" cmpd="sng" w="19050">
            <a:solidFill>
              <a:srgbClr val="FF7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4876225" y="2900813"/>
            <a:ext cx="250800" cy="250800"/>
          </a:xfrm>
          <a:prstGeom prst="ellipse">
            <a:avLst/>
          </a:prstGeom>
          <a:noFill/>
          <a:ln cap="flat" cmpd="sng" w="19050">
            <a:solidFill>
              <a:srgbClr val="FF7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4876225" y="3223263"/>
            <a:ext cx="250800" cy="250800"/>
          </a:xfrm>
          <a:prstGeom prst="ellipse">
            <a:avLst/>
          </a:prstGeom>
          <a:noFill/>
          <a:ln cap="flat" cmpd="sng" w="19050">
            <a:solidFill>
              <a:srgbClr val="FF7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4876225" y="2255925"/>
            <a:ext cx="250800" cy="250800"/>
          </a:xfrm>
          <a:prstGeom prst="ellipse">
            <a:avLst/>
          </a:prstGeom>
          <a:noFill/>
          <a:ln cap="flat" cmpd="sng" w="19050">
            <a:solidFill>
              <a:srgbClr val="FF7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16"/>
          <p:cNvCxnSpPr>
            <a:stCxn id="114" idx="6"/>
            <a:endCxn id="118" idx="2"/>
          </p:cNvCxnSpPr>
          <p:nvPr/>
        </p:nvCxnSpPr>
        <p:spPr>
          <a:xfrm flipH="1" rot="10800000">
            <a:off x="4286325" y="2703713"/>
            <a:ext cx="589800" cy="322500"/>
          </a:xfrm>
          <a:prstGeom prst="curvedConnector3">
            <a:avLst>
              <a:gd fmla="val 50007" name="adj1"/>
            </a:avLst>
          </a:prstGeom>
          <a:noFill/>
          <a:ln cap="flat" cmpd="sng" w="19050">
            <a:solidFill>
              <a:srgbClr val="FFBC25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3" name="Google Shape;123;p16"/>
          <p:cNvSpPr txBox="1"/>
          <p:nvPr/>
        </p:nvSpPr>
        <p:spPr>
          <a:xfrm>
            <a:off x="3827175" y="1736425"/>
            <a:ext cx="6675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Protocolo</a:t>
            </a:r>
            <a:endParaRPr b="1" sz="8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4559425" y="1736425"/>
            <a:ext cx="884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Comunicação</a:t>
            </a:r>
            <a:endParaRPr b="1" sz="8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125" name="Google Shape;125;p16"/>
          <p:cNvCxnSpPr>
            <a:stCxn id="108" idx="3"/>
            <a:endCxn id="111" idx="0"/>
          </p:cNvCxnSpPr>
          <p:nvPr/>
        </p:nvCxnSpPr>
        <p:spPr>
          <a:xfrm>
            <a:off x="1917050" y="1979625"/>
            <a:ext cx="224400" cy="568800"/>
          </a:xfrm>
          <a:prstGeom prst="curvedConnector2">
            <a:avLst/>
          </a:prstGeom>
          <a:noFill/>
          <a:ln cap="flat" cmpd="sng" w="19050">
            <a:solidFill>
              <a:srgbClr val="FFBC2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6"/>
          <p:cNvCxnSpPr>
            <a:stCxn id="107" idx="3"/>
            <a:endCxn id="111" idx="1"/>
          </p:cNvCxnSpPr>
          <p:nvPr/>
        </p:nvCxnSpPr>
        <p:spPr>
          <a:xfrm>
            <a:off x="1141000" y="2500075"/>
            <a:ext cx="666600" cy="382200"/>
          </a:xfrm>
          <a:prstGeom prst="curvedConnector3">
            <a:avLst>
              <a:gd fmla="val 50009" name="adj1"/>
            </a:avLst>
          </a:prstGeom>
          <a:noFill/>
          <a:ln cap="flat" cmpd="sng" w="19050">
            <a:solidFill>
              <a:srgbClr val="FFBC2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6"/>
          <p:cNvCxnSpPr>
            <a:stCxn id="109" idx="3"/>
            <a:endCxn id="111" idx="1"/>
          </p:cNvCxnSpPr>
          <p:nvPr/>
        </p:nvCxnSpPr>
        <p:spPr>
          <a:xfrm flipH="1" rot="10800000">
            <a:off x="1168100" y="2882136"/>
            <a:ext cx="639600" cy="3759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rgbClr val="FFBC2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6"/>
          <p:cNvCxnSpPr>
            <a:stCxn id="110" idx="3"/>
            <a:endCxn id="111" idx="2"/>
          </p:cNvCxnSpPr>
          <p:nvPr/>
        </p:nvCxnSpPr>
        <p:spPr>
          <a:xfrm flipH="1" rot="10800000">
            <a:off x="1843750" y="3215875"/>
            <a:ext cx="297600" cy="622200"/>
          </a:xfrm>
          <a:prstGeom prst="curvedConnector2">
            <a:avLst/>
          </a:prstGeom>
          <a:noFill/>
          <a:ln cap="flat" cmpd="sng" w="19050">
            <a:solidFill>
              <a:srgbClr val="FFBC2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6"/>
          <p:cNvCxnSpPr/>
          <p:nvPr/>
        </p:nvCxnSpPr>
        <p:spPr>
          <a:xfrm>
            <a:off x="2475175" y="2880100"/>
            <a:ext cx="1281300" cy="4200"/>
          </a:xfrm>
          <a:prstGeom prst="straightConnector1">
            <a:avLst/>
          </a:prstGeom>
          <a:noFill/>
          <a:ln cap="flat" cmpd="sng" w="19050">
            <a:solidFill>
              <a:srgbClr val="FFBC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6"/>
          <p:cNvSpPr/>
          <p:nvPr/>
        </p:nvSpPr>
        <p:spPr>
          <a:xfrm>
            <a:off x="6415472" y="2124622"/>
            <a:ext cx="1954500" cy="1466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BC2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32188" y="1541313"/>
            <a:ext cx="420300" cy="4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19487" y="3778923"/>
            <a:ext cx="350721" cy="35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51400" y="3778923"/>
            <a:ext cx="350721" cy="35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83334" y="3753724"/>
            <a:ext cx="350721" cy="35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15257" y="3753724"/>
            <a:ext cx="350721" cy="35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042713" y="2507650"/>
            <a:ext cx="700025" cy="70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6"/>
          <p:cNvCxnSpPr/>
          <p:nvPr/>
        </p:nvCxnSpPr>
        <p:spPr>
          <a:xfrm>
            <a:off x="5387200" y="2851075"/>
            <a:ext cx="1664400" cy="13200"/>
          </a:xfrm>
          <a:prstGeom prst="straightConnector1">
            <a:avLst/>
          </a:prstGeom>
          <a:noFill/>
          <a:ln cap="flat" cmpd="sng" w="19050">
            <a:solidFill>
              <a:srgbClr val="FFBC2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/>
        </p:nvSpPr>
        <p:spPr>
          <a:xfrm>
            <a:off x="352050" y="268625"/>
            <a:ext cx="30531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Ganhos</a:t>
            </a:r>
            <a:endParaRPr sz="30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352085" y="619900"/>
            <a:ext cx="1579584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FF721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Google Shape;144;p17"/>
          <p:cNvSpPr/>
          <p:nvPr/>
        </p:nvSpPr>
        <p:spPr>
          <a:xfrm rot="10800000">
            <a:off x="352025" y="307400"/>
            <a:ext cx="1577259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FF721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Google Shape;145;p17"/>
          <p:cNvSpPr txBox="1"/>
          <p:nvPr/>
        </p:nvSpPr>
        <p:spPr>
          <a:xfrm>
            <a:off x="352025" y="1198925"/>
            <a:ext cx="37806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Esse dispositivo seria</a:t>
            </a:r>
            <a:r>
              <a:rPr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 voltado principalmente para a indústria.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O valor da proposta é de unificação, procurando remediar os pontos principais para a construção de um protótipo completo e personalizável. 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A solução é ideal pois consegue </a:t>
            </a:r>
            <a:r>
              <a:rPr b="1"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analisar </a:t>
            </a:r>
            <a:r>
              <a:rPr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os dados do ambiente e a partir disso </a:t>
            </a:r>
            <a:r>
              <a:rPr b="1"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sugerir</a:t>
            </a:r>
            <a:r>
              <a:rPr b="1"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o protocolo de comunicação adequado para o </a:t>
            </a:r>
            <a:r>
              <a:rPr b="1"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dispositivo IoT</a:t>
            </a:r>
            <a:r>
              <a:rPr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.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46" name="Google Shape;14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075" y="0"/>
            <a:ext cx="38576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/>
          <p:nvPr/>
        </p:nvSpPr>
        <p:spPr>
          <a:xfrm>
            <a:off x="4764250" y="7400"/>
            <a:ext cx="3857700" cy="5143500"/>
          </a:xfrm>
          <a:prstGeom prst="rect">
            <a:avLst/>
          </a:prstGeom>
          <a:solidFill>
            <a:srgbClr val="FF7218">
              <a:alpha val="5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/>
        </p:nvSpPr>
        <p:spPr>
          <a:xfrm>
            <a:off x="352050" y="268625"/>
            <a:ext cx="30531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7218"/>
                </a:solidFill>
                <a:latin typeface="Varela Round"/>
                <a:ea typeface="Varela Round"/>
                <a:cs typeface="Varela Round"/>
                <a:sym typeface="Varela Round"/>
              </a:rPr>
              <a:t>Riscos</a:t>
            </a:r>
            <a:endParaRPr sz="3000">
              <a:solidFill>
                <a:srgbClr val="FF721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352077" y="619900"/>
            <a:ext cx="1357515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FF721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Google Shape;154;p18"/>
          <p:cNvSpPr/>
          <p:nvPr/>
        </p:nvSpPr>
        <p:spPr>
          <a:xfrm rot="10800000">
            <a:off x="352024" y="307400"/>
            <a:ext cx="1355501" cy="250900"/>
          </a:xfrm>
          <a:custGeom>
            <a:rect b="b" l="l" r="r" t="t"/>
            <a:pathLst>
              <a:path extrusionOk="0" h="10036" w="61987">
                <a:moveTo>
                  <a:pt x="0" y="9741"/>
                </a:moveTo>
                <a:lnTo>
                  <a:pt x="61987" y="10036"/>
                </a:lnTo>
                <a:lnTo>
                  <a:pt x="61987" y="0"/>
                </a:lnTo>
              </a:path>
            </a:pathLst>
          </a:custGeom>
          <a:noFill/>
          <a:ln cap="flat" cmpd="sng" w="38100">
            <a:solidFill>
              <a:srgbClr val="FF721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Google Shape;155;p18"/>
          <p:cNvSpPr txBox="1"/>
          <p:nvPr/>
        </p:nvSpPr>
        <p:spPr>
          <a:xfrm>
            <a:off x="352025" y="1169325"/>
            <a:ext cx="4110600" cy="3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Para desenvolver o dispositivo IoT é de total importância conhecer do ambiente no qual ele será inserido. Dados como temperatura, umidade, tamanho de espaço e ruídos </a:t>
            </a:r>
            <a:r>
              <a:rPr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eletromagnéticos</a:t>
            </a:r>
            <a:r>
              <a:rPr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b="1"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precisam</a:t>
            </a:r>
            <a:r>
              <a:rPr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 ser captados.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A possibilidade dos dados inseridos não estarem corretos, acarretando na escolha de ferramentas não adequadas para o contexto. 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Existe o risco da simulação não gerar dados relevantes ou não ter precisão suficiente, </a:t>
            </a:r>
            <a:r>
              <a:rPr b="1"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isso pode ser mitigado com testes e refinação da solução.</a:t>
            </a:r>
            <a:endParaRPr b="1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56" name="Google Shape;15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850" y="0"/>
            <a:ext cx="38576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/>
          <p:nvPr/>
        </p:nvSpPr>
        <p:spPr>
          <a:xfrm>
            <a:off x="4764250" y="7400"/>
            <a:ext cx="3857700" cy="5143500"/>
          </a:xfrm>
          <a:prstGeom prst="rect">
            <a:avLst/>
          </a:prstGeom>
          <a:solidFill>
            <a:srgbClr val="FF7218">
              <a:alpha val="5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