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Varela Round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VarelaRoun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d9e5ffeb9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d9e5ffeb9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d9e5ffeb9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d9e5ffeb9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d9e5ffeb9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d9e5ffeb9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d9e5ffeb9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d9e5ffeb9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d9e5ffeb9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d9e5ffeb9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d9e5ffeb9_4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d9e5ffeb9_4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d9e5ffeb9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d9e5ffeb9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d9e5ffeb9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d9e5ffeb9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d9e5ffeb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d9e5ffeb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9e5ffeb9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9e5ffeb9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d9e5ffeb9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d9e5ffeb9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d9e5ffeb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d9e5ffeb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d9e5ffeb9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d9e5ffeb9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d9e5ffeb9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d9e5ffeb9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d9e5ffeb9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d9e5ffeb9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9.jpg"/><Relationship Id="rId4" Type="http://schemas.openxmlformats.org/officeDocument/2006/relationships/image" Target="../media/image38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28.png"/><Relationship Id="rId5" Type="http://schemas.openxmlformats.org/officeDocument/2006/relationships/image" Target="../media/image14.png"/><Relationship Id="rId6" Type="http://schemas.openxmlformats.org/officeDocument/2006/relationships/image" Target="../media/image35.png"/><Relationship Id="rId7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27.png"/><Relationship Id="rId5" Type="http://schemas.openxmlformats.org/officeDocument/2006/relationships/image" Target="../media/image36.png"/><Relationship Id="rId6" Type="http://schemas.openxmlformats.org/officeDocument/2006/relationships/image" Target="../media/image33.png"/><Relationship Id="rId7" Type="http://schemas.openxmlformats.org/officeDocument/2006/relationships/image" Target="../media/image29.png"/><Relationship Id="rId8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25.png"/><Relationship Id="rId5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6.jpg"/><Relationship Id="rId5" Type="http://schemas.openxmlformats.org/officeDocument/2006/relationships/image" Target="../media/image9.jpg"/><Relationship Id="rId6" Type="http://schemas.openxmlformats.org/officeDocument/2006/relationships/image" Target="../media/image24.jpg"/><Relationship Id="rId7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10" Type="http://schemas.openxmlformats.org/officeDocument/2006/relationships/image" Target="../media/image17.png"/><Relationship Id="rId9" Type="http://schemas.openxmlformats.org/officeDocument/2006/relationships/image" Target="../media/image25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Relationship Id="rId8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Relationship Id="rId6" Type="http://schemas.openxmlformats.org/officeDocument/2006/relationships/image" Target="../media/image11.png"/><Relationship Id="rId7" Type="http://schemas.openxmlformats.org/officeDocument/2006/relationships/image" Target="../media/image26.png"/><Relationship Id="rId8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-680850"/>
            <a:ext cx="9193499" cy="613910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-207225" y="-59125"/>
            <a:ext cx="9421200" cy="5202600"/>
          </a:xfrm>
          <a:prstGeom prst="rect">
            <a:avLst/>
          </a:prstGeom>
          <a:solidFill>
            <a:srgbClr val="FF7218">
              <a:alpha val="7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9774" y="130500"/>
            <a:ext cx="2320498" cy="13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47550" y="2108850"/>
            <a:ext cx="57015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Possíveis Soluções</a:t>
            </a:r>
            <a:endParaRPr sz="48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9000" y="4326650"/>
            <a:ext cx="2465724" cy="4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7F7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/>
          <p:nvPr/>
        </p:nvSpPr>
        <p:spPr>
          <a:xfrm>
            <a:off x="1040825" y="286275"/>
            <a:ext cx="20715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38BF68"/>
                </a:solidFill>
                <a:latin typeface="Varela Round"/>
                <a:ea typeface="Varela Round"/>
                <a:cs typeface="Varela Round"/>
                <a:sym typeface="Varela Round"/>
              </a:rPr>
              <a:t>Benefícios</a:t>
            </a:r>
            <a:endParaRPr sz="3000">
              <a:solidFill>
                <a:srgbClr val="38BF6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9" name="Google Shape;249;p22"/>
          <p:cNvSpPr/>
          <p:nvPr/>
        </p:nvSpPr>
        <p:spPr>
          <a:xfrm>
            <a:off x="1014100" y="657625"/>
            <a:ext cx="2160557" cy="250900"/>
          </a:xfrm>
          <a:custGeom>
            <a:rect b="b" l="l" r="r" t="t"/>
            <a:pathLst>
              <a:path extrusionOk="0" h="10036" w="61987">
                <a:moveTo>
                  <a:pt x="0" y="9741"/>
                </a:moveTo>
                <a:lnTo>
                  <a:pt x="61987" y="10036"/>
                </a:lnTo>
                <a:lnTo>
                  <a:pt x="61987" y="0"/>
                </a:lnTo>
              </a:path>
            </a:pathLst>
          </a:custGeom>
          <a:noFill/>
          <a:ln cap="flat" cmpd="sng" w="38100">
            <a:solidFill>
              <a:srgbClr val="38BF6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0" name="Google Shape;250;p22"/>
          <p:cNvSpPr txBox="1"/>
          <p:nvPr/>
        </p:nvSpPr>
        <p:spPr>
          <a:xfrm>
            <a:off x="5292825" y="286275"/>
            <a:ext cx="20715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2A5B"/>
                </a:solidFill>
                <a:latin typeface="Varela Round"/>
                <a:ea typeface="Varela Round"/>
                <a:cs typeface="Varela Round"/>
                <a:sym typeface="Varela Round"/>
              </a:rPr>
              <a:t>Riscos</a:t>
            </a:r>
            <a:endParaRPr sz="3000">
              <a:solidFill>
                <a:srgbClr val="FF2A5B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51" name="Google Shape;251;p22"/>
          <p:cNvSpPr/>
          <p:nvPr/>
        </p:nvSpPr>
        <p:spPr>
          <a:xfrm>
            <a:off x="5266100" y="657625"/>
            <a:ext cx="1434379" cy="250900"/>
          </a:xfrm>
          <a:custGeom>
            <a:rect b="b" l="l" r="r" t="t"/>
            <a:pathLst>
              <a:path extrusionOk="0" h="10036" w="61987">
                <a:moveTo>
                  <a:pt x="0" y="9741"/>
                </a:moveTo>
                <a:lnTo>
                  <a:pt x="61987" y="10036"/>
                </a:lnTo>
                <a:lnTo>
                  <a:pt x="61987" y="0"/>
                </a:lnTo>
              </a:path>
            </a:pathLst>
          </a:custGeom>
          <a:noFill/>
          <a:ln cap="flat" cmpd="sng" w="38100">
            <a:solidFill>
              <a:srgbClr val="FF2A5B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2" name="Google Shape;252;p22"/>
          <p:cNvSpPr txBox="1"/>
          <p:nvPr/>
        </p:nvSpPr>
        <p:spPr>
          <a:xfrm>
            <a:off x="1017075" y="1404000"/>
            <a:ext cx="34035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As informações podem servir como modelo para outras indústrias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Reduzir o tempo de produção do sistema IoT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As informações também serviram para diferentes fins; podendo apontar melhorias no bem estar dos funcionários e da própria empresa.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53" name="Google Shape;253;p22"/>
          <p:cNvSpPr/>
          <p:nvPr/>
        </p:nvSpPr>
        <p:spPr>
          <a:xfrm>
            <a:off x="1071575" y="1728625"/>
            <a:ext cx="170100" cy="170100"/>
          </a:xfrm>
          <a:prstGeom prst="ellipse">
            <a:avLst/>
          </a:prstGeom>
          <a:noFill/>
          <a:ln cap="flat" cmpd="sng" w="19050">
            <a:solidFill>
              <a:srgbClr val="38BF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"/>
          <p:cNvSpPr/>
          <p:nvPr/>
        </p:nvSpPr>
        <p:spPr>
          <a:xfrm>
            <a:off x="1071575" y="2449425"/>
            <a:ext cx="170100" cy="170100"/>
          </a:xfrm>
          <a:prstGeom prst="ellipse">
            <a:avLst/>
          </a:prstGeom>
          <a:noFill/>
          <a:ln cap="flat" cmpd="sng" w="19050">
            <a:solidFill>
              <a:srgbClr val="38BF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"/>
          <p:cNvSpPr/>
          <p:nvPr/>
        </p:nvSpPr>
        <p:spPr>
          <a:xfrm>
            <a:off x="1071575" y="3331900"/>
            <a:ext cx="170100" cy="170100"/>
          </a:xfrm>
          <a:prstGeom prst="ellipse">
            <a:avLst/>
          </a:prstGeom>
          <a:noFill/>
          <a:ln cap="flat" cmpd="sng" w="19050">
            <a:solidFill>
              <a:srgbClr val="38BF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2"/>
          <p:cNvSpPr/>
          <p:nvPr/>
        </p:nvSpPr>
        <p:spPr>
          <a:xfrm>
            <a:off x="5295800" y="1833450"/>
            <a:ext cx="250800" cy="250800"/>
          </a:xfrm>
          <a:prstGeom prst="mathMultiply">
            <a:avLst>
              <a:gd fmla="val 23520" name="adj1"/>
            </a:avLst>
          </a:prstGeom>
          <a:solidFill>
            <a:srgbClr val="FF2A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"/>
          <p:cNvSpPr/>
          <p:nvPr/>
        </p:nvSpPr>
        <p:spPr>
          <a:xfrm>
            <a:off x="5295800" y="2815650"/>
            <a:ext cx="250800" cy="250800"/>
          </a:xfrm>
          <a:prstGeom prst="mathMultiply">
            <a:avLst>
              <a:gd fmla="val 23520" name="adj1"/>
            </a:avLst>
          </a:prstGeom>
          <a:solidFill>
            <a:srgbClr val="FF2A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2"/>
          <p:cNvSpPr txBox="1"/>
          <p:nvPr/>
        </p:nvSpPr>
        <p:spPr>
          <a:xfrm>
            <a:off x="5707425" y="1404000"/>
            <a:ext cx="2419500" cy="20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É necessário que a ferramenta tenha precisão na captação dos dados para não gerar erros no futuro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O dispositivo pode causar interferência no ambiente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7F7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 txBox="1"/>
          <p:nvPr/>
        </p:nvSpPr>
        <p:spPr>
          <a:xfrm>
            <a:off x="5401651" y="323600"/>
            <a:ext cx="44940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Plataforma IoT</a:t>
            </a:r>
            <a:endParaRPr sz="30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4" name="Google Shape;264;p23"/>
          <p:cNvSpPr/>
          <p:nvPr/>
        </p:nvSpPr>
        <p:spPr>
          <a:xfrm>
            <a:off x="5374926" y="694950"/>
            <a:ext cx="2879606" cy="250900"/>
          </a:xfrm>
          <a:custGeom>
            <a:rect b="b" l="l" r="r" t="t"/>
            <a:pathLst>
              <a:path extrusionOk="0" h="10036" w="61987">
                <a:moveTo>
                  <a:pt x="0" y="9741"/>
                </a:moveTo>
                <a:lnTo>
                  <a:pt x="61987" y="10036"/>
                </a:lnTo>
                <a:lnTo>
                  <a:pt x="61987" y="0"/>
                </a:lnTo>
              </a:path>
            </a:pathLst>
          </a:custGeom>
          <a:noFill/>
          <a:ln cap="flat" cmpd="sng" w="38100">
            <a:solidFill>
              <a:srgbClr val="FF721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5" name="Google Shape;265;p23"/>
          <p:cNvSpPr/>
          <p:nvPr/>
        </p:nvSpPr>
        <p:spPr>
          <a:xfrm rot="10800000">
            <a:off x="5406670" y="382450"/>
            <a:ext cx="2861630" cy="250900"/>
          </a:xfrm>
          <a:custGeom>
            <a:rect b="b" l="l" r="r" t="t"/>
            <a:pathLst>
              <a:path extrusionOk="0" h="10036" w="61987">
                <a:moveTo>
                  <a:pt x="0" y="9741"/>
                </a:moveTo>
                <a:lnTo>
                  <a:pt x="61987" y="10036"/>
                </a:lnTo>
                <a:lnTo>
                  <a:pt x="61987" y="0"/>
                </a:lnTo>
              </a:path>
            </a:pathLst>
          </a:custGeom>
          <a:noFill/>
          <a:ln cap="flat" cmpd="sng" w="38100">
            <a:solidFill>
              <a:srgbClr val="FF721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6" name="Google Shape;266;p23"/>
          <p:cNvSpPr txBox="1"/>
          <p:nvPr/>
        </p:nvSpPr>
        <p:spPr>
          <a:xfrm>
            <a:off x="5374925" y="1250875"/>
            <a:ext cx="3000000" cy="31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Plataforma que auxilia no desenvolvimento de soluções IoT Industriais, abstraindo as camadas de dispositivos e criando pontos comuns para serem trabalhados na camada de software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267" name="Google Shape;267;p23"/>
          <p:cNvCxnSpPr/>
          <p:nvPr/>
        </p:nvCxnSpPr>
        <p:spPr>
          <a:xfrm flipH="1" rot="10800000">
            <a:off x="1321000" y="3094000"/>
            <a:ext cx="732600" cy="488400"/>
          </a:xfrm>
          <a:prstGeom prst="straightConnector1">
            <a:avLst/>
          </a:prstGeom>
          <a:noFill/>
          <a:ln cap="flat" cmpd="sng" w="19050">
            <a:solidFill>
              <a:srgbClr val="FFBC25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3"/>
          <p:cNvCxnSpPr/>
          <p:nvPr/>
        </p:nvCxnSpPr>
        <p:spPr>
          <a:xfrm rot="10800000">
            <a:off x="3422675" y="3042050"/>
            <a:ext cx="739800" cy="546900"/>
          </a:xfrm>
          <a:prstGeom prst="straightConnector1">
            <a:avLst/>
          </a:prstGeom>
          <a:noFill/>
          <a:ln cap="flat" cmpd="sng" w="19050">
            <a:solidFill>
              <a:srgbClr val="FFBC25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23"/>
          <p:cNvCxnSpPr/>
          <p:nvPr/>
        </p:nvCxnSpPr>
        <p:spPr>
          <a:xfrm rot="10800000">
            <a:off x="2741525" y="3029625"/>
            <a:ext cx="0" cy="564600"/>
          </a:xfrm>
          <a:prstGeom prst="straightConnector1">
            <a:avLst/>
          </a:prstGeom>
          <a:noFill/>
          <a:ln cap="flat" cmpd="sng" w="19050">
            <a:solidFill>
              <a:srgbClr val="FFBC25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23"/>
          <p:cNvCxnSpPr/>
          <p:nvPr/>
        </p:nvCxnSpPr>
        <p:spPr>
          <a:xfrm rot="10800000">
            <a:off x="2741525" y="1512425"/>
            <a:ext cx="0" cy="564600"/>
          </a:xfrm>
          <a:prstGeom prst="straightConnector1">
            <a:avLst/>
          </a:prstGeom>
          <a:noFill/>
          <a:ln cap="flat" cmpd="sng" w="19050">
            <a:solidFill>
              <a:srgbClr val="FFBC25"/>
            </a:solidFill>
            <a:prstDash val="dot"/>
            <a:round/>
            <a:headEnd len="med" w="med" type="none"/>
            <a:tailEnd len="med" w="med" type="triangle"/>
          </a:ln>
        </p:spPr>
      </p:cxnSp>
      <p:pic>
        <p:nvPicPr>
          <p:cNvPr id="271" name="Google Shape;2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275" y="207702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5275" y="55982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6225" y="363117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325" y="363117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65275" y="3631175"/>
            <a:ext cx="9525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7F7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/>
          <p:nvPr/>
        </p:nvSpPr>
        <p:spPr>
          <a:xfrm>
            <a:off x="1018625" y="681125"/>
            <a:ext cx="20715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38BF68"/>
                </a:solidFill>
                <a:latin typeface="Varela Round"/>
                <a:ea typeface="Varela Round"/>
                <a:cs typeface="Varela Round"/>
                <a:sym typeface="Varela Round"/>
              </a:rPr>
              <a:t>Benefícios</a:t>
            </a:r>
            <a:endParaRPr sz="3000">
              <a:solidFill>
                <a:srgbClr val="38BF6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1" name="Google Shape;281;p24"/>
          <p:cNvSpPr/>
          <p:nvPr/>
        </p:nvSpPr>
        <p:spPr>
          <a:xfrm>
            <a:off x="991900" y="1052475"/>
            <a:ext cx="2160557" cy="250900"/>
          </a:xfrm>
          <a:custGeom>
            <a:rect b="b" l="l" r="r" t="t"/>
            <a:pathLst>
              <a:path extrusionOk="0" h="10036" w="61987">
                <a:moveTo>
                  <a:pt x="0" y="9741"/>
                </a:moveTo>
                <a:lnTo>
                  <a:pt x="61987" y="10036"/>
                </a:lnTo>
                <a:lnTo>
                  <a:pt x="61987" y="0"/>
                </a:lnTo>
              </a:path>
            </a:pathLst>
          </a:custGeom>
          <a:noFill/>
          <a:ln cap="flat" cmpd="sng" w="38100">
            <a:solidFill>
              <a:srgbClr val="38BF6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2" name="Google Shape;282;p24"/>
          <p:cNvSpPr txBox="1"/>
          <p:nvPr/>
        </p:nvSpPr>
        <p:spPr>
          <a:xfrm>
            <a:off x="5270625" y="681125"/>
            <a:ext cx="20715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2A5B"/>
                </a:solidFill>
                <a:latin typeface="Varela Round"/>
                <a:ea typeface="Varela Round"/>
                <a:cs typeface="Varela Round"/>
                <a:sym typeface="Varela Round"/>
              </a:rPr>
              <a:t>Riscos</a:t>
            </a:r>
            <a:endParaRPr sz="3000">
              <a:solidFill>
                <a:srgbClr val="FF2A5B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3" name="Google Shape;283;p24"/>
          <p:cNvSpPr/>
          <p:nvPr/>
        </p:nvSpPr>
        <p:spPr>
          <a:xfrm>
            <a:off x="5243900" y="1052475"/>
            <a:ext cx="1434379" cy="250900"/>
          </a:xfrm>
          <a:custGeom>
            <a:rect b="b" l="l" r="r" t="t"/>
            <a:pathLst>
              <a:path extrusionOk="0" h="10036" w="61987">
                <a:moveTo>
                  <a:pt x="0" y="9741"/>
                </a:moveTo>
                <a:lnTo>
                  <a:pt x="61987" y="10036"/>
                </a:lnTo>
                <a:lnTo>
                  <a:pt x="61987" y="0"/>
                </a:lnTo>
              </a:path>
            </a:pathLst>
          </a:custGeom>
          <a:noFill/>
          <a:ln cap="flat" cmpd="sng" w="38100">
            <a:solidFill>
              <a:srgbClr val="FF2A5B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4" name="Google Shape;284;p24"/>
          <p:cNvSpPr txBox="1"/>
          <p:nvPr/>
        </p:nvSpPr>
        <p:spPr>
          <a:xfrm>
            <a:off x="703075" y="1583750"/>
            <a:ext cx="2893800" cy="28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Maior velocidade de prototipação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Maior facilidade de implementação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Menos retrabalho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Facilita a curva de aprendizado.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5" name="Google Shape;285;p24"/>
          <p:cNvSpPr txBox="1"/>
          <p:nvPr/>
        </p:nvSpPr>
        <p:spPr>
          <a:xfrm>
            <a:off x="5032500" y="1591150"/>
            <a:ext cx="2790000" cy="28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Se a ferramenta não for bem otimizada, pode ocasionar erro.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Existem muitos dispositivos que precisam ser alimentados na plataforma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Pode restringir a liberdade do usuário em certo ponto.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6" name="Google Shape;286;p24"/>
          <p:cNvSpPr/>
          <p:nvPr/>
        </p:nvSpPr>
        <p:spPr>
          <a:xfrm>
            <a:off x="532975" y="1739150"/>
            <a:ext cx="170100" cy="170100"/>
          </a:xfrm>
          <a:prstGeom prst="ellipse">
            <a:avLst/>
          </a:prstGeom>
          <a:noFill/>
          <a:ln cap="flat" cmpd="sng" w="19050">
            <a:solidFill>
              <a:srgbClr val="38BF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4"/>
          <p:cNvSpPr/>
          <p:nvPr/>
        </p:nvSpPr>
        <p:spPr>
          <a:xfrm>
            <a:off x="532975" y="2434900"/>
            <a:ext cx="170100" cy="170100"/>
          </a:xfrm>
          <a:prstGeom prst="ellipse">
            <a:avLst/>
          </a:prstGeom>
          <a:noFill/>
          <a:ln cap="flat" cmpd="sng" w="19050">
            <a:solidFill>
              <a:srgbClr val="38BF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4"/>
          <p:cNvSpPr/>
          <p:nvPr/>
        </p:nvSpPr>
        <p:spPr>
          <a:xfrm>
            <a:off x="532975" y="2938150"/>
            <a:ext cx="170100" cy="170100"/>
          </a:xfrm>
          <a:prstGeom prst="ellipse">
            <a:avLst/>
          </a:prstGeom>
          <a:noFill/>
          <a:ln cap="flat" cmpd="sng" w="19050">
            <a:solidFill>
              <a:srgbClr val="38BF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532975" y="3359975"/>
            <a:ext cx="170100" cy="170100"/>
          </a:xfrm>
          <a:prstGeom prst="ellipse">
            <a:avLst/>
          </a:prstGeom>
          <a:noFill/>
          <a:ln cap="flat" cmpd="sng" w="19050">
            <a:solidFill>
              <a:srgbClr val="38BF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4"/>
          <p:cNvSpPr/>
          <p:nvPr/>
        </p:nvSpPr>
        <p:spPr>
          <a:xfrm>
            <a:off x="4814850" y="1805825"/>
            <a:ext cx="250800" cy="250800"/>
          </a:xfrm>
          <a:prstGeom prst="mathMultiply">
            <a:avLst>
              <a:gd fmla="val 23520" name="adj1"/>
            </a:avLst>
          </a:prstGeom>
          <a:solidFill>
            <a:srgbClr val="FF2A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4"/>
          <p:cNvSpPr/>
          <p:nvPr/>
        </p:nvSpPr>
        <p:spPr>
          <a:xfrm>
            <a:off x="4814850" y="2656425"/>
            <a:ext cx="250800" cy="250800"/>
          </a:xfrm>
          <a:prstGeom prst="mathMultiply">
            <a:avLst>
              <a:gd fmla="val 23520" name="adj1"/>
            </a:avLst>
          </a:prstGeom>
          <a:solidFill>
            <a:srgbClr val="FF2A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4"/>
          <p:cNvSpPr/>
          <p:nvPr/>
        </p:nvSpPr>
        <p:spPr>
          <a:xfrm>
            <a:off x="4814850" y="3410300"/>
            <a:ext cx="250800" cy="250800"/>
          </a:xfrm>
          <a:prstGeom prst="mathMultiply">
            <a:avLst>
              <a:gd fmla="val 23520" name="adj1"/>
            </a:avLst>
          </a:prstGeom>
          <a:solidFill>
            <a:srgbClr val="FF2A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7F7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"/>
          <p:cNvSpPr txBox="1"/>
          <p:nvPr/>
        </p:nvSpPr>
        <p:spPr>
          <a:xfrm>
            <a:off x="382601" y="309775"/>
            <a:ext cx="44940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BF48A8"/>
                </a:solidFill>
                <a:latin typeface="Varela Round"/>
                <a:ea typeface="Varela Round"/>
                <a:cs typeface="Varela Round"/>
                <a:sym typeface="Varela Round"/>
              </a:rPr>
              <a:t>Simulação de Ambiente</a:t>
            </a:r>
            <a:endParaRPr sz="3000">
              <a:solidFill>
                <a:srgbClr val="BF48A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8" name="Google Shape;298;p25"/>
          <p:cNvSpPr/>
          <p:nvPr/>
        </p:nvSpPr>
        <p:spPr>
          <a:xfrm>
            <a:off x="355878" y="681125"/>
            <a:ext cx="4486929" cy="250900"/>
          </a:xfrm>
          <a:custGeom>
            <a:rect b="b" l="l" r="r" t="t"/>
            <a:pathLst>
              <a:path extrusionOk="0" h="10036" w="61987">
                <a:moveTo>
                  <a:pt x="0" y="9741"/>
                </a:moveTo>
                <a:lnTo>
                  <a:pt x="61987" y="10036"/>
                </a:lnTo>
                <a:lnTo>
                  <a:pt x="61987" y="0"/>
                </a:lnTo>
              </a:path>
            </a:pathLst>
          </a:custGeom>
          <a:noFill/>
          <a:ln cap="flat" cmpd="sng" w="38100">
            <a:solidFill>
              <a:srgbClr val="BF48A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9" name="Google Shape;299;p25"/>
          <p:cNvSpPr/>
          <p:nvPr/>
        </p:nvSpPr>
        <p:spPr>
          <a:xfrm rot="10800000">
            <a:off x="387659" y="368625"/>
            <a:ext cx="4488944" cy="250900"/>
          </a:xfrm>
          <a:custGeom>
            <a:rect b="b" l="l" r="r" t="t"/>
            <a:pathLst>
              <a:path extrusionOk="0" h="10036" w="61987">
                <a:moveTo>
                  <a:pt x="0" y="9741"/>
                </a:moveTo>
                <a:lnTo>
                  <a:pt x="61987" y="10036"/>
                </a:lnTo>
                <a:lnTo>
                  <a:pt x="61987" y="0"/>
                </a:lnTo>
              </a:path>
            </a:pathLst>
          </a:custGeom>
          <a:noFill/>
          <a:ln cap="flat" cmpd="sng" w="38100">
            <a:solidFill>
              <a:srgbClr val="BF48A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0" name="Google Shape;300;p25"/>
          <p:cNvSpPr txBox="1"/>
          <p:nvPr/>
        </p:nvSpPr>
        <p:spPr>
          <a:xfrm>
            <a:off x="462450" y="1364188"/>
            <a:ext cx="3329700" cy="18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Simular um ambiente industrial de forma digital, levando em conta todas as suas características técnicas e adversidades, como: as interferências, a temperatura e as máquinas, assim disponibilizando um ambiente ideal para teste de dispositivos IoT.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301" name="Google Shape;3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967" y="2870788"/>
            <a:ext cx="650725" cy="65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4913" y="1218738"/>
            <a:ext cx="650725" cy="65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1150" y="1177835"/>
            <a:ext cx="732575" cy="73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5475" y="3807986"/>
            <a:ext cx="849000" cy="84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17900" y="2955600"/>
            <a:ext cx="801625" cy="8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65800" y="2438124"/>
            <a:ext cx="948350" cy="948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7" name="Google Shape;307;p25"/>
          <p:cNvCxnSpPr>
            <a:endCxn id="306" idx="1"/>
          </p:cNvCxnSpPr>
          <p:nvPr/>
        </p:nvCxnSpPr>
        <p:spPr>
          <a:xfrm flipH="1" rot="10800000">
            <a:off x="5420000" y="2912299"/>
            <a:ext cx="745800" cy="190800"/>
          </a:xfrm>
          <a:prstGeom prst="straightConnector1">
            <a:avLst/>
          </a:prstGeom>
          <a:noFill/>
          <a:ln cap="flat" cmpd="sng" w="19050">
            <a:solidFill>
              <a:srgbClr val="D08CB8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25"/>
          <p:cNvCxnSpPr>
            <a:endCxn id="306" idx="2"/>
          </p:cNvCxnSpPr>
          <p:nvPr/>
        </p:nvCxnSpPr>
        <p:spPr>
          <a:xfrm flipH="1" rot="10800000">
            <a:off x="6639075" y="3386474"/>
            <a:ext cx="900" cy="564000"/>
          </a:xfrm>
          <a:prstGeom prst="straightConnector1">
            <a:avLst/>
          </a:prstGeom>
          <a:noFill/>
          <a:ln cap="flat" cmpd="sng" w="19050">
            <a:solidFill>
              <a:srgbClr val="D08CB8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25"/>
          <p:cNvCxnSpPr>
            <a:endCxn id="306" idx="3"/>
          </p:cNvCxnSpPr>
          <p:nvPr/>
        </p:nvCxnSpPr>
        <p:spPr>
          <a:xfrm rot="10800000">
            <a:off x="7114150" y="2912299"/>
            <a:ext cx="704700" cy="239100"/>
          </a:xfrm>
          <a:prstGeom prst="straightConnector1">
            <a:avLst/>
          </a:prstGeom>
          <a:noFill/>
          <a:ln cap="flat" cmpd="sng" w="19050">
            <a:solidFill>
              <a:srgbClr val="D08CB8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25"/>
          <p:cNvCxnSpPr/>
          <p:nvPr/>
        </p:nvCxnSpPr>
        <p:spPr>
          <a:xfrm flipH="1">
            <a:off x="6986925" y="1768800"/>
            <a:ext cx="617700" cy="628200"/>
          </a:xfrm>
          <a:prstGeom prst="straightConnector1">
            <a:avLst/>
          </a:prstGeom>
          <a:noFill/>
          <a:ln cap="flat" cmpd="sng" w="19050">
            <a:solidFill>
              <a:srgbClr val="D08CB8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25"/>
          <p:cNvCxnSpPr/>
          <p:nvPr/>
        </p:nvCxnSpPr>
        <p:spPr>
          <a:xfrm>
            <a:off x="5758750" y="1969300"/>
            <a:ext cx="625200" cy="576600"/>
          </a:xfrm>
          <a:prstGeom prst="straightConnector1">
            <a:avLst/>
          </a:prstGeom>
          <a:noFill/>
          <a:ln cap="flat" cmpd="sng" w="19050">
            <a:solidFill>
              <a:srgbClr val="D08CB8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12" name="Google Shape;312;p25"/>
          <p:cNvSpPr txBox="1"/>
          <p:nvPr/>
        </p:nvSpPr>
        <p:spPr>
          <a:xfrm>
            <a:off x="462450" y="3589563"/>
            <a:ext cx="33297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F48A8"/>
                </a:solidFill>
                <a:latin typeface="Varela Round"/>
                <a:ea typeface="Varela Round"/>
                <a:cs typeface="Varela Round"/>
                <a:sym typeface="Varela Round"/>
              </a:rPr>
              <a:t>Em caso de treinamento de pessoal para a instalação do IoT, a realidade virtual auxiliaria no processo.</a:t>
            </a:r>
            <a:endParaRPr>
              <a:solidFill>
                <a:srgbClr val="BF48A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7F7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6"/>
          <p:cNvSpPr txBox="1"/>
          <p:nvPr/>
        </p:nvSpPr>
        <p:spPr>
          <a:xfrm>
            <a:off x="1025525" y="230238"/>
            <a:ext cx="20715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38BF68"/>
                </a:solidFill>
                <a:latin typeface="Varela Round"/>
                <a:ea typeface="Varela Round"/>
                <a:cs typeface="Varela Round"/>
                <a:sym typeface="Varela Round"/>
              </a:rPr>
              <a:t>Benefícios</a:t>
            </a:r>
            <a:endParaRPr sz="3000">
              <a:solidFill>
                <a:srgbClr val="38BF6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8" name="Google Shape;318;p26"/>
          <p:cNvSpPr/>
          <p:nvPr/>
        </p:nvSpPr>
        <p:spPr>
          <a:xfrm>
            <a:off x="998800" y="601588"/>
            <a:ext cx="2160557" cy="250900"/>
          </a:xfrm>
          <a:custGeom>
            <a:rect b="b" l="l" r="r" t="t"/>
            <a:pathLst>
              <a:path extrusionOk="0" h="10036" w="61987">
                <a:moveTo>
                  <a:pt x="0" y="9741"/>
                </a:moveTo>
                <a:lnTo>
                  <a:pt x="61987" y="10036"/>
                </a:lnTo>
                <a:lnTo>
                  <a:pt x="61987" y="0"/>
                </a:lnTo>
              </a:path>
            </a:pathLst>
          </a:custGeom>
          <a:noFill/>
          <a:ln cap="flat" cmpd="sng" w="38100">
            <a:solidFill>
              <a:srgbClr val="38BF6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9" name="Google Shape;319;p26"/>
          <p:cNvSpPr txBox="1"/>
          <p:nvPr/>
        </p:nvSpPr>
        <p:spPr>
          <a:xfrm>
            <a:off x="5277525" y="230238"/>
            <a:ext cx="20715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2A5B"/>
                </a:solidFill>
                <a:latin typeface="Varela Round"/>
                <a:ea typeface="Varela Round"/>
                <a:cs typeface="Varela Round"/>
                <a:sym typeface="Varela Round"/>
              </a:rPr>
              <a:t>Riscos</a:t>
            </a:r>
            <a:endParaRPr sz="3000">
              <a:solidFill>
                <a:srgbClr val="FF2A5B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0" name="Google Shape;320;p26"/>
          <p:cNvSpPr/>
          <p:nvPr/>
        </p:nvSpPr>
        <p:spPr>
          <a:xfrm>
            <a:off x="5250800" y="601588"/>
            <a:ext cx="1434379" cy="250900"/>
          </a:xfrm>
          <a:custGeom>
            <a:rect b="b" l="l" r="r" t="t"/>
            <a:pathLst>
              <a:path extrusionOk="0" h="10036" w="61987">
                <a:moveTo>
                  <a:pt x="0" y="9741"/>
                </a:moveTo>
                <a:lnTo>
                  <a:pt x="61987" y="10036"/>
                </a:lnTo>
                <a:lnTo>
                  <a:pt x="61987" y="0"/>
                </a:lnTo>
              </a:path>
            </a:pathLst>
          </a:custGeom>
          <a:noFill/>
          <a:ln cap="flat" cmpd="sng" w="38100">
            <a:solidFill>
              <a:srgbClr val="FF2A5B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1" name="Google Shape;321;p26"/>
          <p:cNvSpPr txBox="1"/>
          <p:nvPr/>
        </p:nvSpPr>
        <p:spPr>
          <a:xfrm>
            <a:off x="950375" y="964363"/>
            <a:ext cx="3210900" cy="3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Reduzir custos evitando gastos com tempo de teste e desperdício de materiais;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Aumenta a eficiência na tomada de decisões, através de testes prévios;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Rápido planejamento em caso de </a:t>
            </a:r>
            <a:r>
              <a:rPr i="1" lang="pt-B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retrofit </a:t>
            </a:r>
            <a:r>
              <a:rPr lang="pt-B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do chão de fábrica;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Aumenta a confiança do cliente, por constantes validações do que será implementado;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Facilmente adaptável;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Rápido retorno de investimento; 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2" name="Google Shape;322;p26"/>
          <p:cNvSpPr txBox="1"/>
          <p:nvPr/>
        </p:nvSpPr>
        <p:spPr>
          <a:xfrm>
            <a:off x="5250800" y="964363"/>
            <a:ext cx="3210900" cy="30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Apesar de simular um ambiente, nunca irá substituir a realidade;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Necessidade de treinamento para utilizar a ferramenta.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Se mal implementado não irá fornecer informações relevantes;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3" name="Google Shape;323;p26"/>
          <p:cNvSpPr/>
          <p:nvPr/>
        </p:nvSpPr>
        <p:spPr>
          <a:xfrm>
            <a:off x="780275" y="1942313"/>
            <a:ext cx="170100" cy="170100"/>
          </a:xfrm>
          <a:prstGeom prst="ellipse">
            <a:avLst/>
          </a:prstGeom>
          <a:noFill/>
          <a:ln cap="flat" cmpd="sng" w="19050">
            <a:solidFill>
              <a:srgbClr val="38BF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5026725" y="1052388"/>
            <a:ext cx="250800" cy="250800"/>
          </a:xfrm>
          <a:prstGeom prst="mathMultiply">
            <a:avLst>
              <a:gd fmla="val 23520" name="adj1"/>
            </a:avLst>
          </a:prstGeom>
          <a:solidFill>
            <a:srgbClr val="FF2A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5026725" y="1691513"/>
            <a:ext cx="250800" cy="250800"/>
          </a:xfrm>
          <a:prstGeom prst="mathMultiply">
            <a:avLst>
              <a:gd fmla="val 23520" name="adj1"/>
            </a:avLst>
          </a:prstGeom>
          <a:solidFill>
            <a:srgbClr val="FF2A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5026725" y="2330638"/>
            <a:ext cx="250800" cy="250800"/>
          </a:xfrm>
          <a:prstGeom prst="mathMultiply">
            <a:avLst>
              <a:gd fmla="val 23520" name="adj1"/>
            </a:avLst>
          </a:prstGeom>
          <a:solidFill>
            <a:srgbClr val="FF2A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780275" y="1092738"/>
            <a:ext cx="170100" cy="170100"/>
          </a:xfrm>
          <a:prstGeom prst="ellipse">
            <a:avLst/>
          </a:prstGeom>
          <a:noFill/>
          <a:ln cap="flat" cmpd="sng" w="19050">
            <a:solidFill>
              <a:srgbClr val="38BF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780275" y="2581438"/>
            <a:ext cx="170100" cy="170100"/>
          </a:xfrm>
          <a:prstGeom prst="ellipse">
            <a:avLst/>
          </a:prstGeom>
          <a:noFill/>
          <a:ln cap="flat" cmpd="sng" w="19050">
            <a:solidFill>
              <a:srgbClr val="38BF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780275" y="3220563"/>
            <a:ext cx="170100" cy="170100"/>
          </a:xfrm>
          <a:prstGeom prst="ellipse">
            <a:avLst/>
          </a:prstGeom>
          <a:noFill/>
          <a:ln cap="flat" cmpd="sng" w="19050">
            <a:solidFill>
              <a:srgbClr val="38BF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780275" y="4011863"/>
            <a:ext cx="170100" cy="170100"/>
          </a:xfrm>
          <a:prstGeom prst="ellipse">
            <a:avLst/>
          </a:prstGeom>
          <a:noFill/>
          <a:ln cap="flat" cmpd="sng" w="19050">
            <a:solidFill>
              <a:srgbClr val="38BF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780275" y="4430363"/>
            <a:ext cx="170100" cy="170100"/>
          </a:xfrm>
          <a:prstGeom prst="ellipse">
            <a:avLst/>
          </a:prstGeom>
          <a:noFill/>
          <a:ln cap="flat" cmpd="sng" w="19050">
            <a:solidFill>
              <a:srgbClr val="38BF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7F7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"/>
          <p:cNvSpPr txBox="1"/>
          <p:nvPr/>
        </p:nvSpPr>
        <p:spPr>
          <a:xfrm>
            <a:off x="382594" y="309775"/>
            <a:ext cx="38490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Fluxo Completo</a:t>
            </a:r>
            <a:endParaRPr sz="30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37" name="Google Shape;337;p27"/>
          <p:cNvSpPr/>
          <p:nvPr/>
        </p:nvSpPr>
        <p:spPr>
          <a:xfrm>
            <a:off x="355875" y="681125"/>
            <a:ext cx="3118721" cy="250900"/>
          </a:xfrm>
          <a:custGeom>
            <a:rect b="b" l="l" r="r" t="t"/>
            <a:pathLst>
              <a:path extrusionOk="0" h="10036" w="61987">
                <a:moveTo>
                  <a:pt x="0" y="9741"/>
                </a:moveTo>
                <a:lnTo>
                  <a:pt x="61987" y="10036"/>
                </a:lnTo>
                <a:lnTo>
                  <a:pt x="61987" y="0"/>
                </a:lnTo>
              </a:path>
            </a:pathLst>
          </a:custGeom>
          <a:noFill/>
          <a:ln cap="flat" cmpd="sng" w="38100">
            <a:solidFill>
              <a:srgbClr val="FF721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8" name="Google Shape;338;p27"/>
          <p:cNvSpPr/>
          <p:nvPr/>
        </p:nvSpPr>
        <p:spPr>
          <a:xfrm rot="10800000">
            <a:off x="378009" y="368625"/>
            <a:ext cx="3120116" cy="250900"/>
          </a:xfrm>
          <a:custGeom>
            <a:rect b="b" l="l" r="r" t="t"/>
            <a:pathLst>
              <a:path extrusionOk="0" h="10036" w="61987">
                <a:moveTo>
                  <a:pt x="0" y="9741"/>
                </a:moveTo>
                <a:lnTo>
                  <a:pt x="61987" y="10036"/>
                </a:lnTo>
                <a:lnTo>
                  <a:pt x="61987" y="0"/>
                </a:lnTo>
              </a:path>
            </a:pathLst>
          </a:custGeom>
          <a:noFill/>
          <a:ln cap="flat" cmpd="sng" w="38100">
            <a:solidFill>
              <a:srgbClr val="FF721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9" name="Google Shape;339;p27"/>
          <p:cNvSpPr/>
          <p:nvPr/>
        </p:nvSpPr>
        <p:spPr>
          <a:xfrm>
            <a:off x="919960" y="3269344"/>
            <a:ext cx="1998300" cy="848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BC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endParaRPr sz="18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340" name="Google Shape;3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253" y="3441394"/>
            <a:ext cx="505240" cy="50524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7"/>
          <p:cNvSpPr/>
          <p:nvPr/>
        </p:nvSpPr>
        <p:spPr>
          <a:xfrm>
            <a:off x="3521102" y="1397544"/>
            <a:ext cx="1998300" cy="848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BC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	       </a:t>
            </a:r>
            <a:endParaRPr sz="18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6225727" y="3269358"/>
            <a:ext cx="1998300" cy="848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BC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	       </a:t>
            </a:r>
            <a:endParaRPr sz="18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343" name="Google Shape;34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327" y="1550256"/>
            <a:ext cx="543314" cy="543314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7"/>
          <p:cNvSpPr txBox="1"/>
          <p:nvPr/>
        </p:nvSpPr>
        <p:spPr>
          <a:xfrm>
            <a:off x="4205641" y="1543447"/>
            <a:ext cx="11964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Plataforma IoT</a:t>
            </a:r>
            <a:endParaRPr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5" name="Google Shape;345;p27"/>
          <p:cNvSpPr txBox="1"/>
          <p:nvPr/>
        </p:nvSpPr>
        <p:spPr>
          <a:xfrm>
            <a:off x="6978078" y="3441109"/>
            <a:ext cx="11964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Simulação do Ambiente</a:t>
            </a:r>
            <a:endParaRPr sz="12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346" name="Google Shape;34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2987" y="3421768"/>
            <a:ext cx="543314" cy="543314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7"/>
          <p:cNvSpPr txBox="1"/>
          <p:nvPr/>
        </p:nvSpPr>
        <p:spPr>
          <a:xfrm>
            <a:off x="1703500" y="3489350"/>
            <a:ext cx="11394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Diretrizes</a:t>
            </a:r>
            <a:endParaRPr sz="16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8" name="Google Shape;348;p27"/>
          <p:cNvSpPr txBox="1"/>
          <p:nvPr/>
        </p:nvSpPr>
        <p:spPr>
          <a:xfrm>
            <a:off x="1200150" y="4367450"/>
            <a:ext cx="1437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Coleta de Dados</a:t>
            </a:r>
            <a:endParaRPr sz="12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9" name="Google Shape;349;p27"/>
          <p:cNvSpPr txBox="1"/>
          <p:nvPr/>
        </p:nvSpPr>
        <p:spPr>
          <a:xfrm>
            <a:off x="3801288" y="2495700"/>
            <a:ext cx="1437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Desenvolvimento</a:t>
            </a:r>
            <a:endParaRPr sz="12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50" name="Google Shape;350;p27"/>
          <p:cNvSpPr txBox="1"/>
          <p:nvPr/>
        </p:nvSpPr>
        <p:spPr>
          <a:xfrm>
            <a:off x="6428375" y="4367550"/>
            <a:ext cx="1593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Ambiente de teste</a:t>
            </a:r>
            <a:endParaRPr sz="12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51" name="Google Shape;351;p27"/>
          <p:cNvCxnSpPr>
            <a:stCxn id="339" idx="2"/>
            <a:endCxn id="348" idx="0"/>
          </p:cNvCxnSpPr>
          <p:nvPr/>
        </p:nvCxnSpPr>
        <p:spPr>
          <a:xfrm>
            <a:off x="1919110" y="4118044"/>
            <a:ext cx="0" cy="2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7"/>
          <p:cNvCxnSpPr>
            <a:stCxn id="341" idx="2"/>
            <a:endCxn id="349" idx="0"/>
          </p:cNvCxnSpPr>
          <p:nvPr/>
        </p:nvCxnSpPr>
        <p:spPr>
          <a:xfrm>
            <a:off x="4520252" y="2246244"/>
            <a:ext cx="0" cy="2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7"/>
          <p:cNvCxnSpPr>
            <a:stCxn id="342" idx="2"/>
            <a:endCxn id="350" idx="0"/>
          </p:cNvCxnSpPr>
          <p:nvPr/>
        </p:nvCxnSpPr>
        <p:spPr>
          <a:xfrm>
            <a:off x="7224877" y="4118058"/>
            <a:ext cx="0" cy="2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7"/>
          <p:cNvCxnSpPr>
            <a:stCxn id="339" idx="0"/>
            <a:endCxn id="341" idx="1"/>
          </p:cNvCxnSpPr>
          <p:nvPr/>
        </p:nvCxnSpPr>
        <p:spPr>
          <a:xfrm rot="-5400000">
            <a:off x="1996360" y="1744594"/>
            <a:ext cx="1447500" cy="1602000"/>
          </a:xfrm>
          <a:prstGeom prst="curvedConnector2">
            <a:avLst/>
          </a:prstGeom>
          <a:noFill/>
          <a:ln cap="flat" cmpd="sng" w="19050">
            <a:solidFill>
              <a:srgbClr val="FF7218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5" name="Google Shape;355;p27"/>
          <p:cNvCxnSpPr>
            <a:stCxn id="341" idx="3"/>
            <a:endCxn id="342" idx="0"/>
          </p:cNvCxnSpPr>
          <p:nvPr/>
        </p:nvCxnSpPr>
        <p:spPr>
          <a:xfrm>
            <a:off x="5519402" y="1821894"/>
            <a:ext cx="1705500" cy="1447500"/>
          </a:xfrm>
          <a:prstGeom prst="curvedConnector2">
            <a:avLst/>
          </a:prstGeom>
          <a:noFill/>
          <a:ln cap="flat" cmpd="sng" w="19050">
            <a:solidFill>
              <a:srgbClr val="FF7218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6" name="Google Shape;356;p27"/>
          <p:cNvCxnSpPr>
            <a:stCxn id="342" idx="1"/>
            <a:endCxn id="339" idx="3"/>
          </p:cNvCxnSpPr>
          <p:nvPr/>
        </p:nvCxnSpPr>
        <p:spPr>
          <a:xfrm rot="10800000">
            <a:off x="2918227" y="3693708"/>
            <a:ext cx="3307500" cy="0"/>
          </a:xfrm>
          <a:prstGeom prst="straightConnector1">
            <a:avLst/>
          </a:prstGeom>
          <a:noFill/>
          <a:ln cap="flat" cmpd="sng" w="19050">
            <a:solidFill>
              <a:srgbClr val="FF7218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7F7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428" y="2845736"/>
            <a:ext cx="1434900" cy="1433400"/>
          </a:xfrm>
          <a:prstGeom prst="ellipse">
            <a:avLst/>
          </a:prstGeom>
          <a:noFill/>
          <a:ln cap="flat" cmpd="sng" w="38100">
            <a:solidFill>
              <a:srgbClr val="FF721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0156" y="2845120"/>
            <a:ext cx="1434900" cy="1434600"/>
          </a:xfrm>
          <a:prstGeom prst="ellipse">
            <a:avLst/>
          </a:prstGeom>
          <a:noFill/>
          <a:ln cap="flat" cmpd="sng" w="38100">
            <a:solidFill>
              <a:srgbClr val="FF721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3306" y="490475"/>
            <a:ext cx="1434900" cy="1434600"/>
          </a:xfrm>
          <a:prstGeom prst="ellipse">
            <a:avLst/>
          </a:prstGeom>
          <a:noFill/>
          <a:ln cap="flat" cmpd="sng" w="38100">
            <a:solidFill>
              <a:srgbClr val="FF721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7542" y="490475"/>
            <a:ext cx="1434900" cy="1434600"/>
          </a:xfrm>
          <a:prstGeom prst="ellipse">
            <a:avLst/>
          </a:prstGeom>
          <a:noFill/>
          <a:ln cap="flat" cmpd="sng" w="38100">
            <a:solidFill>
              <a:srgbClr val="FF721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0700" y="2844970"/>
            <a:ext cx="1434900" cy="1434600"/>
          </a:xfrm>
          <a:prstGeom prst="ellipse">
            <a:avLst/>
          </a:prstGeom>
          <a:noFill/>
          <a:ln cap="flat" cmpd="sng" w="38100">
            <a:solidFill>
              <a:srgbClr val="FF721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8" name="Google Shape;68;p14"/>
          <p:cNvSpPr txBox="1"/>
          <p:nvPr/>
        </p:nvSpPr>
        <p:spPr>
          <a:xfrm>
            <a:off x="189613" y="268625"/>
            <a:ext cx="15816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Time</a:t>
            </a:r>
            <a:endParaRPr sz="30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183500" y="1925075"/>
            <a:ext cx="1803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Kevin Andrews</a:t>
            </a:r>
            <a:endParaRPr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Eng. da Computação</a:t>
            </a:r>
            <a:endParaRPr sz="12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269250" y="1925075"/>
            <a:ext cx="1803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Lucas Tércio</a:t>
            </a:r>
            <a:endParaRPr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Mecatrônica Industrial</a:t>
            </a:r>
            <a:endParaRPr sz="12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676650" y="4328675"/>
            <a:ext cx="1803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Maria Luiza</a:t>
            </a:r>
            <a:endParaRPr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Publicidade</a:t>
            </a:r>
            <a:endParaRPr sz="12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579300" y="4328675"/>
            <a:ext cx="19854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Mathaus Ramos</a:t>
            </a:r>
            <a:endParaRPr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Arquitetura e Urbanismo</a:t>
            </a:r>
            <a:endParaRPr sz="12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6776100" y="4328675"/>
            <a:ext cx="1803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Pedro Féo</a:t>
            </a:r>
            <a:endParaRPr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Eng. de Software</a:t>
            </a:r>
            <a:endParaRPr sz="12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352102" y="619900"/>
            <a:ext cx="1256631" cy="250900"/>
          </a:xfrm>
          <a:custGeom>
            <a:rect b="b" l="l" r="r" t="t"/>
            <a:pathLst>
              <a:path extrusionOk="0" h="10036" w="61987">
                <a:moveTo>
                  <a:pt x="0" y="9741"/>
                </a:moveTo>
                <a:lnTo>
                  <a:pt x="61987" y="10036"/>
                </a:lnTo>
                <a:lnTo>
                  <a:pt x="61987" y="0"/>
                </a:lnTo>
              </a:path>
            </a:pathLst>
          </a:custGeom>
          <a:noFill/>
          <a:ln cap="flat" cmpd="sng" w="38100">
            <a:solidFill>
              <a:srgbClr val="FF721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Google Shape;75;p14"/>
          <p:cNvSpPr/>
          <p:nvPr/>
        </p:nvSpPr>
        <p:spPr>
          <a:xfrm rot="10800000">
            <a:off x="352076" y="307400"/>
            <a:ext cx="1254772" cy="250900"/>
          </a:xfrm>
          <a:custGeom>
            <a:rect b="b" l="l" r="r" t="t"/>
            <a:pathLst>
              <a:path extrusionOk="0" h="10036" w="61987">
                <a:moveTo>
                  <a:pt x="0" y="9741"/>
                </a:moveTo>
                <a:lnTo>
                  <a:pt x="61987" y="10036"/>
                </a:lnTo>
                <a:lnTo>
                  <a:pt x="61987" y="0"/>
                </a:lnTo>
              </a:path>
            </a:pathLst>
          </a:custGeom>
          <a:noFill/>
          <a:ln cap="flat" cmpd="sng" w="38100">
            <a:solidFill>
              <a:srgbClr val="FF7218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7F7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352075" y="248550"/>
            <a:ext cx="16776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BF48A8"/>
                </a:solidFill>
                <a:latin typeface="Varela Round"/>
                <a:ea typeface="Varela Round"/>
                <a:cs typeface="Varela Round"/>
                <a:sym typeface="Varela Round"/>
              </a:rPr>
              <a:t>Ideação</a:t>
            </a:r>
            <a:endParaRPr sz="3000">
              <a:solidFill>
                <a:srgbClr val="BF48A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198375" y="1777500"/>
            <a:ext cx="2872200" cy="19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100 ideias em 10 min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Metodologia 635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Separação do problema 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8600" y="-587100"/>
            <a:ext cx="2988675" cy="59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5598650" y="-585300"/>
            <a:ext cx="2988600" cy="5977200"/>
          </a:xfrm>
          <a:prstGeom prst="rect">
            <a:avLst/>
          </a:prstGeom>
          <a:solidFill>
            <a:srgbClr val="BF48A8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326800" y="619900"/>
            <a:ext cx="1638936" cy="250900"/>
          </a:xfrm>
          <a:custGeom>
            <a:rect b="b" l="l" r="r" t="t"/>
            <a:pathLst>
              <a:path extrusionOk="0" h="10036" w="61987">
                <a:moveTo>
                  <a:pt x="0" y="9741"/>
                </a:moveTo>
                <a:lnTo>
                  <a:pt x="61987" y="10036"/>
                </a:lnTo>
                <a:lnTo>
                  <a:pt x="61987" y="0"/>
                </a:lnTo>
              </a:path>
            </a:pathLst>
          </a:custGeom>
          <a:noFill/>
          <a:ln cap="flat" cmpd="sng" w="38100">
            <a:solidFill>
              <a:srgbClr val="BF48A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Google Shape;85;p15"/>
          <p:cNvSpPr/>
          <p:nvPr/>
        </p:nvSpPr>
        <p:spPr>
          <a:xfrm rot="10800000">
            <a:off x="352089" y="307400"/>
            <a:ext cx="1638936" cy="250900"/>
          </a:xfrm>
          <a:custGeom>
            <a:rect b="b" l="l" r="r" t="t"/>
            <a:pathLst>
              <a:path extrusionOk="0" h="10036" w="61987">
                <a:moveTo>
                  <a:pt x="0" y="9741"/>
                </a:moveTo>
                <a:lnTo>
                  <a:pt x="61987" y="10036"/>
                </a:lnTo>
                <a:lnTo>
                  <a:pt x="61987" y="0"/>
                </a:lnTo>
              </a:path>
            </a:pathLst>
          </a:custGeom>
          <a:noFill/>
          <a:ln cap="flat" cmpd="sng" w="38100">
            <a:solidFill>
              <a:srgbClr val="BF48A8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86" name="Google Shape;86;p15"/>
          <p:cNvPicPr preferRelativeResize="0"/>
          <p:nvPr/>
        </p:nvPicPr>
        <p:blipFill rotWithShape="1">
          <a:blip r:embed="rId4">
            <a:alphaModFix/>
          </a:blip>
          <a:srcRect b="-142046" l="-189380" r="-140541" t="-187876"/>
          <a:stretch/>
        </p:blipFill>
        <p:spPr>
          <a:xfrm>
            <a:off x="585850" y="147322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4">
            <a:alphaModFix/>
          </a:blip>
          <a:srcRect b="-142046" l="-189380" r="-140541" t="-187876"/>
          <a:stretch/>
        </p:blipFill>
        <p:spPr>
          <a:xfrm>
            <a:off x="585850" y="207742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4">
            <a:alphaModFix/>
          </a:blip>
          <a:srcRect b="-142046" l="-189380" r="-140541" t="-187876"/>
          <a:stretch/>
        </p:blipFill>
        <p:spPr>
          <a:xfrm>
            <a:off x="585850" y="2728125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7F7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 rot="266122">
            <a:off x="383792" y="472353"/>
            <a:ext cx="2265485" cy="5608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Desenvolver dispositivos IoT mais resistentes</a:t>
            </a:r>
            <a:endParaRPr sz="10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94" name="Google Shape;94;p16"/>
          <p:cNvSpPr txBox="1"/>
          <p:nvPr/>
        </p:nvSpPr>
        <p:spPr>
          <a:xfrm rot="1441848">
            <a:off x="617340" y="1836525"/>
            <a:ext cx="1583880" cy="3550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Arduino Industrial</a:t>
            </a:r>
            <a:endParaRPr sz="10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95" name="Google Shape;95;p16"/>
          <p:cNvSpPr txBox="1"/>
          <p:nvPr/>
        </p:nvSpPr>
        <p:spPr>
          <a:xfrm rot="1615074">
            <a:off x="3522204" y="341631"/>
            <a:ext cx="2265672" cy="332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Framework de Comunicação</a:t>
            </a:r>
            <a:endParaRPr sz="10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96" name="Google Shape;96;p16"/>
          <p:cNvSpPr txBox="1"/>
          <p:nvPr/>
        </p:nvSpPr>
        <p:spPr>
          <a:xfrm rot="-450946">
            <a:off x="3320455" y="3991997"/>
            <a:ext cx="878447" cy="3322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LoRA</a:t>
            </a:r>
            <a:endParaRPr sz="10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97" name="Google Shape;97;p16"/>
          <p:cNvSpPr txBox="1"/>
          <p:nvPr/>
        </p:nvSpPr>
        <p:spPr>
          <a:xfrm rot="-514007">
            <a:off x="3522231" y="2011748"/>
            <a:ext cx="2265678" cy="4751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Sistema de testes com muitos protocolos e frequências</a:t>
            </a:r>
            <a:endParaRPr sz="10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98" name="Google Shape;98;p16"/>
          <p:cNvSpPr txBox="1"/>
          <p:nvPr/>
        </p:nvSpPr>
        <p:spPr>
          <a:xfrm rot="-577586">
            <a:off x="1065326" y="2733089"/>
            <a:ext cx="1584106" cy="3551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Plataformas online</a:t>
            </a:r>
            <a:endParaRPr sz="10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99" name="Google Shape;99;p16"/>
          <p:cNvSpPr txBox="1"/>
          <p:nvPr/>
        </p:nvSpPr>
        <p:spPr>
          <a:xfrm rot="644662">
            <a:off x="3438096" y="3263829"/>
            <a:ext cx="2074265" cy="332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Inteligência Artificial de ajuda</a:t>
            </a:r>
            <a:endParaRPr sz="10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 rot="-476734">
            <a:off x="4992743" y="1101368"/>
            <a:ext cx="2265752" cy="298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Novas plantas de chão de fábrica</a:t>
            </a:r>
            <a:endParaRPr sz="10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 rot="390680">
            <a:off x="6753763" y="524096"/>
            <a:ext cx="2074079" cy="4574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Desenvolver protocolos para determinadas conexões</a:t>
            </a:r>
            <a:endParaRPr sz="10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 rot="708404">
            <a:off x="1150137" y="4212712"/>
            <a:ext cx="1167092" cy="3325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Rede Mesh</a:t>
            </a:r>
            <a:endParaRPr sz="10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 rot="893052">
            <a:off x="6283706" y="3596242"/>
            <a:ext cx="1735532" cy="4752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Dispositivos com cabos reforçados</a:t>
            </a:r>
            <a:endParaRPr sz="10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 rot="-880930">
            <a:off x="6790406" y="2536141"/>
            <a:ext cx="2265475" cy="332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Mapear protocolos e frequências</a:t>
            </a:r>
            <a:endParaRPr sz="10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 rot="656453">
            <a:off x="6832096" y="1769296"/>
            <a:ext cx="1735546" cy="332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Adaptar o maquinário</a:t>
            </a:r>
            <a:endParaRPr sz="10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 rot="265832">
            <a:off x="1707262" y="1413692"/>
            <a:ext cx="1864070" cy="4450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BF48A8"/>
                </a:solidFill>
                <a:latin typeface="Varela Round"/>
                <a:ea typeface="Varela Round"/>
                <a:cs typeface="Varela Round"/>
                <a:sym typeface="Varela Round"/>
              </a:rPr>
              <a:t>Caixa de comunicação com periféricos</a:t>
            </a:r>
            <a:endParaRPr sz="1000">
              <a:solidFill>
                <a:srgbClr val="BF48A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 rot="-949125">
            <a:off x="2639101" y="702975"/>
            <a:ext cx="1864303" cy="3278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BF48A8"/>
                </a:solidFill>
                <a:latin typeface="Varela Round"/>
                <a:ea typeface="Varela Round"/>
                <a:cs typeface="Varela Round"/>
                <a:sym typeface="Varela Round"/>
              </a:rPr>
              <a:t>Equipamento de testes</a:t>
            </a:r>
            <a:endParaRPr sz="1000">
              <a:solidFill>
                <a:srgbClr val="BF48A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 rot="825537">
            <a:off x="1809681" y="3493249"/>
            <a:ext cx="1864296" cy="527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BF48A8"/>
                </a:solidFill>
                <a:latin typeface="Varela Round"/>
                <a:ea typeface="Varela Round"/>
                <a:cs typeface="Varela Round"/>
                <a:sym typeface="Varela Round"/>
              </a:rPr>
              <a:t>Módulo de código reaplicável </a:t>
            </a:r>
            <a:endParaRPr sz="1000">
              <a:solidFill>
                <a:srgbClr val="BF48A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 rot="-1084577">
            <a:off x="5123186" y="2723927"/>
            <a:ext cx="1864104" cy="646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BF48A8"/>
                </a:solidFill>
                <a:latin typeface="Varela Round"/>
                <a:ea typeface="Varela Round"/>
                <a:cs typeface="Varela Round"/>
                <a:sym typeface="Varela Round"/>
              </a:rPr>
              <a:t>Biblioteca Knot para se adequar a diversos equipamentos</a:t>
            </a:r>
            <a:endParaRPr sz="1000">
              <a:solidFill>
                <a:srgbClr val="BF48A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 rot="265832">
            <a:off x="5394438" y="1623940"/>
            <a:ext cx="1864070" cy="3279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BF48A8"/>
                </a:solidFill>
                <a:latin typeface="Varela Round"/>
                <a:ea typeface="Varela Round"/>
                <a:cs typeface="Varela Round"/>
                <a:sym typeface="Varela Round"/>
              </a:rPr>
              <a:t>Fibra ótica</a:t>
            </a:r>
            <a:endParaRPr sz="1000">
              <a:solidFill>
                <a:srgbClr val="BF48A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 rot="-724603">
            <a:off x="55131" y="2407539"/>
            <a:ext cx="1864055" cy="4724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BF48A8"/>
                </a:solidFill>
                <a:latin typeface="Varela Round"/>
                <a:ea typeface="Varela Round"/>
                <a:cs typeface="Varela Round"/>
                <a:sym typeface="Varela Round"/>
              </a:rPr>
              <a:t>Criar uma base fixa para os novos projetos</a:t>
            </a:r>
            <a:endParaRPr sz="1000">
              <a:solidFill>
                <a:srgbClr val="BF48A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 rot="-514253">
            <a:off x="5182084" y="4168070"/>
            <a:ext cx="1864017" cy="540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BF48A8"/>
                </a:solidFill>
                <a:latin typeface="Varela Round"/>
                <a:ea typeface="Varela Round"/>
                <a:cs typeface="Varela Round"/>
                <a:sym typeface="Varela Round"/>
              </a:rPr>
              <a:t>Utilizar IA para prever eventuais acidentes</a:t>
            </a:r>
            <a:endParaRPr sz="1000">
              <a:solidFill>
                <a:srgbClr val="BF48A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 rot="265832">
            <a:off x="5082816" y="255752"/>
            <a:ext cx="1864070" cy="4723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BF48A8"/>
                </a:solidFill>
                <a:latin typeface="Varela Round"/>
                <a:ea typeface="Varela Round"/>
                <a:cs typeface="Varela Round"/>
                <a:sym typeface="Varela Round"/>
              </a:rPr>
              <a:t>Dispositivo</a:t>
            </a:r>
            <a:r>
              <a:rPr lang="pt-BR" sz="1000">
                <a:solidFill>
                  <a:srgbClr val="BF48A8"/>
                </a:solidFill>
                <a:latin typeface="Varela Round"/>
                <a:ea typeface="Varela Round"/>
                <a:cs typeface="Varela Round"/>
                <a:sym typeface="Varela Round"/>
              </a:rPr>
              <a:t> analógico programável</a:t>
            </a:r>
            <a:endParaRPr sz="1000">
              <a:solidFill>
                <a:srgbClr val="BF48A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 rot="-464490">
            <a:off x="7270156" y="1446164"/>
            <a:ext cx="1864089" cy="327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BF48A8"/>
                </a:solidFill>
                <a:latin typeface="Varela Round"/>
                <a:ea typeface="Varela Round"/>
                <a:cs typeface="Varela Round"/>
                <a:sym typeface="Varela Round"/>
              </a:rPr>
              <a:t>Criptografia RFID</a:t>
            </a:r>
            <a:endParaRPr sz="1000">
              <a:solidFill>
                <a:srgbClr val="BF48A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 rot="755629">
            <a:off x="2728117" y="2524514"/>
            <a:ext cx="1864356" cy="4622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BF48A8"/>
                </a:solidFill>
                <a:latin typeface="Varela Round"/>
                <a:ea typeface="Varela Round"/>
                <a:cs typeface="Varela Round"/>
                <a:sym typeface="Varela Round"/>
              </a:rPr>
              <a:t>Blindar emissões de frequência</a:t>
            </a:r>
            <a:endParaRPr sz="1000">
              <a:solidFill>
                <a:srgbClr val="BF48A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 rot="-1324420">
            <a:off x="114204" y="3786553"/>
            <a:ext cx="1864031" cy="327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BF48A8"/>
                </a:solidFill>
                <a:latin typeface="Varela Round"/>
                <a:ea typeface="Varela Round"/>
                <a:cs typeface="Varela Round"/>
                <a:sym typeface="Varela Round"/>
              </a:rPr>
              <a:t>Equipamento de testes</a:t>
            </a:r>
            <a:endParaRPr sz="1000">
              <a:solidFill>
                <a:srgbClr val="BF48A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7F7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352100" y="270500"/>
            <a:ext cx="19503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Definição</a:t>
            </a:r>
            <a:endParaRPr sz="30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352098" y="619900"/>
            <a:ext cx="1901451" cy="250900"/>
          </a:xfrm>
          <a:custGeom>
            <a:rect b="b" l="l" r="r" t="t"/>
            <a:pathLst>
              <a:path extrusionOk="0" h="10036" w="61987">
                <a:moveTo>
                  <a:pt x="0" y="9741"/>
                </a:moveTo>
                <a:lnTo>
                  <a:pt x="61987" y="10036"/>
                </a:lnTo>
                <a:lnTo>
                  <a:pt x="61987" y="0"/>
                </a:lnTo>
              </a:path>
            </a:pathLst>
          </a:custGeom>
          <a:noFill/>
          <a:ln cap="flat" cmpd="sng" w="38100">
            <a:solidFill>
              <a:srgbClr val="FF721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Google Shape;123;p17"/>
          <p:cNvSpPr/>
          <p:nvPr/>
        </p:nvSpPr>
        <p:spPr>
          <a:xfrm rot="10800000">
            <a:off x="352090" y="307400"/>
            <a:ext cx="1898662" cy="250900"/>
          </a:xfrm>
          <a:custGeom>
            <a:rect b="b" l="l" r="r" t="t"/>
            <a:pathLst>
              <a:path extrusionOk="0" h="10036" w="61987">
                <a:moveTo>
                  <a:pt x="0" y="9741"/>
                </a:moveTo>
                <a:lnTo>
                  <a:pt x="61987" y="10036"/>
                </a:lnTo>
                <a:lnTo>
                  <a:pt x="61987" y="0"/>
                </a:lnTo>
              </a:path>
            </a:pathLst>
          </a:custGeom>
          <a:noFill/>
          <a:ln cap="flat" cmpd="sng" w="38100">
            <a:solidFill>
              <a:srgbClr val="FF721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Google Shape;124;p17"/>
          <p:cNvSpPr txBox="1"/>
          <p:nvPr/>
        </p:nvSpPr>
        <p:spPr>
          <a:xfrm>
            <a:off x="1207175" y="1756275"/>
            <a:ext cx="3442800" cy="18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Mural de Possibilidades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Matriz de Factibilidade e Desejo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Revisão da Persona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8650" y="-101111"/>
            <a:ext cx="2988600" cy="530846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5608400" y="-81175"/>
            <a:ext cx="2981400" cy="5298600"/>
          </a:xfrm>
          <a:prstGeom prst="rect">
            <a:avLst/>
          </a:prstGeom>
          <a:solidFill>
            <a:srgbClr val="FF7218">
              <a:alpha val="60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275" y="1845975"/>
            <a:ext cx="250900" cy="2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6275" y="2465650"/>
            <a:ext cx="250900" cy="2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275" y="3085325"/>
            <a:ext cx="250900" cy="2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7F7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8"/>
          <p:cNvCxnSpPr/>
          <p:nvPr/>
        </p:nvCxnSpPr>
        <p:spPr>
          <a:xfrm flipH="1" rot="10800000">
            <a:off x="389250" y="2568000"/>
            <a:ext cx="8365500" cy="7500"/>
          </a:xfrm>
          <a:prstGeom prst="straightConnector1">
            <a:avLst/>
          </a:prstGeom>
          <a:noFill/>
          <a:ln cap="flat" cmpd="sng" w="19050">
            <a:solidFill>
              <a:srgbClr val="FFBC25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5" name="Google Shape;135;p18"/>
          <p:cNvCxnSpPr/>
          <p:nvPr/>
        </p:nvCxnSpPr>
        <p:spPr>
          <a:xfrm rot="10800000">
            <a:off x="4564650" y="199500"/>
            <a:ext cx="14700" cy="4744500"/>
          </a:xfrm>
          <a:prstGeom prst="straightConnector1">
            <a:avLst/>
          </a:prstGeom>
          <a:noFill/>
          <a:ln cap="flat" cmpd="sng" w="19050">
            <a:solidFill>
              <a:srgbClr val="FFBC2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36" name="Google Shape;136;p18"/>
          <p:cNvSpPr/>
          <p:nvPr/>
        </p:nvSpPr>
        <p:spPr>
          <a:xfrm>
            <a:off x="389250" y="199500"/>
            <a:ext cx="904500" cy="465600"/>
          </a:xfrm>
          <a:prstGeom prst="roundRect">
            <a:avLst>
              <a:gd fmla="val 16667" name="adj"/>
            </a:avLst>
          </a:prstGeom>
          <a:solidFill>
            <a:srgbClr val="F7F7F7"/>
          </a:solidFill>
          <a:ln cap="flat" cmpd="sng" w="19050">
            <a:solidFill>
              <a:srgbClr val="FF72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Reduzir ruído das máquinas </a:t>
            </a:r>
            <a:endParaRPr b="1" sz="8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1293750" y="994850"/>
            <a:ext cx="904500" cy="465600"/>
          </a:xfrm>
          <a:prstGeom prst="roundRect">
            <a:avLst>
              <a:gd fmla="val 16667" name="adj"/>
            </a:avLst>
          </a:prstGeom>
          <a:solidFill>
            <a:srgbClr val="F7F7F7"/>
          </a:solidFill>
          <a:ln cap="flat" cmpd="sng" w="19050">
            <a:solidFill>
              <a:srgbClr val="FF72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Arduino Industrial</a:t>
            </a:r>
            <a:endParaRPr b="1" sz="8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1293750" y="1519575"/>
            <a:ext cx="904500" cy="465600"/>
          </a:xfrm>
          <a:prstGeom prst="roundRect">
            <a:avLst>
              <a:gd fmla="val 16667" name="adj"/>
            </a:avLst>
          </a:prstGeom>
          <a:solidFill>
            <a:srgbClr val="F7F7F7"/>
          </a:solidFill>
          <a:ln cap="flat" cmpd="sng" w="19050">
            <a:solidFill>
              <a:srgbClr val="FF72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Programas com módulos com base fixa</a:t>
            </a:r>
            <a:endParaRPr b="1" sz="8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4119750" y="1890850"/>
            <a:ext cx="904500" cy="465600"/>
          </a:xfrm>
          <a:prstGeom prst="roundRect">
            <a:avLst>
              <a:gd fmla="val 16667" name="adj"/>
            </a:avLst>
          </a:prstGeom>
          <a:solidFill>
            <a:srgbClr val="F7F7F7"/>
          </a:solidFill>
          <a:ln cap="flat" cmpd="sng" w="19050">
            <a:solidFill>
              <a:srgbClr val="FF72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Sistema para visitas técnicas</a:t>
            </a:r>
            <a:endParaRPr b="1" sz="8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4760600" y="1343975"/>
            <a:ext cx="904500" cy="465600"/>
          </a:xfrm>
          <a:prstGeom prst="roundRect">
            <a:avLst>
              <a:gd fmla="val 16667" name="adj"/>
            </a:avLst>
          </a:prstGeom>
          <a:solidFill>
            <a:srgbClr val="F7F7F7"/>
          </a:solidFill>
          <a:ln cap="flat" cmpd="sng" w="19050">
            <a:solidFill>
              <a:srgbClr val="FF72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Filtro de Dados</a:t>
            </a:r>
            <a:endParaRPr b="1" sz="8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5705950" y="1343975"/>
            <a:ext cx="904500" cy="465600"/>
          </a:xfrm>
          <a:prstGeom prst="roundRect">
            <a:avLst>
              <a:gd fmla="val 16667" name="adj"/>
            </a:avLst>
          </a:prstGeom>
          <a:solidFill>
            <a:srgbClr val="F7F7F7"/>
          </a:solidFill>
          <a:ln cap="flat" cmpd="sng" w="19050">
            <a:solidFill>
              <a:srgbClr val="FF72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Plataforma para componentes de dispositivos IoT</a:t>
            </a:r>
            <a:endParaRPr b="1" sz="6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6723000" y="1343975"/>
            <a:ext cx="904500" cy="465600"/>
          </a:xfrm>
          <a:prstGeom prst="roundRect">
            <a:avLst>
              <a:gd fmla="val 16667" name="adj"/>
            </a:avLst>
          </a:prstGeom>
          <a:solidFill>
            <a:srgbClr val="F7F7F7"/>
          </a:solidFill>
          <a:ln cap="flat" cmpd="sng" w="19050">
            <a:solidFill>
              <a:srgbClr val="FF72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Modo de Segurança</a:t>
            </a:r>
            <a:endParaRPr b="1" sz="8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8109525" y="529250"/>
            <a:ext cx="904500" cy="465600"/>
          </a:xfrm>
          <a:prstGeom prst="roundRect">
            <a:avLst>
              <a:gd fmla="val 16667" name="adj"/>
            </a:avLst>
          </a:prstGeom>
          <a:solidFill>
            <a:srgbClr val="F7F7F7"/>
          </a:solidFill>
          <a:ln cap="flat" cmpd="sng" w="19050">
            <a:solidFill>
              <a:srgbClr val="FF72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Simulação do ambiente industrial</a:t>
            </a:r>
            <a:endParaRPr b="1" sz="8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7146025" y="529250"/>
            <a:ext cx="904500" cy="465600"/>
          </a:xfrm>
          <a:prstGeom prst="roundRect">
            <a:avLst>
              <a:gd fmla="val 16667" name="adj"/>
            </a:avLst>
          </a:prstGeom>
          <a:solidFill>
            <a:srgbClr val="F7F7F7"/>
          </a:solidFill>
          <a:ln cap="flat" cmpd="sng" w="19050">
            <a:solidFill>
              <a:srgbClr val="FF72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Diretrizes para o modelo de prototipação</a:t>
            </a:r>
            <a:endParaRPr b="1" sz="7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4973750" y="3267500"/>
            <a:ext cx="904500" cy="465600"/>
          </a:xfrm>
          <a:prstGeom prst="roundRect">
            <a:avLst>
              <a:gd fmla="val 16667" name="adj"/>
            </a:avLst>
          </a:prstGeom>
          <a:solidFill>
            <a:srgbClr val="F7F7F7"/>
          </a:solidFill>
          <a:ln cap="flat" cmpd="sng" w="19050">
            <a:solidFill>
              <a:srgbClr val="FF72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Software para posicioname</a:t>
            </a:r>
            <a:r>
              <a:rPr b="1" lang="pt-BR" sz="7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nt</a:t>
            </a:r>
            <a:r>
              <a:rPr b="1" lang="pt-BR" sz="7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o de comunicação</a:t>
            </a:r>
            <a:endParaRPr b="1" sz="7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8050525" y="4478400"/>
            <a:ext cx="904500" cy="465600"/>
          </a:xfrm>
          <a:prstGeom prst="roundRect">
            <a:avLst>
              <a:gd fmla="val 16667" name="adj"/>
            </a:avLst>
          </a:prstGeom>
          <a:solidFill>
            <a:srgbClr val="F7F7F7"/>
          </a:solidFill>
          <a:ln cap="flat" cmpd="sng" w="19050">
            <a:solidFill>
              <a:srgbClr val="FF72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Cartão Perfurado</a:t>
            </a:r>
            <a:endParaRPr b="1" sz="8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8050525" y="2711000"/>
            <a:ext cx="904500" cy="465600"/>
          </a:xfrm>
          <a:prstGeom prst="roundRect">
            <a:avLst>
              <a:gd fmla="val 16667" name="adj"/>
            </a:avLst>
          </a:prstGeom>
          <a:solidFill>
            <a:srgbClr val="F7F7F7"/>
          </a:solidFill>
          <a:ln cap="flat" cmpd="sng" w="19050">
            <a:solidFill>
              <a:srgbClr val="FF72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Biblioteca de casos de implementação</a:t>
            </a:r>
            <a:endParaRPr b="1" sz="7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8050525" y="3594700"/>
            <a:ext cx="904500" cy="465600"/>
          </a:xfrm>
          <a:prstGeom prst="roundRect">
            <a:avLst>
              <a:gd fmla="val 16667" name="adj"/>
            </a:avLst>
          </a:prstGeom>
          <a:solidFill>
            <a:srgbClr val="F7F7F7"/>
          </a:solidFill>
          <a:ln cap="flat" cmpd="sng" w="19050">
            <a:solidFill>
              <a:srgbClr val="FF72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Tabela de Protocolos</a:t>
            </a:r>
            <a:endParaRPr b="1" sz="8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 rot="-5400000">
            <a:off x="4055775" y="470500"/>
            <a:ext cx="8097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Desejável</a:t>
            </a:r>
            <a:endParaRPr sz="10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7777100" y="2305725"/>
            <a:ext cx="6741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Factível</a:t>
            </a:r>
            <a:endParaRPr sz="10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4662575" y="320959"/>
            <a:ext cx="136500" cy="146400"/>
          </a:xfrm>
          <a:prstGeom prst="ellipse">
            <a:avLst/>
          </a:prstGeom>
          <a:noFill/>
          <a:ln cap="flat" cmpd="sng" w="19050">
            <a:solidFill>
              <a:srgbClr val="FFBC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18"/>
          <p:cNvCxnSpPr/>
          <p:nvPr/>
        </p:nvCxnSpPr>
        <p:spPr>
          <a:xfrm>
            <a:off x="4693772" y="397837"/>
            <a:ext cx="77100" cy="0"/>
          </a:xfrm>
          <a:prstGeom prst="straightConnector1">
            <a:avLst/>
          </a:prstGeom>
          <a:noFill/>
          <a:ln cap="flat" cmpd="sng" w="19050">
            <a:solidFill>
              <a:srgbClr val="FFBC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8"/>
          <p:cNvCxnSpPr/>
          <p:nvPr/>
        </p:nvCxnSpPr>
        <p:spPr>
          <a:xfrm rot="10800000">
            <a:off x="4732218" y="360334"/>
            <a:ext cx="0" cy="75000"/>
          </a:xfrm>
          <a:prstGeom prst="straightConnector1">
            <a:avLst/>
          </a:prstGeom>
          <a:noFill/>
          <a:ln cap="flat" cmpd="sng" w="19050">
            <a:solidFill>
              <a:srgbClr val="FFBC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18"/>
          <p:cNvSpPr/>
          <p:nvPr/>
        </p:nvSpPr>
        <p:spPr>
          <a:xfrm>
            <a:off x="4692275" y="4676159"/>
            <a:ext cx="136500" cy="146400"/>
          </a:xfrm>
          <a:prstGeom prst="ellipse">
            <a:avLst/>
          </a:prstGeom>
          <a:noFill/>
          <a:ln cap="flat" cmpd="sng" w="19050">
            <a:solidFill>
              <a:srgbClr val="FFBC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18"/>
          <p:cNvCxnSpPr/>
          <p:nvPr/>
        </p:nvCxnSpPr>
        <p:spPr>
          <a:xfrm>
            <a:off x="4721972" y="4749362"/>
            <a:ext cx="77100" cy="0"/>
          </a:xfrm>
          <a:prstGeom prst="straightConnector1">
            <a:avLst/>
          </a:prstGeom>
          <a:noFill/>
          <a:ln cap="flat" cmpd="sng" w="19050">
            <a:solidFill>
              <a:srgbClr val="FFBC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8"/>
          <p:cNvSpPr/>
          <p:nvPr/>
        </p:nvSpPr>
        <p:spPr>
          <a:xfrm>
            <a:off x="8434525" y="2356459"/>
            <a:ext cx="136500" cy="146400"/>
          </a:xfrm>
          <a:prstGeom prst="ellipse">
            <a:avLst/>
          </a:prstGeom>
          <a:noFill/>
          <a:ln cap="flat" cmpd="sng" w="19050">
            <a:solidFill>
              <a:srgbClr val="FFBC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18"/>
          <p:cNvCxnSpPr/>
          <p:nvPr/>
        </p:nvCxnSpPr>
        <p:spPr>
          <a:xfrm>
            <a:off x="8465722" y="2433337"/>
            <a:ext cx="77100" cy="0"/>
          </a:xfrm>
          <a:prstGeom prst="straightConnector1">
            <a:avLst/>
          </a:prstGeom>
          <a:noFill/>
          <a:ln cap="flat" cmpd="sng" w="19050">
            <a:solidFill>
              <a:srgbClr val="FFBC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8"/>
          <p:cNvCxnSpPr/>
          <p:nvPr/>
        </p:nvCxnSpPr>
        <p:spPr>
          <a:xfrm rot="10800000">
            <a:off x="8504168" y="2395834"/>
            <a:ext cx="0" cy="75000"/>
          </a:xfrm>
          <a:prstGeom prst="straightConnector1">
            <a:avLst/>
          </a:prstGeom>
          <a:noFill/>
          <a:ln cap="flat" cmpd="sng" w="19050">
            <a:solidFill>
              <a:srgbClr val="FFBC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18"/>
          <p:cNvSpPr/>
          <p:nvPr/>
        </p:nvSpPr>
        <p:spPr>
          <a:xfrm>
            <a:off x="572975" y="2360134"/>
            <a:ext cx="136500" cy="146400"/>
          </a:xfrm>
          <a:prstGeom prst="ellipse">
            <a:avLst/>
          </a:prstGeom>
          <a:noFill/>
          <a:ln cap="flat" cmpd="sng" w="19050">
            <a:solidFill>
              <a:srgbClr val="FFBC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Google Shape;160;p18"/>
          <p:cNvCxnSpPr/>
          <p:nvPr/>
        </p:nvCxnSpPr>
        <p:spPr>
          <a:xfrm>
            <a:off x="602672" y="2433337"/>
            <a:ext cx="77100" cy="0"/>
          </a:xfrm>
          <a:prstGeom prst="straightConnector1">
            <a:avLst/>
          </a:prstGeom>
          <a:noFill/>
          <a:ln cap="flat" cmpd="sng" w="19050">
            <a:solidFill>
              <a:srgbClr val="FFBC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8"/>
          <p:cNvCxnSpPr/>
          <p:nvPr/>
        </p:nvCxnSpPr>
        <p:spPr>
          <a:xfrm>
            <a:off x="2351725" y="1752375"/>
            <a:ext cx="215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8"/>
          <p:cNvCxnSpPr/>
          <p:nvPr/>
        </p:nvCxnSpPr>
        <p:spPr>
          <a:xfrm>
            <a:off x="2303100" y="1227650"/>
            <a:ext cx="215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8"/>
          <p:cNvCxnSpPr/>
          <p:nvPr/>
        </p:nvCxnSpPr>
        <p:spPr>
          <a:xfrm>
            <a:off x="1444650" y="432300"/>
            <a:ext cx="294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8"/>
          <p:cNvCxnSpPr/>
          <p:nvPr/>
        </p:nvCxnSpPr>
        <p:spPr>
          <a:xfrm>
            <a:off x="4624225" y="764150"/>
            <a:ext cx="23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8"/>
          <p:cNvCxnSpPr/>
          <p:nvPr/>
        </p:nvCxnSpPr>
        <p:spPr>
          <a:xfrm>
            <a:off x="4631325" y="2943800"/>
            <a:ext cx="331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8"/>
          <p:cNvCxnSpPr/>
          <p:nvPr/>
        </p:nvCxnSpPr>
        <p:spPr>
          <a:xfrm>
            <a:off x="4652950" y="3816150"/>
            <a:ext cx="33402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8"/>
          <p:cNvCxnSpPr/>
          <p:nvPr/>
        </p:nvCxnSpPr>
        <p:spPr>
          <a:xfrm>
            <a:off x="4883950" y="4711200"/>
            <a:ext cx="302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8"/>
          <p:cNvCxnSpPr/>
          <p:nvPr/>
        </p:nvCxnSpPr>
        <p:spPr>
          <a:xfrm>
            <a:off x="4624100" y="1613900"/>
            <a:ext cx="9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8"/>
          <p:cNvCxnSpPr/>
          <p:nvPr/>
        </p:nvCxnSpPr>
        <p:spPr>
          <a:xfrm>
            <a:off x="4645750" y="3486400"/>
            <a:ext cx="27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8"/>
          <p:cNvCxnSpPr/>
          <p:nvPr/>
        </p:nvCxnSpPr>
        <p:spPr>
          <a:xfrm>
            <a:off x="6175075" y="1954975"/>
            <a:ext cx="0" cy="5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8"/>
          <p:cNvCxnSpPr/>
          <p:nvPr/>
        </p:nvCxnSpPr>
        <p:spPr>
          <a:xfrm>
            <a:off x="7175250" y="1947138"/>
            <a:ext cx="0" cy="53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8"/>
          <p:cNvCxnSpPr/>
          <p:nvPr/>
        </p:nvCxnSpPr>
        <p:spPr>
          <a:xfrm>
            <a:off x="5426000" y="2636500"/>
            <a:ext cx="0" cy="5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7687200" y="1065500"/>
            <a:ext cx="0" cy="14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8"/>
          <p:cNvCxnSpPr/>
          <p:nvPr/>
        </p:nvCxnSpPr>
        <p:spPr>
          <a:xfrm>
            <a:off x="8561775" y="1065500"/>
            <a:ext cx="0" cy="12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8"/>
          <p:cNvCxnSpPr/>
          <p:nvPr/>
        </p:nvCxnSpPr>
        <p:spPr>
          <a:xfrm>
            <a:off x="790725" y="726450"/>
            <a:ext cx="0" cy="17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8"/>
          <p:cNvCxnSpPr/>
          <p:nvPr/>
        </p:nvCxnSpPr>
        <p:spPr>
          <a:xfrm>
            <a:off x="1721750" y="2061638"/>
            <a:ext cx="0" cy="4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8"/>
          <p:cNvCxnSpPr/>
          <p:nvPr/>
        </p:nvCxnSpPr>
        <p:spPr>
          <a:xfrm>
            <a:off x="8502775" y="4147700"/>
            <a:ext cx="0" cy="2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8"/>
          <p:cNvCxnSpPr/>
          <p:nvPr/>
        </p:nvCxnSpPr>
        <p:spPr>
          <a:xfrm>
            <a:off x="8504275" y="3264000"/>
            <a:ext cx="0" cy="2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8"/>
          <p:cNvCxnSpPr/>
          <p:nvPr/>
        </p:nvCxnSpPr>
        <p:spPr>
          <a:xfrm>
            <a:off x="5236100" y="1954975"/>
            <a:ext cx="0" cy="5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8"/>
          <p:cNvCxnSpPr/>
          <p:nvPr/>
        </p:nvCxnSpPr>
        <p:spPr>
          <a:xfrm>
            <a:off x="8502775" y="2612300"/>
            <a:ext cx="0" cy="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7F7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950" y="-82502"/>
            <a:ext cx="2988600" cy="530851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/>
          <p:nvPr/>
        </p:nvSpPr>
        <p:spPr>
          <a:xfrm>
            <a:off x="580950" y="-82512"/>
            <a:ext cx="2988600" cy="5977200"/>
          </a:xfrm>
          <a:prstGeom prst="rect">
            <a:avLst/>
          </a:prstGeom>
          <a:solidFill>
            <a:srgbClr val="BF48A8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5231713" y="511700"/>
            <a:ext cx="33279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BF48A8"/>
                </a:solidFill>
                <a:latin typeface="Varela Round"/>
                <a:ea typeface="Varela Round"/>
                <a:cs typeface="Varela Round"/>
                <a:sym typeface="Varela Round"/>
              </a:rPr>
              <a:t>Aprofundamento</a:t>
            </a:r>
            <a:endParaRPr sz="3000">
              <a:solidFill>
                <a:srgbClr val="BF48A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5439975" y="1823350"/>
            <a:ext cx="3782400" cy="26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Revisão da Matriz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Separação de 5 possíveis soluções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Pesquisa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Apresentação para os mentores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5206438" y="883050"/>
            <a:ext cx="3392394" cy="250900"/>
          </a:xfrm>
          <a:custGeom>
            <a:rect b="b" l="l" r="r" t="t"/>
            <a:pathLst>
              <a:path extrusionOk="0" h="10036" w="61987">
                <a:moveTo>
                  <a:pt x="0" y="9741"/>
                </a:moveTo>
                <a:lnTo>
                  <a:pt x="61987" y="10036"/>
                </a:lnTo>
                <a:lnTo>
                  <a:pt x="61987" y="0"/>
                </a:lnTo>
              </a:path>
            </a:pathLst>
          </a:custGeom>
          <a:noFill/>
          <a:ln cap="flat" cmpd="sng" w="38100">
            <a:solidFill>
              <a:srgbClr val="BF48A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Google Shape;190;p19"/>
          <p:cNvSpPr/>
          <p:nvPr/>
        </p:nvSpPr>
        <p:spPr>
          <a:xfrm rot="10800000">
            <a:off x="5231807" y="570550"/>
            <a:ext cx="3381856" cy="250900"/>
          </a:xfrm>
          <a:custGeom>
            <a:rect b="b" l="l" r="r" t="t"/>
            <a:pathLst>
              <a:path extrusionOk="0" h="10036" w="61987">
                <a:moveTo>
                  <a:pt x="0" y="9741"/>
                </a:moveTo>
                <a:lnTo>
                  <a:pt x="61987" y="10036"/>
                </a:lnTo>
                <a:lnTo>
                  <a:pt x="61987" y="0"/>
                </a:lnTo>
              </a:path>
            </a:pathLst>
          </a:custGeom>
          <a:noFill/>
          <a:ln cap="flat" cmpd="sng" w="38100">
            <a:solidFill>
              <a:srgbClr val="BF48A8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91" name="Google Shape;191;p19"/>
          <p:cNvPicPr preferRelativeResize="0"/>
          <p:nvPr/>
        </p:nvPicPr>
        <p:blipFill rotWithShape="1">
          <a:blip r:embed="rId4">
            <a:alphaModFix/>
          </a:blip>
          <a:srcRect b="-142046" l="-189380" r="-140541" t="-187876"/>
          <a:stretch/>
        </p:blipFill>
        <p:spPr>
          <a:xfrm>
            <a:off x="4864350" y="15288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9"/>
          <p:cNvPicPr preferRelativeResize="0"/>
          <p:nvPr/>
        </p:nvPicPr>
        <p:blipFill rotWithShape="1">
          <a:blip r:embed="rId4">
            <a:alphaModFix/>
          </a:blip>
          <a:srcRect b="-142046" l="-189380" r="-140541" t="-187876"/>
          <a:stretch/>
        </p:blipFill>
        <p:spPr>
          <a:xfrm>
            <a:off x="4864350" y="215642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9"/>
          <p:cNvPicPr preferRelativeResize="0"/>
          <p:nvPr/>
        </p:nvPicPr>
        <p:blipFill rotWithShape="1">
          <a:blip r:embed="rId4">
            <a:alphaModFix/>
          </a:blip>
          <a:srcRect b="-142046" l="-189380" r="-140541" t="-187876"/>
          <a:stretch/>
        </p:blipFill>
        <p:spPr>
          <a:xfrm>
            <a:off x="4864350" y="275997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9"/>
          <p:cNvPicPr preferRelativeResize="0"/>
          <p:nvPr/>
        </p:nvPicPr>
        <p:blipFill rotWithShape="1">
          <a:blip r:embed="rId4">
            <a:alphaModFix/>
          </a:blip>
          <a:srcRect b="-142046" l="-189380" r="-140541" t="-187876"/>
          <a:stretch/>
        </p:blipFill>
        <p:spPr>
          <a:xfrm>
            <a:off x="4864350" y="3387575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7F7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/>
          <p:nvPr/>
        </p:nvSpPr>
        <p:spPr>
          <a:xfrm>
            <a:off x="718213" y="1312850"/>
            <a:ext cx="5195400" cy="3438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BC2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 txBox="1"/>
          <p:nvPr/>
        </p:nvSpPr>
        <p:spPr>
          <a:xfrm>
            <a:off x="382594" y="309775"/>
            <a:ext cx="38490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Possíveis Soluções</a:t>
            </a:r>
            <a:endParaRPr sz="30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355863" y="681125"/>
            <a:ext cx="3585948" cy="250900"/>
          </a:xfrm>
          <a:custGeom>
            <a:rect b="b" l="l" r="r" t="t"/>
            <a:pathLst>
              <a:path extrusionOk="0" h="10036" w="61987">
                <a:moveTo>
                  <a:pt x="0" y="9741"/>
                </a:moveTo>
                <a:lnTo>
                  <a:pt x="61987" y="10036"/>
                </a:lnTo>
                <a:lnTo>
                  <a:pt x="61987" y="0"/>
                </a:lnTo>
              </a:path>
            </a:pathLst>
          </a:custGeom>
          <a:noFill/>
          <a:ln cap="flat" cmpd="sng" w="38100">
            <a:solidFill>
              <a:srgbClr val="FF721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Google Shape;202;p20"/>
          <p:cNvSpPr/>
          <p:nvPr/>
        </p:nvSpPr>
        <p:spPr>
          <a:xfrm rot="10800000">
            <a:off x="381289" y="368625"/>
            <a:ext cx="3587498" cy="250900"/>
          </a:xfrm>
          <a:custGeom>
            <a:rect b="b" l="l" r="r" t="t"/>
            <a:pathLst>
              <a:path extrusionOk="0" h="10036" w="61987">
                <a:moveTo>
                  <a:pt x="0" y="9741"/>
                </a:moveTo>
                <a:lnTo>
                  <a:pt x="61987" y="10036"/>
                </a:lnTo>
                <a:lnTo>
                  <a:pt x="61987" y="0"/>
                </a:lnTo>
              </a:path>
            </a:pathLst>
          </a:custGeom>
          <a:noFill/>
          <a:ln cap="flat" cmpd="sng" w="38100">
            <a:solidFill>
              <a:srgbClr val="FF721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Google Shape;203;p20"/>
          <p:cNvSpPr/>
          <p:nvPr/>
        </p:nvSpPr>
        <p:spPr>
          <a:xfrm>
            <a:off x="2564872" y="3920778"/>
            <a:ext cx="1502100" cy="63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BC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	       </a:t>
            </a:r>
            <a:endParaRPr sz="18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1023635" y="2607469"/>
            <a:ext cx="1998300" cy="848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BC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endParaRPr sz="18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05" name="Google Shape;2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928" y="2779519"/>
            <a:ext cx="505240" cy="50524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0"/>
          <p:cNvSpPr/>
          <p:nvPr/>
        </p:nvSpPr>
        <p:spPr>
          <a:xfrm>
            <a:off x="2564785" y="1571604"/>
            <a:ext cx="1502400" cy="63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BC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07" name="Google Shape;2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677" y="2254038"/>
            <a:ext cx="313714" cy="313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3461" y="2254038"/>
            <a:ext cx="313714" cy="313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86292" y="1686434"/>
            <a:ext cx="408508" cy="40850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0"/>
          <p:cNvSpPr txBox="1"/>
          <p:nvPr/>
        </p:nvSpPr>
        <p:spPr>
          <a:xfrm>
            <a:off x="3094801" y="1681314"/>
            <a:ext cx="8997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Modo de Segurança</a:t>
            </a:r>
            <a:endParaRPr sz="10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11" name="Google Shape;21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69706" y="2254038"/>
            <a:ext cx="313714" cy="31371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0"/>
          <p:cNvSpPr/>
          <p:nvPr/>
        </p:nvSpPr>
        <p:spPr>
          <a:xfrm>
            <a:off x="3687865" y="2607469"/>
            <a:ext cx="1998300" cy="848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BC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	       </a:t>
            </a:r>
            <a:endParaRPr sz="18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3" name="Google Shape;213;p20"/>
          <p:cNvSpPr/>
          <p:nvPr/>
        </p:nvSpPr>
        <p:spPr>
          <a:xfrm>
            <a:off x="6427477" y="2607770"/>
            <a:ext cx="1998300" cy="848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BC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	       </a:t>
            </a:r>
            <a:endParaRPr sz="18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14" name="Google Shape;214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86366" y="3999937"/>
            <a:ext cx="479762" cy="47976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0"/>
          <p:cNvSpPr txBox="1"/>
          <p:nvPr/>
        </p:nvSpPr>
        <p:spPr>
          <a:xfrm>
            <a:off x="3126475" y="4030425"/>
            <a:ext cx="9405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Arquitetura de Rede</a:t>
            </a:r>
            <a:endParaRPr sz="10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16" name="Google Shape;216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29089" y="2760181"/>
            <a:ext cx="543314" cy="54331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0"/>
          <p:cNvSpPr txBox="1"/>
          <p:nvPr/>
        </p:nvSpPr>
        <p:spPr>
          <a:xfrm>
            <a:off x="4372403" y="2753372"/>
            <a:ext cx="11964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Plataforma IoT</a:t>
            </a:r>
            <a:endParaRPr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8" name="Google Shape;218;p20"/>
          <p:cNvSpPr txBox="1"/>
          <p:nvPr/>
        </p:nvSpPr>
        <p:spPr>
          <a:xfrm>
            <a:off x="7179828" y="2779522"/>
            <a:ext cx="11964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Simulação do Ambiente</a:t>
            </a:r>
            <a:endParaRPr sz="12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19" name="Google Shape;219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04737" y="2760181"/>
            <a:ext cx="543314" cy="5433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20"/>
          <p:cNvCxnSpPr>
            <a:stCxn id="206" idx="1"/>
            <a:endCxn id="204" idx="0"/>
          </p:cNvCxnSpPr>
          <p:nvPr/>
        </p:nvCxnSpPr>
        <p:spPr>
          <a:xfrm flipH="1">
            <a:off x="2022685" y="1890654"/>
            <a:ext cx="542100" cy="716700"/>
          </a:xfrm>
          <a:prstGeom prst="curvedConnector2">
            <a:avLst/>
          </a:prstGeom>
          <a:noFill/>
          <a:ln cap="flat" cmpd="sng" w="19050">
            <a:solidFill>
              <a:srgbClr val="FF7218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0"/>
          <p:cNvCxnSpPr>
            <a:stCxn id="206" idx="3"/>
            <a:endCxn id="212" idx="0"/>
          </p:cNvCxnSpPr>
          <p:nvPr/>
        </p:nvCxnSpPr>
        <p:spPr>
          <a:xfrm>
            <a:off x="4067185" y="1890654"/>
            <a:ext cx="619800" cy="716700"/>
          </a:xfrm>
          <a:prstGeom prst="curvedConnector2">
            <a:avLst/>
          </a:prstGeom>
          <a:noFill/>
          <a:ln cap="flat" cmpd="sng" w="19050">
            <a:solidFill>
              <a:srgbClr val="FF7218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0"/>
          <p:cNvCxnSpPr>
            <a:stCxn id="203" idx="1"/>
            <a:endCxn id="204" idx="2"/>
          </p:cNvCxnSpPr>
          <p:nvPr/>
        </p:nvCxnSpPr>
        <p:spPr>
          <a:xfrm rot="10800000">
            <a:off x="2022772" y="3456228"/>
            <a:ext cx="542100" cy="783600"/>
          </a:xfrm>
          <a:prstGeom prst="curvedConnector2">
            <a:avLst/>
          </a:prstGeom>
          <a:noFill/>
          <a:ln cap="flat" cmpd="sng" w="19050">
            <a:solidFill>
              <a:srgbClr val="FF7218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0"/>
          <p:cNvCxnSpPr>
            <a:stCxn id="203" idx="3"/>
            <a:endCxn id="212" idx="2"/>
          </p:cNvCxnSpPr>
          <p:nvPr/>
        </p:nvCxnSpPr>
        <p:spPr>
          <a:xfrm flipH="1" rot="10800000">
            <a:off x="4066972" y="3456228"/>
            <a:ext cx="620100" cy="783600"/>
          </a:xfrm>
          <a:prstGeom prst="curvedConnector2">
            <a:avLst/>
          </a:prstGeom>
          <a:noFill/>
          <a:ln cap="flat" cmpd="sng" w="19050">
            <a:solidFill>
              <a:srgbClr val="FF7218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24" name="Google Shape;224;p20"/>
          <p:cNvSpPr txBox="1"/>
          <p:nvPr/>
        </p:nvSpPr>
        <p:spPr>
          <a:xfrm>
            <a:off x="1807175" y="2827475"/>
            <a:ext cx="11394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Diretrizes</a:t>
            </a:r>
            <a:endParaRPr sz="16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7F7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/>
        </p:nvSpPr>
        <p:spPr>
          <a:xfrm>
            <a:off x="382601" y="309775"/>
            <a:ext cx="19119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BF48A8"/>
                </a:solidFill>
                <a:latin typeface="Varela Round"/>
                <a:ea typeface="Varela Round"/>
                <a:cs typeface="Varela Round"/>
                <a:sym typeface="Varela Round"/>
              </a:rPr>
              <a:t>Diretrizes</a:t>
            </a:r>
            <a:endParaRPr sz="3000">
              <a:solidFill>
                <a:srgbClr val="BF48A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0" name="Google Shape;230;p21"/>
          <p:cNvSpPr/>
          <p:nvPr/>
        </p:nvSpPr>
        <p:spPr>
          <a:xfrm>
            <a:off x="355877" y="681125"/>
            <a:ext cx="1938643" cy="250900"/>
          </a:xfrm>
          <a:custGeom>
            <a:rect b="b" l="l" r="r" t="t"/>
            <a:pathLst>
              <a:path extrusionOk="0" h="10036" w="61987">
                <a:moveTo>
                  <a:pt x="0" y="9741"/>
                </a:moveTo>
                <a:lnTo>
                  <a:pt x="61987" y="10036"/>
                </a:lnTo>
                <a:lnTo>
                  <a:pt x="61987" y="0"/>
                </a:lnTo>
              </a:path>
            </a:pathLst>
          </a:custGeom>
          <a:noFill/>
          <a:ln cap="flat" cmpd="sng" w="38100">
            <a:solidFill>
              <a:srgbClr val="BF48A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Google Shape;231;p21"/>
          <p:cNvSpPr/>
          <p:nvPr/>
        </p:nvSpPr>
        <p:spPr>
          <a:xfrm rot="10800000">
            <a:off x="369633" y="368625"/>
            <a:ext cx="1939418" cy="250900"/>
          </a:xfrm>
          <a:custGeom>
            <a:rect b="b" l="l" r="r" t="t"/>
            <a:pathLst>
              <a:path extrusionOk="0" h="10036" w="61987">
                <a:moveTo>
                  <a:pt x="0" y="9741"/>
                </a:moveTo>
                <a:lnTo>
                  <a:pt x="61987" y="10036"/>
                </a:lnTo>
                <a:lnTo>
                  <a:pt x="61987" y="0"/>
                </a:lnTo>
              </a:path>
            </a:pathLst>
          </a:custGeom>
          <a:noFill/>
          <a:ln cap="flat" cmpd="sng" w="38100">
            <a:solidFill>
              <a:srgbClr val="BF48A8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232" name="Google Shape;2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550" y="1817888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0963" y="1645888"/>
            <a:ext cx="545400" cy="5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9063" y="540963"/>
            <a:ext cx="545400" cy="5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9225" y="619750"/>
            <a:ext cx="387825" cy="38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89238" y="1748737"/>
            <a:ext cx="545400" cy="5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52175" y="3745288"/>
            <a:ext cx="8572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1"/>
          <p:cNvSpPr txBox="1"/>
          <p:nvPr/>
        </p:nvSpPr>
        <p:spPr>
          <a:xfrm>
            <a:off x="355875" y="1369275"/>
            <a:ext cx="3000000" cy="31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Um dispositivo capaz de captar e mensurar os dados de um ambiente industrial. Quando posto no local ele iria identificar a planta, temperatura, quantidade de máquinas e quais interferências estariam presentes. Com isso registrado, os dados seriam recolhidos e passados para o sistema IoT em questão, o qual seria identificado a melhor estrutura de rede para o processo.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239" name="Google Shape;239;p21"/>
          <p:cNvCxnSpPr>
            <a:stCxn id="232" idx="2"/>
            <a:endCxn id="237" idx="0"/>
          </p:cNvCxnSpPr>
          <p:nvPr/>
        </p:nvCxnSpPr>
        <p:spPr>
          <a:xfrm>
            <a:off x="6280800" y="2770388"/>
            <a:ext cx="0" cy="975000"/>
          </a:xfrm>
          <a:prstGeom prst="straightConnector1">
            <a:avLst/>
          </a:prstGeom>
          <a:noFill/>
          <a:ln cap="flat" cmpd="sng" w="19050">
            <a:solidFill>
              <a:srgbClr val="D08CB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1"/>
          <p:cNvCxnSpPr>
            <a:stCxn id="234" idx="2"/>
          </p:cNvCxnSpPr>
          <p:nvPr/>
        </p:nvCxnSpPr>
        <p:spPr>
          <a:xfrm>
            <a:off x="5531763" y="1086363"/>
            <a:ext cx="496800" cy="651000"/>
          </a:xfrm>
          <a:prstGeom prst="straightConnector1">
            <a:avLst/>
          </a:prstGeom>
          <a:noFill/>
          <a:ln cap="flat" cmpd="sng" w="9525">
            <a:solidFill>
              <a:srgbClr val="D08CB8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1"/>
          <p:cNvCxnSpPr/>
          <p:nvPr/>
        </p:nvCxnSpPr>
        <p:spPr>
          <a:xfrm flipH="1">
            <a:off x="6595425" y="1007575"/>
            <a:ext cx="548700" cy="736800"/>
          </a:xfrm>
          <a:prstGeom prst="straightConnector1">
            <a:avLst/>
          </a:prstGeom>
          <a:noFill/>
          <a:ln cap="flat" cmpd="sng" w="9525">
            <a:solidFill>
              <a:srgbClr val="D08CB8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1"/>
          <p:cNvCxnSpPr>
            <a:stCxn id="233" idx="3"/>
            <a:endCxn id="232" idx="1"/>
          </p:cNvCxnSpPr>
          <p:nvPr/>
        </p:nvCxnSpPr>
        <p:spPr>
          <a:xfrm>
            <a:off x="5046363" y="1918588"/>
            <a:ext cx="758100" cy="375600"/>
          </a:xfrm>
          <a:prstGeom prst="straightConnector1">
            <a:avLst/>
          </a:prstGeom>
          <a:noFill/>
          <a:ln cap="flat" cmpd="sng" w="9525">
            <a:solidFill>
              <a:srgbClr val="D08CB8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1"/>
          <p:cNvCxnSpPr>
            <a:stCxn id="236" idx="1"/>
            <a:endCxn id="232" idx="3"/>
          </p:cNvCxnSpPr>
          <p:nvPr/>
        </p:nvCxnSpPr>
        <p:spPr>
          <a:xfrm flipH="1">
            <a:off x="6757038" y="2021437"/>
            <a:ext cx="832200" cy="272700"/>
          </a:xfrm>
          <a:prstGeom prst="straightConnector1">
            <a:avLst/>
          </a:prstGeom>
          <a:noFill/>
          <a:ln cap="flat" cmpd="sng" w="9525">
            <a:solidFill>
              <a:srgbClr val="D08CB8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