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Varela Round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VarelaRound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9e5ffeb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9e5ffeb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9e6000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9e6000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9e60009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9e6000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9e60009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9e60009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9e6000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9e6000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9e60009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9e60009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9e6000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9e6000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7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4625" y="0"/>
            <a:ext cx="10287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207225" y="-59125"/>
            <a:ext cx="9421200" cy="5202600"/>
          </a:xfrm>
          <a:prstGeom prst="rect">
            <a:avLst/>
          </a:prstGeom>
          <a:solidFill>
            <a:srgbClr val="D91B1B">
              <a:alpha val="66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774" y="130500"/>
            <a:ext cx="2320498" cy="13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7550" y="2108850"/>
            <a:ext cx="57015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Problemas</a:t>
            </a:r>
            <a:endParaRPr sz="4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9000" y="4326650"/>
            <a:ext cx="2465724" cy="4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428" y="2845736"/>
            <a:ext cx="1434900" cy="1433400"/>
          </a:xfrm>
          <a:prstGeom prst="ellipse">
            <a:avLst/>
          </a:prstGeom>
          <a:noFill/>
          <a:ln cap="flat" cmpd="sng" w="38100">
            <a:solidFill>
              <a:srgbClr val="DE17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0156" y="2845120"/>
            <a:ext cx="1434900" cy="1434600"/>
          </a:xfrm>
          <a:prstGeom prst="ellipse">
            <a:avLst/>
          </a:prstGeom>
          <a:noFill/>
          <a:ln cap="flat" cmpd="sng" w="38100">
            <a:solidFill>
              <a:srgbClr val="DE17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306" y="490475"/>
            <a:ext cx="1434900" cy="1434600"/>
          </a:xfrm>
          <a:prstGeom prst="ellipse">
            <a:avLst/>
          </a:prstGeom>
          <a:noFill/>
          <a:ln cap="flat" cmpd="sng" w="38100">
            <a:solidFill>
              <a:srgbClr val="DE17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7542" y="490475"/>
            <a:ext cx="1434900" cy="1434600"/>
          </a:xfrm>
          <a:prstGeom prst="ellipse">
            <a:avLst/>
          </a:prstGeom>
          <a:noFill/>
          <a:ln cap="flat" cmpd="sng" w="38100">
            <a:solidFill>
              <a:srgbClr val="DE17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0700" y="2844970"/>
            <a:ext cx="1434900" cy="1434600"/>
          </a:xfrm>
          <a:prstGeom prst="ellipse">
            <a:avLst/>
          </a:prstGeom>
          <a:noFill/>
          <a:ln cap="flat" cmpd="sng" w="38100">
            <a:solidFill>
              <a:srgbClr val="DE17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" name="Google Shape;68;p14"/>
          <p:cNvSpPr txBox="1"/>
          <p:nvPr/>
        </p:nvSpPr>
        <p:spPr>
          <a:xfrm>
            <a:off x="221725" y="231725"/>
            <a:ext cx="15816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DE174E"/>
                </a:solidFill>
                <a:latin typeface="Varela Round"/>
                <a:ea typeface="Varela Round"/>
                <a:cs typeface="Varela Round"/>
                <a:sym typeface="Varela Round"/>
              </a:rPr>
              <a:t>Time</a:t>
            </a:r>
            <a:endParaRPr sz="3000">
              <a:solidFill>
                <a:srgbClr val="DE174E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3500" y="1925075"/>
            <a:ext cx="1803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E174E"/>
                </a:solidFill>
                <a:latin typeface="Varela Round"/>
                <a:ea typeface="Varela Round"/>
                <a:cs typeface="Varela Round"/>
                <a:sym typeface="Varela Round"/>
              </a:rPr>
              <a:t>Kevin Andrews</a:t>
            </a:r>
            <a:endParaRPr>
              <a:solidFill>
                <a:srgbClr val="DE174E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Eng. da Computação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269250" y="1925075"/>
            <a:ext cx="1803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E174E"/>
                </a:solidFill>
                <a:latin typeface="Varela Round"/>
                <a:ea typeface="Varela Round"/>
                <a:cs typeface="Varela Round"/>
                <a:sym typeface="Varela Round"/>
              </a:rPr>
              <a:t>Lucas Tércio</a:t>
            </a:r>
            <a:endParaRPr>
              <a:solidFill>
                <a:srgbClr val="DE174E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Mecatrônica Industrial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76650" y="4328675"/>
            <a:ext cx="1803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E174E"/>
                </a:solidFill>
                <a:latin typeface="Varela Round"/>
                <a:ea typeface="Varela Round"/>
                <a:cs typeface="Varela Round"/>
                <a:sym typeface="Varela Round"/>
              </a:rPr>
              <a:t>Maria Luiza</a:t>
            </a:r>
            <a:endParaRPr>
              <a:solidFill>
                <a:srgbClr val="DE174E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Publicidade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579300" y="4328675"/>
            <a:ext cx="19854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E174E"/>
                </a:solidFill>
                <a:latin typeface="Varela Round"/>
                <a:ea typeface="Varela Round"/>
                <a:cs typeface="Varela Round"/>
                <a:sym typeface="Varela Round"/>
              </a:rPr>
              <a:t>Mathaus Ramos</a:t>
            </a:r>
            <a:endParaRPr>
              <a:solidFill>
                <a:srgbClr val="DE174E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Arquitetura e Urbanismo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776100" y="4328675"/>
            <a:ext cx="1803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E174E"/>
                </a:solidFill>
                <a:latin typeface="Varela Round"/>
                <a:ea typeface="Varela Round"/>
                <a:cs typeface="Varela Round"/>
                <a:sym typeface="Varela Round"/>
              </a:rPr>
              <a:t>Pedro Féo</a:t>
            </a:r>
            <a:endParaRPr>
              <a:solidFill>
                <a:srgbClr val="DE174E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Eng. de Software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B39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69000" y="934350"/>
            <a:ext cx="8520600" cy="20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F7F7F7"/>
                </a:solidFill>
                <a:latin typeface="Varela Round"/>
                <a:ea typeface="Varela Round"/>
                <a:cs typeface="Varela Round"/>
                <a:sym typeface="Varela Round"/>
              </a:rPr>
              <a:t>Como conseguir prototipar, de maneira rápida, dispositivos IoT Industriais e com comunicação confiável entre componentes instalados em ambientes hostis? </a:t>
            </a:r>
            <a:endParaRPr>
              <a:solidFill>
                <a:srgbClr val="F7F7F7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053513" y="0"/>
            <a:ext cx="11337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solidFill>
                <a:srgbClr val="3C78D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52800" y="353275"/>
            <a:ext cx="12240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0">
                <a:solidFill>
                  <a:srgbClr val="F7F7F7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11000">
              <a:solidFill>
                <a:srgbClr val="F7F7F7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763950" y="2186625"/>
            <a:ext cx="12240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0">
                <a:solidFill>
                  <a:srgbClr val="F7F7F7"/>
                </a:solidFill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sz="11000">
              <a:solidFill>
                <a:srgbClr val="F7F7F7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970" y="3787925"/>
            <a:ext cx="3526050" cy="7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352075" y="248550"/>
            <a:ext cx="27936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DE174E"/>
                </a:solidFill>
                <a:latin typeface="Varela Round"/>
                <a:ea typeface="Varela Round"/>
                <a:cs typeface="Varela Round"/>
                <a:sym typeface="Varela Round"/>
              </a:rPr>
              <a:t>Entendimento</a:t>
            </a:r>
            <a:endParaRPr sz="3000">
              <a:solidFill>
                <a:srgbClr val="DE174E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52073" y="619900"/>
            <a:ext cx="2731302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DE17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6"/>
          <p:cNvSpPr/>
          <p:nvPr/>
        </p:nvSpPr>
        <p:spPr>
          <a:xfrm rot="10800000">
            <a:off x="352011" y="307400"/>
            <a:ext cx="2730992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DE17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6"/>
          <p:cNvSpPr txBox="1"/>
          <p:nvPr/>
        </p:nvSpPr>
        <p:spPr>
          <a:xfrm>
            <a:off x="807250" y="1611075"/>
            <a:ext cx="3423300" cy="27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E174E"/>
              </a:buClr>
              <a:buSzPts val="1400"/>
              <a:buFont typeface="Varela Round"/>
              <a:buChar char="●"/>
            </a:pPr>
            <a:r>
              <a:rPr lang="pt-BR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Jornada do Cliente</a:t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E174E"/>
              </a:buClr>
              <a:buSzPts val="1400"/>
              <a:buFont typeface="Varela Round"/>
              <a:buChar char="●"/>
            </a:pPr>
            <a:r>
              <a:rPr lang="pt-BR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Certezas, Suposições e Dúvidas</a:t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E174E"/>
              </a:buClr>
              <a:buSzPts val="1400"/>
              <a:buFont typeface="Varela Round"/>
              <a:buChar char="●"/>
            </a:pPr>
            <a:r>
              <a:rPr lang="pt-BR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Mapa de Stakeholders</a:t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E174E"/>
              </a:buClr>
              <a:buSzPts val="1400"/>
              <a:buFont typeface="Varela Round"/>
              <a:buChar char="●"/>
            </a:pPr>
            <a:r>
              <a:rPr lang="pt-BR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Persona</a:t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125" y="-421425"/>
            <a:ext cx="3260075" cy="58133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5572150" y="-41475"/>
            <a:ext cx="3260100" cy="5184900"/>
          </a:xfrm>
          <a:prstGeom prst="rect">
            <a:avLst/>
          </a:prstGeom>
          <a:solidFill>
            <a:srgbClr val="DE174E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1198200" y="376000"/>
            <a:ext cx="1957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DE174E"/>
                </a:solidFill>
                <a:latin typeface="Varela Round"/>
                <a:ea typeface="Varela Round"/>
                <a:cs typeface="Varela Round"/>
                <a:sym typeface="Varela Round"/>
              </a:rPr>
              <a:t>Problema</a:t>
            </a:r>
            <a:endParaRPr sz="3000">
              <a:solidFill>
                <a:srgbClr val="DE174E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549" y="352250"/>
            <a:ext cx="592900" cy="5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748300" y="352250"/>
            <a:ext cx="22572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DE174E"/>
                </a:solidFill>
                <a:latin typeface="Varela Round"/>
                <a:ea typeface="Varela Round"/>
                <a:cs typeface="Varela Round"/>
                <a:sym typeface="Varela Round"/>
              </a:rPr>
              <a:t>Idealização </a:t>
            </a:r>
            <a:endParaRPr>
              <a:solidFill>
                <a:srgbClr val="DE174E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60750" y="1640150"/>
            <a:ext cx="3064200" cy="2630400"/>
          </a:xfrm>
          <a:prstGeom prst="rect">
            <a:avLst/>
          </a:prstGeom>
          <a:noFill/>
          <a:ln cap="flat" cmpd="sng" w="19050">
            <a:solidFill>
              <a:srgbClr val="DE17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E174E"/>
              </a:buClr>
              <a:buSzPts val="1100"/>
              <a:buFont typeface="Varela Round"/>
              <a:buChar char="●"/>
            </a:pPr>
            <a:r>
              <a:rPr lang="pt-BR" sz="110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O produto testado em laboratório não funcionava na indústria</a:t>
            </a:r>
            <a:endParaRPr sz="110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E174E"/>
              </a:buClr>
              <a:buSzPts val="1100"/>
              <a:buFont typeface="Varela Round"/>
              <a:buChar char="●"/>
            </a:pPr>
            <a:r>
              <a:rPr lang="pt-BR" sz="110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Interferências na transmissão de dados das máquinas</a:t>
            </a:r>
            <a:endParaRPr sz="110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E174E"/>
              </a:buClr>
              <a:buSzPts val="1100"/>
              <a:buFont typeface="Varela Round"/>
              <a:buChar char="●"/>
            </a:pPr>
            <a:r>
              <a:rPr lang="pt-BR" sz="110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Construção e personalização do produto IoT para diferentes empresas, sempre começando do zero.</a:t>
            </a:r>
            <a:endParaRPr sz="110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E174E"/>
              </a:buClr>
              <a:buSzPts val="1100"/>
              <a:buFont typeface="Varela Round"/>
              <a:buChar char="●"/>
            </a:pPr>
            <a:r>
              <a:rPr lang="pt-BR" sz="110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Processo longo de prototipação</a:t>
            </a:r>
            <a:endParaRPr sz="110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302050" y="1640100"/>
            <a:ext cx="3181200" cy="2630400"/>
          </a:xfrm>
          <a:prstGeom prst="rect">
            <a:avLst/>
          </a:prstGeom>
          <a:noFill/>
          <a:ln cap="flat" cmpd="sng" w="19050">
            <a:solidFill>
              <a:srgbClr val="DE17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E174E"/>
              </a:buClr>
              <a:buSzPts val="1100"/>
              <a:buFont typeface="Varela Round"/>
              <a:buChar char="●"/>
            </a:pPr>
            <a:r>
              <a:rPr lang="pt-BR" sz="1100">
                <a:latin typeface="Varela Round"/>
                <a:ea typeface="Varela Round"/>
                <a:cs typeface="Varela Round"/>
                <a:sym typeface="Varela Round"/>
              </a:rPr>
              <a:t>Otimizar o tempo de testes</a:t>
            </a:r>
            <a:endParaRPr sz="1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E174E"/>
              </a:buClr>
              <a:buSzPts val="1100"/>
              <a:buFont typeface="Varela Round"/>
              <a:buChar char="●"/>
            </a:pPr>
            <a:r>
              <a:rPr lang="pt-BR" sz="1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Reduzir o impacto das i</a:t>
            </a:r>
            <a:r>
              <a:rPr lang="pt-BR" sz="1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nterferências na transmissão de dados </a:t>
            </a:r>
            <a:endParaRPr sz="1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E174E"/>
              </a:buClr>
              <a:buSzPts val="1100"/>
              <a:buFont typeface="Varela Round"/>
              <a:buChar char="●"/>
            </a:pPr>
            <a:r>
              <a:rPr lang="pt-BR" sz="1100">
                <a:latin typeface="Varela Round"/>
                <a:ea typeface="Varela Round"/>
                <a:cs typeface="Varela Round"/>
                <a:sym typeface="Varela Round"/>
              </a:rPr>
              <a:t>Estabilizar o processo “base” do produto para adicionar informações personalizadas das indústrias</a:t>
            </a:r>
            <a:endParaRPr sz="1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E174E"/>
              </a:buClr>
              <a:buSzPts val="1100"/>
              <a:buFont typeface="Varela Round"/>
              <a:buChar char="●"/>
            </a:pPr>
            <a:r>
              <a:rPr lang="pt-BR" sz="1100">
                <a:latin typeface="Varela Round"/>
                <a:ea typeface="Varela Round"/>
                <a:cs typeface="Varela Round"/>
                <a:sym typeface="Varela Round"/>
              </a:rPr>
              <a:t>Reduzir o processo de prototipação</a:t>
            </a:r>
            <a:endParaRPr sz="11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5965675" y="172500"/>
            <a:ext cx="27936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56B390"/>
                </a:solidFill>
                <a:latin typeface="Varela Round"/>
                <a:ea typeface="Varela Round"/>
                <a:cs typeface="Varela Round"/>
                <a:sym typeface="Varela Round"/>
              </a:rPr>
              <a:t>Entrevistas</a:t>
            </a:r>
            <a:endParaRPr sz="3000">
              <a:solidFill>
                <a:srgbClr val="56B39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5965703" y="543850"/>
            <a:ext cx="2143665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56B39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8"/>
          <p:cNvSpPr/>
          <p:nvPr/>
        </p:nvSpPr>
        <p:spPr>
          <a:xfrm rot="10800000">
            <a:off x="5965710" y="231350"/>
            <a:ext cx="2160092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56B39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Google Shape;109;p18"/>
          <p:cNvSpPr txBox="1"/>
          <p:nvPr/>
        </p:nvSpPr>
        <p:spPr>
          <a:xfrm>
            <a:off x="4976713" y="1542425"/>
            <a:ext cx="3423300" cy="27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6B390"/>
              </a:buClr>
              <a:buSzPts val="1400"/>
              <a:buFont typeface="Varela Round"/>
              <a:buChar char="●"/>
            </a:pPr>
            <a:r>
              <a:rPr lang="pt-BR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Adriano - Gestor de negócios</a:t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6B390"/>
              </a:buClr>
              <a:buSzPts val="1400"/>
              <a:buFont typeface="Varela Round"/>
              <a:buChar char="●"/>
            </a:pPr>
            <a:r>
              <a:rPr lang="pt-BR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Equipe Knot - CESAR</a:t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6B390"/>
              </a:buClr>
              <a:buSzPts val="1400"/>
              <a:buFont typeface="Varela Round"/>
              <a:buChar char="●"/>
            </a:pPr>
            <a:r>
              <a:rPr lang="pt-BR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Rafael - Sponsor</a:t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6B390"/>
              </a:buClr>
              <a:buSzPts val="1400"/>
              <a:buFont typeface="Varela Round"/>
              <a:buChar char="●"/>
            </a:pPr>
            <a:r>
              <a:rPr lang="pt-BR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Ricardo - Supervisor Técnico</a:t>
            </a:r>
            <a:endParaRPr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25" y="0"/>
            <a:ext cx="38576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508688" y="-20700"/>
            <a:ext cx="3857700" cy="5184900"/>
          </a:xfrm>
          <a:prstGeom prst="rect">
            <a:avLst/>
          </a:prstGeom>
          <a:solidFill>
            <a:srgbClr val="56B390">
              <a:alpha val="65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441925" y="338425"/>
            <a:ext cx="27936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DE174E"/>
                </a:solidFill>
                <a:latin typeface="Varela Round"/>
                <a:ea typeface="Varela Round"/>
                <a:cs typeface="Varela Round"/>
                <a:sym typeface="Varela Round"/>
              </a:rPr>
              <a:t>Apresentação</a:t>
            </a:r>
            <a:endParaRPr sz="3000">
              <a:solidFill>
                <a:srgbClr val="DE174E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41928" y="709775"/>
            <a:ext cx="2681093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DE17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Google Shape;118;p19"/>
          <p:cNvSpPr/>
          <p:nvPr/>
        </p:nvSpPr>
        <p:spPr>
          <a:xfrm rot="10800000">
            <a:off x="441875" y="397275"/>
            <a:ext cx="2679853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DE17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Google Shape;119;p19"/>
          <p:cNvSpPr txBox="1"/>
          <p:nvPr/>
        </p:nvSpPr>
        <p:spPr>
          <a:xfrm>
            <a:off x="659938" y="1983450"/>
            <a:ext cx="30000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E174E"/>
              </a:buClr>
              <a:buSzPts val="1400"/>
              <a:buFont typeface="Varela Round"/>
              <a:buChar char="●"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Mapa mental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E174E"/>
              </a:buClr>
              <a:buSzPts val="1400"/>
              <a:buFont typeface="Varela Round"/>
              <a:buChar char="●"/>
            </a:pPr>
            <a:r>
              <a:rPr lang="pt-B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Apresentação com Sponsor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925" y="0"/>
            <a:ext cx="38576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4679925" y="0"/>
            <a:ext cx="3857700" cy="5184900"/>
          </a:xfrm>
          <a:prstGeom prst="rect">
            <a:avLst/>
          </a:prstGeom>
          <a:solidFill>
            <a:srgbClr val="DE174E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3553450" y="4873875"/>
            <a:ext cx="1970400" cy="32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