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8" r:id="rId3"/>
    <p:sldId id="280" r:id="rId4"/>
    <p:sldId id="281" r:id="rId5"/>
    <p:sldId id="283" r:id="rId6"/>
    <p:sldId id="282" r:id="rId7"/>
    <p:sldId id="285" r:id="rId8"/>
    <p:sldId id="284" r:id="rId9"/>
    <p:sldId id="286" r:id="rId10"/>
    <p:sldId id="309" r:id="rId11"/>
    <p:sldId id="302" r:id="rId12"/>
    <p:sldId id="303" r:id="rId13"/>
    <p:sldId id="278" r:id="rId14"/>
    <p:sldId id="310" r:id="rId15"/>
    <p:sldId id="257" r:id="rId16"/>
    <p:sldId id="258" r:id="rId17"/>
    <p:sldId id="259" r:id="rId18"/>
    <p:sldId id="266" r:id="rId19"/>
    <p:sldId id="311" r:id="rId20"/>
    <p:sldId id="276" r:id="rId21"/>
    <p:sldId id="317" r:id="rId22"/>
    <p:sldId id="277" r:id="rId23"/>
    <p:sldId id="287" r:id="rId24"/>
    <p:sldId id="288" r:id="rId25"/>
    <p:sldId id="312" r:id="rId26"/>
    <p:sldId id="260" r:id="rId27"/>
    <p:sldId id="261" r:id="rId28"/>
    <p:sldId id="262" r:id="rId29"/>
    <p:sldId id="313" r:id="rId30"/>
    <p:sldId id="263" r:id="rId31"/>
    <p:sldId id="264" r:id="rId32"/>
    <p:sldId id="265" r:id="rId33"/>
    <p:sldId id="267" r:id="rId34"/>
    <p:sldId id="268" r:id="rId35"/>
    <p:sldId id="269" r:id="rId36"/>
    <p:sldId id="270" r:id="rId37"/>
    <p:sldId id="271" r:id="rId38"/>
    <p:sldId id="272" r:id="rId39"/>
    <p:sldId id="273" r:id="rId40"/>
    <p:sldId id="274" r:id="rId41"/>
    <p:sldId id="314" r:id="rId42"/>
    <p:sldId id="301" r:id="rId43"/>
    <p:sldId id="299" r:id="rId44"/>
    <p:sldId id="300" r:id="rId45"/>
    <p:sldId id="315" r:id="rId46"/>
    <p:sldId id="289" r:id="rId47"/>
    <p:sldId id="291" r:id="rId48"/>
    <p:sldId id="292" r:id="rId49"/>
    <p:sldId id="293" r:id="rId50"/>
    <p:sldId id="290" r:id="rId51"/>
    <p:sldId id="295" r:id="rId52"/>
    <p:sldId id="298" r:id="rId53"/>
    <p:sldId id="296" r:id="rId54"/>
    <p:sldId id="297" r:id="rId5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531B366-F9A5-4C82-93C4-2F90AF7DCE2E}">
          <p14:sldIdLst>
            <p14:sldId id="256"/>
          </p14:sldIdLst>
        </p14:section>
        <p14:section name="辗转相除法" id="{CEC97434-A57E-43CC-8892-DD9C6B398243}">
          <p14:sldIdLst>
            <p14:sldId id="308"/>
            <p14:sldId id="280"/>
            <p14:sldId id="281"/>
            <p14:sldId id="283"/>
          </p14:sldIdLst>
        </p14:section>
        <p14:section name="eg. Find The Determinant III" id="{598758EB-2799-476F-AC18-9DF156C650AB}">
          <p14:sldIdLst>
            <p14:sldId id="282"/>
            <p14:sldId id="285"/>
          </p14:sldIdLst>
        </p14:section>
        <p14:section name="eg. 梯形内格点数" id="{8AEC7163-0E0F-4273-A506-41505D207DD9}">
          <p14:sldIdLst>
            <p14:sldId id="284"/>
            <p14:sldId id="286"/>
          </p14:sldIdLst>
        </p14:section>
        <p14:section name="欧拉定理" id="{5A9DC816-70EF-40D0-A139-5A903962DBD8}">
          <p14:sldIdLst>
            <p14:sldId id="309"/>
            <p14:sldId id="302"/>
            <p14:sldId id="303"/>
            <p14:sldId id="278"/>
          </p14:sldIdLst>
        </p14:section>
        <p14:section name="积性函数" id="{FEB83E4E-6435-46D1-A6AD-8E00FCEAB589}">
          <p14:sldIdLst>
            <p14:sldId id="310"/>
            <p14:sldId id="257"/>
            <p14:sldId id="258"/>
            <p14:sldId id="259"/>
            <p14:sldId id="266"/>
          </p14:sldIdLst>
        </p14:section>
        <p14:section name="素数筛法" id="{0E55A650-C82B-4220-B89E-7D8AA5D4B83F}">
          <p14:sldIdLst>
            <p14:sldId id="311"/>
            <p14:sldId id="276"/>
            <p14:sldId id="317"/>
            <p14:sldId id="277"/>
          </p14:sldIdLst>
        </p14:section>
        <p14:section name="eg. Divisors 2" id="{7A74BCF0-84D6-4E60-AD19-2A074E09A12C}">
          <p14:sldIdLst>
            <p14:sldId id="287"/>
            <p14:sldId id="288"/>
          </p14:sldIdLst>
        </p14:section>
        <p14:section name="Möbius函数" id="{E3330A88-D33B-4EBE-B22C-2A16F683B49E}">
          <p14:sldIdLst>
            <p14:sldId id="312"/>
            <p14:sldId id="260"/>
            <p14:sldId id="261"/>
            <p14:sldId id="262"/>
          </p14:sldIdLst>
        </p14:section>
        <p14:section name="Dirichlet积" id="{0DE23376-FA01-4616-998A-F53A78F9E7E0}">
          <p14:sldIdLst>
            <p14:sldId id="313"/>
            <p14:sldId id="263"/>
            <p14:sldId id="264"/>
            <p14:sldId id="265"/>
            <p14:sldId id="267"/>
          </p14:sldIdLst>
        </p14:section>
        <p14:section name="eg. LCM Sum" id="{20F9C1BE-8116-4221-BD7E-0B73AADE12E2}">
          <p14:sldIdLst>
            <p14:sldId id="268"/>
            <p14:sldId id="269"/>
            <p14:sldId id="270"/>
            <p14:sldId id="271"/>
          </p14:sldIdLst>
        </p14:section>
        <p14:section name="eg. Primes in GCD Table" id="{3CDB573A-9D4D-45A0-B942-3E70FE3B3C4F}">
          <p14:sldIdLst>
            <p14:sldId id="272"/>
            <p14:sldId id="273"/>
            <p14:sldId id="274"/>
          </p14:sldIdLst>
        </p14:section>
        <p14:section name="因子分解" id="{E0393583-4BEB-4D64-970D-991ED9116E0E}">
          <p14:sldIdLst>
            <p14:sldId id="314"/>
            <p14:sldId id="301"/>
            <p14:sldId id="299"/>
            <p14:sldId id="300"/>
          </p14:sldIdLst>
        </p14:section>
        <p14:section name="指数与原根" id="{1D759D29-223E-451F-A7D6-964BBAF26CB0}">
          <p14:sldIdLst>
            <p14:sldId id="315"/>
            <p14:sldId id="289"/>
            <p14:sldId id="291"/>
            <p14:sldId id="292"/>
            <p14:sldId id="293"/>
            <p14:sldId id="290"/>
            <p14:sldId id="295"/>
            <p14:sldId id="298"/>
          </p14:sldIdLst>
        </p14:section>
        <p14:section name="eg. 模高次方根" id="{188B1954-4C2B-4FFB-BB90-B3F6EACC4C2D}">
          <p14:sldIdLst>
            <p14:sldId id="296"/>
            <p14:sldId id="2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3151" autoAdjust="0"/>
  </p:normalViewPr>
  <p:slideViewPr>
    <p:cSldViewPr>
      <p:cViewPr varScale="1">
        <p:scale>
          <a:sx n="67" d="100"/>
          <a:sy n="67" d="100"/>
        </p:scale>
        <p:origin x="-117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21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xmlns:mc="http://schemas.openxmlformats.org/markup-compatibility/2006" xmlns:a14="http://schemas.microsoft.com/office/drawing/2010/main" val="000000" mc:Ignorable="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​​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​​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​​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​​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  <a:extLst/>
          </a:lstStyle>
          <a:p>
            <a:fld id="{1D8BD707-D9CF-40AE-B4C6-C98DA3205C09}" type="datetimeFigureOut">
              <a:rPr lang="en-US" altLang="zh-CN" smtClean="0"/>
              <a:pPr/>
              <a:t>5/28/2010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  <a:extLst/>
          </a:lstStyle>
          <a:p>
            <a:fld id="{B6F15528-21DE-4FAA-801E-634DDDAF4B2B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altLang="zh-CN" smtClean="0"/>
              <a:pPr/>
              <a:t>5/28/2010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altLang="zh-CN" smtClean="0"/>
              <a:pPr/>
              <a:t>5/28/2010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altLang="zh-CN" smtClean="0"/>
              <a:pPr/>
              <a:t>5/28/2010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xmlns:mc="http://schemas.openxmlformats.org/markup-compatibility/2006" xmlns:a14="http://schemas.microsoft.com/office/drawing/2010/main" val="000000" mc:Ignorable="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altLang="zh-CN" smtClean="0"/>
              <a:pPr/>
              <a:t>5/28/2010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xmlns:mc="http://schemas.openxmlformats.org/markup-compatibility/2006" xmlns:a14="http://schemas.microsoft.com/office/drawing/2010/main" val="000000" mc:Ignorable="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xmlns:mc="http://schemas.openxmlformats.org/markup-compatibility/2006" xmlns:a14="http://schemas.microsoft.com/office/drawing/2010/main" val="000000" mc:Ignorable="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altLang="zh-CN" smtClean="0"/>
              <a:pPr/>
              <a:t>5/28/2010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altLang="zh-CN" smtClean="0"/>
              <a:pPr/>
              <a:t>5/28/2010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altLang="zh-CN" smtClean="0"/>
              <a:pPr/>
              <a:t>5/28/2010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altLang="zh-CN" smtClean="0"/>
              <a:pPr/>
              <a:t>5/28/2010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altLang="zh-CN" smtClean="0"/>
              <a:pPr/>
              <a:t>5/28/2010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xmlns:mc="http://schemas.openxmlformats.org/markup-compatibility/2006" xmlns:a14="http://schemas.microsoft.com/office/drawing/2010/main" val="000000" mc:Ignorable="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altLang="zh-CN" smtClean="0"/>
              <a:pPr/>
              <a:t>5/28/2010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​​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​​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xmlns:mc="http://schemas.openxmlformats.org/markup-compatibility/2006" xmlns:a14="http://schemas.microsoft.com/office/drawing/2010/main" val="000000" mc:Ignorable="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​​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xmlns:mc="http://schemas.openxmlformats.org/markup-compatibility/2006" xmlns:a14="http://schemas.microsoft.com/office/drawing/2010/main" val="000000" mc:Ignorable="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xmlns:mc="http://schemas.openxmlformats.org/markup-compatibility/2006" xmlns:a14="http://schemas.microsoft.com/office/drawing/2010/main" val="000000" mc:Ignorable="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​​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​​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xmlns:mc="http://schemas.openxmlformats.org/markup-compatibility/2006" xmlns:a14="http://schemas.microsoft.com/office/drawing/2010/main" val="000000" mc:Ignorable="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​​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altLang="zh-CN" smtClean="0"/>
              <a:pPr/>
              <a:t>5/28/2010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xmlns:mc="http://schemas.openxmlformats.org/markup-compatibility/2006" xmlns:a14="http://schemas.microsoft.com/office/drawing/2010/main" val="000000" mc:Ignorable="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一些数论知识与算法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杭州二中 赖陆航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134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欧拉定理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完全剩余系</a:t>
            </a:r>
            <a:r>
              <a:rPr lang="zh-CN" altLang="en-US" dirty="0"/>
              <a:t>、</a:t>
            </a:r>
            <a:r>
              <a:rPr lang="zh-CN" altLang="en-US" dirty="0" smtClean="0"/>
              <a:t>简化</a:t>
            </a:r>
            <a:r>
              <a:rPr lang="zh-CN" altLang="en-US" dirty="0"/>
              <a:t>剩余</a:t>
            </a:r>
            <a:r>
              <a:rPr lang="zh-CN" altLang="en-US" dirty="0" smtClean="0"/>
              <a:t>系的定义</a:t>
            </a:r>
            <a:endParaRPr lang="en-US" altLang="zh-CN" dirty="0" smtClean="0"/>
          </a:p>
          <a:p>
            <a:r>
              <a:rPr lang="zh-CN" altLang="en-US" dirty="0" smtClean="0"/>
              <a:t>欧拉</a:t>
            </a:r>
            <a:r>
              <a:rPr lang="zh-CN" altLang="en-US" dirty="0"/>
              <a:t>定理</a:t>
            </a:r>
          </a:p>
        </p:txBody>
      </p:sp>
    </p:spTree>
    <p:extLst>
      <p:ext uri="{BB962C8B-B14F-4D97-AF65-F5344CB8AC3E}">
        <p14:creationId xmlns:p14="http://schemas.microsoft.com/office/powerpoint/2010/main" val="2748486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</a:t>
            </a:r>
            <a:r>
              <a:rPr lang="en-US" altLang="zh-CN" i="1" dirty="0" smtClean="0"/>
              <a:t>m</a:t>
            </a:r>
            <a:r>
              <a:rPr lang="zh-CN" altLang="en-US" dirty="0" smtClean="0"/>
              <a:t>的</a:t>
            </a:r>
            <a:r>
              <a:rPr lang="zh-CN" altLang="en-US" b="1" i="1" dirty="0" smtClean="0"/>
              <a:t>剩余类</a:t>
            </a:r>
            <a:r>
              <a:rPr lang="zh-CN" altLang="en-US" dirty="0" smtClean="0"/>
              <a:t>：</a:t>
            </a:r>
            <a:r>
              <a:rPr lang="en-US" altLang="zh-CN" b="1" i="1" dirty="0"/>
              <a:t/>
            </a:r>
            <a:br>
              <a:rPr lang="en-US" altLang="zh-CN" b="1" i="1" dirty="0"/>
            </a:br>
            <a:r>
              <a:rPr lang="zh-CN" altLang="en-US" dirty="0" smtClean="0"/>
              <a:t>模</a:t>
            </a:r>
            <a:r>
              <a:rPr lang="en-US" altLang="zh-CN" i="1" dirty="0" smtClean="0"/>
              <a:t>m</a:t>
            </a:r>
            <a:r>
              <a:rPr lang="zh-CN" altLang="en-US" dirty="0" smtClean="0"/>
              <a:t>同余的数组成的集合</a:t>
            </a:r>
            <a:endParaRPr lang="en-US" altLang="zh-CN" dirty="0" smtClean="0"/>
          </a:p>
          <a:p>
            <a:r>
              <a:rPr lang="zh-CN" altLang="en-US" dirty="0" smtClean="0"/>
              <a:t>模</a:t>
            </a:r>
            <a:r>
              <a:rPr lang="en-US" altLang="zh-CN" i="1" dirty="0" smtClean="0"/>
              <a:t>m</a:t>
            </a:r>
            <a:r>
              <a:rPr lang="zh-CN" altLang="en-US" dirty="0" smtClean="0"/>
              <a:t>的</a:t>
            </a:r>
            <a:r>
              <a:rPr lang="zh-CN" altLang="en-US" b="1" i="1" dirty="0" smtClean="0"/>
              <a:t>完全剩余系（完系）</a:t>
            </a:r>
            <a:r>
              <a:rPr lang="zh-CN" altLang="en-US" dirty="0" smtClean="0"/>
              <a:t>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从模</a:t>
            </a:r>
            <a:r>
              <a:rPr lang="en-US" altLang="zh-CN" i="1" dirty="0" smtClean="0"/>
              <a:t>m</a:t>
            </a:r>
            <a:r>
              <a:rPr lang="zh-CN" altLang="en-US" dirty="0" smtClean="0"/>
              <a:t>的每个剩余类中分别取一个元素组成的集合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</a:t>
            </a:r>
            <a:r>
              <a:rPr lang="en-US" altLang="zh-CN" i="1" dirty="0" smtClean="0"/>
              <a:t>m</a:t>
            </a:r>
            <a:r>
              <a:rPr lang="zh-CN" altLang="en-US" dirty="0" smtClean="0"/>
              <a:t>个元素，两两不同余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完全剩余系（完系）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1229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模</a:t>
                </a:r>
                <a:r>
                  <a:rPr lang="en-US" altLang="zh-CN" i="1" dirty="0"/>
                  <a:t>m</a:t>
                </a:r>
                <a:r>
                  <a:rPr lang="zh-CN" altLang="en-US" dirty="0" smtClean="0"/>
                  <a:t>的</a:t>
                </a:r>
                <a:r>
                  <a:rPr lang="zh-CN" altLang="en-US" b="1" i="1" dirty="0" smtClean="0"/>
                  <a:t>简化剩余类</a:t>
                </a:r>
                <a:r>
                  <a:rPr lang="zh-CN" altLang="en-US" dirty="0"/>
                  <a:t>：</a:t>
                </a:r>
                <a:r>
                  <a:rPr lang="en-US" altLang="zh-CN" b="1" i="1" dirty="0"/>
                  <a:t/>
                </a:r>
                <a:br>
                  <a:rPr lang="en-US" altLang="zh-CN" b="1" i="1" dirty="0"/>
                </a:br>
                <a:r>
                  <a:rPr lang="zh-CN" altLang="en-US" dirty="0" smtClean="0"/>
                  <a:t>元素与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互质的剩余类</a:t>
                </a:r>
                <a:endParaRPr lang="en-US" altLang="zh-CN" dirty="0" smtClean="0"/>
              </a:p>
              <a:p>
                <a:r>
                  <a:rPr lang="zh-CN" altLang="en-US" dirty="0"/>
                  <a:t>模</a:t>
                </a:r>
                <a:r>
                  <a:rPr lang="en-US" altLang="zh-CN" i="1" dirty="0"/>
                  <a:t>m</a:t>
                </a:r>
                <a:r>
                  <a:rPr lang="zh-CN" altLang="en-US" dirty="0" smtClean="0"/>
                  <a:t>的</a:t>
                </a:r>
                <a:r>
                  <a:rPr lang="zh-CN" altLang="en-US" b="1" i="1" dirty="0" smtClean="0"/>
                  <a:t>简化剩余系（缩系）</a:t>
                </a:r>
                <a:r>
                  <a:rPr lang="zh-CN" altLang="en-US" dirty="0" smtClean="0"/>
                  <a:t>：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zh-CN" altLang="en-US" dirty="0"/>
                  <a:t>从模</a:t>
                </a:r>
                <a:r>
                  <a:rPr lang="en-US" altLang="zh-CN" i="1" dirty="0"/>
                  <a:t>m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每个简化剩余类</a:t>
                </a:r>
                <a:r>
                  <a:rPr lang="zh-CN" altLang="en-US" dirty="0"/>
                  <a:t>中分别取一个元素组成的集合</a:t>
                </a:r>
                <a:endParaRPr lang="en-US" altLang="zh-CN" dirty="0"/>
              </a:p>
              <a:p>
                <a:pPr lvl="1"/>
                <a:r>
                  <a:rPr lang="zh-CN" altLang="en-US" dirty="0" smtClean="0"/>
                  <a:t>记模</a:t>
                </a:r>
                <a:r>
                  <a:rPr lang="en-US" altLang="zh-CN" i="1" dirty="0" smtClean="0"/>
                  <a:t>m</a:t>
                </a:r>
                <a:r>
                  <a:rPr lang="zh-CN" altLang="en-US" dirty="0" smtClean="0"/>
                  <a:t>缩系的大小为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𝜙</m:t>
                    </m:r>
                    <m:r>
                      <a:rPr lang="en-US" altLang="zh-CN" i="1" dirty="0">
                        <a:latin typeface="Cambria Math"/>
                      </a:rPr>
                      <m:t>(</m:t>
                    </m:r>
                    <m:r>
                      <a:rPr lang="en-US" altLang="zh-CN" i="1" dirty="0" smtClean="0">
                        <a:latin typeface="Cambria Math"/>
                      </a:rPr>
                      <m:t>m</m:t>
                    </m:r>
                    <m:r>
                      <a:rPr lang="en-US" altLang="zh-CN" i="1" dirty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，它等于</a:t>
                </a:r>
                <a:r>
                  <a:rPr lang="en-US" altLang="zh-CN" dirty="0" smtClean="0"/>
                  <a:t>1~</a:t>
                </a:r>
                <a:r>
                  <a:rPr lang="en-US" altLang="zh-CN" i="1" dirty="0" smtClean="0"/>
                  <a:t>m</a:t>
                </a:r>
                <a:r>
                  <a:rPr lang="zh-CN" altLang="en-US" dirty="0" smtClean="0"/>
                  <a:t>中与</a:t>
                </a:r>
                <a:r>
                  <a:rPr lang="en-US" altLang="zh-CN" i="1" dirty="0" smtClean="0"/>
                  <a:t>m</a:t>
                </a:r>
                <a:r>
                  <a:rPr lang="zh-CN" altLang="en-US" dirty="0" smtClean="0"/>
                  <a:t>互质</a:t>
                </a:r>
                <a:r>
                  <a:rPr lang="zh-CN" altLang="en-US" dirty="0"/>
                  <a:t>的数的个数</a:t>
                </a:r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简化剩余系（缩系）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9011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∀</m:t>
                        </m:r>
                      </m:e>
                      <m:sub>
                        <m:r>
                          <a:rPr lang="en-US" altLang="zh-CN" i="1" dirty="0" smtClean="0">
                            <a:latin typeface="Cambria Math"/>
                          </a:rPr>
                          <m:t>a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a</m:t>
                            </m:r>
                            <m:r>
                              <a:rPr lang="en-US" altLang="zh-CN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 dirty="0" smtClean="0">
                                <a:latin typeface="Cambria Math"/>
                              </a:rPr>
                              <m:t>m</m:t>
                            </m:r>
                          </m:e>
                        </m:d>
                        <m:r>
                          <a:rPr lang="en-US" altLang="zh-CN" i="1" dirty="0" smtClean="0">
                            <a:latin typeface="Cambria Math"/>
                          </a:rPr>
                          <m:t>=1</m:t>
                        </m:r>
                      </m:sub>
                    </m:sSub>
                    <m:sSup>
                      <m:sSup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a</m:t>
                        </m:r>
                      </m:e>
                      <m:sup>
                        <m:r>
                          <a:rPr lang="en-US" altLang="zh-CN" i="1" dirty="0" smtClean="0">
                            <a:latin typeface="Cambria Math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m</m:t>
                            </m:r>
                          </m:e>
                        </m:d>
                      </m:sup>
                    </m:sSup>
                    <m:r>
                      <a:rPr lang="en-US" altLang="zh-CN" i="1" dirty="0" smtClean="0">
                        <a:latin typeface="Cambria Math"/>
                      </a:rPr>
                      <m:t>≡1(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/>
                      </a:rPr>
                      <m:t>mod</m:t>
                    </m:r>
                    <m:r>
                      <a:rPr lang="en-US" altLang="zh-CN" i="1" dirty="0" smtClean="0">
                        <a:latin typeface="Cambria Math"/>
                      </a:rPr>
                      <m:t> </m:t>
                    </m:r>
                    <m:r>
                      <a:rPr lang="en-US" altLang="zh-CN" i="1" dirty="0" smtClean="0">
                        <a:latin typeface="Cambria Math"/>
                      </a:rPr>
                      <m:t>m</m:t>
                    </m:r>
                    <m:r>
                      <a:rPr lang="en-US" altLang="zh-CN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证明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CN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 smtClean="0">
                                    <a:latin typeface="Cambria Math"/>
                                  </a:rPr>
                                  <m:t>m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是模</a:t>
                </a:r>
                <a:r>
                  <a:rPr lang="en-US" altLang="zh-CN" i="1" dirty="0" smtClean="0"/>
                  <a:t>m</a:t>
                </a:r>
                <a:r>
                  <a:rPr lang="zh-CN" altLang="en-US" dirty="0" smtClean="0"/>
                  <a:t>的一个缩系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a</m:t>
                            </m:r>
                            <m:r>
                              <a:rPr lang="en-US" altLang="zh-CN" i="1" dirty="0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a</m:t>
                            </m:r>
                            <m:r>
                              <a:rPr lang="en-US" altLang="zh-CN" i="1" dirty="0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a</m:t>
                            </m:r>
                            <m:r>
                              <a:rPr lang="en-US" altLang="zh-CN" i="1" dirty="0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CN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/>
                                  </a:rPr>
                                  <m:t>m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也是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 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 dirty="0" smtClean="0">
                            <a:latin typeface="Cambria Math"/>
                          </a:rPr>
                          <m:t>i</m:t>
                        </m:r>
                      </m:sub>
                      <m:sup>
                        <m:r>
                          <a:rPr lang="en-US" altLang="zh-CN" i="1" dirty="0">
                            <a:latin typeface="Cambria Math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m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/>
                              </a:rPr>
                              <m:t>i</m:t>
                            </m:r>
                          </m:sub>
                        </m:sSub>
                      </m:e>
                    </m:nary>
                    <m:r>
                      <a:rPr lang="en-US" altLang="zh-CN" i="1" smtClean="0">
                        <a:latin typeface="Cambria Math"/>
                      </a:rPr>
                      <m:t>≡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 smtClean="0">
                            <a:latin typeface="Cambria Math"/>
                          </a:rPr>
                          <m:t>i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m</m:t>
                            </m:r>
                          </m:e>
                        </m:d>
                      </m:sup>
                      <m:e>
                        <m:r>
                          <a:rPr lang="en-US" altLang="zh-CN" i="1" smtClean="0">
                            <a:latin typeface="Cambria Math"/>
                          </a:rPr>
                          <m:t>a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/>
                              </a:rPr>
                              <m:t>i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mod</m:t>
                        </m:r>
                        <m:r>
                          <a:rPr lang="en-US" altLang="zh-CN" i="1">
                            <a:latin typeface="Cambria Math"/>
                          </a:rPr>
                          <m:t> </m:t>
                        </m:r>
                        <m:r>
                          <a:rPr lang="en-US" altLang="zh-CN" i="1">
                            <a:latin typeface="Cambria Math"/>
                          </a:rPr>
                          <m:t>m</m:t>
                        </m:r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∀</m:t>
                        </m:r>
                      </m:e>
                      <m:sub>
                        <m:r>
                          <a:rPr lang="en-US" altLang="zh-CN" i="1" dirty="0" smtClean="0">
                            <a:latin typeface="Cambria Math"/>
                          </a:rPr>
                          <m:t>a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a</m:t>
                            </m:r>
                            <m:r>
                              <a:rPr lang="en-US" altLang="zh-CN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 dirty="0" smtClean="0">
                                <a:latin typeface="Cambria Math"/>
                              </a:rPr>
                              <m:t>m</m:t>
                            </m:r>
                          </m:e>
                        </m:d>
                        <m:r>
                          <a:rPr lang="en-US" altLang="zh-CN" i="1" dirty="0" smtClean="0">
                            <a:latin typeface="Cambria Math"/>
                          </a:rPr>
                          <m:t>=1</m:t>
                        </m:r>
                      </m:sub>
                    </m:sSub>
                    <m:sSup>
                      <m:sSup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a</m:t>
                        </m:r>
                      </m:e>
                      <m:sup>
                        <m:r>
                          <a:rPr lang="en-US" altLang="zh-CN" i="1" dirty="0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CN" i="1" dirty="0" smtClean="0">
                        <a:latin typeface="Cambria Math"/>
                      </a:rPr>
                      <m:t>≡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a</m:t>
                        </m:r>
                      </m:e>
                      <m:sup>
                        <m:r>
                          <a:rPr lang="en-US" altLang="zh-CN" i="1" dirty="0" smtClean="0">
                            <a:latin typeface="Cambria Math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m</m:t>
                            </m:r>
                          </m:e>
                        </m:d>
                        <m:r>
                          <a:rPr lang="en-US" altLang="zh-CN" i="1" dirty="0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CN" i="1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/>
                      </a:rPr>
                      <m:t>mod</m:t>
                    </m:r>
                    <m:r>
                      <a:rPr lang="en-US" altLang="zh-CN" i="1" dirty="0" smtClean="0">
                        <a:latin typeface="Cambria Math"/>
                      </a:rPr>
                      <m:t> </m:t>
                    </m:r>
                    <m:r>
                      <a:rPr lang="en-US" altLang="zh-CN" i="1" dirty="0" smtClean="0">
                        <a:latin typeface="Cambria Math"/>
                      </a:rPr>
                      <m:t>m</m:t>
                    </m:r>
                    <m:r>
                      <a:rPr lang="en-US" altLang="zh-CN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欧拉定理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708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积性函数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数论函数</a:t>
            </a:r>
            <a:r>
              <a:rPr lang="zh-CN" altLang="en-US" dirty="0"/>
              <a:t>的定义</a:t>
            </a:r>
            <a:endParaRPr lang="en-US" altLang="zh-CN" dirty="0"/>
          </a:p>
          <a:p>
            <a:r>
              <a:rPr lang="zh-CN" altLang="en-US" dirty="0" smtClean="0"/>
              <a:t>积性函数的定义、性质、应用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981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定义在整数集合上的函数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例子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常</a:t>
                </a:r>
                <a:r>
                  <a:rPr lang="zh-CN" altLang="en-US" dirty="0"/>
                  <a:t>函数：比如用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表示恒为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的函数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恒等函数</a:t>
                </a:r>
                <a:r>
                  <a:rPr lang="en-US" altLang="zh-CN" dirty="0"/>
                  <a:t>id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/>
                      </a:rPr>
                      <m:t>id</m:t>
                    </m:r>
                    <m:r>
                      <a:rPr lang="en-US" altLang="zh-CN" i="1" dirty="0">
                        <a:latin typeface="Cambria Math"/>
                      </a:rPr>
                      <m:t>(</m:t>
                    </m:r>
                    <m:r>
                      <a:rPr lang="en-US" altLang="zh-CN" i="1" dirty="0">
                        <a:latin typeface="Cambria Math"/>
                      </a:rPr>
                      <m:t>n</m:t>
                    </m:r>
                    <m:r>
                      <a:rPr lang="en-US" altLang="zh-CN" i="1" dirty="0">
                        <a:latin typeface="Cambria Math"/>
                      </a:rPr>
                      <m:t>)=</m:t>
                    </m:r>
                    <m:r>
                      <a:rPr lang="en-US" altLang="zh-CN" i="1" dirty="0">
                        <a:latin typeface="Cambria Math"/>
                      </a:rPr>
                      <m:t>n</m:t>
                    </m:r>
                  </m:oMath>
                </a14:m>
                <a:endParaRPr lang="en-US" altLang="zh-CN" i="1" dirty="0" smtClean="0"/>
              </a:p>
              <a:p>
                <a:pPr lvl="1"/>
                <a:r>
                  <a:rPr lang="zh-CN" altLang="en-US" dirty="0" smtClean="0"/>
                  <a:t>自然对数</a:t>
                </a:r>
                <a:r>
                  <a:rPr lang="en-US" altLang="zh-CN" dirty="0" smtClean="0"/>
                  <a:t>log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n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欧拉</a:t>
                </a:r>
                <a:r>
                  <a:rPr lang="en-US" altLang="zh-CN" i="1" dirty="0"/>
                  <a:t>φ</a:t>
                </a:r>
                <a:r>
                  <a:rPr lang="zh-CN" altLang="en-US" dirty="0"/>
                  <a:t>函数：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𝜙</m:t>
                    </m:r>
                    <m:r>
                      <a:rPr lang="en-US" altLang="zh-CN" i="1" dirty="0">
                        <a:latin typeface="Cambria Math"/>
                      </a:rPr>
                      <m:t>(</m:t>
                    </m:r>
                    <m:r>
                      <a:rPr lang="en-US" altLang="zh-CN" i="1" dirty="0">
                        <a:latin typeface="Cambria Math"/>
                      </a:rPr>
                      <m:t>n</m:t>
                    </m:r>
                    <m:r>
                      <a:rPr lang="en-US" altLang="zh-CN" i="1" dirty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因子函数</a:t>
                </a:r>
                <a:r>
                  <a:rPr lang="en-US" altLang="zh-CN" i="1" dirty="0"/>
                  <a:t>d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d</m:t>
                    </m:r>
                    <m:r>
                      <a:rPr lang="en-US" altLang="zh-CN" i="1" dirty="0">
                        <a:latin typeface="Cambria Math"/>
                      </a:rPr>
                      <m:t>(</m:t>
                    </m:r>
                    <m:r>
                      <a:rPr lang="en-US" altLang="zh-CN" i="1" dirty="0">
                        <a:latin typeface="Cambria Math"/>
                      </a:rPr>
                      <m:t>n</m:t>
                    </m:r>
                    <m:r>
                      <a:rPr lang="en-US" altLang="zh-CN" i="1" dirty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表示</a:t>
                </a:r>
                <a:r>
                  <a:rPr lang="en-US" altLang="zh-CN" i="1" dirty="0"/>
                  <a:t>n</a:t>
                </a:r>
                <a:r>
                  <a:rPr lang="zh-CN" altLang="en-US" dirty="0"/>
                  <a:t>的正因子个数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因子和函数</a:t>
                </a:r>
                <a:r>
                  <a:rPr lang="en-US" altLang="zh-CN" i="1" dirty="0"/>
                  <a:t>σ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𝜎</m:t>
                    </m:r>
                    <m:r>
                      <a:rPr lang="en-US" altLang="zh-CN" i="1" dirty="0">
                        <a:latin typeface="Cambria Math"/>
                      </a:rPr>
                      <m:t>(</m:t>
                    </m:r>
                    <m:r>
                      <a:rPr lang="en-US" altLang="zh-CN" i="1" dirty="0">
                        <a:latin typeface="Cambria Math"/>
                      </a:rPr>
                      <m:t>n</m:t>
                    </m:r>
                    <m:r>
                      <a:rPr lang="en-US" altLang="zh-CN" i="1" dirty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表示</a:t>
                </a:r>
                <a:r>
                  <a:rPr lang="en-US" altLang="zh-CN" i="1" dirty="0"/>
                  <a:t>n</a:t>
                </a:r>
                <a:r>
                  <a:rPr lang="zh-CN" altLang="en-US" dirty="0"/>
                  <a:t>所有正因子的和</a:t>
                </a:r>
                <a:endParaRPr lang="en-US" altLang="zh-CN" dirty="0"/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数论函数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9086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称数论函数</a:t>
                </a:r>
                <a:r>
                  <a:rPr lang="en-US" altLang="zh-CN" i="1" dirty="0" smtClean="0"/>
                  <a:t>f</a:t>
                </a:r>
                <a:r>
                  <a:rPr lang="zh-CN" altLang="en-US" dirty="0" smtClean="0"/>
                  <a:t>为（</a:t>
                </a:r>
                <a:r>
                  <a:rPr lang="en-US" altLang="zh-CN" b="1" dirty="0" smtClean="0"/>
                  <a:t>N</a:t>
                </a:r>
                <a:r>
                  <a:rPr lang="en-US" altLang="zh-CN" b="1" baseline="30000" dirty="0" smtClean="0"/>
                  <a:t>*</a:t>
                </a:r>
                <a:r>
                  <a:rPr lang="zh-CN" altLang="en-US" dirty="0" smtClean="0"/>
                  <a:t>上的）</a:t>
                </a:r>
                <a:r>
                  <a:rPr lang="zh-CN" altLang="en-US" b="1" i="1" dirty="0" smtClean="0"/>
                  <a:t>积性函数</a:t>
                </a:r>
                <a:r>
                  <a:rPr lang="en-US" altLang="zh-CN" i="1" dirty="0">
                    <a:latin typeface="Cambria Math"/>
                  </a:rPr>
                  <a:t/>
                </a:r>
                <a:br>
                  <a:rPr lang="en-US" altLang="zh-CN" i="1" dirty="0">
                    <a:latin typeface="Cambria Math"/>
                  </a:rPr>
                </a:br>
                <a:r>
                  <a:rPr lang="en-US" altLang="zh-CN" i="1" dirty="0" smtClean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f</m:t>
                    </m:r>
                    <m:r>
                      <a:rPr lang="en-US" altLang="zh-CN" i="1" dirty="0" smtClean="0">
                        <a:latin typeface="Cambria Math"/>
                      </a:rPr>
                      <m:t>≢0,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∀</m:t>
                        </m:r>
                      </m:e>
                      <m:sub>
                        <m:sSub>
                          <m:sSub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 dirty="0">
                            <a:latin typeface="Cambria Math"/>
                          </a:rPr>
                          <m:t>=1</m:t>
                        </m:r>
                      </m:sub>
                    </m:sSub>
                    <m:r>
                      <a:rPr lang="pt-BR" altLang="zh-CN" i="1" dirty="0" smtClean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pt-BR" altLang="zh-CN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CN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altLang="zh-C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 altLang="zh-CN" i="1" dirty="0" smtClean="0">
                        <a:latin typeface="Cambria Math"/>
                      </a:rPr>
                      <m:t>=</m:t>
                    </m:r>
                    <m:r>
                      <a:rPr lang="pt-BR" altLang="zh-CN" i="1" dirty="0" smtClean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pt-BR" altLang="zh-CN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t-BR" altLang="zh-CN" i="1" dirty="0" smtClean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pt-BR" altLang="zh-CN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altLang="zh-CN" i="1" dirty="0" smtClean="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i="1" dirty="0">
                  <a:latin typeface="Cambria Math"/>
                </a:endParaRPr>
              </a:p>
              <a:p>
                <a:r>
                  <a:rPr lang="zh-CN" altLang="en-US" dirty="0"/>
                  <a:t>称数论函数</a:t>
                </a:r>
                <a:r>
                  <a:rPr lang="en-US" altLang="zh-CN" i="1" dirty="0" smtClean="0"/>
                  <a:t>f</a:t>
                </a:r>
                <a:r>
                  <a:rPr lang="zh-CN" altLang="en-US" dirty="0" smtClean="0"/>
                  <a:t>为</a:t>
                </a:r>
                <a:r>
                  <a:rPr lang="zh-CN" altLang="en-US" dirty="0"/>
                  <a:t>（</a:t>
                </a:r>
                <a:r>
                  <a:rPr lang="en-US" altLang="zh-CN" b="1" dirty="0"/>
                  <a:t>N</a:t>
                </a:r>
                <a:r>
                  <a:rPr lang="en-US" altLang="zh-CN" b="1" baseline="30000" dirty="0"/>
                  <a:t>*</a:t>
                </a:r>
                <a:r>
                  <a:rPr lang="zh-CN" altLang="en-US" dirty="0"/>
                  <a:t>上的）</a:t>
                </a:r>
                <a:r>
                  <a:rPr lang="zh-CN" altLang="en-US" b="1" i="1" dirty="0" smtClean="0"/>
                  <a:t>完全积</a:t>
                </a:r>
                <a:r>
                  <a:rPr lang="zh-CN" altLang="en-US" b="1" i="1" dirty="0"/>
                  <a:t>性</a:t>
                </a:r>
                <a:r>
                  <a:rPr lang="zh-CN" altLang="en-US" b="1" i="1" dirty="0" smtClean="0"/>
                  <a:t>函数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f</m:t>
                    </m:r>
                    <m:r>
                      <a:rPr lang="en-US" altLang="zh-CN" i="1" dirty="0" smtClean="0">
                        <a:latin typeface="Cambria Math"/>
                      </a:rPr>
                      <m:t>≢0,  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∀</m:t>
                        </m:r>
                      </m:e>
                      <m:sub>
                        <m:sSub>
                          <m:sSub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pt-BR" altLang="zh-CN" i="1" dirty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pt-BR" altLang="zh-CN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C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altLang="zh-C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 altLang="zh-CN" i="1" dirty="0">
                        <a:latin typeface="Cambria Math"/>
                      </a:rPr>
                      <m:t>=</m:t>
                    </m:r>
                    <m:r>
                      <a:rPr lang="pt-BR" altLang="zh-CN" i="1" dirty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pt-BR" altLang="zh-CN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t-BR" altLang="zh-CN" i="1" dirty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pt-BR" altLang="zh-CN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altLang="zh-CN" i="1" dirty="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例子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1, id,</a:t>
                </a:r>
                <a:r>
                  <a:rPr lang="en-US" altLang="zh-CN" i="1" dirty="0"/>
                  <a:t> </a:t>
                </a:r>
                <a:r>
                  <a:rPr lang="en-US" altLang="zh-CN" i="1" dirty="0" smtClean="0"/>
                  <a:t>φ</a:t>
                </a:r>
                <a:r>
                  <a:rPr lang="en-US" altLang="zh-CN" dirty="0" smtClean="0"/>
                  <a:t>, </a:t>
                </a:r>
                <a:r>
                  <a:rPr lang="en-US" altLang="zh-CN" i="1" dirty="0" smtClean="0"/>
                  <a:t>d</a:t>
                </a:r>
                <a:r>
                  <a:rPr lang="en-US" altLang="zh-CN" dirty="0" smtClean="0"/>
                  <a:t>,</a:t>
                </a:r>
                <a:r>
                  <a:rPr lang="en-US" altLang="zh-CN" i="1" dirty="0" smtClean="0"/>
                  <a:t> σ</a:t>
                </a:r>
                <a:r>
                  <a:rPr lang="zh-CN" altLang="en-US" dirty="0" smtClean="0"/>
                  <a:t>是积性函数</a:t>
                </a:r>
                <a:endParaRPr lang="en-US" altLang="zh-CN" dirty="0" smtClean="0"/>
              </a:p>
              <a:p>
                <a:pPr lvl="1"/>
                <a:r>
                  <a:rPr lang="en-US" altLang="zh-CN" dirty="0"/>
                  <a:t>1, </a:t>
                </a:r>
                <a:r>
                  <a:rPr lang="en-US" altLang="zh-CN" dirty="0" smtClean="0"/>
                  <a:t>id, id</a:t>
                </a:r>
                <a:r>
                  <a:rPr lang="en-US" altLang="zh-CN" baseline="30000" dirty="0" smtClean="0"/>
                  <a:t>2</a:t>
                </a:r>
                <a:r>
                  <a:rPr lang="zh-CN" altLang="en-US" dirty="0" smtClean="0"/>
                  <a:t>是完全积</a:t>
                </a:r>
                <a:r>
                  <a:rPr lang="zh-CN" altLang="en-US" dirty="0"/>
                  <a:t>性</a:t>
                </a:r>
                <a:r>
                  <a:rPr lang="zh-CN" altLang="en-US" dirty="0" smtClean="0"/>
                  <a:t>函数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积性函数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296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数论函数</a:t>
                </a:r>
                <a:r>
                  <a:rPr lang="en-US" altLang="zh-CN" i="1" dirty="0" smtClean="0"/>
                  <a:t>f</a:t>
                </a:r>
                <a:r>
                  <a:rPr lang="zh-CN" altLang="en-US" dirty="0" smtClean="0"/>
                  <a:t>是积</a:t>
                </a:r>
                <a:r>
                  <a:rPr lang="zh-CN" altLang="en-US" dirty="0"/>
                  <a:t>性函数，</a:t>
                </a:r>
                <a:r>
                  <a:rPr lang="zh-CN" altLang="en-US" dirty="0" smtClean="0"/>
                  <a:t>当且仅当</a:t>
                </a:r>
                <a:r>
                  <a:rPr lang="en-US" altLang="zh-CN" i="1" dirty="0" smtClean="0">
                    <a:latin typeface="Cambria Math"/>
                  </a:rPr>
                  <a:t/>
                </a:r>
                <a:br>
                  <a:rPr lang="en-US" altLang="zh-CN" i="1" dirty="0" smtClean="0">
                    <a:latin typeface="Cambria Math"/>
                  </a:rPr>
                </a:br>
                <a:r>
                  <a:rPr lang="en-US" altLang="zh-CN" i="1" dirty="0" smtClean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zh-CN" i="1" dirty="0" smtClean="0">
                        <a:latin typeface="Cambria Math"/>
                      </a:rPr>
                      <m:t>=1,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∀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n</m:t>
                        </m:r>
                        <m:r>
                          <a:rPr lang="en-US" altLang="zh-CN" i="1" dirty="0">
                            <a:latin typeface="Cambria Math"/>
                          </a:rPr>
                          <m:t>≥2</m:t>
                        </m:r>
                      </m:sub>
                    </m:sSub>
                    <m:r>
                      <a:rPr lang="en-US" altLang="zh-CN" i="1" dirty="0" smtClean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n</m:t>
                        </m:r>
                      </m:e>
                    </m:d>
                    <m:r>
                      <a:rPr lang="en-US" altLang="zh-CN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limLoc m:val="undOvr"/>
                        <m:supHide m:val="on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p</m:t>
                            </m:r>
                          </m:e>
                          <m:sup>
                            <m:r>
                              <a:rPr lang="en-US" altLang="zh-CN" i="1" dirty="0" smtClean="0">
                                <a:latin typeface="Cambria Math"/>
                              </a:rPr>
                              <m:t>m</m:t>
                            </m:r>
                          </m:sup>
                        </m:sSup>
                        <m:r>
                          <a:rPr lang="en-US" altLang="zh-CN" i="1" dirty="0" smtClean="0">
                            <a:latin typeface="Cambria Math"/>
                          </a:rPr>
                          <m:t>||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n</m:t>
                        </m:r>
                      </m:sub>
                      <m:sup/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f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p</m:t>
                            </m:r>
                          </m:e>
                          <m:sup>
                            <m:r>
                              <a:rPr lang="en-US" altLang="zh-CN" i="1" dirty="0" smtClean="0">
                                <a:latin typeface="Cambria Math"/>
                              </a:rPr>
                              <m:t>m</m:t>
                            </m:r>
                          </m:sup>
                        </m:sSup>
                        <m:r>
                          <a:rPr lang="en-US" altLang="zh-CN" i="1" dirty="0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若</a:t>
                </a:r>
                <a:r>
                  <a:rPr lang="en-US" altLang="zh-CN" i="1" dirty="0" smtClean="0"/>
                  <a:t>f, g</a:t>
                </a:r>
                <a:r>
                  <a:rPr lang="zh-CN" altLang="en-US" dirty="0" smtClean="0"/>
                  <a:t>是</a:t>
                </a:r>
                <a:r>
                  <a:rPr lang="zh-CN" altLang="en-US" dirty="0"/>
                  <a:t>积性</a:t>
                </a:r>
                <a:r>
                  <a:rPr lang="zh-CN" altLang="en-US" dirty="0" smtClean="0"/>
                  <a:t>函数，则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点积</a:t>
                </a:r>
                <a:r>
                  <a:rPr lang="en-US" altLang="zh-CN" i="1" dirty="0" err="1" smtClean="0"/>
                  <a:t>fg</a:t>
                </a:r>
                <a:r>
                  <a:rPr lang="zh-CN" altLang="en-US" dirty="0" smtClean="0"/>
                  <a:t>是积性函数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fg</m:t>
                        </m:r>
                      </m:e>
                    </m:d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n</m:t>
                        </m:r>
                      </m:e>
                    </m:d>
                    <m:r>
                      <a:rPr lang="en-US" altLang="zh-CN" i="1" dirty="0" smtClean="0">
                        <a:latin typeface="Cambria Math"/>
                      </a:rPr>
                      <m:t>=</m:t>
                    </m:r>
                    <m:r>
                      <a:rPr lang="en-US" altLang="zh-CN" i="1" dirty="0" smtClean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n</m:t>
                        </m:r>
                      </m:e>
                    </m:d>
                    <m:r>
                      <a:rPr lang="en-US" altLang="zh-CN" i="1" dirty="0" smtClean="0">
                        <a:latin typeface="Cambria Math"/>
                      </a:rPr>
                      <m:t>g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n</m:t>
                        </m:r>
                      </m:e>
                    </m:d>
                  </m:oMath>
                </a14:m>
                <a:endParaRPr lang="en-US" altLang="zh-CN" i="1" dirty="0">
                  <a:latin typeface="Cambria Math"/>
                </a:endParaRPr>
              </a:p>
              <a:p>
                <a:pPr lvl="1"/>
                <a:r>
                  <a:rPr lang="zh-CN" altLang="en-US" dirty="0" smtClean="0"/>
                  <a:t>商</a:t>
                </a:r>
                <a:r>
                  <a:rPr lang="en-US" altLang="zh-CN" i="1" dirty="0" smtClean="0"/>
                  <a:t>f</a:t>
                </a:r>
                <a:r>
                  <a:rPr lang="en-US" altLang="zh-CN" dirty="0" smtClean="0"/>
                  <a:t>/</a:t>
                </a:r>
                <a:r>
                  <a:rPr lang="en-US" altLang="zh-CN" i="1" dirty="0" smtClean="0"/>
                  <a:t>g</a:t>
                </a:r>
                <a:r>
                  <a:rPr lang="zh-CN" altLang="en-US" dirty="0" smtClean="0"/>
                  <a:t>是</a:t>
                </a:r>
                <a:r>
                  <a:rPr lang="zh-CN" altLang="en-US" dirty="0"/>
                  <a:t>积性函数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f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/</m:t>
                        </m:r>
                        <m:r>
                          <a:rPr lang="en-US" altLang="zh-CN" i="1" dirty="0">
                            <a:latin typeface="Cambria Math"/>
                          </a:rPr>
                          <m:t>g</m:t>
                        </m:r>
                      </m:e>
                    </m:d>
                    <m:d>
                      <m:dPr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n</m:t>
                        </m:r>
                      </m:e>
                    </m:d>
                    <m:r>
                      <a:rPr lang="en-US" altLang="zh-CN" i="1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latin typeface="Cambria Math"/>
                          </a:rPr>
                          <m:t>f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n</m:t>
                            </m:r>
                          </m:e>
                        </m:d>
                      </m:num>
                      <m:den>
                        <m:r>
                          <a:rPr lang="en-US" altLang="zh-CN" i="1" dirty="0" smtClean="0">
                            <a:latin typeface="Cambria Math"/>
                          </a:rPr>
                          <m:t>g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n</m:t>
                            </m:r>
                          </m:e>
                        </m:d>
                      </m:den>
                    </m:f>
                    <m:r>
                      <a:rPr lang="en-US" altLang="zh-CN" i="1" dirty="0" smtClean="0">
                        <a:latin typeface="Cambria Math"/>
                      </a:rPr>
                      <m:t>,  </m:t>
                    </m:r>
                    <m:r>
                      <a:rPr lang="en-US" altLang="zh-CN" i="1" dirty="0" smtClean="0">
                        <a:latin typeface="Cambria Math"/>
                      </a:rPr>
                      <m:t>g</m:t>
                    </m:r>
                    <m:r>
                      <a:rPr lang="en-US" altLang="zh-CN" i="1" dirty="0" smtClean="0">
                        <a:latin typeface="Cambria Math"/>
                      </a:rPr>
                      <m:t>≠0</m:t>
                    </m:r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积性</a:t>
            </a:r>
            <a:r>
              <a:rPr lang="zh-CN" altLang="en-US" dirty="0" smtClean="0"/>
              <a:t>函数的性质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2286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方便计算数论函数的值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d</m:t>
                        </m:r>
                      </m:e>
                      <m:sup>
                        <m:r>
                          <a:rPr lang="en-US" altLang="zh-CN" i="1" dirty="0" smtClean="0">
                            <a:latin typeface="Cambria Math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n</m:t>
                        </m:r>
                      </m:e>
                    </m:d>
                    <m:r>
                      <a:rPr lang="en-US" altLang="zh-CN" i="1" dirty="0" smtClean="0">
                        <a:latin typeface="Cambria Math"/>
                      </a:rPr>
                      <m:t>=#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a</m:t>
                            </m:r>
                            <m:r>
                              <a:rPr lang="en-US" altLang="zh-CN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 dirty="0" smtClean="0">
                                <a:latin typeface="Cambria Math"/>
                              </a:rPr>
                              <m:t>b</m:t>
                            </m:r>
                          </m:e>
                        </m:d>
                        <m:r>
                          <a:rPr lang="en-US" altLang="zh-CN" i="1" dirty="0" smtClean="0">
                            <a:latin typeface="Cambria Math"/>
                          </a:rPr>
                          <m:t>: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ab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=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n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a</m:t>
                            </m:r>
                            <m:r>
                              <a:rPr lang="en-US" altLang="zh-CN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 dirty="0" smtClean="0">
                                <a:latin typeface="Cambria Math"/>
                              </a:rPr>
                              <m:t>b</m:t>
                            </m:r>
                          </m:e>
                        </m:d>
                        <m:r>
                          <a:rPr lang="en-US" altLang="zh-CN" i="1" dirty="0" smtClean="0">
                            <a:latin typeface="Cambria Math"/>
                          </a:rPr>
                          <m:t>=1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函数值不易直接计算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根据定义可证积性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/>
                          </a:rPr>
                          <m:t>d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p</m:t>
                            </m:r>
                          </m:e>
                          <m:sup>
                            <m:r>
                              <a:rPr lang="en-US" altLang="zh-CN" i="1" dirty="0" smtClean="0">
                                <a:latin typeface="Cambria Math"/>
                              </a:rPr>
                              <m:t>m</m:t>
                            </m:r>
                          </m:sup>
                        </m:sSup>
                      </m:e>
                    </m:d>
                    <m:r>
                      <a:rPr lang="en-US" altLang="zh-CN" i="1" dirty="0">
                        <a:latin typeface="Cambria Math"/>
                      </a:rPr>
                      <m:t>=#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 smtClean="0">
                                    <a:latin typeface="Cambria Math"/>
                                  </a:rPr>
                                  <m:t>p</m:t>
                                </m:r>
                              </m:e>
                              <m:sup>
                                <m:r>
                                  <a:rPr lang="en-US" altLang="zh-CN" i="1" dirty="0" smtClean="0">
                                    <a:latin typeface="Cambria Math"/>
                                  </a:rPr>
                                  <m:t>i</m:t>
                                </m:r>
                              </m:sup>
                            </m:sSup>
                            <m:r>
                              <a:rPr lang="en-US" altLang="zh-CN" i="1" dirty="0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 smtClean="0">
                                    <a:latin typeface="Cambria Math"/>
                                  </a:rPr>
                                  <m:t>p</m:t>
                                </m:r>
                              </m:e>
                              <m:sup>
                                <m:r>
                                  <a:rPr lang="en-US" altLang="zh-CN" i="1" dirty="0" smtClean="0">
                                    <a:latin typeface="Cambria Math"/>
                                  </a:rPr>
                                  <m:t>m</m:t>
                                </m:r>
                                <m:r>
                                  <a:rPr lang="en-US" altLang="zh-CN" i="1" dirty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i="1" dirty="0" smtClean="0">
                                    <a:latin typeface="Cambria Math"/>
                                  </a:rPr>
                                  <m:t>i</m:t>
                                </m:r>
                              </m:sup>
                            </m:sSup>
                          </m:e>
                        </m:d>
                        <m:r>
                          <a:rPr lang="en-US" altLang="zh-CN" i="1" dirty="0">
                            <a:latin typeface="Cambria Math"/>
                          </a:rPr>
                          <m:t>: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 smtClean="0">
                                    <a:latin typeface="Cambria Math"/>
                                  </a:rPr>
                                  <m:t>p</m:t>
                                </m:r>
                              </m:e>
                              <m:sup>
                                <m:r>
                                  <a:rPr lang="en-US" altLang="zh-CN" i="1" dirty="0" smtClean="0">
                                    <a:latin typeface="Cambria Math"/>
                                  </a:rPr>
                                  <m:t>i</m:t>
                                </m:r>
                              </m:sup>
                            </m:sSup>
                            <m:r>
                              <a:rPr lang="en-US" altLang="zh-CN" i="1" dirty="0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 smtClean="0">
                                    <a:latin typeface="Cambria Math"/>
                                  </a:rPr>
                                  <m:t>p</m:t>
                                </m:r>
                              </m:e>
                              <m:sup>
                                <m:r>
                                  <a:rPr lang="en-US" altLang="zh-CN" i="1" dirty="0" smtClean="0">
                                    <a:latin typeface="Cambria Math"/>
                                  </a:rPr>
                                  <m:t>m</m:t>
                                </m:r>
                                <m:r>
                                  <a:rPr lang="en-US" altLang="zh-CN" i="1" dirty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i="1" dirty="0" smtClean="0">
                                    <a:latin typeface="Cambria Math"/>
                                  </a:rPr>
                                  <m:t>i</m:t>
                                </m:r>
                              </m:sup>
                            </m:sSup>
                          </m:e>
                        </m:d>
                        <m:r>
                          <a:rPr lang="en-US" altLang="zh-CN" i="1" dirty="0">
                            <a:latin typeface="Cambria Math"/>
                          </a:rPr>
                          <m:t>=1</m:t>
                        </m:r>
                      </m:e>
                    </m:d>
                    <m:r>
                      <a:rPr lang="en-US" altLang="zh-CN" i="1" dirty="0" smtClean="0">
                        <a:latin typeface="Cambria Math"/>
                      </a:rPr>
                      <m:t>=2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n</m:t>
                    </m:r>
                    <m:r>
                      <a:rPr lang="en-US" altLang="zh-CN" i="1" dirty="0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CN" i="1" dirty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 dirty="0">
                            <a:latin typeface="Cambria Math"/>
                          </a:rPr>
                          <m:t>i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k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en-US" altLang="zh-CN" i="1" dirty="0">
                    <a:latin typeface="Cambria Math"/>
                  </a:rPr>
                  <a:t/>
                </a:r>
                <a:br>
                  <a:rPr lang="en-US" altLang="zh-CN" i="1" dirty="0">
                    <a:latin typeface="Cambria Math"/>
                  </a:rPr>
                </a:br>
                <a:r>
                  <a:rPr lang="en-US" altLang="zh-CN" i="1" dirty="0" smtClean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/>
                          </a:rPr>
                          <m:t>d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n</m:t>
                        </m:r>
                      </m:e>
                    </m:d>
                    <m:r>
                      <a:rPr lang="en-US" altLang="zh-CN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i="1" dirty="0" smtClean="0">
                            <a:latin typeface="Cambria Math"/>
                          </a:rPr>
                          <m:t>k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积性函数</a:t>
            </a:r>
            <a:r>
              <a:rPr lang="zh-CN" altLang="en-US" dirty="0" smtClean="0"/>
              <a:t>的应用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2327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素数筛法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Euler</a:t>
            </a:r>
            <a:r>
              <a:rPr lang="zh-CN" altLang="en-US" dirty="0" smtClean="0"/>
              <a:t>筛法及其应用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19412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辗转相除法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辗转相除法的含义、应用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95519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每次将当前素数</a:t>
                </a:r>
                <a:r>
                  <a:rPr lang="en-US" altLang="zh-CN" i="1" dirty="0" smtClean="0"/>
                  <a:t>p</a:t>
                </a:r>
                <a:r>
                  <a:rPr lang="zh-CN" altLang="en-US" dirty="0" smtClean="0"/>
                  <a:t>后所有数（包括</a:t>
                </a:r>
                <a:r>
                  <a:rPr lang="en-US" altLang="zh-CN" i="1" dirty="0" smtClean="0"/>
                  <a:t>p</a:t>
                </a:r>
                <a:r>
                  <a:rPr lang="zh-CN" altLang="en-US" dirty="0" smtClean="0"/>
                  <a:t>）</a:t>
                </a:r>
                <a:r>
                  <a:rPr lang="en-US" altLang="zh-CN" dirty="0" smtClean="0"/>
                  <a:t>*</a:t>
                </a:r>
                <a:r>
                  <a:rPr lang="en-US" altLang="zh-CN" i="1" dirty="0" smtClean="0"/>
                  <a:t>p</a:t>
                </a:r>
                <a:r>
                  <a:rPr lang="zh-CN" altLang="en-US" dirty="0" smtClean="0"/>
                  <a:t>筛去</a:t>
                </a:r>
                <a:endParaRPr lang="en-US" altLang="zh-CN" dirty="0" smtClean="0"/>
              </a:p>
              <a:p>
                <a:r>
                  <a:rPr lang="zh-CN" altLang="en-US" dirty="0"/>
                  <a:t>每个</a:t>
                </a:r>
                <a:r>
                  <a:rPr lang="zh-CN" altLang="en-US" dirty="0" smtClean="0"/>
                  <a:t>数最多被筛去一次，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n</m:t>
                        </m:r>
                      </m:e>
                    </m:d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Euler</a:t>
            </a:r>
            <a:r>
              <a:rPr lang="zh-CN" altLang="en-US" dirty="0" smtClean="0"/>
              <a:t>筛法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1037" y="5325767"/>
            <a:ext cx="762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2 3 4 5 6 7 8 9 10 11 12 13 14 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15 16 17 18</a:t>
            </a:r>
          </a:p>
          <a:p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19 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20 21 22 23 24 25 26 27 28 29 30 ...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1037" y="5325547"/>
            <a:ext cx="762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2200" strike="sngStrik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2200" strike="sngStrik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2200" strike="sngStrik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2200" strike="sngStrik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200" strike="sngStrik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200" strike="sngStrik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200" strike="sngStrik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200" strike="sngStrike" dirty="0" smtClean="0"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2200" strike="sngStrik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200" strike="sngStrik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200" strike="sngStrik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200" strike="sngStrik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200" strike="sngStrik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200" strike="sngStrike" dirty="0" smtClean="0">
                <a:latin typeface="Courier New" pitchFamily="49" charset="0"/>
                <a:cs typeface="Courier New" pitchFamily="49" charset="0"/>
              </a:rPr>
              <a:t> -</a:t>
            </a:r>
            <a:endParaRPr lang="en-US" altLang="zh-CN" sz="2200" strike="sngStrik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1037" y="5324753"/>
            <a:ext cx="762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  <a:latin typeface="Courier New" pitchFamily="49" charset="0"/>
                <a:cs typeface="Courier New" pitchFamily="49" charset="0"/>
              </a:rPr>
              <a:t>    4   6   8   10    12    14    16    18</a:t>
            </a:r>
          </a:p>
          <a:p>
            <a:r>
              <a:rPr lang="en-US" altLang="zh-CN" sz="2200" dirty="0">
                <a:solidFill>
                  <a:srgbClr xmlns:mc="http://schemas.openxmlformats.org/markup-compatibility/2006" xmlns:a14="http://schemas.microsoft.com/office/drawing/2010/main" val="00B050" mc:Ignorable="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200" dirty="0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  <a:latin typeface="Courier New" pitchFamily="49" charset="0"/>
                <a:cs typeface="Courier New" pitchFamily="49" charset="0"/>
              </a:rPr>
              <a:t>  20    22    24    26    28    30</a:t>
            </a:r>
            <a:endParaRPr lang="en-US" altLang="zh-CN" sz="2200" dirty="0">
              <a:solidFill>
                <a:srgbClr xmlns:mc="http://schemas.openxmlformats.org/markup-compatibility/2006" xmlns:a14="http://schemas.microsoft.com/office/drawing/2010/main" val="00B050" mc:Ignorable="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1037" y="5326559"/>
            <a:ext cx="762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200" b="1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altLang="zh-CN" sz="2200" strike="sngStrik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altLang="zh-CN" sz="2200" strike="sngStrike" dirty="0" smtClean="0"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2200" strike="sngStrik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altLang="zh-CN" sz="2200" strike="sngStrike" dirty="0" smtClean="0">
                <a:latin typeface="Courier New" pitchFamily="49" charset="0"/>
                <a:cs typeface="Courier New" pitchFamily="49" charset="0"/>
              </a:rPr>
              <a:t> -</a:t>
            </a:r>
            <a:endParaRPr lang="en-US" altLang="zh-CN" sz="2200" strike="sngStrik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1037" y="5325547"/>
            <a:ext cx="762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  <a:latin typeface="Courier New" pitchFamily="49" charset="0"/>
                <a:cs typeface="Courier New" pitchFamily="49" charset="0"/>
              </a:rPr>
              <a:t>              9                15</a:t>
            </a:r>
          </a:p>
          <a:p>
            <a:r>
              <a:rPr lang="en-US" altLang="zh-CN" sz="2200" dirty="0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  <a:latin typeface="Courier New" pitchFamily="49" charset="0"/>
                <a:cs typeface="Courier New" pitchFamily="49" charset="0"/>
              </a:rPr>
              <a:t>      21                27</a:t>
            </a:r>
            <a:endParaRPr lang="en-US" altLang="zh-CN" sz="2200" dirty="0">
              <a:solidFill>
                <a:srgbClr xmlns:mc="http://schemas.openxmlformats.org/markup-compatibility/2006" xmlns:a14="http://schemas.microsoft.com/office/drawing/2010/main" val="00B050" mc:Ignorable="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800" y="5323880"/>
            <a:ext cx="762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CN" sz="2200" b="1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altLang="zh-CN" sz="2200" b="1" strike="sngStrik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altLang="zh-CN" sz="2200" strike="sngStrike" dirty="0" smtClean="0">
                <a:latin typeface="Courier New" pitchFamily="49" charset="0"/>
                <a:cs typeface="Courier New" pitchFamily="49" charset="0"/>
              </a:rPr>
              <a:t> -</a:t>
            </a:r>
            <a:endParaRPr lang="en-US" altLang="zh-CN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1037" y="5324975"/>
            <a:ext cx="762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r>
              <a:rPr lang="en-US" altLang="zh-CN" sz="2200" dirty="0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  <a:latin typeface="Courier New" pitchFamily="49" charset="0"/>
                <a:cs typeface="Courier New" pitchFamily="49" charset="0"/>
              </a:rPr>
              <a:t>                  25</a:t>
            </a:r>
            <a:endParaRPr lang="en-US" altLang="zh-CN" sz="2200" dirty="0">
              <a:solidFill>
                <a:srgbClr xmlns:mc="http://schemas.openxmlformats.org/markup-compatibility/2006" xmlns:a14="http://schemas.microsoft.com/office/drawing/2010/main" val="00B050" mc:Ignorable="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294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2" grpId="0"/>
      <p:bldP spid="12" grpId="1"/>
      <p:bldP spid="13" grpId="0"/>
      <p:bldP spid="14" grpId="0"/>
      <p:bldP spid="14" grpId="1"/>
      <p:bldP spid="15" grpId="0"/>
      <p:bldP spid="16" grpId="0"/>
      <p:bldP spid="16" grpId="1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</a:t>
            </a:r>
            <a:r>
              <a:rPr lang="en-US" altLang="zh-CN" i="1" dirty="0" smtClean="0"/>
              <a:t>i</a:t>
            </a:r>
            <a:r>
              <a:rPr lang="zh-CN" altLang="en-US" dirty="0" smtClean="0"/>
              <a:t>∈</a:t>
            </a:r>
            <a:r>
              <a:rPr lang="en-US" altLang="zh-CN" dirty="0" smtClean="0"/>
              <a:t>{2,…,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}</a:t>
            </a:r>
          </a:p>
          <a:p>
            <a:pPr lvl="1"/>
            <a:r>
              <a:rPr lang="en-US" altLang="zh-CN" dirty="0" smtClean="0"/>
              <a:t>if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i</a:t>
            </a:r>
            <a:r>
              <a:rPr lang="en-US" altLang="zh-CN" dirty="0" smtClean="0"/>
              <a:t>] undefined</a:t>
            </a:r>
          </a:p>
          <a:p>
            <a:pPr lvl="2"/>
            <a:r>
              <a:rPr lang="en-US" altLang="zh-CN" i="1" dirty="0" smtClean="0"/>
              <a:t>prime </a:t>
            </a:r>
            <a:r>
              <a:rPr lang="en-US" altLang="zh-CN" dirty="0" smtClean="0"/>
              <a:t>← </a:t>
            </a:r>
            <a:r>
              <a:rPr lang="en-US" altLang="zh-CN" i="1" dirty="0" smtClean="0"/>
              <a:t>prime</a:t>
            </a:r>
            <a:r>
              <a:rPr lang="zh-CN" altLang="en-US" dirty="0" smtClean="0"/>
              <a:t>∪</a:t>
            </a:r>
            <a:r>
              <a:rPr lang="en-US" altLang="zh-CN" dirty="0" smtClean="0"/>
              <a:t>{</a:t>
            </a:r>
            <a:r>
              <a:rPr lang="en-US" altLang="zh-CN" i="1" dirty="0" smtClean="0"/>
              <a:t>i</a:t>
            </a:r>
            <a:r>
              <a:rPr lang="en-US" altLang="zh-CN" dirty="0" smtClean="0"/>
              <a:t>}</a:t>
            </a:r>
          </a:p>
          <a:p>
            <a:pPr lvl="1"/>
            <a:r>
              <a:rPr lang="en-US" altLang="zh-CN" dirty="0" smtClean="0"/>
              <a:t>for </a:t>
            </a:r>
            <a:r>
              <a:rPr lang="en-US" altLang="zh-CN" i="1" dirty="0"/>
              <a:t>q</a:t>
            </a:r>
            <a:r>
              <a:rPr lang="zh-CN" altLang="en-US" dirty="0" smtClean="0"/>
              <a:t>∈</a:t>
            </a:r>
            <a:r>
              <a:rPr lang="en-US" altLang="zh-CN" i="1" dirty="0" smtClean="0"/>
              <a:t>prime</a:t>
            </a:r>
          </a:p>
          <a:p>
            <a:pPr lvl="2"/>
            <a:r>
              <a:rPr lang="en-US" altLang="zh-CN" dirty="0" smtClean="0"/>
              <a:t>if </a:t>
            </a:r>
            <a:r>
              <a:rPr lang="en-US" altLang="zh-CN" i="1" dirty="0" err="1" smtClean="0"/>
              <a:t>iq</a:t>
            </a:r>
            <a:r>
              <a:rPr lang="en-US" altLang="zh-CN" dirty="0" smtClean="0"/>
              <a:t>&gt;</a:t>
            </a:r>
            <a:r>
              <a:rPr lang="en-US" altLang="zh-CN" i="1" dirty="0" smtClean="0"/>
              <a:t>n</a:t>
            </a:r>
          </a:p>
          <a:p>
            <a:pPr lvl="3"/>
            <a:r>
              <a:rPr lang="en-US" altLang="zh-CN" dirty="0" smtClean="0"/>
              <a:t>break</a:t>
            </a:r>
          </a:p>
          <a:p>
            <a:pPr lvl="2"/>
            <a:r>
              <a:rPr lang="en-US" altLang="zh-CN" i="1" dirty="0" smtClean="0"/>
              <a:t>p</a:t>
            </a:r>
            <a:r>
              <a:rPr lang="en-US" altLang="zh-CN" dirty="0" smtClean="0"/>
              <a:t>[</a:t>
            </a:r>
            <a:r>
              <a:rPr lang="en-US" altLang="zh-CN" i="1" dirty="0" err="1" smtClean="0"/>
              <a:t>iq</a:t>
            </a:r>
            <a:r>
              <a:rPr lang="en-US" altLang="zh-CN" dirty="0" smtClean="0"/>
              <a:t>] </a:t>
            </a:r>
            <a:r>
              <a:rPr lang="en-US" altLang="zh-CN" dirty="0"/>
              <a:t>← </a:t>
            </a:r>
            <a:r>
              <a:rPr lang="en-US" altLang="zh-CN" i="1" dirty="0"/>
              <a:t>q</a:t>
            </a:r>
            <a:endParaRPr lang="en-US" altLang="zh-CN" i="1" dirty="0" smtClean="0"/>
          </a:p>
          <a:p>
            <a:pPr lvl="2"/>
            <a:r>
              <a:rPr lang="en-US" altLang="zh-CN" dirty="0" smtClean="0"/>
              <a:t>if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i</a:t>
            </a:r>
            <a:r>
              <a:rPr lang="en-US" altLang="zh-CN" dirty="0" smtClean="0"/>
              <a:t>]=</a:t>
            </a:r>
            <a:r>
              <a:rPr lang="en-US" altLang="zh-CN" i="1" dirty="0"/>
              <a:t>q</a:t>
            </a:r>
            <a:endParaRPr lang="en-US" altLang="zh-CN" i="1" dirty="0" smtClean="0"/>
          </a:p>
          <a:p>
            <a:pPr lvl="3"/>
            <a:r>
              <a:rPr lang="en-US" altLang="zh-CN" dirty="0" smtClean="0"/>
              <a:t>break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Euler</a:t>
            </a:r>
            <a:r>
              <a:rPr lang="zh-CN" altLang="en-US" dirty="0" smtClean="0"/>
              <a:t>筛法的伪代码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598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求一个区间内所有素数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求积性函数</a:t>
                </a:r>
                <a:r>
                  <a:rPr lang="en-US" altLang="zh-CN" i="1" dirty="0" smtClean="0"/>
                  <a:t>f</a:t>
                </a:r>
                <a:r>
                  <a:rPr lang="zh-CN" altLang="en-US" dirty="0" smtClean="0"/>
                  <a:t>在一个区间上的值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n</m:t>
                        </m:r>
                      </m:e>
                    </m:d>
                  </m:oMath>
                </a14:m>
                <a:r>
                  <a:rPr lang="zh-CN" altLang="en-US" dirty="0" smtClean="0"/>
                  <a:t>：</a:t>
                </a:r>
                <a:r>
                  <a:rPr lang="en-US" altLang="zh-CN" i="1" dirty="0" smtClean="0"/>
                  <a:t>n</a:t>
                </a:r>
                <a:r>
                  <a:rPr lang="zh-CN" altLang="en-US" dirty="0" smtClean="0"/>
                  <a:t>的最小素因子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pp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n</m:t>
                        </m:r>
                      </m:e>
                    </m:d>
                  </m:oMath>
                </a14:m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n</m:t>
                        </m:r>
                      </m:e>
                    </m:d>
                  </m:oMath>
                </a14:m>
                <a:r>
                  <a:rPr lang="zh-CN" altLang="en-US" dirty="0" smtClean="0"/>
                  <a:t>在</a:t>
                </a:r>
                <a:r>
                  <a:rPr lang="en-US" altLang="zh-CN" i="1" dirty="0" smtClean="0"/>
                  <a:t>n</a:t>
                </a:r>
                <a:r>
                  <a:rPr lang="zh-CN" altLang="en-US" dirty="0" smtClean="0"/>
                  <a:t>的标准分解式中的幂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pp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n</m:t>
                        </m:r>
                      </m:e>
                    </m:d>
                    <m:r>
                      <a:rPr lang="en-US" altLang="zh-CN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pp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 dirty="0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 smtClean="0">
                                        <a:latin typeface="Cambria Math"/>
                                      </a:rPr>
                                      <m:t>n</m:t>
                                    </m:r>
                                  </m:num>
                                  <m:den>
                                    <m:r>
                                      <a:rPr lang="en-US" altLang="zh-CN" i="1" smtClean="0">
                                        <a:latin typeface="Cambria Math"/>
                                      </a:rPr>
                                      <m:t>p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  <m:r>
                              <a:rPr lang="en-US" altLang="zh-CN" i="1" smtClean="0">
                                <a:latin typeface="Cambria Math"/>
                              </a:rPr>
                              <m:t>p</m:t>
                            </m:r>
                            <m:r>
                              <a:rPr lang="en-US" altLang="zh-CN" i="1" smtClean="0">
                                <a:latin typeface="Cambria Math"/>
                              </a:rPr>
                              <m:t>[</m:t>
                            </m:r>
                            <m:r>
                              <a:rPr lang="en-US" altLang="zh-CN" i="1" smtClean="0">
                                <a:latin typeface="Cambria Math"/>
                              </a:rPr>
                              <m:t>n</m:t>
                            </m:r>
                            <m:r>
                              <a:rPr lang="en-US" altLang="zh-CN" i="1" smtClean="0">
                                <a:latin typeface="Cambria Math"/>
                              </a:rPr>
                              <m:t>],  </m:t>
                            </m:r>
                            <m:r>
                              <a:rPr lang="en-US" altLang="zh-CN" i="1" smtClean="0">
                                <a:latin typeface="Cambria Math"/>
                              </a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n</m:t>
                                </m:r>
                              </m:e>
                            </m:d>
                            <m:r>
                              <a:rPr lang="en-US" altLang="zh-CN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i="1" smtClean="0">
                                <a:latin typeface="Cambria Math"/>
                              </a:rPr>
                              <m:t>p</m:t>
                            </m:r>
                            <m:r>
                              <a:rPr lang="en-US" altLang="zh-CN" i="1" smtClean="0">
                                <a:latin typeface="Cambria Math"/>
                              </a:rPr>
                              <m:t>[</m:t>
                            </m:r>
                            <m:f>
                              <m:f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n</m:t>
                                </m:r>
                              </m:num>
                              <m:den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p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 smtClean="0">
                                        <a:latin typeface="Cambria Math"/>
                                      </a:rPr>
                                      <m:t>n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US" altLang="zh-CN" i="1" smtClean="0">
                                <a:latin typeface="Cambria Math"/>
                              </a:rPr>
                              <m:t>]</m:t>
                            </m:r>
                          </m:e>
                          <m:e>
                            <m:r>
                              <a:rPr lang="en-US" altLang="zh-CN" i="1" smtClean="0">
                                <a:latin typeface="Cambria Math"/>
                              </a:rPr>
                              <m:t>p</m:t>
                            </m:r>
                            <m:r>
                              <a:rPr lang="en-US" altLang="zh-CN" i="1" smtClean="0">
                                <a:latin typeface="Cambria Math"/>
                              </a:rPr>
                              <m:t>[</m:t>
                            </m:r>
                            <m:r>
                              <a:rPr lang="en-US" altLang="zh-CN" i="1" smtClean="0">
                                <a:latin typeface="Cambria Math"/>
                              </a:rPr>
                              <m:t>n</m:t>
                            </m:r>
                            <m:r>
                              <a:rPr lang="en-US" altLang="zh-CN" i="1" smtClean="0">
                                <a:latin typeface="Cambria Math"/>
                              </a:rPr>
                              <m:t>],  </m:t>
                            </m:r>
                            <m:r>
                              <a:rPr lang="en-US" altLang="zh-CN" i="1" smtClean="0">
                                <a:latin typeface="Cambria Math"/>
                              </a:rPr>
                              <m:t>else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n</m:t>
                        </m:r>
                      </m:e>
                    </m:d>
                    <m:r>
                      <a:rPr lang="en-US" altLang="zh-CN" i="1" dirty="0" smtClean="0">
                        <a:latin typeface="Cambria Math"/>
                      </a:rPr>
                      <m:t>=</m:t>
                    </m:r>
                    <m:r>
                      <a:rPr lang="en-US" altLang="zh-CN" i="1" dirty="0" smtClean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pp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n</m:t>
                            </m:r>
                          </m:e>
                        </m:d>
                      </m:e>
                    </m:d>
                    <m:r>
                      <a:rPr lang="en-US" altLang="zh-CN" i="1" dirty="0" smtClean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 dirty="0" smtClean="0">
                                <a:latin typeface="Cambria Math"/>
                              </a:rPr>
                              <m:t>n</m:t>
                            </m:r>
                          </m:num>
                          <m:den>
                            <m:r>
                              <a:rPr lang="en-US" altLang="zh-CN" i="1" dirty="0" smtClean="0">
                                <a:latin typeface="Cambria Math"/>
                              </a:rPr>
                              <m:t>pp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 smtClean="0">
                                    <a:latin typeface="Cambria Math"/>
                                  </a:rPr>
                                  <m:t>n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 b="-1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素数筛法的应用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6420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S</m:t>
                    </m:r>
                    <m:r>
                      <a:rPr lang="en-US" altLang="zh-CN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n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: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n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≤</m:t>
                        </m:r>
                        <m:sSup>
                          <m:sSup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i="1" dirty="0" smtClean="0">
                                <a:latin typeface="Cambria Math"/>
                              </a:rPr>
                              <m:t>6</m:t>
                            </m:r>
                          </m:sup>
                        </m:sSup>
                        <m:r>
                          <a:rPr lang="en-US" altLang="zh-CN" i="1" dirty="0" smtClean="0">
                            <a:latin typeface="Cambria Math"/>
                          </a:rPr>
                          <m:t>,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d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n</m:t>
                            </m:r>
                          </m:e>
                        </m:d>
                        <m:r>
                          <a:rPr lang="en-US" altLang="zh-CN" i="1" dirty="0" smtClean="0">
                            <a:latin typeface="Cambria Math"/>
                          </a:rPr>
                          <m:t>&gt;3,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∀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/>
                              </a:rPr>
                              <m:t>m</m:t>
                            </m:r>
                            <m:r>
                              <a:rPr lang="en-US" altLang="zh-CN" i="1" dirty="0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zh-CN" i="1" dirty="0" smtClean="0">
                                <a:latin typeface="Cambria Math"/>
                              </a:rPr>
                              <m:t>n</m:t>
                            </m:r>
                          </m:sub>
                        </m:sSub>
                        <m:r>
                          <a:rPr lang="en-US" altLang="zh-CN" i="1" dirty="0" smtClean="0">
                            <a:latin typeface="Cambria Math"/>
                          </a:rPr>
                          <m:t>d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m</m:t>
                            </m:r>
                          </m:e>
                        </m:d>
                      </m:e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d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n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输出</a:t>
                </a:r>
                <a:r>
                  <a:rPr lang="en-US" altLang="zh-CN" i="1" dirty="0" smtClean="0"/>
                  <a:t>S</a:t>
                </a:r>
                <a:r>
                  <a:rPr lang="zh-CN" altLang="en-US" dirty="0"/>
                  <a:t>所有元素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809"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Divisors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004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∀</m:t>
                        </m:r>
                      </m:e>
                      <m:sub>
                        <m:r>
                          <a:rPr lang="en-US" altLang="zh-CN" i="1" dirty="0" smtClean="0">
                            <a:latin typeface="Cambria Math"/>
                          </a:rPr>
                          <m:t>m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|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n</m:t>
                        </m:r>
                      </m:sub>
                    </m:sSub>
                    <m:r>
                      <a:rPr lang="en-US" altLang="zh-CN" i="1" dirty="0" smtClean="0">
                        <a:latin typeface="Cambria Math"/>
                      </a:rPr>
                      <m:t>d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m</m:t>
                        </m:r>
                      </m:e>
                    </m:d>
                    <m:r>
                      <a:rPr lang="en-US" altLang="zh-CN" i="1" dirty="0" smtClean="0">
                        <a:latin typeface="Cambria Math"/>
                      </a:rPr>
                      <m:t>|</m:t>
                    </m:r>
                    <m:r>
                      <a:rPr lang="en-US" altLang="zh-CN" i="1" dirty="0" smtClean="0">
                        <a:latin typeface="Cambria Math"/>
                      </a:rPr>
                      <m:t>d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n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∀</m:t>
                        </m:r>
                      </m:e>
                      <m:sub>
                        <m:sSup>
                          <m:sSup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p</m:t>
                            </m:r>
                          </m:e>
                          <m:sup>
                            <m:r>
                              <a:rPr lang="en-US" altLang="zh-CN" i="1" dirty="0" smtClean="0">
                                <a:latin typeface="Cambria Math"/>
                              </a:rPr>
                              <m:t>a</m:t>
                            </m:r>
                          </m:sup>
                        </m:sSup>
                        <m:r>
                          <a:rPr lang="en-US" altLang="zh-CN" i="1" dirty="0" smtClean="0">
                            <a:latin typeface="Cambria Math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p</m:t>
                            </m:r>
                          </m:e>
                          <m:sup>
                            <m:r>
                              <a:rPr lang="en-US" altLang="zh-CN" i="1" dirty="0" smtClean="0">
                                <a:latin typeface="Cambria Math"/>
                              </a:rPr>
                              <m:t>b</m:t>
                            </m:r>
                          </m:sup>
                        </m:sSup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d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p</m:t>
                            </m:r>
                          </m:e>
                          <m:sup>
                            <m:r>
                              <a:rPr lang="en-US" altLang="zh-CN" i="1" dirty="0" smtClean="0">
                                <a:latin typeface="Cambria Math"/>
                              </a:rPr>
                              <m:t>a</m:t>
                            </m:r>
                          </m:sup>
                        </m:sSup>
                      </m:e>
                    </m:d>
                    <m:r>
                      <a:rPr lang="en-US" altLang="zh-CN" i="1" dirty="0">
                        <a:latin typeface="Cambria Math"/>
                      </a:rPr>
                      <m:t>|</m:t>
                    </m:r>
                    <m:r>
                      <a:rPr lang="en-US" altLang="zh-CN" i="1" dirty="0">
                        <a:latin typeface="Cambria Math"/>
                      </a:rPr>
                      <m:t>d</m:t>
                    </m:r>
                    <m:d>
                      <m:dPr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p</m:t>
                            </m:r>
                          </m:e>
                          <m:sup>
                            <m:r>
                              <a:rPr lang="en-US" altLang="zh-CN" i="1" dirty="0" smtClean="0">
                                <a:latin typeface="Cambria Math"/>
                              </a:rPr>
                              <m:t>b</m:t>
                            </m:r>
                          </m:sup>
                        </m:sSup>
                      </m:e>
                    </m:d>
                    <m:r>
                      <a:rPr lang="en-US" altLang="zh-CN" i="1" dirty="0" smtClean="0">
                        <a:latin typeface="Cambria Math"/>
                      </a:rPr>
                      <m:t>⇒</m:t>
                    </m:r>
                    <m:r>
                      <a:rPr lang="en-US" altLang="zh-CN" i="1" dirty="0" smtClean="0">
                        <a:latin typeface="Cambria Math"/>
                      </a:rPr>
                      <m:t>d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p</m:t>
                            </m:r>
                          </m:e>
                          <m:sup>
                            <m:r>
                              <a:rPr lang="en-US" altLang="zh-CN" i="1" dirty="0" smtClean="0">
                                <a:latin typeface="Cambria Math"/>
                              </a:rPr>
                              <m:t>b</m:t>
                            </m:r>
                          </m:sup>
                        </m:sSup>
                      </m:e>
                    </m:d>
                    <m:r>
                      <a:rPr lang="en-US" altLang="zh-CN" i="1" dirty="0" smtClean="0">
                        <a:latin typeface="Cambria Math"/>
                      </a:rPr>
                      <m:t>=2⇒</m:t>
                    </m:r>
                    <m:r>
                      <a:rPr lang="en-US" altLang="zh-CN" i="1" dirty="0" smtClean="0">
                        <a:latin typeface="Cambria Math"/>
                      </a:rPr>
                      <m:t>b</m:t>
                    </m:r>
                    <m:r>
                      <a:rPr lang="en-US" altLang="zh-CN" i="1" dirty="0" smtClean="0">
                        <a:latin typeface="Cambria Math"/>
                      </a:rPr>
                      <m:t>=1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i="1" dirty="0" smtClean="0"/>
                  <a:t>n</a:t>
                </a:r>
                <a:r>
                  <a:rPr lang="zh-CN" altLang="en-US" dirty="0" smtClean="0"/>
                  <a:t>是</a:t>
                </a:r>
                <a:r>
                  <a:rPr lang="zh-CN" altLang="en-US" b="1" i="1" dirty="0" smtClean="0"/>
                  <a:t>无平方因子数</a:t>
                </a:r>
                <a:endParaRPr lang="en-US" altLang="zh-CN" b="1" i="1" dirty="0" smtClean="0"/>
              </a:p>
              <a:p>
                <a:r>
                  <a:rPr lang="zh-CN" altLang="en-US" dirty="0" smtClean="0"/>
                  <a:t>筛法，记录素因子数，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i="1" dirty="0" smtClean="0">
                                <a:latin typeface="Cambria Math"/>
                              </a:rPr>
                              <m:t>6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0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083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Möbius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Möbius</a:t>
            </a:r>
            <a:r>
              <a:rPr lang="zh-CN" altLang="en-US" dirty="0" smtClean="0"/>
              <a:t>函数、</a:t>
            </a:r>
            <a:r>
              <a:rPr lang="en-US" altLang="zh-CN" dirty="0" smtClean="0"/>
              <a:t>Möbius</a:t>
            </a:r>
            <a:r>
              <a:rPr lang="zh-CN" altLang="en-US" dirty="0" smtClean="0"/>
              <a:t>等式及其应用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6715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𝜇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n</m:t>
                        </m:r>
                      </m:e>
                    </m:d>
                    <m:r>
                      <a:rPr lang="en-US" altLang="zh-CN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1,   </m:t>
                            </m:r>
                            <m:r>
                              <a:rPr lang="en-US" altLang="zh-CN" i="1" dirty="0" smtClean="0">
                                <a:latin typeface="Cambria Math"/>
                              </a:rPr>
                              <m:t>n</m:t>
                            </m:r>
                            <m:r>
                              <a:rPr lang="en-US" altLang="zh-CN" i="1" dirty="0" smtClean="0">
                                <a:latin typeface="Cambria Math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i="1" dirty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 dirty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 dirty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 dirty="0">
                                    <a:latin typeface="Cambria Math"/>
                                  </a:rPr>
                                  <m:t>k</m:t>
                                </m:r>
                              </m:sup>
                            </m:sSup>
                            <m:r>
                              <a:rPr lang="en-US" altLang="zh-CN" i="1" dirty="0">
                                <a:latin typeface="Cambria Math"/>
                              </a:rPr>
                              <m:t>,  </m:t>
                            </m:r>
                            <m:r>
                              <a:rPr lang="en-US" altLang="zh-CN" i="1" dirty="0">
                                <a:latin typeface="Cambria Math"/>
                              </a:rPr>
                              <m:t>n</m:t>
                            </m:r>
                            <m:r>
                              <a:rPr lang="en-US" altLang="zh-CN" i="1" dirty="0">
                                <a:latin typeface="Cambria Math"/>
                              </a:rPr>
                              <m:t>=</m:t>
                            </m:r>
                            <m:nary>
                              <m:naryPr>
                                <m:chr m:val="∏"/>
                                <m:limLoc m:val="subSup"/>
                                <m:ctrlPr>
                                  <a:rPr lang="en-US" altLang="zh-CN" i="1" dirty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 dirty="0">
                                    <a:latin typeface="Cambria Math"/>
                                  </a:rPr>
                                  <m:t>i</m:t>
                                </m:r>
                              </m:sub>
                              <m:sup>
                                <m:r>
                                  <a:rPr lang="en-US" altLang="zh-CN" i="1" dirty="0">
                                    <a:latin typeface="Cambria Math"/>
                                  </a:rPr>
                                  <m:t>k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/>
                                      </a:rPr>
                                      <m:t>i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zh-CN" i="1" dirty="0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 smtClean="0">
                                    <a:latin typeface="Cambria Math"/>
                                  </a:rPr>
                                  <m:t>∀</m:t>
                                </m:r>
                              </m:e>
                              <m:sub>
                                <m:r>
                                  <a:rPr lang="en-US" altLang="zh-CN" i="1" dirty="0" smtClean="0">
                                    <a:latin typeface="Cambria Math"/>
                                  </a:rPr>
                                  <m:t>i</m:t>
                                </m:r>
                                <m:r>
                                  <a:rPr lang="en-US" altLang="zh-CN" i="1" dirty="0" smtClean="0">
                                    <a:latin typeface="Cambria Math"/>
                                  </a:rPr>
                                  <m:t>≠</m:t>
                                </m:r>
                                <m:r>
                                  <a:rPr lang="en-US" altLang="zh-CN" i="1" dirty="0" smtClean="0">
                                    <a:latin typeface="Cambria Math"/>
                                  </a:rPr>
                                  <m:t>j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 smtClean="0">
                                    <a:latin typeface="Cambria Math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a:rPr lang="en-US" altLang="zh-CN" i="1" dirty="0" smtClean="0"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altLang="zh-CN" i="1" dirty="0" smtClean="0">
                                <a:latin typeface="Cambria Math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 dirty="0" smtClean="0">
                                    <a:latin typeface="Cambria Math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a:rPr lang="en-US" altLang="zh-CN" i="1" dirty="0" smtClean="0">
                                    <a:latin typeface="Cambria Math"/>
                                  </a:rPr>
                                  <m:t>j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0,   </m:t>
                            </m:r>
                            <m:r>
                              <a:rPr lang="en-US" altLang="zh-CN" b="0" i="1" dirty="0" smtClean="0">
                                <a:latin typeface="Cambria Math"/>
                              </a:rPr>
                              <m:t>else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Möbius</a:t>
                </a:r>
                <a:r>
                  <a:rPr lang="zh-CN" altLang="en-US" dirty="0" smtClean="0"/>
                  <a:t>等式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 dirty="0" smtClean="0">
                            <a:latin typeface="Cambria Math"/>
                          </a:rPr>
                          <m:t>d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|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n</m:t>
                        </m:r>
                      </m:sub>
                      <m:sup/>
                      <m:e>
                        <m:r>
                          <a:rPr lang="en-US" altLang="zh-CN" i="1" smtClean="0">
                            <a:latin typeface="Cambria Math"/>
                          </a:rPr>
                          <m:t>𝜇</m:t>
                        </m:r>
                        <m:r>
                          <a:rPr lang="en-US" altLang="zh-CN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i="1" smtClean="0">
                            <a:latin typeface="Cambria Math"/>
                          </a:rPr>
                          <m:t>d</m:t>
                        </m:r>
                        <m:r>
                          <a:rPr lang="en-US" altLang="zh-CN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CN" i="1" smtClean="0">
                        <a:latin typeface="Cambria Math"/>
                      </a:rPr>
                      <m:t>=</m:t>
                    </m:r>
                    <m:r>
                      <a:rPr lang="en-US" altLang="zh-CN" i="1" smtClean="0">
                        <a:latin typeface="Cambria Math"/>
                      </a:rPr>
                      <m:t>e</m:t>
                    </m:r>
                    <m:r>
                      <a:rPr lang="en-US" altLang="zh-CN" i="1" smtClean="0">
                        <a:latin typeface="Cambria Math"/>
                      </a:rPr>
                      <m:t>(</m:t>
                    </m:r>
                    <m:r>
                      <a:rPr lang="en-US" altLang="zh-CN" i="1" smtClean="0">
                        <a:latin typeface="Cambria Math"/>
                      </a:rPr>
                      <m:t>n</m:t>
                    </m:r>
                    <m:r>
                      <a:rPr lang="en-US" altLang="zh-CN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单位</a:t>
                </a:r>
                <a:r>
                  <a:rPr lang="zh-CN" altLang="en-US" dirty="0"/>
                  <a:t>函数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e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n</m:t>
                        </m:r>
                      </m:e>
                    </m:d>
                    <m:r>
                      <a:rPr lang="en-US" altLang="zh-CN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1,  </m:t>
                            </m:r>
                            <m:r>
                              <a:rPr lang="en-US" altLang="zh-CN" i="1" dirty="0" smtClean="0">
                                <a:latin typeface="Cambria Math"/>
                              </a:rPr>
                              <m:t>x</m:t>
                            </m:r>
                            <m:r>
                              <a:rPr lang="en-US" altLang="zh-CN" i="1" dirty="0" smtClean="0">
                                <a:latin typeface="Cambria Math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&amp;0,  </m:t>
                            </m:r>
                            <m:r>
                              <a:rPr lang="en-US" altLang="zh-CN" i="1" dirty="0" smtClean="0">
                                <a:latin typeface="Cambria Math"/>
                              </a:rPr>
                              <m:t>x</m:t>
                            </m:r>
                            <m:r>
                              <a:rPr lang="en-US" altLang="zh-CN" i="1" dirty="0" smtClean="0">
                                <a:latin typeface="Cambria Math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en-US" altLang="zh-CN" i="1" dirty="0" smtClean="0"/>
                  <a:t>μ</a:t>
                </a:r>
                <a:r>
                  <a:rPr lang="en-US" altLang="zh-CN" dirty="0" smtClean="0"/>
                  <a:t>, </a:t>
                </a:r>
                <a:r>
                  <a:rPr lang="en-US" altLang="zh-CN" i="1" dirty="0" smtClean="0"/>
                  <a:t>e</a:t>
                </a:r>
                <a:r>
                  <a:rPr lang="zh-CN" altLang="en-US" dirty="0" smtClean="0"/>
                  <a:t>也是积性函数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Möbius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0569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n</m:t>
                    </m:r>
                    <m:r>
                      <a:rPr lang="en-US" altLang="zh-CN" i="1" dirty="0" smtClean="0">
                        <a:latin typeface="Cambria Math"/>
                      </a:rPr>
                      <m:t>&gt;1,  </m:t>
                    </m:r>
                    <m:r>
                      <a:rPr lang="en-US" altLang="zh-CN" i="1" dirty="0" smtClean="0">
                        <a:latin typeface="Cambria Math"/>
                      </a:rPr>
                      <m:t>n</m:t>
                    </m:r>
                    <m:r>
                      <a:rPr lang="en-US" altLang="zh-CN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 dirty="0" smtClean="0">
                            <a:latin typeface="Cambria Math"/>
                          </a:rPr>
                          <m:t>i</m:t>
                        </m:r>
                      </m:sub>
                      <m:sup>
                        <m:r>
                          <a:rPr lang="en-US" altLang="zh-CN" i="1" smtClean="0">
                            <a:latin typeface="Cambria Math"/>
                          </a:rPr>
                          <m:t>k</m:t>
                        </m:r>
                      </m:sup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∀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d</m:t>
                        </m:r>
                        <m:r>
                          <a:rPr lang="en-US" altLang="zh-CN" i="1" dirty="0">
                            <a:latin typeface="Cambria Math"/>
                          </a:rPr>
                          <m:t>|</m:t>
                        </m:r>
                        <m:r>
                          <a:rPr lang="en-US" altLang="zh-CN" i="1" dirty="0">
                            <a:latin typeface="Cambria Math"/>
                          </a:rPr>
                          <m:t>n</m:t>
                        </m:r>
                        <m:r>
                          <a:rPr lang="en-US" altLang="zh-CN" i="1" dirty="0">
                            <a:latin typeface="Cambria Math"/>
                          </a:rPr>
                          <m:t>, </m:t>
                        </m:r>
                        <m:r>
                          <a:rPr lang="en-US" altLang="zh-CN" i="1" dirty="0">
                            <a:latin typeface="Cambria Math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d</m:t>
                            </m:r>
                          </m:e>
                        </m:d>
                        <m:r>
                          <a:rPr lang="en-US" altLang="zh-CN" i="1" dirty="0">
                            <a:latin typeface="Cambria Math"/>
                          </a:rPr>
                          <m:t>≠0</m:t>
                        </m:r>
                      </m:sub>
                    </m:sSub>
                    <m:r>
                      <a:rPr lang="en-US" altLang="zh-CN" i="1" dirty="0" smtClean="0">
                        <a:latin typeface="Cambria Math"/>
                      </a:rPr>
                      <m:t>d</m:t>
                    </m:r>
                    <m:r>
                      <a:rPr lang="en-US" altLang="zh-CN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zh-CN" i="1" dirty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 dirty="0" smtClean="0">
                            <a:latin typeface="Cambria Math"/>
                          </a:rPr>
                          <m:t>i</m:t>
                        </m:r>
                        <m:r>
                          <a:rPr lang="en-US" altLang="zh-CN" i="1" dirty="0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I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/>
                                <a:ea typeface="Cambria Math"/>
                              </a:rPr>
                              <m:t>p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/>
                                <a:ea typeface="Cambria Math"/>
                              </a:rPr>
                              <m:t>i</m:t>
                            </m:r>
                          </m:sub>
                        </m:sSub>
                      </m:e>
                    </m:nary>
                    <m:r>
                      <a:rPr lang="en-US" altLang="zh-CN" i="1" smtClean="0">
                        <a:latin typeface="Cambria Math"/>
                      </a:rPr>
                      <m:t>,</m:t>
                    </m:r>
                    <m:r>
                      <a:rPr lang="en-US" altLang="zh-CN" i="1" smtClean="0">
                        <a:latin typeface="Cambria Math"/>
                      </a:rPr>
                      <m:t>I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⊆{1,…,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k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en-US" altLang="zh-CN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𝜇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d</m:t>
                        </m:r>
                      </m:e>
                    </m:d>
                    <m:r>
                      <a:rPr lang="en-US" altLang="zh-CN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i="1" smtClean="0">
                            <a:latin typeface="Cambria Math"/>
                          </a:rPr>
                          <m:t>|</m:t>
                        </m:r>
                        <m:r>
                          <a:rPr lang="en-US" altLang="zh-CN" i="1" smtClean="0">
                            <a:latin typeface="Cambria Math"/>
                          </a:rPr>
                          <m:t>I</m:t>
                        </m:r>
                        <m:r>
                          <a:rPr lang="en-US" altLang="zh-CN" i="1" smtClean="0">
                            <a:latin typeface="Cambria Math"/>
                          </a:rPr>
                          <m:t>|</m:t>
                        </m:r>
                      </m:sup>
                    </m:sSup>
                  </m:oMath>
                </a14:m>
                <a:endParaRPr lang="en-US" altLang="zh-CN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 dirty="0" smtClean="0">
                            <a:latin typeface="Cambria Math"/>
                          </a:rPr>
                          <m:t>d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|</m:t>
                        </m:r>
                        <m:r>
                          <a:rPr lang="en-US" altLang="zh-CN" i="1" dirty="0">
                            <a:latin typeface="Cambria Math"/>
                          </a:rPr>
                          <m:t>n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d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i="1" dirty="0">
                    <a:latin typeface="Cambria Math"/>
                  </a:rPr>
                  <a:t/>
                </a:r>
                <a:br>
                  <a:rPr lang="en-US" altLang="zh-CN" i="1" dirty="0">
                    <a:latin typeface="Cambria Math"/>
                  </a:rPr>
                </a:br>
                <a:r>
                  <a:rPr lang="en-US" altLang="zh-CN" i="1" dirty="0" smtClean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i="1" dirty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 dirty="0" smtClean="0">
                            <a:latin typeface="Cambria Math"/>
                          </a:rPr>
                          <m:t>I</m:t>
                        </m:r>
                        <m:r>
                          <a:rPr lang="en-US" altLang="zh-CN" i="1" dirty="0" smtClean="0">
                            <a:latin typeface="Cambria Math"/>
                            <a:ea typeface="Cambria Math"/>
                          </a:rPr>
                          <m:t>⊆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/>
                                <a:ea typeface="Cambria Math"/>
                              </a:rPr>
                              <m:t>1,…,</m:t>
                            </m:r>
                            <m:r>
                              <a:rPr lang="en-US" altLang="zh-CN" i="1" dirty="0" smtClean="0">
                                <a:latin typeface="Cambria Math"/>
                                <a:ea typeface="Cambria Math"/>
                              </a:rPr>
                              <m:t>k</m:t>
                            </m:r>
                          </m:e>
                        </m:d>
                      </m:sub>
                      <m:sup/>
                      <m:e>
                        <m:sSup>
                          <m:sSupPr>
                            <m:ctrlPr>
                              <a:rPr lang="en-US" altLang="zh-CN" i="1" dirty="0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 dirty="0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 dirty="0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I</m:t>
                                </m:r>
                              </m:e>
                            </m:d>
                          </m:sup>
                        </m:sSup>
                      </m:e>
                    </m:nary>
                  </m:oMath>
                </a14:m>
                <a:r>
                  <a:rPr lang="en-US" altLang="en-US" i="1" dirty="0">
                    <a:latin typeface="Cambria Math"/>
                    <a:ea typeface="Cambria Math"/>
                  </a:rPr>
                  <a:t/>
                </a:r>
                <a:br>
                  <a:rPr lang="en-US" altLang="en-US" i="1" dirty="0">
                    <a:latin typeface="Cambria Math"/>
                    <a:ea typeface="Cambria Math"/>
                  </a:rPr>
                </a:br>
                <a:r>
                  <a:rPr lang="en-US" altLang="en-US" i="1" dirty="0" smtClean="0">
                    <a:latin typeface="Cambria Math"/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 smtClean="0">
                            <a:latin typeface="Cambria Math"/>
                          </a:rPr>
                          <m:t>i</m:t>
                        </m:r>
                        <m:r>
                          <a:rPr lang="en-US" altLang="zh-CN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CN" i="1" smtClean="0">
                            <a:latin typeface="Cambria Math"/>
                          </a:rPr>
                          <m:t>k</m:t>
                        </m:r>
                      </m:sup>
                      <m:e>
                        <m:d>
                          <m:d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k</m:t>
                                </m:r>
                              </m:num>
                              <m:den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i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 smtClean="0">
                                <a:latin typeface="Cambria Math"/>
                              </a:rPr>
                              <m:t>i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en-US" dirty="0">
                    <a:latin typeface="Cambria Math"/>
                  </a:rPr>
                  <a:t/>
                </a:r>
                <a:br>
                  <a:rPr lang="en-US" altLang="en-US" dirty="0">
                    <a:latin typeface="Cambria Math"/>
                  </a:rPr>
                </a:br>
                <a:r>
                  <a:rPr lang="en-US" altLang="en-US" dirty="0" smtClean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 smtClean="0">
                                <a:latin typeface="Cambria Math"/>
                              </a:rPr>
                              <m:t>1−1</m:t>
                            </m:r>
                          </m:e>
                        </m:d>
                      </m:e>
                      <m:sup>
                        <m:r>
                          <a:rPr lang="en-US" altLang="zh-CN" i="1" smtClean="0">
                            <a:latin typeface="Cambria Math"/>
                          </a:rPr>
                          <m:t>k</m:t>
                        </m:r>
                      </m:sup>
                    </m:sSup>
                    <m:r>
                      <a:rPr lang="en-US" altLang="zh-CN" i="1" smtClean="0">
                        <a:latin typeface="Cambria Math"/>
                      </a:rPr>
                      <m:t>=0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0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Möbius</a:t>
            </a:r>
            <a:r>
              <a:rPr lang="zh-CN" altLang="en-US" dirty="0" smtClean="0"/>
              <a:t>等式的证明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4524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计算带有互素条件的求和式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n</m:t>
                        </m:r>
                      </m:e>
                    </m:d>
                  </m:oMath>
                </a14:m>
                <a:r>
                  <a:rPr lang="en-US" altLang="zh-CN" i="1" dirty="0">
                    <a:latin typeface="Cambria Math"/>
                  </a:rPr>
                  <a:t/>
                </a:r>
                <a:br>
                  <a:rPr lang="en-US" altLang="zh-CN" i="1" dirty="0">
                    <a:latin typeface="Cambria Math"/>
                  </a:rPr>
                </a:br>
                <a:r>
                  <a:rPr lang="en-US" altLang="zh-CN" i="1" dirty="0" smtClean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 dirty="0" smtClean="0">
                            <a:latin typeface="Cambria Math"/>
                          </a:rPr>
                          <m:t>m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≤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n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m</m:t>
                            </m:r>
                            <m:r>
                              <a:rPr lang="en-US" altLang="zh-CN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 dirty="0" smtClean="0">
                                <a:latin typeface="Cambria Math"/>
                              </a:rPr>
                              <m:t>n</m:t>
                            </m:r>
                          </m:e>
                        </m:d>
                        <m:r>
                          <a:rPr lang="en-US" altLang="zh-CN" i="1" dirty="0" smtClean="0">
                            <a:latin typeface="Cambria Math"/>
                          </a:rPr>
                          <m:t>=1</m:t>
                        </m:r>
                      </m:sub>
                      <m:sup/>
                      <m:e>
                        <m:r>
                          <a:rPr lang="en-US" altLang="zh-CN" i="1" smtClean="0">
                            <a:latin typeface="Cambria Math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altLang="en-US" dirty="0">
                    <a:latin typeface="Cambria Math"/>
                  </a:rPr>
                  <a:t/>
                </a:r>
                <a:br>
                  <a:rPr lang="en-US" altLang="en-US" dirty="0">
                    <a:latin typeface="Cambria Math"/>
                  </a:rPr>
                </a:br>
                <a:r>
                  <a:rPr lang="en-US" altLang="en-US" dirty="0" smtClean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 smtClean="0">
                            <a:latin typeface="Cambria Math"/>
                          </a:rPr>
                          <m:t>m</m:t>
                        </m:r>
                        <m:r>
                          <a:rPr lang="en-US" altLang="zh-CN" i="1" smtClean="0">
                            <a:latin typeface="Cambria Math"/>
                          </a:rPr>
                          <m:t>≤</m:t>
                        </m:r>
                        <m:r>
                          <a:rPr lang="en-US" altLang="zh-CN" i="1" smtClean="0">
                            <a:latin typeface="Cambria Math"/>
                          </a:rPr>
                          <m:t>n</m:t>
                        </m:r>
                      </m:sub>
                      <m:sup/>
                      <m:e>
                        <m:r>
                          <a:rPr lang="en-US" altLang="zh-CN" i="1" smtClean="0">
                            <a:latin typeface="Cambria Math"/>
                          </a:rPr>
                          <m:t>e</m:t>
                        </m:r>
                        <m:d>
                          <m:d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m</m:t>
                                </m:r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n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altLang="en-US" dirty="0">
                    <a:latin typeface="Cambria Math"/>
                  </a:rPr>
                  <a:t/>
                </a:r>
                <a:br>
                  <a:rPr lang="en-US" altLang="en-US" dirty="0">
                    <a:latin typeface="Cambria Math"/>
                  </a:rPr>
                </a:br>
                <a:r>
                  <a:rPr lang="en-US" altLang="en-US" dirty="0" smtClean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 smtClean="0">
                            <a:latin typeface="Cambria Math"/>
                          </a:rPr>
                          <m:t>m</m:t>
                        </m:r>
                        <m:r>
                          <a:rPr lang="en-US" altLang="zh-CN" i="1" smtClean="0">
                            <a:latin typeface="Cambria Math"/>
                          </a:rPr>
                          <m:t>≤</m:t>
                        </m:r>
                        <m:r>
                          <a:rPr lang="en-US" altLang="zh-CN" i="1" smtClean="0">
                            <a:latin typeface="Cambria Math"/>
                          </a:rPr>
                          <m:t>n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zh-CN" altLang="en-US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zh-CN" i="1" smtClean="0">
                                <a:latin typeface="Cambria Math"/>
                              </a:rPr>
                              <m:t>d</m:t>
                            </m:r>
                            <m:r>
                              <a:rPr lang="en-US" altLang="zh-CN" i="1" smtClean="0">
                                <a:latin typeface="Cambria Math"/>
                              </a:rPr>
                              <m:t>|(</m:t>
                            </m:r>
                            <m:r>
                              <a:rPr lang="en-US" altLang="zh-CN" i="1" smtClean="0">
                                <a:latin typeface="Cambria Math"/>
                              </a:rPr>
                              <m:t>m</m:t>
                            </m:r>
                            <m:r>
                              <a:rPr lang="en-US" altLang="zh-CN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 smtClean="0">
                                <a:latin typeface="Cambria Math"/>
                              </a:rPr>
                              <m:t>n</m:t>
                            </m:r>
                            <m:r>
                              <a:rPr lang="en-US" altLang="zh-CN" i="1" smtClean="0">
                                <a:latin typeface="Cambria Math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 altLang="zh-CN" i="1" smtClean="0">
                                <a:latin typeface="Cambria Math"/>
                              </a:rPr>
                              <m:t>𝜇</m:t>
                            </m:r>
                            <m:r>
                              <a:rPr lang="en-US" altLang="zh-CN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 smtClean="0">
                                <a:latin typeface="Cambria Math"/>
                              </a:rPr>
                              <m:t>d</m:t>
                            </m:r>
                            <m:r>
                              <a:rPr lang="en-US" altLang="zh-CN" i="1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en-US" dirty="0">
                    <a:latin typeface="Cambria Math"/>
                  </a:rPr>
                  <a:t/>
                </a:r>
                <a:br>
                  <a:rPr lang="en-US" altLang="en-US" dirty="0">
                    <a:latin typeface="Cambria Math"/>
                  </a:rPr>
                </a:br>
                <a:r>
                  <a:rPr lang="en-US" altLang="en-US" dirty="0" smtClean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m</m:t>
                        </m:r>
                        <m:r>
                          <a:rPr lang="en-US" altLang="zh-CN" i="1">
                            <a:latin typeface="Cambria Math"/>
                          </a:rPr>
                          <m:t>≤</m:t>
                        </m:r>
                        <m:r>
                          <a:rPr lang="en-US" altLang="zh-CN" i="1">
                            <a:latin typeface="Cambria Math"/>
                          </a:rPr>
                          <m:t>n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d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m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 smtClean="0">
                                <a:latin typeface="Cambria Math"/>
                              </a:rPr>
                              <m:t>d</m:t>
                            </m:r>
                            <m:r>
                              <a:rPr lang="en-US" altLang="zh-CN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n</m:t>
                            </m:r>
                          </m:sub>
                          <m:sup/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𝜇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d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en-US" dirty="0">
                    <a:latin typeface="Cambria Math"/>
                  </a:rPr>
                  <a:t/>
                </a:r>
                <a:br>
                  <a:rPr lang="en-US" altLang="en-US" dirty="0">
                    <a:latin typeface="Cambria Math"/>
                  </a:rPr>
                </a:br>
                <a:r>
                  <a:rPr lang="en-US" altLang="en-US" dirty="0" smtClean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 smtClean="0">
                            <a:latin typeface="Cambria Math"/>
                          </a:rPr>
                          <m:t>d</m:t>
                        </m:r>
                        <m:r>
                          <a:rPr lang="en-US" altLang="zh-CN" i="1" smtClean="0">
                            <a:latin typeface="Cambria Math"/>
                          </a:rPr>
                          <m:t>|</m:t>
                        </m:r>
                        <m:r>
                          <a:rPr lang="en-US" altLang="zh-CN" i="1" smtClean="0">
                            <a:latin typeface="Cambria Math"/>
                          </a:rPr>
                          <m:t>n</m:t>
                        </m:r>
                      </m:sub>
                      <m:sup/>
                      <m:e>
                        <m:r>
                          <m:rPr>
                            <m:brk m:alnAt="1"/>
                          </m:rPr>
                          <a:rPr lang="en-US" altLang="zh-CN" i="1" smtClean="0">
                            <a:latin typeface="Cambria Math"/>
                          </a:rPr>
                          <m:t>𝜇</m:t>
                        </m:r>
                        <m:r>
                          <a:rPr lang="en-US" altLang="zh-CN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i="1" smtClean="0">
                            <a:latin typeface="Cambria Math"/>
                          </a:rPr>
                          <m:t>d</m:t>
                        </m:r>
                        <m:r>
                          <a:rPr lang="en-US" altLang="zh-CN" i="1" smtClean="0">
                            <a:latin typeface="Cambria Math"/>
                          </a:rPr>
                          <m:t>)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zh-CN" i="1" smtClean="0">
                                <a:latin typeface="Cambria Math"/>
                              </a:rPr>
                              <m:t>m</m:t>
                            </m:r>
                            <m:r>
                              <a:rPr lang="en-US" altLang="zh-CN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altLang="zh-CN" i="1" smtClean="0">
                                <a:latin typeface="Cambria Math"/>
                              </a:rPr>
                              <m:t>n</m:t>
                            </m:r>
                            <m:r>
                              <a:rPr lang="en-US" altLang="zh-CN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d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m</m:t>
                            </m:r>
                          </m:sub>
                          <m:sup/>
                          <m:e>
                            <m:r>
                              <a:rPr lang="en-US" altLang="zh-CN" i="1" smtClean="0">
                                <a:latin typeface="Cambria Math"/>
                              </a:rPr>
                              <m:t>1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zh-CN" i="1" dirty="0">
                    <a:latin typeface="Cambria Math"/>
                  </a:rPr>
                  <a:t/>
                </a:r>
                <a:br>
                  <a:rPr lang="en-US" altLang="zh-CN" i="1" dirty="0">
                    <a:latin typeface="Cambria Math"/>
                  </a:rPr>
                </a:br>
                <a:r>
                  <a:rPr lang="en-US" altLang="zh-CN" i="1" dirty="0" smtClean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d</m:t>
                        </m:r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</a:rPr>
                          <m:t>n</m:t>
                        </m:r>
                      </m:sub>
                      <m:sup/>
                      <m:e>
                        <m:r>
                          <m:rPr>
                            <m:brk m:alnAt="1"/>
                          </m:rPr>
                          <a:rPr lang="en-US" altLang="zh-CN" i="1">
                            <a:latin typeface="Cambria Math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d</m:t>
                            </m:r>
                          </m:e>
                        </m:d>
                        <m:f>
                          <m:f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 smtClean="0">
                                <a:latin typeface="Cambria Math"/>
                              </a:rPr>
                              <m:t>n</m:t>
                            </m:r>
                          </m:num>
                          <m:den>
                            <m:r>
                              <a:rPr lang="en-US" altLang="zh-CN" i="1" smtClean="0">
                                <a:latin typeface="Cambria Math"/>
                              </a:rPr>
                              <m:t>d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3504" b="-2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Möbius</a:t>
            </a:r>
            <a:r>
              <a:rPr lang="zh-CN" altLang="en-US" dirty="0" smtClean="0"/>
              <a:t>函数的应用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372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Dirichlet</a:t>
            </a:r>
            <a:r>
              <a:rPr lang="zh-CN" altLang="en-US" dirty="0" smtClean="0"/>
              <a:t>积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Dirichlet</a:t>
            </a:r>
            <a:r>
              <a:rPr lang="zh-CN" altLang="en-US" dirty="0" smtClean="0"/>
              <a:t>积的定义、性质、应用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532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问题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a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,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b</m:t>
                        </m:r>
                      </m:e>
                    </m:d>
                    <m:r>
                      <a:rPr lang="en-US" altLang="zh-CN" i="1" dirty="0" smtClean="0">
                        <a:latin typeface="Cambria Math"/>
                      </a:rPr>
                      <m:t>(</m:t>
                    </m:r>
                    <m:r>
                      <a:rPr lang="en-US" altLang="zh-CN" i="1" dirty="0" smtClean="0">
                        <a:latin typeface="Cambria Math"/>
                      </a:rPr>
                      <m:t>b</m:t>
                    </m:r>
                    <m:r>
                      <a:rPr lang="en-US" altLang="zh-CN" i="1" dirty="0" smtClean="0">
                        <a:latin typeface="Cambria Math"/>
                      </a:rPr>
                      <m:t>≠0)</m:t>
                    </m:r>
                  </m:oMath>
                </a14:m>
                <a:r>
                  <a:rPr lang="zh-CN" altLang="en-US" dirty="0" smtClean="0"/>
                  <a:t>若能不断化归为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b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,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a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/>
                          </a:rPr>
                          <m:t>mod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 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b</m:t>
                        </m:r>
                      </m:e>
                    </m:d>
                  </m:oMath>
                </a14:m>
                <a:r>
                  <a:rPr lang="zh-CN" altLang="en-US" dirty="0" smtClean="0"/>
                  <a:t>，则迭代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O</m:t>
                    </m:r>
                    <m:r>
                      <a:rPr lang="en-US" altLang="zh-CN" i="1" dirty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altLang="zh-CN" i="1" dirty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/>
                                  </a:rPr>
                                  <m:t>a</m:t>
                                </m:r>
                                <m:r>
                                  <a:rPr lang="en-US" altLang="zh-CN" i="1" dirty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i="1" dirty="0">
                                    <a:latin typeface="Cambria Math"/>
                                  </a:rPr>
                                  <m:t>b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altLang="zh-CN" i="1" dirty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次就能求解</a:t>
                </a:r>
                <a:r>
                  <a:rPr lang="en-US" altLang="zh-CN" i="1" dirty="0" smtClean="0"/>
                  <a:t>P</a:t>
                </a:r>
              </a:p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a</m:t>
                    </m:r>
                    <m:r>
                      <a:rPr lang="en-US" altLang="zh-CN" i="1" dirty="0" smtClean="0">
                        <a:latin typeface="Cambria Math"/>
                      </a:rPr>
                      <m:t>≥</m:t>
                    </m:r>
                    <m:r>
                      <a:rPr lang="en-US" altLang="zh-CN" i="1" dirty="0" smtClean="0">
                        <a:latin typeface="Cambria Math"/>
                      </a:rPr>
                      <m:t>b</m:t>
                    </m:r>
                  </m:oMath>
                </a14:m>
                <a:r>
                  <a:rPr lang="zh-CN" altLang="en-US" dirty="0" smtClean="0"/>
                  <a:t>，令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c</m:t>
                    </m:r>
                    <m:r>
                      <a:rPr lang="en-US" altLang="zh-CN" i="1" dirty="0" smtClean="0">
                        <a:latin typeface="Cambria Math"/>
                      </a:rPr>
                      <m:t>=</m:t>
                    </m:r>
                    <m:r>
                      <a:rPr lang="en-US" altLang="zh-CN" i="1" dirty="0" smtClean="0">
                        <a:latin typeface="Cambria Math"/>
                      </a:rPr>
                      <m:t>a</m:t>
                    </m:r>
                    <m:r>
                      <a:rPr lang="en-US" altLang="zh-CN" i="1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/>
                      </a:rPr>
                      <m:t>mod</m:t>
                    </m:r>
                    <m:r>
                      <a:rPr lang="en-US" altLang="zh-CN" i="1" dirty="0" smtClean="0">
                        <a:latin typeface="Cambria Math"/>
                      </a:rPr>
                      <m:t> </m:t>
                    </m:r>
                    <m:r>
                      <a:rPr lang="en-US" altLang="zh-CN" i="1" dirty="0" smtClean="0">
                        <a:latin typeface="Cambria Math"/>
                      </a:rPr>
                      <m:t>b</m:t>
                    </m:r>
                  </m:oMath>
                </a14:m>
                <a:endParaRPr lang="en-US" altLang="zh-CN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or</m:t>
                    </m:r>
                    <m:f>
                      <m:fPr>
                        <m:type m:val="noBar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/>
                          </a:rPr>
                          <m:t>b</m:t>
                        </m:r>
                        <m:r>
                          <a:rPr lang="en-US" altLang="zh-CN" i="1" dirty="0">
                            <a:latin typeface="Cambria Math"/>
                          </a:rPr>
                          <m:t>≤</m:t>
                        </m:r>
                        <m:f>
                          <m:f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/>
                              </a:rPr>
                              <m:t>a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num>
                      <m:den>
                        <m:r>
                          <a:rPr lang="en-US" altLang="zh-CN" i="1" dirty="0">
                            <a:latin typeface="Cambria Math"/>
                          </a:rPr>
                          <m:t>b</m:t>
                        </m:r>
                        <m:r>
                          <a:rPr lang="en-US" altLang="zh-CN" i="1" dirty="0">
                            <a:latin typeface="Cambria Math"/>
                          </a:rPr>
                          <m:t>&gt;</m:t>
                        </m:r>
                        <m:f>
                          <m:f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/>
                              </a:rPr>
                              <m:t>a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 dirty="0">
                            <a:latin typeface="Cambria Math"/>
                          </a:rPr>
                          <m:t>⇒</m:t>
                        </m:r>
                        <m:r>
                          <a:rPr lang="en-US" altLang="zh-CN" i="1" dirty="0">
                            <a:latin typeface="Cambria Math"/>
                          </a:rPr>
                          <m:t>c</m:t>
                        </m:r>
                        <m:r>
                          <a:rPr lang="en-US" altLang="zh-CN" i="1" dirty="0">
                            <a:latin typeface="Cambria Math"/>
                          </a:rPr>
                          <m:t>=</m:t>
                        </m:r>
                        <m:r>
                          <a:rPr lang="en-US" altLang="zh-CN" i="1" dirty="0">
                            <a:latin typeface="Cambria Math"/>
                          </a:rPr>
                          <m:t>a</m:t>
                        </m:r>
                        <m:r>
                          <a:rPr lang="en-US" altLang="zh-CN" i="1" dirty="0">
                            <a:latin typeface="Cambria Math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/>
                          </a:rPr>
                          <m:t>b</m:t>
                        </m:r>
                      </m:den>
                    </m:f>
                    <m:r>
                      <a:rPr lang="en-US" altLang="zh-CN" i="1" dirty="0" smtClean="0">
                        <a:latin typeface="Cambria Math"/>
                      </a:rPr>
                      <m:t>⇒</m:t>
                    </m:r>
                    <m:r>
                      <a:rPr lang="en-US" altLang="zh-CN" i="1" dirty="0">
                        <a:latin typeface="Cambria Math"/>
                      </a:rPr>
                      <m:t>c</m:t>
                    </m:r>
                    <m:r>
                      <a:rPr lang="en-US" altLang="zh-CN" i="1" dirty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altLang="zh-CN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/>
                          </a:rPr>
                          <m:t>a</m:t>
                        </m:r>
                      </m:num>
                      <m:den>
                        <m:r>
                          <a:rPr lang="en-US" altLang="zh-CN" i="1" dirty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CN" i="1" dirty="0" smtClean="0">
                        <a:latin typeface="Cambria Math"/>
                      </a:rPr>
                      <m:t>,</m:t>
                    </m:r>
                    <m:r>
                      <a:rPr lang="en-US" altLang="zh-CN" i="1" dirty="0">
                        <a:latin typeface="Cambria Math"/>
                      </a:rPr>
                      <m:t>c</m:t>
                    </m:r>
                    <m:r>
                      <a:rPr lang="en-US" altLang="zh-CN" i="1" dirty="0">
                        <a:latin typeface="Cambria Math"/>
                      </a:rPr>
                      <m:t>&lt;</m:t>
                    </m:r>
                    <m:r>
                      <a:rPr lang="en-US" altLang="zh-CN" i="1" dirty="0">
                        <a:latin typeface="Cambria Math"/>
                      </a:rPr>
                      <m:t>b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/>
                  <a:t>较大</a:t>
                </a:r>
                <a:r>
                  <a:rPr lang="zh-CN" altLang="en-US" dirty="0" smtClean="0"/>
                  <a:t>者折半变成较小者</a:t>
                </a:r>
                <a:endParaRPr lang="en-US" altLang="zh-CN" dirty="0" smtClean="0"/>
              </a:p>
              <a:p>
                <a:r>
                  <a:rPr lang="zh-CN" altLang="en-US" dirty="0"/>
                  <a:t>求</a:t>
                </a:r>
                <a:r>
                  <a:rPr lang="zh-CN" altLang="en-US" dirty="0" smtClean="0"/>
                  <a:t>最大公约数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a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,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b</m:t>
                        </m:r>
                      </m:e>
                    </m:d>
                    <m:r>
                      <a:rPr lang="en-US" altLang="zh-CN" i="1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b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,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a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/>
                          </a:rPr>
                          <m:t>mod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 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b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348" r="-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辗转相除法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526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数论函数</a:t>
                </a:r>
                <a:r>
                  <a:rPr lang="en-US" altLang="zh-CN" i="1" dirty="0" err="1" smtClean="0"/>
                  <a:t>f</a:t>
                </a:r>
                <a:r>
                  <a:rPr lang="en-US" altLang="zh-CN" dirty="0" err="1" smtClean="0"/>
                  <a:t>,</a:t>
                </a:r>
                <a:r>
                  <a:rPr lang="en-US" altLang="zh-CN" i="1" dirty="0" err="1" smtClean="0"/>
                  <a:t>g</a:t>
                </a:r>
                <a:r>
                  <a:rPr lang="zh-CN" altLang="en-US" dirty="0" smtClean="0"/>
                  <a:t>的</a:t>
                </a:r>
                <a:r>
                  <a:rPr lang="en-US" altLang="zh-CN" b="1" i="1" dirty="0"/>
                  <a:t>Dirichlet</a:t>
                </a:r>
                <a:r>
                  <a:rPr lang="zh-CN" altLang="en-US" b="1" i="1" dirty="0" smtClean="0"/>
                  <a:t>积</a:t>
                </a:r>
                <a:r>
                  <a:rPr lang="en-US" altLang="zh-CN" i="1" dirty="0" smtClean="0"/>
                  <a:t>f</a:t>
                </a:r>
                <a:r>
                  <a:rPr lang="en-US" altLang="zh-CN" dirty="0" smtClean="0"/>
                  <a:t>*</a:t>
                </a:r>
                <a:r>
                  <a:rPr lang="en-US" altLang="zh-CN" i="1" dirty="0" smtClean="0"/>
                  <a:t>g</a:t>
                </a:r>
                <a:r>
                  <a:rPr lang="zh-CN" altLang="en-US" dirty="0" smtClean="0"/>
                  <a:t>：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(</m:t>
                    </m:r>
                    <m:r>
                      <a:rPr lang="en-US" altLang="zh-CN" i="1" dirty="0" smtClean="0">
                        <a:latin typeface="Cambria Math"/>
                      </a:rPr>
                      <m:t>f</m:t>
                    </m:r>
                    <m:r>
                      <a:rPr lang="en-US" altLang="zh-CN" i="1" dirty="0" smtClean="0">
                        <a:latin typeface="Cambria Math"/>
                      </a:rPr>
                      <m:t>∗</m:t>
                    </m:r>
                    <m:r>
                      <a:rPr lang="en-US" altLang="zh-CN" i="1" dirty="0" smtClean="0">
                        <a:latin typeface="Cambria Math"/>
                      </a:rPr>
                      <m:t>g</m:t>
                    </m:r>
                    <m:r>
                      <a:rPr lang="en-US" altLang="zh-CN" i="1" dirty="0" smtClean="0">
                        <a:latin typeface="Cambria Math"/>
                      </a:rPr>
                      <m:t>)(</m:t>
                    </m:r>
                    <m:r>
                      <a:rPr lang="en-US" altLang="zh-CN" i="1" dirty="0" smtClean="0">
                        <a:latin typeface="Cambria Math"/>
                      </a:rPr>
                      <m:t>n</m:t>
                    </m:r>
                    <m:r>
                      <a:rPr lang="en-US" altLang="zh-CN" i="1" dirty="0" smtClean="0">
                        <a:latin typeface="Cambria Math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 dirty="0" smtClean="0">
                            <a:latin typeface="Cambria Math"/>
                          </a:rPr>
                          <m:t>d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|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n</m:t>
                        </m:r>
                      </m:sub>
                      <m:sup/>
                      <m:e>
                        <m:r>
                          <a:rPr lang="en-US" altLang="zh-CN" i="1" smtClean="0">
                            <a:latin typeface="Cambria Math"/>
                          </a:rPr>
                          <m:t>f</m:t>
                        </m:r>
                        <m:d>
                          <m:d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 smtClean="0">
                                <a:latin typeface="Cambria Math"/>
                              </a:rPr>
                              <m:t>d</m:t>
                            </m:r>
                          </m:e>
                        </m:d>
                        <m:r>
                          <a:rPr lang="en-US" altLang="zh-CN" i="1" smtClean="0">
                            <a:latin typeface="Cambria Math"/>
                          </a:rPr>
                          <m:t>g</m:t>
                        </m:r>
                        <m:r>
                          <a:rPr lang="en-US" altLang="zh-CN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i="1" smtClean="0">
                            <a:latin typeface="Cambria Math"/>
                          </a:rPr>
                          <m:t>n</m:t>
                        </m:r>
                        <m:r>
                          <a:rPr lang="en-US" altLang="zh-CN" i="1" smtClean="0">
                            <a:latin typeface="Cambria Math"/>
                          </a:rPr>
                          <m:t>/</m:t>
                        </m:r>
                        <m:r>
                          <a:rPr lang="en-US" altLang="zh-CN" i="1" smtClean="0">
                            <a:latin typeface="Cambria Math"/>
                          </a:rPr>
                          <m:t>d</m:t>
                        </m:r>
                        <m:r>
                          <a:rPr lang="en-US" altLang="zh-CN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i="1" dirty="0" smtClean="0"/>
              </a:p>
              <a:p>
                <a:r>
                  <a:rPr lang="zh-CN" altLang="en-US" dirty="0" smtClean="0"/>
                  <a:t>例子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d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n</m:t>
                        </m:r>
                      </m:e>
                    </m:d>
                    <m:r>
                      <a:rPr lang="en-US" altLang="zh-CN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 dirty="0">
                            <a:latin typeface="Cambria Math"/>
                          </a:rPr>
                          <m:t>d</m:t>
                        </m:r>
                        <m:r>
                          <a:rPr lang="en-US" altLang="zh-CN" i="1" dirty="0">
                            <a:latin typeface="Cambria Math"/>
                          </a:rPr>
                          <m:t>|</m:t>
                        </m:r>
                        <m:r>
                          <a:rPr lang="en-US" altLang="zh-CN" i="1" dirty="0">
                            <a:latin typeface="Cambria Math"/>
                          </a:rPr>
                          <m:t>n</m:t>
                        </m:r>
                      </m:sub>
                      <m:sup/>
                      <m:e>
                        <m:r>
                          <a:rPr lang="en-US" altLang="zh-CN" i="1" smtClean="0">
                            <a:latin typeface="Cambria Math"/>
                          </a:rPr>
                          <m:t>1</m:t>
                        </m:r>
                      </m:e>
                    </m:nary>
                    <m:r>
                      <a:rPr lang="en-US" altLang="zh-CN" i="1" smtClean="0">
                        <a:latin typeface="Cambria Math"/>
                      </a:rPr>
                      <m:t>⇒</m:t>
                    </m:r>
                    <m:r>
                      <a:rPr lang="en-US" altLang="zh-CN" i="1" smtClean="0">
                        <a:latin typeface="Cambria Math"/>
                      </a:rPr>
                      <m:t>d</m:t>
                    </m:r>
                    <m:r>
                      <a:rPr lang="en-US" altLang="zh-CN" i="1" smtClean="0">
                        <a:latin typeface="Cambria Math"/>
                      </a:rPr>
                      <m:t>=1∗1</m:t>
                    </m:r>
                  </m:oMath>
                </a14:m>
                <a:endParaRPr lang="en-US" altLang="zh-CN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𝜎</m:t>
                    </m:r>
                    <m:d>
                      <m:dPr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n</m:t>
                        </m:r>
                      </m:e>
                    </m:d>
                    <m:r>
                      <a:rPr lang="en-US" altLang="zh-CN" i="1" dirty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 dirty="0">
                            <a:latin typeface="Cambria Math"/>
                          </a:rPr>
                          <m:t>d</m:t>
                        </m:r>
                        <m:r>
                          <a:rPr lang="en-US" altLang="zh-CN" i="1" dirty="0">
                            <a:latin typeface="Cambria Math"/>
                          </a:rPr>
                          <m:t>|</m:t>
                        </m:r>
                        <m:r>
                          <a:rPr lang="en-US" altLang="zh-CN" i="1" dirty="0">
                            <a:latin typeface="Cambria Math"/>
                          </a:rPr>
                          <m:t>n</m:t>
                        </m:r>
                      </m:sub>
                      <m:sup/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d</m:t>
                        </m:r>
                      </m:e>
                    </m:nary>
                    <m:r>
                      <a:rPr lang="en-US" altLang="zh-CN" i="1">
                        <a:latin typeface="Cambria Math"/>
                      </a:rPr>
                      <m:t>⇒</m:t>
                    </m:r>
                    <m:r>
                      <a:rPr lang="en-US" altLang="zh-CN" i="1" smtClean="0">
                        <a:latin typeface="Cambria Math"/>
                      </a:rPr>
                      <m:t>𝜎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/>
                      </a:rPr>
                      <m:t>id</m:t>
                    </m:r>
                    <m:r>
                      <a:rPr lang="en-US" altLang="zh-CN" i="1">
                        <a:latin typeface="Cambria Math"/>
                      </a:rPr>
                      <m:t>∗1</m:t>
                    </m:r>
                  </m:oMath>
                </a14:m>
                <a:endParaRPr lang="en-US" altLang="zh-CN" i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e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n</m:t>
                        </m:r>
                      </m:e>
                    </m:d>
                    <m:r>
                      <a:rPr lang="en-US" altLang="zh-CN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i="1" dirty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 dirty="0">
                            <a:latin typeface="Cambria Math"/>
                          </a:rPr>
                          <m:t>d</m:t>
                        </m:r>
                        <m:r>
                          <a:rPr lang="en-US" altLang="zh-CN" i="1" dirty="0">
                            <a:latin typeface="Cambria Math"/>
                          </a:rPr>
                          <m:t>|</m:t>
                        </m:r>
                        <m:r>
                          <a:rPr lang="en-US" altLang="zh-CN" i="1" dirty="0">
                            <a:latin typeface="Cambria Math"/>
                          </a:rPr>
                          <m:t>n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/>
                          </a:rPr>
                          <m:t>𝜇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d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CN" i="1" smtClean="0">
                        <a:latin typeface="Cambria Math"/>
                      </a:rPr>
                      <m:t>⇒</m:t>
                    </m:r>
                    <m:r>
                      <a:rPr lang="en-US" altLang="zh-CN" i="1" smtClean="0">
                        <a:latin typeface="Cambria Math"/>
                      </a:rPr>
                      <m:t>e</m:t>
                    </m:r>
                    <m:r>
                      <a:rPr lang="en-US" altLang="zh-CN" i="1" smtClean="0">
                        <a:latin typeface="Cambria Math"/>
                      </a:rPr>
                      <m:t>=</m:t>
                    </m:r>
                    <m:r>
                      <a:rPr lang="en-US" altLang="zh-CN" i="1" smtClean="0">
                        <a:latin typeface="Cambria Math"/>
                      </a:rPr>
                      <m:t>𝜇</m:t>
                    </m:r>
                    <m:r>
                      <a:rPr lang="en-US" altLang="zh-CN" i="1" smtClean="0">
                        <a:latin typeface="Cambria Math"/>
                      </a:rPr>
                      <m:t>∗1</m:t>
                    </m:r>
                  </m:oMath>
                </a14:m>
                <a:endParaRPr lang="en-US" altLang="zh-CN" i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n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i="1" dirty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 dirty="0">
                            <a:latin typeface="Cambria Math"/>
                          </a:rPr>
                          <m:t>d</m:t>
                        </m:r>
                        <m:r>
                          <a:rPr lang="en-US" altLang="zh-CN" i="1" dirty="0">
                            <a:latin typeface="Cambria Math"/>
                          </a:rPr>
                          <m:t>|</m:t>
                        </m:r>
                        <m:r>
                          <a:rPr lang="en-US" altLang="zh-CN" i="1" dirty="0">
                            <a:latin typeface="Cambria Math"/>
                          </a:rPr>
                          <m:t>n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d</m:t>
                            </m:r>
                          </m:e>
                        </m:d>
                        <m:f>
                          <m:f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 smtClean="0">
                                <a:latin typeface="Cambria Math"/>
                              </a:rPr>
                              <m:t>n</m:t>
                            </m:r>
                          </m:num>
                          <m:den>
                            <m:r>
                              <a:rPr lang="en-US" altLang="zh-CN" i="1" smtClean="0">
                                <a:latin typeface="Cambria Math"/>
                              </a:rPr>
                              <m:t>d</m:t>
                            </m:r>
                          </m:den>
                        </m:f>
                      </m:e>
                    </m:nary>
                    <m:r>
                      <a:rPr lang="en-US" altLang="zh-CN" i="1">
                        <a:latin typeface="Cambria Math"/>
                      </a:rPr>
                      <m:t>⇒</m:t>
                    </m:r>
                    <m:r>
                      <a:rPr lang="en-US" altLang="zh-CN" i="1" smtClean="0">
                        <a:latin typeface="Cambria Math"/>
                      </a:rPr>
                      <m:t>𝜙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𝜇</m:t>
                    </m:r>
                    <m:r>
                      <a:rPr lang="en-US" altLang="zh-CN" i="1">
                        <a:latin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/>
                      </a:rPr>
                      <m:t>id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Dirichlet</a:t>
            </a:r>
            <a:r>
              <a:rPr lang="zh-CN" altLang="en-US" dirty="0" smtClean="0"/>
              <a:t>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9830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所有满足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zh-CN" i="1" dirty="0">
                        <a:latin typeface="Cambria Math"/>
                      </a:rPr>
                      <m:t>≠0</m:t>
                    </m:r>
                  </m:oMath>
                </a14:m>
                <a:r>
                  <a:rPr lang="zh-CN" altLang="en-US" dirty="0" smtClean="0"/>
                  <a:t>的数论函数</a:t>
                </a:r>
                <a:r>
                  <a:rPr lang="en-US" altLang="zh-CN" i="1" dirty="0" smtClean="0"/>
                  <a:t>f</a:t>
                </a:r>
                <a:r>
                  <a:rPr lang="zh-CN" altLang="en-US" dirty="0" smtClean="0"/>
                  <a:t>组成的集合</a:t>
                </a:r>
                <a:r>
                  <a:rPr lang="en-US" altLang="zh-CN" i="1" dirty="0" smtClean="0"/>
                  <a:t>G</a:t>
                </a:r>
                <a:r>
                  <a:rPr lang="zh-CN" altLang="en-US" dirty="0" smtClean="0"/>
                  <a:t>对运算</a:t>
                </a:r>
                <a:r>
                  <a:rPr lang="en-US" altLang="zh-CN" dirty="0" smtClean="0"/>
                  <a:t>*</a:t>
                </a:r>
                <a:r>
                  <a:rPr lang="zh-CN" altLang="en-US" dirty="0" smtClean="0"/>
                  <a:t>构成一个交换群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结合律：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∀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f</m:t>
                        </m:r>
                        <m:r>
                          <a:rPr lang="en-US" altLang="zh-CN" i="1" dirty="0">
                            <a:latin typeface="Cambria Math"/>
                          </a:rPr>
                          <m:t>,</m:t>
                        </m:r>
                        <m:r>
                          <a:rPr lang="en-US" altLang="zh-CN" i="1" dirty="0">
                            <a:latin typeface="Cambria Math"/>
                          </a:rPr>
                          <m:t>g</m:t>
                        </m:r>
                        <m:r>
                          <a:rPr lang="en-US" altLang="zh-CN" i="1" dirty="0">
                            <a:latin typeface="Cambria Math"/>
                          </a:rPr>
                          <m:t>,</m:t>
                        </m:r>
                        <m:r>
                          <a:rPr lang="en-US" altLang="zh-CN" i="1" dirty="0">
                            <a:latin typeface="Cambria Math"/>
                          </a:rPr>
                          <m:t>h</m:t>
                        </m:r>
                        <m:r>
                          <a:rPr lang="en-US" altLang="zh-CN" i="1" dirty="0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i="1" dirty="0" smtClean="0">
                            <a:latin typeface="Cambria Math"/>
                            <a:ea typeface="Cambria Math"/>
                          </a:rPr>
                          <m:t>G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f</m:t>
                        </m:r>
                        <m:r>
                          <a:rPr lang="en-US" altLang="zh-CN" i="1" dirty="0">
                            <a:latin typeface="Cambria Math"/>
                          </a:rPr>
                          <m:t>∗</m:t>
                        </m:r>
                        <m:r>
                          <a:rPr lang="en-US" altLang="zh-CN" i="1" dirty="0">
                            <a:latin typeface="Cambria Math"/>
                          </a:rPr>
                          <m:t>g</m:t>
                        </m:r>
                      </m:e>
                    </m:d>
                    <m:r>
                      <a:rPr lang="en-US" altLang="zh-CN" i="1" dirty="0">
                        <a:latin typeface="Cambria Math"/>
                      </a:rPr>
                      <m:t>∗</m:t>
                    </m:r>
                    <m:r>
                      <a:rPr lang="en-US" altLang="zh-CN" i="1" dirty="0">
                        <a:latin typeface="Cambria Math"/>
                      </a:rPr>
                      <m:t>h</m:t>
                    </m:r>
                    <m:r>
                      <a:rPr lang="en-US" altLang="zh-CN" i="1" dirty="0">
                        <a:latin typeface="Cambria Math"/>
                      </a:rPr>
                      <m:t>=</m:t>
                    </m:r>
                    <m:r>
                      <a:rPr lang="en-US" altLang="zh-CN" i="1" dirty="0">
                        <a:latin typeface="Cambria Math"/>
                      </a:rPr>
                      <m:t>f</m:t>
                    </m:r>
                    <m:r>
                      <a:rPr lang="en-US" altLang="zh-CN" i="1" dirty="0">
                        <a:latin typeface="Cambria Math"/>
                      </a:rPr>
                      <m:t>∗(</m:t>
                    </m:r>
                    <m:r>
                      <a:rPr lang="en-US" altLang="zh-CN" i="1" dirty="0">
                        <a:latin typeface="Cambria Math"/>
                      </a:rPr>
                      <m:t>g</m:t>
                    </m:r>
                    <m:r>
                      <a:rPr lang="en-US" altLang="zh-CN" i="1" dirty="0">
                        <a:latin typeface="Cambria Math"/>
                      </a:rPr>
                      <m:t>∗</m:t>
                    </m:r>
                    <m:r>
                      <a:rPr lang="en-US" altLang="zh-CN" i="1" dirty="0">
                        <a:latin typeface="Cambria Math"/>
                      </a:rPr>
                      <m:t>h</m:t>
                    </m:r>
                    <m:r>
                      <a:rPr lang="en-US" altLang="zh-CN" i="1" dirty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单位元</a:t>
                </a:r>
                <a:r>
                  <a:rPr lang="zh-CN" altLang="en-US" dirty="0">
                    <a:latin typeface="Cambria Math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∀</m:t>
                        </m:r>
                      </m:e>
                      <m:sub>
                        <m:r>
                          <a:rPr lang="en-US" altLang="zh-CN" i="1" dirty="0" smtClean="0">
                            <a:latin typeface="Cambria Math"/>
                          </a:rPr>
                          <m:t>f</m:t>
                        </m:r>
                        <m:r>
                          <a:rPr lang="en-US" altLang="zh-CN" i="1" dirty="0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i="1" dirty="0" smtClean="0">
                            <a:latin typeface="Cambria Math"/>
                            <a:ea typeface="Cambria Math"/>
                          </a:rPr>
                          <m:t>G</m:t>
                        </m:r>
                      </m:sub>
                    </m:sSub>
                    <m:r>
                      <a:rPr lang="en-US" altLang="zh-CN" i="1" dirty="0" smtClean="0">
                        <a:latin typeface="Cambria Math"/>
                      </a:rPr>
                      <m:t>f</m:t>
                    </m:r>
                    <m:r>
                      <a:rPr lang="en-US" altLang="zh-CN" i="1" dirty="0" smtClean="0">
                        <a:latin typeface="Cambria Math"/>
                      </a:rPr>
                      <m:t>∗</m:t>
                    </m:r>
                    <m:r>
                      <a:rPr lang="en-US" altLang="zh-CN" i="1" dirty="0" smtClean="0">
                        <a:latin typeface="Cambria Math"/>
                      </a:rPr>
                      <m:t>e</m:t>
                    </m:r>
                    <m:r>
                      <a:rPr lang="en-US" altLang="zh-CN" i="1" dirty="0" smtClean="0">
                        <a:latin typeface="Cambria Math"/>
                      </a:rPr>
                      <m:t>=</m:t>
                    </m:r>
                    <m:r>
                      <a:rPr lang="en-US" altLang="zh-CN" i="1" dirty="0" smtClean="0">
                        <a:latin typeface="Cambria Math"/>
                      </a:rPr>
                      <m:t>e</m:t>
                    </m:r>
                    <m:r>
                      <a:rPr lang="en-US" altLang="zh-CN" i="1" dirty="0" smtClean="0">
                        <a:latin typeface="Cambria Math"/>
                      </a:rPr>
                      <m:t>∗</m:t>
                    </m:r>
                    <m:r>
                      <a:rPr lang="en-US" altLang="zh-CN" i="1" dirty="0" smtClean="0">
                        <a:latin typeface="Cambria Math"/>
                      </a:rPr>
                      <m:t>f</m:t>
                    </m:r>
                    <m:r>
                      <a:rPr lang="en-US" altLang="zh-CN" i="1" dirty="0" smtClean="0">
                        <a:latin typeface="Cambria Math"/>
                      </a:rPr>
                      <m:t>=</m:t>
                    </m:r>
                    <m:r>
                      <a:rPr lang="en-US" altLang="zh-CN" i="1" dirty="0" smtClean="0">
                        <a:latin typeface="Cambria Math"/>
                      </a:rPr>
                      <m:t>f</m:t>
                    </m:r>
                  </m:oMath>
                </a14:m>
                <a:endParaRPr lang="en-US" altLang="zh-CN" i="1" dirty="0" smtClean="0"/>
              </a:p>
              <a:p>
                <a:pPr lvl="1"/>
                <a:r>
                  <a:rPr lang="zh-CN" altLang="en-US" dirty="0"/>
                  <a:t>逆元</a:t>
                </a:r>
                <a:r>
                  <a:rPr lang="zh-CN" altLang="en-US" dirty="0">
                    <a:latin typeface="Cambria Math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∀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f</m:t>
                        </m:r>
                        <m:r>
                          <a:rPr lang="en-US" altLang="zh-CN" i="1" dirty="0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i="1" dirty="0" smtClean="0">
                            <a:latin typeface="Cambria Math"/>
                            <a:ea typeface="Cambria Math"/>
                          </a:rPr>
                          <m:t>G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∃</m:t>
                        </m:r>
                      </m:e>
                      <m:sub>
                        <m:sSup>
                          <m:sSup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f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i="1" dirty="0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i="1" dirty="0" smtClean="0">
                            <a:latin typeface="Cambria Math"/>
                            <a:ea typeface="Cambria Math"/>
                          </a:rPr>
                          <m:t>G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  </m:t>
                    </m:r>
                    <m:r>
                      <a:rPr lang="en-US" altLang="zh-CN" i="1" dirty="0">
                        <a:latin typeface="Cambria Math"/>
                      </a:rPr>
                      <m:t>f</m:t>
                    </m:r>
                    <m:r>
                      <a:rPr lang="en-US" altLang="zh-CN" i="1" dirty="0">
                        <a:latin typeface="Cambria Math"/>
                      </a:rPr>
                      <m:t>∗</m:t>
                    </m:r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/>
                          </a:rPr>
                          <m:t>f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CN" i="1" dirty="0">
                        <a:latin typeface="Cambria Math"/>
                      </a:rPr>
                      <m:t>=</m:t>
                    </m:r>
                    <m:r>
                      <a:rPr lang="en-US" altLang="zh-CN" i="1" dirty="0">
                        <a:latin typeface="Cambria Math"/>
                      </a:rPr>
                      <m:t>e</m:t>
                    </m:r>
                  </m:oMath>
                </a14:m>
                <a:endParaRPr lang="en-US" altLang="zh-CN" i="1" dirty="0" smtClean="0"/>
              </a:p>
              <a:p>
                <a:pPr lvl="1"/>
                <a:r>
                  <a:rPr lang="zh-CN" altLang="en-US" dirty="0" smtClean="0"/>
                  <a:t>交换律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∀</m:t>
                        </m:r>
                      </m:e>
                      <m:sub>
                        <m:r>
                          <a:rPr lang="en-US" altLang="zh-CN" i="1" dirty="0" smtClean="0">
                            <a:latin typeface="Cambria Math"/>
                          </a:rPr>
                          <m:t>f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,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g</m:t>
                        </m:r>
                        <m:r>
                          <a:rPr lang="en-US" altLang="zh-CN" i="1" dirty="0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i="1" dirty="0" smtClean="0">
                            <a:latin typeface="Cambria Math"/>
                            <a:ea typeface="Cambria Math"/>
                          </a:rPr>
                          <m:t>G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f</m:t>
                    </m:r>
                    <m:r>
                      <a:rPr lang="en-US" altLang="zh-CN" i="1" dirty="0">
                        <a:latin typeface="Cambria Math"/>
                      </a:rPr>
                      <m:t>∗</m:t>
                    </m:r>
                    <m:r>
                      <a:rPr lang="en-US" altLang="zh-CN" i="1" dirty="0" smtClean="0">
                        <a:latin typeface="Cambria Math"/>
                      </a:rPr>
                      <m:t>g</m:t>
                    </m:r>
                    <m:r>
                      <a:rPr lang="en-US" altLang="zh-CN" i="1" dirty="0">
                        <a:latin typeface="Cambria Math"/>
                      </a:rPr>
                      <m:t>=</m:t>
                    </m:r>
                    <m:r>
                      <a:rPr lang="en-US" altLang="zh-CN" i="1" dirty="0" smtClean="0">
                        <a:latin typeface="Cambria Math"/>
                      </a:rPr>
                      <m:t>g</m:t>
                    </m:r>
                    <m:r>
                      <a:rPr lang="en-US" altLang="zh-CN" i="1" dirty="0">
                        <a:latin typeface="Cambria Math"/>
                      </a:rPr>
                      <m:t>∗</m:t>
                    </m:r>
                    <m:r>
                      <a:rPr lang="en-US" altLang="zh-CN" i="1" dirty="0">
                        <a:latin typeface="Cambria Math"/>
                      </a:rPr>
                      <m:t>f</m:t>
                    </m:r>
                  </m:oMath>
                </a14:m>
                <a:endParaRPr lang="en-US" altLang="zh-CN" i="1" dirty="0" smtClean="0"/>
              </a:p>
              <a:p>
                <a:r>
                  <a:rPr lang="zh-CN" altLang="en-US" dirty="0"/>
                  <a:t>积</a:t>
                </a:r>
                <a:r>
                  <a:rPr lang="zh-CN" altLang="en-US" dirty="0" smtClean="0"/>
                  <a:t>性函数</a:t>
                </a:r>
                <a:r>
                  <a:rPr lang="zh-CN" altLang="en-US" dirty="0"/>
                  <a:t>组成的</a:t>
                </a:r>
                <a:r>
                  <a:rPr lang="zh-CN" altLang="en-US" dirty="0" smtClean="0"/>
                  <a:t>集合是</a:t>
                </a:r>
                <a:r>
                  <a:rPr lang="en-US" altLang="zh-CN" i="1" dirty="0" smtClean="0"/>
                  <a:t>G</a:t>
                </a:r>
                <a:r>
                  <a:rPr lang="zh-CN" altLang="en-US" dirty="0" smtClean="0"/>
                  <a:t>的子群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17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Dirichlet</a:t>
            </a:r>
            <a:r>
              <a:rPr lang="zh-CN" altLang="en-US" dirty="0" smtClean="0"/>
              <a:t>积的性质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6483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例子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e</m:t>
                    </m:r>
                    <m:r>
                      <a:rPr lang="en-US" altLang="zh-CN" i="1" smtClean="0">
                        <a:latin typeface="Cambria Math"/>
                      </a:rPr>
                      <m:t>=</m:t>
                    </m:r>
                    <m:r>
                      <a:rPr lang="en-US" altLang="zh-CN" i="1" smtClean="0">
                        <a:latin typeface="Cambria Math"/>
                      </a:rPr>
                      <m:t>𝜇</m:t>
                    </m:r>
                    <m:r>
                      <a:rPr lang="en-US" altLang="zh-CN" i="1">
                        <a:latin typeface="Cambria Math"/>
                      </a:rPr>
                      <m:t>∗1</m:t>
                    </m:r>
                    <m:r>
                      <a:rPr lang="en-US" altLang="zh-CN" i="1" smtClean="0">
                        <a:latin typeface="Cambria Math"/>
                      </a:rPr>
                      <m:t>⇒</m:t>
                    </m:r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/>
                          </a:rPr>
                          <m:t>1</m:t>
                        </m:r>
                      </m:e>
                      <m:sup>
                        <m:r>
                          <a:rPr lang="en-US" altLang="zh-CN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CN" i="1" smtClean="0">
                        <a:latin typeface="Cambria Math"/>
                      </a:rPr>
                      <m:t>=</m:t>
                    </m:r>
                    <m:r>
                      <a:rPr lang="en-US" altLang="zh-CN" i="1" smtClean="0">
                        <a:latin typeface="Cambria Math"/>
                      </a:rPr>
                      <m:t>𝜇</m:t>
                    </m:r>
                  </m:oMath>
                </a14:m>
                <a:endParaRPr lang="en-US" altLang="zh-CN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𝜙</m:t>
                    </m:r>
                    <m:r>
                      <a:rPr lang="en-US" altLang="zh-CN" i="1" smtClean="0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𝜇</m:t>
                    </m:r>
                    <m:r>
                      <a:rPr lang="en-US" altLang="zh-CN" i="1">
                        <a:latin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/>
                      </a:rPr>
                      <m:t>id</m:t>
                    </m:r>
                    <m:r>
                      <a:rPr lang="en-US" altLang="zh-CN" i="1">
                        <a:latin typeface="Cambria Math"/>
                      </a:rPr>
                      <m:t>⇒</m:t>
                    </m:r>
                    <m:r>
                      <a:rPr lang="en-US" altLang="zh-CN" i="1" smtClean="0">
                        <a:latin typeface="Cambria Math"/>
                      </a:rPr>
                      <m:t>1∗</m:t>
                    </m:r>
                    <m:r>
                      <a:rPr lang="en-US" altLang="zh-CN" i="1" smtClean="0">
                        <a:latin typeface="Cambria Math"/>
                      </a:rPr>
                      <m:t>𝜙</m:t>
                    </m:r>
                    <m:r>
                      <a:rPr lang="en-US" altLang="zh-CN" i="1" smtClean="0">
                        <a:latin typeface="Cambria Math"/>
                      </a:rPr>
                      <m:t>=1∗</m:t>
                    </m:r>
                    <m:r>
                      <a:rPr lang="en-US" altLang="zh-CN" i="1" smtClean="0">
                        <a:latin typeface="Cambria Math"/>
                      </a:rPr>
                      <m:t>𝜇</m:t>
                    </m:r>
                    <m:r>
                      <a:rPr lang="en-US" altLang="zh-CN" i="1" smtClean="0">
                        <a:latin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/>
                      </a:rPr>
                      <m:t>id</m:t>
                    </m:r>
                    <m:r>
                      <a:rPr lang="en-US" altLang="zh-CN" i="1" smtClean="0">
                        <a:latin typeface="Cambria Math"/>
                      </a:rPr>
                      <m:t>⇒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/>
                      </a:rPr>
                      <m:t>id</m:t>
                    </m:r>
                    <m:r>
                      <a:rPr lang="en-US" altLang="zh-CN" i="1" smtClean="0">
                        <a:latin typeface="Cambria Math"/>
                      </a:rPr>
                      <m:t>=</m:t>
                    </m:r>
                    <m:r>
                      <a:rPr lang="en-US" altLang="zh-CN" i="1" smtClean="0">
                        <a:latin typeface="Cambria Math"/>
                      </a:rPr>
                      <m:t>𝜙</m:t>
                    </m:r>
                    <m:r>
                      <a:rPr lang="en-US" altLang="zh-CN" i="1" smtClean="0">
                        <a:latin typeface="Cambria Math"/>
                      </a:rPr>
                      <m:t>∗1</m:t>
                    </m:r>
                  </m:oMath>
                </a14:m>
                <a:r>
                  <a:rPr lang="en-US" altLang="zh-CN" i="1" dirty="0">
                    <a:latin typeface="Cambria Math"/>
                  </a:rPr>
                  <a:t/>
                </a:r>
                <a:br>
                  <a:rPr lang="en-US" altLang="zh-CN" i="1" dirty="0">
                    <a:latin typeface="Cambria Math"/>
                  </a:rPr>
                </a:br>
                <a:r>
                  <a:rPr lang="en-US" altLang="zh-CN" i="1" dirty="0" smtClean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⇒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i="1" dirty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 dirty="0">
                            <a:latin typeface="Cambria Math"/>
                          </a:rPr>
                          <m:t>d</m:t>
                        </m:r>
                        <m:r>
                          <a:rPr lang="en-US" altLang="zh-CN" i="1" dirty="0">
                            <a:latin typeface="Cambria Math"/>
                          </a:rPr>
                          <m:t>|</m:t>
                        </m:r>
                        <m:r>
                          <a:rPr lang="en-US" altLang="zh-CN" i="1" dirty="0">
                            <a:latin typeface="Cambria Math"/>
                          </a:rPr>
                          <m:t>n</m:t>
                        </m:r>
                      </m:sub>
                      <m:sup/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𝜙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d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CN" i="1" smtClean="0">
                        <a:latin typeface="Cambria Math"/>
                      </a:rPr>
                      <m:t>=</m:t>
                    </m:r>
                    <m:r>
                      <a:rPr lang="en-US" altLang="zh-CN" i="1" smtClean="0">
                        <a:latin typeface="Cambria Math"/>
                      </a:rPr>
                      <m:t>n</m:t>
                    </m:r>
                  </m:oMath>
                </a14:m>
                <a:endParaRPr lang="en-US" altLang="zh-CN" i="1" dirty="0">
                  <a:latin typeface="Cambria Math"/>
                </a:endParaRPr>
              </a:p>
              <a:p>
                <a:r>
                  <a:rPr lang="en-US" altLang="zh-CN" dirty="0"/>
                  <a:t>Möbius</a:t>
                </a:r>
                <a:r>
                  <a:rPr lang="zh-CN" altLang="en-US" dirty="0" smtClean="0">
                    <a:latin typeface="+mj-lt"/>
                  </a:rPr>
                  <a:t>反演公式</a:t>
                </a:r>
                <a:endParaRPr lang="en-US" altLang="zh-CN" dirty="0" smtClean="0"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g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n</m:t>
                        </m:r>
                      </m:e>
                    </m:d>
                    <m:r>
                      <a:rPr lang="en-US" altLang="zh-CN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 dirty="0" smtClean="0">
                            <a:latin typeface="Cambria Math"/>
                          </a:rPr>
                          <m:t>d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|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n</m:t>
                        </m:r>
                      </m:sub>
                      <m:sup/>
                      <m:e>
                        <m:r>
                          <a:rPr lang="en-US" altLang="zh-CN" i="1" smtClean="0">
                            <a:latin typeface="Cambria Math"/>
                          </a:rPr>
                          <m:t>f</m:t>
                        </m:r>
                        <m:r>
                          <a:rPr lang="en-US" altLang="zh-CN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i="1" smtClean="0">
                            <a:latin typeface="Cambria Math"/>
                          </a:rPr>
                          <m:t>d</m:t>
                        </m:r>
                        <m:r>
                          <a:rPr lang="en-US" altLang="zh-CN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CN" i="1" smtClean="0">
                        <a:latin typeface="Cambria Math"/>
                      </a:rPr>
                      <m:t>⇒</m:t>
                    </m:r>
                    <m:r>
                      <a:rPr lang="en-US" altLang="zh-CN" i="1" smtClean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/>
                          </a:rPr>
                          <m:t>n</m:t>
                        </m:r>
                      </m:e>
                    </m:d>
                    <m:r>
                      <a:rPr lang="en-US" altLang="zh-CN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 smtClean="0">
                            <a:latin typeface="Cambria Math"/>
                          </a:rPr>
                          <m:t>d</m:t>
                        </m:r>
                        <m:r>
                          <a:rPr lang="en-US" altLang="zh-CN" i="1" smtClean="0">
                            <a:latin typeface="Cambria Math"/>
                          </a:rPr>
                          <m:t>|</m:t>
                        </m:r>
                        <m:r>
                          <a:rPr lang="en-US" altLang="zh-CN" i="1" smtClean="0">
                            <a:latin typeface="Cambria Math"/>
                          </a:rPr>
                          <m:t>n</m:t>
                        </m:r>
                      </m:sub>
                      <m:sup/>
                      <m:e>
                        <m:r>
                          <a:rPr lang="en-US" altLang="zh-CN" i="1" smtClean="0">
                            <a:latin typeface="Cambria Math"/>
                          </a:rPr>
                          <m:t>g</m:t>
                        </m:r>
                        <m:d>
                          <m:d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 smtClean="0">
                                <a:latin typeface="Cambria Math"/>
                              </a:rPr>
                              <m:t>d</m:t>
                            </m:r>
                          </m:e>
                        </m:d>
                        <m:r>
                          <a:rPr lang="en-US" altLang="zh-CN" i="1" smtClean="0">
                            <a:latin typeface="Cambria Math"/>
                          </a:rPr>
                          <m:t>𝜇</m:t>
                        </m:r>
                        <m:r>
                          <a:rPr lang="en-US" altLang="zh-CN" i="1" smtClean="0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 smtClean="0">
                                <a:latin typeface="Cambria Math"/>
                              </a:rPr>
                              <m:t>n</m:t>
                            </m:r>
                          </m:num>
                          <m:den>
                            <m:r>
                              <a:rPr lang="en-US" altLang="zh-CN" i="1" smtClean="0">
                                <a:latin typeface="Cambria Math"/>
                              </a:rPr>
                              <m:t>d</m:t>
                            </m:r>
                          </m:den>
                        </m:f>
                        <m:r>
                          <a:rPr lang="en-US" altLang="zh-CN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>
                  <a:latin typeface="+mj-lt"/>
                </a:endParaRP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Dirichlet</a:t>
            </a:r>
            <a:r>
              <a:rPr lang="zh-CN" altLang="en-US" dirty="0"/>
              <a:t>积的性质</a:t>
            </a:r>
          </a:p>
        </p:txBody>
      </p:sp>
    </p:spTree>
    <p:extLst>
      <p:ext uri="{BB962C8B-B14F-4D97-AF65-F5344CB8AC3E}">
        <p14:creationId xmlns:p14="http://schemas.microsoft.com/office/powerpoint/2010/main" val="80217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证明数论函数的积性</a:t>
                </a:r>
                <a:endParaRPr lang="en-US" altLang="zh-CN" dirty="0" smtClean="0"/>
              </a:p>
              <a:p>
                <a:pPr lvl="1"/>
                <a:r>
                  <a:rPr lang="en-US" altLang="zh-CN" i="1" dirty="0"/>
                  <a:t>φ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d</a:t>
                </a:r>
                <a:r>
                  <a:rPr lang="en-US" altLang="zh-CN" dirty="0"/>
                  <a:t>,</a:t>
                </a:r>
                <a:r>
                  <a:rPr lang="en-US" altLang="zh-CN" i="1" dirty="0"/>
                  <a:t> </a:t>
                </a:r>
                <a:r>
                  <a:rPr lang="en-US" altLang="zh-CN" i="1" dirty="0" smtClean="0"/>
                  <a:t>σ</a:t>
                </a:r>
                <a:r>
                  <a:rPr lang="zh-CN" altLang="en-US" dirty="0" smtClean="0"/>
                  <a:t>的积性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根据</a:t>
                </a:r>
                <a:r>
                  <a:rPr lang="zh-CN" altLang="en-US" dirty="0"/>
                  <a:t>积</a:t>
                </a:r>
                <a:r>
                  <a:rPr lang="zh-CN" altLang="en-US" dirty="0" smtClean="0"/>
                  <a:t>性</a:t>
                </a:r>
                <a:r>
                  <a:rPr lang="zh-CN" altLang="en-US" dirty="0"/>
                  <a:t>计算数论函数的</a:t>
                </a:r>
                <a:r>
                  <a:rPr lang="zh-CN" altLang="en-US" dirty="0" smtClean="0"/>
                  <a:t>值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根据函数值证明等式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d</m:t>
                        </m:r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</a:rPr>
                          <m:t>n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d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 smtClean="0">
                                <a:latin typeface="Cambria Math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d</m:t>
                                </m:r>
                              </m:e>
                            </m:d>
                          </m:den>
                        </m:f>
                      </m:e>
                    </m:nary>
                    <m:r>
                      <a:rPr lang="en-US" altLang="zh-CN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 smtClean="0">
                            <a:latin typeface="Cambria Math"/>
                          </a:rPr>
                          <m:t>n</m:t>
                        </m:r>
                      </m:num>
                      <m:den>
                        <m:r>
                          <a:rPr lang="en-US" altLang="zh-CN" i="1" smtClean="0">
                            <a:latin typeface="Cambria Math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 smtClean="0">
                                <a:latin typeface="Cambria Math"/>
                              </a:rPr>
                              <m:t>n</m:t>
                            </m:r>
                          </m:e>
                        </m:d>
                      </m:den>
                    </m:f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Dirichlet</a:t>
            </a:r>
            <a:r>
              <a:rPr lang="zh-CN" altLang="en-US" dirty="0"/>
              <a:t>积</a:t>
            </a:r>
            <a:r>
              <a:rPr lang="zh-CN" altLang="en-US" dirty="0" smtClean="0"/>
              <a:t>的应用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0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latin typeface="Cambria Math"/>
                  </a:rPr>
                  <a:t>给定</a:t>
                </a:r>
                <a:r>
                  <a:rPr lang="en-US" altLang="zh-CN" i="1" dirty="0" smtClean="0">
                    <a:latin typeface="+mj-lt"/>
                  </a:rPr>
                  <a:t>n</a:t>
                </a:r>
                <a:r>
                  <a:rPr lang="zh-CN" altLang="en-US" dirty="0" smtClean="0">
                    <a:latin typeface="Cambria Math"/>
                  </a:rPr>
                  <a:t>，求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 dirty="0" smtClean="0">
                            <a:latin typeface="Cambria Math"/>
                          </a:rPr>
                          <m:t>i</m:t>
                        </m:r>
                      </m:sub>
                      <m:sup>
                        <m:r>
                          <a:rPr lang="en-US" altLang="zh-CN" i="1" dirty="0" smtClean="0">
                            <a:latin typeface="Cambria Math"/>
                          </a:rPr>
                          <m:t>n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 smtClean="0">
                                <a:latin typeface="Cambria Math"/>
                              </a:rPr>
                              <m:t>n</m:t>
                            </m:r>
                            <m:r>
                              <a:rPr lang="en-US" altLang="zh-CN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 smtClean="0">
                                <a:latin typeface="Cambria Math"/>
                              </a:rPr>
                              <m:t>i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测试数据数≤</a:t>
                </a:r>
                <a:r>
                  <a:rPr lang="en-US" altLang="zh-CN" dirty="0" smtClean="0"/>
                  <a:t>3*10</a:t>
                </a:r>
                <a:r>
                  <a:rPr lang="en-US" altLang="zh-CN" baseline="30000" dirty="0" smtClean="0"/>
                  <a:t>5</a:t>
                </a:r>
                <a:r>
                  <a:rPr lang="zh-CN" altLang="en-US" dirty="0" smtClean="0"/>
                  <a:t>，</a:t>
                </a:r>
                <a:r>
                  <a:rPr lang="en-US" altLang="zh-CN" i="1" dirty="0" smtClean="0"/>
                  <a:t>n</a:t>
                </a:r>
                <a:r>
                  <a:rPr lang="zh-CN" altLang="en-US" dirty="0" smtClean="0"/>
                  <a:t>≤</a:t>
                </a:r>
                <a:r>
                  <a:rPr lang="en-US" altLang="zh-CN" dirty="0" smtClean="0"/>
                  <a:t>10</a:t>
                </a:r>
                <a:r>
                  <a:rPr lang="en-US" altLang="zh-CN" baseline="30000" dirty="0" smtClean="0"/>
                  <a:t>6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4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LCM Sum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971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n</m:t>
                        </m:r>
                      </m:e>
                    </m:d>
                    <m:r>
                      <a:rPr lang="en-US" altLang="zh-CN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en-US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 dirty="0">
                            <a:latin typeface="Cambria Math"/>
                          </a:rPr>
                          <m:t>i</m:t>
                        </m:r>
                      </m:sub>
                      <m:sup>
                        <m:r>
                          <a:rPr lang="en-US" altLang="zh-CN" i="1" dirty="0" smtClean="0">
                            <a:latin typeface="Cambria Math"/>
                          </a:rPr>
                          <m:t>n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n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i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i="1" dirty="0">
                    <a:latin typeface="Cambria Math"/>
                  </a:rPr>
                  <a:t/>
                </a:r>
                <a:br>
                  <a:rPr lang="en-US" altLang="zh-CN" i="1" dirty="0">
                    <a:latin typeface="Cambria Math"/>
                  </a:rPr>
                </a:br>
                <a:r>
                  <a:rPr lang="en-US" altLang="zh-CN" i="1" dirty="0" smtClean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=</m:t>
                    </m:r>
                    <m:r>
                      <a:rPr lang="en-US" altLang="zh-CN" i="1" smtClean="0">
                        <a:latin typeface="Cambria Math"/>
                      </a:rPr>
                      <m:t>n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 smtClean="0">
                            <a:latin typeface="Cambria Math"/>
                          </a:rPr>
                          <m:t>i</m:t>
                        </m:r>
                      </m:sub>
                      <m:sup>
                        <m:r>
                          <a:rPr lang="en-US" altLang="zh-CN" i="1" smtClean="0">
                            <a:latin typeface="Cambria Math"/>
                          </a:rPr>
                          <m:t>n</m:t>
                        </m:r>
                      </m:sup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 smtClean="0">
                                <a:latin typeface="Cambria Math"/>
                              </a:rPr>
                              <m:t>i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n</m:t>
                                </m:r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i</m:t>
                                </m:r>
                              </m:e>
                            </m:d>
                          </m:den>
                        </m:f>
                      </m:e>
                    </m:nary>
                  </m:oMath>
                </a14:m>
                <a:r>
                  <a:rPr lang="en-US" altLang="en-US" dirty="0">
                    <a:latin typeface="Cambria Math"/>
                  </a:rPr>
                  <a:t/>
                </a:r>
                <a:br>
                  <a:rPr lang="en-US" altLang="en-US" dirty="0">
                    <a:latin typeface="Cambria Math"/>
                  </a:rPr>
                </a:br>
                <a:r>
                  <a:rPr lang="en-US" altLang="en-US" dirty="0" smtClean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=</m:t>
                    </m:r>
                    <m:r>
                      <a:rPr lang="en-US" altLang="zh-CN" i="1" smtClean="0">
                        <a:latin typeface="Cambria Math"/>
                      </a:rPr>
                      <m:t>n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 smtClean="0">
                            <a:latin typeface="Cambria Math"/>
                          </a:rPr>
                          <m:t>d</m:t>
                        </m:r>
                        <m:r>
                          <a:rPr lang="en-US" altLang="zh-CN" i="1" smtClean="0">
                            <a:latin typeface="Cambria Math"/>
                          </a:rPr>
                          <m:t>|</m:t>
                        </m:r>
                        <m:r>
                          <a:rPr lang="en-US" altLang="zh-CN" i="1" smtClean="0">
                            <a:latin typeface="Cambria Math"/>
                          </a:rPr>
                          <m:t>n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i</m:t>
                                </m:r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n</m:t>
                                </m:r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,</m:t>
                                </m:r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 smtClean="0">
                                        <a:latin typeface="Cambria Math"/>
                                      </a:rPr>
                                      <m:t>n</m:t>
                                    </m:r>
                                    <m:r>
                                      <a:rPr lang="en-US" altLang="zh-CN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zh-CN" i="1" smtClean="0">
                                        <a:latin typeface="Cambria Math"/>
                                      </a:rPr>
                                      <m:t>i</m:t>
                                    </m:r>
                                  </m:e>
                                </m:d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d</m:t>
                                </m:r>
                              </m:sub>
                              <m:sup/>
                              <m:e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i</m:t>
                                </m:r>
                              </m:e>
                            </m:nary>
                          </m:num>
                          <m:den>
                            <m:r>
                              <a:rPr lang="en-US" altLang="zh-CN" i="1" smtClean="0">
                                <a:latin typeface="Cambria Math"/>
                              </a:rPr>
                              <m:t>d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en-US" dirty="0"/>
                  <a:t/>
                </a:r>
                <a:br>
                  <a:rPr lang="en-US" altLang="en-US" dirty="0"/>
                </a:br>
                <a:r>
                  <a:rPr lang="en-US" alt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=</m:t>
                    </m:r>
                    <m:r>
                      <a:rPr lang="en-US" altLang="zh-CN" i="1" smtClean="0">
                        <a:latin typeface="Cambria Math"/>
                      </a:rPr>
                      <m:t>n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 smtClean="0">
                            <a:latin typeface="Cambria Math"/>
                          </a:rPr>
                          <m:t>d</m:t>
                        </m:r>
                        <m:r>
                          <a:rPr lang="en-US" altLang="zh-CN" i="1" smtClean="0">
                            <a:latin typeface="Cambria Math"/>
                          </a:rPr>
                          <m:t>|</m:t>
                        </m:r>
                        <m:r>
                          <a:rPr lang="en-US" altLang="zh-CN" i="1" smtClean="0">
                            <a:latin typeface="Cambria Math"/>
                          </a:rPr>
                          <m:t>n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zh-CN" i="1" smtClean="0">
                                <a:latin typeface="Cambria Math"/>
                              </a:rPr>
                              <m:t>j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/>
                                  </a:rPr>
                                  <m:t>n</m:t>
                                </m:r>
                              </m:num>
                              <m:den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d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n</m:t>
                                    </m:r>
                                  </m:num>
                                  <m:den>
                                    <m:r>
                                      <a:rPr lang="en-US" altLang="zh-CN" i="1" smtClean="0">
                                        <a:latin typeface="Cambria Math"/>
                                      </a:rPr>
                                      <m:t>d</m:t>
                                    </m:r>
                                  </m:den>
                                </m:f>
                                <m:r>
                                  <a:rPr lang="en-US" altLang="zh-CN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j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i="1" smtClean="0"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  <m:e>
                            <m:r>
                              <a:rPr lang="en-US" altLang="zh-CN" i="1" smtClean="0">
                                <a:latin typeface="Cambria Math"/>
                              </a:rPr>
                              <m:t>j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en-US" dirty="0"/>
                  <a:t/>
                </a:r>
                <a:br>
                  <a:rPr lang="en-US" altLang="en-US" dirty="0"/>
                </a:br>
                <a:r>
                  <a:rPr lang="en-US" alt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n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 smtClean="0">
                            <a:latin typeface="Cambria Math"/>
                          </a:rPr>
                          <m:t>d</m:t>
                        </m:r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</a:rPr>
                          <m:t>n</m:t>
                        </m:r>
                      </m:sub>
                      <m:sup/>
                      <m:e>
                        <m:r>
                          <a:rPr lang="en-US" altLang="zh-CN" i="1" smtClean="0">
                            <a:latin typeface="Cambria Math"/>
                          </a:rPr>
                          <m:t>g</m:t>
                        </m:r>
                        <m:r>
                          <a:rPr lang="en-US" altLang="zh-CN" i="1" smtClean="0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 smtClean="0">
                                <a:latin typeface="Cambria Math"/>
                              </a:rPr>
                              <m:t>n</m:t>
                            </m:r>
                          </m:num>
                          <m:den>
                            <m:r>
                              <a:rPr lang="en-US" altLang="zh-CN" i="1" smtClean="0">
                                <a:latin typeface="Cambria Math"/>
                              </a:rPr>
                              <m:t>d</m:t>
                            </m:r>
                          </m:den>
                        </m:f>
                        <m:r>
                          <a:rPr lang="en-US" altLang="zh-CN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en-US" dirty="0"/>
                  <a:t/>
                </a:r>
                <a:br>
                  <a:rPr lang="en-US" altLang="en-US" dirty="0"/>
                </a:br>
                <a:r>
                  <a:rPr lang="en-US" alt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=</m:t>
                    </m:r>
                    <m:r>
                      <a:rPr lang="en-US" altLang="en-US" i="1" dirty="0" smtClean="0">
                        <a:latin typeface="Cambria Math"/>
                      </a:rPr>
                      <m:t>n</m:t>
                    </m:r>
                    <m:d>
                      <m:dPr>
                        <m:ctrlPr>
                          <a:rPr lang="en-US" alt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/>
                          </a:rPr>
                          <m:t>g</m:t>
                        </m:r>
                        <m:r>
                          <a:rPr lang="en-US" altLang="en-US" i="1" dirty="0" smtClean="0">
                            <a:latin typeface="Cambria Math"/>
                          </a:rPr>
                          <m:t>∗1</m:t>
                        </m:r>
                      </m:e>
                    </m:d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n</m:t>
                    </m:r>
                    <m:r>
                      <a:rPr lang="en-US" alt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g</m:t>
                    </m:r>
                    <m:d>
                      <m:dPr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n</m:t>
                        </m:r>
                      </m:e>
                    </m:d>
                    <m:r>
                      <a:rPr lang="en-US" altLang="zh-CN" i="1" dirty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i="1" dirty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 dirty="0">
                            <a:latin typeface="Cambria Math"/>
                          </a:rPr>
                          <m:t>i</m:t>
                        </m:r>
                        <m:r>
                          <a:rPr lang="en-US" altLang="zh-CN" i="1" dirty="0">
                            <a:latin typeface="Cambria Math"/>
                          </a:rPr>
                          <m:t>≤</m:t>
                        </m:r>
                        <m:r>
                          <a:rPr lang="en-US" altLang="zh-CN" i="1" dirty="0">
                            <a:latin typeface="Cambria Math"/>
                          </a:rPr>
                          <m:t>n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n</m:t>
                            </m:r>
                            <m:r>
                              <a:rPr lang="en-US" altLang="zh-CN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 dirty="0" smtClean="0">
                                <a:latin typeface="Cambria Math"/>
                              </a:rPr>
                              <m:t>i</m:t>
                            </m:r>
                          </m:e>
                        </m:d>
                        <m:r>
                          <a:rPr lang="en-US" altLang="zh-CN" i="1" dirty="0" smtClean="0">
                            <a:latin typeface="Cambria Math"/>
                          </a:rPr>
                          <m:t>=1</m:t>
                        </m:r>
                      </m:sub>
                      <m:sup/>
                      <m:e>
                        <m:r>
                          <a:rPr lang="en-US" altLang="zh-CN" i="1" smtClean="0">
                            <a:latin typeface="Cambria Math"/>
                          </a:rPr>
                          <m:t>i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737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g</m:t>
                    </m:r>
                    <m:d>
                      <m:dPr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n</m:t>
                        </m:r>
                      </m:e>
                    </m:d>
                    <m:r>
                      <a:rPr lang="en-US" altLang="zh-CN" i="1" dirty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i="1" dirty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 dirty="0">
                            <a:latin typeface="Cambria Math"/>
                          </a:rPr>
                          <m:t>i</m:t>
                        </m:r>
                        <m:r>
                          <a:rPr lang="en-US" altLang="zh-CN" i="1" dirty="0">
                            <a:latin typeface="Cambria Math"/>
                          </a:rPr>
                          <m:t>≤</m:t>
                        </m:r>
                        <m:r>
                          <a:rPr lang="en-US" altLang="zh-CN" i="1" dirty="0">
                            <a:latin typeface="Cambria Math"/>
                          </a:rPr>
                          <m:t>n</m:t>
                        </m:r>
                        <m:r>
                          <a:rPr lang="en-US" altLang="zh-CN" i="1" dirty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n</m:t>
                            </m:r>
                            <m:r>
                              <a:rPr lang="en-US" altLang="zh-CN" i="1" dirty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 dirty="0">
                                <a:latin typeface="Cambria Math"/>
                              </a:rPr>
                              <m:t>i</m:t>
                            </m:r>
                          </m:e>
                        </m:d>
                        <m:r>
                          <a:rPr lang="en-US" altLang="zh-CN" i="1" dirty="0">
                            <a:latin typeface="Cambria Math"/>
                          </a:rPr>
                          <m:t>=1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/>
                          </a:rPr>
                          <m:t>i</m:t>
                        </m:r>
                      </m:e>
                    </m:nary>
                  </m:oMath>
                </a14:m>
                <a:r>
                  <a:rPr lang="en-US" altLang="en-US" dirty="0"/>
                  <a:t/>
                </a:r>
                <a:br>
                  <a:rPr lang="en-US" altLang="en-US" dirty="0"/>
                </a:br>
                <a:r>
                  <a:rPr lang="en-US" alt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en-US" i="1" dirty="0" smtClean="0">
                            <a:latin typeface="Cambria Math"/>
                          </a:rPr>
                          <m:t>i</m:t>
                        </m:r>
                        <m:r>
                          <a:rPr lang="en-US" altLang="en-US" i="1" dirty="0" smtClean="0">
                            <a:latin typeface="Cambria Math"/>
                          </a:rPr>
                          <m:t>≤</m:t>
                        </m:r>
                        <m:r>
                          <a:rPr lang="en-US" altLang="en-US" i="1" dirty="0" smtClean="0">
                            <a:latin typeface="Cambria Math"/>
                          </a:rPr>
                          <m:t>n</m:t>
                        </m:r>
                      </m:sub>
                      <m:sup/>
                      <m:e>
                        <m:r>
                          <a:rPr lang="en-US" altLang="zh-CN" i="1" smtClean="0">
                            <a:latin typeface="Cambria Math"/>
                          </a:rPr>
                          <m:t>ie</m:t>
                        </m:r>
                        <m:d>
                          <m:d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n</m:t>
                                </m:r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i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altLang="en-US" dirty="0"/>
                  <a:t/>
                </a:r>
                <a:br>
                  <a:rPr lang="en-US" altLang="en-US" dirty="0"/>
                </a:br>
                <a:r>
                  <a:rPr lang="en-US" alt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i="1" dirty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en-US" i="1" dirty="0">
                            <a:latin typeface="Cambria Math"/>
                          </a:rPr>
                          <m:t>i</m:t>
                        </m:r>
                        <m:r>
                          <a:rPr lang="en-US" altLang="en-US" i="1" dirty="0">
                            <a:latin typeface="Cambria Math"/>
                          </a:rPr>
                          <m:t>≤</m:t>
                        </m:r>
                        <m:r>
                          <a:rPr lang="en-US" altLang="en-US" i="1" dirty="0">
                            <a:latin typeface="Cambria Math"/>
                          </a:rPr>
                          <m:t>n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i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d</m:t>
                                </m:r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|(</m:t>
                                </m:r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n</m:t>
                                </m:r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i</m:t>
                                </m:r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)</m:t>
                                </m:r>
                              </m:sub>
                              <m:sup/>
                              <m:e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 smtClean="0">
                                        <a:latin typeface="Cambria Math"/>
                                      </a:rPr>
                                      <m:t>d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</m:oMath>
                </a14:m>
                <a:r>
                  <a:rPr lang="en-US" altLang="zh-CN" i="1" dirty="0">
                    <a:latin typeface="Cambria Math"/>
                  </a:rPr>
                  <a:t/>
                </a:r>
                <a:br>
                  <a:rPr lang="en-US" altLang="zh-CN" i="1" dirty="0">
                    <a:latin typeface="Cambria Math"/>
                  </a:rPr>
                </a:br>
                <a:r>
                  <a:rPr lang="en-US" altLang="zh-CN" i="1" dirty="0" smtClean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i="1" dirty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en-US" i="1" dirty="0" smtClean="0">
                            <a:latin typeface="Cambria Math"/>
                          </a:rPr>
                          <m:t>d</m:t>
                        </m:r>
                        <m:r>
                          <a:rPr lang="en-US" altLang="en-US" i="1" dirty="0" smtClean="0">
                            <a:latin typeface="Cambria Math"/>
                          </a:rPr>
                          <m:t>|</m:t>
                        </m:r>
                        <m:r>
                          <a:rPr lang="en-US" altLang="en-US" i="1" dirty="0" smtClean="0">
                            <a:latin typeface="Cambria Math"/>
                          </a:rPr>
                          <m:t>n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en-US" i="1" dirty="0" smtClean="0">
                                <a:latin typeface="Cambria Math"/>
                              </a:rPr>
                              <m:t>𝜇</m:t>
                            </m:r>
                            <m:r>
                              <a:rPr lang="en-US" altLang="en-US" i="1" dirty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en-US" i="1" dirty="0" smtClean="0">
                                <a:latin typeface="Cambria Math"/>
                              </a:rPr>
                              <m:t>d</m:t>
                            </m:r>
                            <m:r>
                              <a:rPr lang="en-US" altLang="en-US" i="1" dirty="0" smtClean="0">
                                <a:latin typeface="Cambria Math"/>
                              </a:rPr>
                              <m:t>)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i</m:t>
                                </m:r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n</m:t>
                                </m:r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d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i</m:t>
                                </m:r>
                              </m:sub>
                              <m:sup/>
                              <m:e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i</m:t>
                                </m:r>
                              </m:e>
                            </m:nary>
                          </m:e>
                        </m:d>
                      </m:e>
                    </m:nary>
                  </m:oMath>
                </a14:m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i="1" dirty="0"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en-US" i="1" dirty="0">
                                <a:latin typeface="Cambria Math"/>
                              </a:rPr>
                              <m:t>d</m:t>
                            </m:r>
                          </m:e>
                          <m:e>
                            <m:r>
                              <a:rPr lang="en-US" altLang="en-US" i="1" dirty="0">
                                <a:latin typeface="Cambria Math"/>
                              </a:rPr>
                              <m:t>n</m:t>
                            </m:r>
                          </m:e>
                        </m:d>
                      </m:sub>
                      <m:sup/>
                      <m:e>
                        <m:r>
                          <a:rPr lang="en-US" altLang="en-US" i="1" dirty="0">
                            <a:latin typeface="Cambria Math"/>
                          </a:rPr>
                          <m:t>𝜇</m:t>
                        </m:r>
                        <m:d>
                          <m:dPr>
                            <m:ctrlPr>
                              <a:rPr lang="en-US" alt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en-US" i="1" dirty="0">
                                <a:latin typeface="Cambria Math"/>
                              </a:rPr>
                              <m:t>d</m:t>
                            </m:r>
                          </m:e>
                        </m:d>
                      </m:e>
                    </m:nary>
                    <m:d>
                      <m:dPr>
                        <m:ctrlPr>
                          <a:rPr lang="en-US" altLang="en-US" i="1" dirty="0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en-US" i="1" dirty="0" smtClean="0">
                                <a:latin typeface="Cambria Math"/>
                              </a:rPr>
                              <m:t>n</m:t>
                            </m:r>
                            <m:d>
                              <m:dPr>
                                <m:ctrlPr>
                                  <a:rPr lang="en-US" altLang="en-US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en-US" i="1" dirty="0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en-US" i="1" dirty="0" smtClean="0">
                                        <a:latin typeface="Cambria Math"/>
                                      </a:rPr>
                                      <m:t>n</m:t>
                                    </m:r>
                                  </m:num>
                                  <m:den>
                                    <m:r>
                                      <a:rPr lang="en-US" altLang="en-US" i="1" dirty="0" smtClean="0">
                                        <a:latin typeface="Cambria Math"/>
                                      </a:rPr>
                                      <m:t>d</m:t>
                                    </m:r>
                                  </m:den>
                                </m:f>
                                <m:r>
                                  <a:rPr lang="en-US" altLang="en-US" i="1" dirty="0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en-US" i="1" dirty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en-US" i="1" dirty="0">
                            <a:latin typeface="Cambria Math"/>
                          </a:rPr>
                          <m:t>n</m:t>
                        </m:r>
                      </m:num>
                      <m:den>
                        <m:r>
                          <a:rPr lang="en-US" altLang="en-US" i="1" dirty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/>
                          </a:rPr>
                          <m:t>𝜇</m:t>
                        </m:r>
                        <m:r>
                          <a:rPr lang="en-US" altLang="en-US" i="1" dirty="0" smtClean="0">
                            <a:latin typeface="Cambria Math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altLang="en-US" i="1" dirty="0" smtClean="0">
                            <a:latin typeface="Cambria Math"/>
                          </a:rPr>
                          <m:t>id</m:t>
                        </m:r>
                        <m:r>
                          <a:rPr lang="en-US" altLang="en-US" i="1" dirty="0" smtClean="0">
                            <a:latin typeface="Cambria Math"/>
                          </a:rPr>
                          <m:t>+</m:t>
                        </m:r>
                        <m:r>
                          <a:rPr lang="en-US" altLang="en-US" i="1" dirty="0" smtClean="0">
                            <a:latin typeface="Cambria Math"/>
                          </a:rPr>
                          <m:t>𝜇</m:t>
                        </m:r>
                        <m:r>
                          <a:rPr lang="en-US" altLang="en-US" i="1" dirty="0" smtClean="0">
                            <a:latin typeface="Cambria Math"/>
                          </a:rPr>
                          <m:t>∗1</m:t>
                        </m:r>
                      </m:e>
                    </m:d>
                    <m:d>
                      <m:dPr>
                        <m:ctrlPr>
                          <a:rPr lang="en-US" alt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/>
                          </a:rPr>
                          <m:t>n</m:t>
                        </m:r>
                      </m:e>
                    </m:d>
                  </m:oMath>
                </a14:m>
                <a:r>
                  <a:rPr lang="en-US" altLang="en-US" i="1" dirty="0">
                    <a:latin typeface="Cambria Math"/>
                  </a:rPr>
                  <a:t/>
                </a:r>
                <a:br>
                  <a:rPr lang="en-US" altLang="en-US" i="1" dirty="0">
                    <a:latin typeface="Cambria Math"/>
                  </a:rPr>
                </a:br>
                <a:r>
                  <a:rPr lang="en-US" altLang="en-US" i="1" dirty="0" smtClean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en-US" i="1" dirty="0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i="1" dirty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en-US" i="1" dirty="0" smtClean="0">
                                <a:latin typeface="Cambria Math"/>
                              </a:rPr>
                              <m:t>id</m:t>
                            </m:r>
                          </m:num>
                          <m:den>
                            <m:r>
                              <a:rPr lang="en-US" altLang="en-US" i="1" dirty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en-US" i="1" dirty="0" smtClean="0">
                                <a:latin typeface="Cambria Math"/>
                              </a:rPr>
                              <m:t>𝜙</m:t>
                            </m:r>
                            <m:r>
                              <a:rPr lang="en-US" altLang="en-US" i="1" dirty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en-US" i="1" dirty="0" smtClean="0">
                                <a:latin typeface="Cambria Math"/>
                              </a:rPr>
                              <m:t>e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n-US" alt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n</m:t>
                        </m:r>
                      </m:e>
                    </m:d>
                  </m:oMath>
                </a14:m>
                <a:r>
                  <a:rPr lang="en-US" altLang="en-US" i="1" dirty="0">
                    <a:latin typeface="Cambria Math"/>
                  </a:rPr>
                  <a:t/>
                </a:r>
                <a:br>
                  <a:rPr lang="en-US" altLang="en-US" i="1" dirty="0">
                    <a:latin typeface="Cambria Math"/>
                  </a:rPr>
                </a:br>
                <a:r>
                  <a:rPr lang="en-US" altLang="en-US" i="1" dirty="0" smtClean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en-US" i="1" dirty="0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i="1" dirty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en-US" i="1" dirty="0">
                                <a:latin typeface="Cambria Math"/>
                              </a:rPr>
                              <m:t>id</m:t>
                            </m:r>
                            <m:r>
                              <a:rPr lang="en-US" altLang="en-US" i="1" dirty="0" smtClean="0">
                                <a:latin typeface="Cambria Math"/>
                              </a:rPr>
                              <m:t>𝜙</m:t>
                            </m:r>
                            <m:r>
                              <a:rPr lang="en-US" altLang="en-US" i="1" dirty="0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en-US" i="1" dirty="0" smtClean="0">
                                <a:latin typeface="Cambria Math"/>
                              </a:rPr>
                              <m:t>e</m:t>
                            </m:r>
                          </m:num>
                          <m:den>
                            <m:r>
                              <a:rPr lang="en-US" altLang="en-US" i="1" dirty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en-US" i="1" dirty="0">
                        <a:latin typeface="Cambria Math"/>
                      </a:rPr>
                      <m:t>(</m:t>
                    </m:r>
                    <m:r>
                      <a:rPr lang="en-US" altLang="en-US" i="1" dirty="0">
                        <a:latin typeface="Cambria Math"/>
                      </a:rPr>
                      <m:t>n</m:t>
                    </m:r>
                    <m:r>
                      <a:rPr lang="en-US" altLang="en-US" i="1" dirty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13342" b="-7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306584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alt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/>
                          </a:rPr>
                          <m:t>n</m:t>
                        </m:r>
                      </m:e>
                    </m:d>
                    <m:r>
                      <a:rPr lang="en-US" altLang="en-US" i="1" dirty="0">
                        <a:latin typeface="Cambria Math"/>
                      </a:rPr>
                      <m:t>=</m:t>
                    </m:r>
                    <m:r>
                      <a:rPr lang="en-US" altLang="en-US" i="1" dirty="0" smtClean="0">
                        <a:latin typeface="Cambria Math"/>
                      </a:rPr>
                      <m:t>n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g</m:t>
                    </m:r>
                    <m:r>
                      <a:rPr lang="en-US" altLang="en-US" i="1" dirty="0" smtClean="0">
                        <a:latin typeface="Cambria Math"/>
                      </a:rPr>
                      <m:t>∗1)</m:t>
                    </m:r>
                    <m:d>
                      <m:dPr>
                        <m:ctrlPr>
                          <a:rPr lang="en-US" alt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n</m:t>
                        </m:r>
                      </m:e>
                    </m:d>
                  </m:oMath>
                </a14:m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en-US" i="1" dirty="0" smtClean="0">
                            <a:latin typeface="Cambria Math"/>
                          </a:rPr>
                          <m:t>n</m:t>
                        </m:r>
                      </m:num>
                      <m:den>
                        <m:r>
                          <a:rPr lang="en-US" altLang="en-US" i="1" dirty="0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en-US" i="1" dirty="0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en-US" i="1" dirty="0" smtClean="0">
                                <a:latin typeface="Cambria Math"/>
                              </a:rPr>
                              <m:t>id</m:t>
                            </m:r>
                            <m:r>
                              <a:rPr lang="en-US" altLang="en-US" i="1" dirty="0" smtClean="0">
                                <a:latin typeface="Cambria Math"/>
                              </a:rPr>
                              <m:t>𝜙</m:t>
                            </m:r>
                            <m:r>
                              <a:rPr lang="en-US" altLang="en-US" i="1" dirty="0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en-US" i="1" dirty="0" smtClean="0">
                                <a:latin typeface="Cambria Math"/>
                              </a:rPr>
                              <m:t>e</m:t>
                            </m:r>
                          </m:e>
                        </m:d>
                        <m:r>
                          <a:rPr lang="en-US" altLang="en-US" i="1" dirty="0" smtClean="0">
                            <a:latin typeface="Cambria Math"/>
                          </a:rPr>
                          <m:t>∗1</m:t>
                        </m:r>
                      </m:e>
                    </m:d>
                    <m:d>
                      <m:dPr>
                        <m:ctrlPr>
                          <a:rPr lang="en-US" alt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n</m:t>
                        </m:r>
                      </m:e>
                    </m:d>
                  </m:oMath>
                </a14:m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en-US" i="1" dirty="0" smtClean="0">
                            <a:latin typeface="Cambria Math"/>
                          </a:rPr>
                          <m:t>n</m:t>
                        </m:r>
                      </m:num>
                      <m:den>
                        <m:r>
                          <a:rPr lang="en-US" altLang="en-US" i="1" dirty="0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en-US" i="1" dirty="0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en-US" i="1" dirty="0" smtClean="0">
                                <a:latin typeface="Cambria Math"/>
                              </a:rPr>
                              <m:t>id</m:t>
                            </m:r>
                            <m:r>
                              <a:rPr lang="en-US" altLang="en-US" i="1" dirty="0" smtClean="0">
                                <a:latin typeface="Cambria Math"/>
                              </a:rPr>
                              <m:t>𝜙</m:t>
                            </m:r>
                            <m:r>
                              <a:rPr lang="en-US" altLang="en-US" i="1" dirty="0" smtClean="0">
                                <a:latin typeface="Cambria Math"/>
                              </a:rPr>
                              <m:t>∗1</m:t>
                            </m:r>
                          </m:e>
                        </m:d>
                        <m:d>
                          <m:dPr>
                            <m:ctrlPr>
                              <a:rPr lang="en-US" alt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en-US" i="1" dirty="0">
                                <a:latin typeface="Cambria Math"/>
                              </a:rPr>
                              <m:t>n</m:t>
                            </m:r>
                          </m:e>
                        </m:d>
                        <m:r>
                          <a:rPr lang="en-US" altLang="en-US" i="1" dirty="0" smtClean="0">
                            <a:latin typeface="Cambria Math"/>
                          </a:rPr>
                          <m:t>+1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i="1" dirty="0">
                            <a:latin typeface="Cambria Math"/>
                          </a:rPr>
                          <m:t>id</m:t>
                        </m:r>
                        <m:r>
                          <a:rPr lang="en-US" altLang="en-US" i="1" dirty="0">
                            <a:latin typeface="Cambria Math"/>
                          </a:rPr>
                          <m:t>𝜙</m:t>
                        </m:r>
                        <m:r>
                          <a:rPr lang="en-US" altLang="en-US" i="1" dirty="0">
                            <a:latin typeface="Cambria Math"/>
                          </a:rPr>
                          <m:t>∗1</m:t>
                        </m:r>
                      </m:e>
                    </m:d>
                    <m:d>
                      <m:dPr>
                        <m:ctrlPr>
                          <a:rPr lang="en-US" altLang="en-US" i="1" dirty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en-US" i="1" dirty="0" smtClean="0">
                                <a:latin typeface="Cambria Math"/>
                              </a:rPr>
                              <m:t>p</m:t>
                            </m:r>
                          </m:e>
                          <m:sup>
                            <m:r>
                              <a:rPr lang="en-US" altLang="en-US" i="1" dirty="0" smtClean="0">
                                <a:latin typeface="Cambria Math"/>
                              </a:rPr>
                              <m:t>m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en-US" i="1" dirty="0">
                    <a:latin typeface="Cambria Math"/>
                  </a:rPr>
                  <a:t/>
                </a:r>
                <a:br>
                  <a:rPr lang="en-US" altLang="en-US" i="1" dirty="0">
                    <a:latin typeface="Cambria Math"/>
                  </a:rPr>
                </a:br>
                <a:r>
                  <a:rPr lang="en-US" altLang="en-US" i="1" dirty="0" smtClean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=1+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en-US" i="1" dirty="0" smtClean="0">
                            <a:latin typeface="Cambria Math"/>
                          </a:rPr>
                          <m:t>i</m:t>
                        </m:r>
                        <m:r>
                          <a:rPr lang="en-US" altLang="en-US" i="1" dirty="0" smtClean="0">
                            <a:latin typeface="Cambria Math"/>
                          </a:rPr>
                          <m:t>≤</m:t>
                        </m:r>
                        <m:r>
                          <a:rPr lang="en-US" altLang="en-US" i="1" dirty="0" smtClean="0">
                            <a:latin typeface="Cambria Math"/>
                          </a:rPr>
                          <m:t>m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 smtClean="0">
                                <a:latin typeface="Cambria Math"/>
                              </a:rPr>
                              <m:t>p</m:t>
                            </m:r>
                          </m:e>
                          <m:sup>
                            <m:r>
                              <a:rPr lang="en-US" altLang="zh-CN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altLang="zh-CN" i="1" smtClean="0">
                                <a:latin typeface="Cambria Math"/>
                              </a:rPr>
                              <m:t>m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 smtClean="0">
                                <a:latin typeface="Cambria Math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p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altLang="en-US" dirty="0">
                    <a:latin typeface="Cambria Math"/>
                  </a:rPr>
                  <a:t/>
                </a:r>
                <a:br>
                  <a:rPr lang="en-US" altLang="en-US" dirty="0">
                    <a:latin typeface="Cambria Math"/>
                  </a:rPr>
                </a:br>
                <a:r>
                  <a:rPr lang="en-US" altLang="en-US" dirty="0" smtClean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latin typeface="Cambria Math"/>
                          </a:rPr>
                          <m:t>p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 smtClean="0">
                                    <a:latin typeface="Cambria Math"/>
                                  </a:rPr>
                                  <m:t>p</m:t>
                                </m:r>
                              </m:e>
                              <m:sup>
                                <m:r>
                                  <a:rPr lang="en-US" altLang="zh-CN" i="1" dirty="0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altLang="zh-CN" i="1" dirty="0" smtClean="0">
                                    <a:latin typeface="Cambria Math"/>
                                  </a:rPr>
                                  <m:t>m</m:t>
                                </m:r>
                              </m:sup>
                            </m:sSup>
                            <m:r>
                              <a:rPr lang="en-US" altLang="zh-CN" i="1" dirty="0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i="1" dirty="0" smtClean="0">
                            <a:latin typeface="Cambria Math"/>
                          </a:rPr>
                          <m:t>p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 smtClean="0"/>
                  <a:t>筛法求出所有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i="1" dirty="0">
                        <a:latin typeface="Cambria Math"/>
                      </a:rPr>
                      <m:t>id</m:t>
                    </m:r>
                    <m:r>
                      <a:rPr lang="en-US" altLang="en-US" i="1" dirty="0">
                        <a:latin typeface="Cambria Math"/>
                      </a:rPr>
                      <m:t>𝜙</m:t>
                    </m:r>
                    <m:r>
                      <a:rPr lang="en-US" altLang="en-US" i="1" dirty="0">
                        <a:latin typeface="Cambria Math"/>
                      </a:rPr>
                      <m:t>∗1</m:t>
                    </m:r>
                  </m:oMath>
                </a14:m>
                <a:r>
                  <a:rPr lang="zh-CN" altLang="en-US" dirty="0" smtClean="0"/>
                  <a:t>的值，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n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617" b="-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2520581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latin typeface="Cambria Math"/>
                  </a:rPr>
                  <a:t>给定</a:t>
                </a:r>
                <a:r>
                  <a:rPr lang="en-US" altLang="zh-CN" i="1" dirty="0" err="1" smtClean="0"/>
                  <a:t>a</a:t>
                </a:r>
                <a:r>
                  <a:rPr lang="en-US" altLang="zh-CN" dirty="0" err="1" smtClean="0"/>
                  <a:t>,</a:t>
                </a:r>
                <a:r>
                  <a:rPr lang="en-US" altLang="zh-CN" i="1" dirty="0" err="1" smtClean="0"/>
                  <a:t>b</a:t>
                </a:r>
                <a:endParaRPr lang="en-US" altLang="zh-CN" dirty="0" smtClean="0">
                  <a:latin typeface="Cambria Math"/>
                </a:endParaRPr>
              </a:p>
              <a:p>
                <a:r>
                  <a:rPr lang="zh-CN" altLang="en-US" dirty="0" smtClean="0">
                    <a:latin typeface="Cambria Math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#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i</m:t>
                            </m:r>
                            <m:r>
                              <a:rPr lang="en-US" altLang="zh-CN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 dirty="0" smtClean="0">
                                <a:latin typeface="Cambria Math"/>
                              </a:rPr>
                              <m:t>j</m:t>
                            </m:r>
                          </m:e>
                        </m:d>
                        <m:r>
                          <a:rPr lang="en-US" altLang="zh-CN" i="1" dirty="0" smtClean="0">
                            <a:latin typeface="Cambria Math"/>
                          </a:rPr>
                          <m:t>: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i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≤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a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,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j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≤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b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i</m:t>
                            </m:r>
                            <m:r>
                              <a:rPr lang="en-US" altLang="zh-CN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 dirty="0" smtClean="0">
                                <a:latin typeface="Cambria Math"/>
                              </a:rPr>
                              <m:t>j</m:t>
                            </m:r>
                          </m:e>
                        </m:d>
                        <m:r>
                          <a:rPr lang="zh-CN" altLang="en-US" i="1" dirty="0" smtClean="0">
                            <a:latin typeface="Cambria Math"/>
                          </a:rPr>
                          <m:t>是</m:t>
                        </m:r>
                        <m:r>
                          <a:rPr lang="zh-CN" altLang="en-US" i="1" dirty="0">
                            <a:latin typeface="Cambria Math"/>
                          </a:rPr>
                          <m:t>素数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测试数据数</a:t>
                </a:r>
                <a:r>
                  <a:rPr lang="zh-CN" altLang="en-US" dirty="0" smtClean="0"/>
                  <a:t>≤</a:t>
                </a:r>
                <a:r>
                  <a:rPr lang="en-US" altLang="zh-CN" dirty="0" smtClean="0"/>
                  <a:t>10</a:t>
                </a:r>
                <a:r>
                  <a:rPr lang="zh-CN" altLang="en-US" dirty="0" smtClean="0"/>
                  <a:t>，</a:t>
                </a:r>
                <a:r>
                  <a:rPr lang="en-US" altLang="zh-CN" i="1" dirty="0" err="1" smtClean="0"/>
                  <a:t>a,b</a:t>
                </a:r>
                <a:r>
                  <a:rPr lang="zh-CN" altLang="en-US" dirty="0" smtClean="0"/>
                  <a:t>≤</a:t>
                </a:r>
                <a:r>
                  <a:rPr lang="en-US" altLang="zh-CN" dirty="0" smtClean="0"/>
                  <a:t>10</a:t>
                </a:r>
                <a:r>
                  <a:rPr lang="en-US" altLang="zh-CN" baseline="30000" dirty="0" smtClean="0"/>
                  <a:t>7</a:t>
                </a:r>
                <a:endParaRPr lang="en-US" altLang="zh-CN" baseline="300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Primes in GCD Table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2864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a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,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b</m:t>
                        </m:r>
                      </m:e>
                    </m:d>
                    <m:r>
                      <a:rPr lang="en-US" altLang="zh-CN" i="1" dirty="0" smtClean="0">
                        <a:latin typeface="Cambria Math"/>
                      </a:rPr>
                      <m:t>=</m:t>
                    </m:r>
                    <m:r>
                      <a:rPr lang="en-US" altLang="zh-CN" i="1" dirty="0">
                        <a:latin typeface="Cambria Math"/>
                      </a:rPr>
                      <m:t>#{</m:t>
                    </m:r>
                    <m:d>
                      <m:dPr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i</m:t>
                        </m:r>
                        <m:r>
                          <a:rPr lang="en-US" altLang="zh-CN" i="1" dirty="0">
                            <a:latin typeface="Cambria Math"/>
                          </a:rPr>
                          <m:t>,</m:t>
                        </m:r>
                        <m:r>
                          <a:rPr lang="en-US" altLang="zh-CN" i="1" dirty="0">
                            <a:latin typeface="Cambria Math"/>
                          </a:rPr>
                          <m:t>j</m:t>
                        </m:r>
                      </m:e>
                    </m:d>
                    <m:r>
                      <a:rPr lang="en-US" altLang="zh-CN" i="1" dirty="0">
                        <a:latin typeface="Cambria Math"/>
                      </a:rPr>
                      <m:t>:</m:t>
                    </m:r>
                    <m:r>
                      <a:rPr lang="en-US" altLang="zh-CN" i="1" dirty="0">
                        <a:latin typeface="Cambria Math"/>
                      </a:rPr>
                      <m:t>i</m:t>
                    </m:r>
                    <m:r>
                      <a:rPr lang="en-US" altLang="zh-CN" i="1" dirty="0">
                        <a:latin typeface="Cambria Math"/>
                      </a:rPr>
                      <m:t>≤</m:t>
                    </m:r>
                    <m:r>
                      <a:rPr lang="en-US" altLang="zh-CN" i="1" dirty="0">
                        <a:latin typeface="Cambria Math"/>
                      </a:rPr>
                      <m:t>a</m:t>
                    </m:r>
                    <m:r>
                      <a:rPr lang="en-US" altLang="zh-CN" i="1" dirty="0">
                        <a:latin typeface="Cambria Math"/>
                      </a:rPr>
                      <m:t>,</m:t>
                    </m:r>
                    <m:r>
                      <a:rPr lang="en-US" altLang="zh-CN" i="1" dirty="0">
                        <a:latin typeface="Cambria Math"/>
                      </a:rPr>
                      <m:t>j</m:t>
                    </m:r>
                    <m:r>
                      <a:rPr lang="en-US" altLang="zh-CN" i="1" dirty="0">
                        <a:latin typeface="Cambria Math"/>
                      </a:rPr>
                      <m:t>≤</m:t>
                    </m:r>
                    <m:r>
                      <a:rPr lang="en-US" altLang="zh-CN" i="1" dirty="0">
                        <a:latin typeface="Cambria Math"/>
                      </a:rPr>
                      <m:t>b</m:t>
                    </m:r>
                    <m:r>
                      <a:rPr lang="en-US" altLang="zh-CN" i="1" dirty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i</m:t>
                        </m:r>
                        <m:r>
                          <a:rPr lang="en-US" altLang="zh-CN" i="1" dirty="0">
                            <a:latin typeface="Cambria Math"/>
                          </a:rPr>
                          <m:t>,</m:t>
                        </m:r>
                        <m:r>
                          <a:rPr lang="en-US" altLang="zh-CN" i="1" dirty="0">
                            <a:latin typeface="Cambria Math"/>
                          </a:rPr>
                          <m:t>j</m:t>
                        </m:r>
                      </m:e>
                    </m:d>
                    <m:r>
                      <a:rPr lang="zh-CN" altLang="en-US" i="1" dirty="0">
                        <a:latin typeface="Cambria Math"/>
                      </a:rPr>
                      <m:t>是素数</m:t>
                    </m:r>
                    <m:r>
                      <a:rPr lang="en-US" altLang="zh-CN" i="1" dirty="0">
                        <a:latin typeface="Cambria Math"/>
                      </a:rPr>
                      <m:t>}</m:t>
                    </m:r>
                  </m:oMath>
                </a14:m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 dirty="0">
                            <a:latin typeface="Cambria Math"/>
                          </a:rPr>
                          <m:t>p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i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≤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a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j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≤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b</m:t>
                            </m:r>
                            <m:r>
                              <a:rPr lang="en-US" altLang="zh-CN" i="1" smtClean="0">
                                <a:latin typeface="Cambria Math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i</m:t>
                                </m:r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j</m:t>
                                </m:r>
                              </m:e>
                            </m:d>
                            <m:r>
                              <a:rPr lang="en-US" altLang="zh-CN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i="1" smtClean="0">
                                <a:latin typeface="Cambria Math"/>
                              </a:rPr>
                              <m:t>p</m:t>
                            </m:r>
                          </m:sub>
                          <m:sup/>
                          <m:e>
                            <m:r>
                              <a:rPr lang="en-US" altLang="zh-CN" i="1" smtClean="0">
                                <a:latin typeface="Cambria Math"/>
                              </a:rPr>
                              <m:t>1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zh-CN" i="1" dirty="0">
                    <a:latin typeface="Cambria Math"/>
                  </a:rPr>
                  <a:t/>
                </a:r>
                <a:br>
                  <a:rPr lang="en-US" altLang="zh-CN" i="1" dirty="0">
                    <a:latin typeface="Cambria Math"/>
                  </a:rPr>
                </a:br>
                <a:r>
                  <a:rPr lang="en-US" altLang="zh-CN" i="1" dirty="0" smtClean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 dirty="0">
                            <a:latin typeface="Cambria Math"/>
                          </a:rPr>
                          <m:t>p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i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/>
                                  </a:rPr>
                                  <m:t>a</m:t>
                                </m:r>
                              </m:num>
                              <m:den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p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j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/>
                                  </a:rPr>
                                  <m:t>b</m:t>
                                </m:r>
                              </m:num>
                              <m:den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p</m:t>
                                </m:r>
                              </m:den>
                            </m:f>
                          </m:sub>
                          <m:sup/>
                          <m:e>
                            <m:r>
                              <a:rPr lang="en-US" altLang="zh-CN" i="1" smtClean="0">
                                <a:latin typeface="Cambria Math"/>
                              </a:rPr>
                              <m:t>e</m:t>
                            </m:r>
                            <m:d>
                              <m:d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 smtClean="0">
                                        <a:latin typeface="Cambria Math"/>
                                      </a:rPr>
                                      <m:t>i</m:t>
                                    </m:r>
                                    <m:r>
                                      <a:rPr lang="en-US" altLang="zh-CN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zh-CN" i="1" smtClean="0">
                                        <a:latin typeface="Cambria Math"/>
                                      </a:rPr>
                                      <m:t>j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 dirty="0">
                            <a:latin typeface="Cambria Math"/>
                          </a:rPr>
                          <m:t>p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i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/>
                                  </a:rPr>
                                  <m:t>a</m:t>
                                </m:r>
                              </m:num>
                              <m:den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p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j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/>
                                  </a:rPr>
                                  <m:t>b</m:t>
                                </m:r>
                              </m:num>
                              <m:den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p</m:t>
                                </m:r>
                              </m:den>
                            </m:f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d</m:t>
                                </m:r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|</m:t>
                                </m:r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 smtClean="0">
                                        <a:latin typeface="Cambria Math"/>
                                      </a:rPr>
                                      <m:t>i</m:t>
                                    </m:r>
                                    <m:r>
                                      <a:rPr lang="en-US" altLang="zh-CN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zh-CN" i="1" smtClean="0">
                                        <a:latin typeface="Cambria Math"/>
                                      </a:rPr>
                                      <m:t>j</m:t>
                                    </m:r>
                                  </m:e>
                                </m:d>
                              </m:sub>
                              <m:sup/>
                              <m:e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 smtClean="0">
                                        <a:latin typeface="Cambria Math"/>
                                      </a:rPr>
                                      <m:t>d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altLang="zh-CN" i="1" dirty="0">
                    <a:latin typeface="Cambria Math"/>
                  </a:rPr>
                  <a:t/>
                </a:r>
                <a:br>
                  <a:rPr lang="en-US" altLang="zh-CN" i="1" dirty="0">
                    <a:latin typeface="Cambria Math"/>
                  </a:rPr>
                </a:br>
                <a:r>
                  <a:rPr lang="en-US" altLang="zh-CN" i="1" dirty="0" smtClean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 dirty="0">
                            <a:latin typeface="Cambria Math"/>
                          </a:rPr>
                          <m:t>p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zh-CN" altLang="en-US" i="1" dirty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zh-CN" i="1" smtClean="0">
                                <a:latin typeface="Cambria Math"/>
                              </a:rPr>
                              <m:t>d</m:t>
                            </m:r>
                          </m:sub>
                          <m:sup/>
                          <m:e>
                            <m:r>
                              <a:rPr lang="en-US" altLang="zh-CN" i="1" smtClean="0">
                                <a:latin typeface="Cambria Math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d</m:t>
                                </m:r>
                              </m:e>
                            </m:d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i</m:t>
                                </m:r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≤</m:t>
                                </m:r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 smtClean="0">
                                        <a:latin typeface="Cambria Math"/>
                                      </a:rPr>
                                      <m:t>a</m:t>
                                    </m:r>
                                  </m:num>
                                  <m:den>
                                    <m:r>
                                      <a:rPr lang="en-US" altLang="zh-CN" i="1" smtClean="0">
                                        <a:latin typeface="Cambria Math"/>
                                      </a:rPr>
                                      <m:t>p</m:t>
                                    </m:r>
                                  </m:den>
                                </m:f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j</m:t>
                                </m:r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≤</m:t>
                                </m:r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 smtClean="0">
                                        <a:latin typeface="Cambria Math"/>
                                      </a:rPr>
                                      <m:t>b</m:t>
                                    </m:r>
                                  </m:num>
                                  <m:den>
                                    <m:r>
                                      <a:rPr lang="en-US" altLang="zh-CN" i="1" smtClean="0">
                                        <a:latin typeface="Cambria Math"/>
                                      </a:rPr>
                                      <m:t>p</m:t>
                                    </m:r>
                                  </m:den>
                                </m:f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d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 smtClean="0">
                                        <a:latin typeface="Cambria Math"/>
                                      </a:rPr>
                                      <m:t>i</m:t>
                                    </m:r>
                                    <m:r>
                                      <a:rPr lang="en-US" altLang="zh-CN" i="1" smtClean="0">
                                        <a:latin typeface="Cambria Math"/>
                                      </a:rPr>
                                      <m:t>, </m:t>
                                    </m:r>
                                    <m:r>
                                      <a:rPr lang="en-US" altLang="zh-CN" i="1" smtClean="0">
                                        <a:latin typeface="Cambria Math"/>
                                      </a:rPr>
                                      <m:t>d</m:t>
                                    </m:r>
                                  </m:e>
                                </m:d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j</m:t>
                                </m:r>
                              </m:sub>
                              <m:sup/>
                              <m:e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 dirty="0">
                            <a:latin typeface="Cambria Math"/>
                          </a:rPr>
                          <m:t>p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zh-CN" altLang="en-US" i="1" dirty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d</m:t>
                            </m:r>
                          </m:sub>
                          <m:sup/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d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 smtClean="0">
                                        <a:latin typeface="Cambria Math"/>
                                      </a:rPr>
                                      <m:t>a</m:t>
                                    </m:r>
                                  </m:num>
                                  <m:den>
                                    <m:r>
                                      <a:rPr lang="en-US" altLang="zh-CN" i="1" smtClean="0">
                                        <a:latin typeface="Cambria Math"/>
                                      </a:rPr>
                                      <m:t>dp</m:t>
                                    </m:r>
                                  </m:den>
                                </m:f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 smtClean="0">
                                        <a:latin typeface="Cambria Math"/>
                                      </a:rPr>
                                      <m:t>b</m:t>
                                    </m:r>
                                  </m:num>
                                  <m:den>
                                    <m:r>
                                      <a:rPr lang="en-US" altLang="zh-CN" i="1" smtClean="0">
                                        <a:latin typeface="Cambria Math"/>
                                      </a:rPr>
                                      <m:t>dp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 dirty="0" smtClean="0">
                            <a:latin typeface="Cambria Math"/>
                          </a:rPr>
                          <m:t>m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 dirty="0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dirty="0" smtClean="0">
                                    <a:latin typeface="Cambria Math"/>
                                  </a:rPr>
                                  <m:t>a</m:t>
                                </m:r>
                              </m:num>
                              <m:den>
                                <m:r>
                                  <a:rPr lang="en-US" altLang="zh-CN" i="1" dirty="0" smtClean="0">
                                    <a:latin typeface="Cambria Math"/>
                                  </a:rPr>
                                  <m:t>m</m:t>
                                </m:r>
                              </m:den>
                            </m:f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 dirty="0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dirty="0" smtClean="0">
                                    <a:latin typeface="Cambria Math"/>
                                  </a:rPr>
                                  <m:t>b</m:t>
                                </m:r>
                              </m:num>
                              <m:den>
                                <m:r>
                                  <a:rPr lang="en-US" altLang="zh-CN" i="1" dirty="0" smtClean="0">
                                    <a:latin typeface="Cambria Math"/>
                                  </a:rPr>
                                  <m:t>m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 dirty="0" smtClean="0">
                            <a:latin typeface="Cambria Math"/>
                          </a:rPr>
                          <m:t>g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(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m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g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n</m:t>
                        </m:r>
                      </m:e>
                    </m:d>
                    <m:r>
                      <a:rPr lang="en-US" altLang="zh-CN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i="1" dirty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p</m:t>
                        </m:r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r>
                          <a:rPr lang="en-US" altLang="zh-CN" i="1" smtClean="0">
                            <a:latin typeface="Cambria Math"/>
                          </a:rPr>
                          <m:t>n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smtClean="0">
                                    <a:latin typeface="Cambria Math"/>
                                  </a:rPr>
                                  <m:t>n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/>
                                  </a:rPr>
                                  <m:t>p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45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711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解二元一次不定方程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ax</m:t>
                    </m:r>
                    <m:r>
                      <a:rPr lang="en-US" altLang="zh-CN" i="1" dirty="0" smtClean="0">
                        <a:latin typeface="Cambria Math"/>
                      </a:rPr>
                      <m:t>+</m:t>
                    </m:r>
                    <m:r>
                      <a:rPr lang="en-US" altLang="zh-CN" i="1" dirty="0" smtClean="0">
                        <a:latin typeface="Cambria Math"/>
                      </a:rPr>
                      <m:t>by</m:t>
                    </m:r>
                    <m:r>
                      <a:rPr lang="en-US" altLang="zh-CN" i="1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a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,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b</m:t>
                        </m:r>
                      </m:e>
                    </m:d>
                  </m:oMath>
                </a14:m>
                <a:endParaRPr lang="en-US" altLang="zh-CN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b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,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a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/>
                          </a:rPr>
                          <m:t>mod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 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b</m:t>
                        </m:r>
                      </m:e>
                    </m:d>
                    <m:r>
                      <a:rPr lang="en-US" altLang="zh-CN" i="1" dirty="0" smtClean="0">
                        <a:latin typeface="Cambria Math"/>
                      </a:rPr>
                      <m:t>=</m:t>
                    </m:r>
                    <m:r>
                      <a:rPr lang="en-US" altLang="zh-CN" i="1" dirty="0" smtClean="0">
                        <a:latin typeface="Cambria Math"/>
                      </a:rPr>
                      <m:t>b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y</m:t>
                        </m:r>
                      </m:e>
                      <m:sup>
                        <m:r>
                          <a:rPr lang="en-US" altLang="zh-CN" i="1" dirty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i="1" dirty="0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a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/>
                          </a:rPr>
                          <m:t>mod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 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b</m:t>
                        </m:r>
                      </m:e>
                    </m:d>
                    <m:sSup>
                      <m:sSup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x</m:t>
                        </m:r>
                      </m:e>
                      <m:sup>
                        <m:r>
                          <a:rPr lang="en-US" altLang="zh-CN" i="1" dirty="0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i="1" dirty="0">
                    <a:latin typeface="Cambria Math"/>
                  </a:rPr>
                  <a:t/>
                </a:r>
                <a:br>
                  <a:rPr lang="en-US" altLang="zh-CN" i="1" dirty="0">
                    <a:latin typeface="Cambria Math"/>
                  </a:rPr>
                </a:br>
                <a:r>
                  <a:rPr lang="en-US" altLang="zh-CN" i="1" dirty="0" smtClean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=</m:t>
                    </m:r>
                    <m:r>
                      <a:rPr lang="en-US" altLang="zh-CN" i="1" dirty="0" smtClean="0">
                        <a:latin typeface="Cambria Math"/>
                      </a:rPr>
                      <m:t>b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y</m:t>
                        </m:r>
                      </m:e>
                      <m:sup>
                        <m:r>
                          <a:rPr lang="en-US" altLang="zh-CN" i="1" dirty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i="1" dirty="0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a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 dirty="0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dirty="0" smtClean="0">
                                    <a:latin typeface="Cambria Math"/>
                                  </a:rPr>
                                  <m:t>a</m:t>
                                </m:r>
                              </m:num>
                              <m:den>
                                <m:r>
                                  <a:rPr lang="en-US" altLang="zh-CN" i="1" dirty="0" smtClean="0">
                                    <a:latin typeface="Cambria Math"/>
                                  </a:rPr>
                                  <m:t>b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 dirty="0" smtClean="0">
                            <a:latin typeface="Cambria Math"/>
                          </a:rPr>
                          <m:t>b</m:t>
                        </m:r>
                      </m:e>
                    </m:d>
                    <m:sSup>
                      <m:sSup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x</m:t>
                        </m:r>
                      </m:e>
                      <m:sup>
                        <m:r>
                          <a:rPr lang="en-US" altLang="zh-CN" i="1" dirty="0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i="1" dirty="0">
                    <a:latin typeface="Cambria Math"/>
                  </a:rPr>
                  <a:t/>
                </a:r>
                <a:br>
                  <a:rPr lang="en-US" altLang="zh-CN" i="1" dirty="0">
                    <a:latin typeface="Cambria Math"/>
                  </a:rPr>
                </a:br>
                <a:r>
                  <a:rPr lang="en-US" altLang="zh-CN" i="1" dirty="0" smtClean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=</m:t>
                    </m:r>
                    <m:r>
                      <a:rPr lang="en-US" altLang="zh-CN" i="1" dirty="0" smtClean="0">
                        <a:latin typeface="Cambria Math"/>
                      </a:rPr>
                      <m:t>a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x</m:t>
                        </m:r>
                      </m:e>
                      <m:sup>
                        <m:r>
                          <a:rPr lang="en-US" altLang="zh-CN" i="1" dirty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i="1" dirty="0" smtClean="0">
                        <a:latin typeface="Cambria Math"/>
                      </a:rPr>
                      <m:t>+</m:t>
                    </m:r>
                    <m:r>
                      <a:rPr lang="en-US" altLang="zh-CN" i="1" dirty="0" smtClean="0">
                        <a:latin typeface="Cambria Math"/>
                      </a:rPr>
                      <m:t>b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CN" i="1" dirty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 dirty="0" smtClean="0">
                            <a:latin typeface="Cambria Math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 dirty="0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dirty="0" smtClean="0">
                                    <a:latin typeface="Cambria Math"/>
                                  </a:rPr>
                                  <m:t>a</m:t>
                                </m:r>
                              </m:num>
                              <m:den>
                                <m:r>
                                  <a:rPr lang="en-US" altLang="zh-CN" i="1" dirty="0" smtClean="0">
                                    <a:latin typeface="Cambria Math"/>
                                  </a:rPr>
                                  <m:t>b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CN" i="1" dirty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ambria Math"/>
              </a:rPr>
              <a:t>扩展</a:t>
            </a:r>
            <a:r>
              <a:rPr lang="en-US" altLang="zh-CN" dirty="0" err="1" smtClean="0"/>
              <a:t>gcd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3897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g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 dirty="0" smtClean="0">
                        <a:latin typeface="Cambria Math"/>
                      </a:rPr>
                      <m:t>=</m:t>
                    </m:r>
                    <m:r>
                      <a:rPr lang="en-US" altLang="zh-CN" i="1" dirty="0" smtClean="0">
                        <a:latin typeface="Cambria Math"/>
                      </a:rPr>
                      <m:t>g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 dirty="0" smtClean="0">
                        <a:latin typeface="Cambria Math"/>
                      </a:rPr>
                      <m:t>𝜇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 dirty="0" smtClean="0">
                        <a:latin typeface="Cambria Math"/>
                      </a:rPr>
                      <m:t>+</m:t>
                    </m:r>
                    <m:r>
                      <a:rPr lang="en-US" altLang="zh-CN" i="1" dirty="0" smtClean="0">
                        <a:latin typeface="Cambria Math"/>
                      </a:rPr>
                      <m:t>g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 dirty="0" smtClean="0">
                        <a:latin typeface="Cambria Math"/>
                      </a:rPr>
                      <m:t>𝜇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i="1" dirty="0">
                  <a:latin typeface="Cambria Math"/>
                </a:endParaRPr>
              </a:p>
              <a:p>
                <a:r>
                  <a:rPr lang="zh-CN" altLang="en-US" dirty="0" smtClean="0"/>
                  <a:t>筛法</a:t>
                </a:r>
                <a:r>
                  <a:rPr lang="en-US" altLang="zh-CN" dirty="0" smtClean="0"/>
                  <a:t>+</a:t>
                </a:r>
                <a:r>
                  <a:rPr lang="zh-CN" altLang="en-US" dirty="0" smtClean="0"/>
                  <a:t>枚举，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i="1" dirty="0" smtClean="0">
                                <a:latin typeface="Cambria Math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i="1" dirty="0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i="1" dirty="0" smtClean="0">
                                        <a:latin typeface="Cambria Math"/>
                                      </a:rPr>
                                      <m:t>min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i="1" dirty="0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 dirty="0" smtClean="0">
                                            <a:latin typeface="Cambria Math"/>
                                          </a:rPr>
                                          <m:t>a</m:t>
                                        </m:r>
                                        <m:r>
                                          <a:rPr lang="en-US" altLang="zh-CN" i="1" dirty="0" smtClean="0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i="1" dirty="0" smtClean="0">
                                            <a:latin typeface="Cambria Math"/>
                                          </a:rPr>
                                          <m:t>b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i="1" dirty="0" smtClean="0">
                        <a:latin typeface="Cambria Math"/>
                      </a:rPr>
                      <m:t>−</m:t>
                    </m:r>
                    <m:r>
                      <a:rPr lang="en-US" altLang="zh-CN" i="1" dirty="0" smtClean="0">
                        <a:latin typeface="Cambria Math"/>
                      </a:rPr>
                      <m:t>O</m:t>
                    </m:r>
                    <m:r>
                      <a:rPr lang="en-US" altLang="zh-CN" i="1" dirty="0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a</m:t>
                            </m:r>
                            <m:r>
                              <a:rPr lang="en-US" altLang="zh-CN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 dirty="0" smtClean="0">
                                <a:latin typeface="Cambria Math"/>
                              </a:rPr>
                              <m:t>b</m:t>
                            </m:r>
                          </m:e>
                        </m:d>
                      </m:e>
                    </m:func>
                    <m:r>
                      <a:rPr lang="en-US" altLang="zh-CN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/>
                              </a:rPr>
                              <m:t>a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/>
                              </a:rPr>
                              <m:t>m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 smtClean="0"/>
                  <a:t>只有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zh-CN" altLang="en-US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 smtClean="0">
                                <a:latin typeface="Cambria Math"/>
                              </a:rPr>
                              <m:t>a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dirty="0" smtClean="0"/>
                  <a:t>种取值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/>
                              </a:rPr>
                              <m:t>a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/>
                              </a:rPr>
                              <m:t>m</m:t>
                            </m:r>
                          </m:den>
                        </m:f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 dirty="0" smtClean="0">
                                <a:latin typeface="Cambria Math"/>
                              </a:rPr>
                              <m:t>b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/>
                              </a:rPr>
                              <m:t>m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只有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zh-CN" altLang="en-US" i="1" dirty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a</m:t>
                            </m:r>
                          </m:e>
                        </m:rad>
                        <m:r>
                          <a:rPr lang="en-US" altLang="zh-CN" i="1" smtClean="0">
                            <a:latin typeface="Cambria Math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 smtClean="0">
                                <a:latin typeface="Cambria Math"/>
                              </a:rPr>
                              <m:t>b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dirty="0"/>
                  <a:t>种</a:t>
                </a:r>
                <a:r>
                  <a:rPr lang="zh-CN" altLang="en-US" dirty="0" smtClean="0"/>
                  <a:t>取值</a:t>
                </a:r>
                <a:endParaRPr lang="en-US" altLang="zh-CN" dirty="0"/>
              </a:p>
              <a:p>
                <a:pPr lvl="1"/>
                <a:r>
                  <a:rPr lang="zh-CN" altLang="en-US" dirty="0" smtClean="0"/>
                  <a:t>预处理</a:t>
                </a:r>
                <a:r>
                  <a:rPr lang="en-US" altLang="zh-CN" i="1" dirty="0" smtClean="0"/>
                  <a:t>g</a:t>
                </a:r>
                <a:r>
                  <a:rPr lang="zh-CN" altLang="en-US" dirty="0" smtClean="0"/>
                  <a:t>的前缀和。对每一种取值直接计算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i="1" dirty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i="1" dirty="0">
                                        <a:latin typeface="Cambria Math"/>
                                      </a:rPr>
                                      <m:t>min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i="1" dirty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 dirty="0">
                                            <a:latin typeface="Cambria Math"/>
                                          </a:rPr>
                                          <m:t>a</m:t>
                                        </m:r>
                                        <m:r>
                                          <a:rPr lang="en-US" altLang="zh-CN" i="1" dirty="0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i="1" dirty="0">
                                            <a:latin typeface="Cambria Math"/>
                                          </a:rPr>
                                          <m:t>b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i="1" dirty="0">
                        <a:latin typeface="Cambria Math"/>
                      </a:rPr>
                      <m:t>−</m:t>
                    </m:r>
                    <m:r>
                      <a:rPr lang="en-US" altLang="zh-CN" i="1" dirty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a</m:t>
                            </m:r>
                          </m:e>
                        </m:rad>
                        <m:r>
                          <a:rPr lang="en-US" altLang="zh-CN" i="1" dirty="0" smtClean="0">
                            <a:latin typeface="Cambria Math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b</m:t>
                            </m:r>
                          </m:e>
                        </m:rad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b="-3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678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因子分解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Pollard’s </a:t>
            </a:r>
            <a:r>
              <a:rPr lang="en-US" altLang="zh-CN" dirty="0" smtClean="0"/>
              <a:t>rho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4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随机取多项式</a:t>
                </a:r>
                <a:r>
                  <a:rPr lang="en-US" altLang="zh-CN" i="1" dirty="0" smtClean="0"/>
                  <a:t>f</a:t>
                </a:r>
                <a:r>
                  <a:rPr lang="zh-CN" altLang="en-US" dirty="0" smtClean="0"/>
                  <a:t>，一般为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altLang="zh-CN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x</m:t>
                        </m:r>
                      </m:e>
                      <m:sup>
                        <m:r>
                          <a:rPr lang="en-US" altLang="zh-CN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/>
                      </a:rPr>
                      <m:t>+</m:t>
                    </m:r>
                    <m:r>
                      <a:rPr lang="en-US" altLang="zh-CN" i="1" dirty="0" smtClean="0">
                        <a:latin typeface="Cambria Math"/>
                      </a:rPr>
                      <m:t>C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 smtClean="0"/>
                  <a:t>计算数列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a</m:t>
                        </m:r>
                      </m:e>
                      <m:sub>
                        <m:r>
                          <a:rPr lang="en-US" altLang="zh-CN" i="1" dirty="0" smtClean="0">
                            <a:latin typeface="Cambria Math"/>
                          </a:rPr>
                          <m:t>i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CN" i="1" dirty="0" smtClean="0">
                        <a:latin typeface="Cambria Math"/>
                      </a:rPr>
                      <m:t>=</m:t>
                    </m:r>
                    <m:r>
                      <a:rPr lang="en-US" altLang="zh-CN" i="1" dirty="0" smtClean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/>
                              </a:rPr>
                              <m:t>i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对于</a:t>
                </a:r>
                <a:r>
                  <a:rPr lang="en-US" altLang="zh-CN" i="1" dirty="0"/>
                  <a:t>n</a:t>
                </a:r>
                <a:r>
                  <a:rPr lang="zh-CN" altLang="en-US" dirty="0"/>
                  <a:t>的某个非平凡因子</a:t>
                </a:r>
                <a:r>
                  <a:rPr lang="en-US" altLang="zh-CN" i="1" dirty="0"/>
                  <a:t>d</a:t>
                </a:r>
              </a:p>
              <a:p>
                <a:pPr lvl="1"/>
                <a:r>
                  <a:rPr lang="zh-CN" altLang="en-US" dirty="0"/>
                  <a:t>若存在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a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Cambria Math"/>
                      </a:rPr>
                      <m:t>≡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/>
                            <a:ea typeface="Cambria Math"/>
                          </a:rPr>
                          <m:t>a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j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/>
                            <a:ea typeface="Cambria Math"/>
                          </a:rPr>
                          <m:t>mod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d</m:t>
                        </m:r>
                      </m:e>
                    </m:d>
                    <m:r>
                      <a:rPr lang="en-US" altLang="zh-CN" i="1" dirty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/>
                            <a:ea typeface="Cambria Math"/>
                          </a:rPr>
                          <m:t>a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i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Cambria Math"/>
                      </a:rPr>
                      <m:t>≢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/>
                            <a:ea typeface="Cambria Math"/>
                          </a:rPr>
                          <m:t>a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j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/>
                            <a:ea typeface="Cambria Math"/>
                          </a:rPr>
                          <m:t>mod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n</m:t>
                        </m:r>
                      </m:e>
                    </m:d>
                  </m:oMath>
                </a14:m>
                <a:r>
                  <a:rPr lang="en-US" altLang="zh-CN" i="1" dirty="0">
                    <a:latin typeface="Cambria Math"/>
                    <a:ea typeface="Cambria Math"/>
                  </a:rPr>
                  <a:t/>
                </a:r>
                <a:br>
                  <a:rPr lang="en-US" altLang="zh-CN" i="1" dirty="0">
                    <a:latin typeface="Cambria Math"/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a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a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j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,</m:t>
                    </m:r>
                    <m:r>
                      <a:rPr lang="en-US" altLang="zh-CN" i="1" dirty="0">
                        <a:latin typeface="Cambria Math"/>
                      </a:rPr>
                      <m:t>n</m:t>
                    </m:r>
                    <m:r>
                      <a:rPr lang="en-US" altLang="zh-CN" i="1" dirty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是</a:t>
                </a:r>
                <a:r>
                  <a:rPr lang="en-US" altLang="zh-CN" i="1" dirty="0"/>
                  <a:t>n</a:t>
                </a:r>
                <a:r>
                  <a:rPr lang="zh-CN" altLang="en-US" dirty="0"/>
                  <a:t>的非平凡</a:t>
                </a:r>
                <a:r>
                  <a:rPr lang="zh-CN" altLang="en-US" dirty="0" smtClean="0"/>
                  <a:t>因子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不妨求最小的一组</a:t>
                </a:r>
                <a:r>
                  <a:rPr lang="en-US" altLang="zh-CN" i="1" dirty="0" err="1" smtClean="0"/>
                  <a:t>i</a:t>
                </a:r>
                <a:r>
                  <a:rPr lang="en-US" altLang="zh-CN" dirty="0" err="1" smtClean="0"/>
                  <a:t>,</a:t>
                </a:r>
                <a:r>
                  <a:rPr lang="en-US" altLang="zh-CN" i="1" dirty="0" err="1" smtClean="0"/>
                  <a:t>j</a:t>
                </a:r>
                <a:r>
                  <a:rPr lang="zh-CN" altLang="en-US" dirty="0" smtClean="0"/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a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altLang="zh-CN" i="1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/>
                        <a:ea typeface="Cambria Math"/>
                      </a:rPr>
                      <m:t>mod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d</m:t>
                    </m:r>
                  </m:oMath>
                </a14:m>
                <a:r>
                  <a:rPr lang="zh-CN" altLang="en-US" dirty="0" smtClean="0"/>
                  <a:t>的第一次重复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Floyd</a:t>
                </a:r>
                <a:r>
                  <a:rPr lang="zh-CN" altLang="en-US" dirty="0" smtClean="0"/>
                  <a:t>找环算法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然而</a:t>
                </a:r>
                <a:r>
                  <a:rPr lang="en-US" altLang="zh-CN" i="1" dirty="0" smtClean="0"/>
                  <a:t>d</a:t>
                </a:r>
                <a:r>
                  <a:rPr lang="zh-CN" altLang="en-US" dirty="0" smtClean="0"/>
                  <a:t>未知，每</a:t>
                </a:r>
                <a:r>
                  <a:rPr lang="zh-CN" altLang="en-US" dirty="0"/>
                  <a:t>一</a:t>
                </a:r>
                <a:r>
                  <a:rPr lang="zh-CN" altLang="en-US" dirty="0" smtClean="0"/>
                  <a:t>步都得计算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a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a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j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,</m:t>
                    </m:r>
                    <m:r>
                      <a:rPr lang="en-US" altLang="zh-CN" i="1" dirty="0">
                        <a:latin typeface="Cambria Math"/>
                      </a:rPr>
                      <m:t>n</m:t>
                    </m:r>
                    <m:r>
                      <a:rPr lang="en-US" altLang="zh-CN" i="1" dirty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Pollard’s rho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548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i="1" dirty="0" smtClean="0"/>
              <a:t>x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← 2, </a:t>
            </a:r>
            <a:r>
              <a:rPr lang="en-US" altLang="zh-CN" sz="2800" i="1" dirty="0"/>
              <a:t>y</a:t>
            </a:r>
            <a:r>
              <a:rPr lang="en-US" altLang="zh-CN" sz="2800" dirty="0"/>
              <a:t> ← 2, </a:t>
            </a:r>
            <a:r>
              <a:rPr lang="en-US" altLang="zh-CN" sz="2800" i="1" dirty="0"/>
              <a:t>d</a:t>
            </a:r>
            <a:r>
              <a:rPr lang="en-US" altLang="zh-CN" sz="2800" dirty="0"/>
              <a:t> ← 1</a:t>
            </a:r>
          </a:p>
          <a:p>
            <a:r>
              <a:rPr lang="en-US" altLang="zh-CN" sz="2800" dirty="0"/>
              <a:t>while </a:t>
            </a:r>
            <a:r>
              <a:rPr lang="en-US" altLang="zh-CN" sz="2800" i="1" dirty="0"/>
              <a:t>d</a:t>
            </a:r>
            <a:r>
              <a:rPr lang="en-US" altLang="zh-CN" sz="2800" dirty="0"/>
              <a:t> = </a:t>
            </a:r>
            <a:r>
              <a:rPr lang="en-US" altLang="zh-CN" sz="2800" dirty="0" smtClean="0"/>
              <a:t>1</a:t>
            </a:r>
          </a:p>
          <a:p>
            <a:pPr lvl="1"/>
            <a:r>
              <a:rPr lang="en-US" altLang="zh-CN" i="1" dirty="0" smtClean="0"/>
              <a:t>x</a:t>
            </a:r>
            <a:r>
              <a:rPr lang="en-US" altLang="zh-CN" dirty="0" smtClean="0"/>
              <a:t> </a:t>
            </a:r>
            <a:r>
              <a:rPr lang="en-US" altLang="zh-CN" dirty="0"/>
              <a:t>←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i="1" dirty="0" smtClean="0"/>
              <a:t>y</a:t>
            </a:r>
            <a:r>
              <a:rPr lang="en-US" altLang="zh-CN" dirty="0" smtClean="0"/>
              <a:t> </a:t>
            </a:r>
            <a:r>
              <a:rPr lang="en-US" altLang="zh-CN" dirty="0"/>
              <a:t>←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y</a:t>
            </a:r>
            <a:r>
              <a:rPr lang="en-US" altLang="zh-CN" dirty="0" smtClean="0"/>
              <a:t>))</a:t>
            </a:r>
          </a:p>
          <a:p>
            <a:pPr lvl="1"/>
            <a:r>
              <a:rPr lang="en-US" altLang="zh-CN" i="1" dirty="0" smtClean="0"/>
              <a:t>d</a:t>
            </a:r>
            <a:r>
              <a:rPr lang="en-US" altLang="zh-CN" dirty="0" smtClean="0"/>
              <a:t> </a:t>
            </a:r>
            <a:r>
              <a:rPr lang="en-US" altLang="zh-CN" dirty="0"/>
              <a:t>← (</a:t>
            </a:r>
            <a:r>
              <a:rPr lang="en-US" altLang="zh-CN" i="1" dirty="0"/>
              <a:t>x</a:t>
            </a:r>
            <a:r>
              <a:rPr lang="en-US" altLang="zh-CN" dirty="0"/>
              <a:t> − </a:t>
            </a:r>
            <a:r>
              <a:rPr lang="en-US" altLang="zh-CN" i="1" dirty="0"/>
              <a:t>y</a:t>
            </a:r>
            <a:r>
              <a:rPr lang="en-US" altLang="zh-CN" dirty="0"/>
              <a:t>, 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</a:p>
          <a:p>
            <a:r>
              <a:rPr lang="en-US" altLang="zh-CN" sz="2800" dirty="0" smtClean="0"/>
              <a:t>if </a:t>
            </a:r>
            <a:r>
              <a:rPr lang="en-US" altLang="zh-CN" sz="2800" i="1" dirty="0"/>
              <a:t>d</a:t>
            </a:r>
            <a:r>
              <a:rPr lang="en-US" altLang="zh-CN" sz="2800" dirty="0"/>
              <a:t> = </a:t>
            </a:r>
            <a:r>
              <a:rPr lang="en-US" altLang="zh-CN" sz="2800" i="1" dirty="0"/>
              <a:t>n</a:t>
            </a:r>
            <a:endParaRPr lang="en-US" altLang="zh-CN" sz="2800" dirty="0"/>
          </a:p>
          <a:p>
            <a:pPr lvl="1"/>
            <a:r>
              <a:rPr lang="en-US" altLang="zh-CN" dirty="0" smtClean="0"/>
              <a:t>return </a:t>
            </a:r>
            <a:r>
              <a:rPr lang="en-US" altLang="zh-CN" dirty="0"/>
              <a:t>FAILURE</a:t>
            </a:r>
            <a:endParaRPr lang="en-US" altLang="zh-CN" sz="2400" dirty="0"/>
          </a:p>
          <a:p>
            <a:r>
              <a:rPr lang="en-US" altLang="zh-CN" sz="2800" dirty="0"/>
              <a:t>else</a:t>
            </a:r>
          </a:p>
          <a:p>
            <a:pPr lvl="1"/>
            <a:r>
              <a:rPr lang="en-US" altLang="zh-CN" dirty="0" smtClean="0"/>
              <a:t>return </a:t>
            </a:r>
            <a:r>
              <a:rPr lang="en-US" altLang="zh-CN" i="1" dirty="0"/>
              <a:t>d</a:t>
            </a:r>
            <a:endParaRPr lang="zh-CN" altLang="en-US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伪代码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8945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可证期望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d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dirty="0" smtClean="0"/>
                  <a:t>步后，一定会找到环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对于任意合数</a:t>
                </a:r>
                <a:r>
                  <a:rPr lang="en-US" altLang="zh-CN" i="1" dirty="0" smtClean="0"/>
                  <a:t>n</a:t>
                </a:r>
                <a:r>
                  <a:rPr lang="zh-CN" altLang="en-US" dirty="0" smtClean="0"/>
                  <a:t>，最小非平凡因子是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n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dirty="0" smtClean="0"/>
                  <a:t>的</a:t>
                </a:r>
                <a:endParaRPr lang="en-US" altLang="zh-CN" dirty="0" smtClean="0"/>
              </a:p>
              <a:p>
                <a:r>
                  <a:rPr lang="zh-CN" altLang="en-US" dirty="0"/>
                  <a:t>期望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n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i="1" dirty="0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dirty="0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 dirty="0" smtClean="0"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5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363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指数与原根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指数、离散对数、原根的定义与计算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706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i="1" dirty="0"/>
                  <a:t>a</a:t>
                </a:r>
                <a:r>
                  <a:rPr lang="zh-CN" altLang="en-US" dirty="0"/>
                  <a:t>对模</a:t>
                </a:r>
                <a:r>
                  <a:rPr lang="en-US" altLang="zh-CN" i="1" dirty="0"/>
                  <a:t>m</a:t>
                </a:r>
                <a:r>
                  <a:rPr lang="zh-CN" altLang="en-US" dirty="0"/>
                  <a:t>的</a:t>
                </a:r>
                <a:r>
                  <a:rPr lang="zh-CN" altLang="en-US" b="1" i="1" dirty="0" smtClean="0"/>
                  <a:t>指数（阶）</a:t>
                </a:r>
                <a:r>
                  <a:rPr lang="zh-CN" altLang="en-US" dirty="0" smtClean="0"/>
                  <a:t>：</a:t>
                </a:r>
                <a:r>
                  <a:rPr lang="en-US" altLang="zh-CN" b="1" i="1" dirty="0" smtClean="0"/>
                  <a:t/>
                </a:r>
                <a:br>
                  <a:rPr lang="en-US" altLang="zh-CN" b="1" i="1" dirty="0" smtClean="0"/>
                </a:br>
                <a:r>
                  <a:rPr lang="zh-CN" altLang="en-US" dirty="0" smtClean="0">
                    <a:latin typeface="+mj-lt"/>
                  </a:rPr>
                  <a:t>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a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r</m:t>
                        </m:r>
                      </m:sup>
                    </m:sSup>
                    <m:r>
                      <a:rPr lang="en-US" altLang="zh-CN" i="1" dirty="0">
                        <a:latin typeface="Cambria Math"/>
                        <a:ea typeface="Cambria Math"/>
                      </a:rPr>
                      <m:t>≡1</m:t>
                    </m:r>
                    <m:d>
                      <m:dPr>
                        <m:ctrlPr>
                          <a:rPr lang="en-US" altLang="zh-CN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/>
                            <a:ea typeface="Cambria Math"/>
                          </a:rPr>
                          <m:t>mod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m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j-lt"/>
                  </a:rPr>
                  <a:t>成立的最小正整数</a:t>
                </a:r>
                <a:r>
                  <a:rPr lang="en-US" altLang="zh-CN" i="1" dirty="0" smtClean="0">
                    <a:latin typeface="+mj-lt"/>
                  </a:rPr>
                  <a:t>r</a:t>
                </a:r>
              </a:p>
              <a:p>
                <a:r>
                  <a:rPr lang="zh-CN" altLang="en-US" dirty="0" smtClean="0"/>
                  <a:t>记</a:t>
                </a:r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/>
                          </a:rPr>
                          <m:t>ord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m</m:t>
                        </m:r>
                      </m:sub>
                    </m:sSub>
                    <m:r>
                      <a:rPr lang="en-US" altLang="zh-CN" i="1" dirty="0" smtClean="0">
                        <a:latin typeface="Cambria Math"/>
                      </a:rPr>
                      <m:t>a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/>
                          </a:rPr>
                          <m:t>a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</a:rPr>
                          <m:t>x</m:t>
                        </m:r>
                      </m:sup>
                    </m:sSup>
                    <m:r>
                      <a:rPr lang="en-US" altLang="zh-CN" i="1" dirty="0">
                        <a:latin typeface="Cambria Math"/>
                      </a:rPr>
                      <m:t>≡</m:t>
                    </m:r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/>
                          </a:rPr>
                          <m:t>a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</a:rPr>
                          <m:t>y</m:t>
                        </m:r>
                      </m:sup>
                    </m:sSup>
                    <m:d>
                      <m:dPr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/>
                          </a:rPr>
                          <m:t>mod</m:t>
                        </m:r>
                        <m:r>
                          <a:rPr lang="en-US" altLang="zh-CN" i="1" dirty="0">
                            <a:latin typeface="Cambria Math"/>
                          </a:rPr>
                          <m:t> </m:t>
                        </m:r>
                        <m:r>
                          <a:rPr lang="en-US" altLang="zh-CN" i="1" dirty="0">
                            <a:latin typeface="Cambria Math"/>
                          </a:rPr>
                          <m:t>m</m:t>
                        </m:r>
                      </m:e>
                    </m:d>
                    <m:r>
                      <a:rPr lang="en-US" altLang="zh-CN" i="1" dirty="0">
                        <a:latin typeface="Cambria Math"/>
                        <a:ea typeface="Cambria Math"/>
                      </a:rPr>
                      <m:t>⇔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x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y</m:t>
                    </m:r>
                    <m:d>
                      <m:dPr>
                        <m:ctrlPr>
                          <a:rPr lang="en-US" altLang="zh-CN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/>
                            <a:ea typeface="Cambria Math"/>
                          </a:rPr>
                          <m:t>mod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/>
                                <a:ea typeface="Cambria Math"/>
                              </a:rPr>
                              <m:t>ord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  <a:ea typeface="Cambria Math"/>
                              </a:rPr>
                              <m:t>m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a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/>
                          </a:rPr>
                          <m:t>ord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m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a</m:t>
                    </m:r>
                    <m:r>
                      <a:rPr lang="en-US" altLang="zh-CN" i="1" dirty="0">
                        <a:latin typeface="Cambria Math"/>
                      </a:rPr>
                      <m:t>|</m:t>
                    </m:r>
                    <m:r>
                      <a:rPr lang="en-US" altLang="zh-CN" i="1" dirty="0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m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280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m</m:t>
                        </m:r>
                      </m:e>
                    </m:d>
                    <m:r>
                      <a:rPr lang="en-US" altLang="zh-CN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 dirty="0" smtClean="0">
                            <a:latin typeface="Cambria Math"/>
                          </a:rPr>
                          <m:t>i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≤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k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 smtClean="0">
                                    <a:latin typeface="Cambria Math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a:rPr lang="en-US" altLang="zh-CN" i="1" dirty="0" smtClean="0"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 smtClean="0">
                                    <a:latin typeface="Cambria Math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altLang="zh-CN" i="1" dirty="0" smtClean="0"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</m:sup>
                        </m:sSup>
                      </m:e>
                    </m:nary>
                    <m:r>
                      <a:rPr lang="en-US" altLang="zh-CN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/>
                          </a:rPr>
                          <m:t>ord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m</m:t>
                        </m:r>
                      </m:sub>
                    </m:sSub>
                    <m:r>
                      <a:rPr lang="en-US" altLang="zh-CN" i="1" dirty="0" smtClean="0">
                        <a:latin typeface="Cambria Math"/>
                      </a:rPr>
                      <m:t>a</m:t>
                    </m:r>
                    <m:r>
                      <a:rPr lang="en-US" altLang="zh-CN" i="1" dirty="0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zh-CN" i="1" dirty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 dirty="0">
                            <a:latin typeface="Cambria Math"/>
                          </a:rPr>
                          <m:t>i</m:t>
                        </m:r>
                        <m:r>
                          <a:rPr lang="en-US" altLang="zh-CN" i="1" dirty="0">
                            <a:latin typeface="Cambria Math"/>
                          </a:rPr>
                          <m:t>≤</m:t>
                        </m:r>
                        <m:r>
                          <a:rPr lang="en-US" altLang="zh-CN" i="1" dirty="0">
                            <a:latin typeface="Cambria Math"/>
                          </a:rPr>
                          <m:t>k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zh-CN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 smtClean="0">
                                    <a:latin typeface="Cambria Math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altLang="zh-CN" i="1" dirty="0" smtClean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altLang="zh-CN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a</m:t>
                        </m:r>
                      </m:e>
                      <m:sub>
                        <m:r>
                          <a:rPr lang="en-US" altLang="zh-CN" i="1" dirty="0" smtClean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altLang="zh-CN" i="1" dirty="0" smtClean="0">
                        <a:latin typeface="Cambria Math"/>
                      </a:rPr>
                      <m:t>, 1≤</m:t>
                    </m:r>
                    <m:r>
                      <a:rPr lang="en-US" altLang="zh-CN" i="1" dirty="0" smtClean="0">
                        <a:latin typeface="Cambria Math"/>
                      </a:rPr>
                      <m:t>i</m:t>
                    </m:r>
                    <m:r>
                      <a:rPr lang="en-US" altLang="zh-CN" i="1" dirty="0" smtClean="0">
                        <a:latin typeface="Cambria Math"/>
                      </a:rPr>
                      <m:t>≤</m:t>
                    </m:r>
                    <m:r>
                      <a:rPr lang="en-US" altLang="zh-CN" i="1" dirty="0" smtClean="0">
                        <a:latin typeface="Cambria Math"/>
                      </a:rPr>
                      <m:t>k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对于每个</a:t>
                </a:r>
                <a:r>
                  <a:rPr lang="en-US" altLang="zh-CN" i="1" dirty="0" smtClean="0"/>
                  <a:t>i</a:t>
                </a:r>
              </a:p>
              <a:p>
                <a:pPr lvl="1"/>
                <a:r>
                  <a:rPr lang="zh-CN" altLang="en-US" dirty="0" smtClean="0"/>
                  <a:t>枚举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altLang="zh-CN" i="1" dirty="0" smtClean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/>
                            <a:ea typeface="Cambria Math"/>
                          </a:rPr>
                          <m:t>0,…,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/>
                                <a:ea typeface="Cambria Math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/>
                                <a:ea typeface="Cambria Math"/>
                              </a:rPr>
                              <m:t>i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，求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a</m:t>
                        </m:r>
                      </m:e>
                      <m:sup>
                        <m:sSub>
                          <m:sSub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 smtClean="0">
                                <a:latin typeface="Cambria Math"/>
                              </a:rPr>
                              <m:t>ord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</a:rPr>
                              <m:t>m</m:t>
                            </m:r>
                          </m:sub>
                        </m:sSub>
                        <m:r>
                          <a:rPr lang="en-US" altLang="zh-CN" i="1" dirty="0" smtClean="0">
                            <a:latin typeface="Cambria Math"/>
                          </a:rPr>
                          <m:t>a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i="1" dirty="0" smtClean="0">
                        <a:latin typeface="Cambria Math"/>
                      </a:rPr>
                      <m:t>mod</m:t>
                    </m:r>
                    <m:r>
                      <a:rPr lang="en-US" altLang="zh-CN" i="1" dirty="0" smtClean="0">
                        <a:latin typeface="Cambria Math"/>
                      </a:rPr>
                      <m:t> </m:t>
                    </m:r>
                    <m:r>
                      <a:rPr lang="en-US" altLang="zh-CN" i="1" dirty="0" smtClean="0">
                        <a:latin typeface="Cambria Math"/>
                      </a:rPr>
                      <m:t>m</m:t>
                    </m:r>
                  </m:oMath>
                </a14:m>
                <a:r>
                  <a:rPr lang="zh-CN" altLang="en-US" dirty="0" smtClean="0"/>
                  <a:t>直到为</a:t>
                </a:r>
                <a:r>
                  <a:rPr lang="en-US" altLang="zh-CN" dirty="0" smtClean="0"/>
                  <a:t>1</a:t>
                </a:r>
              </a:p>
              <a:p>
                <a:pPr lvl="1"/>
                <a:r>
                  <a:rPr lang="zh-CN" altLang="en-US" dirty="0" smtClean="0"/>
                  <a:t>下次求得的幂是上次的</a:t>
                </a:r>
                <a:r>
                  <a:rPr lang="en-US" altLang="zh-CN" i="1" dirty="0" smtClean="0"/>
                  <a:t>p</a:t>
                </a:r>
                <a:r>
                  <a:rPr lang="en-US" altLang="zh-CN" i="1" baseline="-25000" dirty="0" smtClean="0"/>
                  <a:t>i</a:t>
                </a:r>
                <a:r>
                  <a:rPr lang="zh-CN" altLang="en-US" dirty="0" smtClean="0"/>
                  <a:t>次方，快速幂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 dirty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i="1" dirty="0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CN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/>
                                  </a:rPr>
                                  <m:t>m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zh-CN" altLang="en-US" dirty="0" smtClean="0"/>
                  <a:t>（假设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m</m:t>
                        </m:r>
                      </m:e>
                    </m:d>
                  </m:oMath>
                </a14:m>
                <a:r>
                  <a:rPr lang="zh-CN" altLang="en-US" dirty="0" smtClean="0"/>
                  <a:t>已分解）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求指数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199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i="1" dirty="0" smtClean="0"/>
                  <a:t>b</a:t>
                </a:r>
                <a:r>
                  <a:rPr lang="zh-CN" altLang="en-US" dirty="0"/>
                  <a:t>对模</a:t>
                </a:r>
                <a:r>
                  <a:rPr lang="en-US" altLang="zh-CN" i="1" dirty="0"/>
                  <a:t>m</a:t>
                </a:r>
                <a:r>
                  <a:rPr lang="zh-CN" altLang="en-US" dirty="0"/>
                  <a:t>的以</a:t>
                </a:r>
                <a:r>
                  <a:rPr lang="en-US" altLang="zh-CN" i="1" dirty="0"/>
                  <a:t>a</a:t>
                </a:r>
                <a:r>
                  <a:rPr lang="zh-CN" altLang="en-US" dirty="0"/>
                  <a:t>为底的</a:t>
                </a:r>
                <a:r>
                  <a:rPr lang="zh-CN" altLang="en-US" b="1" i="1" dirty="0"/>
                  <a:t>离散</a:t>
                </a:r>
                <a:r>
                  <a:rPr lang="zh-CN" altLang="en-US" b="1" i="1" dirty="0" smtClean="0"/>
                  <a:t>对数（指标）</a:t>
                </a:r>
                <a:r>
                  <a:rPr lang="zh-CN" altLang="en-US" dirty="0" smtClean="0"/>
                  <a:t>：</a:t>
                </a:r>
                <a:r>
                  <a:rPr lang="en-US" altLang="zh-CN" b="1" i="1" dirty="0" smtClean="0"/>
                  <a:t/>
                </a:r>
                <a:br>
                  <a:rPr lang="en-US" altLang="zh-CN" b="1" i="1" dirty="0" smtClean="0"/>
                </a:br>
                <a:r>
                  <a:rPr lang="en-US" altLang="zh-CN" b="1" i="1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r</m:t>
                    </m:r>
                    <m:r>
                      <a:rPr lang="en-US" altLang="zh-CN" i="1" dirty="0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a</m:t>
                        </m:r>
                      </m:e>
                      <m:sup>
                        <m:r>
                          <a:rPr lang="en-US" altLang="zh-CN" i="1" dirty="0" smtClean="0">
                            <a:latin typeface="Cambria Math"/>
                          </a:rPr>
                          <m:t>r</m:t>
                        </m:r>
                      </m:sup>
                    </m:sSup>
                    <m:r>
                      <a:rPr lang="en-US" altLang="zh-CN" i="1" dirty="0" smtClean="0">
                        <a:latin typeface="Cambria Math"/>
                      </a:rPr>
                      <m:t>≡</m:t>
                    </m:r>
                    <m:r>
                      <a:rPr lang="en-US" altLang="zh-CN" i="1" dirty="0" smtClean="0">
                        <a:latin typeface="Cambria Math"/>
                      </a:rPr>
                      <m:t>b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/>
                          </a:rPr>
                          <m:t>mod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 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m</m:t>
                        </m:r>
                      </m:e>
                    </m:d>
                  </m:oMath>
                </a14:m>
                <a:endParaRPr lang="en-US" altLang="zh-CN" b="1" i="1" dirty="0" smtClean="0"/>
              </a:p>
              <a:p>
                <a:r>
                  <a:rPr lang="zh-CN" altLang="en-US" dirty="0"/>
                  <a:t>记</a:t>
                </a:r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/>
                          </a:rPr>
                          <m:t>ind</m:t>
                        </m:r>
                      </m:e>
                      <m:sub>
                        <m:r>
                          <a:rPr lang="en-US" altLang="zh-CN" i="1" dirty="0" smtClean="0">
                            <a:latin typeface="Cambria Math"/>
                          </a:rPr>
                          <m:t>m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,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 altLang="zh-CN" i="1" dirty="0" smtClean="0">
                        <a:latin typeface="Cambria Math"/>
                      </a:rPr>
                      <m:t>b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离散对数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6942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a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,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m</m:t>
                        </m:r>
                      </m:e>
                    </m:d>
                    <m:r>
                      <a:rPr lang="en-US" altLang="zh-CN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zh-CN" altLang="en-US" dirty="0" smtClean="0"/>
                  <a:t>，令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k</m:t>
                    </m:r>
                    <m:r>
                      <a:rPr lang="en-US" altLang="zh-CN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CN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 smtClean="0">
                                    <a:latin typeface="Cambria Math"/>
                                  </a:rPr>
                                  <m:t>m</m:t>
                                </m:r>
                              </m:e>
                            </m:d>
                          </m:e>
                        </m:rad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分别求出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a</m:t>
                        </m:r>
                      </m:e>
                      <m:sup>
                        <m:r>
                          <a:rPr lang="en-US" altLang="zh-CN" i="1" dirty="0" smtClean="0">
                            <a:latin typeface="Cambria Math"/>
                          </a:rPr>
                          <m:t>i</m:t>
                        </m:r>
                      </m:sup>
                    </m:sSup>
                    <m:r>
                      <a:rPr lang="en-US" altLang="zh-CN" i="1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/>
                      </a:rPr>
                      <m:t>mod</m:t>
                    </m:r>
                    <m:r>
                      <a:rPr lang="en-US" altLang="zh-CN" i="1" dirty="0" smtClean="0">
                        <a:latin typeface="Cambria Math"/>
                      </a:rPr>
                      <m:t> </m:t>
                    </m:r>
                    <m:r>
                      <a:rPr lang="en-US" altLang="zh-CN" i="1" dirty="0" smtClean="0">
                        <a:latin typeface="Cambria Math"/>
                      </a:rPr>
                      <m:t>m</m:t>
                    </m:r>
                    <m:r>
                      <a:rPr lang="en-US" altLang="zh-CN" i="1" dirty="0" smtClean="0">
                        <a:latin typeface="Cambria Math"/>
                      </a:rPr>
                      <m:t>,</m:t>
                    </m:r>
                    <m:r>
                      <a:rPr lang="en-US" altLang="zh-CN" i="1" dirty="0" smtClean="0">
                        <a:latin typeface="Cambria Math"/>
                      </a:rPr>
                      <m:t>i</m:t>
                    </m:r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/>
                            <a:ea typeface="Cambria Math"/>
                          </a:rPr>
                          <m:t>0,…,</m:t>
                        </m:r>
                        <m:r>
                          <a:rPr lang="en-US" altLang="zh-CN" i="1" dirty="0" smtClean="0">
                            <a:latin typeface="Cambria Math"/>
                            <a:ea typeface="Cambria Math"/>
                          </a:rPr>
                          <m:t>k</m:t>
                        </m:r>
                        <m:r>
                          <a:rPr lang="en-US" altLang="zh-CN" i="1" dirty="0" smtClean="0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en-US" dirty="0"/>
                  <a:t/>
                </a:r>
                <a:br>
                  <a:rPr lang="en-US" altLang="en-US" dirty="0"/>
                </a:br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/>
                          </a:rPr>
                          <m:t>a</m:t>
                        </m:r>
                      </m:e>
                      <m:sup>
                        <m:r>
                          <a:rPr lang="en-US" altLang="zh-CN" i="1" dirty="0" smtClean="0">
                            <a:latin typeface="Cambria Math"/>
                          </a:rPr>
                          <m:t>m</m:t>
                        </m:r>
                        <m:r>
                          <a:rPr lang="en-US" altLang="zh-CN" i="1" dirty="0">
                            <a:latin typeface="Cambria Math"/>
                          </a:rPr>
                          <m:t>i</m:t>
                        </m:r>
                      </m:sup>
                    </m:sSup>
                    <m:r>
                      <a:rPr lang="en-US" altLang="zh-CN" i="1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/>
                      </a:rPr>
                      <m:t>mod</m:t>
                    </m:r>
                    <m:r>
                      <a:rPr lang="en-US" altLang="zh-CN" i="1" dirty="0">
                        <a:latin typeface="Cambria Math"/>
                      </a:rPr>
                      <m:t> </m:t>
                    </m:r>
                    <m:r>
                      <a:rPr lang="en-US" altLang="zh-CN" i="1" dirty="0">
                        <a:latin typeface="Cambria Math"/>
                      </a:rPr>
                      <m:t>m</m:t>
                    </m:r>
                    <m:r>
                      <a:rPr lang="en-US" altLang="zh-CN" i="1" dirty="0">
                        <a:latin typeface="Cambria Math"/>
                      </a:rPr>
                      <m:t>,</m:t>
                    </m:r>
                    <m:r>
                      <a:rPr lang="en-US" altLang="zh-CN" i="1" dirty="0">
                        <a:latin typeface="Cambria Math"/>
                      </a:rPr>
                      <m:t>i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0,…,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k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 smtClean="0"/>
                  <a:t>，记入两个列表</a:t>
                </a:r>
                <a:r>
                  <a:rPr lang="en-US" altLang="zh-CN" i="1" dirty="0" smtClean="0"/>
                  <a:t>L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,</a:t>
                </a:r>
                <a:r>
                  <a:rPr lang="en-US" altLang="zh-CN" i="1" dirty="0" smtClean="0"/>
                  <a:t>L</a:t>
                </a:r>
                <a:r>
                  <a:rPr lang="en-US" altLang="zh-CN" baseline="-25000" dirty="0" smtClean="0"/>
                  <a:t>2</a:t>
                </a:r>
              </a:p>
              <a:p>
                <a:r>
                  <a:rPr lang="zh-CN" altLang="en-US" dirty="0" smtClean="0"/>
                  <a:t>判断是否存在两个元素</a:t>
                </a:r>
                <a:r>
                  <a:rPr lang="en-US" altLang="zh-CN" i="1" dirty="0" smtClean="0"/>
                  <a:t>i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,</a:t>
                </a:r>
                <a:r>
                  <a:rPr lang="en-US" altLang="zh-CN" i="1" dirty="0" smtClean="0"/>
                  <a:t>i</a:t>
                </a:r>
                <a:r>
                  <a:rPr lang="en-US" altLang="zh-CN" baseline="-25000" dirty="0" smtClean="0"/>
                  <a:t>2</a:t>
                </a:r>
                <a:br>
                  <a:rPr lang="en-US" altLang="zh-CN" baseline="-25000" dirty="0" smtClean="0"/>
                </a:br>
                <a:r>
                  <a:rPr lang="en-US" altLang="zh-CN" baseline="-250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i</m:t>
                        </m:r>
                      </m:e>
                      <m:sub>
                        <m:r>
                          <a:rPr lang="en-US" altLang="zh-CN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/>
                            <a:ea typeface="Cambria Math"/>
                          </a:rPr>
                          <m:t>L</m:t>
                        </m:r>
                      </m:e>
                      <m:sub>
                        <m:r>
                          <a:rPr lang="en-US" altLang="zh-CN" i="1" dirty="0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/>
                            <a:ea typeface="Cambria Math"/>
                          </a:rPr>
                          <m:t>i</m:t>
                        </m:r>
                      </m:e>
                      <m:sub>
                        <m:r>
                          <a:rPr lang="en-US" altLang="zh-CN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/>
                            <a:ea typeface="Cambria Math"/>
                          </a:rPr>
                          <m:t>L</m:t>
                        </m:r>
                      </m:e>
                      <m:sub>
                        <m:r>
                          <a:rPr lang="en-US" altLang="zh-CN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/>
                            <a:ea typeface="Cambria Math"/>
                          </a:rPr>
                          <m:t>i</m:t>
                        </m:r>
                      </m:e>
                      <m:sub>
                        <m:r>
                          <a:rPr lang="en-US" altLang="zh-CN" i="1" dirty="0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/>
                            <a:ea typeface="Cambria Math"/>
                          </a:rPr>
                          <m:t>i</m:t>
                        </m:r>
                      </m:e>
                      <m:sub>
                        <m:r>
                          <a:rPr lang="en-US" altLang="zh-CN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b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/>
                            <a:ea typeface="Cambria Math"/>
                          </a:rPr>
                          <m:t>mod</m:t>
                        </m:r>
                        <m:r>
                          <a:rPr lang="en-US" altLang="zh-CN" i="1" dirty="0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altLang="zh-CN" i="1" dirty="0" smtClean="0">
                            <a:latin typeface="Cambria Math"/>
                            <a:ea typeface="Cambria Math"/>
                          </a:rPr>
                          <m:t>m</m:t>
                        </m:r>
                      </m:e>
                    </m:d>
                  </m:oMath>
                </a14:m>
                <a:endParaRPr lang="en-US" altLang="zh-CN" i="1" dirty="0">
                  <a:latin typeface="Cambria Math"/>
                  <a:ea typeface="Cambria Math"/>
                </a:endParaRPr>
              </a:p>
              <a:p>
                <a:pPr lvl="1"/>
                <a:r>
                  <a:rPr lang="zh-CN" altLang="en-US" dirty="0" smtClean="0"/>
                  <a:t>对每个</a:t>
                </a:r>
                <a:r>
                  <a:rPr lang="en-US" altLang="zh-CN" i="1" dirty="0" smtClean="0"/>
                  <a:t>i</a:t>
                </a:r>
                <a:r>
                  <a:rPr lang="en-US" altLang="zh-CN" baseline="-25000" dirty="0" smtClean="0"/>
                  <a:t>1</a:t>
                </a:r>
                <a:r>
                  <a:rPr lang="zh-CN" altLang="en-US" dirty="0" smtClean="0"/>
                  <a:t>在</a:t>
                </a:r>
                <a:r>
                  <a:rPr lang="en-US" altLang="zh-CN" i="1" dirty="0" smtClean="0"/>
                  <a:t>L</a:t>
                </a:r>
                <a:r>
                  <a:rPr lang="en-US" altLang="zh-CN" baseline="-25000" dirty="0" smtClean="0"/>
                  <a:t>2</a:t>
                </a:r>
                <a:r>
                  <a:rPr lang="zh-CN" altLang="en-US" dirty="0" smtClean="0"/>
                  <a:t>中寻找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i</m:t>
                        </m:r>
                      </m:e>
                      <m:sub>
                        <m:r>
                          <a:rPr lang="en-US" altLang="zh-CN" i="1" dirty="0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CN" i="1" dirty="0" smtClean="0">
                            <a:latin typeface="Cambria Math"/>
                          </a:rPr>
                          <m:t>−1</m:t>
                        </m:r>
                      </m:sup>
                    </m:sSubSup>
                    <m:r>
                      <a:rPr lang="en-US" altLang="zh-CN" i="1" dirty="0" smtClean="0">
                        <a:latin typeface="Cambria Math"/>
                      </a:rPr>
                      <m:t>b</m:t>
                    </m:r>
                    <m:r>
                      <a:rPr lang="en-US" altLang="zh-CN" i="1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/>
                      </a:rPr>
                      <m:t>mod</m:t>
                    </m:r>
                    <m:r>
                      <a:rPr lang="en-US" altLang="zh-CN" i="1" dirty="0" smtClean="0">
                        <a:latin typeface="Cambria Math"/>
                      </a:rPr>
                      <m:t> </m:t>
                    </m:r>
                    <m:r>
                      <a:rPr lang="en-US" altLang="zh-CN" i="1" dirty="0" smtClean="0">
                        <a:latin typeface="Cambria Math"/>
                      </a:rPr>
                      <m:t>m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CN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 smtClean="0">
                                    <a:latin typeface="Cambria Math"/>
                                  </a:rPr>
                                  <m:t>m</m:t>
                                </m:r>
                              </m:e>
                            </m:d>
                          </m:e>
                        </m:rad>
                        <m:func>
                          <m:func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i="1" dirty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m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求离散对数（</a:t>
            </a:r>
            <a:r>
              <a:rPr lang="en-US" altLang="zh-CN" dirty="0" smtClean="0"/>
              <a:t>Shank’s BSGS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4800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41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最大公约数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扩展</a:t>
                </a:r>
                <a:r>
                  <a:rPr lang="en-US" altLang="zh-CN" dirty="0" err="1" smtClean="0"/>
                  <a:t>gcd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求</a:t>
                </a:r>
                <a:r>
                  <a:rPr lang="en-US" altLang="zh-CN" i="1" dirty="0" smtClean="0"/>
                  <a:t>a</a:t>
                </a:r>
                <a:r>
                  <a:rPr lang="zh-CN" altLang="en-US" dirty="0" smtClean="0"/>
                  <a:t>的逆元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a</m:t>
                        </m:r>
                      </m:e>
                      <m:sup>
                        <m:r>
                          <a:rPr lang="en-US" altLang="zh-CN" i="1" dirty="0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CN" i="1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/>
                      </a:rPr>
                      <m:t>mod</m:t>
                    </m:r>
                    <m:r>
                      <a:rPr lang="en-US" altLang="zh-CN" i="1" dirty="0" smtClean="0">
                        <a:latin typeface="Cambria Math"/>
                      </a:rPr>
                      <m:t> </m:t>
                    </m:r>
                    <m:r>
                      <a:rPr lang="en-US" altLang="zh-CN" i="1" dirty="0" smtClean="0">
                        <a:latin typeface="Cambria Math"/>
                      </a:rPr>
                      <m:t>m</m:t>
                    </m:r>
                    <m:r>
                      <a:rPr lang="en-US" altLang="zh-CN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baseline="30000" dirty="0" smtClean="0"/>
              </a:p>
              <a:p>
                <a:pPr lvl="1"/>
                <a:r>
                  <a:rPr lang="zh-CN" altLang="en-US" dirty="0" smtClean="0"/>
                  <a:t>解一次不定方程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 dirty="0" smtClean="0">
                            <a:latin typeface="Cambria Math"/>
                          </a:rPr>
                          <m:t>i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/>
                              </a:rPr>
                              <m:t>i</m:t>
                            </m:r>
                          </m:sub>
                        </m:sSub>
                      </m:e>
                    </m:nary>
                    <m:r>
                      <a:rPr lang="en-US" altLang="zh-CN" i="1" smtClean="0">
                        <a:latin typeface="Cambria Math"/>
                      </a:rPr>
                      <m:t>=</m:t>
                    </m:r>
                    <m:r>
                      <a:rPr lang="en-US" altLang="zh-CN" i="1" smtClean="0">
                        <a:latin typeface="Cambria Math"/>
                      </a:rPr>
                      <m:t>b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解线性同余方程组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∀</m:t>
                        </m:r>
                      </m:e>
                      <m:sub>
                        <m:r>
                          <a:rPr lang="en-US" altLang="zh-CN" i="1" dirty="0" smtClean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altLang="zh-CN" i="1" dirty="0" smtClean="0">
                        <a:latin typeface="Cambria Math"/>
                      </a:rPr>
                      <m:t>x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/>
                          </a:rPr>
                          <m:t>a</m:t>
                        </m:r>
                      </m:e>
                      <m:sub>
                        <m:r>
                          <a:rPr lang="en-US" altLang="zh-CN" i="1" smtClean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altLang="zh-CN" i="1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/>
                      </a:rPr>
                      <m:t>mod</m:t>
                    </m:r>
                    <m:r>
                      <a:rPr lang="en-US" altLang="zh-CN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/>
                          </a:rPr>
                          <m:t>m</m:t>
                        </m:r>
                      </m:e>
                      <m:sub>
                        <m:r>
                          <a:rPr lang="en-US" altLang="zh-CN" i="1" smtClean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altLang="zh-CN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……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辗转相除法的应用</a:t>
            </a:r>
          </a:p>
        </p:txBody>
      </p:sp>
    </p:spTree>
    <p:extLst>
      <p:ext uri="{BB962C8B-B14F-4D97-AF65-F5344CB8AC3E}">
        <p14:creationId xmlns:p14="http://schemas.microsoft.com/office/powerpoint/2010/main" val="3599168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模</a:t>
                </a:r>
                <a:r>
                  <a:rPr lang="en-US" altLang="zh-CN" i="1" dirty="0"/>
                  <a:t>m</a:t>
                </a:r>
                <a:r>
                  <a:rPr lang="zh-CN" altLang="en-US" dirty="0"/>
                  <a:t>的</a:t>
                </a:r>
                <a:r>
                  <a:rPr lang="zh-CN" altLang="en-US" b="1" i="1" dirty="0" smtClean="0"/>
                  <a:t>原根</a:t>
                </a:r>
                <a:r>
                  <a:rPr lang="zh-CN" altLang="en-US" dirty="0" smtClean="0"/>
                  <a:t>：</a:t>
                </a:r>
                <a:r>
                  <a:rPr lang="en-US" altLang="zh-CN" b="1" i="1" dirty="0" smtClean="0"/>
                  <a:t/>
                </a:r>
                <a:br>
                  <a:rPr lang="en-US" altLang="zh-CN" b="1" i="1" dirty="0" smtClean="0"/>
                </a:br>
                <a:r>
                  <a:rPr lang="en-US" altLang="zh-CN" b="1" i="1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g</m:t>
                    </m:r>
                    <m:r>
                      <a:rPr lang="en-US" altLang="zh-CN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/>
                          </a:rPr>
                          <m:t>ord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m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g</m:t>
                    </m:r>
                    <m:r>
                      <a:rPr lang="en-US" altLang="zh-CN" i="1" dirty="0">
                        <a:latin typeface="Cambria Math"/>
                      </a:rPr>
                      <m:t>=</m:t>
                    </m:r>
                    <m:r>
                      <a:rPr lang="en-US" altLang="zh-CN" i="1" dirty="0">
                        <a:latin typeface="Cambria Math"/>
                      </a:rPr>
                      <m:t>𝜙</m:t>
                    </m:r>
                    <m:r>
                      <a:rPr lang="en-US" altLang="zh-CN" i="1" dirty="0">
                        <a:latin typeface="Cambria Math"/>
                      </a:rPr>
                      <m:t>(</m:t>
                    </m:r>
                    <m:r>
                      <a:rPr lang="en-US" altLang="zh-CN" i="1" dirty="0">
                        <a:latin typeface="Cambria Math"/>
                      </a:rPr>
                      <m:t>m</m:t>
                    </m:r>
                    <m:r>
                      <a:rPr lang="en-US" altLang="zh-CN" i="1" dirty="0">
                        <a:latin typeface="Cambria Math"/>
                      </a:rPr>
                      <m:t>)</m:t>
                    </m:r>
                  </m:oMath>
                </a14:m>
                <a:endParaRPr lang="zh-CN" altLang="en-US" b="1" i="1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/>
                      <m:t>定理：当且仅当</m:t>
                    </m:r>
                    <m:r>
                      <m:rPr>
                        <m:nor/>
                      </m:rPr>
                      <a:rPr lang="en-US" altLang="zh-CN" i="1" dirty="0"/>
                      <m:t>m</m:t>
                    </m:r>
                    <m:r>
                      <m:rPr>
                        <m:nor/>
                      </m:rPr>
                      <a:rPr lang="en-US" altLang="zh-CN" dirty="0"/>
                      <m:t>=2,4,</m:t>
                    </m:r>
                    <m:r>
                      <m:rPr>
                        <m:nor/>
                      </m:rPr>
                      <a:rPr lang="en-US" altLang="zh-CN" i="1" dirty="0"/>
                      <m:t>p</m:t>
                    </m:r>
                    <m:r>
                      <m:rPr>
                        <m:nor/>
                      </m:rPr>
                      <a:rPr lang="en-US" altLang="zh-CN" i="1" baseline="30000" dirty="0"/>
                      <m:t>a</m:t>
                    </m:r>
                    <m:r>
                      <m:rPr>
                        <m:nor/>
                      </m:rPr>
                      <a:rPr lang="en-US" altLang="zh-CN" dirty="0"/>
                      <m:t>,2</m:t>
                    </m:r>
                    <m:r>
                      <m:rPr>
                        <m:nor/>
                      </m:rPr>
                      <a:rPr lang="en-US" altLang="zh-CN" i="1" dirty="0"/>
                      <m:t>p</m:t>
                    </m:r>
                    <m:r>
                      <m:rPr>
                        <m:nor/>
                      </m:rPr>
                      <a:rPr lang="en-US" altLang="zh-CN" i="1" baseline="30000" dirty="0"/>
                      <m:t>a</m:t>
                    </m:r>
                    <m:r>
                      <m:rPr>
                        <m:nor/>
                      </m:rPr>
                      <a:rPr lang="zh-CN" altLang="en-US" dirty="0"/>
                      <m:t>时，模</m:t>
                    </m:r>
                    <m:r>
                      <m:rPr>
                        <m:nor/>
                      </m:rPr>
                      <a:rPr lang="en-US" altLang="zh-CN" i="1" dirty="0"/>
                      <m:t>m</m:t>
                    </m:r>
                    <m:r>
                      <m:rPr>
                        <m:nor/>
                      </m:rPr>
                      <a:rPr lang="zh-CN" altLang="en-US" dirty="0"/>
                      <m:t>才有原根</m:t>
                    </m:r>
                  </m:oMath>
                </a14:m>
                <a:endParaRPr lang="zh-CN" alt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g</m:t>
                            </m:r>
                          </m:e>
                          <m:sup>
                            <m:r>
                              <a:rPr lang="en-US" altLang="zh-CN" i="1" dirty="0" smtClean="0">
                                <a:latin typeface="Cambria Math"/>
                              </a:rPr>
                              <m:t>0</m:t>
                            </m:r>
                          </m:sup>
                        </m:sSup>
                        <m:r>
                          <a:rPr lang="en-US" altLang="zh-CN" i="1" dirty="0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g</m:t>
                            </m:r>
                          </m:e>
                          <m:sup>
                            <m:r>
                              <a:rPr lang="en-US" altLang="zh-CN" i="1" dirty="0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i="1" dirty="0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g</m:t>
                            </m:r>
                          </m:e>
                          <m:sup>
                            <m:r>
                              <a:rPr lang="en-US" altLang="zh-CN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 dirty="0" smtClean="0">
                            <a:latin typeface="Cambria Math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g</m:t>
                            </m:r>
                          </m:e>
                          <m:sup>
                            <m:r>
                              <a:rPr lang="en-US" altLang="zh-CN" i="1" dirty="0" smtClean="0">
                                <a:latin typeface="Cambria Math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CN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 smtClean="0">
                                    <a:latin typeface="Cambria Math"/>
                                  </a:rPr>
                                  <m:t>m</m:t>
                                </m:r>
                              </m:e>
                            </m:d>
                            <m:r>
                              <a:rPr lang="en-US" altLang="zh-CN" i="1" dirty="0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/>
                  <a:t>是模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的缩系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原根</a:t>
            </a:r>
          </a:p>
        </p:txBody>
      </p:sp>
    </p:spTree>
    <p:extLst>
      <p:ext uri="{BB962C8B-B14F-4D97-AF65-F5344CB8AC3E}">
        <p14:creationId xmlns:p14="http://schemas.microsoft.com/office/powerpoint/2010/main" val="1793922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定理：模</a:t>
                </a:r>
                <a:r>
                  <a:rPr lang="en-US" altLang="zh-CN" i="1" dirty="0" smtClean="0"/>
                  <a:t>m</a:t>
                </a:r>
                <a:r>
                  <a:rPr lang="zh-CN" altLang="en-US" dirty="0" smtClean="0"/>
                  <a:t>的最小原根是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O</m:t>
                    </m:r>
                    <m:r>
                      <a:rPr lang="en-US" altLang="zh-CN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m</m:t>
                        </m:r>
                      </m:e>
                      <m:sup>
                        <m:f>
                          <m:f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 dirty="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 dirty="0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altLang="zh-CN" i="1" dirty="0" smtClean="0">
                            <a:latin typeface="Cambria Math"/>
                          </a:rPr>
                          <m:t>+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𝜀</m:t>
                        </m:r>
                      </m:sup>
                    </m:sSup>
                    <m:r>
                      <a:rPr lang="en-US" altLang="zh-CN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的</a:t>
                </a:r>
                <a:endParaRPr lang="en-US" altLang="zh-CN" dirty="0" smtClean="0"/>
              </a:p>
              <a:p>
                <a:r>
                  <a:rPr lang="zh-CN" altLang="en-US" dirty="0"/>
                  <a:t>从小到</a:t>
                </a:r>
                <a:r>
                  <a:rPr lang="zh-CN" altLang="en-US" dirty="0" smtClean="0"/>
                  <a:t>大枚举</a:t>
                </a:r>
                <a:r>
                  <a:rPr lang="en-US" altLang="zh-CN" i="1" dirty="0" smtClean="0"/>
                  <a:t>a</a:t>
                </a:r>
                <a:r>
                  <a:rPr lang="zh-CN" altLang="en-US" dirty="0" smtClean="0"/>
                  <a:t>，依次判断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求指数？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∀</m:t>
                        </m:r>
                      </m:e>
                      <m:sub>
                        <m:r>
                          <a:rPr lang="en-US" altLang="zh-CN" i="1" dirty="0" smtClean="0">
                            <a:latin typeface="Cambria Math"/>
                          </a:rPr>
                          <m:t>p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|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m</m:t>
                            </m:r>
                          </m:e>
                        </m:d>
                      </m:sub>
                    </m:sSub>
                    <m:sSup>
                      <m:sSup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a</m:t>
                        </m:r>
                      </m:e>
                      <m:sup>
                        <m:f>
                          <m:f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 dirty="0" smtClean="0">
                                <a:latin typeface="Cambria Math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CN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 smtClean="0">
                                    <a:latin typeface="Cambria Math"/>
                                  </a:rPr>
                                  <m:t>m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 dirty="0" smtClean="0">
                                <a:latin typeface="Cambria Math"/>
                              </a:rPr>
                              <m:t>p</m:t>
                            </m:r>
                          </m:den>
                        </m:f>
                      </m:sup>
                    </m:sSup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≢1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/>
                            <a:ea typeface="Cambria Math"/>
                          </a:rPr>
                          <m:t>mod</m:t>
                        </m:r>
                        <m:r>
                          <a:rPr lang="en-US" altLang="zh-CN" i="1" dirty="0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altLang="zh-CN" i="1" dirty="0" smtClean="0">
                            <a:latin typeface="Cambria Math"/>
                            <a:ea typeface="Cambria Math"/>
                          </a:rPr>
                          <m:t>m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m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i="1" dirty="0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dirty="0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 dirty="0" smtClean="0"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zh-CN" i="1" dirty="0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i="1" dirty="0" smtClean="0">
                                <a:latin typeface="Cambria Math"/>
                              </a:rPr>
                              <m:t>𝜀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i="1" dirty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 dirty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i="1" dirty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CN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/>
                                  </a:rPr>
                                  <m:t>m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（假设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m</m:t>
                        </m:r>
                      </m:e>
                    </m:d>
                  </m:oMath>
                </a14:m>
                <a:r>
                  <a:rPr lang="zh-CN" altLang="en-US" dirty="0"/>
                  <a:t>已分解）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找原根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8850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解同余方程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将未知数从幂的底数移到指数，或从指数移到底数</a:t>
            </a:r>
            <a:endParaRPr lang="en-US" altLang="zh-CN" dirty="0" smtClean="0"/>
          </a:p>
          <a:p>
            <a:r>
              <a:rPr lang="zh-CN" altLang="en-US" dirty="0" smtClean="0"/>
              <a:t>原根是生成元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整数</a:t>
            </a:r>
            <a:r>
              <a:rPr lang="en-US" altLang="zh-CN" dirty="0" smtClean="0"/>
              <a:t>FFT</a:t>
            </a:r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指数、离散对数、原根的应用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4844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给定正整数</a:t>
                </a:r>
                <a:r>
                  <a:rPr lang="en-US" altLang="zh-CN" i="1" dirty="0" err="1" smtClean="0"/>
                  <a:t>a</a:t>
                </a:r>
                <a:r>
                  <a:rPr lang="en-US" altLang="zh-CN" dirty="0" err="1" smtClean="0"/>
                  <a:t>,</a:t>
                </a:r>
                <a:r>
                  <a:rPr lang="en-US" altLang="zh-CN" i="1" dirty="0" err="1" smtClean="0"/>
                  <a:t>b</a:t>
                </a:r>
                <a:r>
                  <a:rPr lang="en-US" altLang="zh-CN" dirty="0" err="1" smtClean="0"/>
                  <a:t>,</a:t>
                </a:r>
                <a:r>
                  <a:rPr lang="en-US" altLang="zh-CN" i="1" dirty="0" err="1" smtClean="0"/>
                  <a:t>p</a:t>
                </a:r>
                <a:endParaRPr lang="en-US" altLang="zh-CN" i="1" dirty="0" smtClean="0"/>
              </a:p>
              <a:p>
                <a:r>
                  <a:rPr lang="zh-CN" altLang="en-US" dirty="0" smtClean="0"/>
                  <a:t>解方程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x</m:t>
                        </m:r>
                      </m:e>
                      <m:sup>
                        <m:r>
                          <a:rPr lang="en-US" altLang="zh-CN" i="1" dirty="0" smtClean="0">
                            <a:latin typeface="Cambria Math"/>
                          </a:rPr>
                          <m:t>a</m:t>
                        </m:r>
                      </m:sup>
                    </m:sSup>
                    <m:r>
                      <a:rPr lang="en-US" altLang="zh-CN" i="1" dirty="0" smtClean="0">
                        <a:latin typeface="Cambria Math"/>
                      </a:rPr>
                      <m:t>≡</m:t>
                    </m:r>
                    <m:r>
                      <a:rPr lang="en-US" altLang="zh-CN" i="1" dirty="0" smtClean="0">
                        <a:latin typeface="Cambria Math"/>
                      </a:rPr>
                      <m:t>b</m:t>
                    </m:r>
                    <m:r>
                      <a:rPr lang="en-US" altLang="zh-CN" i="1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/>
                      </a:rPr>
                      <m:t>mod</m:t>
                    </m:r>
                    <m:r>
                      <a:rPr lang="en-US" altLang="zh-CN" i="1" dirty="0" smtClean="0">
                        <a:latin typeface="Cambria Math"/>
                      </a:rPr>
                      <m:t> </m:t>
                    </m:r>
                    <m:r>
                      <a:rPr lang="en-US" altLang="zh-CN" i="1" dirty="0" smtClean="0">
                        <a:latin typeface="Cambria Math"/>
                      </a:rPr>
                      <m:t>p</m:t>
                    </m:r>
                    <m:r>
                      <a:rPr lang="en-US" altLang="zh-CN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i="1" dirty="0" err="1" smtClean="0"/>
                  <a:t>a</a:t>
                </a:r>
                <a:r>
                  <a:rPr lang="en-US" altLang="zh-CN" dirty="0" err="1" smtClean="0"/>
                  <a:t>,</a:t>
                </a:r>
                <a:r>
                  <a:rPr lang="en-US" altLang="zh-CN" i="1" dirty="0" err="1" smtClean="0"/>
                  <a:t>b</a:t>
                </a:r>
                <a:r>
                  <a:rPr lang="en-US" altLang="zh-CN" dirty="0" err="1" smtClean="0"/>
                  <a:t>,</a:t>
                </a:r>
                <a:r>
                  <a:rPr lang="en-US" altLang="zh-CN" i="1" dirty="0" err="1" smtClean="0"/>
                  <a:t>p</a:t>
                </a:r>
                <a:r>
                  <a:rPr lang="zh-CN" altLang="en-US" dirty="0" smtClean="0"/>
                  <a:t>≤</a:t>
                </a:r>
                <a:r>
                  <a:rPr lang="en-US" altLang="zh-CN" dirty="0" smtClean="0"/>
                  <a:t>10</a:t>
                </a:r>
                <a:r>
                  <a:rPr lang="en-US" altLang="zh-CN" baseline="30000" dirty="0" smtClean="0"/>
                  <a:t>9</a:t>
                </a:r>
                <a:r>
                  <a:rPr lang="zh-CN" altLang="en-US" dirty="0" smtClean="0"/>
                  <a:t>，</a:t>
                </a:r>
                <a:r>
                  <a:rPr lang="en-US" altLang="zh-CN" i="1" dirty="0" smtClean="0"/>
                  <a:t>p</a:t>
                </a:r>
                <a:r>
                  <a:rPr lang="zh-CN" altLang="en-US" dirty="0" smtClean="0"/>
                  <a:t>是质数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模高</a:t>
            </a:r>
            <a:r>
              <a:rPr lang="zh-CN" altLang="en-US" dirty="0"/>
              <a:t>次方根</a:t>
            </a:r>
          </a:p>
        </p:txBody>
      </p:sp>
    </p:spTree>
    <p:extLst>
      <p:ext uri="{BB962C8B-B14F-4D97-AF65-F5344CB8AC3E}">
        <p14:creationId xmlns:p14="http://schemas.microsoft.com/office/powerpoint/2010/main" val="4259515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令</a:t>
                </a:r>
                <a:r>
                  <a:rPr lang="en-US" altLang="zh-CN" i="1" dirty="0" smtClean="0"/>
                  <a:t>g</a:t>
                </a:r>
                <a:r>
                  <a:rPr lang="zh-CN" altLang="en-US" dirty="0" smtClean="0"/>
                  <a:t>为</a:t>
                </a:r>
                <a:r>
                  <a:rPr lang="en-US" altLang="zh-CN" i="1" dirty="0" smtClean="0"/>
                  <a:t>p</a:t>
                </a:r>
                <a:r>
                  <a:rPr lang="zh-CN" altLang="en-US" dirty="0" smtClean="0"/>
                  <a:t>的原根</a:t>
                </a:r>
                <a:endParaRPr lang="en-US" altLang="zh-CN" i="1" dirty="0" smtClean="0"/>
              </a:p>
              <a:p>
                <a:r>
                  <a:rPr lang="zh-CN" altLang="en-US" dirty="0" smtClean="0"/>
                  <a:t>不妨设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x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≢</m:t>
                    </m:r>
                    <m:r>
                      <a:rPr lang="en-US" altLang="zh-CN" i="1" dirty="0">
                        <a:latin typeface="Cambria Math"/>
                      </a:rPr>
                      <m:t>0,</m:t>
                    </m:r>
                    <m:r>
                      <a:rPr lang="en-US" altLang="zh-CN" i="1" dirty="0">
                        <a:latin typeface="Cambria Math"/>
                      </a:rPr>
                      <m:t>x</m:t>
                    </m:r>
                    <m:r>
                      <a:rPr lang="en-US" altLang="zh-CN" i="1" dirty="0">
                        <a:latin typeface="Cambria Math"/>
                      </a:rPr>
                      <m:t>≡</m:t>
                    </m:r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/>
                          </a:rPr>
                          <m:t>g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</a:rPr>
                          <m:t>y</m:t>
                        </m:r>
                      </m:sup>
                    </m:sSup>
                    <m:r>
                      <a:rPr lang="en-US" altLang="zh-CN" i="1" dirty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/>
                      </a:rPr>
                      <m:t>mod</m:t>
                    </m:r>
                    <m:r>
                      <a:rPr lang="en-US" altLang="zh-CN" i="1" dirty="0">
                        <a:latin typeface="Cambria Math"/>
                      </a:rPr>
                      <m:t> </m:t>
                    </m:r>
                    <m:r>
                      <a:rPr lang="en-US" altLang="zh-CN" i="1" dirty="0" smtClean="0">
                        <a:latin typeface="Cambria Math"/>
                      </a:rPr>
                      <m:t>p</m:t>
                    </m:r>
                    <m:r>
                      <a:rPr lang="en-US" altLang="zh-CN" i="1" dirty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/>
                          </a:rPr>
                          <m:t>g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</a:rPr>
                          <m:t>ya</m:t>
                        </m:r>
                      </m:sup>
                    </m:sSup>
                    <m:r>
                      <a:rPr lang="en-US" altLang="zh-CN" i="1" dirty="0">
                        <a:latin typeface="Cambria Math"/>
                      </a:rPr>
                      <m:t>≡</m:t>
                    </m:r>
                    <m:r>
                      <a:rPr lang="en-US" altLang="zh-CN" i="1" dirty="0">
                        <a:latin typeface="Cambria Math"/>
                      </a:rPr>
                      <m:t>b</m:t>
                    </m:r>
                    <m:r>
                      <a:rPr lang="en-US" altLang="zh-CN" i="1" dirty="0">
                        <a:latin typeface="Cambria Math"/>
                      </a:rPr>
                      <m:t>≡</m:t>
                    </m:r>
                    <m:sSup>
                      <m:sSup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/>
                          </a:rPr>
                          <m:t>g</m:t>
                        </m:r>
                      </m:e>
                      <m:sup>
                        <m:sSub>
                          <m:sSub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/>
                              </a:rPr>
                              <m:t>ind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</a:rPr>
                              <m:t>g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/>
                          </a:rPr>
                          <m:t>b</m:t>
                        </m:r>
                      </m:sup>
                    </m:sSup>
                    <m:r>
                      <a:rPr lang="en-US" altLang="zh-CN" i="1" dirty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/>
                      </a:rPr>
                      <m:t>mod</m:t>
                    </m:r>
                    <m:r>
                      <a:rPr lang="en-US" altLang="zh-CN" i="1" dirty="0">
                        <a:latin typeface="Cambria Math"/>
                      </a:rPr>
                      <m:t> </m:t>
                    </m:r>
                    <m:r>
                      <a:rPr lang="en-US" altLang="zh-CN" i="1" dirty="0" smtClean="0">
                        <a:latin typeface="Cambria Math"/>
                      </a:rPr>
                      <m:t>p</m:t>
                    </m:r>
                    <m:r>
                      <a:rPr lang="en-US" altLang="zh-CN" i="1" dirty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ay</m:t>
                    </m:r>
                    <m:r>
                      <a:rPr lang="en-US" altLang="zh-CN" i="1" dirty="0" smtClean="0">
                        <a:latin typeface="Cambria Math"/>
                      </a:rPr>
                      <m:t>≡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/>
                          </a:rPr>
                          <m:t>ind</m:t>
                        </m:r>
                      </m:e>
                      <m:sub>
                        <m:r>
                          <a:rPr lang="en-US" altLang="zh-CN" i="1" dirty="0" smtClean="0">
                            <a:latin typeface="Cambria Math"/>
                          </a:rPr>
                          <m:t>g</m:t>
                        </m:r>
                      </m:sub>
                    </m:sSub>
                    <m:r>
                      <a:rPr lang="en-US" altLang="zh-CN" i="1" dirty="0" smtClean="0">
                        <a:latin typeface="Cambria Math"/>
                      </a:rPr>
                      <m:t>b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/>
                          </a:rPr>
                          <m:t>mod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 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p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解</a:t>
                </a:r>
                <a:r>
                  <a:rPr lang="zh-CN" altLang="en-US" dirty="0" smtClean="0"/>
                  <a:t>出</a:t>
                </a:r>
                <a:r>
                  <a:rPr lang="en-US" altLang="zh-CN" i="1" dirty="0" smtClean="0"/>
                  <a:t>y</a:t>
                </a:r>
                <a:r>
                  <a:rPr lang="zh-CN" altLang="en-US" dirty="0" smtClean="0"/>
                  <a:t>，回代入</a:t>
                </a:r>
                <a:r>
                  <a:rPr lang="en-US" altLang="zh-CN" i="1" dirty="0" smtClean="0"/>
                  <a:t>x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p</m:t>
                            </m:r>
                          </m:e>
                        </m:rad>
                        <m:func>
                          <m:func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p</m:t>
                            </m:r>
                          </m:e>
                        </m:func>
                      </m:e>
                    </m:d>
                  </m:oMath>
                </a14:m>
                <a:endParaRPr lang="en-US" altLang="zh-CN" i="1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7259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给定</a:t>
                </a:r>
                <a:r>
                  <a:rPr lang="en-US" altLang="zh-CN" i="1" dirty="0" smtClean="0"/>
                  <a:t>n</a:t>
                </a:r>
                <a:r>
                  <a:rPr lang="en-US" altLang="zh-CN" dirty="0" smtClean="0"/>
                  <a:t>*</a:t>
                </a:r>
                <a:r>
                  <a:rPr lang="en-US" altLang="zh-CN" i="1" dirty="0" smtClean="0"/>
                  <a:t>n</a:t>
                </a:r>
                <a:r>
                  <a:rPr lang="zh-CN" altLang="en-US" dirty="0" smtClean="0"/>
                  <a:t>矩阵</a:t>
                </a:r>
                <a:r>
                  <a:rPr lang="en-US" altLang="zh-CN" i="1" dirty="0" smtClean="0"/>
                  <a:t>A</a:t>
                </a:r>
                <a:r>
                  <a:rPr lang="zh-CN" altLang="en-US" dirty="0" smtClean="0"/>
                  <a:t>与整数</a:t>
                </a:r>
                <a:r>
                  <a:rPr lang="en-US" altLang="zh-CN" i="1" dirty="0" smtClean="0"/>
                  <a:t>m</a:t>
                </a:r>
                <a:r>
                  <a:rPr lang="zh-CN" altLang="en-US" dirty="0" smtClean="0"/>
                  <a:t>，求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A</m:t>
                        </m:r>
                      </m:e>
                    </m:d>
                    <m:r>
                      <a:rPr lang="en-US" altLang="zh-CN" i="1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/>
                      </a:rPr>
                      <m:t>mod</m:t>
                    </m:r>
                    <m:r>
                      <a:rPr lang="en-US" altLang="zh-CN" i="1" dirty="0" smtClean="0">
                        <a:latin typeface="Cambria Math"/>
                      </a:rPr>
                      <m:t> </m:t>
                    </m:r>
                    <m:r>
                      <a:rPr lang="en-US" altLang="zh-CN" i="1" dirty="0" smtClean="0">
                        <a:latin typeface="Cambria Math"/>
                      </a:rPr>
                      <m:t>m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i="1" dirty="0" smtClean="0"/>
                  <a:t>n</a:t>
                </a:r>
                <a:r>
                  <a:rPr lang="zh-CN" altLang="en-US" dirty="0" smtClean="0"/>
                  <a:t>≤</a:t>
                </a:r>
                <a:r>
                  <a:rPr lang="en-US" altLang="zh-CN" dirty="0" smtClean="0"/>
                  <a:t>200,</a:t>
                </a:r>
                <a:r>
                  <a:rPr lang="en-US" altLang="zh-CN" i="1" dirty="0" smtClean="0"/>
                  <a:t>m</a:t>
                </a:r>
                <a:r>
                  <a:rPr lang="zh-CN" altLang="en-US" dirty="0" smtClean="0"/>
                  <a:t>≤</a:t>
                </a:r>
                <a:r>
                  <a:rPr lang="en-US" altLang="zh-CN" dirty="0" smtClean="0"/>
                  <a:t>10</a:t>
                </a:r>
                <a:r>
                  <a:rPr lang="en-US" altLang="zh-CN" baseline="30000" dirty="0" smtClean="0"/>
                  <a:t>9</a:t>
                </a:r>
              </a:p>
              <a:p>
                <a:r>
                  <a:rPr lang="zh-CN" altLang="en-US" dirty="0" smtClean="0"/>
                  <a:t>提示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交换</a:t>
                </a:r>
                <a:r>
                  <a:rPr lang="zh-CN" altLang="en-US" dirty="0" smtClean="0"/>
                  <a:t>矩阵不同两行，行列式值取相反数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将某行的任意倍加到另一行，行列式值不变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如果矩阵是上三角矩阵，</a:t>
                </a:r>
                <a:r>
                  <a:rPr lang="zh-CN" altLang="en-US" dirty="0"/>
                  <a:t>行列式</a:t>
                </a:r>
                <a:r>
                  <a:rPr lang="zh-CN" altLang="en-US" dirty="0" smtClean="0"/>
                  <a:t>值等于对角线元素的积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The Determinant III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4194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行列式操作：高斯消元</a:t>
                </a:r>
                <a:endParaRPr lang="en-US" altLang="zh-CN" dirty="0" smtClean="0"/>
              </a:p>
              <a:p>
                <a:r>
                  <a:rPr lang="zh-CN" altLang="en-US" dirty="0"/>
                  <a:t>消</a:t>
                </a:r>
                <a:r>
                  <a:rPr lang="zh-CN" altLang="en-US" dirty="0" smtClean="0"/>
                  <a:t>去：</a:t>
                </a:r>
                <a:r>
                  <a:rPr lang="zh-CN" altLang="en-US" dirty="0"/>
                  <a:t>使两行某列最多有一个非零元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除法？浮点？精度？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对这两个元素使用辗转相除法，且</a:t>
                </a:r>
                <a:r>
                  <a:rPr lang="zh-CN" altLang="en-US" b="1" dirty="0" smtClean="0"/>
                  <a:t>两行跟着一起加减乘</a:t>
                </a:r>
                <a:endParaRPr lang="en-US" altLang="zh-CN" b="1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n</m:t>
                            </m:r>
                          </m:e>
                          <m:sup>
                            <m:r>
                              <a:rPr lang="en-US" altLang="zh-CN" i="1" dirty="0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i="1" dirty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 dirty="0" smtClean="0">
                                <a:latin typeface="Cambria Math"/>
                              </a:rPr>
                              <m:t>m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1793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latin typeface="Cambria Math"/>
                  </a:rPr>
                  <a:t>给定非负</a:t>
                </a:r>
                <a:r>
                  <a:rPr lang="zh-CN" altLang="en-US" dirty="0" smtClean="0">
                    <a:latin typeface="+mj-lt"/>
                  </a:rPr>
                  <a:t>整数</a:t>
                </a:r>
                <a:r>
                  <a:rPr lang="en-US" altLang="zh-CN" i="1" dirty="0" err="1" smtClean="0"/>
                  <a:t>a</a:t>
                </a:r>
                <a:r>
                  <a:rPr lang="en-US" altLang="zh-CN" dirty="0" err="1" smtClean="0"/>
                  <a:t>,</a:t>
                </a:r>
                <a:r>
                  <a:rPr lang="en-US" altLang="zh-CN" i="1" dirty="0" err="1" smtClean="0"/>
                  <a:t>b</a:t>
                </a:r>
                <a:r>
                  <a:rPr lang="en-US" altLang="zh-CN" dirty="0" err="1" smtClean="0"/>
                  <a:t>,</a:t>
                </a:r>
                <a:r>
                  <a:rPr lang="en-US" altLang="zh-CN" i="1" dirty="0" err="1" smtClean="0"/>
                  <a:t>c,n</a:t>
                </a:r>
                <a:endParaRPr lang="en-US" altLang="zh-CN" i="1" dirty="0" smtClean="0"/>
              </a:p>
              <a:p>
                <a:r>
                  <a:rPr lang="zh-CN" altLang="en-US" dirty="0" smtClean="0"/>
                  <a:t>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 dirty="0">
                            <a:latin typeface="Cambria Math"/>
                          </a:rPr>
                          <m:t>0</m:t>
                        </m:r>
                        <m:r>
                          <a:rPr lang="en-US" altLang="zh-CN" i="1" dirty="0">
                            <a:latin typeface="Cambria Math"/>
                          </a:rPr>
                          <m:t>≤</m:t>
                        </m:r>
                        <m:r>
                          <a:rPr lang="en-US" altLang="zh-CN" i="1" dirty="0">
                            <a:latin typeface="Cambria Math"/>
                          </a:rPr>
                          <m:t>i</m:t>
                        </m:r>
                        <m:r>
                          <a:rPr lang="en-US" altLang="zh-CN" i="1" dirty="0">
                            <a:latin typeface="Cambria Math"/>
                          </a:rPr>
                          <m:t>≤</m:t>
                        </m:r>
                        <m:r>
                          <a:rPr lang="en-US" altLang="zh-CN" i="1" dirty="0">
                            <a:latin typeface="Cambria Math"/>
                          </a:rPr>
                          <m:t>n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 dirty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 dirty="0">
                                        <a:latin typeface="Cambria Math"/>
                                      </a:rPr>
                                      <m:t>ax</m:t>
                                    </m:r>
                                    <m:r>
                                      <a:rPr lang="en-US" altLang="zh-CN" i="1" dirty="0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altLang="zh-CN" i="1" dirty="0" smtClean="0">
                                        <a:latin typeface="Cambria Math"/>
                                      </a:rPr>
                                      <m:t>b</m:t>
                                    </m:r>
                                  </m:num>
                                  <m:den>
                                    <m:r>
                                      <a:rPr lang="en-US" altLang="zh-CN" i="1" dirty="0" smtClean="0">
                                        <a:latin typeface="Cambria Math"/>
                                      </a:rPr>
                                      <m:t>c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i="1" dirty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en-US" altLang="zh-CN" i="1" dirty="0" err="1" smtClean="0"/>
                  <a:t>a</a:t>
                </a:r>
                <a:r>
                  <a:rPr lang="en-US" altLang="zh-CN" dirty="0" err="1" smtClean="0"/>
                  <a:t>,</a:t>
                </a:r>
                <a:r>
                  <a:rPr lang="en-US" altLang="zh-CN" i="1" dirty="0" err="1" smtClean="0"/>
                  <a:t>b</a:t>
                </a:r>
                <a:r>
                  <a:rPr lang="en-US" altLang="zh-CN" dirty="0" err="1" smtClean="0"/>
                  <a:t>,</a:t>
                </a:r>
                <a:r>
                  <a:rPr lang="en-US" altLang="zh-CN" i="1" dirty="0" err="1" smtClean="0"/>
                  <a:t>c</a:t>
                </a:r>
                <a:r>
                  <a:rPr lang="en-US" altLang="zh-CN" dirty="0" err="1" smtClean="0"/>
                  <a:t>,</a:t>
                </a:r>
                <a:r>
                  <a:rPr lang="en-US" altLang="zh-CN" i="1" dirty="0" err="1" smtClean="0"/>
                  <a:t>n</a:t>
                </a:r>
                <a:r>
                  <a:rPr lang="zh-CN" altLang="en-US" dirty="0" smtClean="0"/>
                  <a:t>≤</a:t>
                </a:r>
                <a:r>
                  <a:rPr lang="en-US" altLang="zh-CN" dirty="0"/>
                  <a:t>10</a:t>
                </a:r>
                <a:r>
                  <a:rPr lang="en-US" altLang="zh-CN" baseline="30000" dirty="0"/>
                  <a:t>9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梯形内格点数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819400"/>
            <a:ext cx="3255323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2452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/>
                          </a:rPr>
                          <m:t>a</m:t>
                        </m:r>
                        <m:r>
                          <a:rPr lang="en-US" altLang="zh-CN" sz="2400" i="1" dirty="0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i="1" dirty="0" smtClean="0">
                            <a:latin typeface="Cambria Math"/>
                          </a:rPr>
                          <m:t>b</m:t>
                        </m:r>
                        <m:r>
                          <a:rPr lang="en-US" altLang="zh-CN" sz="2400" i="1" dirty="0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i="1" dirty="0" smtClean="0">
                            <a:latin typeface="Cambria Math"/>
                          </a:rPr>
                          <m:t>c</m:t>
                        </m:r>
                        <m:r>
                          <a:rPr lang="en-US" altLang="zh-CN" sz="2400" i="1" dirty="0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i="1" dirty="0" smtClean="0">
                            <a:latin typeface="Cambria Math"/>
                          </a:rPr>
                          <m:t>n</m:t>
                        </m:r>
                      </m:e>
                    </m:d>
                    <m:r>
                      <a:rPr lang="en-US" altLang="zh-CN" sz="240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i="1" dirty="0">
                            <a:latin typeface="Cambria Math"/>
                          </a:rPr>
                          <m:t>0</m:t>
                        </m:r>
                        <m:r>
                          <a:rPr lang="en-US" altLang="zh-CN" sz="2400" i="1" dirty="0">
                            <a:latin typeface="Cambria Math"/>
                          </a:rPr>
                          <m:t>≤</m:t>
                        </m:r>
                        <m:r>
                          <a:rPr lang="en-US" altLang="zh-CN" sz="2400" i="1" dirty="0">
                            <a:latin typeface="Cambria Math"/>
                          </a:rPr>
                          <m:t>i</m:t>
                        </m:r>
                        <m:r>
                          <a:rPr lang="en-US" altLang="zh-CN" sz="2400" i="1" dirty="0">
                            <a:latin typeface="Cambria Math"/>
                          </a:rPr>
                          <m:t>≤</m:t>
                        </m:r>
                        <m:r>
                          <a:rPr lang="en-US" altLang="zh-CN" sz="2400" i="1" dirty="0">
                            <a:latin typeface="Cambria Math"/>
                          </a:rPr>
                          <m:t>n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sz="2400" i="1" dirty="0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i="1" dirty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 dirty="0">
                                        <a:latin typeface="Cambria Math"/>
                                      </a:rPr>
                                      <m:t>ax</m:t>
                                    </m:r>
                                    <m:r>
                                      <a:rPr lang="en-US" altLang="zh-CN" sz="2400" i="1" dirty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altLang="zh-CN" sz="2400" i="1" dirty="0">
                                        <a:latin typeface="Cambria Math"/>
                                      </a:rPr>
                                      <m:t>b</m:t>
                                    </m:r>
                                  </m:num>
                                  <m:den>
                                    <m:r>
                                      <a:rPr lang="en-US" altLang="zh-CN" sz="2400" i="1" dirty="0">
                                        <a:latin typeface="Cambria Math"/>
                                      </a:rPr>
                                      <m:t>c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sz="2400" i="1" dirty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sz="2400" i="1" dirty="0">
                    <a:latin typeface="Cambria Math"/>
                  </a:rPr>
                  <a:t/>
                </a:r>
                <a:br>
                  <a:rPr lang="en-US" altLang="zh-CN" sz="2400" i="1" dirty="0">
                    <a:latin typeface="Cambria Math"/>
                  </a:rPr>
                </a:br>
                <a:r>
                  <a:rPr lang="en-US" altLang="zh-CN" sz="2400" i="1" dirty="0" smtClean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sz="2400" i="1" dirty="0" smtClean="0">
                            <a:latin typeface="Cambria Math"/>
                          </a:rPr>
                          <m:t>i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sz="240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 smtClean="0">
                                        <a:latin typeface="Cambria Math"/>
                                      </a:rPr>
                                      <m:t>a</m:t>
                                    </m:r>
                                  </m:num>
                                  <m:den>
                                    <m:r>
                                      <a:rPr lang="en-US" altLang="zh-CN" sz="2400" i="1" smtClean="0">
                                        <a:latin typeface="Cambria Math"/>
                                      </a:rPr>
                                      <m:t>c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sz="2400" i="1" smtClean="0">
                                <a:latin typeface="Cambria Math"/>
                              </a:rPr>
                              <m:t>x</m:t>
                            </m:r>
                            <m:r>
                              <a:rPr lang="en-US" altLang="zh-CN" sz="2400" i="1" smtClean="0">
                                <a:latin typeface="Cambria Math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 smtClean="0">
                                        <a:latin typeface="Cambria Math"/>
                                      </a:rPr>
                                      <m:t>b</m:t>
                                    </m:r>
                                  </m:num>
                                  <m:den>
                                    <m:r>
                                      <a:rPr lang="en-US" altLang="zh-CN" sz="2400" i="1" smtClean="0">
                                        <a:latin typeface="Cambria Math"/>
                                      </a:rPr>
                                      <m:t>c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sz="2400" i="1" smtClean="0">
                                <a:latin typeface="Cambria Math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zh-CN" sz="240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i="1" smtClean="0">
                                            <a:latin typeface="Cambria Math"/>
                                          </a:rPr>
                                          <m:t>a</m:t>
                                        </m:r>
                                        <m:r>
                                          <a:rPr lang="en-US" altLang="zh-CN" sz="2400" i="1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400" i="1" smtClean="0">
                                            <a:latin typeface="Cambria Math"/>
                                          </a:rPr>
                                          <m:t>mod</m:t>
                                        </m:r>
                                        <m:r>
                                          <a:rPr lang="en-US" altLang="zh-CN" sz="2400" i="1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2400" i="1" smtClean="0">
                                            <a:latin typeface="Cambria Math"/>
                                          </a:rPr>
                                          <m:t>c</m:t>
                                        </m:r>
                                      </m:e>
                                    </m:d>
                                    <m:r>
                                      <a:rPr lang="en-US" altLang="zh-CN" sz="2400" i="1" smtClean="0">
                                        <a:latin typeface="Cambria Math"/>
                                      </a:rPr>
                                      <m:t>x</m:t>
                                    </m:r>
                                    <m:r>
                                      <a:rPr lang="en-US" altLang="zh-CN" sz="2400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altLang="zh-CN" sz="2400" i="1" smtClean="0">
                                        <a:latin typeface="Cambria Math"/>
                                      </a:rPr>
                                      <m:t>b</m:t>
                                    </m:r>
                                    <m:r>
                                      <a:rPr lang="en-US" altLang="zh-CN" sz="240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 smtClean="0">
                                        <a:latin typeface="Cambria Math"/>
                                      </a:rPr>
                                      <m:t>mod</m:t>
                                    </m:r>
                                    <m:r>
                                      <a:rPr lang="en-US" altLang="zh-CN" sz="240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altLang="zh-CN" sz="2400" i="1" smtClean="0">
                                        <a:latin typeface="Cambria Math"/>
                                      </a:rPr>
                                      <m:t>c</m:t>
                                    </m:r>
                                  </m:num>
                                  <m:den>
                                    <m:r>
                                      <a:rPr lang="en-US" altLang="zh-CN" sz="2400" i="1" smtClean="0">
                                        <a:latin typeface="Cambria Math"/>
                                      </a:rPr>
                                      <m:t>c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sz="240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en-US" sz="2400" dirty="0">
                    <a:latin typeface="Cambria Math"/>
                  </a:rPr>
                  <a:t/>
                </a:r>
                <a:br>
                  <a:rPr lang="en-US" altLang="en-US" sz="2400" dirty="0">
                    <a:latin typeface="Cambria Math"/>
                  </a:rPr>
                </a:br>
                <a:r>
                  <a:rPr lang="en-US" altLang="en-US" sz="2400" dirty="0" smtClean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i="1" dirty="0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240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en-US" sz="2400" i="1" dirty="0" smtClean="0">
                                <a:latin typeface="Cambria Math"/>
                              </a:rPr>
                              <m:t>a</m:t>
                            </m:r>
                          </m:num>
                          <m:den>
                            <m:r>
                              <a:rPr lang="en-US" altLang="en-US" sz="2400" i="1" dirty="0" smtClean="0">
                                <a:latin typeface="Cambria Math"/>
                              </a:rPr>
                              <m:t>c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alt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en-US" sz="2400" i="1" dirty="0" smtClean="0">
                            <a:latin typeface="Cambria Math"/>
                          </a:rPr>
                          <m:t>n</m:t>
                        </m:r>
                        <m:d>
                          <m:dPr>
                            <m:ctrlPr>
                              <a:rPr lang="en-US" altLang="en-US" sz="24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en-US" sz="2400" i="1" dirty="0" smtClean="0">
                                <a:latin typeface="Cambria Math"/>
                              </a:rPr>
                              <m:t>n</m:t>
                            </m:r>
                            <m:r>
                              <a:rPr lang="en-US" altLang="en-US" sz="2400" i="1" dirty="0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en-US" sz="2400" i="1" dirty="0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en-US" sz="2400" i="1" dirty="0" smtClean="0">
                        <a:latin typeface="Cambria Math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i="1" dirty="0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240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en-US" sz="2400" i="1" dirty="0" smtClean="0">
                                <a:latin typeface="Cambria Math"/>
                              </a:rPr>
                              <m:t>b</m:t>
                            </m:r>
                          </m:num>
                          <m:den>
                            <m:r>
                              <a:rPr lang="en-US" altLang="en-US" sz="2400" i="1" dirty="0" smtClean="0">
                                <a:latin typeface="Cambria Math"/>
                              </a:rPr>
                              <m:t>c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en-US" sz="24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en-US" sz="2400" i="1" dirty="0" smtClean="0">
                            <a:latin typeface="Cambria Math"/>
                          </a:rPr>
                          <m:t>n</m:t>
                        </m:r>
                        <m:r>
                          <a:rPr lang="en-US" altLang="en-US" sz="2400" i="1" dirty="0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altLang="en-US" sz="2400" i="1" dirty="0" smtClean="0">
                        <a:latin typeface="Cambria Math"/>
                      </a:rPr>
                      <m:t>+</m:t>
                    </m:r>
                    <m:r>
                      <a:rPr lang="en-US" altLang="en-US" sz="2400" i="1" dirty="0" smtClean="0">
                        <a:latin typeface="Cambria Math"/>
                      </a:rPr>
                      <m:t>f</m:t>
                    </m:r>
                    <m:r>
                      <a:rPr lang="en-US" altLang="en-US" sz="2400" i="1" dirty="0" smtClean="0">
                        <a:latin typeface="Cambria Math"/>
                      </a:rPr>
                      <m:t>(</m:t>
                    </m:r>
                    <m:r>
                      <a:rPr lang="en-US" altLang="en-US" sz="2400" i="1" dirty="0" smtClean="0">
                        <a:latin typeface="Cambria Math"/>
                      </a:rPr>
                      <m:t>a</m:t>
                    </m:r>
                    <m:r>
                      <a:rPr lang="en-US" altLang="en-US" sz="2400" i="1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i="1" dirty="0" smtClean="0">
                        <a:latin typeface="Cambria Math"/>
                      </a:rPr>
                      <m:t>mod</m:t>
                    </m:r>
                    <m:r>
                      <a:rPr lang="en-US" altLang="en-US" sz="2400" i="1" dirty="0" smtClean="0">
                        <a:latin typeface="Cambria Math"/>
                      </a:rPr>
                      <m:t> </m:t>
                    </m:r>
                    <m:r>
                      <a:rPr lang="en-US" altLang="en-US" sz="2400" i="1" dirty="0" smtClean="0">
                        <a:latin typeface="Cambria Math"/>
                      </a:rPr>
                      <m:t>c</m:t>
                    </m:r>
                    <m:r>
                      <a:rPr lang="en-US" altLang="en-US" sz="2400" i="1" dirty="0" smtClean="0">
                        <a:latin typeface="Cambria Math"/>
                      </a:rPr>
                      <m:t>,</m:t>
                    </m:r>
                    <m:r>
                      <a:rPr lang="en-US" altLang="en-US" sz="2400" i="1" dirty="0" smtClean="0">
                        <a:latin typeface="Cambria Math"/>
                      </a:rPr>
                      <m:t>b</m:t>
                    </m:r>
                    <m:r>
                      <a:rPr lang="en-US" altLang="en-US" sz="2400" i="1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i="1" dirty="0" smtClean="0">
                        <a:latin typeface="Cambria Math"/>
                      </a:rPr>
                      <m:t>mod</m:t>
                    </m:r>
                    <m:r>
                      <a:rPr lang="en-US" altLang="en-US" sz="2400" i="1" dirty="0" smtClean="0">
                        <a:latin typeface="Cambria Math"/>
                      </a:rPr>
                      <m:t> </m:t>
                    </m:r>
                    <m:r>
                      <a:rPr lang="en-US" altLang="en-US" sz="2400" i="1" dirty="0" smtClean="0">
                        <a:latin typeface="Cambria Math"/>
                      </a:rPr>
                      <m:t>c</m:t>
                    </m:r>
                    <m:r>
                      <a:rPr lang="en-US" altLang="en-US" sz="2400" i="1" dirty="0" smtClean="0">
                        <a:latin typeface="Cambria Math"/>
                      </a:rPr>
                      <m:t>,</m:t>
                    </m:r>
                    <m:r>
                      <a:rPr lang="en-US" altLang="en-US" sz="2400" i="1" dirty="0" smtClean="0">
                        <a:latin typeface="Cambria Math"/>
                      </a:rPr>
                      <m:t>c</m:t>
                    </m:r>
                    <m:r>
                      <a:rPr lang="en-US" altLang="en-US" sz="2400" i="1" dirty="0" smtClean="0">
                        <a:latin typeface="Cambria Math"/>
                      </a:rPr>
                      <m:t>,</m:t>
                    </m:r>
                    <m:r>
                      <a:rPr lang="en-US" altLang="en-US" sz="2400" i="1" dirty="0" smtClean="0">
                        <a:latin typeface="Cambria Math"/>
                      </a:rPr>
                      <m:t>n</m:t>
                    </m:r>
                    <m:r>
                      <a:rPr lang="en-US" altLang="en-US" sz="240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sz="2400" dirty="0" smtClean="0"/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/>
                      </a:rPr>
                      <m:t>h</m:t>
                    </m:r>
                    <m:r>
                      <a:rPr lang="en-US" altLang="zh-CN" sz="240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2400" i="1" dirty="0" smtClean="0">
                                <a:latin typeface="Cambria Math"/>
                              </a:rPr>
                              <m:t>an</m:t>
                            </m:r>
                            <m:r>
                              <a:rPr lang="en-US" altLang="zh-CN" sz="2400" i="1" dirty="0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2400" i="1" dirty="0" smtClean="0">
                                <a:latin typeface="Cambria Math"/>
                              </a:rPr>
                              <m:t>b</m:t>
                            </m:r>
                          </m:num>
                          <m:den>
                            <m:r>
                              <a:rPr lang="en-US" altLang="zh-CN" sz="2400" i="1" dirty="0" smtClean="0">
                                <a:latin typeface="Cambria Math"/>
                              </a:rPr>
                              <m:t>c</m:t>
                            </m:r>
                          </m:den>
                        </m:f>
                      </m:e>
                    </m:d>
                    <m:r>
                      <a:rPr lang="en-US" altLang="zh-CN" sz="2400" i="1" dirty="0" smtClean="0">
                        <a:latin typeface="Cambria Math"/>
                      </a:rPr>
                      <m:t>&gt;0, 0&lt;</m:t>
                    </m:r>
                    <m:r>
                      <a:rPr lang="en-US" altLang="zh-CN" sz="2400" i="1" dirty="0" smtClean="0">
                        <a:latin typeface="Cambria Math"/>
                      </a:rPr>
                      <m:t>a</m:t>
                    </m:r>
                    <m:r>
                      <a:rPr lang="en-US" altLang="zh-CN" sz="2400" i="1" dirty="0" smtClean="0">
                        <a:latin typeface="Cambria Math"/>
                      </a:rPr>
                      <m:t>&lt;</m:t>
                    </m:r>
                    <m:r>
                      <a:rPr lang="en-US" altLang="zh-CN" sz="2400" i="1" dirty="0" smtClean="0">
                        <a:latin typeface="Cambria Math"/>
                      </a:rPr>
                      <m:t>c</m:t>
                    </m:r>
                    <m:r>
                      <a:rPr lang="en-US" altLang="zh-CN" sz="2400" i="1" dirty="0" smtClean="0">
                        <a:latin typeface="Cambria Math"/>
                      </a:rPr>
                      <m:t>,</m:t>
                    </m:r>
                    <m:r>
                      <a:rPr lang="en-US" altLang="zh-CN" sz="2400" i="1" dirty="0" smtClean="0">
                        <a:latin typeface="Cambria Math"/>
                      </a:rPr>
                      <m:t>b</m:t>
                    </m:r>
                    <m:r>
                      <a:rPr lang="en-US" altLang="zh-CN" sz="2400" i="1" dirty="0" smtClean="0">
                        <a:latin typeface="Cambria Math"/>
                      </a:rPr>
                      <m:t>&lt;</m:t>
                    </m:r>
                    <m:r>
                      <a:rPr lang="en-US" altLang="zh-CN" sz="2400" i="1" dirty="0" smtClean="0">
                        <a:latin typeface="Cambria Math"/>
                      </a:rPr>
                      <m:t>c</m:t>
                    </m:r>
                  </m:oMath>
                </a14:m>
                <a:r>
                  <a:rPr lang="en-US" altLang="zh-CN" sz="2400" i="1" dirty="0">
                    <a:latin typeface="Cambria Math"/>
                  </a:rPr>
                  <a:t/>
                </a:r>
                <a:br>
                  <a:rPr lang="en-US" altLang="zh-CN" sz="2400" i="1" dirty="0">
                    <a:latin typeface="Cambria Math"/>
                  </a:rPr>
                </a:br>
                <a:r>
                  <a:rPr lang="en-US" altLang="zh-CN" sz="2400" i="1" dirty="0" smtClean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/>
                          </a:rPr>
                          <m:t>a</m:t>
                        </m:r>
                        <m:r>
                          <a:rPr lang="en-US" altLang="zh-CN" sz="2400" i="1" dirty="0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i="1" dirty="0" smtClean="0">
                            <a:latin typeface="Cambria Math"/>
                          </a:rPr>
                          <m:t>b</m:t>
                        </m:r>
                        <m:r>
                          <a:rPr lang="en-US" altLang="zh-CN" sz="2400" i="1" dirty="0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i="1" dirty="0" smtClean="0">
                            <a:latin typeface="Cambria Math"/>
                          </a:rPr>
                          <m:t>c</m:t>
                        </m:r>
                        <m:r>
                          <a:rPr lang="en-US" altLang="zh-CN" sz="2400" i="1" dirty="0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i="1" dirty="0" smtClean="0">
                            <a:latin typeface="Cambria Math"/>
                          </a:rPr>
                          <m:t>n</m:t>
                        </m:r>
                      </m:e>
                    </m:d>
                    <m:r>
                      <a:rPr lang="en-US" altLang="zh-CN" sz="240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i="1" dirty="0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dirty="0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altLang="zh-CN" sz="2400" i="1" dirty="0">
                                <a:latin typeface="Cambria Math"/>
                              </a:rPr>
                              <m:t>f</m:t>
                            </m:r>
                            <m:d>
                              <m:dPr>
                                <m:ctrlPr>
                                  <a:rPr lang="en-US" altLang="zh-CN" sz="2400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dirty="0">
                                    <a:latin typeface="Cambria Math"/>
                                  </a:rPr>
                                  <m:t>c</m:t>
                                </m:r>
                                <m:r>
                                  <a:rPr lang="en-US" altLang="zh-CN" sz="2400" i="1" dirty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sz="2400" i="1" dirty="0">
                                    <a:latin typeface="Cambria Math"/>
                                  </a:rPr>
                                  <m:t>an</m:t>
                                </m:r>
                                <m:r>
                                  <a:rPr lang="en-US" altLang="zh-CN" sz="2400" i="1" dirty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CN" sz="2400" i="1" dirty="0">
                                    <a:latin typeface="Cambria Math"/>
                                  </a:rPr>
                                  <m:t>b</m:t>
                                </m:r>
                                <m:r>
                                  <a:rPr lang="en-US" altLang="zh-CN" sz="2400" i="1" dirty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i="1" dirty="0">
                                    <a:latin typeface="Cambria Math"/>
                                  </a:rPr>
                                  <m:t>ch</m:t>
                                </m:r>
                                <m:r>
                                  <a:rPr lang="en-US" altLang="zh-CN" sz="2400" i="1" dirty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sz="2400" i="1" dirty="0">
                                    <a:latin typeface="Cambria Math"/>
                                  </a:rPr>
                                  <m:t>a</m:t>
                                </m:r>
                                <m:r>
                                  <a:rPr lang="en-US" altLang="zh-CN" sz="2400" i="1" dirty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sz="2400" i="1" dirty="0">
                                    <a:latin typeface="Cambria Math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altLang="zh-CN" sz="2400" i="1" dirty="0">
                                <a:latin typeface="Cambria Math"/>
                              </a:rPr>
                              <m:t>,  </m:t>
                            </m:r>
                            <m:r>
                              <a:rPr lang="en-US" altLang="zh-CN" sz="2400" i="1" dirty="0">
                                <a:latin typeface="Cambria Math"/>
                              </a:rPr>
                              <m:t>b</m:t>
                            </m:r>
                            <m:r>
                              <a:rPr lang="en-US" altLang="zh-CN" sz="2400" i="1" dirty="0">
                                <a:latin typeface="Cambria Math"/>
                              </a:rPr>
                              <m:t>=0</m:t>
                            </m:r>
                          </m:e>
                          <m:e>
                            <m:r>
                              <a:rPr lang="en-US" altLang="zh-CN" sz="2400" i="1" dirty="0">
                                <a:latin typeface="Cambria Math"/>
                              </a:rPr>
                              <m:t>f</m:t>
                            </m:r>
                            <m:d>
                              <m:dPr>
                                <m:ctrlPr>
                                  <a:rPr lang="en-US" altLang="zh-CN" sz="2400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dirty="0">
                                    <a:latin typeface="Cambria Math"/>
                                  </a:rPr>
                                  <m:t>c</m:t>
                                </m:r>
                                <m:r>
                                  <a:rPr lang="en-US" altLang="zh-CN" sz="2400" i="1" dirty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sz="2400" i="1" dirty="0">
                                    <a:latin typeface="Cambria Math"/>
                                  </a:rPr>
                                  <m:t>an</m:t>
                                </m:r>
                                <m:r>
                                  <a:rPr lang="en-US" altLang="zh-CN" sz="2400" i="1" dirty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CN" sz="2400" i="1" dirty="0">
                                    <a:latin typeface="Cambria Math"/>
                                  </a:rPr>
                                  <m:t>b</m:t>
                                </m:r>
                                <m:r>
                                  <a:rPr lang="en-US" altLang="zh-CN" sz="2400" i="1" dirty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i="1" dirty="0">
                                    <a:latin typeface="Cambria Math"/>
                                  </a:rPr>
                                  <m:t>ch</m:t>
                                </m:r>
                                <m:r>
                                  <a:rPr lang="en-US" altLang="zh-CN" sz="2400" i="1" dirty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sz="2400" i="1" dirty="0">
                                    <a:latin typeface="Cambria Math"/>
                                  </a:rPr>
                                  <m:t>a</m:t>
                                </m:r>
                                <m:r>
                                  <a:rPr lang="en-US" altLang="zh-CN" sz="2400" i="1" dirty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sz="2400" i="1" dirty="0">
                                    <a:latin typeface="Cambria Math"/>
                                  </a:rPr>
                                  <m:t>h</m:t>
                                </m:r>
                                <m:r>
                                  <a:rPr lang="en-US" altLang="zh-CN" sz="2400" i="1" dirty="0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2400" i="1" dirty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2400" i="1" dirty="0">
                                <a:latin typeface="Cambria Math"/>
                              </a:rPr>
                              <m:t>n</m:t>
                            </m:r>
                            <m:r>
                              <a:rPr lang="en-US" altLang="zh-CN" sz="2400" i="1" dirty="0">
                                <a:latin typeface="Cambria Math"/>
                              </a:rPr>
                              <m:t>+1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i="1" dirty="0" smtClean="0"/>
              </a:p>
              <a:p>
                <a:r>
                  <a:rPr lang="en-US" altLang="zh-CN" sz="2400" i="1" dirty="0" err="1" smtClean="0"/>
                  <a:t>a</a:t>
                </a:r>
                <a:r>
                  <a:rPr lang="en-US" altLang="zh-CN" sz="2400" dirty="0" err="1" smtClean="0"/>
                  <a:t>,</a:t>
                </a:r>
                <a:r>
                  <a:rPr lang="en-US" altLang="zh-CN" sz="2400" i="1" dirty="0" err="1" smtClean="0"/>
                  <a:t>c</a:t>
                </a:r>
                <a:r>
                  <a:rPr lang="zh-CN" altLang="en-US" sz="2400" dirty="0" smtClean="0"/>
                  <a:t>辗转相除，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/>
                      </a:rPr>
                      <m:t>O</m:t>
                    </m:r>
                    <m:r>
                      <a:rPr lang="en-US" altLang="zh-CN" sz="2400" i="1" dirty="0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altLang="zh-CN" sz="240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 dirty="0" smtClean="0">
                            <a:latin typeface="Cambria Math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altLang="zh-CN" sz="2400" i="1" dirty="0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i="1" dirty="0" smtClean="0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40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dirty="0" smtClean="0">
                                    <a:latin typeface="Cambria Math"/>
                                  </a:rPr>
                                  <m:t>a</m:t>
                                </m:r>
                                <m:r>
                                  <a:rPr lang="en-US" altLang="zh-CN" sz="2400" i="1" dirty="0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sz="2400" i="1" dirty="0" smtClean="0">
                                    <a:latin typeface="Cambria Math"/>
                                  </a:rPr>
                                  <m:t>c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altLang="zh-CN" sz="2400" i="1" dirty="0" smtClean="0">
                        <a:latin typeface="Cambria Math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9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endParaRPr lang="zh-CN" altLang="en-US" dirty="0"/>
          </a:p>
        </p:txBody>
      </p:sp>
      <p:pic>
        <p:nvPicPr>
          <p:cNvPr id="1027" name="图片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181600"/>
            <a:ext cx="19431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图片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724400"/>
            <a:ext cx="1447800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957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464646" mc:Ignorable=""/>
      </a:dk2>
      <a:lt2>
        <a:srgbClr xmlns:mc="http://schemas.openxmlformats.org/markup-compatibility/2006" xmlns:a14="http://schemas.microsoft.com/office/drawing/2010/main" val="DEF5FA" mc:Ignorable=""/>
      </a:lt2>
      <a:accent1>
        <a:srgbClr xmlns:mc="http://schemas.openxmlformats.org/markup-compatibility/2006" xmlns:a14="http://schemas.microsoft.com/office/drawing/2010/main" val="2DA2BF" mc:Ignorable=""/>
      </a:accent1>
      <a:accent2>
        <a:srgbClr xmlns:mc="http://schemas.openxmlformats.org/markup-compatibility/2006" xmlns:a14="http://schemas.microsoft.com/office/drawing/2010/main" val="DA1F28" mc:Ignorable=""/>
      </a:accent2>
      <a:accent3>
        <a:srgbClr xmlns:mc="http://schemas.openxmlformats.org/markup-compatibility/2006" xmlns:a14="http://schemas.microsoft.com/office/drawing/2010/main" val="EB641B" mc:Ignorable=""/>
      </a:accent3>
      <a:accent4>
        <a:srgbClr xmlns:mc="http://schemas.openxmlformats.org/markup-compatibility/2006" xmlns:a14="http://schemas.microsoft.com/office/drawing/2010/main" val="39639D" mc:Ignorable=""/>
      </a:accent4>
      <a:accent5>
        <a:srgbClr xmlns:mc="http://schemas.openxmlformats.org/markup-compatibility/2006" xmlns:a14="http://schemas.microsoft.com/office/drawing/2010/main" val="474B78" mc:Ignorable=""/>
      </a:accent5>
      <a:accent6>
        <a:srgbClr xmlns:mc="http://schemas.openxmlformats.org/markup-compatibility/2006" xmlns:a14="http://schemas.microsoft.com/office/drawing/2010/main" val="7D3C4A" mc:Ignorable=""/>
      </a:accent6>
      <a:hlink>
        <a:srgbClr xmlns:mc="http://schemas.openxmlformats.org/markup-compatibility/2006" xmlns:a14="http://schemas.microsoft.com/office/drawing/2010/main" val="FF8119" mc:Ignorable=""/>
      </a:hlink>
      <a:folHlink>
        <a:srgbClr xmlns:mc="http://schemas.openxmlformats.org/markup-compatibility/2006" xmlns:a14="http://schemas.microsoft.com/office/drawing/2010/main" val="44B9E8" mc:Ignorable=""/>
      </a:folHlink>
    </a:clrScheme>
    <a:fontScheme name="自定义 1">
      <a:majorFont>
        <a:latin typeface="Lucida Sans Unicode"/>
        <a:ea typeface="黑体"/>
        <a:cs typeface=""/>
      </a:majorFont>
      <a:minorFont>
        <a:latin typeface="Calibri"/>
        <a:ea typeface="宋体"/>
        <a:cs typeface="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xmlns:mc="http://schemas.openxmlformats.org/markup-compatibility/2006" xmlns:a14="http://schemas.microsoft.com/office/drawing/2010/main" val="000000" mc:Ignorable="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3105</TotalTime>
  <Words>2302</Words>
  <Application>Microsoft Office PowerPoint</Application>
  <PresentationFormat>全屏显示(4:3)</PresentationFormat>
  <Paragraphs>277</Paragraphs>
  <Slides>54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5" baseType="lpstr">
      <vt:lpstr>聚合</vt:lpstr>
      <vt:lpstr>一些数论知识与算法</vt:lpstr>
      <vt:lpstr>辗转相除法</vt:lpstr>
      <vt:lpstr>辗转相除法</vt:lpstr>
      <vt:lpstr>扩展gcd</vt:lpstr>
      <vt:lpstr>辗转相除法的应用</vt:lpstr>
      <vt:lpstr>Find The Determinant III</vt:lpstr>
      <vt:lpstr>分析</vt:lpstr>
      <vt:lpstr>梯形内格点数</vt:lpstr>
      <vt:lpstr>分析</vt:lpstr>
      <vt:lpstr>欧拉定理</vt:lpstr>
      <vt:lpstr>完全剩余系（完系）</vt:lpstr>
      <vt:lpstr>简化剩余系（缩系）</vt:lpstr>
      <vt:lpstr>欧拉定理</vt:lpstr>
      <vt:lpstr>积性函数</vt:lpstr>
      <vt:lpstr>数论函数</vt:lpstr>
      <vt:lpstr>积性函数</vt:lpstr>
      <vt:lpstr>积性函数的性质</vt:lpstr>
      <vt:lpstr>积性函数的应用</vt:lpstr>
      <vt:lpstr>素数筛法</vt:lpstr>
      <vt:lpstr>Euler筛法</vt:lpstr>
      <vt:lpstr>Euler筛法的伪代码</vt:lpstr>
      <vt:lpstr>素数筛法的应用</vt:lpstr>
      <vt:lpstr>Divisors 2</vt:lpstr>
      <vt:lpstr>分析</vt:lpstr>
      <vt:lpstr>Möbius函数</vt:lpstr>
      <vt:lpstr>Möbius函数</vt:lpstr>
      <vt:lpstr>Möbius等式的证明</vt:lpstr>
      <vt:lpstr>Möbius函数的应用</vt:lpstr>
      <vt:lpstr>Dirichlet积</vt:lpstr>
      <vt:lpstr>Dirichlet积</vt:lpstr>
      <vt:lpstr>Dirichlet积的性质</vt:lpstr>
      <vt:lpstr>Dirichlet积的性质</vt:lpstr>
      <vt:lpstr>Dirichlet积的应用</vt:lpstr>
      <vt:lpstr>LCM Sum</vt:lpstr>
      <vt:lpstr>分析</vt:lpstr>
      <vt:lpstr>分析</vt:lpstr>
      <vt:lpstr>分析</vt:lpstr>
      <vt:lpstr>Primes in GCD Table</vt:lpstr>
      <vt:lpstr>分析</vt:lpstr>
      <vt:lpstr>分析</vt:lpstr>
      <vt:lpstr>因子分解</vt:lpstr>
      <vt:lpstr>Pollard’s rho</vt:lpstr>
      <vt:lpstr>伪代码</vt:lpstr>
      <vt:lpstr>分析</vt:lpstr>
      <vt:lpstr>指数与原根</vt:lpstr>
      <vt:lpstr>指数</vt:lpstr>
      <vt:lpstr>求指数</vt:lpstr>
      <vt:lpstr>离散对数</vt:lpstr>
      <vt:lpstr>求离散对数（Shank’s BSGS）</vt:lpstr>
      <vt:lpstr>原根</vt:lpstr>
      <vt:lpstr>找原根</vt:lpstr>
      <vt:lpstr>指数、离散对数、原根的应用</vt:lpstr>
      <vt:lpstr>模高次方根</vt:lpstr>
      <vt:lpstr>分析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Lordxfastx</dc:creator>
  <cp:lastModifiedBy>Lordxfastx</cp:lastModifiedBy>
  <cp:revision>180</cp:revision>
  <dcterms:created xsi:type="dcterms:W3CDTF">2006-08-16T00:00:00Z</dcterms:created>
  <dcterms:modified xsi:type="dcterms:W3CDTF">2010-05-28T04:48:40Z</dcterms:modified>
</cp:coreProperties>
</file>