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93" r:id="rId5"/>
    <p:sldId id="290" r:id="rId6"/>
    <p:sldId id="285" r:id="rId7"/>
    <p:sldId id="294" r:id="rId8"/>
    <p:sldId id="311" r:id="rId9"/>
    <p:sldId id="326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8" r:id="rId18"/>
    <p:sldId id="296" r:id="rId19"/>
    <p:sldId id="300" r:id="rId20"/>
    <p:sldId id="320" r:id="rId21"/>
    <p:sldId id="319" r:id="rId22"/>
    <p:sldId id="297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7220" autoAdjust="0"/>
  </p:normalViewPr>
  <p:slideViewPr>
    <p:cSldViewPr snapToGrid="0" showGuides="1">
      <p:cViewPr varScale="1">
        <p:scale>
          <a:sx n="86" d="100"/>
          <a:sy n="86" d="100"/>
        </p:scale>
        <p:origin x="120" y="60"/>
      </p:cViewPr>
      <p:guideLst>
        <p:guide orient="horz" pos="2150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考虑这样一个应用场景，我们需要计算两点之间的最短路径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smtClean="0"/>
              <a:t>h(n)</a:t>
            </a:r>
            <a:r>
              <a:rPr lang="zh-CN" altLang="en-US" sz="1200" smtClean="0"/>
              <a:t>我们通常也称之为启发函数。</a:t>
            </a: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最大的区别在于松弛操作的不同</a:t>
            </a:r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对</a:t>
            </a:r>
            <a:r>
              <a:rPr lang="en-US" altLang="zh-CN" smtClean="0">
                <a:sym typeface="+mn-ea"/>
              </a:rPr>
              <a:t>dijkstra</a:t>
            </a:r>
            <a:r>
              <a:rPr lang="zh-CN" altLang="en-US" smtClean="0">
                <a:sym typeface="+mn-ea"/>
              </a:rPr>
              <a:t>来说每次选择从起点到当前的最短路径的点加入</a:t>
            </a:r>
            <a:r>
              <a:rPr lang="en-US" altLang="zh-CN" smtClean="0">
                <a:sym typeface="+mn-ea"/>
              </a:rPr>
              <a:t>E</a:t>
            </a:r>
            <a:r>
              <a:rPr lang="zh-CN" altLang="en-US" smtClean="0">
                <a:sym typeface="+mn-ea"/>
              </a:rPr>
              <a:t>集合，所以</a:t>
            </a:r>
            <a:r>
              <a:rPr lang="en-US" altLang="zh-CN" smtClean="0">
                <a:sym typeface="+mn-ea"/>
              </a:rPr>
              <a:t>E</a:t>
            </a:r>
            <a:r>
              <a:rPr lang="zh-CN" altLang="en-US" smtClean="0">
                <a:sym typeface="+mn-ea"/>
              </a:rPr>
              <a:t>集合中的所有点都比</a:t>
            </a:r>
            <a:r>
              <a:rPr lang="en-US" altLang="zh-CN" smtClean="0">
                <a:sym typeface="+mn-ea"/>
              </a:rPr>
              <a:t>F</a:t>
            </a:r>
            <a:r>
              <a:rPr lang="zh-CN" altLang="en-US" smtClean="0">
                <a:sym typeface="+mn-ea"/>
              </a:rPr>
              <a:t>集合小，所以绝对不会被松弛</a:t>
            </a:r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2.</a:t>
            </a:r>
            <a:r>
              <a:rPr lang="zh-CN" altLang="en-US" smtClean="0">
                <a:sym typeface="+mn-ea"/>
              </a:rPr>
              <a:t>但对</a:t>
            </a:r>
            <a:r>
              <a:rPr lang="en-US" altLang="zh-CN" smtClean="0">
                <a:sym typeface="+mn-ea"/>
              </a:rPr>
              <a:t>A*</a:t>
            </a:r>
            <a:r>
              <a:rPr lang="zh-CN" altLang="en-US" smtClean="0">
                <a:sym typeface="+mn-ea"/>
              </a:rPr>
              <a:t>来说，加入</a:t>
            </a:r>
            <a:r>
              <a:rPr lang="en-US" altLang="zh-CN" smtClean="0">
                <a:sym typeface="+mn-ea"/>
              </a:rPr>
              <a:t>E</a:t>
            </a:r>
            <a:r>
              <a:rPr lang="zh-CN" altLang="en-US" smtClean="0">
                <a:sym typeface="+mn-ea"/>
              </a:rPr>
              <a:t>集合的点是当前路径加上启发函数最小，所以说</a:t>
            </a:r>
            <a:r>
              <a:rPr lang="en-US" altLang="zh-CN" smtClean="0">
                <a:sym typeface="+mn-ea"/>
              </a:rPr>
              <a:t>E</a:t>
            </a:r>
            <a:r>
              <a:rPr lang="zh-CN" altLang="en-US" smtClean="0">
                <a:sym typeface="+mn-ea"/>
              </a:rPr>
              <a:t>集合中的点也会被放缩，这里要分</a:t>
            </a:r>
            <a:r>
              <a:rPr lang="en-US" altLang="zh-CN" smtClean="0">
                <a:sym typeface="+mn-ea"/>
              </a:rPr>
              <a:t>E</a:t>
            </a:r>
            <a:r>
              <a:rPr lang="zh-CN" altLang="en-US" smtClean="0">
                <a:sym typeface="+mn-ea"/>
              </a:rPr>
              <a:t>中的点，</a:t>
            </a:r>
            <a:r>
              <a:rPr lang="en-US" altLang="zh-CN" smtClean="0">
                <a:sym typeface="+mn-ea"/>
              </a:rPr>
              <a:t>F</a:t>
            </a:r>
            <a:r>
              <a:rPr lang="zh-CN" altLang="en-US" smtClean="0">
                <a:sym typeface="+mn-ea"/>
              </a:rPr>
              <a:t>中的点，还有未访问的点，三种情况考虑：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 （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 smtClean="0">
                <a:sym typeface="+mn-ea"/>
              </a:rPr>
              <a:t>E</a:t>
            </a:r>
            <a:r>
              <a:rPr lang="zh-CN" altLang="en-US" smtClean="0">
                <a:sym typeface="+mn-ea"/>
              </a:rPr>
              <a:t>中的点更新完路径后，要递归调用松弛函数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 （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 smtClean="0">
                <a:sym typeface="+mn-ea"/>
              </a:rPr>
              <a:t>F</a:t>
            </a:r>
            <a:r>
              <a:rPr lang="zh-CN" altLang="en-US" smtClean="0">
                <a:sym typeface="+mn-ea"/>
              </a:rPr>
              <a:t>中的点要更新你</a:t>
            </a:r>
            <a:r>
              <a:rPr lang="en-US" altLang="zh-CN" smtClean="0">
                <a:sym typeface="+mn-ea"/>
              </a:rPr>
              <a:t>F</a:t>
            </a:r>
            <a:r>
              <a:rPr lang="zh-CN" altLang="en-US" smtClean="0">
                <a:sym typeface="+mn-ea"/>
              </a:rPr>
              <a:t>数据结构中的值，这也是选用索引优先队列的原因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 （</a:t>
            </a:r>
            <a:r>
              <a:rPr lang="en-US" altLang="zh-CN" smtClean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）未访问的点直接用堆插入算法即可</a:t>
            </a:r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   补充：</a:t>
            </a:r>
            <a:r>
              <a:rPr lang="en-US" altLang="zh-CN" smtClean="0">
                <a:sym typeface="+mn-ea"/>
              </a:rPr>
              <a:t>A*</a:t>
            </a:r>
            <a:r>
              <a:rPr lang="zh-CN" altLang="en-US" smtClean="0">
                <a:sym typeface="+mn-ea"/>
              </a:rPr>
              <a:t>算法中因为固定点的启发函数相同，所以松弛操作时无论是以</a:t>
            </a:r>
            <a:r>
              <a:rPr lang="en-US" altLang="zh-CN" smtClean="0">
                <a:sym typeface="+mn-ea"/>
              </a:rPr>
              <a:t>dist</a:t>
            </a:r>
            <a:r>
              <a:rPr lang="zh-CN" altLang="en-US" smtClean="0">
                <a:sym typeface="+mn-ea"/>
              </a:rPr>
              <a:t>还是</a:t>
            </a:r>
            <a:r>
              <a:rPr lang="en-US" altLang="zh-CN" smtClean="0">
                <a:sym typeface="+mn-ea"/>
              </a:rPr>
              <a:t>dist+h</a:t>
            </a:r>
            <a:r>
              <a:rPr lang="zh-CN" altLang="en-US" smtClean="0">
                <a:sym typeface="+mn-ea"/>
              </a:rPr>
              <a:t>来比较，本质相同</a:t>
            </a:r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时间复杂度仍然是</a:t>
            </a:r>
            <a:r>
              <a:rPr lang="en-US" altLang="zh-CN" smtClean="0"/>
              <a:t>O(N^2),</a:t>
            </a:r>
            <a:r>
              <a:rPr lang="zh-CN" altLang="en-US" smtClean="0"/>
              <a:t>但是有一定优化的提高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时间复杂度仍然是</a:t>
            </a:r>
            <a:r>
              <a:rPr lang="en-US" altLang="zh-CN" smtClean="0"/>
              <a:t>O(N^2),</a:t>
            </a:r>
            <a:r>
              <a:rPr lang="zh-CN" altLang="en-US" smtClean="0"/>
              <a:t>但是有一定优化的提高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593460" y="151129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7021" y="3582636"/>
            <a:ext cx="32047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</a:rPr>
              <a:t>程</a:t>
            </a:r>
            <a:r>
              <a:rPr lang="zh-CN" altLang="en-US">
                <a:solidFill>
                  <a:srgbClr val="48A2A0"/>
                </a:solidFill>
              </a:rPr>
              <a:t>明</a:t>
            </a:r>
            <a:r>
              <a:rPr lang="zh-CN" altLang="en-US" smtClean="0">
                <a:solidFill>
                  <a:srgbClr val="48A2A0"/>
                </a:solidFill>
              </a:rPr>
              <a:t>雷 肖鸿健 金晓骁  李桃桃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167369"/>
            <a:ext cx="6006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路径规划</a:t>
            </a:r>
            <a:r>
              <a:rPr lang="en-US" altLang="zh-CN" sz="5400" b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——</a:t>
            </a:r>
            <a:r>
              <a:rPr lang="zh-CN" altLang="en-US" sz="5400" b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双向</a:t>
            </a:r>
            <a:r>
              <a:rPr lang="en-US" altLang="zh-CN" sz="5400" b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A</a:t>
            </a:r>
            <a:r>
              <a:rPr lang="zh-CN" altLang="en-US" sz="5400" b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*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0" y="496570"/>
          <a:ext cx="5960745" cy="208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816100" imgH="634365" progId="Equation.KSEE3">
                  <p:embed/>
                </p:oleObj>
              </mc:Choice>
              <mc:Fallback>
                <p:oleObj name="" r:id="rId1" imgW="1816100" imgH="6343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100" y="496570"/>
                        <a:ext cx="5960745" cy="208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 184"/>
          <p:cNvSpPr/>
          <p:nvPr/>
        </p:nvSpPr>
        <p:spPr>
          <a:xfrm>
            <a:off x="3059430" y="4504690"/>
            <a:ext cx="241300" cy="250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5416550" y="3454400"/>
            <a:ext cx="241300" cy="250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8978265" y="4504690"/>
            <a:ext cx="241300" cy="250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7057390" y="3454400"/>
            <a:ext cx="241300" cy="250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曲线连接符 6"/>
          <p:cNvCxnSpPr>
            <a:stCxn id="184" idx="7"/>
            <a:endCxn id="4" idx="2"/>
          </p:cNvCxnSpPr>
          <p:nvPr/>
        </p:nvCxnSpPr>
        <p:spPr>
          <a:xfrm rot="16200000">
            <a:off x="3860165" y="2985135"/>
            <a:ext cx="961390" cy="21513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5" idx="2"/>
            <a:endCxn id="6" idx="6"/>
          </p:cNvCxnSpPr>
          <p:nvPr/>
        </p:nvCxnSpPr>
        <p:spPr>
          <a:xfrm rot="10800000">
            <a:off x="7298055" y="3580130"/>
            <a:ext cx="1679575" cy="1050290"/>
          </a:xfrm>
          <a:prstGeom prst="curved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5"/>
          </p:cNvCxnSpPr>
          <p:nvPr/>
        </p:nvCxnSpPr>
        <p:spPr>
          <a:xfrm>
            <a:off x="5622290" y="3668395"/>
            <a:ext cx="1368010" cy="46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</p:cNvCxnSpPr>
          <p:nvPr/>
        </p:nvCxnSpPr>
        <p:spPr>
          <a:xfrm flipH="1">
            <a:off x="4371975" y="3668395"/>
            <a:ext cx="1080135" cy="575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235825" y="3668395"/>
            <a:ext cx="1368010" cy="46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064250" y="3580130"/>
            <a:ext cx="1080135" cy="575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46775" y="345440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836795" y="358013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390640" y="358013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99070" y="3519805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46885" y="962025"/>
            <a:ext cx="80397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算法停止条件：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1.topf</a:t>
            </a:r>
            <a:r>
              <a:rPr lang="zh-CN" altLang="en-US" sz="2800"/>
              <a:t>与</a:t>
            </a:r>
            <a:r>
              <a:rPr lang="en-US" altLang="zh-CN" sz="2800"/>
              <a:t>topr</a:t>
            </a:r>
            <a:r>
              <a:rPr lang="zh-CN" altLang="en-US" sz="2800"/>
              <a:t>分别为正方向和反方向</a:t>
            </a:r>
            <a:r>
              <a:rPr lang="en-US" altLang="zh-CN" sz="2800"/>
              <a:t>A*</a:t>
            </a:r>
            <a:r>
              <a:rPr lang="zh-CN" altLang="en-US" sz="2800"/>
              <a:t>维护的堆或优先队列的最小元素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2.shortest</a:t>
            </a:r>
            <a:r>
              <a:rPr lang="zh-CN" altLang="en-US" sz="2800"/>
              <a:t>是到目前为止已对接的路径中最小的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算法停止当</a:t>
            </a:r>
            <a:r>
              <a:rPr lang="en-US" altLang="zh-CN" sz="2800"/>
              <a:t>topf+topr&gt;shortest</a:t>
            </a:r>
            <a:endParaRPr lang="en-US" altLang="zh-C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031875" y="2777490"/>
            <a:ext cx="2837815" cy="2663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769870" y="3063875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50770" y="2320290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23895" y="2548890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4415" y="2835275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69690" y="3292475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50770" y="4633595"/>
            <a:ext cx="200025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4" idx="4"/>
            <a:endCxn id="9" idx="2"/>
          </p:cNvCxnSpPr>
          <p:nvPr/>
        </p:nvCxnSpPr>
        <p:spPr>
          <a:xfrm rot="5400000">
            <a:off x="1301433" y="3598228"/>
            <a:ext cx="2199005" cy="100330"/>
          </a:xfrm>
          <a:prstGeom prst="curvedConnector4">
            <a:avLst>
              <a:gd name="adj1" fmla="val 47401"/>
              <a:gd name="adj2" fmla="val 3376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3" idx="4"/>
            <a:endCxn id="9" idx="7"/>
          </p:cNvCxnSpPr>
          <p:nvPr/>
        </p:nvCxnSpPr>
        <p:spPr>
          <a:xfrm rot="5400000">
            <a:off x="2008505" y="3805555"/>
            <a:ext cx="1374775" cy="348615"/>
          </a:xfrm>
          <a:prstGeom prst="curvedConnector3">
            <a:avLst>
              <a:gd name="adj1" fmla="val 487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23920" y="880745"/>
            <a:ext cx="2000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4" idx="5"/>
            <a:endCxn id="3" idx="1"/>
          </p:cNvCxnSpPr>
          <p:nvPr/>
        </p:nvCxnSpPr>
        <p:spPr>
          <a:xfrm>
            <a:off x="2521585" y="2515235"/>
            <a:ext cx="277495" cy="58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6" idx="3"/>
          </p:cNvCxnSpPr>
          <p:nvPr/>
        </p:nvCxnSpPr>
        <p:spPr>
          <a:xfrm flipV="1">
            <a:off x="2924175" y="2743835"/>
            <a:ext cx="328930" cy="43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4" idx="7"/>
          </p:cNvCxnSpPr>
          <p:nvPr/>
        </p:nvCxnSpPr>
        <p:spPr>
          <a:xfrm flipH="1">
            <a:off x="2521585" y="1075690"/>
            <a:ext cx="931545" cy="127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2" idx="4"/>
            <a:endCxn id="3" idx="0"/>
          </p:cNvCxnSpPr>
          <p:nvPr/>
        </p:nvCxnSpPr>
        <p:spPr>
          <a:xfrm flipH="1">
            <a:off x="2870200" y="1109345"/>
            <a:ext cx="654050" cy="195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7" idx="2"/>
          </p:cNvCxnSpPr>
          <p:nvPr/>
        </p:nvCxnSpPr>
        <p:spPr>
          <a:xfrm flipV="1">
            <a:off x="2924175" y="2949575"/>
            <a:ext cx="650240" cy="23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5"/>
            <a:endCxn id="8" idx="2"/>
          </p:cNvCxnSpPr>
          <p:nvPr/>
        </p:nvCxnSpPr>
        <p:spPr>
          <a:xfrm>
            <a:off x="2940685" y="3258820"/>
            <a:ext cx="929005" cy="1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23415" y="3521075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625725" y="1466850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521585" y="2581275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105785" y="1835150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2550795" y="3925570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995" y="33597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6995" y="33597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>
            <a:stCxn id="4" idx="5"/>
            <a:endCxn id="9" idx="2"/>
          </p:cNvCxnSpPr>
          <p:nvPr/>
        </p:nvCxnSpPr>
        <p:spPr>
          <a:xfrm flipH="1">
            <a:off x="2350770" y="2515235"/>
            <a:ext cx="170815" cy="22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4"/>
            <a:endCxn id="9" idx="7"/>
          </p:cNvCxnSpPr>
          <p:nvPr/>
        </p:nvCxnSpPr>
        <p:spPr>
          <a:xfrm flipH="1">
            <a:off x="2521585" y="3292475"/>
            <a:ext cx="348615" cy="137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60270" y="3152775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l6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867025" y="3406775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l7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3700" y="1985645"/>
          <a:ext cx="513461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654300" imgH="1777365" progId="Equation.KSEE3">
                  <p:embed/>
                </p:oleObj>
              </mc:Choice>
              <mc:Fallback>
                <p:oleObj name="" r:id="rId3" imgW="2654300" imgH="17773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700" y="1985645"/>
                        <a:ext cx="5134610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2860" y="634365"/>
            <a:ext cx="68726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怎样确定一条对接路线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idea1: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sp>
        <p:nvSpPr>
          <p:cNvPr id="3" name="椭圆 2"/>
          <p:cNvSpPr/>
          <p:nvPr/>
        </p:nvSpPr>
        <p:spPr>
          <a:xfrm>
            <a:off x="3947160" y="1686560"/>
            <a:ext cx="1863090" cy="1824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4130675" y="3159760"/>
            <a:ext cx="1844040" cy="23348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4"/>
          <p:cNvSpPr/>
          <p:nvPr/>
        </p:nvSpPr>
        <p:spPr>
          <a:xfrm>
            <a:off x="4932045" y="3269615"/>
            <a:ext cx="241300" cy="24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4"/>
          <p:cNvSpPr/>
          <p:nvPr/>
        </p:nvSpPr>
        <p:spPr>
          <a:xfrm>
            <a:off x="4608830" y="1870075"/>
            <a:ext cx="241300" cy="241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4"/>
          <p:cNvSpPr/>
          <p:nvPr/>
        </p:nvSpPr>
        <p:spPr>
          <a:xfrm>
            <a:off x="4850130" y="5143500"/>
            <a:ext cx="241300" cy="24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曲线连接符 6"/>
          <p:cNvCxnSpPr>
            <a:stCxn id="5" idx="6"/>
            <a:endCxn id="4" idx="7"/>
          </p:cNvCxnSpPr>
          <p:nvPr/>
        </p:nvCxnSpPr>
        <p:spPr>
          <a:xfrm>
            <a:off x="4850130" y="1990725"/>
            <a:ext cx="287655" cy="131445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6" idx="7"/>
            <a:endCxn id="4" idx="3"/>
          </p:cNvCxnSpPr>
          <p:nvPr/>
        </p:nvCxnSpPr>
        <p:spPr>
          <a:xfrm rot="16200000" flipV="1">
            <a:off x="4159250" y="4283075"/>
            <a:ext cx="1703705" cy="88265"/>
          </a:xfrm>
          <a:prstGeom prst="curved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 4"/>
          <p:cNvSpPr/>
          <p:nvPr/>
        </p:nvSpPr>
        <p:spPr>
          <a:xfrm>
            <a:off x="5454650" y="3714750"/>
            <a:ext cx="241300" cy="241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4"/>
          <p:cNvSpPr/>
          <p:nvPr/>
        </p:nvSpPr>
        <p:spPr>
          <a:xfrm>
            <a:off x="5347335" y="2707005"/>
            <a:ext cx="241300" cy="2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1" name="直接连接符 10"/>
          <p:cNvCxnSpPr>
            <a:stCxn id="10" idx="4"/>
            <a:endCxn id="9" idx="0"/>
          </p:cNvCxnSpPr>
          <p:nvPr/>
        </p:nvCxnSpPr>
        <p:spPr>
          <a:xfrm>
            <a:off x="5467985" y="2948305"/>
            <a:ext cx="107315" cy="76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78020" y="3244850"/>
            <a:ext cx="50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478655" y="2707005"/>
            <a:ext cx="50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715000" y="3587750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47055" y="2511425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946843" y="3980180"/>
            <a:ext cx="23272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PASS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03920" y="2400300"/>
            <a:ext cx="20942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</a:t>
            </a:r>
            <a:r>
              <a:rPr lang="en-US" altLang="zh-CN"/>
              <a:t>shortest</a:t>
            </a:r>
            <a:r>
              <a:rPr lang="zh-CN" altLang="en-US"/>
              <a:t>更新少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缺点：有些路径可能会被遗忘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2145" y="362585"/>
            <a:ext cx="2924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idea2: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84" name=" 184"/>
          <p:cNvSpPr/>
          <p:nvPr/>
        </p:nvSpPr>
        <p:spPr>
          <a:xfrm>
            <a:off x="2414270" y="949325"/>
            <a:ext cx="2364740" cy="22396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2414270" y="3924300"/>
            <a:ext cx="2364740" cy="2239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5"/>
          <p:cNvSpPr/>
          <p:nvPr/>
        </p:nvSpPr>
        <p:spPr>
          <a:xfrm>
            <a:off x="3418205" y="342074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5"/>
          <p:cNvSpPr/>
          <p:nvPr/>
        </p:nvSpPr>
        <p:spPr>
          <a:xfrm>
            <a:off x="2057400" y="4030345"/>
            <a:ext cx="356870" cy="376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5"/>
          <p:cNvSpPr/>
          <p:nvPr/>
        </p:nvSpPr>
        <p:spPr>
          <a:xfrm>
            <a:off x="5045710" y="4253865"/>
            <a:ext cx="356870" cy="376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5"/>
          <p:cNvSpPr/>
          <p:nvPr/>
        </p:nvSpPr>
        <p:spPr>
          <a:xfrm>
            <a:off x="2245360" y="293306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5"/>
          <p:cNvSpPr/>
          <p:nvPr/>
        </p:nvSpPr>
        <p:spPr>
          <a:xfrm>
            <a:off x="4688840" y="313118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0" name="直接连接符 9"/>
          <p:cNvCxnSpPr>
            <a:stCxn id="184" idx="4"/>
            <a:endCxn id="5" idx="0"/>
          </p:cNvCxnSpPr>
          <p:nvPr/>
        </p:nvCxnSpPr>
        <p:spPr>
          <a:xfrm>
            <a:off x="3596640" y="3188970"/>
            <a:ext cx="0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  <a:endCxn id="5" idx="4"/>
          </p:cNvCxnSpPr>
          <p:nvPr/>
        </p:nvCxnSpPr>
        <p:spPr>
          <a:xfrm flipV="1">
            <a:off x="3596640" y="379730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>
            <a:off x="2362200" y="4351655"/>
            <a:ext cx="225425" cy="16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721225" y="4463415"/>
            <a:ext cx="327660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4" idx="3"/>
            <a:endCxn id="8" idx="7"/>
          </p:cNvCxnSpPr>
          <p:nvPr/>
        </p:nvCxnSpPr>
        <p:spPr>
          <a:xfrm flipH="1">
            <a:off x="2550160" y="2860675"/>
            <a:ext cx="210185" cy="12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84" idx="5"/>
            <a:endCxn id="9" idx="1"/>
          </p:cNvCxnSpPr>
          <p:nvPr/>
        </p:nvCxnSpPr>
        <p:spPr>
          <a:xfrm>
            <a:off x="4432935" y="2860675"/>
            <a:ext cx="307975" cy="32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41130" y="362585"/>
            <a:ext cx="3340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在算法结束前的所有可能路径都会包括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en-US" altLang="zh-CN"/>
              <a:t>shortest</a:t>
            </a:r>
            <a:r>
              <a:rPr lang="zh-CN" altLang="en-US"/>
              <a:t>更新次数多</a:t>
            </a:r>
            <a:endParaRPr lang="zh-CN" altLang="en-US"/>
          </a:p>
        </p:txBody>
      </p:sp>
      <p:sp>
        <p:nvSpPr>
          <p:cNvPr id="42" name=" 184"/>
          <p:cNvSpPr/>
          <p:nvPr/>
        </p:nvSpPr>
        <p:spPr>
          <a:xfrm>
            <a:off x="6409690" y="949325"/>
            <a:ext cx="2364740" cy="22396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 184"/>
          <p:cNvSpPr/>
          <p:nvPr/>
        </p:nvSpPr>
        <p:spPr>
          <a:xfrm>
            <a:off x="6409690" y="3924300"/>
            <a:ext cx="2364740" cy="2239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 5"/>
          <p:cNvSpPr/>
          <p:nvPr/>
        </p:nvSpPr>
        <p:spPr>
          <a:xfrm>
            <a:off x="7413625" y="2665730"/>
            <a:ext cx="356870" cy="376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" name=" 5"/>
          <p:cNvSpPr/>
          <p:nvPr/>
        </p:nvSpPr>
        <p:spPr>
          <a:xfrm>
            <a:off x="6052820" y="4030345"/>
            <a:ext cx="356870" cy="376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 5"/>
          <p:cNvSpPr/>
          <p:nvPr/>
        </p:nvSpPr>
        <p:spPr>
          <a:xfrm>
            <a:off x="9041130" y="4253865"/>
            <a:ext cx="356870" cy="376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 5"/>
          <p:cNvSpPr/>
          <p:nvPr/>
        </p:nvSpPr>
        <p:spPr>
          <a:xfrm>
            <a:off x="6240780" y="293306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 5"/>
          <p:cNvSpPr/>
          <p:nvPr/>
        </p:nvSpPr>
        <p:spPr>
          <a:xfrm>
            <a:off x="8684260" y="313118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9" name="直接连接符 48"/>
          <p:cNvCxnSpPr>
            <a:stCxn id="42" idx="4"/>
            <a:endCxn id="44" idx="0"/>
          </p:cNvCxnSpPr>
          <p:nvPr/>
        </p:nvCxnSpPr>
        <p:spPr>
          <a:xfrm flipV="1">
            <a:off x="7592060" y="2665730"/>
            <a:ext cx="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3" idx="0"/>
            <a:endCxn id="44" idx="4"/>
          </p:cNvCxnSpPr>
          <p:nvPr/>
        </p:nvCxnSpPr>
        <p:spPr>
          <a:xfrm flipV="1">
            <a:off x="7592060" y="3042285"/>
            <a:ext cx="0" cy="88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5" idx="5"/>
          </p:cNvCxnSpPr>
          <p:nvPr/>
        </p:nvCxnSpPr>
        <p:spPr>
          <a:xfrm>
            <a:off x="6357620" y="4351655"/>
            <a:ext cx="225425" cy="16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8716645" y="4463415"/>
            <a:ext cx="327660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2" idx="3"/>
            <a:endCxn id="47" idx="7"/>
          </p:cNvCxnSpPr>
          <p:nvPr/>
        </p:nvCxnSpPr>
        <p:spPr>
          <a:xfrm flipH="1">
            <a:off x="6545580" y="2860675"/>
            <a:ext cx="210185" cy="12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5"/>
            <a:endCxn id="48" idx="1"/>
          </p:cNvCxnSpPr>
          <p:nvPr/>
        </p:nvCxnSpPr>
        <p:spPr>
          <a:xfrm>
            <a:off x="8428355" y="2860675"/>
            <a:ext cx="307975" cy="32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6585" y="188595"/>
            <a:ext cx="7960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当算法结束时，有没有可能通过后续松弛产生更小的路径？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2895600" y="1058545"/>
            <a:ext cx="2364740" cy="22396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2895600" y="4033520"/>
            <a:ext cx="2364740" cy="2239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5"/>
          <p:cNvSpPr/>
          <p:nvPr/>
        </p:nvSpPr>
        <p:spPr>
          <a:xfrm>
            <a:off x="3899535" y="352996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5"/>
          <p:cNvSpPr/>
          <p:nvPr/>
        </p:nvSpPr>
        <p:spPr>
          <a:xfrm>
            <a:off x="2538730" y="4139565"/>
            <a:ext cx="356870" cy="376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5"/>
          <p:cNvSpPr/>
          <p:nvPr/>
        </p:nvSpPr>
        <p:spPr>
          <a:xfrm>
            <a:off x="5527040" y="4363085"/>
            <a:ext cx="356870" cy="376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5"/>
          <p:cNvSpPr/>
          <p:nvPr/>
        </p:nvSpPr>
        <p:spPr>
          <a:xfrm>
            <a:off x="2726690" y="304228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5"/>
          <p:cNvSpPr/>
          <p:nvPr/>
        </p:nvSpPr>
        <p:spPr>
          <a:xfrm>
            <a:off x="5170170" y="3240405"/>
            <a:ext cx="356870" cy="376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0" name="直接连接符 9"/>
          <p:cNvCxnSpPr>
            <a:stCxn id="184" idx="4"/>
            <a:endCxn id="5" idx="0"/>
          </p:cNvCxnSpPr>
          <p:nvPr/>
        </p:nvCxnSpPr>
        <p:spPr>
          <a:xfrm>
            <a:off x="4077970" y="3298190"/>
            <a:ext cx="0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  <a:endCxn id="5" idx="4"/>
          </p:cNvCxnSpPr>
          <p:nvPr/>
        </p:nvCxnSpPr>
        <p:spPr>
          <a:xfrm flipV="1">
            <a:off x="4077970" y="390652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</p:cNvCxnSpPr>
          <p:nvPr/>
        </p:nvCxnSpPr>
        <p:spPr>
          <a:xfrm>
            <a:off x="2843530" y="4460875"/>
            <a:ext cx="225425" cy="16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202555" y="4572635"/>
            <a:ext cx="327660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4" idx="3"/>
            <a:endCxn id="8" idx="7"/>
          </p:cNvCxnSpPr>
          <p:nvPr/>
        </p:nvCxnSpPr>
        <p:spPr>
          <a:xfrm flipH="1">
            <a:off x="3031490" y="2969895"/>
            <a:ext cx="210185" cy="12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84" idx="5"/>
            <a:endCxn id="9" idx="1"/>
          </p:cNvCxnSpPr>
          <p:nvPr/>
        </p:nvCxnSpPr>
        <p:spPr>
          <a:xfrm>
            <a:off x="4914265" y="2969895"/>
            <a:ext cx="307975" cy="32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30215" y="3097530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topf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883910" y="4262120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7"/>
            <a:endCxn id="5" idx="2"/>
          </p:cNvCxnSpPr>
          <p:nvPr/>
        </p:nvCxnSpPr>
        <p:spPr>
          <a:xfrm flipV="1">
            <a:off x="2843530" y="3718560"/>
            <a:ext cx="1056005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65680" y="3994785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504565" y="3465830"/>
            <a:ext cx="39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256405" y="341884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r2</a:t>
            </a:r>
            <a:endParaRPr lang="en-US" altLang="zh-CN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200" y="2508250"/>
          <a:ext cx="4417060" cy="200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55800" imgH="889000" progId="Equation.KSEE3">
                  <p:embed/>
                </p:oleObj>
              </mc:Choice>
              <mc:Fallback>
                <p:oleObj name="" r:id="rId1" imgW="19558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15200" y="2508250"/>
                        <a:ext cx="4417060" cy="200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3083243" y="3579495"/>
            <a:ext cx="23272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PASS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算法结果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39686" y="2002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11097" y="5190399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A*</a:t>
            </a:r>
            <a:r>
              <a:rPr lang="zh-CN" altLang="en-US"/>
              <a:t>最短路径长度是 </a:t>
            </a:r>
            <a:r>
              <a:rPr lang="en-US" altLang="zh-CN" b="1"/>
              <a:t>149.156443544</a:t>
            </a:r>
            <a:endParaRPr lang="en-US" altLang="zh-CN" b="1"/>
          </a:p>
          <a:p>
            <a:r>
              <a:rPr lang="zh-CN" altLang="en-US"/>
              <a:t>扫描过的点有 </a:t>
            </a:r>
            <a:r>
              <a:rPr lang="en-US" altLang="zh-CN" b="1"/>
              <a:t>223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2385020" y="5190399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D</a:t>
            </a:r>
            <a:r>
              <a:rPr lang="en-US" altLang="zh-CN" smtClean="0"/>
              <a:t>ij</a:t>
            </a:r>
            <a:r>
              <a:rPr lang="zh-CN" altLang="en-US"/>
              <a:t>最短路径长度是 </a:t>
            </a:r>
            <a:r>
              <a:rPr lang="en-US" altLang="zh-CN" b="1"/>
              <a:t>149.156443544</a:t>
            </a:r>
            <a:endParaRPr lang="en-US" altLang="zh-CN" b="1"/>
          </a:p>
          <a:p>
            <a:r>
              <a:rPr lang="zh-CN" altLang="en-US"/>
              <a:t>扫描过的点有 </a:t>
            </a:r>
            <a:r>
              <a:rPr lang="en-US" altLang="zh-CN" b="1"/>
              <a:t>282</a:t>
            </a:r>
            <a:endParaRPr lang="zh-CN" altLang="en-US" b="1"/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253608"/>
            <a:ext cx="4856400" cy="36468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75" y="1253608"/>
            <a:ext cx="4856400" cy="3646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算法结果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39686" y="2002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11097" y="5190399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双向</a:t>
            </a:r>
            <a:r>
              <a:rPr lang="en-US" altLang="zh-CN"/>
              <a:t>A*</a:t>
            </a:r>
            <a:r>
              <a:rPr lang="zh-CN" altLang="en-US"/>
              <a:t>最短路径长度是 </a:t>
            </a:r>
            <a:r>
              <a:rPr lang="en-US" altLang="zh-CN" b="1"/>
              <a:t>149.156443544</a:t>
            </a:r>
            <a:endParaRPr lang="en-US" altLang="zh-CN" b="1"/>
          </a:p>
          <a:p>
            <a:r>
              <a:rPr lang="zh-CN" altLang="en-US"/>
              <a:t>扫描过的点有 </a:t>
            </a:r>
            <a:r>
              <a:rPr lang="en-US" altLang="zh-CN" b="1"/>
              <a:t>136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2385020" y="5190399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mtClean="0"/>
              <a:t>双向</a:t>
            </a:r>
            <a:r>
              <a:rPr lang="en-US" altLang="zh-CN" smtClean="0"/>
              <a:t>Dij</a:t>
            </a:r>
            <a:r>
              <a:rPr lang="zh-CN" altLang="en-US"/>
              <a:t>最短路径长度是 </a:t>
            </a:r>
            <a:r>
              <a:rPr lang="en-US" altLang="zh-CN" b="1"/>
              <a:t>149.156443544</a:t>
            </a:r>
            <a:endParaRPr lang="en-US" altLang="zh-CN" b="1"/>
          </a:p>
          <a:p>
            <a:r>
              <a:rPr lang="zh-CN" altLang="en-US"/>
              <a:t>扫描过的点有 </a:t>
            </a:r>
            <a:r>
              <a:rPr lang="en-US" altLang="zh-CN" b="1"/>
              <a:t>159</a:t>
            </a:r>
            <a:endParaRPr lang="zh-CN" altLang="en-US" b="1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196028"/>
            <a:ext cx="4856400" cy="36468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86" y="1196028"/>
            <a:ext cx="4856400" cy="3646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970" y="683895"/>
            <a:ext cx="4895850" cy="3674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07860" y="4832985"/>
            <a:ext cx="4034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A*</a:t>
            </a:r>
            <a:endParaRPr lang="zh-CN" altLang="en-US"/>
          </a:p>
          <a:p>
            <a:r>
              <a:rPr lang="zh-CN" altLang="en-US"/>
              <a:t>最短路径长度是 1581.42680087</a:t>
            </a:r>
            <a:endParaRPr lang="zh-CN" altLang="en-US"/>
          </a:p>
          <a:p>
            <a:r>
              <a:rPr lang="zh-CN" altLang="en-US"/>
              <a:t>扫描过的点有 321</a:t>
            </a:r>
            <a:endParaRPr lang="zh-CN" altLang="en-US"/>
          </a:p>
          <a:p>
            <a:r>
              <a:rPr lang="zh-CN" altLang="en-US"/>
              <a:t>耗时 0.0059964656829833984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610235"/>
            <a:ext cx="4813300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0295" y="4890770"/>
            <a:ext cx="4478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dij</a:t>
            </a:r>
            <a:endParaRPr lang="en-US" altLang="zh-CN"/>
          </a:p>
          <a:p>
            <a:r>
              <a:rPr lang="en-US" altLang="zh-CN"/>
              <a:t>最短路径长度是 1581.42680087</a:t>
            </a:r>
            <a:endParaRPr lang="en-US" altLang="zh-CN"/>
          </a:p>
          <a:p>
            <a:r>
              <a:rPr lang="en-US" altLang="zh-CN"/>
              <a:t>扫描过的点有 398</a:t>
            </a:r>
            <a:endParaRPr lang="en-US" altLang="zh-CN"/>
          </a:p>
          <a:p>
            <a:r>
              <a:rPr lang="en-US" altLang="zh-CN"/>
              <a:t>耗时 0.006009817123413086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491490"/>
            <a:ext cx="4575175" cy="3432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5425" y="4338320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双向</a:t>
            </a:r>
            <a:r>
              <a:rPr lang="en-US" altLang="zh-CN"/>
              <a:t>dij</a:t>
            </a:r>
            <a:endParaRPr lang="zh-CN" altLang="en-US"/>
          </a:p>
          <a:p>
            <a:r>
              <a:rPr lang="zh-CN" altLang="en-US"/>
              <a:t>最短路径长度是 1581.42680087</a:t>
            </a:r>
            <a:endParaRPr lang="zh-CN" altLang="en-US"/>
          </a:p>
          <a:p>
            <a:r>
              <a:rPr lang="zh-CN" altLang="en-US"/>
              <a:t>扫描过的点有 83</a:t>
            </a:r>
            <a:endParaRPr lang="zh-CN" altLang="en-US"/>
          </a:p>
          <a:p>
            <a:r>
              <a:rPr lang="zh-CN" altLang="en-US"/>
              <a:t>耗时 0.0009996891021728516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668655"/>
            <a:ext cx="4102100" cy="3078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9880" y="4340860"/>
            <a:ext cx="4102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双向</a:t>
            </a:r>
            <a:r>
              <a:rPr lang="en-US" altLang="zh-CN"/>
              <a:t>A*</a:t>
            </a:r>
            <a:endParaRPr lang="zh-CN" altLang="en-US"/>
          </a:p>
          <a:p>
            <a:r>
              <a:rPr lang="zh-CN" altLang="en-US"/>
              <a:t>最短路径长度是 1581.42680087</a:t>
            </a:r>
            <a:endParaRPr lang="zh-CN" altLang="en-US"/>
          </a:p>
          <a:p>
            <a:r>
              <a:rPr lang="zh-CN" altLang="en-US"/>
              <a:t>扫描过的点有 45</a:t>
            </a:r>
            <a:endParaRPr lang="zh-CN" altLang="en-US"/>
          </a:p>
          <a:p>
            <a:r>
              <a:rPr lang="zh-CN" altLang="en-US"/>
              <a:t>耗时 0.0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7640" y="4181475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完胜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回顾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857" y="929000"/>
            <a:ext cx="8514286" cy="5000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算法应用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191" y="1710894"/>
            <a:ext cx="3131799" cy="2272867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15" y="1710894"/>
            <a:ext cx="3132000" cy="22716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40" y="1710894"/>
            <a:ext cx="3132000" cy="22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8280" y="40242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游戏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5466736" y="40242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网络路由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8902425" y="40242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扫地机器人</a:t>
            </a:r>
            <a:endParaRPr lang="zh-CN" altLang="en-US"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回顾：</a:t>
            </a:r>
            <a:r>
              <a:rPr lang="en-US" altLang="zh-CN" sz="2000" b="1" smtClean="0"/>
              <a:t>A</a:t>
            </a:r>
            <a:r>
              <a:rPr lang="zh-CN" altLang="en-US" sz="2000" b="1" smtClean="0"/>
              <a:t>*算法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44023" y="1441260"/>
                <a:ext cx="9675806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mtClean="0"/>
                  <a:t>       这</a:t>
                </a:r>
                <a:r>
                  <a:rPr lang="zh-CN" altLang="en-US" sz="2800"/>
                  <a:t>是一种在图形平面上，有</a:t>
                </a:r>
                <a:r>
                  <a:rPr lang="zh-CN" altLang="en-US" sz="2800">
                    <a:solidFill>
                      <a:srgbClr val="FF0000"/>
                    </a:solidFill>
                  </a:rPr>
                  <a:t>多</a:t>
                </a:r>
                <a:r>
                  <a:rPr lang="zh-CN" altLang="en-US" sz="2800" smtClean="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sz="2800">
                    <a:solidFill>
                      <a:srgbClr val="FF0000"/>
                    </a:solidFill>
                  </a:rPr>
                  <a:t>节点</a:t>
                </a:r>
                <a:r>
                  <a:rPr lang="zh-CN" altLang="en-US" sz="2800" smtClean="0"/>
                  <a:t>的路径，</a:t>
                </a:r>
                <a:r>
                  <a:rPr lang="zh-CN" altLang="en-US" sz="2800"/>
                  <a:t>求出</a:t>
                </a:r>
                <a:r>
                  <a:rPr lang="zh-CN" altLang="en-US" sz="2800">
                    <a:solidFill>
                      <a:srgbClr val="FF0000"/>
                    </a:solidFill>
                  </a:rPr>
                  <a:t>最低</a:t>
                </a:r>
                <a:r>
                  <a:rPr lang="zh-CN" altLang="en-US" sz="2800" smtClean="0"/>
                  <a:t>通过成本的算法。</a:t>
                </a:r>
                <a:endParaRPr lang="en-US" altLang="zh-CN" sz="28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CN" sz="2800" smtClean="0"/>
              </a:p>
              <a:p>
                <a:r>
                  <a:rPr lang="zh-CN" altLang="en-US" sz="2800" smtClean="0"/>
                  <a:t>其中</a:t>
                </a:r>
                <a:r>
                  <a:rPr lang="zh-CN" altLang="en-US" sz="2800" smtClean="0"/>
                  <a:t>：</a:t>
                </a:r>
                <a:endParaRPr lang="en-US" altLang="zh-CN" sz="280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800" smtClean="0"/>
                  <a:t>从起点到任意顶点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smtClean="0"/>
                  <a:t>的实际距离；</a:t>
                </a:r>
                <a:endParaRPr lang="en-US" altLang="zh-CN" sz="280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smtClean="0"/>
                  <a:t>表示任意顶点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smtClean="0"/>
                  <a:t>到目标顶点的估算距离；</a:t>
                </a:r>
                <a:endParaRPr lang="en-US" altLang="zh-CN" sz="280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smtClean="0"/>
                  <a:t>表示权衡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smtClean="0"/>
                  <a:t>而最终确定的距离；</a:t>
                </a:r>
                <a:endParaRPr lang="en-US" altLang="zh-CN" sz="280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23" y="1441260"/>
                <a:ext cx="9675806" cy="3754874"/>
              </a:xfrm>
              <a:prstGeom prst="rect">
                <a:avLst/>
              </a:prstGeom>
              <a:blipFill rotWithShape="1">
                <a:blip r:embed="rId1"/>
                <a:stretch>
                  <a:fillRect l="-1259" t="-1786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算法实现</a:t>
            </a:r>
            <a:endParaRPr lang="zh-CN" altLang="en-US" sz="20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949317" y="1106723"/>
            <a:ext cx="68572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）算法的终止条件是什么？</a:t>
            </a:r>
            <a:endParaRPr lang="zh-CN" altLang="en-US" sz="2800"/>
          </a:p>
          <a:p>
            <a:r>
              <a:rPr lang="zh-CN" altLang="en-US" sz="2800"/>
              <a:t>  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2)  </a:t>
            </a:r>
            <a:r>
              <a:rPr lang="zh-CN" altLang="en-US" sz="2800"/>
              <a:t>采用什么数据结构来记录</a:t>
            </a:r>
            <a:r>
              <a:rPr lang="en-US" altLang="zh-CN" sz="2800"/>
              <a:t>F</a:t>
            </a:r>
            <a:r>
              <a:rPr lang="zh-CN" altLang="en-US" sz="2800"/>
              <a:t>？</a:t>
            </a:r>
            <a:endParaRPr lang="zh-CN" altLang="en-US" sz="2800"/>
          </a:p>
          <a:p>
            <a:r>
              <a:rPr lang="zh-CN" altLang="en-US" sz="2800"/>
              <a:t>  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）启发函数的选择？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）与</a:t>
            </a:r>
            <a:r>
              <a:rPr lang="en-US" altLang="zh-CN" sz="2800" smtClean="0"/>
              <a:t>dijkstra</a:t>
            </a:r>
            <a:r>
              <a:rPr lang="zh-CN" altLang="en-US" sz="2800" smtClean="0"/>
              <a:t>、</a:t>
            </a:r>
            <a:r>
              <a:rPr lang="en-US" altLang="zh-CN" sz="2800" smtClean="0"/>
              <a:t>A</a:t>
            </a:r>
            <a:r>
              <a:rPr lang="zh-CN" altLang="en-US" sz="2800" smtClean="0"/>
              <a:t>*在</a:t>
            </a:r>
            <a:r>
              <a:rPr lang="zh-CN" altLang="en-US" sz="2800"/>
              <a:t>实现上有什么区别？</a:t>
            </a:r>
            <a:endParaRPr lang="zh-CN" altLang="en-US"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323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算法实现（索引优先队列）</a:t>
            </a:r>
            <a:endParaRPr lang="zh-CN" altLang="en-US" sz="2000" b="1" smtClean="0"/>
          </a:p>
        </p:txBody>
      </p:sp>
      <p:sp>
        <p:nvSpPr>
          <p:cNvPr id="2" name="文本框 1"/>
          <p:cNvSpPr txBox="1"/>
          <p:nvPr/>
        </p:nvSpPr>
        <p:spPr>
          <a:xfrm>
            <a:off x="1226819" y="990599"/>
            <a:ext cx="634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4235" y="1129098"/>
            <a:ext cx="475322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 i="1">
                <a:solidFill>
                  <a:srgbClr val="808080"/>
                </a:solidFill>
                <a:latin typeface="Consolas" panose="020B0609020204030204" pitchFamily="49" charset="0"/>
              </a:rPr>
              <a:t>#sink</a:t>
            </a:r>
            <a:r>
              <a:rPr lang="zh-CN" altLang="zh-CN" sz="13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不能截取中间一段开始，树形</a:t>
            </a:r>
            <a:r>
              <a:rPr lang="zh-CN" altLang="zh-CN" sz="1300" i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endParaRPr kumimoji="0" lang="en-US" altLang="zh-CN" sz="13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sink(array,index,stid):</a:t>
            </a:r>
            <a:endParaRPr kumimoji="0" lang="en-US" altLang="zh-CN" sz="1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i="1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i="1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13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与左右子中较小的交换，否则会出现</a:t>
            </a:r>
            <a:r>
              <a:rPr lang="zh-CN" altLang="zh-CN" sz="1300" i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逆序</a:t>
            </a:r>
            <a:b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l=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zh-CN" sz="13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i=stid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(i&lt;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(l/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*i+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&gt;=l: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min=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*i+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array[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*i+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]&gt;=array[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*i+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min=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*i+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min=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*i+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array[i]&gt;array[min]: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temp=array[i]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array[i]=array[min]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array[min]=temp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(array[min])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change_dict(index,array[i],array[min])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 =min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68313" y="1129098"/>
            <a:ext cx="6132106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sift(array,index,stid):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i=stid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i&gt;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array[i]&lt;array[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temp = array[i]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array[i] = array[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array[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= temp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change_dict(index,array[i], array[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i=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68313" y="3329700"/>
            <a:ext cx="6132106" cy="26930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replace(array,index,obj1,obj2):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id3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index.keys():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id=index[obj1]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array[id]=obj2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index.pop(obj1)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index[obj2]=id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id2=sift(array,index,id)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id3=sink(array,index,id2)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id3=push(array,index,obj2)</a:t>
            </a: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椭圆 26"/>
          <p:cNvSpPr/>
          <p:nvPr/>
        </p:nvSpPr>
        <p:spPr>
          <a:xfrm>
            <a:off x="512445" y="2204085"/>
            <a:ext cx="3840480" cy="37344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031875" y="2777490"/>
            <a:ext cx="2837815" cy="2663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769870" y="3063875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50770" y="2320290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23895" y="2548890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4415" y="2835275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69690" y="3292475"/>
            <a:ext cx="20002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50770" y="4633595"/>
            <a:ext cx="200025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4" idx="4"/>
            <a:endCxn id="9" idx="2"/>
          </p:cNvCxnSpPr>
          <p:nvPr/>
        </p:nvCxnSpPr>
        <p:spPr>
          <a:xfrm rot="5400000">
            <a:off x="1301433" y="3598228"/>
            <a:ext cx="2199005" cy="100330"/>
          </a:xfrm>
          <a:prstGeom prst="curvedConnector4">
            <a:avLst>
              <a:gd name="adj1" fmla="val 47401"/>
              <a:gd name="adj2" fmla="val 3376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3" idx="4"/>
            <a:endCxn id="9" idx="7"/>
          </p:cNvCxnSpPr>
          <p:nvPr/>
        </p:nvCxnSpPr>
        <p:spPr>
          <a:xfrm rot="5400000">
            <a:off x="2008505" y="3805555"/>
            <a:ext cx="1374775" cy="348615"/>
          </a:xfrm>
          <a:prstGeom prst="curvedConnector3">
            <a:avLst>
              <a:gd name="adj1" fmla="val 487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23920" y="880745"/>
            <a:ext cx="2000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4" idx="5"/>
            <a:endCxn id="3" idx="1"/>
          </p:cNvCxnSpPr>
          <p:nvPr/>
        </p:nvCxnSpPr>
        <p:spPr>
          <a:xfrm>
            <a:off x="2521585" y="2515235"/>
            <a:ext cx="277495" cy="58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6" idx="3"/>
          </p:cNvCxnSpPr>
          <p:nvPr/>
        </p:nvCxnSpPr>
        <p:spPr>
          <a:xfrm flipV="1">
            <a:off x="2924175" y="2743835"/>
            <a:ext cx="328930" cy="43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4" idx="7"/>
          </p:cNvCxnSpPr>
          <p:nvPr/>
        </p:nvCxnSpPr>
        <p:spPr>
          <a:xfrm flipH="1">
            <a:off x="2521585" y="1075690"/>
            <a:ext cx="931545" cy="127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2" idx="4"/>
            <a:endCxn id="3" idx="0"/>
          </p:cNvCxnSpPr>
          <p:nvPr/>
        </p:nvCxnSpPr>
        <p:spPr>
          <a:xfrm flipH="1">
            <a:off x="2870200" y="1109345"/>
            <a:ext cx="654050" cy="195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7" idx="2"/>
          </p:cNvCxnSpPr>
          <p:nvPr/>
        </p:nvCxnSpPr>
        <p:spPr>
          <a:xfrm flipV="1">
            <a:off x="2924175" y="2949575"/>
            <a:ext cx="650240" cy="23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5"/>
            <a:endCxn id="8" idx="2"/>
          </p:cNvCxnSpPr>
          <p:nvPr/>
        </p:nvCxnSpPr>
        <p:spPr>
          <a:xfrm>
            <a:off x="2940685" y="3258820"/>
            <a:ext cx="929005" cy="1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23415" y="3521075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625725" y="1466850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521585" y="2581275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105785" y="1835150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2550795" y="3925570"/>
            <a:ext cx="59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995" y="33597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6995" y="33597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3230" y="2743835"/>
          <a:ext cx="2805430" cy="236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08100" imgH="1104900" progId="Equation.KSEE3">
                  <p:embed/>
                </p:oleObj>
              </mc:Choice>
              <mc:Fallback>
                <p:oleObj name="" r:id="rId3" imgW="1308100" imgH="1104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3230" y="2743835"/>
                        <a:ext cx="2805430" cy="236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694555" y="3664585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explored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805045" y="4563745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frontier</a:t>
            </a:r>
            <a:endParaRPr lang="en-US" altLang="zh-CN"/>
          </a:p>
        </p:txBody>
      </p:sp>
      <p:cxnSp>
        <p:nvCxnSpPr>
          <p:cNvPr id="30" name="直接箭头连接符 29"/>
          <p:cNvCxnSpPr>
            <a:endCxn id="29" idx="1"/>
          </p:cNvCxnSpPr>
          <p:nvPr/>
        </p:nvCxnSpPr>
        <p:spPr>
          <a:xfrm>
            <a:off x="4140200" y="4688205"/>
            <a:ext cx="664845" cy="5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618865" y="3896995"/>
            <a:ext cx="1207135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05585" y="987425"/>
            <a:ext cx="9023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星的</a:t>
            </a:r>
            <a:r>
              <a:rPr lang="en-US" altLang="zh-CN"/>
              <a:t>2</a:t>
            </a:r>
            <a:r>
              <a:rPr lang="zh-CN" altLang="en-US"/>
              <a:t>点性质：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1.explored</a:t>
            </a:r>
            <a:r>
              <a:rPr lang="zh-CN" altLang="en-US"/>
              <a:t>里的点满足最优结构，不会再被后面的点松弛，所以一旦终点加入</a:t>
            </a:r>
            <a:r>
              <a:rPr lang="en-US" altLang="zh-CN"/>
              <a:t>explored,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即确定了起点到终点的最短路径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每次在当前点基础上增加一条线段时，其评价函数的值必是增加的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84525" y="325755"/>
            <a:ext cx="64096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双向</a:t>
            </a:r>
            <a:r>
              <a:rPr lang="en-US" altLang="zh-CN" sz="4800"/>
              <a:t>A</a:t>
            </a:r>
            <a:r>
              <a:rPr lang="zh-CN" altLang="en-US" sz="4800"/>
              <a:t>星</a:t>
            </a:r>
            <a:endParaRPr lang="zh-CN" altLang="en-US" sz="4800"/>
          </a:p>
          <a:p>
            <a:endParaRPr lang="zh-CN" altLang="en-US" sz="48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6OOUZKKSW[4M{IJG}]0W[}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1025" y="1797685"/>
            <a:ext cx="4225290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30960" y="836295"/>
            <a:ext cx="6525895" cy="753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1.</a:t>
            </a:r>
            <a:r>
              <a:rPr lang="zh-CN" altLang="en-US" sz="4400"/>
              <a:t>如何实现对接？</a:t>
            </a:r>
            <a:endParaRPr lang="zh-CN" altLang="en-US" sz="4400"/>
          </a:p>
          <a:p>
            <a:endParaRPr lang="zh-CN" altLang="en-US" sz="4400"/>
          </a:p>
          <a:p>
            <a:r>
              <a:rPr lang="en-US" altLang="zh-CN" sz="4400"/>
              <a:t>2.</a:t>
            </a:r>
            <a:r>
              <a:rPr lang="zh-CN" altLang="en-US" sz="4400"/>
              <a:t>算法停止条件？</a:t>
            </a:r>
            <a:endParaRPr lang="zh-CN" altLang="en-US" sz="4400"/>
          </a:p>
          <a:p>
            <a:endParaRPr lang="zh-CN" altLang="en-US" sz="4400"/>
          </a:p>
          <a:p>
            <a:r>
              <a:rPr lang="en-US" altLang="zh-CN" sz="4400"/>
              <a:t>3.</a:t>
            </a:r>
            <a:r>
              <a:rPr lang="zh-CN" altLang="en-US" sz="4400"/>
              <a:t>启发函数的选择？</a:t>
            </a:r>
            <a:endParaRPr lang="zh-CN" altLang="en-US" sz="4400"/>
          </a:p>
          <a:p>
            <a:endParaRPr lang="zh-CN" altLang="en-US" sz="4400"/>
          </a:p>
          <a:p>
            <a:r>
              <a:rPr lang="en-US" altLang="zh-CN" sz="4400"/>
              <a:t>4.</a:t>
            </a:r>
            <a:r>
              <a:rPr lang="zh-CN" altLang="en-US" sz="4400"/>
              <a:t>算法停止时能否保证找到最短路径</a:t>
            </a:r>
            <a:endParaRPr lang="zh-CN" altLang="en-US" sz="4400"/>
          </a:p>
          <a:p>
            <a:endParaRPr lang="zh-CN" altLang="en-US" sz="4400"/>
          </a:p>
          <a:p>
            <a:endParaRPr lang="en-US" altLang="zh-CN" sz="4400"/>
          </a:p>
          <a:p>
            <a:endParaRPr lang="zh-CN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WPS 演示</Application>
  <PresentationFormat>宽屏</PresentationFormat>
  <Paragraphs>193</Paragraphs>
  <Slides>21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Gotham Rounded Medium</vt:lpstr>
      <vt:lpstr>Consolas</vt:lpstr>
      <vt:lpstr>等线</vt:lpstr>
      <vt:lpstr>Verdana</vt:lpstr>
      <vt:lpstr>微软雅黑</vt:lpstr>
      <vt:lpstr>Arial Unicode MS</vt:lpstr>
      <vt:lpstr>第一PPT，www.1ppt.com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蓝绿简洁</dc:title>
  <dc:creator>第一PPT</dc:creator>
  <cp:keywords>www.1ppt.com</cp:keywords>
  <cp:lastModifiedBy>雨田日月</cp:lastModifiedBy>
  <cp:revision>347</cp:revision>
  <dcterms:created xsi:type="dcterms:W3CDTF">2016-01-19T08:46:00Z</dcterms:created>
  <dcterms:modified xsi:type="dcterms:W3CDTF">2018-11-18T13:46:08Z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