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5" r:id="rId8"/>
    <p:sldId id="260" r:id="rId9"/>
    <p:sldId id="261" r:id="rId10"/>
    <p:sldId id="264" r:id="rId11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12469" y="1300023"/>
            <a:ext cx="7748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计算机组成原理实验</a:t>
            </a:r>
            <a:endParaRPr lang="en-US" altLang="zh-CN" sz="6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en-US" altLang="zh-CN" sz="6000" dirty="0">
                <a:latin typeface="隶书" panose="02010509060101010101" pitchFamily="49" charset="-122"/>
                <a:ea typeface="隶书" panose="02010509060101010101" pitchFamily="49" charset="-122"/>
              </a:rPr>
              <a:t>	   </a:t>
            </a:r>
            <a:r>
              <a:rPr lang="zh-CN" altLang="en-US" sz="6000" dirty="0">
                <a:latin typeface="隶书" panose="02010509060101010101" pitchFamily="49" charset="-122"/>
                <a:ea typeface="隶书" panose="02010509060101010101" pitchFamily="49" charset="-122"/>
              </a:rPr>
              <a:t>期中设计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87834" y="4475254"/>
            <a:ext cx="322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任厚霖</a:t>
            </a:r>
            <a:r>
              <a:rPr lang="en-US" altLang="zh-CN" dirty="0"/>
              <a:t>   </a:t>
            </a:r>
            <a:r>
              <a:rPr lang="zh-CN" altLang="en-US" dirty="0"/>
              <a:t>韩明洋</a:t>
            </a:r>
            <a:r>
              <a:rPr lang="en-US" altLang="zh-CN" dirty="0"/>
              <a:t>  </a:t>
            </a:r>
            <a:r>
              <a:rPr lang="zh-CN" altLang="en-US" dirty="0"/>
              <a:t>李一鑫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490878" y="3361784"/>
            <a:ext cx="4338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抢答器电路设计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92823" y="5208443"/>
            <a:ext cx="141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2023.11.8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DB1260-CA30-1AED-7FFC-5AB89EC46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469" y="3429000"/>
            <a:ext cx="2585483" cy="25854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8" y="831326"/>
            <a:ext cx="2769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隶书" panose="02010509060101010101" pitchFamily="49" charset="-122"/>
                <a:ea typeface="隶书" panose="02010509060101010101" pitchFamily="49" charset="-122"/>
              </a:rPr>
              <a:t>方案总结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56AD71-3F79-B177-D3D2-D17FE702AABE}"/>
              </a:ext>
            </a:extLst>
          </p:cNvPr>
          <p:cNvSpPr txBox="1"/>
          <p:nvPr/>
        </p:nvSpPr>
        <p:spPr>
          <a:xfrm>
            <a:off x="1601972" y="2275367"/>
            <a:ext cx="85485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思路构建</a:t>
            </a:r>
            <a:r>
              <a:rPr lang="zh-CN" altLang="en-US" sz="2000" dirty="0"/>
              <a:t>：为了完成命题要求，我们先把整个结构分成抢答、计时、计分三个部分。并努力实现这几个功能：抢答输出编号并亮灯，抢答后锁死其他选手，抢答后开始计时，评委对选手打分。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器材选择</a:t>
            </a:r>
            <a:r>
              <a:rPr lang="zh-CN" altLang="en-US" sz="2000" dirty="0"/>
              <a:t>：对于抢答器部分，利用</a:t>
            </a:r>
            <a:r>
              <a:rPr lang="en-US" altLang="zh-CN" sz="2000" dirty="0"/>
              <a:t>74LS148D</a:t>
            </a:r>
            <a:r>
              <a:rPr lang="zh-CN" altLang="en-US" sz="2000" dirty="0"/>
              <a:t>读入选手再输出二进制编号，并锁死其他选手，并用</a:t>
            </a:r>
            <a:r>
              <a:rPr lang="en-US" altLang="zh-CN" sz="2000" dirty="0"/>
              <a:t>74LS74N</a:t>
            </a:r>
            <a:r>
              <a:rPr lang="zh-CN" altLang="en-US" sz="2000" dirty="0"/>
              <a:t>保持结果。对于计时部分，用</a:t>
            </a:r>
            <a:r>
              <a:rPr lang="en-US" altLang="zh-CN" sz="2000" dirty="0"/>
              <a:t>74LS192N</a:t>
            </a:r>
            <a:r>
              <a:rPr lang="zh-CN" altLang="en-US" sz="2000" dirty="0"/>
              <a:t>进行计时。对于打分部分，利用四个</a:t>
            </a:r>
            <a:r>
              <a:rPr lang="en-US" altLang="zh-CN" sz="2000" dirty="0"/>
              <a:t>74LS90D</a:t>
            </a:r>
            <a:r>
              <a:rPr lang="zh-CN" altLang="en-US" sz="2000" dirty="0"/>
              <a:t>芯片进行打分。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实验难点</a:t>
            </a:r>
            <a:r>
              <a:rPr lang="zh-CN" altLang="en-US" sz="2000" dirty="0"/>
              <a:t>：在选手抢答后要锁死其他选手，利用了</a:t>
            </a:r>
            <a:r>
              <a:rPr lang="en-US" altLang="zh-CN" sz="2000" dirty="0"/>
              <a:t>74LS148D</a:t>
            </a:r>
            <a:r>
              <a:rPr lang="zh-CN" altLang="en-US" sz="2000" dirty="0"/>
              <a:t>芯片的</a:t>
            </a:r>
            <a:r>
              <a:rPr lang="en-US" altLang="zh-CN" sz="2000" dirty="0"/>
              <a:t>GS</a:t>
            </a:r>
            <a:r>
              <a:rPr lang="zh-CN" altLang="en-US" sz="2000" dirty="0"/>
              <a:t>端输出的控制，当一个选手抢答后，其变成低电位。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1056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33C19D9-BE81-8FA5-1A03-A1152F156E04}"/>
              </a:ext>
            </a:extLst>
          </p:cNvPr>
          <p:cNvSpPr txBox="1"/>
          <p:nvPr/>
        </p:nvSpPr>
        <p:spPr>
          <a:xfrm>
            <a:off x="1105785" y="80807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latin typeface="隶书" panose="02010509060101010101" pitchFamily="49" charset="-122"/>
                <a:ea typeface="隶书" panose="02010509060101010101" pitchFamily="49" charset="-122"/>
              </a:rPr>
              <a:t>小组分工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33BD47-39B6-3434-E973-2DF767585C53}"/>
              </a:ext>
            </a:extLst>
          </p:cNvPr>
          <p:cNvSpPr txBox="1"/>
          <p:nvPr/>
        </p:nvSpPr>
        <p:spPr>
          <a:xfrm>
            <a:off x="1538177" y="2757376"/>
            <a:ext cx="8581195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2253226</a:t>
            </a:r>
            <a:r>
              <a:rPr lang="zh-CN" altLang="en-US" sz="2800" dirty="0"/>
              <a:t>任厚霖   ：实验思路设计   抢答部分 计时部分 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2252700</a:t>
            </a:r>
            <a:r>
              <a:rPr lang="zh-CN" altLang="en-US" sz="2800" dirty="0"/>
              <a:t>李一鑫   ：实验思路设计   计分部分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2253206</a:t>
            </a:r>
            <a:r>
              <a:rPr lang="zh-CN" altLang="en-US" sz="2800" dirty="0"/>
              <a:t>韩明洋   ：实验思路设计   </a:t>
            </a:r>
            <a:r>
              <a:rPr lang="en-US" altLang="zh-CN" sz="2800" dirty="0"/>
              <a:t>PPT</a:t>
            </a:r>
            <a:r>
              <a:rPr lang="zh-CN" altLang="en-US" sz="2800" dirty="0"/>
              <a:t>制作  报告辍写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24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/>
        </p:nvSpPr>
        <p:spPr>
          <a:xfrm>
            <a:off x="1012793" y="1453618"/>
            <a:ext cx="8459681" cy="4668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lvl="1" indent="0" eaLnBrk="1" hangingPunct="1"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en-US" altLang="zh-CN" sz="2800" b="1" dirty="0"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ea typeface="宋体" panose="02010600030101010101" pitchFamily="2" charset="-122"/>
              </a:rPr>
              <a:t>组参赛进行抢答，抢先按下开关的那组指示灯亮，数码管显示该组号码并保持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抢答成功后开始计时（</a:t>
            </a:r>
            <a:r>
              <a:rPr lang="en-US" altLang="zh-CN" sz="2800" b="1" dirty="0">
                <a:ea typeface="宋体" panose="02010600030101010101" pitchFamily="2" charset="-122"/>
              </a:rPr>
              <a:t>9</a:t>
            </a:r>
            <a:r>
              <a:rPr lang="zh-CN" altLang="en-US" sz="2800" b="1" dirty="0">
                <a:ea typeface="宋体" panose="02010600030101010101" pitchFamily="2" charset="-122"/>
              </a:rPr>
              <a:t>秒倒计时）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某组抢答成功后同时封锁其他组的抢答权限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可对所有</a:t>
            </a:r>
            <a:r>
              <a:rPr lang="en-US" altLang="zh-CN" sz="2800" b="1" dirty="0">
                <a:ea typeface="宋体" panose="02010600030101010101" pitchFamily="2" charset="-122"/>
              </a:rPr>
              <a:t>LED</a:t>
            </a:r>
            <a:r>
              <a:rPr lang="zh-CN" altLang="en-US" sz="2800" b="1" dirty="0">
                <a:ea typeface="宋体" panose="02010600030101010101" pitchFamily="2" charset="-122"/>
              </a:rPr>
              <a:t>清零，开始新一轮抢答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计分功能，评委对选手打分，并累计分数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393700" lvl="1" indent="0" eaLnBrk="1" hangingPunct="1">
              <a:buNone/>
            </a:pP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6539" y="915238"/>
            <a:ext cx="4065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隶书" panose="02010509060101010101" pitchFamily="49" charset="-122"/>
                <a:ea typeface="隶书" panose="02010509060101010101" pitchFamily="49" charset="-122"/>
              </a:rPr>
              <a:t>主要实现功能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/>
          </p:cNvSpPr>
          <p:nvPr/>
        </p:nvSpPr>
        <p:spPr>
          <a:xfrm>
            <a:off x="1763583" y="1906480"/>
            <a:ext cx="7772400" cy="49515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lvl="1" indent="0" eaLnBrk="1" hangingPunct="1">
              <a:buNone/>
            </a:pPr>
            <a:endParaRPr lang="zh-CN" altLang="en-US" b="1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74LS74N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触发器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74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LS192N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输入或非门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74LS148D   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线优先编码器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74LS48N    7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段显示译码器 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74LS90D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十进制计数器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其他的门电路芯片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8387" y="849715"/>
            <a:ext cx="2778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隶书" panose="02010509060101010101" pitchFamily="49" charset="-122"/>
                <a:ea typeface="隶书" panose="02010509060101010101" pitchFamily="49" charset="-122"/>
              </a:rPr>
              <a:t>实验设备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772B80-40EC-8DE3-49B9-C11FB2C1E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3" y="118886"/>
            <a:ext cx="9869715" cy="668411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919B39-C5A1-0084-5EA0-4FD51E15E44D}"/>
              </a:ext>
            </a:extLst>
          </p:cNvPr>
          <p:cNvSpPr txBox="1"/>
          <p:nvPr/>
        </p:nvSpPr>
        <p:spPr>
          <a:xfrm>
            <a:off x="500742" y="812800"/>
            <a:ext cx="800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整</a:t>
            </a:r>
            <a:endParaRPr lang="en-US" altLang="zh-CN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体</a:t>
            </a:r>
            <a:endParaRPr lang="en-US" altLang="zh-CN" sz="4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z="4800" dirty="0">
                <a:latin typeface="隶书" panose="02010509060101010101" pitchFamily="49" charset="-122"/>
                <a:ea typeface="隶书" panose="02010509060101010101" pitchFamily="49" charset="-122"/>
              </a:rPr>
              <a:t>图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C0D590C-1EBA-1006-99C9-B171BA6AFE4F}"/>
              </a:ext>
            </a:extLst>
          </p:cNvPr>
          <p:cNvSpPr/>
          <p:nvPr/>
        </p:nvSpPr>
        <p:spPr>
          <a:xfrm>
            <a:off x="3040743" y="5050971"/>
            <a:ext cx="4151086" cy="158931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FA9A609-C083-EDC7-B3AB-64561030AC3F}"/>
              </a:ext>
            </a:extLst>
          </p:cNvPr>
          <p:cNvSpPr/>
          <p:nvPr/>
        </p:nvSpPr>
        <p:spPr>
          <a:xfrm>
            <a:off x="2303585" y="439615"/>
            <a:ext cx="5451230" cy="452510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44FD751-B774-BF1D-CA92-731C0B2FD9F2}"/>
              </a:ext>
            </a:extLst>
          </p:cNvPr>
          <p:cNvSpPr/>
          <p:nvPr/>
        </p:nvSpPr>
        <p:spPr>
          <a:xfrm>
            <a:off x="7872046" y="357554"/>
            <a:ext cx="3206262" cy="3030415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E5A0E5-EF6E-94FF-E0FA-1DB7F572B373}"/>
              </a:ext>
            </a:extLst>
          </p:cNvPr>
          <p:cNvSpPr txBox="1"/>
          <p:nvPr/>
        </p:nvSpPr>
        <p:spPr>
          <a:xfrm>
            <a:off x="7191829" y="57736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计时部分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AFA8F-E74D-E676-ECE6-FA356CFFD438}"/>
              </a:ext>
            </a:extLst>
          </p:cNvPr>
          <p:cNvSpPr txBox="1"/>
          <p:nvPr/>
        </p:nvSpPr>
        <p:spPr>
          <a:xfrm>
            <a:off x="6576647" y="4184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抢答部分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60C0590-FAFD-E283-174C-B12DE46E4084}"/>
              </a:ext>
            </a:extLst>
          </p:cNvPr>
          <p:cNvSpPr txBox="1"/>
          <p:nvPr/>
        </p:nvSpPr>
        <p:spPr>
          <a:xfrm>
            <a:off x="9108831" y="3470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计分部分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68179" y="2404753"/>
            <a:ext cx="2441574" cy="2519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+mn-ea"/>
              </a:rPr>
              <a:t>主要实现功能：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sym typeface="+mn-ea"/>
              </a:rPr>
              <a:t>封锁别组权限</a:t>
            </a:r>
            <a:endParaRPr lang="zh-CN" altLang="en-US" sz="2000" dirty="0">
              <a:latin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sym typeface="+mn-ea"/>
              </a:rPr>
              <a:t>队伍指示灯以及编号显示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sym typeface="+mn-ea"/>
              </a:rPr>
              <a:t>反馈清零</a:t>
            </a:r>
            <a:endParaRPr lang="zh-CN" altLang="en-US" sz="2000" dirty="0">
              <a:latin typeface="+mn-ea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8888" y="831326"/>
            <a:ext cx="2769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隶书" panose="02010509060101010101" pitchFamily="49" charset="-122"/>
                <a:ea typeface="隶书" panose="02010509060101010101" pitchFamily="49" charset="-122"/>
              </a:rPr>
              <a:t>抢答部分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C55E9B-D876-1859-7324-346455EC8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38" y="831326"/>
            <a:ext cx="8097722" cy="566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5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78888" y="831326"/>
            <a:ext cx="2769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>
                <a:latin typeface="隶书" panose="02010509060101010101" pitchFamily="49" charset="-122"/>
                <a:ea typeface="隶书" panose="02010509060101010101" pitchFamily="49" charset="-122"/>
              </a:rPr>
              <a:t>74LS148D</a:t>
            </a:r>
            <a:endParaRPr lang="zh-CN" altLang="en-US" sz="5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D184F8F-24A0-E124-A7F7-9C34BBE0D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88" y="1903599"/>
            <a:ext cx="9892961" cy="4298727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4F6F97D-0F63-71FF-B047-3A9F9AA47AE4}"/>
              </a:ext>
            </a:extLst>
          </p:cNvPr>
          <p:cNvCxnSpPr/>
          <p:nvPr/>
        </p:nvCxnSpPr>
        <p:spPr>
          <a:xfrm flipV="1">
            <a:off x="2955851" y="3785191"/>
            <a:ext cx="4245935" cy="224148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5B4ECCB-A8A6-07E5-BCB0-FB7CCE6F5889}"/>
              </a:ext>
            </a:extLst>
          </p:cNvPr>
          <p:cNvCxnSpPr/>
          <p:nvPr/>
        </p:nvCxnSpPr>
        <p:spPr>
          <a:xfrm>
            <a:off x="1963479" y="3650512"/>
            <a:ext cx="8456428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53F95EA-B433-1579-2F61-53963A6FD646}"/>
              </a:ext>
            </a:extLst>
          </p:cNvPr>
          <p:cNvSpPr/>
          <p:nvPr/>
        </p:nvSpPr>
        <p:spPr>
          <a:xfrm>
            <a:off x="9044763" y="2452577"/>
            <a:ext cx="666307" cy="366468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8886" y="611455"/>
            <a:ext cx="2769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隶书" panose="02010509060101010101" pitchFamily="49" charset="-122"/>
                <a:ea typeface="隶书" panose="02010509060101010101" pitchFamily="49" charset="-122"/>
              </a:rPr>
              <a:t>计时部分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78595" y="1056870"/>
            <a:ext cx="2634519" cy="4988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主要实现功能：</a:t>
            </a:r>
            <a:endParaRPr lang="en-US" altLang="zh-CN" sz="28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抢答倒计时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倒计时的显示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计时结束自动复位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（为使其快速进行进行调频）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800" dirty="0"/>
              <a:t>遇到的问题：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最高只可到九秒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频率很低时会爆</a:t>
            </a:r>
            <a:r>
              <a:rPr lang="en-US" altLang="zh-CN" sz="2000" dirty="0"/>
              <a:t>warning</a:t>
            </a: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E85962-D38C-520B-9E4F-81C42A8CA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6" y="1537024"/>
            <a:ext cx="7431374" cy="48455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8888" y="831326"/>
            <a:ext cx="27698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dirty="0">
                <a:latin typeface="隶书" panose="02010509060101010101" pitchFamily="49" charset="-122"/>
                <a:ea typeface="隶书" panose="02010509060101010101" pitchFamily="49" charset="-122"/>
              </a:rPr>
              <a:t>计分部分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8888" y="2158896"/>
            <a:ext cx="2422495" cy="2526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/>
              <a:t>主要实现功能：</a:t>
            </a:r>
            <a:endParaRPr lang="en-US" altLang="zh-CN" sz="28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分组加分</a:t>
            </a: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按键自动识别加分组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分数可累计</a:t>
            </a:r>
            <a:endParaRPr lang="en-US" altLang="zh-CN" sz="2000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可单独清零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0F8B8-90E3-8C10-7E39-8B377FAD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0" t="-386" r="561" b="-578"/>
          <a:stretch/>
        </p:blipFill>
        <p:spPr>
          <a:xfrm>
            <a:off x="3881024" y="1495646"/>
            <a:ext cx="7989631" cy="42104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F9A64CC-AD53-8AFF-5035-7B6A9F2F736B}"/>
              </a:ext>
            </a:extLst>
          </p:cNvPr>
          <p:cNvSpPr txBox="1"/>
          <p:nvPr/>
        </p:nvSpPr>
        <p:spPr>
          <a:xfrm>
            <a:off x="7495306" y="295257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加分键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YxNzhlZWYwYzk3ODdlNWRkMDUyOTdhNWE5ZmMzN2UifQ=="/>
  <p:tag name="KSO_WPP_MARK_KEY" val="f28eefe1-b51c-406c-9df8-9aa199b70fb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408</Words>
  <Application>Microsoft Office PowerPoint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楷体</vt:lpstr>
      <vt:lpstr>隶书</vt:lpstr>
      <vt:lpstr>宋体</vt:lpstr>
      <vt:lpstr>微软雅黑</vt:lpstr>
      <vt:lpstr>Arial</vt:lpstr>
      <vt:lpstr>Calibri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李凌朗</dc:creator>
  <cp:lastModifiedBy>hmy2361928481@outlook.com</cp:lastModifiedBy>
  <cp:revision>55</cp:revision>
  <dcterms:created xsi:type="dcterms:W3CDTF">2022-10-23T16:23:00Z</dcterms:created>
  <dcterms:modified xsi:type="dcterms:W3CDTF">2023-11-09T04:32:05Z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056E0ED2C86A4A6299C9B47902B88FA9</vt:lpwstr>
  </property>
  <property fmtid="{D5CDD505-2E9C-101B-9397-08002B2CF9AE}" pid="3" name="KSOProductBuildVer">
    <vt:lpwstr>2052-11.1.0.12598</vt:lpwstr>
  </property>
</Properties>
</file>