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59" r:id="rId8"/>
    <p:sldId id="265" r:id="rId9"/>
    <p:sldId id="266" r:id="rId10"/>
    <p:sldId id="268" r:id="rId11"/>
    <p:sldId id="264"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300" r:id="rId41"/>
    <p:sldId id="301" r:id="rId42"/>
    <p:sldId id="302" r:id="rId43"/>
    <p:sldId id="303" r:id="rId44"/>
    <p:sldId id="304" r:id="rId45"/>
    <p:sldId id="305" r:id="rId46"/>
    <p:sldId id="309" r:id="rId47"/>
    <p:sldId id="306" r:id="rId48"/>
    <p:sldId id="307" r:id="rId49"/>
    <p:sldId id="308" r:id="rId50"/>
    <p:sldId id="310" r:id="rId51"/>
    <p:sldId id="298" r:id="rId52"/>
    <p:sldId id="299"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41" r:id="rId80"/>
    <p:sldId id="342" r:id="rId81"/>
    <p:sldId id="343" r:id="rId82"/>
    <p:sldId id="344" r:id="rId83"/>
    <p:sldId id="345" r:id="rId84"/>
    <p:sldId id="346" r:id="rId85"/>
    <p:sldId id="347" r:id="rId86"/>
    <p:sldId id="348" r:id="rId87"/>
    <p:sldId id="349" r:id="rId88"/>
    <p:sldId id="350" r:id="rId89"/>
    <p:sldId id="351" r:id="rId90"/>
    <p:sldId id="354" r:id="rId91"/>
    <p:sldId id="355" r:id="rId92"/>
    <p:sldId id="356" r:id="rId93"/>
    <p:sldId id="357" r:id="rId94"/>
    <p:sldId id="358" r:id="rId95"/>
    <p:sldId id="359" r:id="rId96"/>
    <p:sldId id="360" r:id="rId97"/>
    <p:sldId id="361" r:id="rId98"/>
    <p:sldId id="362" r:id="rId99"/>
    <p:sldId id="363" r:id="rId100"/>
    <p:sldId id="365" r:id="rId101"/>
    <p:sldId id="366" r:id="rId102"/>
    <p:sldId id="367" r:id="rId103"/>
    <p:sldId id="368" r:id="rId104"/>
    <p:sldId id="369" r:id="rId105"/>
    <p:sldId id="370" r:id="rId106"/>
    <p:sldId id="373" r:id="rId107"/>
    <p:sldId id="374" r:id="rId108"/>
    <p:sldId id="375" r:id="rId109"/>
    <p:sldId id="376" r:id="rId110"/>
    <p:sldId id="377" r:id="rId111"/>
    <p:sldId id="378" r:id="rId112"/>
    <p:sldId id="379" r:id="rId113"/>
    <p:sldId id="380" r:id="rId114"/>
    <p:sldId id="381" r:id="rId115"/>
    <p:sldId id="382" r:id="rId116"/>
    <p:sldId id="383" r:id="rId117"/>
    <p:sldId id="384" r:id="rId118"/>
    <p:sldId id="385" r:id="rId119"/>
    <p:sldId id="386" r:id="rId120"/>
    <p:sldId id="387" r:id="rId121"/>
    <p:sldId id="388" r:id="rId122"/>
    <p:sldId id="389" r:id="rId123"/>
    <p:sldId id="390" r:id="rId124"/>
    <p:sldId id="391" r:id="rId125"/>
    <p:sldId id="392" r:id="rId126"/>
    <p:sldId id="393" r:id="rId127"/>
    <p:sldId id="394" r:id="rId128"/>
    <p:sldId id="398" r:id="rId129"/>
    <p:sldId id="419" r:id="rId130"/>
    <p:sldId id="420" r:id="rId131"/>
    <p:sldId id="421" r:id="rId132"/>
    <p:sldId id="422" r:id="rId133"/>
    <p:sldId id="423" r:id="rId134"/>
    <p:sldId id="424" r:id="rId135"/>
    <p:sldId id="425" r:id="rId136"/>
    <p:sldId id="426" r:id="rId137"/>
    <p:sldId id="427" r:id="rId138"/>
    <p:sldId id="428" r:id="rId139"/>
    <p:sldId id="429" r:id="rId140"/>
    <p:sldId id="430" r:id="rId141"/>
    <p:sldId id="431" r:id="rId142"/>
    <p:sldId id="432" r:id="rId143"/>
    <p:sldId id="433" r:id="rId144"/>
    <p:sldId id="434" r:id="rId145"/>
    <p:sldId id="436" r:id="rId146"/>
    <p:sldId id="437" r:id="rId147"/>
    <p:sldId id="438" r:id="rId148"/>
    <p:sldId id="439" r:id="rId149"/>
    <p:sldId id="440" r:id="rId150"/>
    <p:sldId id="441" r:id="rId151"/>
    <p:sldId id="442" r:id="rId152"/>
    <p:sldId id="443" r:id="rId153"/>
    <p:sldId id="444" r:id="rId154"/>
    <p:sldId id="445" r:id="rId155"/>
    <p:sldId id="446" r:id="rId156"/>
    <p:sldId id="447" r:id="rId157"/>
    <p:sldId id="448" r:id="rId158"/>
    <p:sldId id="449" r:id="rId1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E6AC2-F9B7-4828-AE46-F27503E81A9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3D2AA4C-A3CA-4370-B654-6E839DF25B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96A9F8F-5C6D-468C-BBEF-7854E996291B}"/>
              </a:ext>
            </a:extLst>
          </p:cNvPr>
          <p:cNvSpPr>
            <a:spLocks noGrp="1"/>
          </p:cNvSpPr>
          <p:nvPr>
            <p:ph type="dt" sz="half" idx="10"/>
          </p:nvPr>
        </p:nvSpPr>
        <p:spPr/>
        <p:txBody>
          <a:bodyPr/>
          <a:lstStyle/>
          <a:p>
            <a:fld id="{A4710C7D-3F21-44DF-86A2-18C08697AC24}"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B010D3F3-FE74-4905-A997-5438374073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EEA7E3-E4B6-4D9D-948D-839DB2A2206B}"/>
              </a:ext>
            </a:extLst>
          </p:cNvPr>
          <p:cNvSpPr>
            <a:spLocks noGrp="1"/>
          </p:cNvSpPr>
          <p:nvPr>
            <p:ph type="sldNum" sz="quarter" idx="12"/>
          </p:nvPr>
        </p:nvSpPr>
        <p:spPr/>
        <p:txBody>
          <a:bodyPr/>
          <a:lstStyle/>
          <a:p>
            <a:fld id="{6357917E-12AD-4833-9DB2-F38778020C85}" type="slidenum">
              <a:rPr lang="zh-CN" altLang="en-US" smtClean="0"/>
              <a:t>‹#›</a:t>
            </a:fld>
            <a:endParaRPr lang="zh-CN" altLang="en-US"/>
          </a:p>
        </p:txBody>
      </p:sp>
    </p:spTree>
    <p:extLst>
      <p:ext uri="{BB962C8B-B14F-4D97-AF65-F5344CB8AC3E}">
        <p14:creationId xmlns:p14="http://schemas.microsoft.com/office/powerpoint/2010/main" val="336393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1236C-B9A6-43CC-9B00-65E35EA091B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E3392FB-2DCA-46AD-9035-6E4249ECDCD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3329456-9C8B-4108-900A-9B7687928F2F}"/>
              </a:ext>
            </a:extLst>
          </p:cNvPr>
          <p:cNvSpPr>
            <a:spLocks noGrp="1"/>
          </p:cNvSpPr>
          <p:nvPr>
            <p:ph type="dt" sz="half" idx="10"/>
          </p:nvPr>
        </p:nvSpPr>
        <p:spPr/>
        <p:txBody>
          <a:bodyPr/>
          <a:lstStyle/>
          <a:p>
            <a:fld id="{A4710C7D-3F21-44DF-86A2-18C08697AC24}"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EF7A170E-7EEC-4E6D-9CF3-BB545380B0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62D314-0746-4915-A25B-1A5007D7C7C0}"/>
              </a:ext>
            </a:extLst>
          </p:cNvPr>
          <p:cNvSpPr>
            <a:spLocks noGrp="1"/>
          </p:cNvSpPr>
          <p:nvPr>
            <p:ph type="sldNum" sz="quarter" idx="12"/>
          </p:nvPr>
        </p:nvSpPr>
        <p:spPr/>
        <p:txBody>
          <a:bodyPr/>
          <a:lstStyle/>
          <a:p>
            <a:fld id="{6357917E-12AD-4833-9DB2-F38778020C85}" type="slidenum">
              <a:rPr lang="zh-CN" altLang="en-US" smtClean="0"/>
              <a:t>‹#›</a:t>
            </a:fld>
            <a:endParaRPr lang="zh-CN" altLang="en-US"/>
          </a:p>
        </p:txBody>
      </p:sp>
    </p:spTree>
    <p:extLst>
      <p:ext uri="{BB962C8B-B14F-4D97-AF65-F5344CB8AC3E}">
        <p14:creationId xmlns:p14="http://schemas.microsoft.com/office/powerpoint/2010/main" val="167002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1C2E4B-79A7-4484-96F5-8C7CD54090C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F6B902-7AB2-4A81-8E16-35909E37B62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72A65D3-6EE2-4789-B16C-5D73A9DEE821}"/>
              </a:ext>
            </a:extLst>
          </p:cNvPr>
          <p:cNvSpPr>
            <a:spLocks noGrp="1"/>
          </p:cNvSpPr>
          <p:nvPr>
            <p:ph type="dt" sz="half" idx="10"/>
          </p:nvPr>
        </p:nvSpPr>
        <p:spPr/>
        <p:txBody>
          <a:bodyPr/>
          <a:lstStyle/>
          <a:p>
            <a:fld id="{A4710C7D-3F21-44DF-86A2-18C08697AC24}"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F0E64DD5-5D99-4890-A90D-1E2B680486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BA0408-81D1-4EF7-BB6A-94EB61C6C8B3}"/>
              </a:ext>
            </a:extLst>
          </p:cNvPr>
          <p:cNvSpPr>
            <a:spLocks noGrp="1"/>
          </p:cNvSpPr>
          <p:nvPr>
            <p:ph type="sldNum" sz="quarter" idx="12"/>
          </p:nvPr>
        </p:nvSpPr>
        <p:spPr/>
        <p:txBody>
          <a:bodyPr/>
          <a:lstStyle/>
          <a:p>
            <a:fld id="{6357917E-12AD-4833-9DB2-F38778020C85}" type="slidenum">
              <a:rPr lang="zh-CN" altLang="en-US" smtClean="0"/>
              <a:t>‹#›</a:t>
            </a:fld>
            <a:endParaRPr lang="zh-CN" altLang="en-US"/>
          </a:p>
        </p:txBody>
      </p:sp>
    </p:spTree>
    <p:extLst>
      <p:ext uri="{BB962C8B-B14F-4D97-AF65-F5344CB8AC3E}">
        <p14:creationId xmlns:p14="http://schemas.microsoft.com/office/powerpoint/2010/main" val="1746680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CBDFCF-48CA-4AD3-A071-93D2FF69FB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66BACB-6EE2-4CF5-B3DC-76C73D40176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FA608F0-E4F2-40C2-9629-BC98688A5890}"/>
              </a:ext>
            </a:extLst>
          </p:cNvPr>
          <p:cNvSpPr>
            <a:spLocks noGrp="1"/>
          </p:cNvSpPr>
          <p:nvPr>
            <p:ph type="dt" sz="half" idx="10"/>
          </p:nvPr>
        </p:nvSpPr>
        <p:spPr/>
        <p:txBody>
          <a:bodyPr/>
          <a:lstStyle/>
          <a:p>
            <a:fld id="{A4710C7D-3F21-44DF-86A2-18C08697AC24}"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C5B4CC5D-5F51-4DB6-B4E7-285C63A318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1AF127-D92A-4EDD-A997-25F5946C60AD}"/>
              </a:ext>
            </a:extLst>
          </p:cNvPr>
          <p:cNvSpPr>
            <a:spLocks noGrp="1"/>
          </p:cNvSpPr>
          <p:nvPr>
            <p:ph type="sldNum" sz="quarter" idx="12"/>
          </p:nvPr>
        </p:nvSpPr>
        <p:spPr/>
        <p:txBody>
          <a:bodyPr/>
          <a:lstStyle/>
          <a:p>
            <a:fld id="{6357917E-12AD-4833-9DB2-F38778020C85}" type="slidenum">
              <a:rPr lang="zh-CN" altLang="en-US" smtClean="0"/>
              <a:t>‹#›</a:t>
            </a:fld>
            <a:endParaRPr lang="zh-CN" altLang="en-US"/>
          </a:p>
        </p:txBody>
      </p:sp>
    </p:spTree>
    <p:extLst>
      <p:ext uri="{BB962C8B-B14F-4D97-AF65-F5344CB8AC3E}">
        <p14:creationId xmlns:p14="http://schemas.microsoft.com/office/powerpoint/2010/main" val="3844620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EF33B-E3A8-4358-B248-995B8D2318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7F0204B-2C93-4B6A-85FD-5B5D6F3800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2BF3105-665C-453E-8EA3-B72F600AD242}"/>
              </a:ext>
            </a:extLst>
          </p:cNvPr>
          <p:cNvSpPr>
            <a:spLocks noGrp="1"/>
          </p:cNvSpPr>
          <p:nvPr>
            <p:ph type="dt" sz="half" idx="10"/>
          </p:nvPr>
        </p:nvSpPr>
        <p:spPr/>
        <p:txBody>
          <a:bodyPr/>
          <a:lstStyle/>
          <a:p>
            <a:fld id="{A4710C7D-3F21-44DF-86A2-18C08697AC24}"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488479AD-960A-45FF-9324-1AD188F140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D02FBA-E680-42AF-8A3B-A510AD7A79DD}"/>
              </a:ext>
            </a:extLst>
          </p:cNvPr>
          <p:cNvSpPr>
            <a:spLocks noGrp="1"/>
          </p:cNvSpPr>
          <p:nvPr>
            <p:ph type="sldNum" sz="quarter" idx="12"/>
          </p:nvPr>
        </p:nvSpPr>
        <p:spPr/>
        <p:txBody>
          <a:bodyPr/>
          <a:lstStyle/>
          <a:p>
            <a:fld id="{6357917E-12AD-4833-9DB2-F38778020C85}" type="slidenum">
              <a:rPr lang="zh-CN" altLang="en-US" smtClean="0"/>
              <a:t>‹#›</a:t>
            </a:fld>
            <a:endParaRPr lang="zh-CN" altLang="en-US"/>
          </a:p>
        </p:txBody>
      </p:sp>
    </p:spTree>
    <p:extLst>
      <p:ext uri="{BB962C8B-B14F-4D97-AF65-F5344CB8AC3E}">
        <p14:creationId xmlns:p14="http://schemas.microsoft.com/office/powerpoint/2010/main" val="307528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7AF40F-2079-4C26-BEAC-976ABA1D93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7052FB-3F8E-41FF-8D2D-BF0888E616B2}"/>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DC61CCF-3D0B-4427-912F-9D91EB707C9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2D6587D-7406-4EFE-9B5C-CED70EABC3AE}"/>
              </a:ext>
            </a:extLst>
          </p:cNvPr>
          <p:cNvSpPr>
            <a:spLocks noGrp="1"/>
          </p:cNvSpPr>
          <p:nvPr>
            <p:ph type="dt" sz="half" idx="10"/>
          </p:nvPr>
        </p:nvSpPr>
        <p:spPr/>
        <p:txBody>
          <a:bodyPr/>
          <a:lstStyle/>
          <a:p>
            <a:fld id="{A4710C7D-3F21-44DF-86A2-18C08697AC24}" type="datetimeFigureOut">
              <a:rPr lang="zh-CN" altLang="en-US" smtClean="0"/>
              <a:t>2022/5/21</a:t>
            </a:fld>
            <a:endParaRPr lang="zh-CN" altLang="en-US"/>
          </a:p>
        </p:txBody>
      </p:sp>
      <p:sp>
        <p:nvSpPr>
          <p:cNvPr id="6" name="页脚占位符 5">
            <a:extLst>
              <a:ext uri="{FF2B5EF4-FFF2-40B4-BE49-F238E27FC236}">
                <a16:creationId xmlns:a16="http://schemas.microsoft.com/office/drawing/2014/main" id="{1522C77A-19FC-4488-A92F-0ECFEC7AEB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8E0C4A-0AF4-449C-9E54-CDD43C54405A}"/>
              </a:ext>
            </a:extLst>
          </p:cNvPr>
          <p:cNvSpPr>
            <a:spLocks noGrp="1"/>
          </p:cNvSpPr>
          <p:nvPr>
            <p:ph type="sldNum" sz="quarter" idx="12"/>
          </p:nvPr>
        </p:nvSpPr>
        <p:spPr/>
        <p:txBody>
          <a:bodyPr/>
          <a:lstStyle/>
          <a:p>
            <a:fld id="{6357917E-12AD-4833-9DB2-F38778020C85}" type="slidenum">
              <a:rPr lang="zh-CN" altLang="en-US" smtClean="0"/>
              <a:t>‹#›</a:t>
            </a:fld>
            <a:endParaRPr lang="zh-CN" altLang="en-US"/>
          </a:p>
        </p:txBody>
      </p:sp>
    </p:spTree>
    <p:extLst>
      <p:ext uri="{BB962C8B-B14F-4D97-AF65-F5344CB8AC3E}">
        <p14:creationId xmlns:p14="http://schemas.microsoft.com/office/powerpoint/2010/main" val="187049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10D5E1-7F6A-40BA-A0A3-D96B3E0DF42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09BDA49-1546-4B6A-8C3E-93C9C1B4FE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A393ACA-01E2-40EE-9D75-FA45B253293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9927355-4664-450D-84EC-B9263028AA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4C86778-8972-4C69-9D0D-774A767F630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AFBE351-C30B-480A-8B31-D26351F0F7CA}"/>
              </a:ext>
            </a:extLst>
          </p:cNvPr>
          <p:cNvSpPr>
            <a:spLocks noGrp="1"/>
          </p:cNvSpPr>
          <p:nvPr>
            <p:ph type="dt" sz="half" idx="10"/>
          </p:nvPr>
        </p:nvSpPr>
        <p:spPr/>
        <p:txBody>
          <a:bodyPr/>
          <a:lstStyle/>
          <a:p>
            <a:fld id="{A4710C7D-3F21-44DF-86A2-18C08697AC24}" type="datetimeFigureOut">
              <a:rPr lang="zh-CN" altLang="en-US" smtClean="0"/>
              <a:t>2022/5/21</a:t>
            </a:fld>
            <a:endParaRPr lang="zh-CN" altLang="en-US"/>
          </a:p>
        </p:txBody>
      </p:sp>
      <p:sp>
        <p:nvSpPr>
          <p:cNvPr id="8" name="页脚占位符 7">
            <a:extLst>
              <a:ext uri="{FF2B5EF4-FFF2-40B4-BE49-F238E27FC236}">
                <a16:creationId xmlns:a16="http://schemas.microsoft.com/office/drawing/2014/main" id="{E6F484A1-09C5-454A-8ACD-988724F00B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30DFFE3-A84A-47A7-8FF5-D95BEB20DF12}"/>
              </a:ext>
            </a:extLst>
          </p:cNvPr>
          <p:cNvSpPr>
            <a:spLocks noGrp="1"/>
          </p:cNvSpPr>
          <p:nvPr>
            <p:ph type="sldNum" sz="quarter" idx="12"/>
          </p:nvPr>
        </p:nvSpPr>
        <p:spPr/>
        <p:txBody>
          <a:bodyPr/>
          <a:lstStyle/>
          <a:p>
            <a:fld id="{6357917E-12AD-4833-9DB2-F38778020C85}" type="slidenum">
              <a:rPr lang="zh-CN" altLang="en-US" smtClean="0"/>
              <a:t>‹#›</a:t>
            </a:fld>
            <a:endParaRPr lang="zh-CN" altLang="en-US"/>
          </a:p>
        </p:txBody>
      </p:sp>
    </p:spTree>
    <p:extLst>
      <p:ext uri="{BB962C8B-B14F-4D97-AF65-F5344CB8AC3E}">
        <p14:creationId xmlns:p14="http://schemas.microsoft.com/office/powerpoint/2010/main" val="21962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0C2E0E-F031-4FF0-820A-C23E9602AB8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E95335-51FD-4A4E-9BA0-09854B87527C}"/>
              </a:ext>
            </a:extLst>
          </p:cNvPr>
          <p:cNvSpPr>
            <a:spLocks noGrp="1"/>
          </p:cNvSpPr>
          <p:nvPr>
            <p:ph type="dt" sz="half" idx="10"/>
          </p:nvPr>
        </p:nvSpPr>
        <p:spPr/>
        <p:txBody>
          <a:bodyPr/>
          <a:lstStyle/>
          <a:p>
            <a:fld id="{A4710C7D-3F21-44DF-86A2-18C08697AC24}" type="datetimeFigureOut">
              <a:rPr lang="zh-CN" altLang="en-US" smtClean="0"/>
              <a:t>2022/5/21</a:t>
            </a:fld>
            <a:endParaRPr lang="zh-CN" altLang="en-US"/>
          </a:p>
        </p:txBody>
      </p:sp>
      <p:sp>
        <p:nvSpPr>
          <p:cNvPr id="4" name="页脚占位符 3">
            <a:extLst>
              <a:ext uri="{FF2B5EF4-FFF2-40B4-BE49-F238E27FC236}">
                <a16:creationId xmlns:a16="http://schemas.microsoft.com/office/drawing/2014/main" id="{A44BB1DB-0218-4505-9119-AC920990267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0B759BA-67CF-4EF2-A96C-99CB1E0BC2D9}"/>
              </a:ext>
            </a:extLst>
          </p:cNvPr>
          <p:cNvSpPr>
            <a:spLocks noGrp="1"/>
          </p:cNvSpPr>
          <p:nvPr>
            <p:ph type="sldNum" sz="quarter" idx="12"/>
          </p:nvPr>
        </p:nvSpPr>
        <p:spPr/>
        <p:txBody>
          <a:bodyPr/>
          <a:lstStyle/>
          <a:p>
            <a:fld id="{6357917E-12AD-4833-9DB2-F38778020C85}" type="slidenum">
              <a:rPr lang="zh-CN" altLang="en-US" smtClean="0"/>
              <a:t>‹#›</a:t>
            </a:fld>
            <a:endParaRPr lang="zh-CN" altLang="en-US"/>
          </a:p>
        </p:txBody>
      </p:sp>
    </p:spTree>
    <p:extLst>
      <p:ext uri="{BB962C8B-B14F-4D97-AF65-F5344CB8AC3E}">
        <p14:creationId xmlns:p14="http://schemas.microsoft.com/office/powerpoint/2010/main" val="61133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39E5C0-DFA8-41F2-A7C3-85AA7BEEC249}"/>
              </a:ext>
            </a:extLst>
          </p:cNvPr>
          <p:cNvSpPr>
            <a:spLocks noGrp="1"/>
          </p:cNvSpPr>
          <p:nvPr>
            <p:ph type="dt" sz="half" idx="10"/>
          </p:nvPr>
        </p:nvSpPr>
        <p:spPr/>
        <p:txBody>
          <a:bodyPr/>
          <a:lstStyle/>
          <a:p>
            <a:fld id="{A4710C7D-3F21-44DF-86A2-18C08697AC24}" type="datetimeFigureOut">
              <a:rPr lang="zh-CN" altLang="en-US" smtClean="0"/>
              <a:t>2022/5/21</a:t>
            </a:fld>
            <a:endParaRPr lang="zh-CN" altLang="en-US"/>
          </a:p>
        </p:txBody>
      </p:sp>
      <p:sp>
        <p:nvSpPr>
          <p:cNvPr id="3" name="页脚占位符 2">
            <a:extLst>
              <a:ext uri="{FF2B5EF4-FFF2-40B4-BE49-F238E27FC236}">
                <a16:creationId xmlns:a16="http://schemas.microsoft.com/office/drawing/2014/main" id="{FECF8BFC-E602-466D-AFFA-F02D5FE075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116FDAB-B0C3-4D8B-8BA2-3EFC725768EF}"/>
              </a:ext>
            </a:extLst>
          </p:cNvPr>
          <p:cNvSpPr>
            <a:spLocks noGrp="1"/>
          </p:cNvSpPr>
          <p:nvPr>
            <p:ph type="sldNum" sz="quarter" idx="12"/>
          </p:nvPr>
        </p:nvSpPr>
        <p:spPr/>
        <p:txBody>
          <a:bodyPr/>
          <a:lstStyle/>
          <a:p>
            <a:fld id="{6357917E-12AD-4833-9DB2-F38778020C85}" type="slidenum">
              <a:rPr lang="zh-CN" altLang="en-US" smtClean="0"/>
              <a:t>‹#›</a:t>
            </a:fld>
            <a:endParaRPr lang="zh-CN" altLang="en-US"/>
          </a:p>
        </p:txBody>
      </p:sp>
    </p:spTree>
    <p:extLst>
      <p:ext uri="{BB962C8B-B14F-4D97-AF65-F5344CB8AC3E}">
        <p14:creationId xmlns:p14="http://schemas.microsoft.com/office/powerpoint/2010/main" val="292707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D66CE4-EDFE-4DF4-918C-79C499B9A8C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A0DB4C3-4E2F-4996-90D9-348DE81447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10E898E-7821-4C54-94EE-5C61C70E6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FD4323B-1330-4789-A0A8-D7CEE1E700A1}"/>
              </a:ext>
            </a:extLst>
          </p:cNvPr>
          <p:cNvSpPr>
            <a:spLocks noGrp="1"/>
          </p:cNvSpPr>
          <p:nvPr>
            <p:ph type="dt" sz="half" idx="10"/>
          </p:nvPr>
        </p:nvSpPr>
        <p:spPr/>
        <p:txBody>
          <a:bodyPr/>
          <a:lstStyle/>
          <a:p>
            <a:fld id="{A4710C7D-3F21-44DF-86A2-18C08697AC24}" type="datetimeFigureOut">
              <a:rPr lang="zh-CN" altLang="en-US" smtClean="0"/>
              <a:t>2022/5/21</a:t>
            </a:fld>
            <a:endParaRPr lang="zh-CN" altLang="en-US"/>
          </a:p>
        </p:txBody>
      </p:sp>
      <p:sp>
        <p:nvSpPr>
          <p:cNvPr id="6" name="页脚占位符 5">
            <a:extLst>
              <a:ext uri="{FF2B5EF4-FFF2-40B4-BE49-F238E27FC236}">
                <a16:creationId xmlns:a16="http://schemas.microsoft.com/office/drawing/2014/main" id="{983EFDB5-4E9D-4706-9053-EB235CA906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002694-8AE5-4C00-B29E-9F98D77E298C}"/>
              </a:ext>
            </a:extLst>
          </p:cNvPr>
          <p:cNvSpPr>
            <a:spLocks noGrp="1"/>
          </p:cNvSpPr>
          <p:nvPr>
            <p:ph type="sldNum" sz="quarter" idx="12"/>
          </p:nvPr>
        </p:nvSpPr>
        <p:spPr/>
        <p:txBody>
          <a:bodyPr/>
          <a:lstStyle/>
          <a:p>
            <a:fld id="{6357917E-12AD-4833-9DB2-F38778020C85}" type="slidenum">
              <a:rPr lang="zh-CN" altLang="en-US" smtClean="0"/>
              <a:t>‹#›</a:t>
            </a:fld>
            <a:endParaRPr lang="zh-CN" altLang="en-US"/>
          </a:p>
        </p:txBody>
      </p:sp>
    </p:spTree>
    <p:extLst>
      <p:ext uri="{BB962C8B-B14F-4D97-AF65-F5344CB8AC3E}">
        <p14:creationId xmlns:p14="http://schemas.microsoft.com/office/powerpoint/2010/main" val="328855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977C9-8F8F-4EB8-8A17-1F2C9711AF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CD837BF-59A6-4028-B756-5D904EA68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7E0738-B3FA-4C66-B2D4-0CFDC117D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07C3865-A606-4398-B3E0-834468EA6978}"/>
              </a:ext>
            </a:extLst>
          </p:cNvPr>
          <p:cNvSpPr>
            <a:spLocks noGrp="1"/>
          </p:cNvSpPr>
          <p:nvPr>
            <p:ph type="dt" sz="half" idx="10"/>
          </p:nvPr>
        </p:nvSpPr>
        <p:spPr/>
        <p:txBody>
          <a:bodyPr/>
          <a:lstStyle/>
          <a:p>
            <a:fld id="{A4710C7D-3F21-44DF-86A2-18C08697AC24}" type="datetimeFigureOut">
              <a:rPr lang="zh-CN" altLang="en-US" smtClean="0"/>
              <a:t>2022/5/21</a:t>
            </a:fld>
            <a:endParaRPr lang="zh-CN" altLang="en-US"/>
          </a:p>
        </p:txBody>
      </p:sp>
      <p:sp>
        <p:nvSpPr>
          <p:cNvPr id="6" name="页脚占位符 5">
            <a:extLst>
              <a:ext uri="{FF2B5EF4-FFF2-40B4-BE49-F238E27FC236}">
                <a16:creationId xmlns:a16="http://schemas.microsoft.com/office/drawing/2014/main" id="{67F6321E-755D-4FDD-8A2B-122D34E46C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B15867-5C14-44E8-A246-6C44215992F1}"/>
              </a:ext>
            </a:extLst>
          </p:cNvPr>
          <p:cNvSpPr>
            <a:spLocks noGrp="1"/>
          </p:cNvSpPr>
          <p:nvPr>
            <p:ph type="sldNum" sz="quarter" idx="12"/>
          </p:nvPr>
        </p:nvSpPr>
        <p:spPr/>
        <p:txBody>
          <a:bodyPr/>
          <a:lstStyle/>
          <a:p>
            <a:fld id="{6357917E-12AD-4833-9DB2-F38778020C85}" type="slidenum">
              <a:rPr lang="zh-CN" altLang="en-US" smtClean="0"/>
              <a:t>‹#›</a:t>
            </a:fld>
            <a:endParaRPr lang="zh-CN" altLang="en-US"/>
          </a:p>
        </p:txBody>
      </p:sp>
    </p:spTree>
    <p:extLst>
      <p:ext uri="{BB962C8B-B14F-4D97-AF65-F5344CB8AC3E}">
        <p14:creationId xmlns:p14="http://schemas.microsoft.com/office/powerpoint/2010/main" val="170214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36B0AE1-997F-4813-9EDA-2CD6DC9822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ADE4D27-DF6E-43FC-85BE-BD760F392B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BA674A-D964-49C9-BBDC-5E634F4EA5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710C7D-3F21-44DF-86A2-18C08697AC24}" type="datetimeFigureOut">
              <a:rPr lang="zh-CN" altLang="en-US" smtClean="0"/>
              <a:t>2022/5/21</a:t>
            </a:fld>
            <a:endParaRPr lang="zh-CN" altLang="en-US"/>
          </a:p>
        </p:txBody>
      </p:sp>
      <p:sp>
        <p:nvSpPr>
          <p:cNvPr id="5" name="页脚占位符 4">
            <a:extLst>
              <a:ext uri="{FF2B5EF4-FFF2-40B4-BE49-F238E27FC236}">
                <a16:creationId xmlns:a16="http://schemas.microsoft.com/office/drawing/2014/main" id="{9C0C2CBB-3A44-41C6-9EDE-2E5EFB4755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AACA24-B6FC-42F6-A8DF-A60AE879F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7917E-12AD-4833-9DB2-F38778020C85}" type="slidenum">
              <a:rPr lang="zh-CN" altLang="en-US" smtClean="0"/>
              <a:t>‹#›</a:t>
            </a:fld>
            <a:endParaRPr lang="zh-CN" altLang="en-US"/>
          </a:p>
        </p:txBody>
      </p:sp>
    </p:spTree>
    <p:extLst>
      <p:ext uri="{BB962C8B-B14F-4D97-AF65-F5344CB8AC3E}">
        <p14:creationId xmlns:p14="http://schemas.microsoft.com/office/powerpoint/2010/main" val="2737067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audio" Target="../media/audio1.wav"/><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slide" Target="slide2.xml"/><Relationship Id="rId4" Type="http://schemas.openxmlformats.org/officeDocument/2006/relationships/audio" Target="../media/audio2.wav"/><Relationship Id="rId9" Type="http://schemas.openxmlformats.org/officeDocument/2006/relationships/image" Target="../media/image12.wmf"/></Relationships>
</file>

<file path=ppt/slides/_rels/slide100.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audio" Target="../media/audio3.wav"/><Relationship Id="rId7" Type="http://schemas.openxmlformats.org/officeDocument/2006/relationships/oleObject" Target="../embeddings/oleObject49.bin"/><Relationship Id="rId2" Type="http://schemas.openxmlformats.org/officeDocument/2006/relationships/slideLayout" Target="../slideLayouts/slideLayout4.xml"/><Relationship Id="rId1" Type="http://schemas.openxmlformats.org/officeDocument/2006/relationships/vmlDrawing" Target="../drawings/vmlDrawing30.vml"/><Relationship Id="rId6" Type="http://schemas.openxmlformats.org/officeDocument/2006/relationships/slide" Target="slide30.xml"/><Relationship Id="rId5" Type="http://schemas.openxmlformats.org/officeDocument/2006/relationships/slide" Target="slide3.xml"/><Relationship Id="rId10" Type="http://schemas.openxmlformats.org/officeDocument/2006/relationships/image" Target="../media/image59.wmf"/><Relationship Id="rId4" Type="http://schemas.openxmlformats.org/officeDocument/2006/relationships/slide" Target="slide2.xml"/><Relationship Id="rId9" Type="http://schemas.openxmlformats.org/officeDocument/2006/relationships/oleObject" Target="../embeddings/oleObject50.bin"/></Relationships>
</file>

<file path=ppt/slides/_rels/slide10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3.xml"/></Relationships>
</file>

<file path=ppt/slides/_rels/slide10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3.xml"/></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62.wmf"/><Relationship Id="rId3" Type="http://schemas.openxmlformats.org/officeDocument/2006/relationships/audio" Target="../media/audio3.wav"/><Relationship Id="rId7" Type="http://schemas.openxmlformats.org/officeDocument/2006/relationships/slide" Target="slide30.xml"/><Relationship Id="rId12"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slide" Target="slide3.xml"/><Relationship Id="rId11" Type="http://schemas.openxmlformats.org/officeDocument/2006/relationships/image" Target="../media/image61.wmf"/><Relationship Id="rId5" Type="http://schemas.openxmlformats.org/officeDocument/2006/relationships/slide" Target="slide2.xml"/><Relationship Id="rId10" Type="http://schemas.openxmlformats.org/officeDocument/2006/relationships/oleObject" Target="../embeddings/oleObject52.bin"/><Relationship Id="rId4" Type="http://schemas.openxmlformats.org/officeDocument/2006/relationships/audio" Target="../media/audio2.wav"/><Relationship Id="rId9" Type="http://schemas.openxmlformats.org/officeDocument/2006/relationships/image" Target="../media/image60.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slide" Target="slide78.xml"/><Relationship Id="rId2" Type="http://schemas.openxmlformats.org/officeDocument/2006/relationships/audio" Target="../media/audio3.wav"/><Relationship Id="rId1" Type="http://schemas.openxmlformats.org/officeDocument/2006/relationships/slideLayout" Target="../slideLayouts/slideLayout4.xml"/><Relationship Id="rId6" Type="http://schemas.openxmlformats.org/officeDocument/2006/relationships/slide" Target="slide2.xml"/><Relationship Id="rId5" Type="http://schemas.openxmlformats.org/officeDocument/2006/relationships/slide" Target="slide100.xml"/><Relationship Id="rId4" Type="http://schemas.openxmlformats.org/officeDocument/2006/relationships/slide" Target="slide96.xml"/></Relationships>
</file>

<file path=ppt/slides/_rels/slide10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5" Type="http://schemas.openxmlformats.org/officeDocument/2006/relationships/slide" Target="slide101.xml"/><Relationship Id="rId4" Type="http://schemas.openxmlformats.org/officeDocument/2006/relationships/slide" Target="slide77.xml"/></Relationships>
</file>

<file path=ppt/slides/_rels/slide107.xml.rels><?xml version="1.0" encoding="UTF-8" standalone="yes"?>
<Relationships xmlns="http://schemas.openxmlformats.org/package/2006/relationships"><Relationship Id="rId8" Type="http://schemas.openxmlformats.org/officeDocument/2006/relationships/slide" Target="slide106.xml"/><Relationship Id="rId3" Type="http://schemas.openxmlformats.org/officeDocument/2006/relationships/slide" Target="slide2.xml"/><Relationship Id="rId7" Type="http://schemas.openxmlformats.org/officeDocument/2006/relationships/slide" Target="slide104.xml"/><Relationship Id="rId2" Type="http://schemas.openxmlformats.org/officeDocument/2006/relationships/audio" Target="../media/audio3.wav"/><Relationship Id="rId1" Type="http://schemas.openxmlformats.org/officeDocument/2006/relationships/slideLayout" Target="../slideLayouts/slideLayout2.xml"/><Relationship Id="rId6" Type="http://schemas.openxmlformats.org/officeDocument/2006/relationships/slide" Target="slide102.xml"/><Relationship Id="rId5" Type="http://schemas.openxmlformats.org/officeDocument/2006/relationships/slide" Target="slide100.xml"/><Relationship Id="rId4" Type="http://schemas.openxmlformats.org/officeDocument/2006/relationships/slide" Target="slide77.xml"/></Relationships>
</file>

<file path=ppt/slides/_rels/slide10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6" Type="http://schemas.openxmlformats.org/officeDocument/2006/relationships/slide" Target="slide101.xml"/><Relationship Id="rId5" Type="http://schemas.openxmlformats.org/officeDocument/2006/relationships/slide" Target="slide100.xml"/><Relationship Id="rId4" Type="http://schemas.openxmlformats.org/officeDocument/2006/relationships/slide" Target="slide77.xml"/></Relationships>
</file>

<file path=ppt/slides/_rels/slide109.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63.png"/><Relationship Id="rId2" Type="http://schemas.openxmlformats.org/officeDocument/2006/relationships/audio" Target="../media/audio3.wav"/><Relationship Id="rId1" Type="http://schemas.openxmlformats.org/officeDocument/2006/relationships/slideLayout" Target="../slideLayouts/slideLayout2.xml"/><Relationship Id="rId6" Type="http://schemas.openxmlformats.org/officeDocument/2006/relationships/slide" Target="slide101.xml"/><Relationship Id="rId5" Type="http://schemas.openxmlformats.org/officeDocument/2006/relationships/slide" Target="slide100.xml"/><Relationship Id="rId4" Type="http://schemas.openxmlformats.org/officeDocument/2006/relationships/slide" Target="slide7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6" Type="http://schemas.openxmlformats.org/officeDocument/2006/relationships/slide" Target="slide101.xml"/><Relationship Id="rId5" Type="http://schemas.openxmlformats.org/officeDocument/2006/relationships/slide" Target="slide100.xml"/><Relationship Id="rId4" Type="http://schemas.openxmlformats.org/officeDocument/2006/relationships/slide" Target="slide77.xml"/></Relationships>
</file>

<file path=ppt/slides/_rels/slide11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64.png"/><Relationship Id="rId2" Type="http://schemas.openxmlformats.org/officeDocument/2006/relationships/audio" Target="../media/audio3.wav"/><Relationship Id="rId1" Type="http://schemas.openxmlformats.org/officeDocument/2006/relationships/slideLayout" Target="../slideLayouts/slideLayout2.xml"/><Relationship Id="rId6" Type="http://schemas.openxmlformats.org/officeDocument/2006/relationships/slide" Target="slide101.xml"/><Relationship Id="rId5" Type="http://schemas.openxmlformats.org/officeDocument/2006/relationships/slide" Target="slide100.xml"/><Relationship Id="rId4" Type="http://schemas.openxmlformats.org/officeDocument/2006/relationships/slide" Target="slide77.xml"/></Relationships>
</file>

<file path=ppt/slides/_rels/slide1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6" Type="http://schemas.openxmlformats.org/officeDocument/2006/relationships/slide" Target="slide101.xml"/><Relationship Id="rId5" Type="http://schemas.openxmlformats.org/officeDocument/2006/relationships/slide" Target="slide100.xml"/><Relationship Id="rId4" Type="http://schemas.openxmlformats.org/officeDocument/2006/relationships/slide" Target="slide77.xml"/></Relationships>
</file>

<file path=ppt/slides/_rels/slide113.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65.png"/><Relationship Id="rId2" Type="http://schemas.openxmlformats.org/officeDocument/2006/relationships/audio" Target="../media/audio3.wav"/><Relationship Id="rId1" Type="http://schemas.openxmlformats.org/officeDocument/2006/relationships/slideLayout" Target="../slideLayouts/slideLayout2.xml"/><Relationship Id="rId6" Type="http://schemas.openxmlformats.org/officeDocument/2006/relationships/slide" Target="slide101.xml"/><Relationship Id="rId5" Type="http://schemas.openxmlformats.org/officeDocument/2006/relationships/slide" Target="slide100.xml"/><Relationship Id="rId4" Type="http://schemas.openxmlformats.org/officeDocument/2006/relationships/slide" Target="slide77.xml"/></Relationships>
</file>

<file path=ppt/slides/_rels/slide1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6" Type="http://schemas.openxmlformats.org/officeDocument/2006/relationships/slide" Target="slide101.xml"/><Relationship Id="rId5" Type="http://schemas.openxmlformats.org/officeDocument/2006/relationships/slide" Target="slide100.xml"/><Relationship Id="rId4" Type="http://schemas.openxmlformats.org/officeDocument/2006/relationships/slide" Target="slide77.xml"/></Relationships>
</file>

<file path=ppt/slides/_rels/slide1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77.xml"/></Relationships>
</file>

<file path=ppt/slides/_rels/slide1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77.xml"/></Relationships>
</file>

<file path=ppt/slides/_rels/slide1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77.xml"/></Relationships>
</file>

<file path=ppt/slides/_rels/slide118.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audio" Target="../media/audio3.wav"/><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slide" Target="slide77.xml"/><Relationship Id="rId5" Type="http://schemas.openxmlformats.org/officeDocument/2006/relationships/slide" Target="slide2.xml"/><Relationship Id="rId4" Type="http://schemas.openxmlformats.org/officeDocument/2006/relationships/audio" Target="../media/audio2.wav"/></Relationships>
</file>

<file path=ppt/slides/_rels/slide119.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audio" Target="../media/audio3.wav"/><Relationship Id="rId7"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slide" Target="slide77.xml"/><Relationship Id="rId5" Type="http://schemas.openxmlformats.org/officeDocument/2006/relationships/slide" Target="slide2.xml"/><Relationship Id="rId10" Type="http://schemas.openxmlformats.org/officeDocument/2006/relationships/image" Target="../media/image68.wmf"/><Relationship Id="rId4" Type="http://schemas.openxmlformats.org/officeDocument/2006/relationships/audio" Target="../media/audio2.wav"/><Relationship Id="rId9" Type="http://schemas.openxmlformats.org/officeDocument/2006/relationships/oleObject" Target="../embeddings/oleObject56.bin"/></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audio" Target="../media/audio3.wav"/><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slide" Target="slide77.xml"/><Relationship Id="rId5" Type="http://schemas.openxmlformats.org/officeDocument/2006/relationships/slide" Target="slide2.xml"/><Relationship Id="rId4" Type="http://schemas.openxmlformats.org/officeDocument/2006/relationships/audio" Target="../media/audio2.wav"/></Relationships>
</file>

<file path=ppt/slides/_rels/slide1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77.xml"/></Relationships>
</file>

<file path=ppt/slides/_rels/slide1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77.xml"/></Relationships>
</file>

<file path=ppt/slides/_rels/slide1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77.xml"/></Relationships>
</file>

<file path=ppt/slides/_rels/slide1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77.xml"/></Relationships>
</file>

<file path=ppt/slides/_rels/slide1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77.xml"/></Relationships>
</file>

<file path=ppt/slides/_rels/slide1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77.xml"/></Relationships>
</file>

<file path=ppt/slides/_rels/slide1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77.xml"/></Relationships>
</file>

<file path=ppt/slides/_rels/slide1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7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audio" Target="../media/audio1.wav"/><Relationship Id="rId7"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13.wmf"/><Relationship Id="rId5" Type="http://schemas.openxmlformats.org/officeDocument/2006/relationships/oleObject" Target="../embeddings/oleObject13.bin"/><Relationship Id="rId10" Type="http://schemas.openxmlformats.org/officeDocument/2006/relationships/image" Target="../media/image15.wmf"/><Relationship Id="rId4" Type="http://schemas.openxmlformats.org/officeDocument/2006/relationships/slide" Target="slide2.xml"/><Relationship Id="rId9" Type="http://schemas.openxmlformats.org/officeDocument/2006/relationships/oleObject" Target="../embeddings/oleObject15.bin"/></Relationships>
</file>

<file path=ppt/slides/_rels/slide1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4.xml"/><Relationship Id="rId4" Type="http://schemas.openxmlformats.org/officeDocument/2006/relationships/image" Target="../media/image72.png"/></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xml"/><Relationship Id="rId5" Type="http://schemas.openxmlformats.org/officeDocument/2006/relationships/image" Target="../media/image78.png"/><Relationship Id="rId4" Type="http://schemas.openxmlformats.org/officeDocument/2006/relationships/image" Target="../media/image77.png"/></Relationships>
</file>

<file path=ppt/slides/_rels/slide15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4.xml"/><Relationship Id="rId4" Type="http://schemas.openxmlformats.org/officeDocument/2006/relationships/image" Target="../media/image84.png"/></Relationships>
</file>

<file path=ppt/slides/_rels/slide15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4.xml"/><Relationship Id="rId4" Type="http://schemas.openxmlformats.org/officeDocument/2006/relationships/image" Target="../media/image87.png"/></Relationships>
</file>

<file path=ppt/slides/_rels/slide15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4.xml"/><Relationship Id="rId5" Type="http://schemas.openxmlformats.org/officeDocument/2006/relationships/image" Target="../media/image91.png"/><Relationship Id="rId4" Type="http://schemas.openxmlformats.org/officeDocument/2006/relationships/image" Target="../media/image90.png"/></Relationships>
</file>

<file path=ppt/slides/_rels/slide15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4.xml"/><Relationship Id="rId5" Type="http://schemas.openxmlformats.org/officeDocument/2006/relationships/image" Target="../media/image95.png"/><Relationship Id="rId4" Type="http://schemas.openxmlformats.org/officeDocument/2006/relationships/image" Target="../media/image94.png"/></Relationships>
</file>

<file path=ppt/slides/_rels/slide158.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4.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audio" Target="../media/audio1.wav"/><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16.wmf"/><Relationship Id="rId7" Type="http://schemas.openxmlformats.org/officeDocument/2006/relationships/slide" Target="slide15.xml"/><Relationship Id="rId2" Type="http://schemas.openxmlformats.org/officeDocument/2006/relationships/audio" Target="../media/audio3.wav"/><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3.xml"/><Relationship Id="rId4" Type="http://schemas.openxmlformats.org/officeDocument/2006/relationships/slide" Target="slide2.xml"/><Relationship Id="rId9" Type="http://schemas.openxmlformats.org/officeDocument/2006/relationships/slide" Target="slide17.xml"/></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7.xml"/><Relationship Id="rId4" Type="http://schemas.openxmlformats.org/officeDocument/2006/relationships/slide" Target="slide3.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audio" Target="../media/audio3.wav"/><Relationship Id="rId7" Type="http://schemas.openxmlformats.org/officeDocument/2006/relationships/slide" Target="slide14.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slide" Target="slide7.xml"/><Relationship Id="rId5" Type="http://schemas.openxmlformats.org/officeDocument/2006/relationships/slide" Target="slide3.xml"/><Relationship Id="rId4" Type="http://schemas.openxmlformats.org/officeDocument/2006/relationships/slide" Target="slide2.xml"/><Relationship Id="rId9" Type="http://schemas.openxmlformats.org/officeDocument/2006/relationships/image" Target="../media/image17.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audio" Target="../media/audio3.wav"/><Relationship Id="rId7" Type="http://schemas.openxmlformats.org/officeDocument/2006/relationships/slide" Target="slide14.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slide" Target="slide7.xml"/><Relationship Id="rId11" Type="http://schemas.openxmlformats.org/officeDocument/2006/relationships/image" Target="../media/image19.wmf"/><Relationship Id="rId5" Type="http://schemas.openxmlformats.org/officeDocument/2006/relationships/slide" Target="slide3.xml"/><Relationship Id="rId10" Type="http://schemas.openxmlformats.org/officeDocument/2006/relationships/oleObject" Target="../embeddings/oleObject18.bin"/><Relationship Id="rId4" Type="http://schemas.openxmlformats.org/officeDocument/2006/relationships/slide" Target="slide2.xml"/><Relationship Id="rId9" Type="http://schemas.openxmlformats.org/officeDocument/2006/relationships/image" Target="../media/image18.wmf"/></Relationships>
</file>

<file path=ppt/slides/_rels/slide34.xml.rels><?xml version="1.0" encoding="UTF-8" standalone="yes"?>
<Relationships xmlns="http://schemas.openxmlformats.org/package/2006/relationships"><Relationship Id="rId8" Type="http://schemas.openxmlformats.org/officeDocument/2006/relationships/slide" Target="slide19.xml"/><Relationship Id="rId3" Type="http://schemas.openxmlformats.org/officeDocument/2006/relationships/audio" Target="../media/audio3.wav"/><Relationship Id="rId7" Type="http://schemas.openxmlformats.org/officeDocument/2006/relationships/slide" Target="slide14.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slide" Target="slide7.xml"/><Relationship Id="rId11" Type="http://schemas.openxmlformats.org/officeDocument/2006/relationships/image" Target="../media/image20.wmf"/><Relationship Id="rId5" Type="http://schemas.openxmlformats.org/officeDocument/2006/relationships/slide" Target="slide3.xml"/><Relationship Id="rId10" Type="http://schemas.openxmlformats.org/officeDocument/2006/relationships/oleObject" Target="../embeddings/oleObject19.bin"/><Relationship Id="rId4" Type="http://schemas.openxmlformats.org/officeDocument/2006/relationships/slide" Target="slide2.xml"/><Relationship Id="rId9" Type="http://schemas.openxmlformats.org/officeDocument/2006/relationships/slide" Target="slide22.xml"/></Relationships>
</file>

<file path=ppt/slides/_rels/slide35.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audio" Target="../media/audio3.wav"/><Relationship Id="rId7" Type="http://schemas.openxmlformats.org/officeDocument/2006/relationships/slide" Target="slide7.xml"/><Relationship Id="rId12"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slide" Target="slide3.xml"/><Relationship Id="rId11" Type="http://schemas.openxmlformats.org/officeDocument/2006/relationships/oleObject" Target="../embeddings/oleObject21.bin"/><Relationship Id="rId5" Type="http://schemas.openxmlformats.org/officeDocument/2006/relationships/slide" Target="slide2.xml"/><Relationship Id="rId10" Type="http://schemas.openxmlformats.org/officeDocument/2006/relationships/image" Target="../media/image21.wmf"/><Relationship Id="rId4" Type="http://schemas.openxmlformats.org/officeDocument/2006/relationships/audio" Target="../media/audio2.wav"/><Relationship Id="rId9" Type="http://schemas.openxmlformats.org/officeDocument/2006/relationships/oleObject" Target="../embeddings/oleObject20.bin"/></Relationships>
</file>

<file path=ppt/slides/_rels/slide36.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audio" Target="../media/audio3.wav"/><Relationship Id="rId7" Type="http://schemas.openxmlformats.org/officeDocument/2006/relationships/slide" Target="slide14.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slide" Target="slide7.xml"/><Relationship Id="rId5" Type="http://schemas.openxmlformats.org/officeDocument/2006/relationships/slide" Target="slide3.xml"/><Relationship Id="rId10" Type="http://schemas.openxmlformats.org/officeDocument/2006/relationships/image" Target="../media/image23.wmf"/><Relationship Id="rId4" Type="http://schemas.openxmlformats.org/officeDocument/2006/relationships/slide" Target="slide2.xml"/><Relationship Id="rId9" Type="http://schemas.openxmlformats.org/officeDocument/2006/relationships/oleObject" Target="../embeddings/oleObject22.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audio" Target="../media/audio3.wav"/><Relationship Id="rId7" Type="http://schemas.openxmlformats.org/officeDocument/2006/relationships/slide" Target="slide14.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slide" Target="slide7.xml"/><Relationship Id="rId5" Type="http://schemas.openxmlformats.org/officeDocument/2006/relationships/slide" Target="slide3.xml"/><Relationship Id="rId4" Type="http://schemas.openxmlformats.org/officeDocument/2006/relationships/slide" Target="slide2.xml"/><Relationship Id="rId9" Type="http://schemas.openxmlformats.org/officeDocument/2006/relationships/image" Target="../media/image24.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audio" Target="../media/audio3.wav"/><Relationship Id="rId7" Type="http://schemas.openxmlformats.org/officeDocument/2006/relationships/slide" Target="slide14.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slide" Target="slide7.xml"/><Relationship Id="rId5" Type="http://schemas.openxmlformats.org/officeDocument/2006/relationships/slide" Target="slide3.xml"/><Relationship Id="rId4" Type="http://schemas.openxmlformats.org/officeDocument/2006/relationships/slide" Target="slide2.xml"/><Relationship Id="rId9" Type="http://schemas.openxmlformats.org/officeDocument/2006/relationships/image" Target="../media/image2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audio" Target="../media/audio1.wav"/><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audio" Target="../media/audio3.wav"/><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25.bin"/><Relationship Id="rId5" Type="http://schemas.openxmlformats.org/officeDocument/2006/relationships/slide" Target="slide2.xml"/><Relationship Id="rId4" Type="http://schemas.openxmlformats.org/officeDocument/2006/relationships/audio" Target="../media/audio2.wav"/><Relationship Id="rId9" Type="http://schemas.openxmlformats.org/officeDocument/2006/relationships/image" Target="../media/image27.wmf"/></Relationships>
</file>

<file path=ppt/slides/_rels/slide42.xml.rels><?xml version="1.0" encoding="UTF-8" standalone="yes"?>
<Relationships xmlns="http://schemas.openxmlformats.org/package/2006/relationships"><Relationship Id="rId3" Type="http://schemas.openxmlformats.org/officeDocument/2006/relationships/audio" Target="../media/audio3.wav"/><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7.bin"/><Relationship Id="rId5" Type="http://schemas.openxmlformats.org/officeDocument/2006/relationships/slide" Target="slide2.xml"/><Relationship Id="rId4" Type="http://schemas.openxmlformats.org/officeDocument/2006/relationships/audio" Target="../media/audio2.wav"/></Relationships>
</file>

<file path=ppt/slides/_rels/slide4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slide" Target="slide2.xml"/></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audio" Target="../media/audio3.wav"/><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9.bin"/><Relationship Id="rId11" Type="http://schemas.openxmlformats.org/officeDocument/2006/relationships/image" Target="../media/image32.wmf"/><Relationship Id="rId5" Type="http://schemas.openxmlformats.org/officeDocument/2006/relationships/slide" Target="slide2.xml"/><Relationship Id="rId10" Type="http://schemas.openxmlformats.org/officeDocument/2006/relationships/oleObject" Target="../embeddings/oleObject31.bin"/><Relationship Id="rId4" Type="http://schemas.openxmlformats.org/officeDocument/2006/relationships/audio" Target="../media/audio2.wav"/><Relationship Id="rId9" Type="http://schemas.openxmlformats.org/officeDocument/2006/relationships/image" Target="../media/image31.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3.wmf"/><Relationship Id="rId5" Type="http://schemas.openxmlformats.org/officeDocument/2006/relationships/oleObject" Target="../embeddings/oleObject32.bin"/><Relationship Id="rId4" Type="http://schemas.openxmlformats.org/officeDocument/2006/relationships/slide" Target="slide2.xml"/></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slide" Target="slide2.xml"/><Relationship Id="rId4" Type="http://schemas.openxmlformats.org/officeDocument/2006/relationships/audio" Target="../media/audio2.wav"/></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34.wmf"/><Relationship Id="rId5" Type="http://schemas.openxmlformats.org/officeDocument/2006/relationships/oleObject" Target="../embeddings/oleObject33.bin"/><Relationship Id="rId4" Type="http://schemas.openxmlformats.org/officeDocument/2006/relationships/slide" Target="slide2.xml"/></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audio" Target="../media/audio1.wav"/><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image" Target="../media/image8.wmf"/><Relationship Id="rId5" Type="http://schemas.openxmlformats.org/officeDocument/2006/relationships/slide" Target="slide2.xml"/><Relationship Id="rId10" Type="http://schemas.openxmlformats.org/officeDocument/2006/relationships/oleObject" Target="../embeddings/oleObject8.bin"/><Relationship Id="rId4" Type="http://schemas.openxmlformats.org/officeDocument/2006/relationships/audio" Target="../media/audio2.wav"/><Relationship Id="rId9" Type="http://schemas.openxmlformats.org/officeDocument/2006/relationships/image" Target="../media/image7.wmf"/></Relationships>
</file>

<file path=ppt/slides/_rels/slide6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6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6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3.wav"/><Relationship Id="rId1" Type="http://schemas.openxmlformats.org/officeDocument/2006/relationships/slideLayout" Target="../slideLayouts/slideLayout2.xml"/><Relationship Id="rId5" Type="http://schemas.openxmlformats.org/officeDocument/2006/relationships/image" Target="../media/image36.wmf"/><Relationship Id="rId4" Type="http://schemas.openxmlformats.org/officeDocument/2006/relationships/slide" Target="slide2.xml"/></Relationships>
</file>

<file path=ppt/slides/_rels/slide6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6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6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7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7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7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80.xml"/></Relationships>
</file>

<file path=ppt/slides/_rels/slide8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80.xml"/></Relationships>
</file>

<file path=ppt/slides/_rels/slide8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80.xml"/></Relationships>
</file>

<file path=ppt/slides/_rels/slide8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4" Type="http://schemas.openxmlformats.org/officeDocument/2006/relationships/slide" Target="slide8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slide" Target="slide46.xml"/><Relationship Id="rId3" Type="http://schemas.openxmlformats.org/officeDocument/2006/relationships/slide" Target="slide2.xml"/><Relationship Id="rId7" Type="http://schemas.openxmlformats.org/officeDocument/2006/relationships/slide" Target="slide42.xml"/><Relationship Id="rId2" Type="http://schemas.openxmlformats.org/officeDocument/2006/relationships/audio" Target="../media/audio3.wav"/><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slide" Target="slide31.xml"/><Relationship Id="rId4" Type="http://schemas.openxmlformats.org/officeDocument/2006/relationships/slide" Target="slide3.xml"/><Relationship Id="rId9" Type="http://schemas.openxmlformats.org/officeDocument/2006/relationships/slide" Target="slide48.xml"/></Relationships>
</file>

<file path=ppt/slides/_rels/slide8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3.xml"/></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45.wmf"/><Relationship Id="rId3" Type="http://schemas.openxmlformats.org/officeDocument/2006/relationships/audio" Target="../media/audio3.wav"/><Relationship Id="rId7" Type="http://schemas.openxmlformats.org/officeDocument/2006/relationships/slide" Target="slide30.xml"/><Relationship Id="rId12"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slide" Target="slide3.xml"/><Relationship Id="rId11" Type="http://schemas.openxmlformats.org/officeDocument/2006/relationships/image" Target="../media/image44.wmf"/><Relationship Id="rId5" Type="http://schemas.openxmlformats.org/officeDocument/2006/relationships/slide" Target="slide2.xml"/><Relationship Id="rId10" Type="http://schemas.openxmlformats.org/officeDocument/2006/relationships/oleObject" Target="../embeddings/oleObject35.bin"/><Relationship Id="rId4" Type="http://schemas.openxmlformats.org/officeDocument/2006/relationships/audio" Target="../media/audio2.wav"/><Relationship Id="rId9" Type="http://schemas.openxmlformats.org/officeDocument/2006/relationships/image" Target="../media/image43.wmf"/></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audio" Target="../media/audio3.wav"/><Relationship Id="rId7" Type="http://schemas.openxmlformats.org/officeDocument/2006/relationships/slide" Target="slide30.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slide" Target="slide3.xml"/><Relationship Id="rId11" Type="http://schemas.openxmlformats.org/officeDocument/2006/relationships/image" Target="../media/image47.wmf"/><Relationship Id="rId5" Type="http://schemas.openxmlformats.org/officeDocument/2006/relationships/slide" Target="slide2.xml"/><Relationship Id="rId10" Type="http://schemas.openxmlformats.org/officeDocument/2006/relationships/oleObject" Target="../embeddings/oleObject38.bin"/><Relationship Id="rId4" Type="http://schemas.openxmlformats.org/officeDocument/2006/relationships/audio" Target="../media/audio2.wav"/><Relationship Id="rId9" Type="http://schemas.openxmlformats.org/officeDocument/2006/relationships/image" Target="../media/image46.wmf"/></Relationships>
</file>

<file path=ppt/slides/_rels/slide8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3.xml"/></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audio" Target="../media/audio1.wav"/><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slide" Target="slide2.xml"/></Relationships>
</file>

<file path=ppt/slides/_rels/slide9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3.xml"/></Relationships>
</file>

<file path=ppt/slides/_rels/slide9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3.xml"/></Relationships>
</file>

<file path=ppt/slides/_rels/slide9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audio" Target="../media/audio3.wav"/><Relationship Id="rId1" Type="http://schemas.openxmlformats.org/officeDocument/2006/relationships/slideLayout" Target="../slideLayouts/slideLayout2.xml"/><Relationship Id="rId5" Type="http://schemas.openxmlformats.org/officeDocument/2006/relationships/slide" Target="slide30.xml"/><Relationship Id="rId4" Type="http://schemas.openxmlformats.org/officeDocument/2006/relationships/slide" Target="slide3.xml"/></Relationships>
</file>

<file path=ppt/slides/_rels/slide93.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audio" Target="../media/audio3.wav"/><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slide" Target="slide30.xml"/><Relationship Id="rId5" Type="http://schemas.openxmlformats.org/officeDocument/2006/relationships/slide" Target="slide3.xml"/><Relationship Id="rId4" Type="http://schemas.openxmlformats.org/officeDocument/2006/relationships/slide" Target="slide2.xml"/></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audio" Target="../media/audio3.wav"/><Relationship Id="rId7" Type="http://schemas.openxmlformats.org/officeDocument/2006/relationships/slide" Target="slide30.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slide" Target="slide3.xml"/><Relationship Id="rId11" Type="http://schemas.openxmlformats.org/officeDocument/2006/relationships/image" Target="../media/image50.wmf"/><Relationship Id="rId5" Type="http://schemas.openxmlformats.org/officeDocument/2006/relationships/slide" Target="slide2.xml"/><Relationship Id="rId10" Type="http://schemas.openxmlformats.org/officeDocument/2006/relationships/oleObject" Target="../embeddings/oleObject41.bin"/><Relationship Id="rId4" Type="http://schemas.openxmlformats.org/officeDocument/2006/relationships/audio" Target="../media/audio2.wav"/><Relationship Id="rId9" Type="http://schemas.openxmlformats.org/officeDocument/2006/relationships/image" Target="../media/image49.wmf"/></Relationships>
</file>

<file path=ppt/slides/_rels/slide95.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audio" Target="../media/audio3.wav"/><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slide" Target="slide30.xml"/><Relationship Id="rId5" Type="http://schemas.openxmlformats.org/officeDocument/2006/relationships/slide" Target="slide3.xml"/><Relationship Id="rId4" Type="http://schemas.openxmlformats.org/officeDocument/2006/relationships/slide" Target="slide2.xml"/></Relationships>
</file>

<file path=ppt/slides/_rels/slide96.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audio" Target="../media/audio3.wav"/><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slide" Target="slide30.xml"/><Relationship Id="rId5" Type="http://schemas.openxmlformats.org/officeDocument/2006/relationships/slide" Target="slide3.xml"/><Relationship Id="rId4" Type="http://schemas.openxmlformats.org/officeDocument/2006/relationships/slide" Target="slide2.xml"/></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audio" Target="../media/audio3.wav"/><Relationship Id="rId7" Type="http://schemas.openxmlformats.org/officeDocument/2006/relationships/slide" Target="slide30.xml"/><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slide" Target="slide3.xml"/><Relationship Id="rId11" Type="http://schemas.openxmlformats.org/officeDocument/2006/relationships/image" Target="../media/image54.wmf"/><Relationship Id="rId5" Type="http://schemas.openxmlformats.org/officeDocument/2006/relationships/slide" Target="slide2.xml"/><Relationship Id="rId10" Type="http://schemas.openxmlformats.org/officeDocument/2006/relationships/oleObject" Target="../embeddings/oleObject45.bin"/><Relationship Id="rId4" Type="http://schemas.openxmlformats.org/officeDocument/2006/relationships/audio" Target="../media/audio2.wav"/><Relationship Id="rId9" Type="http://schemas.openxmlformats.org/officeDocument/2006/relationships/image" Target="../media/image53.wmf"/></Relationships>
</file>

<file path=ppt/slides/_rels/slide98.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audio" Target="../media/audio3.wav"/><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slide" Target="slide30.xml"/><Relationship Id="rId5" Type="http://schemas.openxmlformats.org/officeDocument/2006/relationships/slide" Target="slide3.xml"/><Relationship Id="rId4" Type="http://schemas.openxmlformats.org/officeDocument/2006/relationships/slide" Target="slide2.xml"/></Relationships>
</file>

<file path=ppt/slides/_rels/slide99.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audio" Target="../media/audio3.wav"/><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slide" Target="slide30.xml"/><Relationship Id="rId5" Type="http://schemas.openxmlformats.org/officeDocument/2006/relationships/slide" Target="slide3.xml"/><Relationship Id="rId10" Type="http://schemas.openxmlformats.org/officeDocument/2006/relationships/image" Target="../media/image57.wmf"/><Relationship Id="rId4" Type="http://schemas.openxmlformats.org/officeDocument/2006/relationships/slide" Target="slide2.xml"/><Relationship Id="rId9" Type="http://schemas.openxmlformats.org/officeDocument/2006/relationships/oleObject" Target="../embeddings/oleObject4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8B5A3-5DE8-4CF2-AC28-73BC2EEB731E}"/>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398FF57B-2764-416B-A400-529F7BD22C9A}"/>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286743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en-US" altLang="zh-CN"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Amdahl</a:t>
            </a: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定律</a:t>
            </a:r>
            <a:b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b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（例子</a:t>
            </a:r>
            <a:r>
              <a:rPr kumimoji="1" lang="en-US" altLang="zh-CN"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a:t>
            </a:r>
          </a:p>
        </p:txBody>
      </p:sp>
      <p:sp>
        <p:nvSpPr>
          <p:cNvPr id="49155" name="Text Box 3"/>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5"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设计技术</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定量准则</a:t>
            </a:r>
            <a:endParaRPr lang="zh-CN" altLang="en-US" sz="1200" b="0" dirty="0">
              <a:latin typeface="Times New Roman" panose="02020603050405020304" pitchFamily="18" charset="0"/>
              <a:ea typeface="幼圆" panose="02010509060101010101" pitchFamily="49" charset="-122"/>
            </a:endParaRPr>
          </a:p>
        </p:txBody>
      </p:sp>
      <p:sp>
        <p:nvSpPr>
          <p:cNvPr id="89093" name="Rectangle 5"/>
          <p:cNvSpPr>
            <a:spLocks noGrp="1" noChangeArrowheads="1"/>
          </p:cNvSpPr>
          <p:nvPr>
            <p:ph idx="1"/>
          </p:nvPr>
        </p:nvSpPr>
        <p:spPr>
          <a:xfrm>
            <a:off x="2333625" y="1989138"/>
            <a:ext cx="7958138" cy="4335463"/>
          </a:xfrm>
        </p:spPr>
        <p:txBody>
          <a:bodyPr vert="horz" wrap="square" lIns="91440" tIns="45720" rIns="91440" bIns="45720" numCol="1" anchor="t" anchorCtr="0" compatLnSpc="1"/>
          <a:lstStyle/>
          <a:p>
            <a:pPr marL="622300" marR="0" lvl="0" indent="-6223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None/>
              <a:defRPr/>
            </a:pPr>
            <a:r>
              <a:rPr kumimoji="1" lang="zh-CN" altLang="en-US" sz="2400" b="1" i="0" u="none" strike="noStrike" kern="0" cap="none" spc="0" normalizeH="0" baseline="0" noProof="0" dirty="0">
                <a:ln>
                  <a:noFill/>
                </a:ln>
                <a:solidFill>
                  <a:srgbClr val="FF3300"/>
                </a:solidFill>
                <a:effectLst>
                  <a:outerShdw blurRad="38100" dist="38100" dir="2700000" algn="tl">
                    <a:srgbClr val="C0C0C0"/>
                  </a:outerShdw>
                </a:effectLst>
                <a:uLnTx/>
                <a:uFillTx/>
                <a:latin typeface="+mn-lt"/>
                <a:ea typeface="+mn-ea"/>
                <a:cs typeface="+mn-cs"/>
              </a:rPr>
              <a:t>问：</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假设某测试程序中</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FP</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指令执行时间占50%，</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FPSQR</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指令占20%，用改进</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FPSQR</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指令速度为原来的10倍和改进</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FP</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指令速度为原来的2倍，哪种方案更好？</a:t>
            </a:r>
          </a:p>
          <a:p>
            <a:pPr marL="622300" marR="0" lvl="0" indent="-6223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None/>
              <a:defRPr/>
            </a:pPr>
            <a:r>
              <a:rPr kumimoji="1" lang="zh-CN" altLang="en-US" sz="2400" b="1" i="0" u="none" strike="noStrike" kern="0" cap="none" spc="0" normalizeH="0" baseline="0" noProof="0" dirty="0">
                <a:ln>
                  <a:noFill/>
                </a:ln>
                <a:solidFill>
                  <a:srgbClr val="FF3300"/>
                </a:solidFill>
                <a:effectLst>
                  <a:outerShdw blurRad="38100" dist="38100" dir="2700000" algn="tl">
                    <a:srgbClr val="C0C0C0"/>
                  </a:outerShdw>
                </a:effectLst>
                <a:uLnTx/>
                <a:uFillTx/>
                <a:latin typeface="+mn-lt"/>
                <a:ea typeface="+mn-ea"/>
                <a:cs typeface="+mn-cs"/>
              </a:rPr>
              <a:t>答：</a:t>
            </a:r>
            <a:r>
              <a:rPr kumimoji="1"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方案一</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Fe=0.2, Se=10</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 </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根据</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Amdahl</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定律，加速比为：</a:t>
            </a:r>
          </a:p>
          <a:p>
            <a:pPr marL="622300" marR="0" lvl="0" indent="-6223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None/>
              <a:defRPr/>
            </a:pPr>
            <a:endParaRPr kumimoji="1" lang="zh-CN" altLang="en-US" sz="2400" b="1" i="0" u="none" strike="noStrike" kern="0" cap="none" spc="0" normalizeH="0" baseline="0" noProof="0" dirty="0">
              <a:ln>
                <a:noFill/>
              </a:ln>
              <a:solidFill>
                <a:schemeClr val="tx1"/>
              </a:solidFill>
              <a:effectLst/>
              <a:uLnTx/>
              <a:uFillTx/>
              <a:latin typeface="+mn-lt"/>
              <a:ea typeface="+mn-ea"/>
              <a:cs typeface="+mn-cs"/>
            </a:endParaRPr>
          </a:p>
          <a:p>
            <a:pPr marL="622300" marR="0" lvl="0" indent="-6223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None/>
              <a:defRPr/>
            </a:pPr>
            <a:endParaRPr kumimoji="1" lang="zh-CN" altLang="en-US" sz="2400" b="1" i="0" u="none" strike="noStrike" kern="0" cap="none" spc="0" normalizeH="0" baseline="0" noProof="0" dirty="0">
              <a:ln>
                <a:noFill/>
              </a:ln>
              <a:solidFill>
                <a:schemeClr val="tx1"/>
              </a:solidFill>
              <a:effectLst/>
              <a:uLnTx/>
              <a:uFillTx/>
              <a:latin typeface="+mn-lt"/>
              <a:ea typeface="+mn-ea"/>
              <a:cs typeface="+mn-cs"/>
            </a:endParaRPr>
          </a:p>
          <a:p>
            <a:pPr marL="622300" marR="0" lvl="0" indent="-622300" algn="l" defTabSz="914400" rtl="0" eaLnBrk="1" fontAlgn="base" latinLnBrk="0" hangingPunct="1">
              <a:lnSpc>
                <a:spcPct val="80000"/>
              </a:lnSpc>
              <a:spcBef>
                <a:spcPct val="40000"/>
              </a:spcBef>
              <a:spcAft>
                <a:spcPct val="0"/>
              </a:spcAft>
              <a:buClr>
                <a:schemeClr val="accent2"/>
              </a:buClr>
              <a:buSzTx/>
              <a:buFont typeface="Wingdings" panose="05000000000000000000" pitchFamily="2" charset="2"/>
              <a:buNone/>
              <a:defRPr/>
            </a:pPr>
            <a:r>
              <a:rPr kumimoji="1" lang="zh-CN" altLang="en-US" sz="2400" b="1" i="0" u="none" strike="noStrike" kern="0" cap="none" spc="0" normalizeH="0" baseline="0" noProof="0" dirty="0">
                <a:ln>
                  <a:noFill/>
                </a:ln>
                <a:solidFill>
                  <a:schemeClr val="tx1"/>
                </a:solidFill>
                <a:effectLst/>
                <a:uLnTx/>
                <a:uFillTx/>
                <a:latin typeface="+mn-lt"/>
                <a:ea typeface="+mn-ea"/>
                <a:cs typeface="+mn-cs"/>
              </a:rPr>
              <a:t>        </a:t>
            </a:r>
            <a:r>
              <a:rPr kumimoji="1"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方案二</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Fe=0.5, Se=2</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 </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根据</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Amdahl</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定律，加速比为：</a:t>
            </a:r>
          </a:p>
          <a:p>
            <a:pPr marL="622300" marR="0" lvl="0" indent="-6223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None/>
              <a:defRPr/>
            </a:pPr>
            <a:endParaRPr kumimoji="1" lang="zh-CN" altLang="en-US" sz="2400" b="1" i="0" u="none" strike="noStrike" kern="0" cap="none" spc="0" normalizeH="0" baseline="0" noProof="0" dirty="0">
              <a:ln>
                <a:noFill/>
              </a:ln>
              <a:solidFill>
                <a:schemeClr val="tx1"/>
              </a:solidFill>
              <a:effectLst/>
              <a:uLnTx/>
              <a:uFillTx/>
              <a:latin typeface="+mn-lt"/>
              <a:ea typeface="+mn-ea"/>
              <a:cs typeface="+mn-cs"/>
            </a:endParaRPr>
          </a:p>
          <a:p>
            <a:pPr marL="622300" marR="0" lvl="0" indent="-62230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None/>
              <a:defRPr/>
            </a:pPr>
            <a:endParaRPr kumimoji="1" lang="zh-CN" altLang="en-US" sz="2400" b="1" i="0" u="none" strike="noStrike" kern="0" cap="none" spc="0" normalizeH="0" baseline="0" noProof="0" dirty="0">
              <a:ln>
                <a:noFill/>
              </a:ln>
              <a:solidFill>
                <a:schemeClr val="tx1"/>
              </a:solidFill>
              <a:effectLst/>
              <a:uLnTx/>
              <a:uFillTx/>
              <a:latin typeface="+mn-lt"/>
              <a:ea typeface="+mn-ea"/>
              <a:cs typeface="+mn-cs"/>
            </a:endParaRPr>
          </a:p>
          <a:p>
            <a:pPr marL="622300" marR="0" lvl="0" indent="-622300" algn="l" defTabSz="914400" rtl="0" eaLnBrk="1" fontAlgn="base" latinLnBrk="0" hangingPunct="1">
              <a:lnSpc>
                <a:spcPct val="80000"/>
              </a:lnSpc>
              <a:spcBef>
                <a:spcPct val="40000"/>
              </a:spcBef>
              <a:spcAft>
                <a:spcPct val="0"/>
              </a:spcAft>
              <a:buClr>
                <a:schemeClr val="accent2"/>
              </a:buClr>
              <a:buSzTx/>
              <a:buFont typeface="Wingdings" panose="05000000000000000000" pitchFamily="2" charset="2"/>
              <a:buNone/>
              <a:defRPr/>
            </a:pPr>
            <a:r>
              <a:rPr kumimoji="1" lang="zh-CN" altLang="en-US" sz="2400" b="1" i="0" u="none" strike="noStrike" kern="0" cap="none" spc="0" normalizeH="0" baseline="0" noProof="0" dirty="0">
                <a:ln>
                  <a:noFill/>
                </a:ln>
                <a:solidFill>
                  <a:schemeClr val="tx1"/>
                </a:solidFill>
                <a:effectLst/>
                <a:uLnTx/>
                <a:uFillTx/>
                <a:latin typeface="+mn-lt"/>
                <a:ea typeface="+mn-ea"/>
                <a:cs typeface="+mn-cs"/>
              </a:rPr>
              <a:t>         </a:t>
            </a:r>
            <a:r>
              <a:rPr kumimoji="1"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结   论</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a:t>
            </a:r>
            <a:r>
              <a:rPr kumimoji="1" lang="zh-CN" altLang="en-US" sz="2400" b="1" i="0" u="none" strike="noStrike" kern="0" cap="none" spc="0" normalizeH="0" baseline="0" noProof="0" dirty="0">
                <a:ln>
                  <a:noFill/>
                </a:ln>
                <a:solidFill>
                  <a:srgbClr val="FF3300"/>
                </a:solidFill>
                <a:effectLst>
                  <a:outerShdw blurRad="38100" dist="38100" dir="2700000" algn="tl">
                    <a:srgbClr val="C0C0C0"/>
                  </a:outerShdw>
                </a:effectLst>
                <a:uLnTx/>
                <a:uFillTx/>
                <a:latin typeface="+mn-lt"/>
                <a:ea typeface="+mn-ea"/>
                <a:cs typeface="+mn-cs"/>
              </a:rPr>
              <a:t>方案二优于方案一</a:t>
            </a:r>
          </a:p>
        </p:txBody>
      </p:sp>
      <p:graphicFrame>
        <p:nvGraphicFramePr>
          <p:cNvPr id="89094" name="Object 6"/>
          <p:cNvGraphicFramePr/>
          <p:nvPr/>
        </p:nvGraphicFramePr>
        <p:xfrm>
          <a:off x="4056698" y="4456748"/>
          <a:ext cx="3648075" cy="873125"/>
        </p:xfrm>
        <a:graphic>
          <a:graphicData uri="http://schemas.openxmlformats.org/presentationml/2006/ole">
            <mc:AlternateContent xmlns:mc="http://schemas.openxmlformats.org/markup-compatibility/2006">
              <mc:Choice xmlns:v="urn:schemas-microsoft-com:vml" Requires="v">
                <p:oleObj spid="_x0000_s6146" r:id="rId6" imgW="2032000" imgH="571500" progId="Equation.3">
                  <p:embed/>
                </p:oleObj>
              </mc:Choice>
              <mc:Fallback>
                <p:oleObj r:id="rId6" imgW="2032000" imgH="571500" progId="Equation.3">
                  <p:embed/>
                  <p:pic>
                    <p:nvPicPr>
                      <p:cNvPr id="89094" name="Object 6"/>
                      <p:cNvPicPr/>
                      <p:nvPr/>
                    </p:nvPicPr>
                    <p:blipFill>
                      <a:blip r:embed="rId7"/>
                      <a:stretch>
                        <a:fillRect/>
                      </a:stretch>
                    </p:blipFill>
                    <p:spPr>
                      <a:xfrm>
                        <a:off x="4056698" y="4456748"/>
                        <a:ext cx="3648075" cy="873125"/>
                      </a:xfrm>
                      <a:prstGeom prst="rect">
                        <a:avLst/>
                      </a:prstGeom>
                      <a:noFill/>
                      <a:ln w="38100">
                        <a:noFill/>
                        <a:miter/>
                      </a:ln>
                    </p:spPr>
                  </p:pic>
                </p:oleObj>
              </mc:Fallback>
            </mc:AlternateContent>
          </a:graphicData>
        </a:graphic>
      </p:graphicFrame>
      <p:graphicFrame>
        <p:nvGraphicFramePr>
          <p:cNvPr id="89095" name="Object 7"/>
          <p:cNvGraphicFramePr/>
          <p:nvPr/>
        </p:nvGraphicFramePr>
        <p:xfrm>
          <a:off x="4224338" y="3429000"/>
          <a:ext cx="3694112" cy="892175"/>
        </p:xfrm>
        <a:graphic>
          <a:graphicData uri="http://schemas.openxmlformats.org/presentationml/2006/ole">
            <mc:AlternateContent xmlns:mc="http://schemas.openxmlformats.org/markup-compatibility/2006">
              <mc:Choice xmlns:v="urn:schemas-microsoft-com:vml" Requires="v">
                <p:oleObj spid="_x0000_s6147" r:id="rId8" imgW="2057400" imgH="584200" progId="Equation.3">
                  <p:embed/>
                </p:oleObj>
              </mc:Choice>
              <mc:Fallback>
                <p:oleObj r:id="rId8" imgW="2057400" imgH="584200" progId="Equation.3">
                  <p:embed/>
                  <p:pic>
                    <p:nvPicPr>
                      <p:cNvPr id="89095" name="Object 7"/>
                      <p:cNvPicPr/>
                      <p:nvPr/>
                    </p:nvPicPr>
                    <p:blipFill>
                      <a:blip r:embed="rId9"/>
                      <a:stretch>
                        <a:fillRect/>
                      </a:stretch>
                    </p:blipFill>
                    <p:spPr>
                      <a:xfrm>
                        <a:off x="4224338" y="3429000"/>
                        <a:ext cx="3694112" cy="892175"/>
                      </a:xfrm>
                      <a:prstGeom prst="rect">
                        <a:avLst/>
                      </a:prstGeom>
                      <a:noFill/>
                      <a:ln w="38100">
                        <a:noFill/>
                        <a:miter/>
                      </a:ln>
                    </p:spPr>
                  </p:pic>
                </p:oleObj>
              </mc:Fallback>
            </mc:AlternateContent>
          </a:graphicData>
        </a:graphic>
      </p:graphicFrame>
      <p:sp>
        <p:nvSpPr>
          <p:cNvPr id="49159" name="Text Box 8"/>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en-US" altLang="zh-CN" sz="1200" b="0" dirty="0">
                <a:latin typeface="幼圆" panose="02010509060101010101" pitchFamily="49" charset="-122"/>
                <a:ea typeface="幼圆" panose="02010509060101010101" pitchFamily="49" charset="-122"/>
              </a:rPr>
              <a:t>4 </a:t>
            </a:r>
            <a:r>
              <a:rPr lang="zh-CN" altLang="en-US" sz="1200" b="0" dirty="0">
                <a:latin typeface="幼圆" panose="02010509060101010101" pitchFamily="49" charset="-122"/>
                <a:ea typeface="幼圆" panose="02010509060101010101" pitchFamily="49" charset="-122"/>
              </a:rPr>
              <a:t>之 </a:t>
            </a:r>
            <a:r>
              <a:rPr lang="en-US" altLang="zh-CN" sz="1200" b="0" dirty="0">
                <a:latin typeface="幼圆" panose="02010509060101010101" pitchFamily="49" charset="-122"/>
                <a:ea typeface="幼圆" panose="02010509060101010101" pitchFamily="49" charset="-122"/>
              </a:rPr>
              <a:t>4</a:t>
            </a:r>
          </a:p>
        </p:txBody>
      </p:sp>
    </p:spTree>
  </p:cSld>
  <p:clrMapOvr>
    <a:masterClrMapping/>
  </p:clrMapOvr>
  <p:transition spd="slow">
    <p:random/>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9095"/>
                                        </p:tgtEl>
                                        <p:attrNameLst>
                                          <p:attrName>style.visibility</p:attrName>
                                        </p:attrNameLst>
                                      </p:cBhvr>
                                      <p:to>
                                        <p:strVal val="visible"/>
                                      </p:to>
                                    </p:set>
                                    <p:anim calcmode="lin" valueType="num">
                                      <p:cBhvr additive="base">
                                        <p:cTn id="7" dur="500" fill="hold"/>
                                        <p:tgtEl>
                                          <p:spTgt spid="89095"/>
                                        </p:tgtEl>
                                        <p:attrNameLst>
                                          <p:attrName>ppt_x</p:attrName>
                                        </p:attrNameLst>
                                      </p:cBhvr>
                                      <p:tavLst>
                                        <p:tav tm="0">
                                          <p:val>
                                            <p:strVal val="1+#ppt_w/2"/>
                                          </p:val>
                                        </p:tav>
                                        <p:tav tm="100000">
                                          <p:val>
                                            <p:strVal val="#ppt_x"/>
                                          </p:val>
                                        </p:tav>
                                      </p:tavLst>
                                    </p:anim>
                                    <p:anim calcmode="lin" valueType="num">
                                      <p:cBhvr additive="base">
                                        <p:cTn id="8" dur="500" fill="hold"/>
                                        <p:tgtEl>
                                          <p:spTgt spid="890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89094"/>
                                        </p:tgtEl>
                                        <p:attrNameLst>
                                          <p:attrName>style.visibility</p:attrName>
                                        </p:attrNameLst>
                                      </p:cBhvr>
                                      <p:to>
                                        <p:strVal val="visible"/>
                                      </p:to>
                                    </p:set>
                                    <p:anim calcmode="lin" valueType="num">
                                      <p:cBhvr additive="base">
                                        <p:cTn id="13" dur="500" fill="hold"/>
                                        <p:tgtEl>
                                          <p:spTgt spid="89094"/>
                                        </p:tgtEl>
                                        <p:attrNameLst>
                                          <p:attrName>ppt_x</p:attrName>
                                        </p:attrNameLst>
                                      </p:cBhvr>
                                      <p:tavLst>
                                        <p:tav tm="0">
                                          <p:val>
                                            <p:strVal val="1+#ppt_w/2"/>
                                          </p:val>
                                        </p:tav>
                                        <p:tav tm="100000">
                                          <p:val>
                                            <p:strVal val="#ppt_x"/>
                                          </p:val>
                                        </p:tav>
                                      </p:tavLst>
                                    </p:anim>
                                    <p:anim calcmode="lin" valueType="num">
                                      <p:cBhvr additive="base">
                                        <p:cTn id="14" dur="500" fill="hold"/>
                                        <p:tgtEl>
                                          <p:spTgt spid="890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9093">
                                            <p:txEl>
                                              <p:pRg st="7" end="7"/>
                                            </p:txEl>
                                          </p:spTgt>
                                        </p:tgtEl>
                                        <p:attrNameLst>
                                          <p:attrName>style.visibility</p:attrName>
                                        </p:attrNameLst>
                                      </p:cBhvr>
                                      <p:to>
                                        <p:strVal val="visible"/>
                                      </p:to>
                                    </p:set>
                                    <p:animEffect transition="in" filter="fade">
                                      <p:cBhvr>
                                        <p:cTn id="19" dur="1000"/>
                                        <p:tgtEl>
                                          <p:spTgt spid="89093">
                                            <p:txEl>
                                              <p:pRg st="7" end="7"/>
                                            </p:txEl>
                                          </p:spTgt>
                                        </p:tgtEl>
                                      </p:cBhvr>
                                    </p:animEffect>
                                    <p:anim calcmode="lin" valueType="num">
                                      <p:cBhvr>
                                        <p:cTn id="20" dur="1000" fill="hold"/>
                                        <p:tgtEl>
                                          <p:spTgt spid="8909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8909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1026"/>
          <p:cNvSpPr>
            <a:spLocks noGrp="1" noChangeArrowheads="1"/>
          </p:cNvSpPr>
          <p:nvPr>
            <p:ph type="title"/>
          </p:nvPr>
        </p:nvSpPr>
        <p:spPr/>
        <p:txBody>
          <a:bodyPr/>
          <a:lstStyle/>
          <a:p>
            <a:pPr eaLnBrk="1" hangingPunct="1">
              <a:defRPr/>
            </a:pPr>
            <a:r>
              <a:rPr lang="zh-CN" altLang="en-US"/>
              <a:t>流水线最佳段数的选择</a:t>
            </a:r>
          </a:p>
        </p:txBody>
      </p:sp>
      <p:sp>
        <p:nvSpPr>
          <p:cNvPr id="617476" name="Rectangle 1028"/>
          <p:cNvSpPr>
            <a:spLocks noGrp="1" noChangeArrowheads="1"/>
          </p:cNvSpPr>
          <p:nvPr>
            <p:ph type="body" sz="half" idx="1"/>
          </p:nvPr>
        </p:nvSpPr>
        <p:spPr>
          <a:xfrm>
            <a:off x="2333625" y="1989138"/>
            <a:ext cx="7877175" cy="687387"/>
          </a:xfrm>
        </p:spPr>
        <p:txBody>
          <a:bodyPr/>
          <a:lstStyle/>
          <a:p>
            <a:pPr marL="0" indent="0" eaLnBrk="1" hangingPunct="1">
              <a:lnSpc>
                <a:spcPct val="120000"/>
              </a:lnSpc>
              <a:buClr>
                <a:srgbClr val="FF0000"/>
              </a:buClr>
              <a:defRPr/>
            </a:pPr>
            <a:r>
              <a:rPr lang="zh-CN" altLang="en-US">
                <a:solidFill>
                  <a:srgbClr val="FF0000"/>
                </a:solidFill>
                <a:effectLst>
                  <a:outerShdw blurRad="38100" dist="38100" dir="2700000" algn="tl">
                    <a:srgbClr val="C0C0C0"/>
                  </a:outerShdw>
                </a:effectLst>
              </a:rPr>
              <a:t>  问题解决</a:t>
            </a:r>
            <a:endParaRPr lang="zh-CN" altLang="en-US"/>
          </a:p>
        </p:txBody>
      </p:sp>
      <p:sp>
        <p:nvSpPr>
          <p:cNvPr id="49156" name="Rectangle 1030"/>
          <p:cNvSpPr>
            <a:spLocks noGrp="1" noChangeArrowheads="1"/>
          </p:cNvSpPr>
          <p:nvPr>
            <p:ph type="body" sz="half" idx="2"/>
          </p:nvPr>
        </p:nvSpPr>
        <p:spPr>
          <a:xfrm>
            <a:off x="6019800" y="4114800"/>
            <a:ext cx="4284663" cy="2209800"/>
          </a:xfrm>
          <a:solidFill>
            <a:schemeClr val="bg1"/>
          </a:solidFill>
          <a:ln w="57150" cmpd="thickThin">
            <a:solidFill>
              <a:schemeClr val="tx1"/>
            </a:solidFill>
            <a:miter lim="800000"/>
          </a:ln>
        </p:spPr>
        <p:txBody>
          <a:bodyPr/>
          <a:lstStyle/>
          <a:p>
            <a:pPr marL="0" indent="0" eaLnBrk="1" hangingPunct="1">
              <a:buFont typeface="Wingdings" panose="05000000000000000000" pitchFamily="2" charset="2"/>
              <a:buNone/>
            </a:pPr>
            <a:r>
              <a:rPr lang="zh-CN" altLang="en-US" sz="2400"/>
              <a:t>       对自变量</a:t>
            </a:r>
            <a:r>
              <a:rPr lang="en-US" altLang="zh-CN" sz="2400"/>
              <a:t>m</a:t>
            </a:r>
            <a:r>
              <a:rPr lang="zh-CN" altLang="en-US" sz="2400"/>
              <a:t>求导，求</a:t>
            </a:r>
            <a:r>
              <a:rPr lang="en-US" altLang="zh-CN" sz="2400"/>
              <a:t>PCR</a:t>
            </a:r>
            <a:r>
              <a:rPr lang="zh-CN" altLang="en-US" sz="2400"/>
              <a:t>的最大值，得到最佳段数为：</a:t>
            </a:r>
          </a:p>
        </p:txBody>
      </p:sp>
      <p:sp>
        <p:nvSpPr>
          <p:cNvPr id="49157" name="Text Box 1027"/>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graphicFrame>
        <p:nvGraphicFramePr>
          <p:cNvPr id="49158" name="Object 1029"/>
          <p:cNvGraphicFramePr>
            <a:graphicFrameLocks noChangeAspect="1"/>
          </p:cNvGraphicFramePr>
          <p:nvPr/>
        </p:nvGraphicFramePr>
        <p:xfrm>
          <a:off x="3000375" y="2781300"/>
          <a:ext cx="6707188" cy="963613"/>
        </p:xfrm>
        <a:graphic>
          <a:graphicData uri="http://schemas.openxmlformats.org/presentationml/2006/ole">
            <mc:AlternateContent xmlns:mc="http://schemas.openxmlformats.org/markup-compatibility/2006">
              <mc:Choice xmlns:v="urn:schemas-microsoft-com:vml" Requires="v">
                <p:oleObj spid="_x0000_s30722" name="Equation" r:id="rId7" imgW="2819400" imgH="419100" progId="Equation.3">
                  <p:embed/>
                </p:oleObj>
              </mc:Choice>
              <mc:Fallback>
                <p:oleObj name="Equation" r:id="rId7" imgW="2819400" imgH="419100" progId="Equation.3">
                  <p:embed/>
                  <p:pic>
                    <p:nvPicPr>
                      <p:cNvPr id="49158" name="Object 10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0375" y="2781300"/>
                        <a:ext cx="6707188" cy="963613"/>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49159" name="Rectangle 1031"/>
          <p:cNvSpPr>
            <a:spLocks noChangeArrowheads="1"/>
          </p:cNvSpPr>
          <p:nvPr/>
        </p:nvSpPr>
        <p:spPr bwMode="auto">
          <a:xfrm>
            <a:off x="2286000" y="4114800"/>
            <a:ext cx="3903663"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08585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42875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177165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22885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68605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14325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60045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endParaRPr lang="zh-CN" altLang="en-US" sz="2800" b="0">
              <a:latin typeface="Times New Roman" panose="02020603050405020304" pitchFamily="18" charset="0"/>
              <a:ea typeface="黑体" panose="02010609060101010101" pitchFamily="49" charset="-122"/>
            </a:endParaRPr>
          </a:p>
        </p:txBody>
      </p:sp>
      <p:sp>
        <p:nvSpPr>
          <p:cNvPr id="617480" name="Rectangle 1032"/>
          <p:cNvSpPr>
            <a:spLocks noChangeArrowheads="1"/>
          </p:cNvSpPr>
          <p:nvPr/>
        </p:nvSpPr>
        <p:spPr bwMode="auto">
          <a:xfrm>
            <a:off x="2514600" y="4114800"/>
            <a:ext cx="3352800" cy="2209800"/>
          </a:xfrm>
          <a:prstGeom prst="rect">
            <a:avLst/>
          </a:prstGeom>
          <a:solidFill>
            <a:srgbClr val="CCFFFF"/>
          </a:solidFill>
          <a:ln w="57150" cmpd="thickThin">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08585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42875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177165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2288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860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432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004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Font typeface="Wingdings" panose="05000000000000000000" pitchFamily="2" charset="2"/>
              <a:buChar char="Ø"/>
              <a:defRPr/>
            </a:pPr>
            <a:r>
              <a:rPr lang="en-US" altLang="zh-CN" b="1">
                <a:solidFill>
                  <a:srgbClr val="0000CC"/>
                </a:solidFill>
                <a:effectLst>
                  <a:outerShdw blurRad="38100" dist="38100" dir="2700000" algn="tl">
                    <a:srgbClr val="000000"/>
                  </a:outerShdw>
                </a:effectLst>
                <a:latin typeface="Arial" panose="020B0604020202020204" pitchFamily="34" charset="0"/>
                <a:ea typeface="楷体_GB2312" pitchFamily="49" charset="-122"/>
              </a:rPr>
              <a:t>t：</a:t>
            </a:r>
            <a:r>
              <a:rPr lang="zh-CN" altLang="en-US" b="1">
                <a:latin typeface="Arial" panose="020B0604020202020204" pitchFamily="34" charset="0"/>
                <a:ea typeface="楷体_GB2312" pitchFamily="49" charset="-122"/>
              </a:rPr>
              <a:t>任务总时间</a:t>
            </a:r>
          </a:p>
          <a:p>
            <a:pPr>
              <a:lnSpc>
                <a:spcPct val="90000"/>
              </a:lnSpc>
              <a:spcBef>
                <a:spcPct val="20000"/>
              </a:spcBef>
              <a:buFont typeface="Wingdings" panose="05000000000000000000" pitchFamily="2" charset="2"/>
              <a:buChar char="Ø"/>
              <a:defRPr/>
            </a:pPr>
            <a:r>
              <a:rPr lang="en-US" altLang="zh-CN" b="1">
                <a:solidFill>
                  <a:srgbClr val="0000CC"/>
                </a:solidFill>
                <a:effectLst>
                  <a:outerShdw blurRad="38100" dist="38100" dir="2700000" algn="tl">
                    <a:srgbClr val="000000"/>
                  </a:outerShdw>
                </a:effectLst>
                <a:latin typeface="Arial" panose="020B0604020202020204" pitchFamily="34" charset="0"/>
                <a:ea typeface="楷体_GB2312" pitchFamily="49" charset="-122"/>
              </a:rPr>
              <a:t>d：</a:t>
            </a:r>
            <a:r>
              <a:rPr lang="zh-CN" altLang="en-US" b="1">
                <a:latin typeface="Arial" panose="020B0604020202020204" pitchFamily="34" charset="0"/>
                <a:ea typeface="楷体_GB2312" pitchFamily="49" charset="-122"/>
              </a:rPr>
              <a:t>锁存器时间</a:t>
            </a:r>
          </a:p>
          <a:p>
            <a:pPr>
              <a:lnSpc>
                <a:spcPct val="90000"/>
              </a:lnSpc>
              <a:spcBef>
                <a:spcPct val="20000"/>
              </a:spcBef>
              <a:buFont typeface="Wingdings" panose="05000000000000000000" pitchFamily="2" charset="2"/>
              <a:buChar char="Ø"/>
              <a:defRPr/>
            </a:pPr>
            <a:r>
              <a:rPr lang="en-US" altLang="zh-CN" b="1">
                <a:solidFill>
                  <a:srgbClr val="0000CC"/>
                </a:solidFill>
                <a:effectLst>
                  <a:outerShdw blurRad="38100" dist="38100" dir="2700000" algn="tl">
                    <a:srgbClr val="000000"/>
                  </a:outerShdw>
                </a:effectLst>
                <a:latin typeface="Arial" panose="020B0604020202020204" pitchFamily="34" charset="0"/>
                <a:ea typeface="楷体_GB2312" pitchFamily="49" charset="-122"/>
              </a:rPr>
              <a:t>m：</a:t>
            </a:r>
            <a:r>
              <a:rPr lang="zh-CN" altLang="en-US" b="1">
                <a:latin typeface="Arial" panose="020B0604020202020204" pitchFamily="34" charset="0"/>
                <a:ea typeface="楷体_GB2312" pitchFamily="49" charset="-122"/>
              </a:rPr>
              <a:t>功能段数</a:t>
            </a:r>
          </a:p>
          <a:p>
            <a:pPr>
              <a:lnSpc>
                <a:spcPct val="90000"/>
              </a:lnSpc>
              <a:spcBef>
                <a:spcPct val="20000"/>
              </a:spcBef>
              <a:buFont typeface="Wingdings" panose="05000000000000000000" pitchFamily="2" charset="2"/>
              <a:buChar char="Ø"/>
              <a:defRPr/>
            </a:pPr>
            <a:r>
              <a:rPr lang="en-US" altLang="zh-CN" b="1">
                <a:solidFill>
                  <a:srgbClr val="0000CC"/>
                </a:solidFill>
                <a:effectLst>
                  <a:outerShdw blurRad="38100" dist="38100" dir="2700000" algn="tl">
                    <a:srgbClr val="000000"/>
                  </a:outerShdw>
                </a:effectLst>
                <a:latin typeface="Arial" panose="020B0604020202020204" pitchFamily="34" charset="0"/>
                <a:ea typeface="楷体_GB2312" pitchFamily="49" charset="-122"/>
              </a:rPr>
              <a:t>a：</a:t>
            </a:r>
            <a:r>
              <a:rPr lang="zh-CN" altLang="en-US" b="1">
                <a:latin typeface="Arial" panose="020B0604020202020204" pitchFamily="34" charset="0"/>
                <a:ea typeface="楷体_GB2312" pitchFamily="49" charset="-122"/>
              </a:rPr>
              <a:t>所有功能段价格</a:t>
            </a:r>
          </a:p>
          <a:p>
            <a:pPr>
              <a:lnSpc>
                <a:spcPct val="90000"/>
              </a:lnSpc>
              <a:spcBef>
                <a:spcPct val="20000"/>
              </a:spcBef>
              <a:buFont typeface="Wingdings" panose="05000000000000000000" pitchFamily="2" charset="2"/>
              <a:buChar char="Ø"/>
              <a:defRPr/>
            </a:pPr>
            <a:r>
              <a:rPr lang="en-US" altLang="zh-CN" b="1">
                <a:solidFill>
                  <a:srgbClr val="0000CC"/>
                </a:solidFill>
                <a:effectLst>
                  <a:outerShdw blurRad="38100" dist="38100" dir="2700000" algn="tl">
                    <a:srgbClr val="000000"/>
                  </a:outerShdw>
                </a:effectLst>
                <a:latin typeface="Arial" panose="020B0604020202020204" pitchFamily="34" charset="0"/>
                <a:ea typeface="楷体_GB2312" pitchFamily="49" charset="-122"/>
              </a:rPr>
              <a:t>b：</a:t>
            </a:r>
            <a:r>
              <a:rPr lang="zh-CN" altLang="en-US" b="1">
                <a:latin typeface="Arial" panose="020B0604020202020204" pitchFamily="34" charset="0"/>
                <a:ea typeface="楷体_GB2312" pitchFamily="49" charset="-122"/>
              </a:rPr>
              <a:t>锁存器价格</a:t>
            </a:r>
          </a:p>
        </p:txBody>
      </p:sp>
      <p:graphicFrame>
        <p:nvGraphicFramePr>
          <p:cNvPr id="49161" name="Object 1033"/>
          <p:cNvGraphicFramePr>
            <a:graphicFrameLocks noChangeAspect="1"/>
          </p:cNvGraphicFramePr>
          <p:nvPr/>
        </p:nvGraphicFramePr>
        <p:xfrm>
          <a:off x="6934200" y="5105400"/>
          <a:ext cx="2265363" cy="1020763"/>
        </p:xfrm>
        <a:graphic>
          <a:graphicData uri="http://schemas.openxmlformats.org/presentationml/2006/ole">
            <mc:AlternateContent xmlns:mc="http://schemas.openxmlformats.org/markup-compatibility/2006">
              <mc:Choice xmlns:v="urn:schemas-microsoft-com:vml" Requires="v">
                <p:oleObj spid="_x0000_s30723" name="Equation" r:id="rId9" imgW="761365" imgH="444500" progId="Equation.3">
                  <p:embed/>
                </p:oleObj>
              </mc:Choice>
              <mc:Fallback>
                <p:oleObj name="Equation" r:id="rId9" imgW="761365" imgH="444500" progId="Equation.3">
                  <p:embed/>
                  <p:pic>
                    <p:nvPicPr>
                      <p:cNvPr id="49161" name="Object 10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4200" y="5105400"/>
                        <a:ext cx="2265363" cy="1020763"/>
                      </a:xfrm>
                      <a:prstGeom prst="rect">
                        <a:avLst/>
                      </a:prstGeom>
                      <a:solidFill>
                        <a:srgbClr val="99FF66"/>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2" name="Text Box 103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2</a:t>
            </a:r>
          </a:p>
        </p:txBody>
      </p:sp>
    </p:spTree>
  </p:cSld>
  <p:clrMapOvr>
    <a:masterClrMapping/>
  </p:clrMapOvr>
  <p:transition spd="slow">
    <p:random/>
    <p:sndAc>
      <p:stSnd>
        <p:snd r:embed="rId3" name="projctor.wav"/>
      </p:stSnd>
    </p:sndAc>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pPr eaLnBrk="1" hangingPunct="1">
              <a:defRPr/>
            </a:pPr>
            <a:r>
              <a:rPr lang="zh-CN" altLang="en-US"/>
              <a:t>性能分析举例</a:t>
            </a:r>
          </a:p>
        </p:txBody>
      </p:sp>
      <p:sp>
        <p:nvSpPr>
          <p:cNvPr id="50179"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sp>
        <p:nvSpPr>
          <p:cNvPr id="600068" name="Rectangle 4"/>
          <p:cNvSpPr>
            <a:spLocks noGrp="1" noChangeArrowheads="1"/>
          </p:cNvSpPr>
          <p:nvPr>
            <p:ph type="body" idx="1"/>
          </p:nvPr>
        </p:nvSpPr>
        <p:spPr/>
        <p:txBody>
          <a:bodyPr/>
          <a:lstStyle/>
          <a:p>
            <a:pPr marL="723900" indent="-723900" eaLnBrk="1" hangingPunct="1">
              <a:lnSpc>
                <a:spcPct val="110000"/>
              </a:lnSpc>
              <a:buFont typeface="Wingdings" panose="05000000000000000000" pitchFamily="2" charset="2"/>
              <a:buNone/>
              <a:defRPr/>
            </a:pPr>
            <a:r>
              <a:rPr lang="zh-CN" altLang="en-US" sz="2800">
                <a:solidFill>
                  <a:srgbClr val="FF0000"/>
                </a:solidFill>
                <a:effectLst>
                  <a:outerShdw blurRad="38100" dist="38100" dir="2700000" algn="tl">
                    <a:srgbClr val="C0C0C0"/>
                  </a:outerShdw>
                </a:effectLst>
              </a:rPr>
              <a:t>问：</a:t>
            </a:r>
            <a:r>
              <a:rPr lang="zh-CN" altLang="en-US" sz="2800"/>
              <a:t>用一条4段浮点加法器流水线求8个浮点数的和，要求所用时间最短，求流水线的吞吐率、加速比和效率。</a:t>
            </a:r>
          </a:p>
          <a:p>
            <a:pPr marL="723900" indent="-723900" algn="ctr" eaLnBrk="1" hangingPunct="1">
              <a:lnSpc>
                <a:spcPct val="110000"/>
              </a:lnSpc>
              <a:buFont typeface="Wingdings" panose="05000000000000000000" pitchFamily="2" charset="2"/>
              <a:buNone/>
              <a:defRPr/>
            </a:pPr>
            <a:r>
              <a:rPr lang="en-US" altLang="zh-CN" sz="2800"/>
              <a:t>Z＝A＋B＋C＋D＋E＋F＋G＋H</a:t>
            </a:r>
          </a:p>
          <a:p>
            <a:pPr marL="723900" indent="-723900" eaLnBrk="1" hangingPunct="1">
              <a:lnSpc>
                <a:spcPct val="110000"/>
              </a:lnSpc>
              <a:spcBef>
                <a:spcPct val="60000"/>
              </a:spcBef>
              <a:buFont typeface="Wingdings" panose="05000000000000000000" pitchFamily="2" charset="2"/>
              <a:buNone/>
              <a:defRPr/>
            </a:pPr>
            <a:r>
              <a:rPr lang="zh-CN" altLang="en-US" sz="2800">
                <a:solidFill>
                  <a:srgbClr val="FF0000"/>
                </a:solidFill>
                <a:effectLst>
                  <a:outerShdw blurRad="38100" dist="38100" dir="2700000" algn="tl">
                    <a:srgbClr val="C0C0C0"/>
                  </a:outerShdw>
                </a:effectLst>
              </a:rPr>
              <a:t>答：</a:t>
            </a:r>
            <a:r>
              <a:rPr lang="zh-CN" altLang="en-US" sz="2800"/>
              <a:t>由于存在着数据相关，如果直接交与流水线处理，效果与顺序执行完全一样，因此先作一个简单变换，然后交与流水线处理。</a:t>
            </a:r>
          </a:p>
          <a:p>
            <a:pPr marL="723900" indent="-723900" algn="ctr" eaLnBrk="1" hangingPunct="1">
              <a:lnSpc>
                <a:spcPct val="110000"/>
              </a:lnSpc>
              <a:buFont typeface="Wingdings" panose="05000000000000000000" pitchFamily="2" charset="2"/>
              <a:buNone/>
              <a:defRPr/>
            </a:pPr>
            <a:r>
              <a:rPr lang="en-US" altLang="zh-CN" sz="2800"/>
              <a:t>Z=[(A+B)+(C+D)]+[(E+F)+(G+H)]</a:t>
            </a:r>
            <a:endParaRPr lang="zh-CN" altLang="en-US" sz="2800"/>
          </a:p>
        </p:txBody>
      </p:sp>
      <p:sp>
        <p:nvSpPr>
          <p:cNvPr id="50181"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00068">
                                            <p:txEl>
                                              <p:pRg st="2" end="2"/>
                                            </p:txEl>
                                          </p:spTgt>
                                        </p:tgtEl>
                                        <p:attrNameLst>
                                          <p:attrName>style.visibility</p:attrName>
                                        </p:attrNameLst>
                                      </p:cBhvr>
                                      <p:to>
                                        <p:strVal val="visible"/>
                                      </p:to>
                                    </p:set>
                                    <p:animEffect transition="in" filter="wipe(down)">
                                      <p:cBhvr>
                                        <p:cTn id="7" dur="500"/>
                                        <p:tgtEl>
                                          <p:spTgt spid="600068">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00068">
                                            <p:txEl>
                                              <p:pRg st="3" end="3"/>
                                            </p:txEl>
                                          </p:spTgt>
                                        </p:tgtEl>
                                        <p:attrNameLst>
                                          <p:attrName>style.visibility</p:attrName>
                                        </p:attrNameLst>
                                      </p:cBhvr>
                                      <p:to>
                                        <p:strVal val="visible"/>
                                      </p:to>
                                    </p:set>
                                    <p:animEffect transition="in" filter="wipe(down)">
                                      <p:cBhvr>
                                        <p:cTn id="10" dur="500"/>
                                        <p:tgtEl>
                                          <p:spTgt spid="6000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pPr eaLnBrk="1" hangingPunct="1">
              <a:defRPr/>
            </a:pPr>
            <a:r>
              <a:rPr lang="zh-CN" altLang="en-US"/>
              <a:t>性能分析举例</a:t>
            </a:r>
          </a:p>
        </p:txBody>
      </p:sp>
      <p:sp>
        <p:nvSpPr>
          <p:cNvPr id="51203"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sp>
        <p:nvSpPr>
          <p:cNvPr id="51204"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2</a:t>
            </a:r>
          </a:p>
        </p:txBody>
      </p:sp>
      <p:sp>
        <p:nvSpPr>
          <p:cNvPr id="51205" name="Rectangle 8"/>
          <p:cNvSpPr>
            <a:spLocks noChangeArrowheads="1"/>
          </p:cNvSpPr>
          <p:nvPr/>
        </p:nvSpPr>
        <p:spPr bwMode="auto">
          <a:xfrm>
            <a:off x="3644900" y="4011613"/>
            <a:ext cx="377825" cy="465137"/>
          </a:xfrm>
          <a:prstGeom prst="rect">
            <a:avLst/>
          </a:prstGeom>
          <a:solidFill>
            <a:srgbClr val="99FF66"/>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51206" name="Line 9"/>
          <p:cNvSpPr>
            <a:spLocks noChangeShapeType="1"/>
          </p:cNvSpPr>
          <p:nvPr/>
        </p:nvSpPr>
        <p:spPr bwMode="auto">
          <a:xfrm flipV="1">
            <a:off x="3644900" y="2419350"/>
            <a:ext cx="0" cy="205740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7" name="Rectangle 10"/>
          <p:cNvSpPr>
            <a:spLocks noChangeArrowheads="1"/>
          </p:cNvSpPr>
          <p:nvPr/>
        </p:nvSpPr>
        <p:spPr bwMode="auto">
          <a:xfrm>
            <a:off x="9525000" y="4191000"/>
            <a:ext cx="8302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时间</a:t>
            </a:r>
            <a:endParaRPr lang="zh-CN" altLang="zh-CN" sz="2400">
              <a:solidFill>
                <a:schemeClr val="tx2"/>
              </a:solidFill>
            </a:endParaRPr>
          </a:p>
        </p:txBody>
      </p:sp>
      <p:sp>
        <p:nvSpPr>
          <p:cNvPr id="51208" name="Rectangle 11"/>
          <p:cNvSpPr>
            <a:spLocks noChangeArrowheads="1"/>
          </p:cNvSpPr>
          <p:nvPr/>
        </p:nvSpPr>
        <p:spPr bwMode="auto">
          <a:xfrm>
            <a:off x="3124200" y="1981200"/>
            <a:ext cx="9810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空间</a:t>
            </a:r>
            <a:endParaRPr lang="zh-CN" altLang="zh-CN" sz="2400">
              <a:solidFill>
                <a:schemeClr val="tx2"/>
              </a:solidFill>
            </a:endParaRPr>
          </a:p>
        </p:txBody>
      </p:sp>
      <p:sp>
        <p:nvSpPr>
          <p:cNvPr id="51209" name="Rectangle 12"/>
          <p:cNvSpPr>
            <a:spLocks noChangeArrowheads="1"/>
          </p:cNvSpPr>
          <p:nvPr/>
        </p:nvSpPr>
        <p:spPr bwMode="auto">
          <a:xfrm>
            <a:off x="4022725" y="4011613"/>
            <a:ext cx="377825" cy="465137"/>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2</a:t>
            </a:r>
          </a:p>
        </p:txBody>
      </p:sp>
      <p:sp>
        <p:nvSpPr>
          <p:cNvPr id="51210" name="Rectangle 13"/>
          <p:cNvSpPr>
            <a:spLocks noChangeArrowheads="1"/>
          </p:cNvSpPr>
          <p:nvPr/>
        </p:nvSpPr>
        <p:spPr bwMode="auto">
          <a:xfrm>
            <a:off x="4400550" y="4011613"/>
            <a:ext cx="377825" cy="465137"/>
          </a:xfrm>
          <a:prstGeom prst="rect">
            <a:avLst/>
          </a:prstGeom>
          <a:solidFill>
            <a:schemeClr val="accent1"/>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3</a:t>
            </a:r>
          </a:p>
        </p:txBody>
      </p:sp>
      <p:sp>
        <p:nvSpPr>
          <p:cNvPr id="51211" name="Rectangle 14"/>
          <p:cNvSpPr>
            <a:spLocks noChangeArrowheads="1"/>
          </p:cNvSpPr>
          <p:nvPr/>
        </p:nvSpPr>
        <p:spPr bwMode="auto">
          <a:xfrm>
            <a:off x="2362200" y="4011613"/>
            <a:ext cx="12080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求阶差</a:t>
            </a:r>
            <a:endParaRPr lang="zh-CN" altLang="zh-CN" sz="2400">
              <a:solidFill>
                <a:schemeClr val="tx2"/>
              </a:solidFill>
            </a:endParaRPr>
          </a:p>
        </p:txBody>
      </p:sp>
      <p:sp>
        <p:nvSpPr>
          <p:cNvPr id="51212" name="Line 15"/>
          <p:cNvSpPr>
            <a:spLocks noChangeShapeType="1"/>
          </p:cNvSpPr>
          <p:nvPr/>
        </p:nvSpPr>
        <p:spPr bwMode="auto">
          <a:xfrm>
            <a:off x="3644900" y="4476750"/>
            <a:ext cx="5964238"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3" name="Rectangle 16"/>
          <p:cNvSpPr>
            <a:spLocks noChangeArrowheads="1"/>
          </p:cNvSpPr>
          <p:nvPr/>
        </p:nvSpPr>
        <p:spPr bwMode="auto">
          <a:xfrm>
            <a:off x="4778375" y="4011613"/>
            <a:ext cx="376238" cy="465137"/>
          </a:xfrm>
          <a:prstGeom prst="rect">
            <a:avLst/>
          </a:prstGeom>
          <a:solidFill>
            <a:srgbClr val="0099FF"/>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4</a:t>
            </a:r>
          </a:p>
        </p:txBody>
      </p:sp>
      <p:sp>
        <p:nvSpPr>
          <p:cNvPr id="51214" name="Rectangle 17"/>
          <p:cNvSpPr>
            <a:spLocks noChangeArrowheads="1"/>
          </p:cNvSpPr>
          <p:nvPr/>
        </p:nvSpPr>
        <p:spPr bwMode="auto">
          <a:xfrm>
            <a:off x="5154613" y="4011613"/>
            <a:ext cx="377825" cy="465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15" name="Rectangle 18"/>
          <p:cNvSpPr>
            <a:spLocks noChangeArrowheads="1"/>
          </p:cNvSpPr>
          <p:nvPr/>
        </p:nvSpPr>
        <p:spPr bwMode="auto">
          <a:xfrm>
            <a:off x="5532438" y="4011613"/>
            <a:ext cx="377825" cy="465137"/>
          </a:xfrm>
          <a:prstGeom prst="rect">
            <a:avLst/>
          </a:prstGeom>
          <a:solidFill>
            <a:srgbClr val="0099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rPr>
              <a:t>5</a:t>
            </a:r>
          </a:p>
        </p:txBody>
      </p:sp>
      <p:sp>
        <p:nvSpPr>
          <p:cNvPr id="51216" name="Line 19"/>
          <p:cNvSpPr>
            <a:spLocks noChangeShapeType="1"/>
          </p:cNvSpPr>
          <p:nvPr/>
        </p:nvSpPr>
        <p:spPr bwMode="auto">
          <a:xfrm flipV="1">
            <a:off x="9305925" y="3082925"/>
            <a:ext cx="0" cy="1393825"/>
          </a:xfrm>
          <a:prstGeom prst="line">
            <a:avLst/>
          </a:prstGeom>
          <a:noFill/>
          <a:ln w="12700">
            <a:solidFill>
              <a:schemeClr val="tx2"/>
            </a:solidFill>
            <a:prstDash val="dash"/>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7" name="Rectangle 20"/>
          <p:cNvSpPr>
            <a:spLocks noChangeArrowheads="1"/>
          </p:cNvSpPr>
          <p:nvPr/>
        </p:nvSpPr>
        <p:spPr bwMode="auto">
          <a:xfrm>
            <a:off x="5910263" y="4011613"/>
            <a:ext cx="376237" cy="465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18" name="Rectangle 21"/>
          <p:cNvSpPr>
            <a:spLocks noChangeArrowheads="1"/>
          </p:cNvSpPr>
          <p:nvPr/>
        </p:nvSpPr>
        <p:spPr bwMode="auto">
          <a:xfrm>
            <a:off x="6286500" y="4011613"/>
            <a:ext cx="377825" cy="465137"/>
          </a:xfrm>
          <a:prstGeom prst="rect">
            <a:avLst/>
          </a:prstGeom>
          <a:solidFill>
            <a:srgbClr val="0000CC"/>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rPr>
              <a:t>6</a:t>
            </a:r>
          </a:p>
        </p:txBody>
      </p:sp>
      <p:sp>
        <p:nvSpPr>
          <p:cNvPr id="51219" name="Rectangle 22"/>
          <p:cNvSpPr>
            <a:spLocks noChangeArrowheads="1"/>
          </p:cNvSpPr>
          <p:nvPr/>
        </p:nvSpPr>
        <p:spPr bwMode="auto">
          <a:xfrm>
            <a:off x="7042150" y="4011613"/>
            <a:ext cx="377825" cy="465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20" name="Rectangle 23"/>
          <p:cNvSpPr>
            <a:spLocks noChangeArrowheads="1"/>
          </p:cNvSpPr>
          <p:nvPr/>
        </p:nvSpPr>
        <p:spPr bwMode="auto">
          <a:xfrm>
            <a:off x="7796213" y="4011613"/>
            <a:ext cx="377825" cy="465137"/>
          </a:xfrm>
          <a:prstGeom prst="rect">
            <a:avLst/>
          </a:prstGeom>
          <a:solidFill>
            <a:srgbClr val="FF00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rPr>
              <a:t>7</a:t>
            </a:r>
          </a:p>
        </p:txBody>
      </p:sp>
      <p:sp>
        <p:nvSpPr>
          <p:cNvPr id="51221" name="Rectangle 24"/>
          <p:cNvSpPr>
            <a:spLocks noChangeArrowheads="1"/>
          </p:cNvSpPr>
          <p:nvPr/>
        </p:nvSpPr>
        <p:spPr bwMode="auto">
          <a:xfrm>
            <a:off x="6664325" y="4011613"/>
            <a:ext cx="377825" cy="465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22" name="Rectangle 25"/>
          <p:cNvSpPr>
            <a:spLocks noChangeArrowheads="1"/>
          </p:cNvSpPr>
          <p:nvPr/>
        </p:nvSpPr>
        <p:spPr bwMode="auto">
          <a:xfrm>
            <a:off x="7419975" y="4011613"/>
            <a:ext cx="376238" cy="465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23" name="Rectangle 26"/>
          <p:cNvSpPr>
            <a:spLocks noChangeArrowheads="1"/>
          </p:cNvSpPr>
          <p:nvPr/>
        </p:nvSpPr>
        <p:spPr bwMode="auto">
          <a:xfrm>
            <a:off x="4022725" y="3548063"/>
            <a:ext cx="377825" cy="463550"/>
          </a:xfrm>
          <a:prstGeom prst="rect">
            <a:avLst/>
          </a:prstGeom>
          <a:solidFill>
            <a:srgbClr val="99FF66"/>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51224" name="Rectangle 27"/>
          <p:cNvSpPr>
            <a:spLocks noChangeArrowheads="1"/>
          </p:cNvSpPr>
          <p:nvPr/>
        </p:nvSpPr>
        <p:spPr bwMode="auto">
          <a:xfrm>
            <a:off x="4400550" y="3548063"/>
            <a:ext cx="377825" cy="46355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2</a:t>
            </a:r>
          </a:p>
        </p:txBody>
      </p:sp>
      <p:sp>
        <p:nvSpPr>
          <p:cNvPr id="51225" name="Rectangle 28"/>
          <p:cNvSpPr>
            <a:spLocks noChangeArrowheads="1"/>
          </p:cNvSpPr>
          <p:nvPr/>
        </p:nvSpPr>
        <p:spPr bwMode="auto">
          <a:xfrm>
            <a:off x="4778375" y="3548063"/>
            <a:ext cx="376238" cy="463550"/>
          </a:xfrm>
          <a:prstGeom prst="rect">
            <a:avLst/>
          </a:prstGeom>
          <a:solidFill>
            <a:schemeClr val="accent1"/>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3</a:t>
            </a:r>
          </a:p>
        </p:txBody>
      </p:sp>
      <p:sp>
        <p:nvSpPr>
          <p:cNvPr id="51226" name="Rectangle 29"/>
          <p:cNvSpPr>
            <a:spLocks noChangeArrowheads="1"/>
          </p:cNvSpPr>
          <p:nvPr/>
        </p:nvSpPr>
        <p:spPr bwMode="auto">
          <a:xfrm>
            <a:off x="5154613" y="3548063"/>
            <a:ext cx="377825" cy="463550"/>
          </a:xfrm>
          <a:prstGeom prst="rect">
            <a:avLst/>
          </a:prstGeom>
          <a:solidFill>
            <a:srgbClr val="0099FF"/>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4</a:t>
            </a:r>
          </a:p>
        </p:txBody>
      </p:sp>
      <p:sp>
        <p:nvSpPr>
          <p:cNvPr id="51227" name="Rectangle 30"/>
          <p:cNvSpPr>
            <a:spLocks noChangeArrowheads="1"/>
          </p:cNvSpPr>
          <p:nvPr/>
        </p:nvSpPr>
        <p:spPr bwMode="auto">
          <a:xfrm>
            <a:off x="5532438" y="3548063"/>
            <a:ext cx="377825" cy="4635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28" name="Rectangle 31"/>
          <p:cNvSpPr>
            <a:spLocks noChangeArrowheads="1"/>
          </p:cNvSpPr>
          <p:nvPr/>
        </p:nvSpPr>
        <p:spPr bwMode="auto">
          <a:xfrm>
            <a:off x="5910263" y="3548063"/>
            <a:ext cx="376237" cy="463550"/>
          </a:xfrm>
          <a:prstGeom prst="rect">
            <a:avLst/>
          </a:prstGeom>
          <a:solidFill>
            <a:srgbClr val="0099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rPr>
              <a:t>5</a:t>
            </a:r>
          </a:p>
        </p:txBody>
      </p:sp>
      <p:sp>
        <p:nvSpPr>
          <p:cNvPr id="51229" name="Rectangle 32"/>
          <p:cNvSpPr>
            <a:spLocks noChangeArrowheads="1"/>
          </p:cNvSpPr>
          <p:nvPr/>
        </p:nvSpPr>
        <p:spPr bwMode="auto">
          <a:xfrm>
            <a:off x="6286500" y="3548063"/>
            <a:ext cx="377825" cy="4635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30" name="Rectangle 33"/>
          <p:cNvSpPr>
            <a:spLocks noChangeArrowheads="1"/>
          </p:cNvSpPr>
          <p:nvPr/>
        </p:nvSpPr>
        <p:spPr bwMode="auto">
          <a:xfrm>
            <a:off x="6664325" y="3548063"/>
            <a:ext cx="377825" cy="463550"/>
          </a:xfrm>
          <a:prstGeom prst="rect">
            <a:avLst/>
          </a:prstGeom>
          <a:solidFill>
            <a:srgbClr val="0000CC"/>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rPr>
              <a:t>6</a:t>
            </a:r>
          </a:p>
        </p:txBody>
      </p:sp>
      <p:sp>
        <p:nvSpPr>
          <p:cNvPr id="51231" name="Rectangle 34"/>
          <p:cNvSpPr>
            <a:spLocks noChangeArrowheads="1"/>
          </p:cNvSpPr>
          <p:nvPr/>
        </p:nvSpPr>
        <p:spPr bwMode="auto">
          <a:xfrm>
            <a:off x="7419975" y="3548063"/>
            <a:ext cx="376238" cy="4635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32" name="Rectangle 35"/>
          <p:cNvSpPr>
            <a:spLocks noChangeArrowheads="1"/>
          </p:cNvSpPr>
          <p:nvPr/>
        </p:nvSpPr>
        <p:spPr bwMode="auto">
          <a:xfrm>
            <a:off x="8174038" y="3548063"/>
            <a:ext cx="377825" cy="463550"/>
          </a:xfrm>
          <a:prstGeom prst="rect">
            <a:avLst/>
          </a:prstGeom>
          <a:solidFill>
            <a:srgbClr val="FF00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rPr>
              <a:t>7</a:t>
            </a:r>
          </a:p>
        </p:txBody>
      </p:sp>
      <p:sp>
        <p:nvSpPr>
          <p:cNvPr id="51233" name="Rectangle 36"/>
          <p:cNvSpPr>
            <a:spLocks noChangeArrowheads="1"/>
          </p:cNvSpPr>
          <p:nvPr/>
        </p:nvSpPr>
        <p:spPr bwMode="auto">
          <a:xfrm>
            <a:off x="7042150" y="3548063"/>
            <a:ext cx="377825" cy="4635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34" name="Rectangle 37"/>
          <p:cNvSpPr>
            <a:spLocks noChangeArrowheads="1"/>
          </p:cNvSpPr>
          <p:nvPr/>
        </p:nvSpPr>
        <p:spPr bwMode="auto">
          <a:xfrm>
            <a:off x="7796213" y="3548063"/>
            <a:ext cx="377825" cy="4635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35" name="Rectangle 38"/>
          <p:cNvSpPr>
            <a:spLocks noChangeArrowheads="1"/>
          </p:cNvSpPr>
          <p:nvPr/>
        </p:nvSpPr>
        <p:spPr bwMode="auto">
          <a:xfrm>
            <a:off x="4400550" y="3082925"/>
            <a:ext cx="377825" cy="465138"/>
          </a:xfrm>
          <a:prstGeom prst="rect">
            <a:avLst/>
          </a:prstGeom>
          <a:solidFill>
            <a:srgbClr val="99FF66"/>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51236" name="Rectangle 39"/>
          <p:cNvSpPr>
            <a:spLocks noChangeArrowheads="1"/>
          </p:cNvSpPr>
          <p:nvPr/>
        </p:nvSpPr>
        <p:spPr bwMode="auto">
          <a:xfrm>
            <a:off x="4778375" y="3082925"/>
            <a:ext cx="376238" cy="465138"/>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2</a:t>
            </a:r>
          </a:p>
        </p:txBody>
      </p:sp>
      <p:sp>
        <p:nvSpPr>
          <p:cNvPr id="51237" name="Rectangle 40"/>
          <p:cNvSpPr>
            <a:spLocks noChangeArrowheads="1"/>
          </p:cNvSpPr>
          <p:nvPr/>
        </p:nvSpPr>
        <p:spPr bwMode="auto">
          <a:xfrm>
            <a:off x="5154613" y="3082925"/>
            <a:ext cx="377825" cy="465138"/>
          </a:xfrm>
          <a:prstGeom prst="rect">
            <a:avLst/>
          </a:prstGeom>
          <a:solidFill>
            <a:schemeClr val="accent1"/>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3</a:t>
            </a:r>
          </a:p>
        </p:txBody>
      </p:sp>
      <p:sp>
        <p:nvSpPr>
          <p:cNvPr id="51238" name="Rectangle 41"/>
          <p:cNvSpPr>
            <a:spLocks noChangeArrowheads="1"/>
          </p:cNvSpPr>
          <p:nvPr/>
        </p:nvSpPr>
        <p:spPr bwMode="auto">
          <a:xfrm>
            <a:off x="5532438" y="3082925"/>
            <a:ext cx="377825" cy="465138"/>
          </a:xfrm>
          <a:prstGeom prst="rect">
            <a:avLst/>
          </a:prstGeom>
          <a:solidFill>
            <a:srgbClr val="0099FF"/>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4</a:t>
            </a:r>
          </a:p>
        </p:txBody>
      </p:sp>
      <p:sp>
        <p:nvSpPr>
          <p:cNvPr id="51239" name="Rectangle 42"/>
          <p:cNvSpPr>
            <a:spLocks noChangeArrowheads="1"/>
          </p:cNvSpPr>
          <p:nvPr/>
        </p:nvSpPr>
        <p:spPr bwMode="auto">
          <a:xfrm>
            <a:off x="5910263" y="3082925"/>
            <a:ext cx="376237" cy="46513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40" name="Rectangle 43"/>
          <p:cNvSpPr>
            <a:spLocks noChangeArrowheads="1"/>
          </p:cNvSpPr>
          <p:nvPr/>
        </p:nvSpPr>
        <p:spPr bwMode="auto">
          <a:xfrm>
            <a:off x="6286500" y="3082925"/>
            <a:ext cx="377825" cy="465138"/>
          </a:xfrm>
          <a:prstGeom prst="rect">
            <a:avLst/>
          </a:prstGeom>
          <a:solidFill>
            <a:srgbClr val="0099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rPr>
              <a:t>5</a:t>
            </a:r>
          </a:p>
        </p:txBody>
      </p:sp>
      <p:sp>
        <p:nvSpPr>
          <p:cNvPr id="51241" name="Rectangle 44"/>
          <p:cNvSpPr>
            <a:spLocks noChangeArrowheads="1"/>
          </p:cNvSpPr>
          <p:nvPr/>
        </p:nvSpPr>
        <p:spPr bwMode="auto">
          <a:xfrm>
            <a:off x="6664325" y="3082925"/>
            <a:ext cx="377825" cy="46513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42" name="Rectangle 45"/>
          <p:cNvSpPr>
            <a:spLocks noChangeArrowheads="1"/>
          </p:cNvSpPr>
          <p:nvPr/>
        </p:nvSpPr>
        <p:spPr bwMode="auto">
          <a:xfrm>
            <a:off x="7042150" y="3082925"/>
            <a:ext cx="377825" cy="465138"/>
          </a:xfrm>
          <a:prstGeom prst="rect">
            <a:avLst/>
          </a:prstGeom>
          <a:solidFill>
            <a:srgbClr val="0000CC"/>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rPr>
              <a:t>6</a:t>
            </a:r>
          </a:p>
        </p:txBody>
      </p:sp>
      <p:sp>
        <p:nvSpPr>
          <p:cNvPr id="51243" name="Rectangle 46"/>
          <p:cNvSpPr>
            <a:spLocks noChangeArrowheads="1"/>
          </p:cNvSpPr>
          <p:nvPr/>
        </p:nvSpPr>
        <p:spPr bwMode="auto">
          <a:xfrm>
            <a:off x="7796213" y="3082925"/>
            <a:ext cx="377825" cy="46513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44" name="Rectangle 47"/>
          <p:cNvSpPr>
            <a:spLocks noChangeArrowheads="1"/>
          </p:cNvSpPr>
          <p:nvPr/>
        </p:nvSpPr>
        <p:spPr bwMode="auto">
          <a:xfrm>
            <a:off x="8551863" y="3082925"/>
            <a:ext cx="377825" cy="465138"/>
          </a:xfrm>
          <a:prstGeom prst="rect">
            <a:avLst/>
          </a:prstGeom>
          <a:solidFill>
            <a:srgbClr val="FF00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rPr>
              <a:t>7</a:t>
            </a:r>
          </a:p>
        </p:txBody>
      </p:sp>
      <p:sp>
        <p:nvSpPr>
          <p:cNvPr id="51245" name="Rectangle 48"/>
          <p:cNvSpPr>
            <a:spLocks noChangeArrowheads="1"/>
          </p:cNvSpPr>
          <p:nvPr/>
        </p:nvSpPr>
        <p:spPr bwMode="auto">
          <a:xfrm>
            <a:off x="7419975" y="3082925"/>
            <a:ext cx="376238" cy="46513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46" name="Rectangle 49"/>
          <p:cNvSpPr>
            <a:spLocks noChangeArrowheads="1"/>
          </p:cNvSpPr>
          <p:nvPr/>
        </p:nvSpPr>
        <p:spPr bwMode="auto">
          <a:xfrm>
            <a:off x="8174038" y="3082925"/>
            <a:ext cx="377825" cy="46513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47" name="Rectangle 50"/>
          <p:cNvSpPr>
            <a:spLocks noChangeArrowheads="1"/>
          </p:cNvSpPr>
          <p:nvPr/>
        </p:nvSpPr>
        <p:spPr bwMode="auto">
          <a:xfrm>
            <a:off x="4778375" y="2617788"/>
            <a:ext cx="376238" cy="465137"/>
          </a:xfrm>
          <a:prstGeom prst="rect">
            <a:avLst/>
          </a:prstGeom>
          <a:solidFill>
            <a:srgbClr val="99FF66"/>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51248" name="Rectangle 51"/>
          <p:cNvSpPr>
            <a:spLocks noChangeArrowheads="1"/>
          </p:cNvSpPr>
          <p:nvPr/>
        </p:nvSpPr>
        <p:spPr bwMode="auto">
          <a:xfrm>
            <a:off x="5154613" y="2617788"/>
            <a:ext cx="377825" cy="465137"/>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2</a:t>
            </a:r>
          </a:p>
        </p:txBody>
      </p:sp>
      <p:sp>
        <p:nvSpPr>
          <p:cNvPr id="51249" name="Rectangle 52"/>
          <p:cNvSpPr>
            <a:spLocks noChangeArrowheads="1"/>
          </p:cNvSpPr>
          <p:nvPr/>
        </p:nvSpPr>
        <p:spPr bwMode="auto">
          <a:xfrm>
            <a:off x="5532438" y="2617788"/>
            <a:ext cx="377825" cy="465137"/>
          </a:xfrm>
          <a:prstGeom prst="rect">
            <a:avLst/>
          </a:prstGeom>
          <a:solidFill>
            <a:schemeClr val="accent1"/>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3</a:t>
            </a:r>
          </a:p>
        </p:txBody>
      </p:sp>
      <p:sp>
        <p:nvSpPr>
          <p:cNvPr id="51250" name="Rectangle 53"/>
          <p:cNvSpPr>
            <a:spLocks noChangeArrowheads="1"/>
          </p:cNvSpPr>
          <p:nvPr/>
        </p:nvSpPr>
        <p:spPr bwMode="auto">
          <a:xfrm>
            <a:off x="5910263" y="2617788"/>
            <a:ext cx="376237" cy="465137"/>
          </a:xfrm>
          <a:prstGeom prst="rect">
            <a:avLst/>
          </a:prstGeom>
          <a:solidFill>
            <a:srgbClr val="0099FF"/>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4</a:t>
            </a:r>
          </a:p>
        </p:txBody>
      </p:sp>
      <p:sp>
        <p:nvSpPr>
          <p:cNvPr id="51251" name="Rectangle 54"/>
          <p:cNvSpPr>
            <a:spLocks noChangeArrowheads="1"/>
          </p:cNvSpPr>
          <p:nvPr/>
        </p:nvSpPr>
        <p:spPr bwMode="auto">
          <a:xfrm>
            <a:off x="6286500" y="2617788"/>
            <a:ext cx="377825" cy="465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52" name="Rectangle 55"/>
          <p:cNvSpPr>
            <a:spLocks noChangeArrowheads="1"/>
          </p:cNvSpPr>
          <p:nvPr/>
        </p:nvSpPr>
        <p:spPr bwMode="auto">
          <a:xfrm>
            <a:off x="6664325" y="2617788"/>
            <a:ext cx="377825" cy="465137"/>
          </a:xfrm>
          <a:prstGeom prst="rect">
            <a:avLst/>
          </a:prstGeom>
          <a:solidFill>
            <a:srgbClr val="0099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rPr>
              <a:t>5</a:t>
            </a:r>
          </a:p>
        </p:txBody>
      </p:sp>
      <p:sp>
        <p:nvSpPr>
          <p:cNvPr id="51253" name="Rectangle 56"/>
          <p:cNvSpPr>
            <a:spLocks noChangeArrowheads="1"/>
          </p:cNvSpPr>
          <p:nvPr/>
        </p:nvSpPr>
        <p:spPr bwMode="auto">
          <a:xfrm>
            <a:off x="7042150" y="2617788"/>
            <a:ext cx="377825" cy="465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54" name="Rectangle 57"/>
          <p:cNvSpPr>
            <a:spLocks noChangeArrowheads="1"/>
          </p:cNvSpPr>
          <p:nvPr/>
        </p:nvSpPr>
        <p:spPr bwMode="auto">
          <a:xfrm>
            <a:off x="7419975" y="2617788"/>
            <a:ext cx="376238" cy="465137"/>
          </a:xfrm>
          <a:prstGeom prst="rect">
            <a:avLst/>
          </a:prstGeom>
          <a:solidFill>
            <a:srgbClr val="0000CC"/>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rPr>
              <a:t>6</a:t>
            </a:r>
          </a:p>
        </p:txBody>
      </p:sp>
      <p:sp>
        <p:nvSpPr>
          <p:cNvPr id="51255" name="Rectangle 58"/>
          <p:cNvSpPr>
            <a:spLocks noChangeArrowheads="1"/>
          </p:cNvSpPr>
          <p:nvPr/>
        </p:nvSpPr>
        <p:spPr bwMode="auto">
          <a:xfrm>
            <a:off x="8174038" y="2617788"/>
            <a:ext cx="377825" cy="465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56" name="Rectangle 59"/>
          <p:cNvSpPr>
            <a:spLocks noChangeArrowheads="1"/>
          </p:cNvSpPr>
          <p:nvPr/>
        </p:nvSpPr>
        <p:spPr bwMode="auto">
          <a:xfrm>
            <a:off x="8929688" y="2617788"/>
            <a:ext cx="376237" cy="465137"/>
          </a:xfrm>
          <a:prstGeom prst="rect">
            <a:avLst/>
          </a:prstGeom>
          <a:solidFill>
            <a:srgbClr val="FF00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rPr>
              <a:t>7</a:t>
            </a:r>
          </a:p>
        </p:txBody>
      </p:sp>
      <p:sp>
        <p:nvSpPr>
          <p:cNvPr id="51257" name="Rectangle 60"/>
          <p:cNvSpPr>
            <a:spLocks noChangeArrowheads="1"/>
          </p:cNvSpPr>
          <p:nvPr/>
        </p:nvSpPr>
        <p:spPr bwMode="auto">
          <a:xfrm>
            <a:off x="7796213" y="2617788"/>
            <a:ext cx="377825" cy="465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58" name="Rectangle 61"/>
          <p:cNvSpPr>
            <a:spLocks noChangeArrowheads="1"/>
          </p:cNvSpPr>
          <p:nvPr/>
        </p:nvSpPr>
        <p:spPr bwMode="auto">
          <a:xfrm>
            <a:off x="8551863" y="2617788"/>
            <a:ext cx="377825" cy="465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51259" name="Rectangle 62"/>
          <p:cNvSpPr>
            <a:spLocks noChangeArrowheads="1"/>
          </p:cNvSpPr>
          <p:nvPr/>
        </p:nvSpPr>
        <p:spPr bwMode="auto">
          <a:xfrm>
            <a:off x="2279650" y="3548063"/>
            <a:ext cx="12080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eaLnBrk="1" hangingPunct="1">
              <a:lnSpc>
                <a:spcPct val="80000"/>
              </a:lnSpc>
              <a:spcBef>
                <a:spcPct val="0"/>
              </a:spcBef>
              <a:buClrTx/>
              <a:buFontTx/>
              <a:buNone/>
            </a:pPr>
            <a:r>
              <a:rPr lang="zh-CN" altLang="zh-CN" sz="2400">
                <a:solidFill>
                  <a:schemeClr val="tx2"/>
                </a:solidFill>
                <a:sym typeface="Symbol" panose="05050102010706020507" pitchFamily="18" charset="2"/>
              </a:rPr>
              <a:t>对阶</a:t>
            </a:r>
            <a:endParaRPr lang="zh-CN" altLang="zh-CN" sz="2400">
              <a:solidFill>
                <a:schemeClr val="tx2"/>
              </a:solidFill>
            </a:endParaRPr>
          </a:p>
        </p:txBody>
      </p:sp>
      <p:sp>
        <p:nvSpPr>
          <p:cNvPr id="51260" name="Rectangle 63"/>
          <p:cNvSpPr>
            <a:spLocks noChangeArrowheads="1"/>
          </p:cNvSpPr>
          <p:nvPr/>
        </p:nvSpPr>
        <p:spPr bwMode="auto">
          <a:xfrm>
            <a:off x="2362200" y="3082925"/>
            <a:ext cx="12080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尾数加</a:t>
            </a:r>
            <a:endParaRPr lang="zh-CN" altLang="zh-CN" sz="2400">
              <a:solidFill>
                <a:schemeClr val="tx2"/>
              </a:solidFill>
            </a:endParaRPr>
          </a:p>
        </p:txBody>
      </p:sp>
      <p:sp>
        <p:nvSpPr>
          <p:cNvPr id="51261" name="Rectangle 64"/>
          <p:cNvSpPr>
            <a:spLocks noChangeArrowheads="1"/>
          </p:cNvSpPr>
          <p:nvPr/>
        </p:nvSpPr>
        <p:spPr bwMode="auto">
          <a:xfrm>
            <a:off x="2362200" y="2617788"/>
            <a:ext cx="120808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规格化</a:t>
            </a:r>
            <a:endParaRPr lang="zh-CN" altLang="zh-CN" sz="2400">
              <a:solidFill>
                <a:schemeClr val="tx2"/>
              </a:solidFill>
            </a:endParaRPr>
          </a:p>
        </p:txBody>
      </p:sp>
      <p:sp>
        <p:nvSpPr>
          <p:cNvPr id="51262" name="Line 65"/>
          <p:cNvSpPr>
            <a:spLocks noChangeShapeType="1"/>
          </p:cNvSpPr>
          <p:nvPr/>
        </p:nvSpPr>
        <p:spPr bwMode="auto">
          <a:xfrm flipV="1">
            <a:off x="8929688" y="3548063"/>
            <a:ext cx="0" cy="928687"/>
          </a:xfrm>
          <a:prstGeom prst="line">
            <a:avLst/>
          </a:prstGeom>
          <a:noFill/>
          <a:ln w="12700">
            <a:solidFill>
              <a:schemeClr val="tx2"/>
            </a:solidFill>
            <a:prstDash val="dash"/>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3" name="Line 66"/>
          <p:cNvSpPr>
            <a:spLocks noChangeShapeType="1"/>
          </p:cNvSpPr>
          <p:nvPr/>
        </p:nvSpPr>
        <p:spPr bwMode="auto">
          <a:xfrm flipV="1">
            <a:off x="8551863" y="4011613"/>
            <a:ext cx="0" cy="465137"/>
          </a:xfrm>
          <a:prstGeom prst="line">
            <a:avLst/>
          </a:prstGeom>
          <a:noFill/>
          <a:ln w="12700">
            <a:solidFill>
              <a:schemeClr val="tx2"/>
            </a:solidFill>
            <a:prstDash val="dash"/>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4" name="Rectangle 67"/>
          <p:cNvSpPr>
            <a:spLocks noChangeArrowheads="1"/>
          </p:cNvSpPr>
          <p:nvPr/>
        </p:nvSpPr>
        <p:spPr bwMode="auto">
          <a:xfrm>
            <a:off x="2362200" y="4476750"/>
            <a:ext cx="12080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加数</a:t>
            </a:r>
            <a:endParaRPr lang="zh-CN" altLang="zh-CN" sz="2400">
              <a:solidFill>
                <a:schemeClr val="tx2"/>
              </a:solidFill>
            </a:endParaRPr>
          </a:p>
        </p:txBody>
      </p:sp>
      <p:sp>
        <p:nvSpPr>
          <p:cNvPr id="51265" name="Rectangle 68"/>
          <p:cNvSpPr>
            <a:spLocks noChangeArrowheads="1"/>
          </p:cNvSpPr>
          <p:nvPr/>
        </p:nvSpPr>
        <p:spPr bwMode="auto">
          <a:xfrm>
            <a:off x="3603625" y="4476750"/>
            <a:ext cx="37623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a:t>
            </a:r>
          </a:p>
        </p:txBody>
      </p:sp>
      <p:sp>
        <p:nvSpPr>
          <p:cNvPr id="51266" name="Rectangle 69"/>
          <p:cNvSpPr>
            <a:spLocks noChangeArrowheads="1"/>
          </p:cNvSpPr>
          <p:nvPr/>
        </p:nvSpPr>
        <p:spPr bwMode="auto">
          <a:xfrm>
            <a:off x="3979863" y="4476750"/>
            <a:ext cx="3778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C</a:t>
            </a:r>
          </a:p>
        </p:txBody>
      </p:sp>
      <p:sp>
        <p:nvSpPr>
          <p:cNvPr id="51267" name="Rectangle 70"/>
          <p:cNvSpPr>
            <a:spLocks noChangeArrowheads="1"/>
          </p:cNvSpPr>
          <p:nvPr/>
        </p:nvSpPr>
        <p:spPr bwMode="auto">
          <a:xfrm>
            <a:off x="4357688" y="4476750"/>
            <a:ext cx="3778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E</a:t>
            </a:r>
          </a:p>
        </p:txBody>
      </p:sp>
      <p:sp>
        <p:nvSpPr>
          <p:cNvPr id="51268" name="Rectangle 71"/>
          <p:cNvSpPr>
            <a:spLocks noChangeArrowheads="1"/>
          </p:cNvSpPr>
          <p:nvPr/>
        </p:nvSpPr>
        <p:spPr bwMode="auto">
          <a:xfrm>
            <a:off x="4735513" y="4476750"/>
            <a:ext cx="3778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G</a:t>
            </a:r>
          </a:p>
        </p:txBody>
      </p:sp>
      <p:sp>
        <p:nvSpPr>
          <p:cNvPr id="51269" name="Rectangle 72"/>
          <p:cNvSpPr>
            <a:spLocks noChangeArrowheads="1"/>
          </p:cNvSpPr>
          <p:nvPr/>
        </p:nvSpPr>
        <p:spPr bwMode="auto">
          <a:xfrm>
            <a:off x="5334000" y="4495800"/>
            <a:ext cx="75565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80000"/>
              </a:lnSpc>
              <a:spcBef>
                <a:spcPct val="0"/>
              </a:spcBef>
              <a:buClrTx/>
              <a:buFontTx/>
              <a:buNone/>
            </a:pPr>
            <a:r>
              <a:rPr lang="zh-CN" altLang="zh-CN" sz="2400">
                <a:solidFill>
                  <a:schemeClr val="tx2"/>
                </a:solidFill>
              </a:rPr>
              <a:t>A+B</a:t>
            </a:r>
          </a:p>
        </p:txBody>
      </p:sp>
      <p:sp>
        <p:nvSpPr>
          <p:cNvPr id="51270" name="Rectangle 73"/>
          <p:cNvSpPr>
            <a:spLocks noChangeArrowheads="1"/>
          </p:cNvSpPr>
          <p:nvPr/>
        </p:nvSpPr>
        <p:spPr bwMode="auto">
          <a:xfrm>
            <a:off x="6172200" y="4495800"/>
            <a:ext cx="7540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80000"/>
              </a:lnSpc>
              <a:spcBef>
                <a:spcPct val="0"/>
              </a:spcBef>
              <a:buClrTx/>
              <a:buFontTx/>
              <a:buNone/>
            </a:pPr>
            <a:r>
              <a:rPr lang="zh-CN" altLang="zh-CN" sz="2400">
                <a:solidFill>
                  <a:schemeClr val="tx2"/>
                </a:solidFill>
              </a:rPr>
              <a:t>E+F</a:t>
            </a:r>
          </a:p>
        </p:txBody>
      </p:sp>
      <p:sp>
        <p:nvSpPr>
          <p:cNvPr id="51271" name="Rectangle 74"/>
          <p:cNvSpPr>
            <a:spLocks noChangeArrowheads="1"/>
          </p:cNvSpPr>
          <p:nvPr/>
        </p:nvSpPr>
        <p:spPr bwMode="auto">
          <a:xfrm>
            <a:off x="3603625" y="4875213"/>
            <a:ext cx="376238"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B</a:t>
            </a:r>
          </a:p>
        </p:txBody>
      </p:sp>
      <p:sp>
        <p:nvSpPr>
          <p:cNvPr id="51272" name="Rectangle 75"/>
          <p:cNvSpPr>
            <a:spLocks noChangeArrowheads="1"/>
          </p:cNvSpPr>
          <p:nvPr/>
        </p:nvSpPr>
        <p:spPr bwMode="auto">
          <a:xfrm>
            <a:off x="3979863" y="4875213"/>
            <a:ext cx="37782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D</a:t>
            </a:r>
          </a:p>
        </p:txBody>
      </p:sp>
      <p:sp>
        <p:nvSpPr>
          <p:cNvPr id="51273" name="Rectangle 76"/>
          <p:cNvSpPr>
            <a:spLocks noChangeArrowheads="1"/>
          </p:cNvSpPr>
          <p:nvPr/>
        </p:nvSpPr>
        <p:spPr bwMode="auto">
          <a:xfrm>
            <a:off x="4357688" y="4875213"/>
            <a:ext cx="37782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F</a:t>
            </a:r>
          </a:p>
        </p:txBody>
      </p:sp>
      <p:sp>
        <p:nvSpPr>
          <p:cNvPr id="51274" name="Rectangle 77"/>
          <p:cNvSpPr>
            <a:spLocks noChangeArrowheads="1"/>
          </p:cNvSpPr>
          <p:nvPr/>
        </p:nvSpPr>
        <p:spPr bwMode="auto">
          <a:xfrm>
            <a:off x="4735513" y="4875213"/>
            <a:ext cx="37782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H</a:t>
            </a:r>
          </a:p>
        </p:txBody>
      </p:sp>
      <p:sp>
        <p:nvSpPr>
          <p:cNvPr id="51275" name="Rectangle 78"/>
          <p:cNvSpPr>
            <a:spLocks noChangeArrowheads="1"/>
          </p:cNvSpPr>
          <p:nvPr/>
        </p:nvSpPr>
        <p:spPr bwMode="auto">
          <a:xfrm>
            <a:off x="5334000" y="4876800"/>
            <a:ext cx="75565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80000"/>
              </a:lnSpc>
              <a:spcBef>
                <a:spcPct val="0"/>
              </a:spcBef>
              <a:buClrTx/>
              <a:buFontTx/>
              <a:buNone/>
            </a:pPr>
            <a:r>
              <a:rPr lang="zh-CN" altLang="zh-CN" sz="2400">
                <a:solidFill>
                  <a:schemeClr val="tx2"/>
                </a:solidFill>
              </a:rPr>
              <a:t>C+D</a:t>
            </a:r>
          </a:p>
        </p:txBody>
      </p:sp>
      <p:sp>
        <p:nvSpPr>
          <p:cNvPr id="51276" name="Rectangle 79"/>
          <p:cNvSpPr>
            <a:spLocks noChangeArrowheads="1"/>
          </p:cNvSpPr>
          <p:nvPr/>
        </p:nvSpPr>
        <p:spPr bwMode="auto">
          <a:xfrm>
            <a:off x="6096000" y="4876800"/>
            <a:ext cx="7540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80000"/>
              </a:lnSpc>
              <a:spcBef>
                <a:spcPct val="0"/>
              </a:spcBef>
              <a:buClrTx/>
              <a:buFontTx/>
              <a:buNone/>
            </a:pPr>
            <a:r>
              <a:rPr lang="zh-CN" altLang="zh-CN" sz="2400">
                <a:solidFill>
                  <a:schemeClr val="tx2"/>
                </a:solidFill>
              </a:rPr>
              <a:t>G+H</a:t>
            </a:r>
          </a:p>
        </p:txBody>
      </p:sp>
      <p:sp>
        <p:nvSpPr>
          <p:cNvPr id="51277" name="Rectangle 80"/>
          <p:cNvSpPr>
            <a:spLocks noChangeArrowheads="1"/>
          </p:cNvSpPr>
          <p:nvPr/>
        </p:nvSpPr>
        <p:spPr bwMode="auto">
          <a:xfrm>
            <a:off x="7175500" y="4508500"/>
            <a:ext cx="16605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80000"/>
              </a:lnSpc>
              <a:spcBef>
                <a:spcPct val="0"/>
              </a:spcBef>
              <a:buClrTx/>
              <a:buFontTx/>
              <a:buNone/>
            </a:pPr>
            <a:r>
              <a:rPr lang="zh-CN" altLang="zh-CN" sz="2400">
                <a:solidFill>
                  <a:schemeClr val="tx2"/>
                </a:solidFill>
              </a:rPr>
              <a:t>A+B+C+D</a:t>
            </a:r>
          </a:p>
        </p:txBody>
      </p:sp>
      <p:sp>
        <p:nvSpPr>
          <p:cNvPr id="51278" name="Rectangle 81"/>
          <p:cNvSpPr>
            <a:spLocks noChangeArrowheads="1"/>
          </p:cNvSpPr>
          <p:nvPr/>
        </p:nvSpPr>
        <p:spPr bwMode="auto">
          <a:xfrm>
            <a:off x="7175500" y="4868863"/>
            <a:ext cx="166052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80000"/>
              </a:lnSpc>
              <a:spcBef>
                <a:spcPct val="0"/>
              </a:spcBef>
              <a:buClrTx/>
              <a:buFontTx/>
              <a:buNone/>
            </a:pPr>
            <a:r>
              <a:rPr lang="zh-CN" altLang="zh-CN" sz="2400">
                <a:solidFill>
                  <a:schemeClr val="tx2"/>
                </a:solidFill>
              </a:rPr>
              <a:t>E+F+G+H</a:t>
            </a:r>
          </a:p>
        </p:txBody>
      </p:sp>
      <p:sp>
        <p:nvSpPr>
          <p:cNvPr id="51279" name="Rectangle 82"/>
          <p:cNvSpPr>
            <a:spLocks noChangeArrowheads="1"/>
          </p:cNvSpPr>
          <p:nvPr/>
        </p:nvSpPr>
        <p:spPr bwMode="auto">
          <a:xfrm>
            <a:off x="2362200" y="5273675"/>
            <a:ext cx="120808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结果</a:t>
            </a:r>
            <a:endParaRPr lang="zh-CN" altLang="zh-CN" sz="2400">
              <a:solidFill>
                <a:schemeClr val="tx2"/>
              </a:solidFill>
            </a:endParaRPr>
          </a:p>
        </p:txBody>
      </p:sp>
      <p:sp>
        <p:nvSpPr>
          <p:cNvPr id="51280" name="Rectangle 83"/>
          <p:cNvSpPr>
            <a:spLocks noChangeArrowheads="1"/>
          </p:cNvSpPr>
          <p:nvPr/>
        </p:nvSpPr>
        <p:spPr bwMode="auto">
          <a:xfrm>
            <a:off x="3432175" y="5286375"/>
            <a:ext cx="7556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80000"/>
              </a:lnSpc>
              <a:spcBef>
                <a:spcPct val="0"/>
              </a:spcBef>
              <a:buClrTx/>
              <a:buFontTx/>
              <a:buNone/>
            </a:pPr>
            <a:r>
              <a:rPr lang="zh-CN" altLang="zh-CN" sz="2400">
                <a:solidFill>
                  <a:schemeClr val="tx2"/>
                </a:solidFill>
              </a:rPr>
              <a:t>A+B</a:t>
            </a:r>
          </a:p>
        </p:txBody>
      </p:sp>
      <p:sp>
        <p:nvSpPr>
          <p:cNvPr id="51281" name="Rectangle 84"/>
          <p:cNvSpPr>
            <a:spLocks noChangeArrowheads="1"/>
          </p:cNvSpPr>
          <p:nvPr/>
        </p:nvSpPr>
        <p:spPr bwMode="auto">
          <a:xfrm>
            <a:off x="3733800" y="5715000"/>
            <a:ext cx="7556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80000"/>
              </a:lnSpc>
              <a:spcBef>
                <a:spcPct val="0"/>
              </a:spcBef>
              <a:buClrTx/>
              <a:buFontTx/>
              <a:buNone/>
            </a:pPr>
            <a:r>
              <a:rPr lang="zh-CN" altLang="zh-CN" sz="2400">
                <a:solidFill>
                  <a:schemeClr val="tx2"/>
                </a:solidFill>
              </a:rPr>
              <a:t>C+D</a:t>
            </a:r>
          </a:p>
        </p:txBody>
      </p:sp>
      <p:sp>
        <p:nvSpPr>
          <p:cNvPr id="51282" name="Rectangle 85"/>
          <p:cNvSpPr>
            <a:spLocks noChangeArrowheads="1"/>
          </p:cNvSpPr>
          <p:nvPr/>
        </p:nvSpPr>
        <p:spPr bwMode="auto">
          <a:xfrm>
            <a:off x="4211638" y="5267325"/>
            <a:ext cx="75565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80000"/>
              </a:lnSpc>
              <a:spcBef>
                <a:spcPct val="0"/>
              </a:spcBef>
              <a:buClrTx/>
              <a:buFontTx/>
              <a:buNone/>
            </a:pPr>
            <a:r>
              <a:rPr lang="zh-CN" altLang="zh-CN" sz="2400">
                <a:solidFill>
                  <a:schemeClr val="tx2"/>
                </a:solidFill>
              </a:rPr>
              <a:t>E+F</a:t>
            </a:r>
          </a:p>
        </p:txBody>
      </p:sp>
      <p:sp>
        <p:nvSpPr>
          <p:cNvPr id="51283" name="Rectangle 86"/>
          <p:cNvSpPr>
            <a:spLocks noChangeArrowheads="1"/>
          </p:cNvSpPr>
          <p:nvPr/>
        </p:nvSpPr>
        <p:spPr bwMode="auto">
          <a:xfrm>
            <a:off x="4511675" y="5715000"/>
            <a:ext cx="754063"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80000"/>
              </a:lnSpc>
              <a:spcBef>
                <a:spcPct val="0"/>
              </a:spcBef>
              <a:buClrTx/>
              <a:buFontTx/>
              <a:buNone/>
            </a:pPr>
            <a:r>
              <a:rPr lang="zh-CN" altLang="zh-CN" sz="2400">
                <a:solidFill>
                  <a:schemeClr val="tx2"/>
                </a:solidFill>
              </a:rPr>
              <a:t>G+H</a:t>
            </a:r>
          </a:p>
        </p:txBody>
      </p:sp>
      <p:sp>
        <p:nvSpPr>
          <p:cNvPr id="51284" name="Rectangle 87"/>
          <p:cNvSpPr>
            <a:spLocks noChangeArrowheads="1"/>
          </p:cNvSpPr>
          <p:nvPr/>
        </p:nvSpPr>
        <p:spPr bwMode="auto">
          <a:xfrm>
            <a:off x="4953000" y="5257800"/>
            <a:ext cx="16605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80000"/>
              </a:lnSpc>
              <a:spcBef>
                <a:spcPct val="0"/>
              </a:spcBef>
              <a:buClrTx/>
              <a:buFontTx/>
              <a:buNone/>
            </a:pPr>
            <a:r>
              <a:rPr lang="zh-CN" altLang="zh-CN" sz="2400">
                <a:solidFill>
                  <a:schemeClr val="tx2"/>
                </a:solidFill>
              </a:rPr>
              <a:t>A+B+C+D</a:t>
            </a:r>
          </a:p>
        </p:txBody>
      </p:sp>
      <p:sp>
        <p:nvSpPr>
          <p:cNvPr id="51285" name="Rectangle 88"/>
          <p:cNvSpPr>
            <a:spLocks noChangeArrowheads="1"/>
          </p:cNvSpPr>
          <p:nvPr/>
        </p:nvSpPr>
        <p:spPr bwMode="auto">
          <a:xfrm>
            <a:off x="5715000" y="5715000"/>
            <a:ext cx="166052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80000"/>
              </a:lnSpc>
              <a:spcBef>
                <a:spcPct val="0"/>
              </a:spcBef>
              <a:buClrTx/>
              <a:buFontTx/>
              <a:buNone/>
            </a:pPr>
            <a:r>
              <a:rPr lang="zh-CN" altLang="zh-CN" sz="2400">
                <a:solidFill>
                  <a:schemeClr val="tx2"/>
                </a:solidFill>
              </a:rPr>
              <a:t>E+F+G+H</a:t>
            </a:r>
          </a:p>
        </p:txBody>
      </p:sp>
      <p:sp>
        <p:nvSpPr>
          <p:cNvPr id="51286" name="Text Box 89"/>
          <p:cNvSpPr txBox="1">
            <a:spLocks noChangeArrowheads="1"/>
          </p:cNvSpPr>
          <p:nvPr/>
        </p:nvSpPr>
        <p:spPr bwMode="auto">
          <a:xfrm>
            <a:off x="7752239" y="5661025"/>
            <a:ext cx="36893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en-US" altLang="zh-CN" sz="2400">
                <a:solidFill>
                  <a:schemeClr val="tx2"/>
                </a:solidFill>
              </a:rPr>
              <a:t>Z</a:t>
            </a:r>
          </a:p>
        </p:txBody>
      </p:sp>
      <p:sp>
        <p:nvSpPr>
          <p:cNvPr id="51287" name="Rectangle 90"/>
          <p:cNvSpPr>
            <a:spLocks noChangeArrowheads="1"/>
          </p:cNvSpPr>
          <p:nvPr/>
        </p:nvSpPr>
        <p:spPr bwMode="auto">
          <a:xfrm>
            <a:off x="2208213" y="4868863"/>
            <a:ext cx="12080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sym typeface="Symbol" panose="05050102010706020507" pitchFamily="18" charset="2"/>
              </a:rPr>
              <a:t>被</a:t>
            </a:r>
            <a:r>
              <a:rPr lang="zh-CN" altLang="zh-CN" sz="2400">
                <a:solidFill>
                  <a:schemeClr val="tx2"/>
                </a:solidFill>
                <a:sym typeface="Symbol" panose="05050102010706020507" pitchFamily="18" charset="2"/>
              </a:rPr>
              <a:t>加数</a:t>
            </a:r>
            <a:endParaRPr lang="zh-CN" altLang="zh-CN" sz="2400">
              <a:solidFill>
                <a:schemeClr val="tx2"/>
              </a:solidFill>
            </a:endParaRPr>
          </a:p>
        </p:txBody>
      </p:sp>
    </p:spTree>
  </p:cSld>
  <p:clrMapOvr>
    <a:masterClrMapping/>
  </p:clrMapOvr>
  <p:transition spd="slow">
    <p:random/>
    <p:sndAc>
      <p:stSnd>
        <p:snd r:embed="rId2" name="projctor.wav"/>
      </p:stSnd>
    </p:sndAc>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9" name="Rectangle 5"/>
          <p:cNvSpPr>
            <a:spLocks noGrp="1" noChangeArrowheads="1"/>
          </p:cNvSpPr>
          <p:nvPr>
            <p:ph type="title"/>
          </p:nvPr>
        </p:nvSpPr>
        <p:spPr/>
        <p:txBody>
          <a:bodyPr/>
          <a:lstStyle/>
          <a:p>
            <a:pPr eaLnBrk="1" hangingPunct="1">
              <a:defRPr/>
            </a:pPr>
            <a:r>
              <a:rPr lang="zh-CN" altLang="en-US"/>
              <a:t>性能分析举例</a:t>
            </a:r>
          </a:p>
        </p:txBody>
      </p:sp>
      <p:sp>
        <p:nvSpPr>
          <p:cNvPr id="52227" name="Rectangle 6"/>
          <p:cNvSpPr>
            <a:spLocks noGrp="1" noChangeArrowheads="1"/>
          </p:cNvSpPr>
          <p:nvPr>
            <p:ph type="body" idx="1"/>
          </p:nvPr>
        </p:nvSpPr>
        <p:spPr/>
        <p:txBody>
          <a:bodyPr/>
          <a:lstStyle/>
          <a:p>
            <a:pPr eaLnBrk="1" hangingPunct="1">
              <a:lnSpc>
                <a:spcPct val="120000"/>
              </a:lnSpc>
            </a:pPr>
            <a:r>
              <a:rPr lang="zh-CN" altLang="en-US" sz="2800"/>
              <a:t>流水线的吞吐率为：</a:t>
            </a:r>
          </a:p>
          <a:p>
            <a:pPr eaLnBrk="1" hangingPunct="1">
              <a:lnSpc>
                <a:spcPct val="120000"/>
              </a:lnSpc>
            </a:pPr>
            <a:endParaRPr lang="zh-CN" altLang="en-US" sz="2800"/>
          </a:p>
          <a:p>
            <a:pPr eaLnBrk="1" hangingPunct="1">
              <a:lnSpc>
                <a:spcPct val="120000"/>
              </a:lnSpc>
            </a:pPr>
            <a:endParaRPr lang="zh-CN" altLang="en-US" sz="2800"/>
          </a:p>
          <a:p>
            <a:pPr eaLnBrk="1" hangingPunct="1">
              <a:lnSpc>
                <a:spcPct val="120000"/>
              </a:lnSpc>
            </a:pPr>
            <a:r>
              <a:rPr lang="zh-CN" altLang="en-US" sz="2800"/>
              <a:t>流水线的加速比为：</a:t>
            </a:r>
          </a:p>
          <a:p>
            <a:pPr eaLnBrk="1" hangingPunct="1">
              <a:lnSpc>
                <a:spcPct val="120000"/>
              </a:lnSpc>
            </a:pPr>
            <a:endParaRPr lang="zh-CN" altLang="en-US" sz="2800"/>
          </a:p>
          <a:p>
            <a:pPr eaLnBrk="1" hangingPunct="1">
              <a:lnSpc>
                <a:spcPct val="120000"/>
              </a:lnSpc>
            </a:pPr>
            <a:r>
              <a:rPr lang="zh-CN" altLang="en-US" sz="2800"/>
              <a:t>流水线的效率为：</a:t>
            </a:r>
          </a:p>
        </p:txBody>
      </p:sp>
      <p:sp>
        <p:nvSpPr>
          <p:cNvPr id="52228"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5"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7"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sp>
        <p:nvSpPr>
          <p:cNvPr id="52229" name="Text Box 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3</a:t>
            </a:r>
          </a:p>
        </p:txBody>
      </p:sp>
      <p:graphicFrame>
        <p:nvGraphicFramePr>
          <p:cNvPr id="620551" name="Object 7"/>
          <p:cNvGraphicFramePr>
            <a:graphicFrameLocks noChangeAspect="1"/>
          </p:cNvGraphicFramePr>
          <p:nvPr/>
        </p:nvGraphicFramePr>
        <p:xfrm>
          <a:off x="5605463" y="2624138"/>
          <a:ext cx="4341812" cy="884237"/>
        </p:xfrm>
        <a:graphic>
          <a:graphicData uri="http://schemas.openxmlformats.org/presentationml/2006/ole">
            <mc:AlternateContent xmlns:mc="http://schemas.openxmlformats.org/markup-compatibility/2006">
              <mc:Choice xmlns:v="urn:schemas-microsoft-com:vml" Requires="v">
                <p:oleObj spid="_x0000_s31746" name="公式" r:id="rId8" imgW="52120800" imgH="10668000" progId="Equation.3">
                  <p:embed/>
                </p:oleObj>
              </mc:Choice>
              <mc:Fallback>
                <p:oleObj name="公式" r:id="rId8" imgW="52120800" imgH="10668000" progId="Equation.3">
                  <p:embed/>
                  <p:pic>
                    <p:nvPicPr>
                      <p:cNvPr id="620551" name="Object 7"/>
                      <p:cNvPicPr>
                        <a:picLocks noChangeAspect="1" noChangeArrowheads="1"/>
                      </p:cNvPicPr>
                      <p:nvPr/>
                    </p:nvPicPr>
                    <p:blipFill>
                      <a:blip r:embed="rId9"/>
                      <a:srcRect/>
                      <a:stretch>
                        <a:fillRect/>
                      </a:stretch>
                    </p:blipFill>
                    <p:spPr bwMode="auto">
                      <a:xfrm>
                        <a:off x="5605463" y="2624138"/>
                        <a:ext cx="4341812" cy="884237"/>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graphicFrame>
        <p:nvGraphicFramePr>
          <p:cNvPr id="620552" name="Object 8"/>
          <p:cNvGraphicFramePr>
            <a:graphicFrameLocks noChangeAspect="1"/>
          </p:cNvGraphicFramePr>
          <p:nvPr/>
        </p:nvGraphicFramePr>
        <p:xfrm>
          <a:off x="6024563" y="4076700"/>
          <a:ext cx="3122612" cy="860425"/>
        </p:xfrm>
        <a:graphic>
          <a:graphicData uri="http://schemas.openxmlformats.org/presentationml/2006/ole">
            <mc:AlternateContent xmlns:mc="http://schemas.openxmlformats.org/markup-compatibility/2006">
              <mc:Choice xmlns:v="urn:schemas-microsoft-com:vml" Requires="v">
                <p:oleObj spid="_x0000_s31747" name="Equation" r:id="rId10" imgW="1562100" imgH="431800" progId="Equation.3">
                  <p:embed/>
                </p:oleObj>
              </mc:Choice>
              <mc:Fallback>
                <p:oleObj name="Equation" r:id="rId10" imgW="1562100" imgH="431800" progId="Equation.3">
                  <p:embed/>
                  <p:pic>
                    <p:nvPicPr>
                      <p:cNvPr id="620552"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24563" y="4076700"/>
                        <a:ext cx="3122612" cy="860425"/>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graphicFrame>
        <p:nvGraphicFramePr>
          <p:cNvPr id="620553" name="Object 9"/>
          <p:cNvGraphicFramePr>
            <a:graphicFrameLocks noChangeAspect="1"/>
          </p:cNvGraphicFramePr>
          <p:nvPr/>
        </p:nvGraphicFramePr>
        <p:xfrm>
          <a:off x="6024563" y="5445125"/>
          <a:ext cx="2641600" cy="784225"/>
        </p:xfrm>
        <a:graphic>
          <a:graphicData uri="http://schemas.openxmlformats.org/presentationml/2006/ole">
            <mc:AlternateContent xmlns:mc="http://schemas.openxmlformats.org/markup-compatibility/2006">
              <mc:Choice xmlns:v="urn:schemas-microsoft-com:vml" Requires="v">
                <p:oleObj spid="_x0000_s31748" name="Equation" r:id="rId12" imgW="1320165" imgH="393700" progId="Equation.3">
                  <p:embed/>
                </p:oleObj>
              </mc:Choice>
              <mc:Fallback>
                <p:oleObj name="Equation" r:id="rId12" imgW="1320165" imgH="393700" progId="Equation.3">
                  <p:embed/>
                  <p:pic>
                    <p:nvPicPr>
                      <p:cNvPr id="620553"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24563" y="5445125"/>
                        <a:ext cx="2641600" cy="784225"/>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620551"/>
                                        </p:tgtEl>
                                        <p:attrNameLst>
                                          <p:attrName>style.visibility</p:attrName>
                                        </p:attrNameLst>
                                      </p:cBhvr>
                                      <p:to>
                                        <p:strVal val="visible"/>
                                      </p:to>
                                    </p:set>
                                    <p:anim to="" calcmode="lin" valueType="num">
                                      <p:cBhvr>
                                        <p:cTn id="7" dur="1" fill="hold"/>
                                        <p:tgtEl>
                                          <p:spTgt spid="620551"/>
                                        </p:tgtEl>
                                      </p:cBhvr>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620552"/>
                                        </p:tgtEl>
                                        <p:attrNameLst>
                                          <p:attrName>style.visibility</p:attrName>
                                        </p:attrNameLst>
                                      </p:cBhvr>
                                      <p:to>
                                        <p:strVal val="visible"/>
                                      </p:to>
                                    </p:set>
                                    <p:anim to="" calcmode="lin" valueType="num">
                                      <p:cBhvr>
                                        <p:cTn id="12" dur="1" fill="hold"/>
                                        <p:tgtEl>
                                          <p:spTgt spid="620552"/>
                                        </p:tgtEl>
                                      </p:cBhvr>
                                    </p:anim>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499"/>
                                          </p:stCondLst>
                                        </p:cTn>
                                        <p:tgtEl>
                                          <p:spTgt spid="620553"/>
                                        </p:tgtEl>
                                        <p:attrNameLst>
                                          <p:attrName>style.visibility</p:attrName>
                                        </p:attrNameLst>
                                      </p:cBhvr>
                                      <p:to>
                                        <p:strVal val="visible"/>
                                      </p:to>
                                    </p:set>
                                    <p:anim to="" calcmode="lin" valueType="num">
                                      <p:cBhvr>
                                        <p:cTn id="17" dur="1" fill="hold"/>
                                        <p:tgtEl>
                                          <p:spTgt spid="620553"/>
                                        </p:tgtEl>
                                      </p:cBhvr>
                                    </p:anim>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8.流水线中相关性分析，会分析数据相关（3种）和控制相关，并掌握它们的解决方法</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eaLnBrk="1" hangingPunct="1">
              <a:defRPr/>
            </a:pPr>
            <a:r>
              <a:rPr lang="zh-CN" altLang="en-US" sz="5400"/>
              <a:t>相关性分析技术</a:t>
            </a:r>
          </a:p>
        </p:txBody>
      </p:sp>
      <p:sp>
        <p:nvSpPr>
          <p:cNvPr id="79875" name="Rectangle 6"/>
          <p:cNvSpPr>
            <a:spLocks noGrp="1" noChangeArrowheads="1"/>
          </p:cNvSpPr>
          <p:nvPr>
            <p:ph type="body" sz="half" idx="1"/>
          </p:nvPr>
        </p:nvSpPr>
        <p:spPr/>
        <p:txBody>
          <a:bodyPr/>
          <a:lstStyle/>
          <a:p>
            <a:pPr algn="ctr" eaLnBrk="1" hangingPunct="1">
              <a:lnSpc>
                <a:spcPct val="170000"/>
              </a:lnSpc>
            </a:pPr>
            <a:r>
              <a:rPr lang="zh-CN" altLang="en-US" sz="3200">
                <a:hlinkClick r:id="rId3" action="ppaction://hlinksldjump"/>
              </a:rPr>
              <a:t>基本概念</a:t>
            </a:r>
            <a:endParaRPr lang="zh-CN" altLang="en-US" sz="3200"/>
          </a:p>
          <a:p>
            <a:pPr algn="ctr" eaLnBrk="1" hangingPunct="1">
              <a:lnSpc>
                <a:spcPct val="170000"/>
              </a:lnSpc>
            </a:pPr>
            <a:r>
              <a:rPr lang="zh-CN" altLang="en-US" sz="3200">
                <a:hlinkClick r:id="rId4" action="ppaction://hlinksldjump"/>
              </a:rPr>
              <a:t>资源相关</a:t>
            </a:r>
            <a:endParaRPr lang="zh-CN" altLang="en-US" sz="3200"/>
          </a:p>
          <a:p>
            <a:pPr algn="ctr" eaLnBrk="1" hangingPunct="1">
              <a:lnSpc>
                <a:spcPct val="170000"/>
              </a:lnSpc>
            </a:pPr>
            <a:r>
              <a:rPr lang="zh-CN" altLang="en-US" sz="3200">
                <a:hlinkClick r:id="rId5" action="ppaction://hlinksldjump"/>
              </a:rPr>
              <a:t>数据相关</a:t>
            </a:r>
            <a:endParaRPr lang="zh-CN" altLang="en-US" sz="3200"/>
          </a:p>
          <a:p>
            <a:pPr algn="ctr" eaLnBrk="1" hangingPunct="1">
              <a:lnSpc>
                <a:spcPct val="170000"/>
              </a:lnSpc>
            </a:pPr>
            <a:r>
              <a:rPr lang="zh-CN" altLang="en-US" sz="3200">
                <a:hlinkClick r:id="" action="ppaction://noaction"/>
              </a:rPr>
              <a:t>控制相关</a:t>
            </a:r>
            <a:endParaRPr lang="zh-CN" altLang="en-US" sz="3200"/>
          </a:p>
        </p:txBody>
      </p:sp>
      <p:sp>
        <p:nvSpPr>
          <p:cNvPr id="79876" name="Rectangle 7"/>
          <p:cNvSpPr>
            <a:spLocks noGrp="1" noChangeArrowheads="1"/>
          </p:cNvSpPr>
          <p:nvPr>
            <p:ph type="body" sz="half" idx="2"/>
          </p:nvPr>
        </p:nvSpPr>
        <p:spPr>
          <a:xfrm>
            <a:off x="7175500" y="2924175"/>
            <a:ext cx="2667000" cy="2160588"/>
          </a:xfrm>
        </p:spPr>
        <p:txBody>
          <a:bodyPr/>
          <a:lstStyle/>
          <a:p>
            <a:pPr algn="ctr" eaLnBrk="1" hangingPunct="1">
              <a:lnSpc>
                <a:spcPct val="170000"/>
              </a:lnSpc>
            </a:pPr>
            <a:r>
              <a:rPr lang="zh-CN" altLang="en-US" sz="3200">
                <a:hlinkClick r:id="" action="ppaction://noaction"/>
              </a:rPr>
              <a:t>综合应用</a:t>
            </a:r>
            <a:endParaRPr lang="zh-CN" altLang="en-US" sz="3200"/>
          </a:p>
          <a:p>
            <a:pPr algn="ctr" eaLnBrk="1" hangingPunct="1">
              <a:lnSpc>
                <a:spcPct val="170000"/>
              </a:lnSpc>
            </a:pPr>
            <a:r>
              <a:rPr lang="zh-CN" altLang="en-US" sz="3200">
                <a:hlinkClick r:id="" action="ppaction://noaction"/>
              </a:rPr>
              <a:t>循环处理</a:t>
            </a:r>
            <a:endParaRPr lang="zh-CN" altLang="en-US" sz="3200"/>
          </a:p>
        </p:txBody>
      </p:sp>
      <p:sp>
        <p:nvSpPr>
          <p:cNvPr id="79877" name="Text Box 4"/>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6" action="ppaction://hlinksldjump"/>
              </a:rPr>
              <a:t>本章内容</a:t>
            </a:r>
            <a:endParaRPr lang="zh-CN" altLang="en-US" sz="1200" b="0">
              <a:latin typeface="Times New Roman" panose="02020603050405020304" pitchFamily="18" charset="0"/>
              <a:ea typeface="幼圆" panose="02010509060101010101" pitchFamily="49" charset="-122"/>
            </a:endParaRPr>
          </a:p>
        </p:txBody>
      </p:sp>
      <p:sp>
        <p:nvSpPr>
          <p:cNvPr id="79878" name="AutoShape 8"/>
          <p:cNvSpPr>
            <a:spLocks noChangeArrowheads="1"/>
          </p:cNvSpPr>
          <p:nvPr/>
        </p:nvSpPr>
        <p:spPr bwMode="auto">
          <a:xfrm>
            <a:off x="5735638" y="3789363"/>
            <a:ext cx="1439862" cy="533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FF66"/>
          </a:solidFill>
          <a:ln w="28575">
            <a:solidFill>
              <a:schemeClr val="tx1"/>
            </a:solidFill>
            <a:miter lim="800000"/>
          </a:ln>
          <a:effectLst>
            <a:outerShdw dist="35921" dir="2700000" algn="ctr" rotWithShape="0">
              <a:schemeClr val="bg2"/>
            </a:outerShdw>
          </a:effectLst>
        </p:spPr>
        <p:txBody>
          <a:bodyPr wrap="none" anchor="ctr"/>
          <a:lstStyle/>
          <a:p>
            <a:endParaRPr lang="zh-CN" altLang="en-US"/>
          </a:p>
        </p:txBody>
      </p:sp>
    </p:spTree>
  </p:cSld>
  <p:clrMapOvr>
    <a:masterClrMapping/>
  </p:clrMapOvr>
  <p:transition spd="slow">
    <p:random/>
    <p:sndAc>
      <p:stSnd>
        <p:snd r:embed="rId2" name="projctor.wav"/>
      </p:stSnd>
    </p:sndAc>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pPr eaLnBrk="1" hangingPunct="1">
              <a:defRPr/>
            </a:pPr>
            <a:r>
              <a:rPr lang="zh-CN" altLang="en-US" sz="5400"/>
              <a:t>数据相关</a:t>
            </a:r>
          </a:p>
        </p:txBody>
      </p:sp>
      <p:sp>
        <p:nvSpPr>
          <p:cNvPr id="103427"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endParaRPr lang="zh-CN" altLang="en-US" sz="1200" b="0">
              <a:latin typeface="Times New Roman" panose="02020603050405020304" pitchFamily="18" charset="0"/>
              <a:ea typeface="幼圆" panose="02010509060101010101" pitchFamily="49" charset="-122"/>
            </a:endParaRPr>
          </a:p>
        </p:txBody>
      </p:sp>
      <p:sp>
        <p:nvSpPr>
          <p:cNvPr id="103428" name="Rectangle 8"/>
          <p:cNvSpPr>
            <a:spLocks noGrp="1" noChangeArrowheads="1"/>
          </p:cNvSpPr>
          <p:nvPr>
            <p:ph type="body" idx="1"/>
          </p:nvPr>
        </p:nvSpPr>
        <p:spPr>
          <a:xfrm>
            <a:off x="4295775" y="2565400"/>
            <a:ext cx="3276600" cy="3435350"/>
          </a:xfrm>
        </p:spPr>
        <p:txBody>
          <a:bodyPr/>
          <a:lstStyle/>
          <a:p>
            <a:pPr eaLnBrk="1" hangingPunct="1">
              <a:lnSpc>
                <a:spcPct val="180000"/>
              </a:lnSpc>
            </a:pPr>
            <a:r>
              <a:rPr lang="zh-CN" altLang="en-US">
                <a:hlinkClick r:id="rId5" action="ppaction://hlinksldjump"/>
              </a:rPr>
              <a:t>数据相关类型</a:t>
            </a:r>
            <a:endParaRPr lang="zh-CN" altLang="en-US"/>
          </a:p>
          <a:p>
            <a:pPr eaLnBrk="1" hangingPunct="1">
              <a:lnSpc>
                <a:spcPct val="180000"/>
              </a:lnSpc>
            </a:pPr>
            <a:r>
              <a:rPr lang="zh-CN" altLang="en-US">
                <a:hlinkClick r:id="" action="ppaction://noaction"/>
              </a:rPr>
              <a:t>数据相关解决</a:t>
            </a:r>
            <a:endParaRPr lang="zh-CN" altLang="en-US"/>
          </a:p>
          <a:p>
            <a:pPr eaLnBrk="1" hangingPunct="1">
              <a:lnSpc>
                <a:spcPct val="180000"/>
              </a:lnSpc>
            </a:pPr>
            <a:r>
              <a:rPr lang="zh-CN" altLang="en-US">
                <a:hlinkClick r:id="" action="ppaction://noaction"/>
              </a:rPr>
              <a:t>动态调度技术</a:t>
            </a:r>
            <a:endParaRPr lang="zh-CN" altLang="en-US"/>
          </a:p>
        </p:txBody>
      </p:sp>
    </p:spTree>
  </p:cSld>
  <p:clrMapOvr>
    <a:masterClrMapping/>
  </p:clrMapOvr>
  <p:transition spd="slow">
    <p:random/>
    <p:sndAc>
      <p:stSnd>
        <p:snd r:embed="rId2" name="projctor.wav"/>
      </p:stSnd>
    </p:sndAc>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ChangeArrowheads="1"/>
          </p:cNvSpPr>
          <p:nvPr>
            <p:ph type="title"/>
          </p:nvPr>
        </p:nvSpPr>
        <p:spPr/>
        <p:txBody>
          <a:bodyPr/>
          <a:lstStyle/>
          <a:p>
            <a:pPr eaLnBrk="1" hangingPunct="1">
              <a:defRPr/>
            </a:pPr>
            <a:r>
              <a:rPr lang="zh-CN" altLang="en-US" sz="5400"/>
              <a:t>数据相关类型</a:t>
            </a:r>
          </a:p>
        </p:txBody>
      </p:sp>
      <p:sp>
        <p:nvSpPr>
          <p:cNvPr id="104451"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数据相关</a:t>
            </a:r>
            <a:endParaRPr lang="zh-CN" altLang="en-US" sz="1200" b="0">
              <a:latin typeface="Times New Roman" panose="02020603050405020304" pitchFamily="18" charset="0"/>
              <a:ea typeface="幼圆" panose="02010509060101010101" pitchFamily="49" charset="-122"/>
            </a:endParaRPr>
          </a:p>
        </p:txBody>
      </p:sp>
      <p:sp>
        <p:nvSpPr>
          <p:cNvPr id="104452" name="Rectangle 5"/>
          <p:cNvSpPr>
            <a:spLocks noGrp="1" noChangeArrowheads="1"/>
          </p:cNvSpPr>
          <p:nvPr>
            <p:ph type="body" idx="1"/>
          </p:nvPr>
        </p:nvSpPr>
        <p:spPr>
          <a:xfrm>
            <a:off x="4008438" y="2636838"/>
            <a:ext cx="4391025" cy="3203575"/>
          </a:xfrm>
        </p:spPr>
        <p:txBody>
          <a:bodyPr/>
          <a:lstStyle/>
          <a:p>
            <a:pPr eaLnBrk="1" hangingPunct="1">
              <a:lnSpc>
                <a:spcPct val="180000"/>
              </a:lnSpc>
            </a:pPr>
            <a:r>
              <a:rPr lang="zh-CN" altLang="en-US">
                <a:hlinkClick r:id="rId6" action="ppaction://hlinksldjump"/>
              </a:rPr>
              <a:t>“先写后读”相关</a:t>
            </a:r>
            <a:endParaRPr lang="en-US" altLang="zh-CN"/>
          </a:p>
          <a:p>
            <a:pPr eaLnBrk="1" hangingPunct="1">
              <a:lnSpc>
                <a:spcPct val="180000"/>
              </a:lnSpc>
            </a:pPr>
            <a:r>
              <a:rPr lang="zh-CN" altLang="en-US">
                <a:hlinkClick r:id="rId7" action="ppaction://hlinksldjump"/>
              </a:rPr>
              <a:t>“先读后写”相关</a:t>
            </a:r>
            <a:endParaRPr lang="en-US" altLang="zh-CN"/>
          </a:p>
          <a:p>
            <a:pPr eaLnBrk="1" hangingPunct="1">
              <a:lnSpc>
                <a:spcPct val="180000"/>
              </a:lnSpc>
            </a:pPr>
            <a:r>
              <a:rPr lang="zh-CN" altLang="en-US">
                <a:hlinkClick r:id="rId8" action="ppaction://hlinksldjump"/>
              </a:rPr>
              <a:t>“写写”相关</a:t>
            </a:r>
            <a:endParaRPr lang="en-US" altLang="zh-CN"/>
          </a:p>
        </p:txBody>
      </p:sp>
    </p:spTree>
  </p:cSld>
  <p:clrMapOvr>
    <a:masterClrMapping/>
  </p:clrMapOvr>
  <p:transition spd="slow">
    <p:random/>
    <p:sndAc>
      <p:stSnd>
        <p:snd r:embed="rId2" name="projctor.wav"/>
      </p:stSnd>
    </p:sndAc>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p:txBody>
          <a:bodyPr/>
          <a:lstStyle/>
          <a:p>
            <a:pPr eaLnBrk="1" hangingPunct="1">
              <a:defRPr/>
            </a:pPr>
            <a:r>
              <a:rPr lang="zh-CN" altLang="en-US" sz="5400"/>
              <a:t>“先写后读”相关</a:t>
            </a:r>
            <a:r>
              <a:rPr lang="zh-CN" altLang="en-US" sz="3200"/>
              <a:t>（</a:t>
            </a:r>
            <a:r>
              <a:rPr lang="en-US" altLang="zh-CN" sz="3200"/>
              <a:t>RAW）</a:t>
            </a:r>
            <a:endParaRPr lang="zh-CN" altLang="en-US" sz="3200"/>
          </a:p>
        </p:txBody>
      </p:sp>
      <p:sp>
        <p:nvSpPr>
          <p:cNvPr id="10547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数据相关</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数据相关类型</a:t>
            </a:r>
            <a:endParaRPr lang="zh-CN" altLang="en-US" sz="1200" b="0">
              <a:latin typeface="Times New Roman" panose="02020603050405020304" pitchFamily="18" charset="0"/>
              <a:ea typeface="幼圆" panose="02010509060101010101" pitchFamily="49" charset="-122"/>
            </a:endParaRPr>
          </a:p>
        </p:txBody>
      </p:sp>
      <p:sp>
        <p:nvSpPr>
          <p:cNvPr id="787462" name="Rectangle 6"/>
          <p:cNvSpPr>
            <a:spLocks noGrp="1" noChangeArrowheads="1"/>
          </p:cNvSpPr>
          <p:nvPr>
            <p:ph type="body" idx="1"/>
          </p:nvPr>
        </p:nvSpPr>
        <p:spPr/>
        <p:txBody>
          <a:bodyPr/>
          <a:lstStyle/>
          <a:p>
            <a:pPr marL="0" indent="0" eaLnBrk="1" hangingPunct="1">
              <a:lnSpc>
                <a:spcPct val="120000"/>
              </a:lnSpc>
              <a:buClr>
                <a:srgbClr val="FF0000"/>
              </a:buClr>
              <a:tabLst>
                <a:tab pos="765175" algn="l"/>
              </a:tabLst>
              <a:defRPr/>
            </a:pPr>
            <a:r>
              <a:rPr lang="zh-CN" altLang="en-US">
                <a:solidFill>
                  <a:srgbClr val="FF0000"/>
                </a:solidFill>
                <a:effectLst>
                  <a:outerShdw blurRad="38100" dist="38100" dir="2700000" algn="tl">
                    <a:srgbClr val="C0C0C0"/>
                  </a:outerShdw>
                </a:effectLst>
              </a:rPr>
              <a:t>  概念</a:t>
            </a:r>
          </a:p>
          <a:p>
            <a:pPr marL="0" indent="0" eaLnBrk="1" hangingPunct="1">
              <a:lnSpc>
                <a:spcPct val="120000"/>
              </a:lnSpc>
              <a:buFont typeface="Wingdings" panose="05000000000000000000" pitchFamily="2" charset="2"/>
              <a:buNone/>
              <a:tabLst>
                <a:tab pos="765175" algn="l"/>
              </a:tabLst>
              <a:defRPr/>
            </a:pPr>
            <a:r>
              <a:rPr lang="zh-CN" altLang="en-US"/>
              <a:t>    有两条相邻指令</a:t>
            </a:r>
            <a:r>
              <a:rPr lang="en-US" altLang="zh-CN"/>
              <a:t>i</a:t>
            </a:r>
            <a:r>
              <a:rPr lang="zh-CN" altLang="en-US"/>
              <a:t>和</a:t>
            </a:r>
            <a:r>
              <a:rPr lang="en-US" altLang="zh-CN"/>
              <a:t>j， i</a:t>
            </a:r>
            <a:r>
              <a:rPr lang="zh-CN" altLang="en-US"/>
              <a:t>在</a:t>
            </a:r>
            <a:r>
              <a:rPr lang="en-US" altLang="zh-CN"/>
              <a:t>j</a:t>
            </a:r>
            <a:r>
              <a:rPr lang="zh-CN" altLang="en-US"/>
              <a:t>之前执行，指令</a:t>
            </a:r>
            <a:r>
              <a:rPr lang="en-US" altLang="zh-CN"/>
              <a:t>i</a:t>
            </a:r>
            <a:r>
              <a:rPr lang="zh-CN" altLang="en-US"/>
              <a:t>将结果写入某个存储单元，而指令</a:t>
            </a:r>
            <a:r>
              <a:rPr lang="en-US" altLang="zh-CN"/>
              <a:t>j</a:t>
            </a:r>
            <a:r>
              <a:rPr lang="zh-CN" altLang="en-US"/>
              <a:t>从相同存储单元中读取该数据。如果指令</a:t>
            </a:r>
            <a:r>
              <a:rPr lang="en-US" altLang="zh-CN"/>
              <a:t>j</a:t>
            </a:r>
            <a:r>
              <a:rPr lang="zh-CN" altLang="en-US"/>
              <a:t>想在指令</a:t>
            </a:r>
            <a:r>
              <a:rPr lang="en-US" altLang="zh-CN"/>
              <a:t>i</a:t>
            </a:r>
            <a:r>
              <a:rPr lang="zh-CN" altLang="en-US"/>
              <a:t>写之前去读数据，则会发生“先写后读”相关，也称为写读相关、数据相关、 </a:t>
            </a:r>
            <a:r>
              <a:rPr lang="en-US" altLang="zh-CN"/>
              <a:t>RAW</a:t>
            </a:r>
            <a:r>
              <a:rPr lang="zh-CN" altLang="en-US"/>
              <a:t>相关、 </a:t>
            </a:r>
            <a:r>
              <a:rPr lang="en-US" altLang="zh-CN"/>
              <a:t>WR</a:t>
            </a:r>
            <a:r>
              <a:rPr lang="zh-CN" altLang="en-US"/>
              <a:t>相关等。</a:t>
            </a:r>
            <a:endParaRPr lang="en-US" altLang="zh-CN">
              <a:solidFill>
                <a:srgbClr val="009900"/>
              </a:solidFill>
            </a:endParaRPr>
          </a:p>
        </p:txBody>
      </p:sp>
      <p:sp>
        <p:nvSpPr>
          <p:cNvPr id="105477" name="Text Box 7"/>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1</a:t>
            </a:r>
          </a:p>
        </p:txBody>
      </p:sp>
    </p:spTree>
  </p:cSld>
  <p:clrMapOvr>
    <a:masterClrMapping/>
  </p:clrMapOvr>
  <p:transition spd="slow">
    <p:random/>
    <p:sndAc>
      <p:stSnd>
        <p:snd r:embed="rId2" name="projctor.wav"/>
      </p:stSnd>
    </p:sndAc>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pPr eaLnBrk="1" hangingPunct="1">
              <a:defRPr/>
            </a:pPr>
            <a:r>
              <a:rPr lang="zh-CN" altLang="en-US" sz="5400"/>
              <a:t>“先写后读”相关</a:t>
            </a:r>
            <a:r>
              <a:rPr lang="zh-CN" altLang="en-US" sz="3200"/>
              <a:t>（</a:t>
            </a:r>
            <a:r>
              <a:rPr lang="en-US" altLang="zh-CN" sz="3200"/>
              <a:t>RAW）</a:t>
            </a:r>
            <a:endParaRPr lang="zh-CN" altLang="en-US" sz="3200"/>
          </a:p>
        </p:txBody>
      </p:sp>
      <p:sp>
        <p:nvSpPr>
          <p:cNvPr id="106499"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数据相关</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数据相关类型</a:t>
            </a:r>
            <a:endParaRPr lang="zh-CN" altLang="en-US" sz="1200" b="0">
              <a:latin typeface="Times New Roman" panose="02020603050405020304" pitchFamily="18" charset="0"/>
              <a:ea typeface="幼圆" panose="02010509060101010101" pitchFamily="49" charset="-122"/>
            </a:endParaRPr>
          </a:p>
        </p:txBody>
      </p:sp>
      <p:sp>
        <p:nvSpPr>
          <p:cNvPr id="790532" name="Rectangle 4"/>
          <p:cNvSpPr>
            <a:spLocks noGrp="1" noChangeArrowheads="1"/>
          </p:cNvSpPr>
          <p:nvPr>
            <p:ph type="body" idx="1"/>
          </p:nvPr>
        </p:nvSpPr>
        <p:spPr>
          <a:xfrm>
            <a:off x="2333625" y="1989138"/>
            <a:ext cx="7958138" cy="1681162"/>
          </a:xfrm>
        </p:spPr>
        <p:txBody>
          <a:bodyPr/>
          <a:lstStyle/>
          <a:p>
            <a:pPr marL="0" indent="0" eaLnBrk="1" hangingPunct="1">
              <a:lnSpc>
                <a:spcPct val="90000"/>
              </a:lnSpc>
              <a:buClr>
                <a:srgbClr val="FF0000"/>
              </a:buClr>
              <a:tabLst>
                <a:tab pos="765175" algn="l"/>
              </a:tabLst>
              <a:defRPr/>
            </a:pPr>
            <a:r>
              <a:rPr lang="zh-CN" altLang="en-US">
                <a:solidFill>
                  <a:srgbClr val="FF0000"/>
                </a:solidFill>
                <a:effectLst>
                  <a:outerShdw blurRad="38100" dist="38100" dir="2700000" algn="tl">
                    <a:srgbClr val="C0C0C0"/>
                  </a:outerShdw>
                </a:effectLst>
              </a:rPr>
              <a:t>  例子</a:t>
            </a:r>
          </a:p>
          <a:p>
            <a:pPr marL="0" indent="0" eaLnBrk="1" hangingPunct="1">
              <a:lnSpc>
                <a:spcPct val="90000"/>
              </a:lnSpc>
              <a:buFont typeface="Wingdings" panose="05000000000000000000" pitchFamily="2" charset="2"/>
              <a:buNone/>
              <a:tabLst>
                <a:tab pos="765175" algn="l"/>
              </a:tabLst>
              <a:defRPr/>
            </a:pPr>
            <a:r>
              <a:rPr lang="en-US" altLang="zh-CN"/>
              <a:t>	i：DADD </a:t>
            </a:r>
            <a:r>
              <a:rPr lang="en-US" altLang="zh-CN">
                <a:solidFill>
                  <a:srgbClr val="0000CC"/>
                </a:solidFill>
                <a:effectLst>
                  <a:outerShdw blurRad="38100" dist="38100" dir="2700000" algn="tl">
                    <a:srgbClr val="C0C0C0"/>
                  </a:outerShdw>
                </a:effectLst>
              </a:rPr>
              <a:t>R1</a:t>
            </a:r>
            <a:r>
              <a:rPr lang="en-US" altLang="zh-CN"/>
              <a:t>,R2,R3  </a:t>
            </a:r>
            <a:r>
              <a:rPr lang="en-US" altLang="zh-CN">
                <a:solidFill>
                  <a:srgbClr val="009900"/>
                </a:solidFill>
              </a:rPr>
              <a:t>;(R2)＋(R3)→(R1)</a:t>
            </a:r>
          </a:p>
          <a:p>
            <a:pPr marL="0" indent="0" eaLnBrk="1" hangingPunct="1">
              <a:lnSpc>
                <a:spcPct val="90000"/>
              </a:lnSpc>
              <a:buFont typeface="Wingdings" panose="05000000000000000000" pitchFamily="2" charset="2"/>
              <a:buNone/>
              <a:tabLst>
                <a:tab pos="765175" algn="l"/>
              </a:tabLst>
              <a:defRPr/>
            </a:pPr>
            <a:r>
              <a:rPr lang="en-US" altLang="zh-CN"/>
              <a:t>	j：DSUB R4,</a:t>
            </a:r>
            <a:r>
              <a:rPr lang="en-US" altLang="zh-CN">
                <a:solidFill>
                  <a:srgbClr val="0000CC"/>
                </a:solidFill>
                <a:effectLst>
                  <a:outerShdw blurRad="38100" dist="38100" dir="2700000" algn="tl">
                    <a:srgbClr val="C0C0C0"/>
                  </a:outerShdw>
                </a:effectLst>
              </a:rPr>
              <a:t>R1</a:t>
            </a:r>
            <a:r>
              <a:rPr lang="en-US" altLang="zh-CN"/>
              <a:t>,R5  </a:t>
            </a:r>
            <a:r>
              <a:rPr lang="en-US" altLang="zh-CN">
                <a:solidFill>
                  <a:srgbClr val="009900"/>
                </a:solidFill>
              </a:rPr>
              <a:t>;(R1)－(R5)→(R4)</a:t>
            </a:r>
          </a:p>
        </p:txBody>
      </p:sp>
      <p:sp>
        <p:nvSpPr>
          <p:cNvPr id="106501" name="Text Box 1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2</a:t>
            </a:r>
          </a:p>
        </p:txBody>
      </p:sp>
      <p:sp>
        <p:nvSpPr>
          <p:cNvPr id="790544" name="Arc 16"/>
          <p:cNvSpPr/>
          <p:nvPr/>
        </p:nvSpPr>
        <p:spPr bwMode="auto">
          <a:xfrm flipH="1" flipV="1">
            <a:off x="2566988" y="2852738"/>
            <a:ext cx="468312" cy="457200"/>
          </a:xfrm>
          <a:custGeom>
            <a:avLst/>
            <a:gdLst>
              <a:gd name="T0" fmla="*/ 0 w 24532"/>
              <a:gd name="T1" fmla="*/ 2147483647 h 43200"/>
              <a:gd name="T2" fmla="*/ 2147483647 w 24532"/>
              <a:gd name="T3" fmla="*/ 2147483647 h 43200"/>
              <a:gd name="T4" fmla="*/ 2147483647 w 24532"/>
              <a:gd name="T5" fmla="*/ 2147483647 h 43200"/>
              <a:gd name="T6" fmla="*/ 0 60000 65536"/>
              <a:gd name="T7" fmla="*/ 0 60000 65536"/>
              <a:gd name="T8" fmla="*/ 0 60000 65536"/>
            </a:gdLst>
            <a:ahLst/>
            <a:cxnLst>
              <a:cxn ang="T6">
                <a:pos x="T0" y="T1"/>
              </a:cxn>
              <a:cxn ang="T7">
                <a:pos x="T2" y="T3"/>
              </a:cxn>
              <a:cxn ang="T8">
                <a:pos x="T4" y="T5"/>
              </a:cxn>
            </a:cxnLst>
            <a:rect l="0" t="0" r="r" b="b"/>
            <a:pathLst>
              <a:path w="24532" h="43200" fill="none"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path>
              <a:path w="24532" h="43200" stroke="0"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lnTo>
                  <a:pt x="2932" y="21600"/>
                </a:lnTo>
                <a:lnTo>
                  <a:pt x="-1" y="199"/>
                </a:lnTo>
                <a:close/>
              </a:path>
            </a:pathLst>
          </a:custGeom>
          <a:noFill/>
          <a:ln w="28575">
            <a:solidFill>
              <a:srgbClr val="FF0000"/>
            </a:solidFill>
            <a:round/>
            <a:head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6503" name="Picture 17"/>
          <p:cNvPicPr>
            <a:picLocks noChangeAspect="1" noChangeArrowheads="1"/>
          </p:cNvPicPr>
          <p:nvPr/>
        </p:nvPicPr>
        <p:blipFill>
          <a:blip r:embed="rId7">
            <a:clrChange>
              <a:clrFrom>
                <a:srgbClr val="FFFFFF"/>
              </a:clrFrom>
              <a:clrTo>
                <a:srgbClr val="FFFFFF">
                  <a:alpha val="0"/>
                </a:srgbClr>
              </a:clrTo>
            </a:clrChange>
            <a:lum bright="-30000" contrast="66000"/>
            <a:extLst>
              <a:ext uri="{28A0092B-C50C-407E-A947-70E740481C1C}">
                <a14:useLocalDpi xmlns:a14="http://schemas.microsoft.com/office/drawing/2010/main" val="0"/>
              </a:ext>
            </a:extLst>
          </a:blip>
          <a:srcRect/>
          <a:stretch>
            <a:fillRect/>
          </a:stretch>
        </p:blipFill>
        <p:spPr bwMode="auto">
          <a:xfrm>
            <a:off x="2514600" y="3810000"/>
            <a:ext cx="7848600" cy="257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0546" name="Line 18"/>
          <p:cNvSpPr>
            <a:spLocks noChangeShapeType="1"/>
          </p:cNvSpPr>
          <p:nvPr/>
        </p:nvSpPr>
        <p:spPr bwMode="auto">
          <a:xfrm flipH="1">
            <a:off x="6600825" y="4724400"/>
            <a:ext cx="2159000" cy="1081088"/>
          </a:xfrm>
          <a:prstGeom prst="line">
            <a:avLst/>
          </a:prstGeom>
          <a:noFill/>
          <a:ln w="28575">
            <a:solidFill>
              <a:srgbClr val="FF0000"/>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05" name="Text Box 19"/>
          <p:cNvSpPr txBox="1">
            <a:spLocks noChangeArrowheads="1"/>
          </p:cNvSpPr>
          <p:nvPr/>
        </p:nvSpPr>
        <p:spPr bwMode="auto">
          <a:xfrm>
            <a:off x="3648075" y="4019550"/>
            <a:ext cx="719138"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600">
                <a:solidFill>
                  <a:srgbClr val="000000"/>
                </a:solidFill>
                <a:latin typeface="Comic Sans MS" panose="030F0702030302020204" pitchFamily="66" charset="0"/>
              </a:rPr>
              <a:t>IF</a:t>
            </a:r>
            <a:r>
              <a:rPr lang="zh-CN" altLang="en-US" sz="1600">
                <a:solidFill>
                  <a:srgbClr val="000000"/>
                </a:solidFill>
                <a:latin typeface="Comic Sans MS" panose="030F0702030302020204" pitchFamily="66" charset="0"/>
              </a:rPr>
              <a:t>段</a:t>
            </a:r>
          </a:p>
        </p:txBody>
      </p:sp>
      <p:sp>
        <p:nvSpPr>
          <p:cNvPr id="106506" name="Text Box 20"/>
          <p:cNvSpPr txBox="1">
            <a:spLocks noChangeArrowheads="1"/>
          </p:cNvSpPr>
          <p:nvPr/>
        </p:nvSpPr>
        <p:spPr bwMode="auto">
          <a:xfrm>
            <a:off x="4727575" y="4019550"/>
            <a:ext cx="863600"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600">
                <a:solidFill>
                  <a:srgbClr val="000000"/>
                </a:solidFill>
                <a:latin typeface="Comic Sans MS" panose="030F0702030302020204" pitchFamily="66" charset="0"/>
              </a:rPr>
              <a:t>ID</a:t>
            </a:r>
            <a:r>
              <a:rPr lang="zh-CN" altLang="en-US" sz="1600">
                <a:solidFill>
                  <a:srgbClr val="000000"/>
                </a:solidFill>
                <a:latin typeface="Comic Sans MS" panose="030F0702030302020204" pitchFamily="66" charset="0"/>
              </a:rPr>
              <a:t>段</a:t>
            </a:r>
          </a:p>
        </p:txBody>
      </p:sp>
      <p:sp>
        <p:nvSpPr>
          <p:cNvPr id="106507" name="Text Box 21"/>
          <p:cNvSpPr txBox="1">
            <a:spLocks noChangeArrowheads="1"/>
          </p:cNvSpPr>
          <p:nvPr/>
        </p:nvSpPr>
        <p:spPr bwMode="auto">
          <a:xfrm>
            <a:off x="5951538" y="4019550"/>
            <a:ext cx="792162"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600">
                <a:solidFill>
                  <a:srgbClr val="000000"/>
                </a:solidFill>
                <a:latin typeface="Comic Sans MS" panose="030F0702030302020204" pitchFamily="66" charset="0"/>
              </a:rPr>
              <a:t>EX</a:t>
            </a:r>
            <a:r>
              <a:rPr lang="zh-CN" altLang="en-US" sz="1600">
                <a:solidFill>
                  <a:srgbClr val="000000"/>
                </a:solidFill>
                <a:latin typeface="Comic Sans MS" panose="030F0702030302020204" pitchFamily="66" charset="0"/>
              </a:rPr>
              <a:t>段</a:t>
            </a:r>
          </a:p>
        </p:txBody>
      </p:sp>
      <p:sp>
        <p:nvSpPr>
          <p:cNvPr id="106508" name="Text Box 22"/>
          <p:cNvSpPr txBox="1">
            <a:spLocks noChangeArrowheads="1"/>
          </p:cNvSpPr>
          <p:nvPr/>
        </p:nvSpPr>
        <p:spPr bwMode="auto">
          <a:xfrm>
            <a:off x="7175500" y="4019550"/>
            <a:ext cx="1008063"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600">
                <a:solidFill>
                  <a:srgbClr val="000000"/>
                </a:solidFill>
                <a:latin typeface="Comic Sans MS" panose="030F0702030302020204" pitchFamily="66" charset="0"/>
              </a:rPr>
              <a:t>MEM</a:t>
            </a:r>
            <a:r>
              <a:rPr lang="zh-CN" altLang="en-US" sz="1600">
                <a:solidFill>
                  <a:srgbClr val="000000"/>
                </a:solidFill>
                <a:latin typeface="Comic Sans MS" panose="030F0702030302020204" pitchFamily="66" charset="0"/>
              </a:rPr>
              <a:t>段</a:t>
            </a:r>
          </a:p>
        </p:txBody>
      </p:sp>
      <p:sp>
        <p:nvSpPr>
          <p:cNvPr id="106509" name="Text Box 23"/>
          <p:cNvSpPr txBox="1">
            <a:spLocks noChangeArrowheads="1"/>
          </p:cNvSpPr>
          <p:nvPr/>
        </p:nvSpPr>
        <p:spPr bwMode="auto">
          <a:xfrm>
            <a:off x="8401050" y="4019550"/>
            <a:ext cx="865188"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en-US" altLang="zh-CN" sz="1600">
                <a:solidFill>
                  <a:srgbClr val="000000"/>
                </a:solidFill>
                <a:latin typeface="Comic Sans MS" panose="030F0702030302020204" pitchFamily="66" charset="0"/>
              </a:rPr>
              <a:t>WB</a:t>
            </a:r>
            <a:r>
              <a:rPr lang="zh-CN" altLang="en-US" sz="1600">
                <a:solidFill>
                  <a:srgbClr val="000000"/>
                </a:solidFill>
                <a:latin typeface="Comic Sans MS" panose="030F0702030302020204" pitchFamily="66" charset="0"/>
              </a:rPr>
              <a:t>段</a:t>
            </a:r>
          </a:p>
        </p:txBody>
      </p:sp>
      <p:sp>
        <p:nvSpPr>
          <p:cNvPr id="106510" name="Text Box 24"/>
          <p:cNvSpPr txBox="1">
            <a:spLocks noChangeArrowheads="1"/>
          </p:cNvSpPr>
          <p:nvPr/>
        </p:nvSpPr>
        <p:spPr bwMode="auto">
          <a:xfrm>
            <a:off x="5735638" y="3500438"/>
            <a:ext cx="1366837"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Font typeface="Wingdings" panose="05000000000000000000" pitchFamily="2" charset="2"/>
              <a:buNone/>
            </a:pPr>
            <a:r>
              <a:rPr lang="zh-CN" altLang="en-US" sz="1600">
                <a:solidFill>
                  <a:srgbClr val="000000"/>
                </a:solidFill>
                <a:latin typeface="Comic Sans MS" panose="030F0702030302020204" pitchFamily="66" charset="0"/>
              </a:rPr>
              <a:t>流水寄存器</a:t>
            </a:r>
          </a:p>
        </p:txBody>
      </p:sp>
      <p:sp>
        <p:nvSpPr>
          <p:cNvPr id="106511" name="Line 25"/>
          <p:cNvSpPr>
            <a:spLocks noChangeShapeType="1"/>
          </p:cNvSpPr>
          <p:nvPr/>
        </p:nvSpPr>
        <p:spPr bwMode="auto">
          <a:xfrm flipH="1">
            <a:off x="4656138" y="3716338"/>
            <a:ext cx="1152525" cy="36036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12" name="Line 26"/>
          <p:cNvSpPr>
            <a:spLocks noChangeShapeType="1"/>
          </p:cNvSpPr>
          <p:nvPr/>
        </p:nvSpPr>
        <p:spPr bwMode="auto">
          <a:xfrm flipH="1">
            <a:off x="5808663" y="3789363"/>
            <a:ext cx="215900" cy="36036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13" name="Line 27"/>
          <p:cNvSpPr>
            <a:spLocks noChangeShapeType="1"/>
          </p:cNvSpPr>
          <p:nvPr/>
        </p:nvSpPr>
        <p:spPr bwMode="auto">
          <a:xfrm>
            <a:off x="6743700" y="3789363"/>
            <a:ext cx="215900" cy="36036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14" name="Line 28"/>
          <p:cNvSpPr>
            <a:spLocks noChangeShapeType="1"/>
          </p:cNvSpPr>
          <p:nvPr/>
        </p:nvSpPr>
        <p:spPr bwMode="auto">
          <a:xfrm>
            <a:off x="6959600" y="3716338"/>
            <a:ext cx="1223963" cy="360362"/>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0544"/>
                                        </p:tgtEl>
                                        <p:attrNameLst>
                                          <p:attrName>style.visibility</p:attrName>
                                        </p:attrNameLst>
                                      </p:cBhvr>
                                      <p:to>
                                        <p:strVal val="visible"/>
                                      </p:to>
                                    </p:set>
                                    <p:anim calcmode="lin" valueType="num">
                                      <p:cBhvr additive="base">
                                        <p:cTn id="7" dur="500" fill="hold"/>
                                        <p:tgtEl>
                                          <p:spTgt spid="790544"/>
                                        </p:tgtEl>
                                        <p:attrNameLst>
                                          <p:attrName>ppt_x</p:attrName>
                                        </p:attrNameLst>
                                      </p:cBhvr>
                                      <p:tavLst>
                                        <p:tav tm="0">
                                          <p:val>
                                            <p:strVal val="0-#ppt_w/2"/>
                                          </p:val>
                                        </p:tav>
                                        <p:tav tm="100000">
                                          <p:val>
                                            <p:strVal val="#ppt_x"/>
                                          </p:val>
                                        </p:tav>
                                      </p:tavLst>
                                    </p:anim>
                                    <p:anim calcmode="lin" valueType="num">
                                      <p:cBhvr additive="base">
                                        <p:cTn id="8" dur="500" fill="hold"/>
                                        <p:tgtEl>
                                          <p:spTgt spid="7905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90546"/>
                                        </p:tgtEl>
                                        <p:attrNameLst>
                                          <p:attrName>style.visibility</p:attrName>
                                        </p:attrNameLst>
                                      </p:cBhvr>
                                      <p:to>
                                        <p:strVal val="visible"/>
                                      </p:to>
                                    </p:set>
                                    <p:animEffect transition="in" filter="wipe(up)">
                                      <p:cBhvr>
                                        <p:cTn id="13" dur="500"/>
                                        <p:tgtEl>
                                          <p:spTgt spid="790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44" grpId="0" bldLvl="0" animBg="1"/>
      <p:bldP spid="79054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3.指令系统设计时，如何优化操作码和地址码？</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lstStyle/>
          <a:p>
            <a:pPr eaLnBrk="1" hangingPunct="1">
              <a:defRPr/>
            </a:pPr>
            <a:r>
              <a:rPr lang="zh-CN" altLang="en-US" sz="5400"/>
              <a:t>“先读后写”相关</a:t>
            </a:r>
            <a:r>
              <a:rPr lang="zh-CN" altLang="en-US" sz="3200"/>
              <a:t>（</a:t>
            </a:r>
            <a:r>
              <a:rPr lang="en-US" altLang="zh-CN" sz="3200"/>
              <a:t>WAR）</a:t>
            </a:r>
            <a:endParaRPr lang="zh-CN" altLang="en-US" sz="3200"/>
          </a:p>
        </p:txBody>
      </p:sp>
      <p:sp>
        <p:nvSpPr>
          <p:cNvPr id="107523"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数据相关</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数据相关类型</a:t>
            </a:r>
            <a:endParaRPr lang="zh-CN" altLang="en-US" sz="1200" b="0">
              <a:latin typeface="Times New Roman" panose="02020603050405020304" pitchFamily="18" charset="0"/>
              <a:ea typeface="幼圆" panose="02010509060101010101" pitchFamily="49" charset="-122"/>
            </a:endParaRPr>
          </a:p>
        </p:txBody>
      </p:sp>
      <p:sp>
        <p:nvSpPr>
          <p:cNvPr id="791556" name="Rectangle 4"/>
          <p:cNvSpPr>
            <a:spLocks noGrp="1" noChangeArrowheads="1"/>
          </p:cNvSpPr>
          <p:nvPr>
            <p:ph type="body" idx="1"/>
          </p:nvPr>
        </p:nvSpPr>
        <p:spPr/>
        <p:txBody>
          <a:bodyPr/>
          <a:lstStyle/>
          <a:p>
            <a:pPr marL="0" indent="0" eaLnBrk="1" hangingPunct="1">
              <a:lnSpc>
                <a:spcPct val="120000"/>
              </a:lnSpc>
              <a:buClr>
                <a:srgbClr val="FF0000"/>
              </a:buClr>
              <a:tabLst>
                <a:tab pos="765175" algn="l"/>
              </a:tabLst>
              <a:defRPr/>
            </a:pPr>
            <a:r>
              <a:rPr lang="zh-CN" altLang="en-US">
                <a:solidFill>
                  <a:srgbClr val="FF0000"/>
                </a:solidFill>
                <a:effectLst>
                  <a:outerShdw blurRad="38100" dist="38100" dir="2700000" algn="tl">
                    <a:srgbClr val="C0C0C0"/>
                  </a:outerShdw>
                </a:effectLst>
              </a:rPr>
              <a:t>  概念</a:t>
            </a:r>
          </a:p>
          <a:p>
            <a:pPr marL="0" indent="0" eaLnBrk="1" hangingPunct="1">
              <a:lnSpc>
                <a:spcPct val="120000"/>
              </a:lnSpc>
              <a:buFont typeface="Wingdings" panose="05000000000000000000" pitchFamily="2" charset="2"/>
              <a:buNone/>
              <a:tabLst>
                <a:tab pos="765175" algn="l"/>
              </a:tabLst>
              <a:defRPr/>
            </a:pPr>
            <a:r>
              <a:rPr lang="zh-CN" altLang="en-US"/>
              <a:t>    有两条相邻指令</a:t>
            </a:r>
            <a:r>
              <a:rPr lang="en-US" altLang="zh-CN"/>
              <a:t>i</a:t>
            </a:r>
            <a:r>
              <a:rPr lang="zh-CN" altLang="en-US"/>
              <a:t>和</a:t>
            </a:r>
            <a:r>
              <a:rPr lang="en-US" altLang="zh-CN"/>
              <a:t>j， i</a:t>
            </a:r>
            <a:r>
              <a:rPr lang="zh-CN" altLang="en-US"/>
              <a:t>在</a:t>
            </a:r>
            <a:r>
              <a:rPr lang="en-US" altLang="zh-CN"/>
              <a:t>j</a:t>
            </a:r>
            <a:r>
              <a:rPr lang="zh-CN" altLang="en-US"/>
              <a:t>之前执行，指令</a:t>
            </a:r>
            <a:r>
              <a:rPr lang="en-US" altLang="zh-CN"/>
              <a:t>i</a:t>
            </a:r>
            <a:r>
              <a:rPr lang="zh-CN" altLang="en-US"/>
              <a:t>从某个存储单元中读取数据，而指令</a:t>
            </a:r>
            <a:r>
              <a:rPr lang="en-US" altLang="zh-CN"/>
              <a:t>j</a:t>
            </a:r>
            <a:r>
              <a:rPr lang="zh-CN" altLang="en-US"/>
              <a:t>将结果写入相同存储单元。如果指令</a:t>
            </a:r>
            <a:r>
              <a:rPr lang="en-US" altLang="zh-CN"/>
              <a:t>j</a:t>
            </a:r>
            <a:r>
              <a:rPr lang="zh-CN" altLang="en-US"/>
              <a:t>想在指令</a:t>
            </a:r>
            <a:r>
              <a:rPr lang="en-US" altLang="zh-CN"/>
              <a:t>i</a:t>
            </a:r>
            <a:r>
              <a:rPr lang="zh-CN" altLang="en-US"/>
              <a:t>读之前去写数据，则会发生“先读后写”相关，也称为读写相关、反相关、 </a:t>
            </a:r>
            <a:r>
              <a:rPr lang="en-US" altLang="zh-CN"/>
              <a:t>WAR</a:t>
            </a:r>
            <a:r>
              <a:rPr lang="zh-CN" altLang="en-US"/>
              <a:t>相关、 </a:t>
            </a:r>
            <a:r>
              <a:rPr lang="en-US" altLang="zh-CN"/>
              <a:t>RW</a:t>
            </a:r>
            <a:r>
              <a:rPr lang="zh-CN" altLang="en-US"/>
              <a:t>相关等。</a:t>
            </a:r>
            <a:endParaRPr lang="en-US" altLang="zh-CN"/>
          </a:p>
        </p:txBody>
      </p:sp>
      <p:sp>
        <p:nvSpPr>
          <p:cNvPr id="107525"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1</a:t>
            </a:r>
          </a:p>
        </p:txBody>
      </p:sp>
    </p:spTree>
  </p:cSld>
  <p:clrMapOvr>
    <a:masterClrMapping/>
  </p:clrMapOvr>
  <p:transition spd="slow">
    <p:random/>
    <p:sndAc>
      <p:stSnd>
        <p:snd r:embed="rId2" name="projctor.wav"/>
      </p:stSnd>
    </p:sndAc>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pPr eaLnBrk="1" hangingPunct="1">
              <a:defRPr/>
            </a:pPr>
            <a:r>
              <a:rPr lang="zh-CN" altLang="en-US" sz="5400"/>
              <a:t>“先读后写”相关</a:t>
            </a:r>
            <a:r>
              <a:rPr lang="zh-CN" altLang="en-US" sz="3200"/>
              <a:t>（</a:t>
            </a:r>
            <a:r>
              <a:rPr lang="en-US" altLang="zh-CN" sz="3200"/>
              <a:t>WAR）</a:t>
            </a:r>
            <a:endParaRPr lang="zh-CN" altLang="en-US" sz="3200"/>
          </a:p>
        </p:txBody>
      </p:sp>
      <p:sp>
        <p:nvSpPr>
          <p:cNvPr id="108547"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数据相关</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数据相关类型</a:t>
            </a:r>
            <a:endParaRPr lang="zh-CN" altLang="en-US" sz="1200" b="0">
              <a:latin typeface="Times New Roman" panose="02020603050405020304" pitchFamily="18" charset="0"/>
              <a:ea typeface="幼圆" panose="02010509060101010101" pitchFamily="49" charset="-122"/>
            </a:endParaRPr>
          </a:p>
        </p:txBody>
      </p:sp>
      <p:sp>
        <p:nvSpPr>
          <p:cNvPr id="792580" name="Rectangle 4"/>
          <p:cNvSpPr>
            <a:spLocks noGrp="1" noChangeArrowheads="1"/>
          </p:cNvSpPr>
          <p:nvPr>
            <p:ph type="body" idx="1"/>
          </p:nvPr>
        </p:nvSpPr>
        <p:spPr>
          <a:xfrm>
            <a:off x="2333625" y="1989138"/>
            <a:ext cx="7958138" cy="1681162"/>
          </a:xfrm>
        </p:spPr>
        <p:txBody>
          <a:bodyPr/>
          <a:lstStyle/>
          <a:p>
            <a:pPr marL="0" indent="0" eaLnBrk="1" hangingPunct="1">
              <a:lnSpc>
                <a:spcPct val="90000"/>
              </a:lnSpc>
              <a:buClr>
                <a:srgbClr val="FF0000"/>
              </a:buClr>
              <a:tabLst>
                <a:tab pos="765175" algn="l"/>
              </a:tabLst>
              <a:defRPr/>
            </a:pPr>
            <a:r>
              <a:rPr lang="zh-CN" altLang="en-US">
                <a:solidFill>
                  <a:srgbClr val="FF0000"/>
                </a:solidFill>
                <a:effectLst>
                  <a:outerShdw blurRad="38100" dist="38100" dir="2700000" algn="tl">
                    <a:srgbClr val="C0C0C0"/>
                  </a:outerShdw>
                </a:effectLst>
              </a:rPr>
              <a:t>  例子</a:t>
            </a:r>
          </a:p>
          <a:p>
            <a:pPr marL="0" indent="0" eaLnBrk="1" hangingPunct="1">
              <a:lnSpc>
                <a:spcPct val="90000"/>
              </a:lnSpc>
              <a:buFont typeface="Wingdings" panose="05000000000000000000" pitchFamily="2" charset="2"/>
              <a:buNone/>
              <a:tabLst>
                <a:tab pos="765175" algn="l"/>
              </a:tabLst>
              <a:defRPr/>
            </a:pPr>
            <a:r>
              <a:rPr lang="en-US" altLang="zh-CN"/>
              <a:t>	i：DSUB</a:t>
            </a:r>
            <a:r>
              <a:rPr lang="zh-CN" altLang="en-US"/>
              <a:t> </a:t>
            </a:r>
            <a:r>
              <a:rPr lang="en-US" altLang="zh-CN"/>
              <a:t>R4,</a:t>
            </a:r>
            <a:r>
              <a:rPr lang="en-US" altLang="zh-CN">
                <a:solidFill>
                  <a:srgbClr val="FF0000"/>
                </a:solidFill>
                <a:effectLst>
                  <a:outerShdw blurRad="38100" dist="38100" dir="2700000" algn="tl">
                    <a:srgbClr val="C0C0C0"/>
                  </a:outerShdw>
                </a:effectLst>
              </a:rPr>
              <a:t>R1</a:t>
            </a:r>
            <a:r>
              <a:rPr lang="en-US" altLang="zh-CN"/>
              <a:t>,R5  </a:t>
            </a:r>
            <a:r>
              <a:rPr lang="en-US" altLang="zh-CN">
                <a:solidFill>
                  <a:srgbClr val="009900"/>
                </a:solidFill>
              </a:rPr>
              <a:t>;(R1)－(R5)→(R4)</a:t>
            </a:r>
          </a:p>
          <a:p>
            <a:pPr marL="0" indent="0" eaLnBrk="1" hangingPunct="1">
              <a:lnSpc>
                <a:spcPct val="90000"/>
              </a:lnSpc>
              <a:buFont typeface="Wingdings" panose="05000000000000000000" pitchFamily="2" charset="2"/>
              <a:buNone/>
              <a:tabLst>
                <a:tab pos="765175" algn="l"/>
              </a:tabLst>
              <a:defRPr/>
            </a:pPr>
            <a:r>
              <a:rPr lang="en-US" altLang="zh-CN"/>
              <a:t>	j：DADD </a:t>
            </a:r>
            <a:r>
              <a:rPr lang="en-US" altLang="zh-CN">
                <a:solidFill>
                  <a:srgbClr val="FF0000"/>
                </a:solidFill>
                <a:effectLst>
                  <a:outerShdw blurRad="38100" dist="38100" dir="2700000" algn="tl">
                    <a:srgbClr val="C0C0C0"/>
                  </a:outerShdw>
                </a:effectLst>
              </a:rPr>
              <a:t>R1</a:t>
            </a:r>
            <a:r>
              <a:rPr lang="en-US" altLang="zh-CN"/>
              <a:t>,R2,R3  </a:t>
            </a:r>
            <a:r>
              <a:rPr lang="en-US" altLang="zh-CN">
                <a:solidFill>
                  <a:srgbClr val="009900"/>
                </a:solidFill>
              </a:rPr>
              <a:t>;(R2)＋(R3)→(R1)</a:t>
            </a:r>
          </a:p>
        </p:txBody>
      </p:sp>
      <p:sp>
        <p:nvSpPr>
          <p:cNvPr id="108549" name="Text Box 12"/>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2</a:t>
            </a:r>
          </a:p>
        </p:txBody>
      </p:sp>
      <p:sp>
        <p:nvSpPr>
          <p:cNvPr id="792590" name="Arc 14"/>
          <p:cNvSpPr/>
          <p:nvPr/>
        </p:nvSpPr>
        <p:spPr bwMode="auto">
          <a:xfrm flipH="1" flipV="1">
            <a:off x="2566988" y="2781300"/>
            <a:ext cx="468312" cy="533400"/>
          </a:xfrm>
          <a:custGeom>
            <a:avLst/>
            <a:gdLst>
              <a:gd name="T0" fmla="*/ 0 w 24532"/>
              <a:gd name="T1" fmla="*/ 2147483647 h 43200"/>
              <a:gd name="T2" fmla="*/ 2147483647 w 24532"/>
              <a:gd name="T3" fmla="*/ 2147483647 h 43200"/>
              <a:gd name="T4" fmla="*/ 2147483647 w 24532"/>
              <a:gd name="T5" fmla="*/ 2147483647 h 43200"/>
              <a:gd name="T6" fmla="*/ 0 60000 65536"/>
              <a:gd name="T7" fmla="*/ 0 60000 65536"/>
              <a:gd name="T8" fmla="*/ 0 60000 65536"/>
            </a:gdLst>
            <a:ahLst/>
            <a:cxnLst>
              <a:cxn ang="T6">
                <a:pos x="T0" y="T1"/>
              </a:cxn>
              <a:cxn ang="T7">
                <a:pos x="T2" y="T3"/>
              </a:cxn>
              <a:cxn ang="T8">
                <a:pos x="T4" y="T5"/>
              </a:cxn>
            </a:cxnLst>
            <a:rect l="0" t="0" r="r" b="b"/>
            <a:pathLst>
              <a:path w="24532" h="43200" fill="none"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path>
              <a:path w="24532" h="43200" stroke="0"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lnTo>
                  <a:pt x="2932" y="21600"/>
                </a:lnTo>
                <a:lnTo>
                  <a:pt x="-1" y="199"/>
                </a:lnTo>
                <a:close/>
              </a:path>
            </a:pathLst>
          </a:custGeom>
          <a:noFill/>
          <a:ln w="28575">
            <a:solidFill>
              <a:srgbClr val="FF0000"/>
            </a:solidFill>
            <a:roun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8551" name="Picture 17"/>
          <p:cNvPicPr>
            <a:picLocks noChangeAspect="1" noChangeArrowheads="1"/>
          </p:cNvPicPr>
          <p:nvPr/>
        </p:nvPicPr>
        <p:blipFill>
          <a:blip r:embed="rId7">
            <a:clrChange>
              <a:clrFrom>
                <a:srgbClr val="FFFFFF"/>
              </a:clrFrom>
              <a:clrTo>
                <a:srgbClr val="FFFFFF">
                  <a:alpha val="0"/>
                </a:srgbClr>
              </a:clrTo>
            </a:clrChange>
            <a:lum bright="-36000"/>
            <a:extLst>
              <a:ext uri="{28A0092B-C50C-407E-A947-70E740481C1C}">
                <a14:useLocalDpi xmlns:a14="http://schemas.microsoft.com/office/drawing/2010/main" val="0"/>
              </a:ext>
            </a:extLst>
          </a:blip>
          <a:srcRect/>
          <a:stretch>
            <a:fillRect/>
          </a:stretch>
        </p:blipFill>
        <p:spPr bwMode="auto">
          <a:xfrm>
            <a:off x="2438400" y="3886200"/>
            <a:ext cx="800100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2594" name="Line 18"/>
          <p:cNvSpPr>
            <a:spLocks noChangeShapeType="1"/>
          </p:cNvSpPr>
          <p:nvPr/>
        </p:nvSpPr>
        <p:spPr bwMode="auto">
          <a:xfrm>
            <a:off x="5375275" y="4652963"/>
            <a:ext cx="4608513" cy="1152525"/>
          </a:xfrm>
          <a:prstGeom prst="line">
            <a:avLst/>
          </a:prstGeom>
          <a:noFill/>
          <a:ln w="28575">
            <a:solidFill>
              <a:srgbClr val="FF0000"/>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92590"/>
                                        </p:tgtEl>
                                        <p:attrNameLst>
                                          <p:attrName>style.visibility</p:attrName>
                                        </p:attrNameLst>
                                      </p:cBhvr>
                                      <p:to>
                                        <p:strVal val="visible"/>
                                      </p:to>
                                    </p:set>
                                    <p:animEffect transition="in" filter="wipe(down)">
                                      <p:cBhvr>
                                        <p:cTn id="7" dur="500"/>
                                        <p:tgtEl>
                                          <p:spTgt spid="7925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92594"/>
                                        </p:tgtEl>
                                        <p:attrNameLst>
                                          <p:attrName>style.visibility</p:attrName>
                                        </p:attrNameLst>
                                      </p:cBhvr>
                                      <p:to>
                                        <p:strVal val="visible"/>
                                      </p:to>
                                    </p:set>
                                    <p:animEffect transition="in" filter="wipe(up)">
                                      <p:cBhvr>
                                        <p:cTn id="12" dur="500"/>
                                        <p:tgtEl>
                                          <p:spTgt spid="792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90" grpId="0" bldLvl="0" animBg="1"/>
      <p:bldP spid="792594" grpId="0" bldLvl="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normAutofit/>
          </a:bodyPr>
          <a:lstStyle/>
          <a:p>
            <a:pPr eaLnBrk="1" hangingPunct="1">
              <a:defRPr/>
            </a:pPr>
            <a:r>
              <a:rPr lang="zh-CN" altLang="en-US" sz="5400"/>
              <a:t>“写写</a:t>
            </a:r>
            <a:r>
              <a:rPr lang="en-US" altLang="zh-CN" sz="5400"/>
              <a:t>”</a:t>
            </a:r>
            <a:r>
              <a:rPr lang="zh-CN" altLang="en-US" sz="5400"/>
              <a:t>相关</a:t>
            </a:r>
            <a:br>
              <a:rPr lang="zh-CN" altLang="en-US" sz="5400"/>
            </a:br>
            <a:r>
              <a:rPr lang="zh-CN" altLang="en-US" sz="3200"/>
              <a:t>（</a:t>
            </a:r>
            <a:r>
              <a:rPr lang="en-US" altLang="zh-CN" sz="3200"/>
              <a:t>WAW）</a:t>
            </a:r>
            <a:endParaRPr lang="zh-CN" altLang="en-US" sz="3200"/>
          </a:p>
        </p:txBody>
      </p:sp>
      <p:sp>
        <p:nvSpPr>
          <p:cNvPr id="109571"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数据相关</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数据相关类型</a:t>
            </a:r>
            <a:endParaRPr lang="zh-CN" altLang="en-US" sz="1200" b="0">
              <a:latin typeface="Times New Roman" panose="02020603050405020304" pitchFamily="18" charset="0"/>
              <a:ea typeface="幼圆" panose="02010509060101010101" pitchFamily="49" charset="-122"/>
            </a:endParaRPr>
          </a:p>
        </p:txBody>
      </p:sp>
      <p:sp>
        <p:nvSpPr>
          <p:cNvPr id="793604" name="Rectangle 4"/>
          <p:cNvSpPr>
            <a:spLocks noGrp="1" noChangeArrowheads="1"/>
          </p:cNvSpPr>
          <p:nvPr>
            <p:ph type="body" idx="1"/>
          </p:nvPr>
        </p:nvSpPr>
        <p:spPr/>
        <p:txBody>
          <a:bodyPr/>
          <a:lstStyle/>
          <a:p>
            <a:pPr marL="0" indent="0" eaLnBrk="1" hangingPunct="1">
              <a:lnSpc>
                <a:spcPct val="120000"/>
              </a:lnSpc>
              <a:buClr>
                <a:srgbClr val="FF0000"/>
              </a:buClr>
              <a:tabLst>
                <a:tab pos="765175" algn="l"/>
              </a:tabLst>
              <a:defRPr/>
            </a:pPr>
            <a:r>
              <a:rPr lang="zh-CN" altLang="en-US">
                <a:solidFill>
                  <a:srgbClr val="FF0000"/>
                </a:solidFill>
                <a:effectLst>
                  <a:outerShdw blurRad="38100" dist="38100" dir="2700000" algn="tl">
                    <a:srgbClr val="C0C0C0"/>
                  </a:outerShdw>
                </a:effectLst>
              </a:rPr>
              <a:t>  概念</a:t>
            </a:r>
          </a:p>
          <a:p>
            <a:pPr marL="0" indent="0" eaLnBrk="1" hangingPunct="1">
              <a:lnSpc>
                <a:spcPct val="120000"/>
              </a:lnSpc>
              <a:buFont typeface="Wingdings" panose="05000000000000000000" pitchFamily="2" charset="2"/>
              <a:buNone/>
              <a:tabLst>
                <a:tab pos="765175" algn="l"/>
              </a:tabLst>
              <a:defRPr/>
            </a:pPr>
            <a:r>
              <a:rPr lang="zh-CN" altLang="en-US"/>
              <a:t>    有两条相邻指令</a:t>
            </a:r>
            <a:r>
              <a:rPr lang="en-US" altLang="zh-CN"/>
              <a:t>i</a:t>
            </a:r>
            <a:r>
              <a:rPr lang="zh-CN" altLang="en-US"/>
              <a:t>和</a:t>
            </a:r>
            <a:r>
              <a:rPr lang="en-US" altLang="zh-CN"/>
              <a:t>j， i</a:t>
            </a:r>
            <a:r>
              <a:rPr lang="zh-CN" altLang="en-US"/>
              <a:t>在</a:t>
            </a:r>
            <a:r>
              <a:rPr lang="en-US" altLang="zh-CN"/>
              <a:t>j</a:t>
            </a:r>
            <a:r>
              <a:rPr lang="zh-CN" altLang="en-US"/>
              <a:t>之前执行，指令</a:t>
            </a:r>
            <a:r>
              <a:rPr lang="en-US" altLang="zh-CN"/>
              <a:t>i</a:t>
            </a:r>
            <a:r>
              <a:rPr lang="zh-CN" altLang="en-US"/>
              <a:t>将结果写入某个存储单元，而指令</a:t>
            </a:r>
            <a:r>
              <a:rPr lang="en-US" altLang="zh-CN"/>
              <a:t>j</a:t>
            </a:r>
            <a:r>
              <a:rPr lang="zh-CN" altLang="en-US"/>
              <a:t>也将结果写入相同存储单元。如果指令</a:t>
            </a:r>
            <a:r>
              <a:rPr lang="en-US" altLang="zh-CN"/>
              <a:t>j</a:t>
            </a:r>
            <a:r>
              <a:rPr lang="zh-CN" altLang="en-US"/>
              <a:t>想在指令</a:t>
            </a:r>
            <a:r>
              <a:rPr lang="en-US" altLang="zh-CN"/>
              <a:t>i</a:t>
            </a:r>
            <a:r>
              <a:rPr lang="zh-CN" altLang="en-US"/>
              <a:t>写之前去写该数据，则会发生“写写”相关，也称为写写相关、输出相关、 </a:t>
            </a:r>
            <a:r>
              <a:rPr lang="en-US" altLang="zh-CN"/>
              <a:t>WAW</a:t>
            </a:r>
            <a:r>
              <a:rPr lang="zh-CN" altLang="en-US"/>
              <a:t>相关、 </a:t>
            </a:r>
            <a:r>
              <a:rPr lang="en-US" altLang="zh-CN"/>
              <a:t>WW</a:t>
            </a:r>
            <a:r>
              <a:rPr lang="zh-CN" altLang="en-US"/>
              <a:t>相关等。</a:t>
            </a:r>
            <a:endParaRPr lang="en-US" altLang="zh-CN">
              <a:solidFill>
                <a:srgbClr val="009900"/>
              </a:solidFill>
            </a:endParaRPr>
          </a:p>
        </p:txBody>
      </p:sp>
      <p:sp>
        <p:nvSpPr>
          <p:cNvPr id="109573"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1</a:t>
            </a:r>
          </a:p>
        </p:txBody>
      </p:sp>
    </p:spTree>
  </p:cSld>
  <p:clrMapOvr>
    <a:masterClrMapping/>
  </p:clrMapOvr>
  <p:transition spd="slow">
    <p:random/>
    <p:sndAc>
      <p:stSnd>
        <p:snd r:embed="rId2" name="projctor.wav"/>
      </p:stSnd>
    </p:sndAc>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normAutofit/>
          </a:bodyPr>
          <a:lstStyle/>
          <a:p>
            <a:pPr eaLnBrk="1" hangingPunct="1">
              <a:defRPr/>
            </a:pPr>
            <a:r>
              <a:rPr lang="zh-CN" altLang="en-US" sz="5400"/>
              <a:t>“写写</a:t>
            </a:r>
            <a:r>
              <a:rPr lang="en-US" altLang="zh-CN" sz="5400"/>
              <a:t>”</a:t>
            </a:r>
            <a:r>
              <a:rPr lang="zh-CN" altLang="en-US" sz="5400"/>
              <a:t>相关</a:t>
            </a:r>
            <a:br>
              <a:rPr lang="zh-CN" altLang="en-US" sz="5400"/>
            </a:br>
            <a:r>
              <a:rPr lang="zh-CN" altLang="en-US" sz="3200"/>
              <a:t>（</a:t>
            </a:r>
            <a:r>
              <a:rPr lang="en-US" altLang="zh-CN" sz="3200"/>
              <a:t>WAW）</a:t>
            </a:r>
            <a:endParaRPr lang="zh-CN" altLang="en-US" sz="3200"/>
          </a:p>
        </p:txBody>
      </p:sp>
      <p:sp>
        <p:nvSpPr>
          <p:cNvPr id="11059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数据相关</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数据相关类型</a:t>
            </a:r>
            <a:endParaRPr lang="zh-CN" altLang="en-US" sz="1200" b="0">
              <a:latin typeface="Times New Roman" panose="02020603050405020304" pitchFamily="18" charset="0"/>
              <a:ea typeface="幼圆" panose="02010509060101010101" pitchFamily="49" charset="-122"/>
            </a:endParaRPr>
          </a:p>
        </p:txBody>
      </p:sp>
      <p:sp>
        <p:nvSpPr>
          <p:cNvPr id="110596" name="Text Box 12"/>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2</a:t>
            </a:r>
          </a:p>
        </p:txBody>
      </p:sp>
      <p:sp>
        <p:nvSpPr>
          <p:cNvPr id="794638" name="Rectangle 14"/>
          <p:cNvSpPr>
            <a:spLocks noGrp="1" noChangeArrowheads="1"/>
          </p:cNvSpPr>
          <p:nvPr>
            <p:ph type="body" idx="1"/>
          </p:nvPr>
        </p:nvSpPr>
        <p:spPr>
          <a:xfrm>
            <a:off x="2333625" y="1989138"/>
            <a:ext cx="7958138" cy="1681162"/>
          </a:xfrm>
        </p:spPr>
        <p:txBody>
          <a:bodyPr/>
          <a:lstStyle/>
          <a:p>
            <a:pPr marL="0" indent="0" eaLnBrk="1" hangingPunct="1">
              <a:lnSpc>
                <a:spcPct val="90000"/>
              </a:lnSpc>
              <a:buClr>
                <a:srgbClr val="FF0000"/>
              </a:buClr>
              <a:tabLst>
                <a:tab pos="765175" algn="l"/>
              </a:tabLst>
              <a:defRPr/>
            </a:pPr>
            <a:r>
              <a:rPr lang="zh-CN" altLang="en-US">
                <a:solidFill>
                  <a:srgbClr val="FF0000"/>
                </a:solidFill>
                <a:effectLst>
                  <a:outerShdw blurRad="38100" dist="38100" dir="2700000" algn="tl">
                    <a:srgbClr val="C0C0C0"/>
                  </a:outerShdw>
                </a:effectLst>
              </a:rPr>
              <a:t>  例子</a:t>
            </a:r>
          </a:p>
          <a:p>
            <a:pPr marL="0" indent="0" eaLnBrk="1" hangingPunct="1">
              <a:lnSpc>
                <a:spcPct val="90000"/>
              </a:lnSpc>
              <a:buFont typeface="Wingdings" panose="05000000000000000000" pitchFamily="2" charset="2"/>
              <a:buNone/>
              <a:tabLst>
                <a:tab pos="765175" algn="l"/>
              </a:tabLst>
              <a:defRPr/>
            </a:pPr>
            <a:r>
              <a:rPr lang="en-US" altLang="zh-CN"/>
              <a:t>	i：DSUB</a:t>
            </a:r>
            <a:r>
              <a:rPr lang="zh-CN" altLang="en-US"/>
              <a:t> </a:t>
            </a:r>
            <a:r>
              <a:rPr lang="en-US" altLang="zh-CN">
                <a:solidFill>
                  <a:srgbClr val="FF0000"/>
                </a:solidFill>
                <a:effectLst>
                  <a:outerShdw blurRad="38100" dist="38100" dir="2700000" algn="tl">
                    <a:srgbClr val="C0C0C0"/>
                  </a:outerShdw>
                </a:effectLst>
              </a:rPr>
              <a:t>R1</a:t>
            </a:r>
            <a:r>
              <a:rPr lang="en-US" altLang="zh-CN"/>
              <a:t>,R4,R5  </a:t>
            </a:r>
            <a:r>
              <a:rPr lang="en-US" altLang="zh-CN">
                <a:solidFill>
                  <a:srgbClr val="009900"/>
                </a:solidFill>
              </a:rPr>
              <a:t>;(R4)－(R5)→(R1)</a:t>
            </a:r>
          </a:p>
          <a:p>
            <a:pPr marL="0" indent="0" eaLnBrk="1" hangingPunct="1">
              <a:lnSpc>
                <a:spcPct val="90000"/>
              </a:lnSpc>
              <a:buFont typeface="Wingdings" panose="05000000000000000000" pitchFamily="2" charset="2"/>
              <a:buNone/>
              <a:tabLst>
                <a:tab pos="765175" algn="l"/>
              </a:tabLst>
              <a:defRPr/>
            </a:pPr>
            <a:r>
              <a:rPr lang="en-US" altLang="zh-CN"/>
              <a:t>	j：DADD </a:t>
            </a:r>
            <a:r>
              <a:rPr lang="en-US" altLang="zh-CN">
                <a:solidFill>
                  <a:srgbClr val="FF0000"/>
                </a:solidFill>
                <a:effectLst>
                  <a:outerShdw blurRad="38100" dist="38100" dir="2700000" algn="tl">
                    <a:srgbClr val="C0C0C0"/>
                  </a:outerShdw>
                </a:effectLst>
              </a:rPr>
              <a:t>R1</a:t>
            </a:r>
            <a:r>
              <a:rPr lang="en-US" altLang="zh-CN"/>
              <a:t>,R2,R3  </a:t>
            </a:r>
            <a:r>
              <a:rPr lang="en-US" altLang="zh-CN">
                <a:solidFill>
                  <a:srgbClr val="009900"/>
                </a:solidFill>
              </a:rPr>
              <a:t>;(R2)＋(R3)→(R1)</a:t>
            </a:r>
          </a:p>
        </p:txBody>
      </p:sp>
      <p:sp>
        <p:nvSpPr>
          <p:cNvPr id="794639" name="Arc 15"/>
          <p:cNvSpPr/>
          <p:nvPr/>
        </p:nvSpPr>
        <p:spPr bwMode="auto">
          <a:xfrm flipH="1" flipV="1">
            <a:off x="2640013" y="2852738"/>
            <a:ext cx="468312" cy="457200"/>
          </a:xfrm>
          <a:custGeom>
            <a:avLst/>
            <a:gdLst>
              <a:gd name="T0" fmla="*/ 0 w 24532"/>
              <a:gd name="T1" fmla="*/ 2147483647 h 43200"/>
              <a:gd name="T2" fmla="*/ 2147483647 w 24532"/>
              <a:gd name="T3" fmla="*/ 2147483647 h 43200"/>
              <a:gd name="T4" fmla="*/ 2147483647 w 24532"/>
              <a:gd name="T5" fmla="*/ 2147483647 h 43200"/>
              <a:gd name="T6" fmla="*/ 0 60000 65536"/>
              <a:gd name="T7" fmla="*/ 0 60000 65536"/>
              <a:gd name="T8" fmla="*/ 0 60000 65536"/>
            </a:gdLst>
            <a:ahLst/>
            <a:cxnLst>
              <a:cxn ang="T6">
                <a:pos x="T0" y="T1"/>
              </a:cxn>
              <a:cxn ang="T7">
                <a:pos x="T2" y="T3"/>
              </a:cxn>
              <a:cxn ang="T8">
                <a:pos x="T4" y="T5"/>
              </a:cxn>
            </a:cxnLst>
            <a:rect l="0" t="0" r="r" b="b"/>
            <a:pathLst>
              <a:path w="24532" h="43200" fill="none"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path>
              <a:path w="24532" h="43200" stroke="0" extrusionOk="0">
                <a:moveTo>
                  <a:pt x="-1" y="199"/>
                </a:moveTo>
                <a:cubicBezTo>
                  <a:pt x="971" y="66"/>
                  <a:pt x="1951" y="-1"/>
                  <a:pt x="2932" y="0"/>
                </a:cubicBezTo>
                <a:cubicBezTo>
                  <a:pt x="14861" y="0"/>
                  <a:pt x="24532" y="9670"/>
                  <a:pt x="24532" y="21600"/>
                </a:cubicBezTo>
                <a:cubicBezTo>
                  <a:pt x="24532" y="33529"/>
                  <a:pt x="14861" y="43200"/>
                  <a:pt x="2932" y="43200"/>
                </a:cubicBezTo>
                <a:cubicBezTo>
                  <a:pt x="2243" y="43200"/>
                  <a:pt x="1555" y="43167"/>
                  <a:pt x="869" y="43101"/>
                </a:cubicBezTo>
                <a:lnTo>
                  <a:pt x="2932" y="21600"/>
                </a:lnTo>
                <a:lnTo>
                  <a:pt x="-1" y="199"/>
                </a:lnTo>
                <a:close/>
              </a:path>
            </a:pathLst>
          </a:custGeom>
          <a:noFill/>
          <a:ln w="28575">
            <a:solidFill>
              <a:srgbClr val="FF0000"/>
            </a:solidFill>
            <a:round/>
            <a:headEnd type="triangl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10599" name="Picture 17"/>
          <p:cNvPicPr>
            <a:picLocks noChangeAspect="1" noChangeArrowheads="1"/>
          </p:cNvPicPr>
          <p:nvPr/>
        </p:nvPicPr>
        <p:blipFill>
          <a:blip r:embed="rId7">
            <a:clrChange>
              <a:clrFrom>
                <a:srgbClr val="FFFFFF"/>
              </a:clrFrom>
              <a:clrTo>
                <a:srgbClr val="FFFFFF">
                  <a:alpha val="0"/>
                </a:srgbClr>
              </a:clrTo>
            </a:clrChange>
            <a:lum bright="-30000"/>
            <a:extLst>
              <a:ext uri="{28A0092B-C50C-407E-A947-70E740481C1C}">
                <a14:useLocalDpi xmlns:a14="http://schemas.microsoft.com/office/drawing/2010/main" val="0"/>
              </a:ext>
            </a:extLst>
          </a:blip>
          <a:srcRect/>
          <a:stretch>
            <a:fillRect/>
          </a:stretch>
        </p:blipFill>
        <p:spPr bwMode="auto">
          <a:xfrm>
            <a:off x="2362200" y="3810000"/>
            <a:ext cx="8077200" cy="25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4642" name="Line 18"/>
          <p:cNvSpPr>
            <a:spLocks noChangeShapeType="1"/>
          </p:cNvSpPr>
          <p:nvPr/>
        </p:nvSpPr>
        <p:spPr bwMode="auto">
          <a:xfrm>
            <a:off x="8688388" y="4652963"/>
            <a:ext cx="1223962" cy="1081087"/>
          </a:xfrm>
          <a:prstGeom prst="line">
            <a:avLst/>
          </a:prstGeom>
          <a:noFill/>
          <a:ln w="28575">
            <a:solidFill>
              <a:srgbClr val="FF0000"/>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4639"/>
                                        </p:tgtEl>
                                        <p:attrNameLst>
                                          <p:attrName>style.visibility</p:attrName>
                                        </p:attrNameLst>
                                      </p:cBhvr>
                                      <p:to>
                                        <p:strVal val="visible"/>
                                      </p:to>
                                    </p:set>
                                    <p:animEffect transition="in" filter="wipe(left)">
                                      <p:cBhvr>
                                        <p:cTn id="7" dur="500"/>
                                        <p:tgtEl>
                                          <p:spTgt spid="7946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94642"/>
                                        </p:tgtEl>
                                        <p:attrNameLst>
                                          <p:attrName>style.visibility</p:attrName>
                                        </p:attrNameLst>
                                      </p:cBhvr>
                                      <p:to>
                                        <p:strVal val="visible"/>
                                      </p:to>
                                    </p:set>
                                    <p:animEffect transition="in" filter="wipe(up)">
                                      <p:cBhvr>
                                        <p:cTn id="12" dur="500"/>
                                        <p:tgtEl>
                                          <p:spTgt spid="794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39" grpId="0" bldLvl="0" animBg="1"/>
      <p:bldP spid="794642" grpId="0" bldLvl="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705" name="Rectangle 9"/>
          <p:cNvSpPr>
            <a:spLocks noGrp="1" noChangeArrowheads="1"/>
          </p:cNvSpPr>
          <p:nvPr>
            <p:ph type="body" idx="1"/>
          </p:nvPr>
        </p:nvSpPr>
        <p:spPr>
          <a:xfrm>
            <a:off x="2333625" y="2465388"/>
            <a:ext cx="7958138" cy="3373437"/>
          </a:xfrm>
        </p:spPr>
        <p:txBody>
          <a:bodyPr/>
          <a:lstStyle/>
          <a:p>
            <a:pPr marL="0" indent="0" eaLnBrk="1" hangingPunct="1">
              <a:lnSpc>
                <a:spcPct val="140000"/>
              </a:lnSpc>
              <a:buFont typeface="Wingdings" panose="05000000000000000000" pitchFamily="2" charset="2"/>
              <a:buNone/>
              <a:defRPr/>
            </a:pPr>
            <a:r>
              <a:rPr lang="zh-CN" altLang="en-US"/>
              <a:t>        </a:t>
            </a:r>
            <a:r>
              <a:rPr lang="zh-CN" altLang="en-US">
                <a:solidFill>
                  <a:srgbClr val="FF0000"/>
                </a:solidFill>
                <a:effectLst>
                  <a:outerShdw blurRad="38100" dist="38100" dir="2700000" algn="tl">
                    <a:srgbClr val="C0C0C0"/>
                  </a:outerShdw>
                </a:effectLst>
              </a:rPr>
              <a:t>“先写后读”相关</a:t>
            </a:r>
            <a:r>
              <a:rPr lang="zh-CN" altLang="en-US"/>
              <a:t>在流水线顺序执行和乱序执行时都可能发生，</a:t>
            </a:r>
            <a:r>
              <a:rPr lang="zh-CN" altLang="en-US">
                <a:solidFill>
                  <a:srgbClr val="FF0000"/>
                </a:solidFill>
                <a:effectLst>
                  <a:outerShdw blurRad="38100" dist="38100" dir="2700000" algn="tl">
                    <a:srgbClr val="C0C0C0"/>
                  </a:outerShdw>
                </a:effectLst>
              </a:rPr>
              <a:t>“先读后写”相关</a:t>
            </a:r>
            <a:r>
              <a:rPr lang="zh-CN" altLang="en-US"/>
              <a:t>和</a:t>
            </a:r>
            <a:r>
              <a:rPr lang="zh-CN" altLang="en-US">
                <a:solidFill>
                  <a:srgbClr val="FF0000"/>
                </a:solidFill>
                <a:effectLst>
                  <a:outerShdw blurRad="38100" dist="38100" dir="2700000" algn="tl">
                    <a:srgbClr val="C0C0C0"/>
                  </a:outerShdw>
                </a:effectLst>
              </a:rPr>
              <a:t>“写写”相关</a:t>
            </a:r>
            <a:r>
              <a:rPr lang="zh-CN" altLang="en-US"/>
              <a:t>只有在流水线乱序执行时才可能发生，而</a:t>
            </a:r>
            <a:r>
              <a:rPr lang="zh-CN" altLang="en-US">
                <a:solidFill>
                  <a:srgbClr val="FF0000"/>
                </a:solidFill>
                <a:effectLst>
                  <a:outerShdw blurRad="38100" dist="38100" dir="2700000" algn="tl">
                    <a:srgbClr val="C0C0C0"/>
                  </a:outerShdw>
                </a:effectLst>
              </a:rPr>
              <a:t>“读读”相关</a:t>
            </a:r>
            <a:r>
              <a:rPr lang="zh-CN" altLang="en-US"/>
              <a:t>无需处理。</a:t>
            </a:r>
          </a:p>
        </p:txBody>
      </p:sp>
      <p:sp>
        <p:nvSpPr>
          <p:cNvPr id="797698" name="Rectangle 2"/>
          <p:cNvSpPr>
            <a:spLocks noGrp="1" noChangeArrowheads="1"/>
          </p:cNvSpPr>
          <p:nvPr>
            <p:ph type="title"/>
          </p:nvPr>
        </p:nvSpPr>
        <p:spPr/>
        <p:txBody>
          <a:bodyPr/>
          <a:lstStyle/>
          <a:p>
            <a:pPr eaLnBrk="1" hangingPunct="1">
              <a:defRPr/>
            </a:pPr>
            <a:r>
              <a:rPr lang="zh-CN" altLang="en-US" sz="5400"/>
              <a:t>提  示</a:t>
            </a:r>
          </a:p>
        </p:txBody>
      </p:sp>
      <p:sp>
        <p:nvSpPr>
          <p:cNvPr id="111620"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数据相关</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数据相关类型</a:t>
            </a:r>
            <a:endParaRPr lang="zh-CN" altLang="en-US" sz="1200" b="0">
              <a:latin typeface="Times New Roman" panose="02020603050405020304" pitchFamily="18" charset="0"/>
              <a:ea typeface="幼圆" panose="02010509060101010101" pitchFamily="49" charset="-122"/>
            </a:endParaRPr>
          </a:p>
        </p:txBody>
      </p:sp>
      <p:sp>
        <p:nvSpPr>
          <p:cNvPr id="111621" name="Text Box 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3</a:t>
            </a:r>
          </a:p>
        </p:txBody>
      </p:sp>
    </p:spTree>
  </p:cSld>
  <p:clrMapOvr>
    <a:masterClrMapping/>
  </p:clrMapOvr>
  <p:transition spd="slow">
    <p:random/>
    <p:sndAc>
      <p:stSnd>
        <p:snd r:embed="rId2" name="projctor.wav"/>
      </p:stSnd>
    </p:sndAc>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pPr eaLnBrk="1" hangingPunct="1">
              <a:defRPr/>
            </a:pPr>
            <a:r>
              <a:rPr lang="zh-CN" altLang="en-US" sz="5400"/>
              <a:t>控制相关</a:t>
            </a:r>
          </a:p>
        </p:txBody>
      </p:sp>
      <p:sp>
        <p:nvSpPr>
          <p:cNvPr id="155651"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endParaRPr lang="zh-CN" altLang="en-US" sz="1200" b="0">
              <a:latin typeface="Times New Roman" panose="02020603050405020304" pitchFamily="18" charset="0"/>
              <a:ea typeface="幼圆" panose="02010509060101010101" pitchFamily="49" charset="-122"/>
            </a:endParaRPr>
          </a:p>
        </p:txBody>
      </p:sp>
      <p:sp>
        <p:nvSpPr>
          <p:cNvPr id="155652" name="Rectangle 4"/>
          <p:cNvSpPr>
            <a:spLocks noGrp="1" noChangeArrowheads="1"/>
          </p:cNvSpPr>
          <p:nvPr>
            <p:ph type="body" idx="1"/>
          </p:nvPr>
        </p:nvSpPr>
        <p:spPr>
          <a:xfrm>
            <a:off x="4008438" y="2205038"/>
            <a:ext cx="3657600" cy="3784600"/>
          </a:xfrm>
        </p:spPr>
        <p:txBody>
          <a:bodyPr/>
          <a:lstStyle/>
          <a:p>
            <a:pPr eaLnBrk="1" hangingPunct="1">
              <a:lnSpc>
                <a:spcPct val="160000"/>
              </a:lnSpc>
            </a:pPr>
            <a:r>
              <a:rPr lang="zh-CN" altLang="en-US">
                <a:hlinkClick r:id="" action="ppaction://noaction"/>
              </a:rPr>
              <a:t>基本概念</a:t>
            </a:r>
            <a:endParaRPr lang="zh-CN" altLang="en-US"/>
          </a:p>
          <a:p>
            <a:pPr eaLnBrk="1" hangingPunct="1">
              <a:lnSpc>
                <a:spcPct val="160000"/>
              </a:lnSpc>
            </a:pPr>
            <a:r>
              <a:rPr lang="zh-CN" altLang="en-US">
                <a:hlinkClick r:id="" action="ppaction://noaction"/>
              </a:rPr>
              <a:t>条件转移的影响</a:t>
            </a:r>
            <a:endParaRPr lang="zh-CN" altLang="en-US"/>
          </a:p>
          <a:p>
            <a:pPr eaLnBrk="1" hangingPunct="1">
              <a:lnSpc>
                <a:spcPct val="160000"/>
              </a:lnSpc>
            </a:pPr>
            <a:r>
              <a:rPr lang="zh-CN" altLang="en-US">
                <a:hlinkClick r:id="" action="ppaction://noaction"/>
              </a:rPr>
              <a:t>条件转移的处理</a:t>
            </a:r>
            <a:endParaRPr lang="zh-CN" altLang="en-US"/>
          </a:p>
          <a:p>
            <a:pPr eaLnBrk="1" hangingPunct="1">
              <a:lnSpc>
                <a:spcPct val="160000"/>
              </a:lnSpc>
            </a:pPr>
            <a:r>
              <a:rPr lang="zh-CN" altLang="en-US">
                <a:hlinkClick r:id="" action="ppaction://noaction"/>
              </a:rPr>
              <a:t>中断的处理</a:t>
            </a:r>
            <a:endParaRPr lang="zh-CN" altLang="en-US"/>
          </a:p>
        </p:txBody>
      </p:sp>
    </p:spTree>
  </p:cSld>
  <p:clrMapOvr>
    <a:masterClrMapping/>
  </p:clrMapOvr>
  <p:transition spd="slow">
    <p:random/>
    <p:sndAc>
      <p:stSnd>
        <p:snd r:embed="rId2" name="projctor.wav"/>
      </p:stSnd>
    </p:sndAc>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pPr eaLnBrk="1" hangingPunct="1">
              <a:defRPr/>
            </a:pPr>
            <a:r>
              <a:rPr lang="zh-CN" altLang="en-US"/>
              <a:t>基本概念</a:t>
            </a:r>
          </a:p>
        </p:txBody>
      </p:sp>
      <p:sp>
        <p:nvSpPr>
          <p:cNvPr id="15667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控制相关</a:t>
            </a:r>
            <a:endParaRPr lang="zh-CN" altLang="en-US" sz="1200" b="0">
              <a:latin typeface="Times New Roman" panose="02020603050405020304" pitchFamily="18" charset="0"/>
              <a:ea typeface="幼圆" panose="02010509060101010101" pitchFamily="49" charset="-122"/>
            </a:endParaRPr>
          </a:p>
        </p:txBody>
      </p:sp>
      <p:sp>
        <p:nvSpPr>
          <p:cNvPr id="692229" name="Rectangle 5"/>
          <p:cNvSpPr>
            <a:spLocks noGrp="1" noChangeArrowheads="1"/>
          </p:cNvSpPr>
          <p:nvPr>
            <p:ph type="body" idx="1"/>
          </p:nvPr>
        </p:nvSpPr>
        <p:spPr/>
        <p:txBody>
          <a:bodyPr/>
          <a:lstStyle/>
          <a:p>
            <a:pPr marL="0" indent="0" eaLnBrk="1" hangingPunct="1">
              <a:lnSpc>
                <a:spcPct val="150000"/>
              </a:lnSpc>
              <a:buFont typeface="Wingdings" panose="05000000000000000000" pitchFamily="2" charset="2"/>
              <a:buNone/>
              <a:defRPr/>
            </a:pPr>
            <a:r>
              <a:rPr lang="zh-CN" altLang="en-US"/>
              <a:t>       因程序的执行方向可能被改变而引起的相关，也称为</a:t>
            </a:r>
            <a:r>
              <a:rPr lang="zh-CN" altLang="en-US">
                <a:solidFill>
                  <a:srgbClr val="FF0000"/>
                </a:solidFill>
                <a:effectLst>
                  <a:outerShdw blurRad="38100" dist="38100" dir="2700000" algn="tl">
                    <a:srgbClr val="C0C0C0"/>
                  </a:outerShdw>
                </a:effectLst>
              </a:rPr>
              <a:t>全局相关</a:t>
            </a:r>
            <a:r>
              <a:rPr lang="zh-CN" altLang="en-US"/>
              <a:t>（而将前面介绍的其他相关称为</a:t>
            </a:r>
            <a:r>
              <a:rPr lang="zh-CN" altLang="en-US">
                <a:solidFill>
                  <a:srgbClr val="FF0000"/>
                </a:solidFill>
                <a:effectLst>
                  <a:outerShdw blurRad="38100" dist="38100" dir="2700000" algn="tl">
                    <a:srgbClr val="C0C0C0"/>
                  </a:outerShdw>
                </a:effectLst>
              </a:rPr>
              <a:t>局部相关</a:t>
            </a:r>
            <a:r>
              <a:rPr lang="zh-CN" altLang="en-US"/>
              <a:t>）。可能改变程序执行方向的指令主要包括：无条件转移、条件转移、子程序调用、中断等。</a:t>
            </a:r>
          </a:p>
        </p:txBody>
      </p:sp>
      <p:sp>
        <p:nvSpPr>
          <p:cNvPr id="156677" name="Text Box 6"/>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1</a:t>
            </a:r>
          </a:p>
        </p:txBody>
      </p:sp>
    </p:spTree>
  </p:cSld>
  <p:clrMapOvr>
    <a:masterClrMapping/>
  </p:clrMapOvr>
  <p:transition spd="slow">
    <p:random/>
    <p:sndAc>
      <p:stSnd>
        <p:snd r:embed="rId2" name="projctor.wav"/>
      </p:stSnd>
    </p:sndAc>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lstStyle/>
          <a:p>
            <a:pPr eaLnBrk="1" hangingPunct="1">
              <a:defRPr/>
            </a:pPr>
            <a:r>
              <a:rPr lang="zh-CN" altLang="en-US"/>
              <a:t>举  例</a:t>
            </a:r>
          </a:p>
        </p:txBody>
      </p:sp>
      <p:sp>
        <p:nvSpPr>
          <p:cNvPr id="157699"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控制相关</a:t>
            </a:r>
            <a:endParaRPr lang="zh-CN" altLang="en-US" sz="1200" b="0">
              <a:latin typeface="Times New Roman" panose="02020603050405020304" pitchFamily="18" charset="0"/>
              <a:ea typeface="幼圆" panose="02010509060101010101" pitchFamily="49" charset="-122"/>
            </a:endParaRPr>
          </a:p>
        </p:txBody>
      </p:sp>
      <p:graphicFrame>
        <p:nvGraphicFramePr>
          <p:cNvPr id="696326" name="Group 6"/>
          <p:cNvGraphicFramePr>
            <a:graphicFrameLocks noGrp="1"/>
          </p:cNvGraphicFramePr>
          <p:nvPr/>
        </p:nvGraphicFramePr>
        <p:xfrm>
          <a:off x="2438400" y="2362200"/>
          <a:ext cx="7924800" cy="3886202"/>
        </p:xfrm>
        <a:graphic>
          <a:graphicData uri="http://schemas.openxmlformats.org/drawingml/2006/table">
            <a:tbl>
              <a:tblPr/>
              <a:tblGrid>
                <a:gridCol w="2054225">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gridCol w="660400">
                  <a:extLst>
                    <a:ext uri="{9D8B030D-6E8A-4147-A177-3AD203B41FA5}">
                      <a16:colId xmlns:a16="http://schemas.microsoft.com/office/drawing/2014/main" val="20003"/>
                    </a:ext>
                  </a:extLst>
                </a:gridCol>
                <a:gridCol w="66040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60400">
                  <a:extLst>
                    <a:ext uri="{9D8B030D-6E8A-4147-A177-3AD203B41FA5}">
                      <a16:colId xmlns:a16="http://schemas.microsoft.com/office/drawing/2014/main" val="20006"/>
                    </a:ext>
                  </a:extLst>
                </a:gridCol>
                <a:gridCol w="660400">
                  <a:extLst>
                    <a:ext uri="{9D8B030D-6E8A-4147-A177-3AD203B41FA5}">
                      <a16:colId xmlns:a16="http://schemas.microsoft.com/office/drawing/2014/main" val="20007"/>
                    </a:ext>
                  </a:extLst>
                </a:gridCol>
                <a:gridCol w="660400">
                  <a:extLst>
                    <a:ext uri="{9D8B030D-6E8A-4147-A177-3AD203B41FA5}">
                      <a16:colId xmlns:a16="http://schemas.microsoft.com/office/drawing/2014/main" val="20008"/>
                    </a:ext>
                  </a:extLst>
                </a:gridCol>
                <a:gridCol w="587375">
                  <a:extLst>
                    <a:ext uri="{9D8B030D-6E8A-4147-A177-3AD203B41FA5}">
                      <a16:colId xmlns:a16="http://schemas.microsoft.com/office/drawing/2014/main" val="20009"/>
                    </a:ext>
                  </a:extLst>
                </a:gridCol>
              </a:tblGrid>
              <a:tr h="646113">
                <a:tc rowSpan="2">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rPr>
                        <a:t>指</a:t>
                      </a:r>
                    </a:p>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rPr>
                        <a:t>令</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9">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rPr>
                        <a:t>时钟</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646113">
                <a:tc vMerge="1">
                  <a:txBody>
                    <a:bodyPr/>
                    <a:lstStyle/>
                    <a:p>
                      <a:endParaRPr lang="zh-CN"/>
                    </a:p>
                  </a:txBody>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rPr>
                        <a:t>9</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70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rPr>
                        <a:t>分支指令</a:t>
                      </a:r>
                    </a:p>
                  </a:txBody>
                  <a:tcPr marL="0" marR="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IF</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rgbClr val="0000CC"/>
                          </a:solidFill>
                          <a:effectLst/>
                          <a:latin typeface="Tahoma" panose="020B0604030504040204" pitchFamily="34" charset="0"/>
                          <a:ea typeface="楷体_GB2312" pitchFamily="49" charset="-122"/>
                        </a:rPr>
                        <a:t>ID</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EX</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MEM</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WB</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6113">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rPr>
                        <a:t>分支后继</a:t>
                      </a:r>
                    </a:p>
                  </a:txBody>
                  <a:tcPr marL="0" marR="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rgbClr val="FF0000"/>
                          </a:solidFill>
                          <a:effectLst/>
                          <a:latin typeface="Tahoma" panose="020B0604030504040204" pitchFamily="34" charset="0"/>
                          <a:ea typeface="楷体_GB2312" pitchFamily="49" charset="-122"/>
                        </a:rPr>
                        <a:t>IF</a:t>
                      </a:r>
                      <a:endParaRPr kumimoji="1" lang="zh-CN" altLang="en-US" sz="2000" b="1" i="0" u="none" strike="noStrike" cap="none" normalizeH="0" baseline="0">
                        <a:ln>
                          <a:noFill/>
                        </a:ln>
                        <a:solidFill>
                          <a:srgbClr val="FF0000"/>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IF</a:t>
                      </a: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ID</a:t>
                      </a: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EX</a:t>
                      </a: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MEM</a:t>
                      </a: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WB</a:t>
                      </a: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405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rPr>
                        <a:t>分支后继+1</a:t>
                      </a:r>
                    </a:p>
                  </a:txBody>
                  <a:tcPr marL="0" marR="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IF</a:t>
                      </a: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ID</a:t>
                      </a: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EX</a:t>
                      </a: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MEM</a:t>
                      </a: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WB</a:t>
                      </a: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6113">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rPr>
                        <a:t>分支后继+2</a:t>
                      </a:r>
                    </a:p>
                  </a:txBody>
                  <a:tcPr marL="0" marR="0"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endParaRPr kumimoji="1" lang="zh-CN" altLang="en-US" sz="2000" b="1" i="0" u="none" strike="noStrike" cap="none" normalizeH="0" baseline="0">
                        <a:ln>
                          <a:noFill/>
                        </a:ln>
                        <a:solidFill>
                          <a:srgbClr val="FF0000"/>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IF</a:t>
                      </a: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ID</a:t>
                      </a: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EX</a:t>
                      </a: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MEM</a:t>
                      </a: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ahoma" panose="020B0604030504040204" pitchFamily="34" charset="0"/>
                          <a:ea typeface="楷体_GB2312" pitchFamily="49" charset="-122"/>
                        </a:rPr>
                        <a:t>WB</a:t>
                      </a:r>
                      <a:endParaRPr kumimoji="1" lang="zh-CN" altLang="en-US" sz="2000" b="1" i="0" u="none" strike="noStrike" cap="none" normalizeH="0" baseline="0">
                        <a:ln>
                          <a:noFill/>
                        </a:ln>
                        <a:solidFill>
                          <a:schemeClr val="tx1"/>
                        </a:solidFill>
                        <a:effectLst/>
                        <a:latin typeface="Tahoma" panose="020B0604030504040204" pitchFamily="34"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57768" name="Text Box 86"/>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2</a:t>
            </a:r>
          </a:p>
        </p:txBody>
      </p:sp>
    </p:spTree>
  </p:cSld>
  <p:clrMapOvr>
    <a:masterClrMapping/>
  </p:clrMapOvr>
  <p:transition spd="slow">
    <p:random/>
    <p:sndAc>
      <p:stSnd>
        <p:snd r:embed="rId2" name="projctor.wav"/>
      </p:stSnd>
    </p:sndAc>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pPr eaLnBrk="1" hangingPunct="1">
              <a:defRPr/>
            </a:pPr>
            <a:r>
              <a:rPr lang="zh-CN" altLang="en-US"/>
              <a:t>条件转移的影响</a:t>
            </a:r>
          </a:p>
        </p:txBody>
      </p:sp>
      <p:sp>
        <p:nvSpPr>
          <p:cNvPr id="158723"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5"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控制相关</a:t>
            </a:r>
            <a:endParaRPr lang="zh-CN" altLang="en-US" sz="1200" b="0">
              <a:latin typeface="Times New Roman" panose="02020603050405020304" pitchFamily="18" charset="0"/>
              <a:ea typeface="幼圆" panose="02010509060101010101" pitchFamily="49" charset="-122"/>
            </a:endParaRPr>
          </a:p>
        </p:txBody>
      </p:sp>
      <p:sp>
        <p:nvSpPr>
          <p:cNvPr id="693252" name="Rectangle 4"/>
          <p:cNvSpPr>
            <a:spLocks noGrp="1" noChangeArrowheads="1"/>
          </p:cNvSpPr>
          <p:nvPr>
            <p:ph type="body" idx="1"/>
          </p:nvPr>
        </p:nvSpPr>
        <p:spPr>
          <a:xfrm>
            <a:off x="2333625" y="1989138"/>
            <a:ext cx="7958138" cy="3046412"/>
          </a:xfrm>
        </p:spPr>
        <p:txBody>
          <a:bodyPr/>
          <a:lstStyle/>
          <a:p>
            <a:pPr marL="0" indent="0" eaLnBrk="1" hangingPunct="1">
              <a:lnSpc>
                <a:spcPct val="130000"/>
              </a:lnSpc>
              <a:buFont typeface="Wingdings" panose="05000000000000000000" pitchFamily="2" charset="2"/>
              <a:buNone/>
              <a:defRPr/>
            </a:pPr>
            <a:r>
              <a:rPr lang="zh-CN" altLang="en-US" sz="2800"/>
              <a:t>        对于一条有</a:t>
            </a:r>
            <a:r>
              <a:rPr lang="en-US" altLang="zh-CN" sz="2800"/>
              <a:t>k</a:t>
            </a:r>
            <a:r>
              <a:rPr lang="zh-CN" altLang="en-US" sz="2800"/>
              <a:t>个流水段的流水线，在最坏情况下每一次条件转移（</a:t>
            </a:r>
            <a:r>
              <a:rPr lang="zh-CN" altLang="en-US" sz="2800">
                <a:solidFill>
                  <a:srgbClr val="FF0000"/>
                </a:solidFill>
                <a:effectLst>
                  <a:outerShdw blurRad="38100" dist="38100" dir="2700000" algn="tl">
                    <a:srgbClr val="C0C0C0"/>
                  </a:outerShdw>
                </a:effectLst>
              </a:rPr>
              <a:t>条件分支</a:t>
            </a:r>
            <a:r>
              <a:rPr lang="zh-CN" altLang="en-US" sz="2800"/>
              <a:t>）指令将造成</a:t>
            </a:r>
            <a:r>
              <a:rPr lang="en-US" altLang="zh-CN" sz="2800"/>
              <a:t>k-1</a:t>
            </a:r>
            <a:r>
              <a:rPr lang="zh-CN" altLang="en-US" sz="2800"/>
              <a:t>个时钟的“停顿”；假设条件转移指令在一般程序中所占的比例为</a:t>
            </a:r>
            <a:r>
              <a:rPr lang="en-US" altLang="zh-CN" sz="2800"/>
              <a:t>p，</a:t>
            </a:r>
            <a:r>
              <a:rPr lang="zh-CN" altLang="en-US" sz="2800"/>
              <a:t>转移成功的概率为</a:t>
            </a:r>
            <a:r>
              <a:rPr lang="en-US" altLang="zh-CN" sz="2800"/>
              <a:t>q。</a:t>
            </a:r>
            <a:r>
              <a:rPr lang="zh-CN" altLang="en-US" sz="2800"/>
              <a:t>则</a:t>
            </a:r>
            <a:r>
              <a:rPr lang="en-US" altLang="zh-CN" sz="2800"/>
              <a:t>n</a:t>
            </a:r>
            <a:r>
              <a:rPr lang="zh-CN" altLang="en-US" sz="2800"/>
              <a:t>条指令的总执行时间是：</a:t>
            </a:r>
          </a:p>
        </p:txBody>
      </p:sp>
      <p:graphicFrame>
        <p:nvGraphicFramePr>
          <p:cNvPr id="693253" name="Object 5"/>
          <p:cNvGraphicFramePr>
            <a:graphicFrameLocks noChangeAspect="1"/>
          </p:cNvGraphicFramePr>
          <p:nvPr/>
        </p:nvGraphicFramePr>
        <p:xfrm>
          <a:off x="3648075" y="5373688"/>
          <a:ext cx="5300663" cy="539750"/>
        </p:xfrm>
        <a:graphic>
          <a:graphicData uri="http://schemas.openxmlformats.org/presentationml/2006/ole">
            <mc:AlternateContent xmlns:mc="http://schemas.openxmlformats.org/markup-compatibility/2006">
              <mc:Choice xmlns:v="urn:schemas-microsoft-com:vml" Requires="v">
                <p:oleObj spid="_x0000_s32770" name="Equation" r:id="rId7" imgW="2120900" imgH="215900" progId="Equation.3">
                  <p:embed/>
                </p:oleObj>
              </mc:Choice>
              <mc:Fallback>
                <p:oleObj name="Equation" r:id="rId7" imgW="2120900" imgH="215900" progId="Equation.3">
                  <p:embed/>
                  <p:pic>
                    <p:nvPicPr>
                      <p:cNvPr id="69325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8075" y="5373688"/>
                        <a:ext cx="5300663" cy="53975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158726" name="Text Box 6"/>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1</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93253"/>
                                        </p:tgtEl>
                                        <p:attrNameLst>
                                          <p:attrName>style.visibility</p:attrName>
                                        </p:attrNameLst>
                                      </p:cBhvr>
                                      <p:to>
                                        <p:strVal val="visible"/>
                                      </p:to>
                                    </p:set>
                                    <p:anim calcmode="lin" valueType="num">
                                      <p:cBhvr additive="base">
                                        <p:cTn id="7" dur="500" fill="hold"/>
                                        <p:tgtEl>
                                          <p:spTgt spid="693253"/>
                                        </p:tgtEl>
                                        <p:attrNameLst>
                                          <p:attrName>ppt_x</p:attrName>
                                        </p:attrNameLst>
                                      </p:cBhvr>
                                      <p:tavLst>
                                        <p:tav tm="0">
                                          <p:val>
                                            <p:strVal val="1+#ppt_w/2"/>
                                          </p:val>
                                        </p:tav>
                                        <p:tav tm="100000">
                                          <p:val>
                                            <p:strVal val="#ppt_x"/>
                                          </p:val>
                                        </p:tav>
                                      </p:tavLst>
                                    </p:anim>
                                    <p:anim calcmode="lin" valueType="num">
                                      <p:cBhvr additive="base">
                                        <p:cTn id="8" dur="500" fill="hold"/>
                                        <p:tgtEl>
                                          <p:spTgt spid="69325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50" name="Rectangle 6"/>
          <p:cNvSpPr>
            <a:spLocks noGrp="1" noChangeArrowheads="1"/>
          </p:cNvSpPr>
          <p:nvPr>
            <p:ph type="body" idx="1"/>
          </p:nvPr>
        </p:nvSpPr>
        <p:spPr/>
        <p:txBody>
          <a:bodyPr/>
          <a:lstStyle/>
          <a:p>
            <a:pPr eaLnBrk="1" hangingPunct="1">
              <a:buClr>
                <a:srgbClr val="FF0000"/>
              </a:buClr>
              <a:defRPr/>
            </a:pPr>
            <a:r>
              <a:rPr lang="zh-CN" altLang="en-US" sz="2800">
                <a:solidFill>
                  <a:srgbClr val="FF0000"/>
                </a:solidFill>
                <a:effectLst>
                  <a:outerShdw blurRad="38100" dist="38100" dir="2700000" algn="tl">
                    <a:srgbClr val="C0C0C0"/>
                  </a:outerShdw>
                </a:effectLst>
              </a:rPr>
              <a:t>有条件转移影响的流水线吞吐率</a:t>
            </a:r>
          </a:p>
          <a:p>
            <a:pPr eaLnBrk="1" hangingPunct="1">
              <a:defRPr/>
            </a:pPr>
            <a:endParaRPr lang="zh-CN" altLang="en-US" sz="2800"/>
          </a:p>
          <a:p>
            <a:pPr eaLnBrk="1" hangingPunct="1">
              <a:defRPr/>
            </a:pPr>
            <a:endParaRPr lang="zh-CN" altLang="en-US" sz="2800"/>
          </a:p>
          <a:p>
            <a:pPr eaLnBrk="1" hangingPunct="1">
              <a:defRPr/>
            </a:pPr>
            <a:endParaRPr lang="zh-CN" altLang="en-US" sz="2800"/>
          </a:p>
          <a:p>
            <a:pPr eaLnBrk="1" hangingPunct="1">
              <a:buClr>
                <a:srgbClr val="FF0000"/>
              </a:buClr>
              <a:defRPr/>
            </a:pPr>
            <a:r>
              <a:rPr lang="zh-CN" altLang="en-US" sz="2800">
                <a:solidFill>
                  <a:srgbClr val="FF0000"/>
                </a:solidFill>
                <a:effectLst>
                  <a:outerShdw blurRad="38100" dist="38100" dir="2700000" algn="tl">
                    <a:srgbClr val="C0C0C0"/>
                  </a:outerShdw>
                </a:effectLst>
              </a:rPr>
              <a:t>有条件转移影响的最大流水线吞吐率</a:t>
            </a:r>
          </a:p>
        </p:txBody>
      </p:sp>
      <p:sp>
        <p:nvSpPr>
          <p:cNvPr id="697346" name="Rectangle 2"/>
          <p:cNvSpPr>
            <a:spLocks noGrp="1" noChangeArrowheads="1"/>
          </p:cNvSpPr>
          <p:nvPr>
            <p:ph type="title"/>
          </p:nvPr>
        </p:nvSpPr>
        <p:spPr/>
        <p:txBody>
          <a:bodyPr/>
          <a:lstStyle/>
          <a:p>
            <a:pPr eaLnBrk="1" hangingPunct="1">
              <a:defRPr/>
            </a:pPr>
            <a:r>
              <a:rPr lang="zh-CN" altLang="en-US"/>
              <a:t>条件转移的影响</a:t>
            </a:r>
          </a:p>
        </p:txBody>
      </p:sp>
      <p:sp>
        <p:nvSpPr>
          <p:cNvPr id="159748"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5"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控制相关</a:t>
            </a:r>
            <a:endParaRPr lang="zh-CN" altLang="en-US" sz="1200" b="0">
              <a:latin typeface="Times New Roman" panose="02020603050405020304" pitchFamily="18" charset="0"/>
              <a:ea typeface="幼圆" panose="02010509060101010101" pitchFamily="49" charset="-122"/>
            </a:endParaRPr>
          </a:p>
        </p:txBody>
      </p:sp>
      <p:graphicFrame>
        <p:nvGraphicFramePr>
          <p:cNvPr id="697349" name="Object 5"/>
          <p:cNvGraphicFramePr>
            <a:graphicFrameLocks noChangeAspect="1"/>
          </p:cNvGraphicFramePr>
          <p:nvPr/>
        </p:nvGraphicFramePr>
        <p:xfrm>
          <a:off x="3503613" y="2781300"/>
          <a:ext cx="5268912" cy="1047750"/>
        </p:xfrm>
        <a:graphic>
          <a:graphicData uri="http://schemas.openxmlformats.org/presentationml/2006/ole">
            <mc:AlternateContent xmlns:mc="http://schemas.openxmlformats.org/markup-compatibility/2006">
              <mc:Choice xmlns:v="urn:schemas-microsoft-com:vml" Requires="v">
                <p:oleObj spid="_x0000_s33794" name="Equation" r:id="rId7" imgW="2108200" imgH="419100" progId="Equation.3">
                  <p:embed/>
                </p:oleObj>
              </mc:Choice>
              <mc:Fallback>
                <p:oleObj name="Equation" r:id="rId7" imgW="2108200" imgH="419100" progId="Equation.3">
                  <p:embed/>
                  <p:pic>
                    <p:nvPicPr>
                      <p:cNvPr id="69734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3613" y="2781300"/>
                        <a:ext cx="5268912" cy="104775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697352" name="Object 8"/>
          <p:cNvGraphicFramePr>
            <a:graphicFrameLocks noChangeAspect="1"/>
          </p:cNvGraphicFramePr>
          <p:nvPr/>
        </p:nvGraphicFramePr>
        <p:xfrm>
          <a:off x="3503613" y="4941888"/>
          <a:ext cx="4284662" cy="1047750"/>
        </p:xfrm>
        <a:graphic>
          <a:graphicData uri="http://schemas.openxmlformats.org/presentationml/2006/ole">
            <mc:AlternateContent xmlns:mc="http://schemas.openxmlformats.org/markup-compatibility/2006">
              <mc:Choice xmlns:v="urn:schemas-microsoft-com:vml" Requires="v">
                <p:oleObj spid="_x0000_s33795" name="Equation" r:id="rId9" imgW="1714500" imgH="419100" progId="Equation.3">
                  <p:embed/>
                </p:oleObj>
              </mc:Choice>
              <mc:Fallback>
                <p:oleObj name="Equation" r:id="rId9" imgW="1714500" imgH="419100" progId="Equation.3">
                  <p:embed/>
                  <p:pic>
                    <p:nvPicPr>
                      <p:cNvPr id="697352"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3613" y="4941888"/>
                        <a:ext cx="4284662" cy="104775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159751" name="Text Box 9"/>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2</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97349"/>
                                        </p:tgtEl>
                                        <p:attrNameLst>
                                          <p:attrName>style.visibility</p:attrName>
                                        </p:attrNameLst>
                                      </p:cBhvr>
                                      <p:to>
                                        <p:strVal val="visible"/>
                                      </p:to>
                                    </p:set>
                                    <p:anim calcmode="lin" valueType="num">
                                      <p:cBhvr additive="base">
                                        <p:cTn id="7" dur="500" fill="hold"/>
                                        <p:tgtEl>
                                          <p:spTgt spid="697349"/>
                                        </p:tgtEl>
                                        <p:attrNameLst>
                                          <p:attrName>ppt_x</p:attrName>
                                        </p:attrNameLst>
                                      </p:cBhvr>
                                      <p:tavLst>
                                        <p:tav tm="0">
                                          <p:val>
                                            <p:strVal val="1+#ppt_w/2"/>
                                          </p:val>
                                        </p:tav>
                                        <p:tav tm="100000">
                                          <p:val>
                                            <p:strVal val="#ppt_x"/>
                                          </p:val>
                                        </p:tav>
                                      </p:tavLst>
                                    </p:anim>
                                    <p:anim calcmode="lin" valueType="num">
                                      <p:cBhvr additive="base">
                                        <p:cTn id="8" dur="500" fill="hold"/>
                                        <p:tgtEl>
                                          <p:spTgt spid="6973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97352"/>
                                        </p:tgtEl>
                                        <p:attrNameLst>
                                          <p:attrName>style.visibility</p:attrName>
                                        </p:attrNameLst>
                                      </p:cBhvr>
                                      <p:to>
                                        <p:strVal val="visible"/>
                                      </p:to>
                                    </p:set>
                                    <p:anim calcmode="lin" valueType="num">
                                      <p:cBhvr additive="base">
                                        <p:cTn id="13" dur="500" fill="hold"/>
                                        <p:tgtEl>
                                          <p:spTgt spid="697352"/>
                                        </p:tgtEl>
                                        <p:attrNameLst>
                                          <p:attrName>ppt_x</p:attrName>
                                        </p:attrNameLst>
                                      </p:cBhvr>
                                      <p:tavLst>
                                        <p:tav tm="0">
                                          <p:val>
                                            <p:strVal val="1+#ppt_w/2"/>
                                          </p:val>
                                        </p:tav>
                                        <p:tav tm="100000">
                                          <p:val>
                                            <p:strVal val="#ppt_x"/>
                                          </p:val>
                                        </p:tav>
                                      </p:tavLst>
                                    </p:anim>
                                    <p:anim calcmode="lin" valueType="num">
                                      <p:cBhvr additive="base">
                                        <p:cTn id="14" dur="500" fill="hold"/>
                                        <p:tgtEl>
                                          <p:spTgt spid="6973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3"/>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指令格式的优化设计</a:t>
            </a:r>
            <a:endParaRPr lang="zh-CN" altLang="en-US" sz="1200" b="0" dirty="0">
              <a:latin typeface="Times New Roman" panose="02020603050405020304" pitchFamily="18" charset="0"/>
              <a:ea typeface="幼圆" panose="02010509060101010101" pitchFamily="49" charset="-122"/>
            </a:endParaRPr>
          </a:p>
        </p:txBody>
      </p:sp>
      <p:sp>
        <p:nvSpPr>
          <p:cNvPr id="313349" name="Rectangle 5"/>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操作码的优化设计</a:t>
            </a:r>
          </a:p>
        </p:txBody>
      </p:sp>
      <p:sp>
        <p:nvSpPr>
          <p:cNvPr id="62468" name="Rectangle 6"/>
          <p:cNvSpPr>
            <a:spLocks noGrp="1"/>
          </p:cNvSpPr>
          <p:nvPr>
            <p:ph idx="1"/>
          </p:nvPr>
        </p:nvSpPr>
        <p:spPr>
          <a:xfrm>
            <a:off x="4008438" y="2133600"/>
            <a:ext cx="3886200" cy="3944938"/>
          </a:xfrm>
        </p:spPr>
        <p:txBody>
          <a:bodyPr vert="horz" wrap="square" lIns="91440" tIns="45720" rIns="91440" bIns="45720" anchor="t"/>
          <a:lstStyle/>
          <a:p>
            <a:pPr eaLnBrk="1" hangingPunct="1">
              <a:lnSpc>
                <a:spcPct val="160000"/>
              </a:lnSpc>
            </a:pPr>
            <a:r>
              <a:rPr lang="zh-CN" altLang="en-US" dirty="0">
                <a:hlinkClick r:id="" action="ppaction://noaction"/>
              </a:rPr>
              <a:t>评价方法</a:t>
            </a:r>
            <a:endParaRPr lang="zh-CN" altLang="en-US" dirty="0"/>
          </a:p>
          <a:p>
            <a:pPr eaLnBrk="1" hangingPunct="1">
              <a:lnSpc>
                <a:spcPct val="160000"/>
              </a:lnSpc>
            </a:pPr>
            <a:r>
              <a:rPr lang="zh-CN" altLang="en-US" dirty="0">
                <a:hlinkClick r:id="" action="ppaction://noaction"/>
              </a:rPr>
              <a:t>固定长度操作码</a:t>
            </a:r>
            <a:endParaRPr lang="zh-CN" altLang="en-US" dirty="0"/>
          </a:p>
          <a:p>
            <a:pPr eaLnBrk="1" hangingPunct="1">
              <a:lnSpc>
                <a:spcPct val="160000"/>
              </a:lnSpc>
            </a:pPr>
            <a:r>
              <a:rPr lang="en-US" altLang="zh-CN" dirty="0">
                <a:hlinkClick r:id="" action="ppaction://noaction"/>
              </a:rPr>
              <a:t>Huffman</a:t>
            </a:r>
            <a:r>
              <a:rPr lang="zh-CN" altLang="en-US" dirty="0">
                <a:hlinkClick r:id="" action="ppaction://noaction"/>
              </a:rPr>
              <a:t>编码</a:t>
            </a:r>
            <a:endParaRPr lang="zh-CN" altLang="en-US" dirty="0"/>
          </a:p>
          <a:p>
            <a:pPr eaLnBrk="1" hangingPunct="1">
              <a:lnSpc>
                <a:spcPct val="160000"/>
              </a:lnSpc>
            </a:pPr>
            <a:r>
              <a:rPr lang="zh-CN" altLang="en-US" dirty="0">
                <a:hlinkClick r:id="" action="ppaction://noaction"/>
              </a:rPr>
              <a:t>扩展编码法</a:t>
            </a:r>
            <a:endParaRPr lang="zh-CN" altLang="en-US" dirty="0"/>
          </a:p>
        </p:txBody>
      </p:sp>
    </p:spTree>
  </p:cSld>
  <p:clrMapOvr>
    <a:masterClrMapping/>
  </p:clrMapOvr>
  <p:transition spd="slow">
    <p:random/>
    <p:sndAc>
      <p:stSnd>
        <p:snd r:embed="rId2" name="camera.wav"/>
      </p:stSnd>
    </p:sndAc>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body" idx="1"/>
          </p:nvPr>
        </p:nvSpPr>
        <p:spPr>
          <a:xfrm>
            <a:off x="2333625" y="1989138"/>
            <a:ext cx="7958138" cy="4640262"/>
          </a:xfrm>
        </p:spPr>
        <p:txBody>
          <a:bodyPr>
            <a:normAutofit lnSpcReduction="10000"/>
          </a:bodyPr>
          <a:lstStyle/>
          <a:p>
            <a:pPr marL="0" indent="0" eaLnBrk="1" hangingPunct="1">
              <a:lnSpc>
                <a:spcPct val="95000"/>
              </a:lnSpc>
              <a:buClr>
                <a:srgbClr val="FF0000"/>
              </a:buClr>
              <a:defRPr/>
            </a:pPr>
            <a:r>
              <a:rPr lang="zh-CN" altLang="en-US" sz="2800">
                <a:solidFill>
                  <a:srgbClr val="FF0000"/>
                </a:solidFill>
                <a:effectLst>
                  <a:outerShdw blurRad="38100" dist="38100" dir="2700000" algn="tl">
                    <a:srgbClr val="C0C0C0"/>
                  </a:outerShdw>
                </a:effectLst>
              </a:rPr>
              <a:t>  流水线吞吐率下降的比例</a:t>
            </a:r>
            <a:endParaRPr lang="en-US" altLang="zh-CN" sz="2800">
              <a:solidFill>
                <a:srgbClr val="FF0000"/>
              </a:solidFill>
              <a:effectLst>
                <a:outerShdw blurRad="38100" dist="38100" dir="2700000" algn="tl">
                  <a:srgbClr val="C0C0C0"/>
                </a:outerShdw>
              </a:effectLst>
            </a:endParaRPr>
          </a:p>
          <a:p>
            <a:pPr marL="0" indent="0" eaLnBrk="1" hangingPunct="1">
              <a:lnSpc>
                <a:spcPct val="95000"/>
              </a:lnSpc>
              <a:defRPr/>
            </a:pPr>
            <a:endParaRPr lang="zh-CN" altLang="en-US" sz="2800"/>
          </a:p>
          <a:p>
            <a:pPr marL="0" indent="0" eaLnBrk="1" hangingPunct="1">
              <a:lnSpc>
                <a:spcPct val="95000"/>
              </a:lnSpc>
              <a:defRPr/>
            </a:pPr>
            <a:endParaRPr lang="zh-CN" altLang="en-US" sz="2800"/>
          </a:p>
          <a:p>
            <a:pPr marL="0" indent="0" eaLnBrk="1" hangingPunct="1">
              <a:lnSpc>
                <a:spcPct val="95000"/>
              </a:lnSpc>
              <a:defRPr/>
            </a:pPr>
            <a:endParaRPr lang="zh-CN" altLang="en-US" sz="2800"/>
          </a:p>
          <a:p>
            <a:pPr marL="0" indent="0" eaLnBrk="1" hangingPunct="1">
              <a:lnSpc>
                <a:spcPct val="95000"/>
              </a:lnSpc>
              <a:buClr>
                <a:srgbClr val="FF0000"/>
              </a:buClr>
              <a:defRPr/>
            </a:pPr>
            <a:r>
              <a:rPr lang="zh-CN" altLang="en-US" sz="2800">
                <a:solidFill>
                  <a:srgbClr val="FF0000"/>
                </a:solidFill>
                <a:effectLst>
                  <a:outerShdw blurRad="38100" dist="38100" dir="2700000" algn="tl">
                    <a:srgbClr val="C0C0C0"/>
                  </a:outerShdw>
                </a:effectLst>
              </a:rPr>
              <a:t>  例子</a:t>
            </a:r>
          </a:p>
          <a:p>
            <a:pPr marL="0" indent="0" eaLnBrk="1" hangingPunct="1">
              <a:lnSpc>
                <a:spcPct val="95000"/>
              </a:lnSpc>
              <a:buClr>
                <a:srgbClr val="FF0000"/>
              </a:buClr>
              <a:buFont typeface="Wingdings" panose="05000000000000000000" pitchFamily="2" charset="2"/>
              <a:buNone/>
              <a:defRPr/>
            </a:pPr>
            <a:r>
              <a:rPr lang="zh-CN" altLang="en-US" sz="2800"/>
              <a:t>    据统计：在一些典型程序中</a:t>
            </a:r>
            <a:r>
              <a:rPr lang="en-US" altLang="zh-CN" sz="2800"/>
              <a:t>p=20%、q=60%，</a:t>
            </a:r>
            <a:r>
              <a:rPr lang="zh-CN" altLang="en-US" sz="2800"/>
              <a:t>对于有8个流水段的流水线，最大吞吐率会下降46%；对于有10个流水段的流水线，最大吞吐率会下降52%。</a:t>
            </a:r>
            <a:r>
              <a:rPr lang="zh-CN" altLang="en-US" sz="2800">
                <a:solidFill>
                  <a:srgbClr val="0000CC"/>
                </a:solidFill>
                <a:effectLst>
                  <a:outerShdw blurRad="38100" dist="38100" dir="2700000" algn="tl">
                    <a:srgbClr val="C0C0C0"/>
                  </a:outerShdw>
                </a:effectLst>
              </a:rPr>
              <a:t>条件转移指令对流水线的影响很大，必须采取措施降低影响</a:t>
            </a:r>
            <a:r>
              <a:rPr lang="zh-CN" altLang="en-US" sz="2800"/>
              <a:t>。</a:t>
            </a:r>
          </a:p>
        </p:txBody>
      </p:sp>
      <p:sp>
        <p:nvSpPr>
          <p:cNvPr id="698371" name="Rectangle 3"/>
          <p:cNvSpPr>
            <a:spLocks noGrp="1" noChangeArrowheads="1"/>
          </p:cNvSpPr>
          <p:nvPr>
            <p:ph type="title"/>
          </p:nvPr>
        </p:nvSpPr>
        <p:spPr/>
        <p:txBody>
          <a:bodyPr/>
          <a:lstStyle/>
          <a:p>
            <a:pPr eaLnBrk="1" hangingPunct="1">
              <a:defRPr/>
            </a:pPr>
            <a:r>
              <a:rPr lang="zh-CN" altLang="en-US"/>
              <a:t>条件转移的影响</a:t>
            </a:r>
          </a:p>
        </p:txBody>
      </p:sp>
      <p:sp>
        <p:nvSpPr>
          <p:cNvPr id="160772" name="Text Box 4"/>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5"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控制相关</a:t>
            </a:r>
            <a:endParaRPr lang="zh-CN" altLang="en-US" sz="1200" b="0">
              <a:latin typeface="Times New Roman" panose="02020603050405020304" pitchFamily="18" charset="0"/>
              <a:ea typeface="幼圆" panose="02010509060101010101" pitchFamily="49" charset="-122"/>
            </a:endParaRPr>
          </a:p>
        </p:txBody>
      </p:sp>
      <p:graphicFrame>
        <p:nvGraphicFramePr>
          <p:cNvPr id="698373" name="Object 5"/>
          <p:cNvGraphicFramePr>
            <a:graphicFrameLocks noChangeAspect="1"/>
          </p:cNvGraphicFramePr>
          <p:nvPr/>
        </p:nvGraphicFramePr>
        <p:xfrm>
          <a:off x="3863975" y="2708275"/>
          <a:ext cx="5713413" cy="1079500"/>
        </p:xfrm>
        <a:graphic>
          <a:graphicData uri="http://schemas.openxmlformats.org/presentationml/2006/ole">
            <mc:AlternateContent xmlns:mc="http://schemas.openxmlformats.org/markup-compatibility/2006">
              <mc:Choice xmlns:v="urn:schemas-microsoft-com:vml" Requires="v">
                <p:oleObj spid="_x0000_s34818" name="Equation" r:id="rId7" imgW="2286000" imgH="431800" progId="Equation.3">
                  <p:embed/>
                </p:oleObj>
              </mc:Choice>
              <mc:Fallback>
                <p:oleObj name="Equation" r:id="rId7" imgW="2286000" imgH="431800" progId="Equation.3">
                  <p:embed/>
                  <p:pic>
                    <p:nvPicPr>
                      <p:cNvPr id="69837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3975" y="2708275"/>
                        <a:ext cx="5713413" cy="10795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160774" name="Text Box 7"/>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3</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98373"/>
                                        </p:tgtEl>
                                        <p:attrNameLst>
                                          <p:attrName>style.visibility</p:attrName>
                                        </p:attrNameLst>
                                      </p:cBhvr>
                                      <p:to>
                                        <p:strVal val="visible"/>
                                      </p:to>
                                    </p:set>
                                    <p:anim calcmode="lin" valueType="num">
                                      <p:cBhvr additive="base">
                                        <p:cTn id="7" dur="500" fill="hold"/>
                                        <p:tgtEl>
                                          <p:spTgt spid="698373"/>
                                        </p:tgtEl>
                                        <p:attrNameLst>
                                          <p:attrName>ppt_x</p:attrName>
                                        </p:attrNameLst>
                                      </p:cBhvr>
                                      <p:tavLst>
                                        <p:tav tm="0">
                                          <p:val>
                                            <p:strVal val="1+#ppt_w/2"/>
                                          </p:val>
                                        </p:tav>
                                        <p:tav tm="100000">
                                          <p:val>
                                            <p:strVal val="#ppt_x"/>
                                          </p:val>
                                        </p:tav>
                                      </p:tavLst>
                                    </p:anim>
                                    <p:anim calcmode="lin" valueType="num">
                                      <p:cBhvr additive="base">
                                        <p:cTn id="8" dur="500" fill="hold"/>
                                        <p:tgtEl>
                                          <p:spTgt spid="69837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pPr eaLnBrk="1" hangingPunct="1">
              <a:defRPr/>
            </a:pPr>
            <a:r>
              <a:rPr lang="zh-CN" altLang="en-US"/>
              <a:t>条件转移的处理</a:t>
            </a:r>
          </a:p>
        </p:txBody>
      </p:sp>
      <p:sp>
        <p:nvSpPr>
          <p:cNvPr id="161795" name="Text Box 4"/>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控制相关</a:t>
            </a:r>
            <a:endParaRPr lang="zh-CN" altLang="en-US" sz="1200" b="0">
              <a:latin typeface="Times New Roman" panose="02020603050405020304" pitchFamily="18" charset="0"/>
              <a:ea typeface="幼圆" panose="02010509060101010101" pitchFamily="49" charset="-122"/>
            </a:endParaRPr>
          </a:p>
        </p:txBody>
      </p:sp>
      <p:sp>
        <p:nvSpPr>
          <p:cNvPr id="706565" name="Rectangle 5"/>
          <p:cNvSpPr>
            <a:spLocks noGrp="1" noChangeArrowheads="1"/>
          </p:cNvSpPr>
          <p:nvPr>
            <p:ph type="body" idx="1"/>
          </p:nvPr>
        </p:nvSpPr>
        <p:spPr>
          <a:xfrm>
            <a:off x="4151313" y="2205038"/>
            <a:ext cx="3762375" cy="4103687"/>
          </a:xfrm>
        </p:spPr>
        <p:txBody>
          <a:bodyPr/>
          <a:lstStyle/>
          <a:p>
            <a:pPr eaLnBrk="1" hangingPunct="1">
              <a:lnSpc>
                <a:spcPct val="150000"/>
              </a:lnSpc>
              <a:buClr>
                <a:srgbClr val="FF0000"/>
              </a:buClr>
              <a:defRPr/>
            </a:pPr>
            <a:r>
              <a:rPr lang="zh-CN" altLang="en-US">
                <a:solidFill>
                  <a:srgbClr val="FF0000"/>
                </a:solidFill>
                <a:effectLst>
                  <a:outerShdw blurRad="38100" dist="38100" dir="2700000" algn="tl">
                    <a:srgbClr val="C0C0C0"/>
                  </a:outerShdw>
                </a:effectLst>
              </a:rPr>
              <a:t>条件出来前</a:t>
            </a:r>
          </a:p>
          <a:p>
            <a:pPr lvl="1" eaLnBrk="1" hangingPunct="1">
              <a:lnSpc>
                <a:spcPct val="150000"/>
              </a:lnSpc>
              <a:defRPr/>
            </a:pPr>
            <a:r>
              <a:rPr lang="zh-CN" altLang="en-US">
                <a:hlinkClick r:id="" action="ppaction://noaction"/>
              </a:rPr>
              <a:t>提前形成条件码</a:t>
            </a:r>
            <a:endParaRPr lang="en-US" altLang="zh-CN"/>
          </a:p>
          <a:p>
            <a:pPr lvl="1" eaLnBrk="1" hangingPunct="1">
              <a:lnSpc>
                <a:spcPct val="150000"/>
              </a:lnSpc>
              <a:defRPr/>
            </a:pPr>
            <a:r>
              <a:rPr lang="zh-CN" altLang="en-US">
                <a:hlinkClick r:id="" action="ppaction://noaction"/>
              </a:rPr>
              <a:t>预测</a:t>
            </a:r>
            <a:endParaRPr lang="zh-CN" altLang="en-US"/>
          </a:p>
          <a:p>
            <a:pPr eaLnBrk="1" hangingPunct="1">
              <a:lnSpc>
                <a:spcPct val="150000"/>
              </a:lnSpc>
              <a:buClr>
                <a:srgbClr val="FF0000"/>
              </a:buClr>
              <a:defRPr/>
            </a:pPr>
            <a:r>
              <a:rPr lang="zh-CN" altLang="en-US">
                <a:solidFill>
                  <a:srgbClr val="FF0000"/>
                </a:solidFill>
                <a:effectLst>
                  <a:outerShdw blurRad="38100" dist="38100" dir="2700000" algn="tl">
                    <a:srgbClr val="C0C0C0"/>
                  </a:outerShdw>
                </a:effectLst>
              </a:rPr>
              <a:t>条件出来后</a:t>
            </a:r>
          </a:p>
          <a:p>
            <a:pPr lvl="1" eaLnBrk="1" hangingPunct="1">
              <a:lnSpc>
                <a:spcPct val="150000"/>
              </a:lnSpc>
              <a:defRPr/>
            </a:pPr>
            <a:r>
              <a:rPr lang="zh-CN" altLang="en-US"/>
              <a:t>停顿</a:t>
            </a:r>
          </a:p>
        </p:txBody>
      </p:sp>
    </p:spTree>
  </p:cSld>
  <p:clrMapOvr>
    <a:masterClrMapping/>
  </p:clrMapOvr>
  <p:transition spd="slow">
    <p:random/>
    <p:sndAc>
      <p:stSnd>
        <p:snd r:embed="rId2" name="projctor.wav"/>
      </p:stSnd>
    </p:sndAc>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pPr eaLnBrk="1" hangingPunct="1">
              <a:defRPr/>
            </a:pPr>
            <a:r>
              <a:rPr lang="zh-CN" altLang="en-US"/>
              <a:t>提前形成条件码</a:t>
            </a:r>
          </a:p>
        </p:txBody>
      </p:sp>
      <p:sp>
        <p:nvSpPr>
          <p:cNvPr id="162819"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控制相关</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条件转移的处理</a:t>
            </a:r>
            <a:endParaRPr lang="zh-CN" altLang="en-US" sz="1200" b="0">
              <a:latin typeface="Times New Roman" panose="02020603050405020304" pitchFamily="18" charset="0"/>
              <a:ea typeface="幼圆" panose="02010509060101010101" pitchFamily="49" charset="-122"/>
            </a:endParaRPr>
          </a:p>
        </p:txBody>
      </p:sp>
      <p:sp>
        <p:nvSpPr>
          <p:cNvPr id="707589" name="Rectangle 5"/>
          <p:cNvSpPr>
            <a:spLocks noGrp="1" noChangeArrowheads="1"/>
          </p:cNvSpPr>
          <p:nvPr>
            <p:ph type="body" idx="1"/>
          </p:nvPr>
        </p:nvSpPr>
        <p:spPr/>
        <p:txBody>
          <a:bodyPr/>
          <a:lstStyle/>
          <a:p>
            <a:pPr marL="0" indent="0" eaLnBrk="1" hangingPunct="1">
              <a:lnSpc>
                <a:spcPct val="140000"/>
              </a:lnSpc>
              <a:buClr>
                <a:srgbClr val="FF0000"/>
              </a:buClr>
              <a:defRPr/>
            </a:pPr>
            <a:r>
              <a:rPr lang="zh-CN" altLang="en-US" sz="2800">
                <a:solidFill>
                  <a:srgbClr val="FF0000"/>
                </a:solidFill>
                <a:effectLst>
                  <a:outerShdw blurRad="38100" dist="38100" dir="2700000" algn="tl">
                    <a:srgbClr val="C0C0C0"/>
                  </a:outerShdw>
                </a:effectLst>
              </a:rPr>
              <a:t>  可在运算开始或中间产生条件码</a:t>
            </a:r>
          </a:p>
          <a:p>
            <a:pPr marL="0" indent="0" eaLnBrk="1" hangingPunct="1">
              <a:lnSpc>
                <a:spcPct val="140000"/>
              </a:lnSpc>
              <a:buFont typeface="Wingdings" panose="05000000000000000000" pitchFamily="2" charset="2"/>
              <a:buNone/>
              <a:defRPr/>
            </a:pPr>
            <a:r>
              <a:rPr lang="zh-CN" altLang="en-US" sz="2800"/>
              <a:t>    在绝大多数情况下，只要在运算部件的入口处设置一个比较器，通过比较两个操作数的符号或者阶码就能够提前形成结果的正负号、是否为0、是否溢出等条件码。如果在一个时钟周期之内产生条件码，则正好可以提供给下一条条件转移指令使用，这样流水线就不会“断流”。</a:t>
            </a:r>
          </a:p>
        </p:txBody>
      </p:sp>
      <p:sp>
        <p:nvSpPr>
          <p:cNvPr id="162821" name="Text Box 6"/>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1</a:t>
            </a:r>
          </a:p>
        </p:txBody>
      </p:sp>
    </p:spTree>
  </p:cSld>
  <p:clrMapOvr>
    <a:masterClrMapping/>
  </p:clrMapOvr>
  <p:transition spd="slow">
    <p:random/>
    <p:sndAc>
      <p:stSnd>
        <p:snd r:embed="rId2" name="projctor.wav"/>
      </p:stSnd>
    </p:sndAc>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pPr eaLnBrk="1" hangingPunct="1">
              <a:defRPr/>
            </a:pPr>
            <a:r>
              <a:rPr lang="zh-CN" altLang="en-US"/>
              <a:t>提前形成条件码</a:t>
            </a:r>
          </a:p>
        </p:txBody>
      </p:sp>
      <p:sp>
        <p:nvSpPr>
          <p:cNvPr id="163843"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控制相关</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条件转移的处理</a:t>
            </a:r>
            <a:endParaRPr lang="zh-CN" altLang="en-US" sz="1200" b="0">
              <a:latin typeface="Times New Roman" panose="02020603050405020304" pitchFamily="18" charset="0"/>
              <a:ea typeface="幼圆" panose="02010509060101010101" pitchFamily="49" charset="-122"/>
            </a:endParaRPr>
          </a:p>
        </p:txBody>
      </p:sp>
      <p:sp>
        <p:nvSpPr>
          <p:cNvPr id="709636" name="Rectangle 4"/>
          <p:cNvSpPr>
            <a:spLocks noGrp="1" noChangeArrowheads="1"/>
          </p:cNvSpPr>
          <p:nvPr>
            <p:ph type="body" idx="1"/>
          </p:nvPr>
        </p:nvSpPr>
        <p:spPr/>
        <p:txBody>
          <a:bodyPr>
            <a:normAutofit fontScale="92500"/>
          </a:bodyPr>
          <a:lstStyle/>
          <a:p>
            <a:pPr marL="0" indent="0" eaLnBrk="1" hangingPunct="1">
              <a:lnSpc>
                <a:spcPct val="110000"/>
              </a:lnSpc>
              <a:buClr>
                <a:srgbClr val="FF0000"/>
              </a:buClr>
              <a:tabLst>
                <a:tab pos="1428750" algn="l"/>
                <a:tab pos="4098925" algn="l"/>
              </a:tabLst>
              <a:defRPr/>
            </a:pPr>
            <a:r>
              <a:rPr lang="zh-CN" altLang="en-US" sz="2400">
                <a:solidFill>
                  <a:srgbClr val="FF0000"/>
                </a:solidFill>
                <a:effectLst>
                  <a:outerShdw blurRad="38100" dist="38100" dir="2700000" algn="tl">
                    <a:srgbClr val="C0C0C0"/>
                  </a:outerShdw>
                </a:effectLst>
              </a:rPr>
              <a:t>  加快循环内条件码形成</a:t>
            </a:r>
          </a:p>
          <a:p>
            <a:pPr marL="0" indent="0" eaLnBrk="1" hangingPunct="1">
              <a:lnSpc>
                <a:spcPct val="110000"/>
              </a:lnSpc>
              <a:buFont typeface="Wingdings" panose="05000000000000000000" pitchFamily="2" charset="2"/>
              <a:buNone/>
              <a:tabLst>
                <a:tab pos="1428750" algn="l"/>
                <a:tab pos="4098925" algn="l"/>
              </a:tabLst>
              <a:defRPr/>
            </a:pPr>
            <a:r>
              <a:rPr lang="zh-CN" altLang="en-US" sz="2400">
                <a:solidFill>
                  <a:srgbClr val="009900"/>
                </a:solidFill>
                <a:effectLst>
                  <a:outerShdw blurRad="38100" dist="38100" dir="2700000" algn="tl">
                    <a:srgbClr val="C0C0C0"/>
                  </a:outerShdw>
                </a:effectLst>
              </a:rPr>
              <a:t>编译前：</a:t>
            </a:r>
            <a:r>
              <a:rPr lang="zh-CN" altLang="en-US" sz="2400"/>
              <a:t>	</a:t>
            </a:r>
          </a:p>
          <a:p>
            <a:pPr marL="0" indent="0" eaLnBrk="1" hangingPunct="1">
              <a:lnSpc>
                <a:spcPct val="110000"/>
              </a:lnSpc>
              <a:buFont typeface="Wingdings" panose="05000000000000000000" pitchFamily="2" charset="2"/>
              <a:buNone/>
              <a:tabLst>
                <a:tab pos="1428750" algn="l"/>
                <a:tab pos="4098925" algn="l"/>
              </a:tabLst>
              <a:defRPr/>
            </a:pPr>
            <a:r>
              <a:rPr lang="en-US" altLang="zh-CN" sz="2400"/>
              <a:t>	LOAD R1,NUM	;</a:t>
            </a:r>
            <a:r>
              <a:rPr lang="zh-CN" altLang="en-US" sz="2400"/>
              <a:t>循环次数初值装入</a:t>
            </a:r>
            <a:r>
              <a:rPr lang="en-US" altLang="zh-CN" sz="2400"/>
              <a:t>R1</a:t>
            </a:r>
          </a:p>
          <a:p>
            <a:pPr marL="0" indent="0" eaLnBrk="1" hangingPunct="1">
              <a:lnSpc>
                <a:spcPct val="110000"/>
              </a:lnSpc>
              <a:buFont typeface="Wingdings" panose="05000000000000000000" pitchFamily="2" charset="2"/>
              <a:buNone/>
              <a:tabLst>
                <a:tab pos="1428750" algn="l"/>
                <a:tab pos="4098925" algn="l"/>
              </a:tabLst>
              <a:defRPr/>
            </a:pPr>
            <a:r>
              <a:rPr lang="en-US" altLang="zh-CN" sz="2400"/>
              <a:t>LOOP：	……	;</a:t>
            </a:r>
            <a:r>
              <a:rPr lang="zh-CN" altLang="en-US" sz="2400"/>
              <a:t>循环体开始</a:t>
            </a:r>
          </a:p>
          <a:p>
            <a:pPr marL="0" indent="0" eaLnBrk="1" hangingPunct="1">
              <a:lnSpc>
                <a:spcPct val="110000"/>
              </a:lnSpc>
              <a:buFont typeface="Wingdings" panose="05000000000000000000" pitchFamily="2" charset="2"/>
              <a:buNone/>
              <a:tabLst>
                <a:tab pos="1428750" algn="l"/>
                <a:tab pos="4098925" algn="l"/>
              </a:tabLst>
              <a:defRPr/>
            </a:pPr>
            <a:r>
              <a:rPr lang="zh-CN" altLang="en-US" sz="2400"/>
              <a:t>	……</a:t>
            </a:r>
          </a:p>
          <a:p>
            <a:pPr marL="0" indent="0" eaLnBrk="1" hangingPunct="1">
              <a:lnSpc>
                <a:spcPct val="110000"/>
              </a:lnSpc>
              <a:buFont typeface="Wingdings" panose="05000000000000000000" pitchFamily="2" charset="2"/>
              <a:buNone/>
              <a:tabLst>
                <a:tab pos="1428750" algn="l"/>
                <a:tab pos="4098925" algn="l"/>
              </a:tabLst>
              <a:defRPr/>
            </a:pPr>
            <a:r>
              <a:rPr lang="zh-CN" altLang="en-US" sz="2400"/>
              <a:t>	</a:t>
            </a:r>
            <a:r>
              <a:rPr lang="en-US" altLang="zh-CN" sz="2400">
                <a:solidFill>
                  <a:srgbClr val="0000CC"/>
                </a:solidFill>
                <a:effectLst>
                  <a:outerShdw blurRad="38100" dist="38100" dir="2700000" algn="tl">
                    <a:srgbClr val="C0C0C0"/>
                  </a:outerShdw>
                </a:effectLst>
              </a:rPr>
              <a:t>DEC  R1</a:t>
            </a:r>
            <a:r>
              <a:rPr lang="en-US" altLang="zh-CN" sz="2400">
                <a:solidFill>
                  <a:srgbClr val="0000CC"/>
                </a:solidFill>
              </a:rPr>
              <a:t>	</a:t>
            </a:r>
            <a:r>
              <a:rPr lang="en-US" altLang="zh-CN" sz="2400"/>
              <a:t>;</a:t>
            </a:r>
            <a:r>
              <a:rPr lang="zh-CN" altLang="en-US" sz="2400"/>
              <a:t>循环次数减“1”</a:t>
            </a:r>
          </a:p>
          <a:p>
            <a:pPr marL="0" indent="0" eaLnBrk="1" hangingPunct="1">
              <a:lnSpc>
                <a:spcPct val="110000"/>
              </a:lnSpc>
              <a:buFont typeface="Wingdings" panose="05000000000000000000" pitchFamily="2" charset="2"/>
              <a:buNone/>
              <a:tabLst>
                <a:tab pos="1428750" algn="l"/>
                <a:tab pos="4098925" algn="l"/>
              </a:tabLst>
              <a:defRPr/>
            </a:pPr>
            <a:r>
              <a:rPr lang="zh-CN" altLang="en-US" sz="2400">
                <a:solidFill>
                  <a:srgbClr val="0000CC"/>
                </a:solidFill>
              </a:rPr>
              <a:t>	</a:t>
            </a:r>
            <a:r>
              <a:rPr lang="en-US" altLang="zh-CN" sz="2400">
                <a:solidFill>
                  <a:srgbClr val="0000CC"/>
                </a:solidFill>
                <a:effectLst>
                  <a:outerShdw blurRad="38100" dist="38100" dir="2700000" algn="tl">
                    <a:srgbClr val="C0C0C0"/>
                  </a:outerShdw>
                </a:effectLst>
              </a:rPr>
              <a:t>BNE  LOOP</a:t>
            </a:r>
            <a:r>
              <a:rPr lang="en-US" altLang="zh-CN" sz="2400"/>
              <a:t>	;</a:t>
            </a:r>
            <a:r>
              <a:rPr lang="zh-CN" altLang="en-US" sz="2400"/>
              <a:t>测试循环是否则结束</a:t>
            </a:r>
          </a:p>
          <a:p>
            <a:pPr marL="0" indent="0" eaLnBrk="1" hangingPunct="1">
              <a:lnSpc>
                <a:spcPct val="110000"/>
              </a:lnSpc>
              <a:buFont typeface="Wingdings" panose="05000000000000000000" pitchFamily="2" charset="2"/>
              <a:buNone/>
              <a:tabLst>
                <a:tab pos="1428750" algn="l"/>
                <a:tab pos="4098925" algn="l"/>
              </a:tabLst>
              <a:defRPr/>
            </a:pPr>
            <a:r>
              <a:rPr lang="zh-CN" altLang="en-US" sz="2400"/>
              <a:t>	</a:t>
            </a:r>
            <a:r>
              <a:rPr lang="en-US" altLang="zh-CN" sz="2400"/>
              <a:t>HALT	;</a:t>
            </a:r>
            <a:r>
              <a:rPr lang="zh-CN" altLang="en-US" sz="2400"/>
              <a:t>程序结束</a:t>
            </a:r>
          </a:p>
          <a:p>
            <a:pPr marL="0" indent="0" eaLnBrk="1" hangingPunct="1">
              <a:lnSpc>
                <a:spcPct val="110000"/>
              </a:lnSpc>
              <a:buFont typeface="Wingdings" panose="05000000000000000000" pitchFamily="2" charset="2"/>
              <a:buNone/>
              <a:tabLst>
                <a:tab pos="1428750" algn="l"/>
                <a:tab pos="4098925" algn="l"/>
              </a:tabLst>
              <a:defRPr/>
            </a:pPr>
            <a:r>
              <a:rPr lang="en-US" altLang="zh-CN" sz="2400"/>
              <a:t>NUM：	n</a:t>
            </a:r>
            <a:endParaRPr lang="zh-CN" altLang="en-US" sz="2400"/>
          </a:p>
        </p:txBody>
      </p:sp>
      <p:sp>
        <p:nvSpPr>
          <p:cNvPr id="163845"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2</a:t>
            </a:r>
          </a:p>
        </p:txBody>
      </p:sp>
    </p:spTree>
  </p:cSld>
  <p:clrMapOvr>
    <a:masterClrMapping/>
  </p:clrMapOvr>
  <p:transition spd="slow">
    <p:random/>
    <p:sndAc>
      <p:stSnd>
        <p:snd r:embed="rId2" name="projctor.wav"/>
      </p:stSnd>
    </p:sndAc>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pPr eaLnBrk="1" hangingPunct="1">
              <a:defRPr/>
            </a:pPr>
            <a:r>
              <a:rPr lang="zh-CN" altLang="en-US"/>
              <a:t>提前形成条件码</a:t>
            </a:r>
          </a:p>
        </p:txBody>
      </p:sp>
      <p:sp>
        <p:nvSpPr>
          <p:cNvPr id="164867"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控制相关</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条件转移的处理</a:t>
            </a:r>
            <a:endParaRPr lang="zh-CN" altLang="en-US" sz="1200" b="0">
              <a:latin typeface="Times New Roman" panose="02020603050405020304" pitchFamily="18" charset="0"/>
              <a:ea typeface="幼圆" panose="02010509060101010101" pitchFamily="49" charset="-122"/>
            </a:endParaRPr>
          </a:p>
        </p:txBody>
      </p:sp>
      <p:sp>
        <p:nvSpPr>
          <p:cNvPr id="710660" name="Rectangle 4"/>
          <p:cNvSpPr>
            <a:spLocks noGrp="1" noChangeArrowheads="1"/>
          </p:cNvSpPr>
          <p:nvPr>
            <p:ph type="body" idx="1"/>
          </p:nvPr>
        </p:nvSpPr>
        <p:spPr>
          <a:xfrm>
            <a:off x="2333625" y="1989138"/>
            <a:ext cx="8181975" cy="4411662"/>
          </a:xfrm>
        </p:spPr>
        <p:txBody>
          <a:bodyPr>
            <a:normAutofit lnSpcReduction="10000"/>
          </a:bodyPr>
          <a:lstStyle/>
          <a:p>
            <a:pPr marL="0" indent="0" eaLnBrk="1" hangingPunct="1">
              <a:buClr>
                <a:srgbClr val="FF0000"/>
              </a:buClr>
              <a:tabLst>
                <a:tab pos="1054100" algn="l"/>
                <a:tab pos="4098925" algn="l"/>
              </a:tabLst>
              <a:defRPr/>
            </a:pPr>
            <a:r>
              <a:rPr lang="zh-CN" altLang="en-US" sz="2400">
                <a:solidFill>
                  <a:srgbClr val="FF0000"/>
                </a:solidFill>
                <a:effectLst>
                  <a:outerShdw blurRad="38100" dist="38100" dir="2700000" algn="tl">
                    <a:srgbClr val="C0C0C0"/>
                  </a:outerShdw>
                </a:effectLst>
              </a:rPr>
              <a:t>  加快循环内条件码形成</a:t>
            </a:r>
          </a:p>
          <a:p>
            <a:pPr marL="0" indent="0" eaLnBrk="1" hangingPunct="1">
              <a:buFont typeface="Wingdings" panose="05000000000000000000" pitchFamily="2" charset="2"/>
              <a:buNone/>
              <a:tabLst>
                <a:tab pos="1054100" algn="l"/>
                <a:tab pos="4098925" algn="l"/>
              </a:tabLst>
              <a:defRPr/>
            </a:pPr>
            <a:r>
              <a:rPr lang="zh-CN" altLang="en-US" sz="2400">
                <a:solidFill>
                  <a:srgbClr val="009900"/>
                </a:solidFill>
                <a:effectLst>
                  <a:outerShdw blurRad="38100" dist="38100" dir="2700000" algn="tl">
                    <a:srgbClr val="C0C0C0"/>
                  </a:outerShdw>
                </a:effectLst>
              </a:rPr>
              <a:t>编译后：</a:t>
            </a:r>
            <a:r>
              <a:rPr lang="zh-CN" altLang="en-US" sz="2400"/>
              <a:t>	</a:t>
            </a:r>
          </a:p>
          <a:p>
            <a:pPr marL="0" indent="0" eaLnBrk="1" hangingPunct="1">
              <a:buFont typeface="Wingdings" panose="05000000000000000000" pitchFamily="2" charset="2"/>
              <a:buNone/>
              <a:tabLst>
                <a:tab pos="1054100" algn="l"/>
                <a:tab pos="4098925" algn="l"/>
              </a:tabLst>
              <a:defRPr/>
            </a:pPr>
            <a:r>
              <a:rPr lang="en-US" altLang="zh-CN" sz="2400"/>
              <a:t>	LOAD R1,NUM	;</a:t>
            </a:r>
            <a:r>
              <a:rPr lang="zh-CN" altLang="en-US" sz="2400"/>
              <a:t>循环次数装入</a:t>
            </a:r>
            <a:r>
              <a:rPr lang="en-US" altLang="zh-CN" sz="2400"/>
              <a:t>R1</a:t>
            </a:r>
            <a:r>
              <a:rPr lang="zh-CN" altLang="en-US" sz="2400"/>
              <a:t>中</a:t>
            </a:r>
          </a:p>
          <a:p>
            <a:pPr marL="0" indent="0" eaLnBrk="1" hangingPunct="1">
              <a:buFont typeface="Wingdings" panose="05000000000000000000" pitchFamily="2" charset="2"/>
              <a:buNone/>
              <a:tabLst>
                <a:tab pos="1054100" algn="l"/>
                <a:tab pos="4098925" algn="l"/>
              </a:tabLst>
              <a:defRPr/>
            </a:pPr>
            <a:r>
              <a:rPr lang="en-US" altLang="zh-CN" sz="2400"/>
              <a:t>LOOP: </a:t>
            </a:r>
            <a:r>
              <a:rPr lang="en-US" altLang="zh-CN" sz="2400">
                <a:solidFill>
                  <a:srgbClr val="0000CC"/>
                </a:solidFill>
                <a:effectLst>
                  <a:outerShdw blurRad="38100" dist="38100" dir="2700000" algn="tl">
                    <a:srgbClr val="C0C0C0"/>
                  </a:outerShdw>
                </a:effectLst>
              </a:rPr>
              <a:t>LDEC R1     </a:t>
            </a:r>
            <a:r>
              <a:rPr lang="en-US" altLang="zh-CN" sz="2400"/>
              <a:t>;</a:t>
            </a:r>
            <a:r>
              <a:rPr lang="zh-CN" altLang="en-US" sz="2400"/>
              <a:t>一条专用的循环次数减1指令</a:t>
            </a:r>
          </a:p>
          <a:p>
            <a:pPr marL="0" indent="0" eaLnBrk="1" hangingPunct="1">
              <a:buFont typeface="Wingdings" panose="05000000000000000000" pitchFamily="2" charset="2"/>
              <a:buNone/>
              <a:tabLst>
                <a:tab pos="1054100" algn="l"/>
                <a:tab pos="4098925" algn="l"/>
              </a:tabLst>
              <a:defRPr/>
            </a:pPr>
            <a:r>
              <a:rPr lang="zh-CN" altLang="en-US" sz="2400"/>
              <a:t>	……  	;循环体开始</a:t>
            </a:r>
          </a:p>
          <a:p>
            <a:pPr marL="0" indent="0" eaLnBrk="1" hangingPunct="1">
              <a:buFont typeface="Wingdings" panose="05000000000000000000" pitchFamily="2" charset="2"/>
              <a:buNone/>
              <a:tabLst>
                <a:tab pos="1054100" algn="l"/>
                <a:tab pos="4098925" algn="l"/>
              </a:tabLst>
              <a:defRPr/>
            </a:pPr>
            <a:r>
              <a:rPr lang="zh-CN" altLang="en-US" sz="2400"/>
              <a:t>	……</a:t>
            </a:r>
          </a:p>
          <a:p>
            <a:pPr marL="0" indent="0" eaLnBrk="1" hangingPunct="1">
              <a:buFont typeface="Wingdings" panose="05000000000000000000" pitchFamily="2" charset="2"/>
              <a:buNone/>
              <a:tabLst>
                <a:tab pos="1054100" algn="l"/>
                <a:tab pos="4098925" algn="l"/>
              </a:tabLst>
              <a:defRPr/>
            </a:pPr>
            <a:r>
              <a:rPr lang="zh-CN" altLang="en-US" sz="2400"/>
              <a:t>	</a:t>
            </a:r>
            <a:r>
              <a:rPr lang="en-US" altLang="zh-CN" sz="2400">
                <a:solidFill>
                  <a:srgbClr val="0000CC"/>
                </a:solidFill>
                <a:effectLst>
                  <a:outerShdw blurRad="38100" dist="38100" dir="2700000" algn="tl">
                    <a:srgbClr val="C0C0C0"/>
                  </a:outerShdw>
                </a:effectLst>
              </a:rPr>
              <a:t>LBNE LOOP</a:t>
            </a:r>
            <a:r>
              <a:rPr lang="en-US" altLang="zh-CN" sz="2400"/>
              <a:t>;</a:t>
            </a:r>
            <a:r>
              <a:rPr lang="zh-CN" altLang="en-US" sz="2400"/>
              <a:t>一条专用的测试循环是否结束的指令</a:t>
            </a:r>
          </a:p>
          <a:p>
            <a:pPr marL="0" indent="0" eaLnBrk="1" hangingPunct="1">
              <a:buFont typeface="Wingdings" panose="05000000000000000000" pitchFamily="2" charset="2"/>
              <a:buNone/>
              <a:tabLst>
                <a:tab pos="1054100" algn="l"/>
                <a:tab pos="4098925" algn="l"/>
              </a:tabLst>
              <a:defRPr/>
            </a:pPr>
            <a:r>
              <a:rPr lang="zh-CN" altLang="en-US" sz="2400"/>
              <a:t>	</a:t>
            </a:r>
            <a:r>
              <a:rPr lang="en-US" altLang="zh-CN" sz="2400"/>
              <a:t>HALT	;</a:t>
            </a:r>
            <a:r>
              <a:rPr lang="zh-CN" altLang="en-US" sz="2400"/>
              <a:t>程序结束</a:t>
            </a:r>
          </a:p>
          <a:p>
            <a:pPr marL="0" indent="0" eaLnBrk="1" hangingPunct="1">
              <a:buFont typeface="Wingdings" panose="05000000000000000000" pitchFamily="2" charset="2"/>
              <a:buNone/>
              <a:tabLst>
                <a:tab pos="1054100" algn="l"/>
                <a:tab pos="4098925" algn="l"/>
              </a:tabLst>
              <a:defRPr/>
            </a:pPr>
            <a:r>
              <a:rPr lang="en-US" altLang="zh-CN" sz="2400"/>
              <a:t>NUM:   n	;</a:t>
            </a:r>
            <a:r>
              <a:rPr lang="zh-CN" altLang="en-US" sz="2400"/>
              <a:t>循环次数</a:t>
            </a:r>
          </a:p>
          <a:p>
            <a:pPr marL="0" indent="0" eaLnBrk="1" hangingPunct="1">
              <a:buFont typeface="Wingdings" panose="05000000000000000000" pitchFamily="2" charset="2"/>
              <a:buNone/>
              <a:tabLst>
                <a:tab pos="1054100" algn="l"/>
                <a:tab pos="4098925" algn="l"/>
              </a:tabLst>
              <a:defRPr/>
            </a:pPr>
            <a:r>
              <a:rPr lang="zh-CN" altLang="en-US" sz="2400"/>
              <a:t> </a:t>
            </a:r>
            <a:r>
              <a:rPr lang="en-US" altLang="zh-CN" sz="2400">
                <a:solidFill>
                  <a:srgbClr val="FF0000"/>
                </a:solidFill>
              </a:rPr>
              <a:t>【</a:t>
            </a:r>
            <a:r>
              <a:rPr lang="zh-CN" altLang="en-US" sz="2400">
                <a:solidFill>
                  <a:srgbClr val="FF0000"/>
                </a:solidFill>
              </a:rPr>
              <a:t>提示</a:t>
            </a:r>
            <a:r>
              <a:rPr lang="en-US" altLang="zh-CN" sz="2400">
                <a:solidFill>
                  <a:srgbClr val="FF0000"/>
                </a:solidFill>
              </a:rPr>
              <a:t>】</a:t>
            </a:r>
            <a:r>
              <a:rPr lang="zh-CN" altLang="en-US" sz="2400">
                <a:solidFill>
                  <a:srgbClr val="0000CC"/>
                </a:solidFill>
                <a:effectLst>
                  <a:outerShdw blurRad="38100" dist="38100" dir="2700000" algn="tl">
                    <a:srgbClr val="C0C0C0"/>
                  </a:outerShdw>
                </a:effectLst>
              </a:rPr>
              <a:t>指令</a:t>
            </a:r>
            <a:r>
              <a:rPr lang="en-US" altLang="zh-CN" sz="2400">
                <a:solidFill>
                  <a:srgbClr val="0000CC"/>
                </a:solidFill>
                <a:effectLst>
                  <a:outerShdw blurRad="38100" dist="38100" dir="2700000" algn="tl">
                    <a:srgbClr val="C0C0C0"/>
                  </a:outerShdw>
                </a:effectLst>
              </a:rPr>
              <a:t>LDEC</a:t>
            </a:r>
            <a:r>
              <a:rPr lang="zh-CN" altLang="en-US" sz="2400">
                <a:solidFill>
                  <a:srgbClr val="0000CC"/>
                </a:solidFill>
                <a:effectLst>
                  <a:outerShdw blurRad="38100" dist="38100" dir="2700000" algn="tl">
                    <a:srgbClr val="C0C0C0"/>
                  </a:outerShdw>
                </a:effectLst>
              </a:rPr>
              <a:t>和</a:t>
            </a:r>
            <a:r>
              <a:rPr lang="en-US" altLang="zh-CN" sz="2400">
                <a:solidFill>
                  <a:srgbClr val="0000CC"/>
                </a:solidFill>
                <a:effectLst>
                  <a:outerShdw blurRad="38100" dist="38100" dir="2700000" algn="tl">
                    <a:srgbClr val="C0C0C0"/>
                  </a:outerShdw>
                </a:effectLst>
              </a:rPr>
              <a:t>LBNE</a:t>
            </a:r>
            <a:r>
              <a:rPr lang="zh-CN" altLang="en-US" sz="2400">
                <a:solidFill>
                  <a:srgbClr val="0000CC"/>
                </a:solidFill>
                <a:effectLst>
                  <a:outerShdw blurRad="38100" dist="38100" dir="2700000" algn="tl">
                    <a:srgbClr val="C0C0C0"/>
                  </a:outerShdw>
                </a:effectLst>
              </a:rPr>
              <a:t>使用专用的条件码寄存器。</a:t>
            </a:r>
          </a:p>
        </p:txBody>
      </p:sp>
      <p:sp>
        <p:nvSpPr>
          <p:cNvPr id="164869"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3</a:t>
            </a:r>
          </a:p>
        </p:txBody>
      </p:sp>
    </p:spTree>
  </p:cSld>
  <p:clrMapOvr>
    <a:masterClrMapping/>
  </p:clrMapOvr>
  <p:transition spd="slow">
    <p:random/>
    <p:sndAc>
      <p:stSnd>
        <p:snd r:embed="rId2" name="projctor.wav"/>
      </p:stSnd>
    </p:sndAc>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pPr eaLnBrk="1" hangingPunct="1">
              <a:defRPr/>
            </a:pPr>
            <a:r>
              <a:rPr lang="zh-CN" altLang="en-US"/>
              <a:t>预  测</a:t>
            </a:r>
          </a:p>
        </p:txBody>
      </p:sp>
      <p:sp>
        <p:nvSpPr>
          <p:cNvPr id="165891"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控制相关</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条件转移的处理</a:t>
            </a:r>
            <a:endParaRPr lang="zh-CN" altLang="en-US" sz="1200" b="0">
              <a:latin typeface="Times New Roman" panose="02020603050405020304" pitchFamily="18" charset="0"/>
              <a:ea typeface="幼圆" panose="02010509060101010101" pitchFamily="49" charset="-122"/>
            </a:endParaRPr>
          </a:p>
        </p:txBody>
      </p:sp>
      <p:sp>
        <p:nvSpPr>
          <p:cNvPr id="165892" name="Rectangle 4"/>
          <p:cNvSpPr>
            <a:spLocks noGrp="1" noChangeArrowheads="1"/>
          </p:cNvSpPr>
          <p:nvPr>
            <p:ph type="body" idx="1"/>
          </p:nvPr>
        </p:nvSpPr>
        <p:spPr>
          <a:xfrm>
            <a:off x="3000375" y="1989138"/>
            <a:ext cx="5634038" cy="4411662"/>
          </a:xfrm>
        </p:spPr>
        <p:txBody>
          <a:bodyPr/>
          <a:lstStyle/>
          <a:p>
            <a:pPr eaLnBrk="1" hangingPunct="1">
              <a:lnSpc>
                <a:spcPct val="115000"/>
              </a:lnSpc>
            </a:pPr>
            <a:r>
              <a:rPr lang="zh-CN" altLang="en-US">
                <a:hlinkClick r:id="" action="ppaction://noaction"/>
              </a:rPr>
              <a:t>思想</a:t>
            </a:r>
            <a:endParaRPr lang="zh-CN" altLang="en-US"/>
          </a:p>
          <a:p>
            <a:pPr eaLnBrk="1" hangingPunct="1">
              <a:lnSpc>
                <a:spcPct val="115000"/>
              </a:lnSpc>
            </a:pPr>
            <a:r>
              <a:rPr lang="zh-CN" altLang="en-US"/>
              <a:t>预测的后续处理</a:t>
            </a:r>
          </a:p>
          <a:p>
            <a:pPr lvl="1" eaLnBrk="1" hangingPunct="1">
              <a:lnSpc>
                <a:spcPct val="115000"/>
              </a:lnSpc>
            </a:pPr>
            <a:r>
              <a:rPr lang="zh-CN" altLang="en-US">
                <a:hlinkClick r:id="" action="ppaction://noaction"/>
              </a:rPr>
              <a:t>分支现场的保护及恢复</a:t>
            </a:r>
            <a:endParaRPr lang="zh-CN" altLang="en-US"/>
          </a:p>
          <a:p>
            <a:pPr lvl="1" eaLnBrk="1" hangingPunct="1">
              <a:lnSpc>
                <a:spcPct val="115000"/>
              </a:lnSpc>
            </a:pPr>
            <a:r>
              <a:rPr lang="zh-CN" altLang="en-US">
                <a:hlinkClick r:id="" action="ppaction://noaction"/>
              </a:rPr>
              <a:t>预防预测不中时的加速处理</a:t>
            </a:r>
            <a:endParaRPr lang="zh-CN" altLang="en-US"/>
          </a:p>
          <a:p>
            <a:pPr eaLnBrk="1" hangingPunct="1">
              <a:lnSpc>
                <a:spcPct val="115000"/>
              </a:lnSpc>
            </a:pPr>
            <a:r>
              <a:rPr lang="zh-CN" altLang="en-US"/>
              <a:t>提高预测命中率</a:t>
            </a:r>
          </a:p>
          <a:p>
            <a:pPr lvl="1" eaLnBrk="1" hangingPunct="1">
              <a:lnSpc>
                <a:spcPct val="115000"/>
              </a:lnSpc>
            </a:pPr>
            <a:r>
              <a:rPr lang="zh-CN" altLang="en-US">
                <a:hlinkClick r:id="" action="ppaction://noaction"/>
              </a:rPr>
              <a:t>静态预测</a:t>
            </a:r>
            <a:endParaRPr lang="zh-CN" altLang="en-US"/>
          </a:p>
          <a:p>
            <a:pPr lvl="1" eaLnBrk="1" hangingPunct="1">
              <a:lnSpc>
                <a:spcPct val="115000"/>
              </a:lnSpc>
            </a:pPr>
            <a:r>
              <a:rPr lang="zh-CN" altLang="en-US">
                <a:hlinkClick r:id="" action="ppaction://noaction"/>
              </a:rPr>
              <a:t>动态预测</a:t>
            </a:r>
            <a:endParaRPr lang="zh-CN" altLang="en-US"/>
          </a:p>
        </p:txBody>
      </p:sp>
      <p:sp>
        <p:nvSpPr>
          <p:cNvPr id="2" name="文本框 1"/>
          <p:cNvSpPr txBox="1"/>
          <p:nvPr/>
        </p:nvSpPr>
        <p:spPr>
          <a:xfrm>
            <a:off x="8183245" y="3007360"/>
            <a:ext cx="3533775" cy="645160"/>
          </a:xfrm>
          <a:prstGeom prst="rect">
            <a:avLst/>
          </a:prstGeom>
          <a:noFill/>
        </p:spPr>
        <p:txBody>
          <a:bodyPr wrap="square" rtlCol="0">
            <a:spAutoFit/>
          </a:bodyPr>
          <a:lstStyle/>
          <a:p>
            <a:r>
              <a:rPr lang="zh-CN" altLang="zh-CN">
                <a:solidFill>
                  <a:srgbClr val="FF0000"/>
                </a:solidFill>
              </a:rPr>
              <a:t>提高预测命中率部分太长，看书去</a:t>
            </a:r>
          </a:p>
        </p:txBody>
      </p:sp>
    </p:spTree>
  </p:cSld>
  <p:clrMapOvr>
    <a:masterClrMapping/>
  </p:clrMapOvr>
  <p:transition spd="slow">
    <p:random/>
    <p:sndAc>
      <p:stSnd>
        <p:snd r:embed="rId2" name="projctor.wav"/>
      </p:stSnd>
    </p:sndAc>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pPr eaLnBrk="1" hangingPunct="1">
              <a:defRPr/>
            </a:pPr>
            <a:r>
              <a:rPr lang="zh-CN" altLang="en-US"/>
              <a:t>思  想</a:t>
            </a:r>
          </a:p>
        </p:txBody>
      </p:sp>
      <p:sp>
        <p:nvSpPr>
          <p:cNvPr id="16691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控制相关</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条件转移的处理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预测</a:t>
            </a:r>
            <a:endParaRPr lang="zh-CN" altLang="en-US" sz="1200" b="0">
              <a:latin typeface="Times New Roman" panose="02020603050405020304" pitchFamily="18" charset="0"/>
              <a:ea typeface="幼圆" panose="02010509060101010101" pitchFamily="49" charset="-122"/>
            </a:endParaRPr>
          </a:p>
        </p:txBody>
      </p:sp>
      <p:sp>
        <p:nvSpPr>
          <p:cNvPr id="166916" name="Rectangle 5"/>
          <p:cNvSpPr>
            <a:spLocks noGrp="1" noChangeArrowheads="1"/>
          </p:cNvSpPr>
          <p:nvPr>
            <p:ph type="body" idx="1"/>
          </p:nvPr>
        </p:nvSpPr>
        <p:spPr>
          <a:xfrm>
            <a:off x="2333625" y="1989138"/>
            <a:ext cx="7958138" cy="1601787"/>
          </a:xfrm>
        </p:spPr>
        <p:txBody>
          <a:bodyPr/>
          <a:lstStyle/>
          <a:p>
            <a:pPr marL="0" indent="0" eaLnBrk="1" hangingPunct="1">
              <a:lnSpc>
                <a:spcPct val="110000"/>
              </a:lnSpc>
              <a:buFont typeface="Wingdings" panose="05000000000000000000" pitchFamily="2" charset="2"/>
              <a:buNone/>
            </a:pPr>
            <a:r>
              <a:rPr lang="zh-CN" altLang="en-US" sz="2400"/>
              <a:t>       选取发生概率较高的分支为预测方向，运行但不写回结果。若猜对，继续执行；否则，作废预测方向的执行，返回实际转移处。</a:t>
            </a:r>
          </a:p>
        </p:txBody>
      </p:sp>
      <p:sp>
        <p:nvSpPr>
          <p:cNvPr id="166917" name="Rectangle 7"/>
          <p:cNvSpPr>
            <a:spLocks noChangeArrowheads="1"/>
          </p:cNvSpPr>
          <p:nvPr/>
        </p:nvSpPr>
        <p:spPr bwMode="auto">
          <a:xfrm>
            <a:off x="7158038" y="3535363"/>
            <a:ext cx="45974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zh-CN" altLang="en-US" sz="1800">
                <a:solidFill>
                  <a:srgbClr val="000000"/>
                </a:solidFill>
                <a:latin typeface="宋体" panose="02010600030101010101" pitchFamily="2" charset="-122"/>
              </a:rPr>
              <a:t>时间</a:t>
            </a:r>
            <a:endParaRPr lang="zh-CN" altLang="en-US">
              <a:latin typeface="Times New Roman" panose="02020603050405020304" pitchFamily="18" charset="0"/>
            </a:endParaRPr>
          </a:p>
        </p:txBody>
      </p:sp>
      <p:sp>
        <p:nvSpPr>
          <p:cNvPr id="166918" name="Rectangle 8"/>
          <p:cNvSpPr>
            <a:spLocks noChangeArrowheads="1"/>
          </p:cNvSpPr>
          <p:nvPr/>
        </p:nvSpPr>
        <p:spPr bwMode="auto">
          <a:xfrm>
            <a:off x="7615238" y="3535363"/>
            <a:ext cx="11557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en-US" altLang="zh-CN" sz="1800">
                <a:solidFill>
                  <a:srgbClr val="000000"/>
                </a:solidFill>
                <a:latin typeface="宋体" panose="02010600030101010101" pitchFamily="2" charset="-122"/>
              </a:rPr>
              <a:t>t</a:t>
            </a:r>
            <a:endParaRPr lang="en-US" altLang="zh-CN">
              <a:latin typeface="Times New Roman" panose="02020603050405020304" pitchFamily="18" charset="0"/>
            </a:endParaRPr>
          </a:p>
        </p:txBody>
      </p:sp>
      <p:sp>
        <p:nvSpPr>
          <p:cNvPr id="166919" name="Rectangle 9"/>
          <p:cNvSpPr>
            <a:spLocks noChangeArrowheads="1"/>
          </p:cNvSpPr>
          <p:nvPr/>
        </p:nvSpPr>
        <p:spPr bwMode="auto">
          <a:xfrm>
            <a:off x="5221288" y="3992563"/>
            <a:ext cx="38481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en-US" altLang="zh-CN" sz="2000">
                <a:solidFill>
                  <a:srgbClr val="000000"/>
                </a:solidFill>
                <a:latin typeface="宋体" panose="02010600030101010101" pitchFamily="2" charset="-122"/>
              </a:rPr>
              <a:t>i+1</a:t>
            </a:r>
            <a:endParaRPr lang="en-US" altLang="zh-CN">
              <a:latin typeface="Times New Roman" panose="02020603050405020304" pitchFamily="18" charset="0"/>
            </a:endParaRPr>
          </a:p>
        </p:txBody>
      </p:sp>
      <p:sp>
        <p:nvSpPr>
          <p:cNvPr id="166920" name="Rectangle 10"/>
          <p:cNvSpPr>
            <a:spLocks noChangeArrowheads="1"/>
          </p:cNvSpPr>
          <p:nvPr/>
        </p:nvSpPr>
        <p:spPr bwMode="auto">
          <a:xfrm>
            <a:off x="6297613" y="3992563"/>
            <a:ext cx="38481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en-US" altLang="zh-CN" sz="2000">
                <a:solidFill>
                  <a:srgbClr val="000000"/>
                </a:solidFill>
                <a:latin typeface="宋体" panose="02010600030101010101" pitchFamily="2" charset="-122"/>
              </a:rPr>
              <a:t>i+2</a:t>
            </a:r>
            <a:endParaRPr lang="en-US" altLang="zh-CN">
              <a:latin typeface="Times New Roman" panose="02020603050405020304" pitchFamily="18" charset="0"/>
            </a:endParaRPr>
          </a:p>
        </p:txBody>
      </p:sp>
      <p:sp>
        <p:nvSpPr>
          <p:cNvPr id="166921" name="Rectangle 11"/>
          <p:cNvSpPr>
            <a:spLocks noChangeArrowheads="1"/>
          </p:cNvSpPr>
          <p:nvPr/>
        </p:nvSpPr>
        <p:spPr bwMode="auto">
          <a:xfrm>
            <a:off x="7165975" y="3992563"/>
            <a:ext cx="25400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zh-CN" altLang="en-US" sz="2000">
                <a:solidFill>
                  <a:srgbClr val="000000"/>
                </a:solidFill>
                <a:latin typeface="Times New Roman" panose="02020603050405020304" pitchFamily="18" charset="0"/>
              </a:rPr>
              <a:t>…</a:t>
            </a:r>
            <a:endParaRPr lang="zh-CN" altLang="en-US">
              <a:latin typeface="Times New Roman" panose="02020603050405020304" pitchFamily="18" charset="0"/>
            </a:endParaRPr>
          </a:p>
        </p:txBody>
      </p:sp>
      <p:sp>
        <p:nvSpPr>
          <p:cNvPr id="166922" name="Rectangle 12"/>
          <p:cNvSpPr>
            <a:spLocks noChangeArrowheads="1"/>
          </p:cNvSpPr>
          <p:nvPr/>
        </p:nvSpPr>
        <p:spPr bwMode="auto">
          <a:xfrm>
            <a:off x="7842250" y="4017963"/>
            <a:ext cx="57785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en-US" altLang="zh-CN" sz="1800">
                <a:solidFill>
                  <a:srgbClr val="000000"/>
                </a:solidFill>
                <a:latin typeface="宋体" panose="02010600030101010101" pitchFamily="2" charset="-122"/>
              </a:rPr>
              <a:t>i+k-3</a:t>
            </a:r>
            <a:endParaRPr lang="en-US" altLang="zh-CN">
              <a:latin typeface="Times New Roman" panose="02020603050405020304" pitchFamily="18" charset="0"/>
            </a:endParaRPr>
          </a:p>
        </p:txBody>
      </p:sp>
      <p:sp>
        <p:nvSpPr>
          <p:cNvPr id="166923" name="Rectangle 13"/>
          <p:cNvSpPr>
            <a:spLocks noChangeArrowheads="1"/>
          </p:cNvSpPr>
          <p:nvPr/>
        </p:nvSpPr>
        <p:spPr bwMode="auto">
          <a:xfrm>
            <a:off x="8916988" y="4017963"/>
            <a:ext cx="57785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en-US" altLang="zh-CN" sz="1800">
                <a:solidFill>
                  <a:srgbClr val="000000"/>
                </a:solidFill>
                <a:latin typeface="宋体" panose="02010600030101010101" pitchFamily="2" charset="-122"/>
              </a:rPr>
              <a:t>i+k-2</a:t>
            </a:r>
            <a:endParaRPr lang="en-US" altLang="zh-CN">
              <a:latin typeface="Times New Roman" panose="02020603050405020304" pitchFamily="18" charset="0"/>
            </a:endParaRPr>
          </a:p>
        </p:txBody>
      </p:sp>
      <p:sp>
        <p:nvSpPr>
          <p:cNvPr id="166924" name="Rectangle 14"/>
          <p:cNvSpPr>
            <a:spLocks noChangeArrowheads="1"/>
          </p:cNvSpPr>
          <p:nvPr/>
        </p:nvSpPr>
        <p:spPr bwMode="auto">
          <a:xfrm>
            <a:off x="9520238" y="3763963"/>
            <a:ext cx="38354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zh-CN" altLang="en-US" sz="1500">
                <a:solidFill>
                  <a:srgbClr val="000000"/>
                </a:solidFill>
                <a:latin typeface="宋体" panose="02010600030101010101" pitchFamily="2" charset="-122"/>
              </a:rPr>
              <a:t>输出</a:t>
            </a:r>
            <a:endParaRPr lang="zh-CN" altLang="en-US">
              <a:latin typeface="Times New Roman" panose="02020603050405020304" pitchFamily="18" charset="0"/>
            </a:endParaRPr>
          </a:p>
        </p:txBody>
      </p:sp>
      <p:sp>
        <p:nvSpPr>
          <p:cNvPr id="166925" name="Rectangle 15"/>
          <p:cNvSpPr>
            <a:spLocks noChangeArrowheads="1"/>
          </p:cNvSpPr>
          <p:nvPr/>
        </p:nvSpPr>
        <p:spPr bwMode="auto">
          <a:xfrm>
            <a:off x="5118100" y="3865563"/>
            <a:ext cx="23813"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26" name="Line 16"/>
          <p:cNvSpPr>
            <a:spLocks noChangeShapeType="1"/>
          </p:cNvSpPr>
          <p:nvPr/>
        </p:nvSpPr>
        <p:spPr bwMode="auto">
          <a:xfrm>
            <a:off x="5118100" y="3865563"/>
            <a:ext cx="1588"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27" name="Rectangle 17"/>
          <p:cNvSpPr>
            <a:spLocks noChangeArrowheads="1"/>
          </p:cNvSpPr>
          <p:nvPr/>
        </p:nvSpPr>
        <p:spPr bwMode="auto">
          <a:xfrm>
            <a:off x="5118100" y="3865563"/>
            <a:ext cx="23813"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28" name="Line 18"/>
          <p:cNvSpPr>
            <a:spLocks noChangeShapeType="1"/>
          </p:cNvSpPr>
          <p:nvPr/>
        </p:nvSpPr>
        <p:spPr bwMode="auto">
          <a:xfrm>
            <a:off x="5118100" y="3865563"/>
            <a:ext cx="23813"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29" name="Line 19"/>
          <p:cNvSpPr>
            <a:spLocks noChangeShapeType="1"/>
          </p:cNvSpPr>
          <p:nvPr/>
        </p:nvSpPr>
        <p:spPr bwMode="auto">
          <a:xfrm>
            <a:off x="5118100" y="3865563"/>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30" name="Rectangle 20"/>
          <p:cNvSpPr>
            <a:spLocks noChangeArrowheads="1"/>
          </p:cNvSpPr>
          <p:nvPr/>
        </p:nvSpPr>
        <p:spPr bwMode="auto">
          <a:xfrm>
            <a:off x="5141913" y="3865563"/>
            <a:ext cx="51435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31" name="Line 21"/>
          <p:cNvSpPr>
            <a:spLocks noChangeShapeType="1"/>
          </p:cNvSpPr>
          <p:nvPr/>
        </p:nvSpPr>
        <p:spPr bwMode="auto">
          <a:xfrm>
            <a:off x="5141913" y="3865563"/>
            <a:ext cx="514350"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32" name="Rectangle 22"/>
          <p:cNvSpPr>
            <a:spLocks noChangeArrowheads="1"/>
          </p:cNvSpPr>
          <p:nvPr/>
        </p:nvSpPr>
        <p:spPr bwMode="auto">
          <a:xfrm>
            <a:off x="5656263" y="3865563"/>
            <a:ext cx="222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33" name="Line 23"/>
          <p:cNvSpPr>
            <a:spLocks noChangeShapeType="1"/>
          </p:cNvSpPr>
          <p:nvPr/>
        </p:nvSpPr>
        <p:spPr bwMode="auto">
          <a:xfrm>
            <a:off x="5656263" y="3865563"/>
            <a:ext cx="1587"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34" name="Rectangle 24"/>
          <p:cNvSpPr>
            <a:spLocks noChangeArrowheads="1"/>
          </p:cNvSpPr>
          <p:nvPr/>
        </p:nvSpPr>
        <p:spPr bwMode="auto">
          <a:xfrm>
            <a:off x="5656263" y="3865563"/>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35" name="Line 25"/>
          <p:cNvSpPr>
            <a:spLocks noChangeShapeType="1"/>
          </p:cNvSpPr>
          <p:nvPr/>
        </p:nvSpPr>
        <p:spPr bwMode="auto">
          <a:xfrm>
            <a:off x="5656263" y="3865563"/>
            <a:ext cx="22225"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36" name="Line 26"/>
          <p:cNvSpPr>
            <a:spLocks noChangeShapeType="1"/>
          </p:cNvSpPr>
          <p:nvPr/>
        </p:nvSpPr>
        <p:spPr bwMode="auto">
          <a:xfrm>
            <a:off x="5656263" y="3865563"/>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37" name="Rectangle 27"/>
          <p:cNvSpPr>
            <a:spLocks noChangeArrowheads="1"/>
          </p:cNvSpPr>
          <p:nvPr/>
        </p:nvSpPr>
        <p:spPr bwMode="auto">
          <a:xfrm>
            <a:off x="6194425" y="3865563"/>
            <a:ext cx="222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38" name="Line 28"/>
          <p:cNvSpPr>
            <a:spLocks noChangeShapeType="1"/>
          </p:cNvSpPr>
          <p:nvPr/>
        </p:nvSpPr>
        <p:spPr bwMode="auto">
          <a:xfrm>
            <a:off x="6194425" y="3865563"/>
            <a:ext cx="1588"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39" name="Rectangle 29"/>
          <p:cNvSpPr>
            <a:spLocks noChangeArrowheads="1"/>
          </p:cNvSpPr>
          <p:nvPr/>
        </p:nvSpPr>
        <p:spPr bwMode="auto">
          <a:xfrm>
            <a:off x="6194425" y="3865563"/>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40" name="Line 30"/>
          <p:cNvSpPr>
            <a:spLocks noChangeShapeType="1"/>
          </p:cNvSpPr>
          <p:nvPr/>
        </p:nvSpPr>
        <p:spPr bwMode="auto">
          <a:xfrm>
            <a:off x="6194425" y="3865563"/>
            <a:ext cx="22225"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41" name="Line 31"/>
          <p:cNvSpPr>
            <a:spLocks noChangeShapeType="1"/>
          </p:cNvSpPr>
          <p:nvPr/>
        </p:nvSpPr>
        <p:spPr bwMode="auto">
          <a:xfrm>
            <a:off x="6194425" y="3865563"/>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42" name="Rectangle 32"/>
          <p:cNvSpPr>
            <a:spLocks noChangeArrowheads="1"/>
          </p:cNvSpPr>
          <p:nvPr/>
        </p:nvSpPr>
        <p:spPr bwMode="auto">
          <a:xfrm>
            <a:off x="6216650" y="3865563"/>
            <a:ext cx="51593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43" name="Line 33"/>
          <p:cNvSpPr>
            <a:spLocks noChangeShapeType="1"/>
          </p:cNvSpPr>
          <p:nvPr/>
        </p:nvSpPr>
        <p:spPr bwMode="auto">
          <a:xfrm>
            <a:off x="6216650" y="3865563"/>
            <a:ext cx="515938"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44" name="Rectangle 34"/>
          <p:cNvSpPr>
            <a:spLocks noChangeArrowheads="1"/>
          </p:cNvSpPr>
          <p:nvPr/>
        </p:nvSpPr>
        <p:spPr bwMode="auto">
          <a:xfrm>
            <a:off x="6732588" y="3865563"/>
            <a:ext cx="222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45" name="Line 35"/>
          <p:cNvSpPr>
            <a:spLocks noChangeShapeType="1"/>
          </p:cNvSpPr>
          <p:nvPr/>
        </p:nvSpPr>
        <p:spPr bwMode="auto">
          <a:xfrm>
            <a:off x="6732588" y="3865563"/>
            <a:ext cx="1587"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46" name="Rectangle 36"/>
          <p:cNvSpPr>
            <a:spLocks noChangeArrowheads="1"/>
          </p:cNvSpPr>
          <p:nvPr/>
        </p:nvSpPr>
        <p:spPr bwMode="auto">
          <a:xfrm>
            <a:off x="6732588" y="3865563"/>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47" name="Line 37"/>
          <p:cNvSpPr>
            <a:spLocks noChangeShapeType="1"/>
          </p:cNvSpPr>
          <p:nvPr/>
        </p:nvSpPr>
        <p:spPr bwMode="auto">
          <a:xfrm>
            <a:off x="6732588" y="3865563"/>
            <a:ext cx="22225"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48" name="Line 38"/>
          <p:cNvSpPr>
            <a:spLocks noChangeShapeType="1"/>
          </p:cNvSpPr>
          <p:nvPr/>
        </p:nvSpPr>
        <p:spPr bwMode="auto">
          <a:xfrm>
            <a:off x="6732588" y="3865563"/>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49" name="Rectangle 39"/>
          <p:cNvSpPr>
            <a:spLocks noChangeArrowheads="1"/>
          </p:cNvSpPr>
          <p:nvPr/>
        </p:nvSpPr>
        <p:spPr bwMode="auto">
          <a:xfrm>
            <a:off x="7818438" y="3865563"/>
            <a:ext cx="23812"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50" name="Line 40"/>
          <p:cNvSpPr>
            <a:spLocks noChangeShapeType="1"/>
          </p:cNvSpPr>
          <p:nvPr/>
        </p:nvSpPr>
        <p:spPr bwMode="auto">
          <a:xfrm>
            <a:off x="7818438" y="3865563"/>
            <a:ext cx="1587"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51" name="Rectangle 41"/>
          <p:cNvSpPr>
            <a:spLocks noChangeArrowheads="1"/>
          </p:cNvSpPr>
          <p:nvPr/>
        </p:nvSpPr>
        <p:spPr bwMode="auto">
          <a:xfrm>
            <a:off x="7818438" y="3865563"/>
            <a:ext cx="23812"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52" name="Line 42"/>
          <p:cNvSpPr>
            <a:spLocks noChangeShapeType="1"/>
          </p:cNvSpPr>
          <p:nvPr/>
        </p:nvSpPr>
        <p:spPr bwMode="auto">
          <a:xfrm>
            <a:off x="7818438" y="3865563"/>
            <a:ext cx="23812"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53" name="Line 43"/>
          <p:cNvSpPr>
            <a:spLocks noChangeShapeType="1"/>
          </p:cNvSpPr>
          <p:nvPr/>
        </p:nvSpPr>
        <p:spPr bwMode="auto">
          <a:xfrm>
            <a:off x="7818438" y="3865563"/>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54" name="Rectangle 44"/>
          <p:cNvSpPr>
            <a:spLocks noChangeArrowheads="1"/>
          </p:cNvSpPr>
          <p:nvPr/>
        </p:nvSpPr>
        <p:spPr bwMode="auto">
          <a:xfrm>
            <a:off x="7842250" y="3865563"/>
            <a:ext cx="51435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55" name="Line 45"/>
          <p:cNvSpPr>
            <a:spLocks noChangeShapeType="1"/>
          </p:cNvSpPr>
          <p:nvPr/>
        </p:nvSpPr>
        <p:spPr bwMode="auto">
          <a:xfrm>
            <a:off x="7842250" y="3865563"/>
            <a:ext cx="514350"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56" name="Rectangle 46"/>
          <p:cNvSpPr>
            <a:spLocks noChangeArrowheads="1"/>
          </p:cNvSpPr>
          <p:nvPr/>
        </p:nvSpPr>
        <p:spPr bwMode="auto">
          <a:xfrm>
            <a:off x="8356600" y="3865563"/>
            <a:ext cx="222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57" name="Line 47"/>
          <p:cNvSpPr>
            <a:spLocks noChangeShapeType="1"/>
          </p:cNvSpPr>
          <p:nvPr/>
        </p:nvSpPr>
        <p:spPr bwMode="auto">
          <a:xfrm>
            <a:off x="8356600" y="3865563"/>
            <a:ext cx="1588"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58" name="Rectangle 48"/>
          <p:cNvSpPr>
            <a:spLocks noChangeArrowheads="1"/>
          </p:cNvSpPr>
          <p:nvPr/>
        </p:nvSpPr>
        <p:spPr bwMode="auto">
          <a:xfrm>
            <a:off x="8356600" y="3865563"/>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59" name="Line 49"/>
          <p:cNvSpPr>
            <a:spLocks noChangeShapeType="1"/>
          </p:cNvSpPr>
          <p:nvPr/>
        </p:nvSpPr>
        <p:spPr bwMode="auto">
          <a:xfrm>
            <a:off x="8356600" y="3865563"/>
            <a:ext cx="22225"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60" name="Line 50"/>
          <p:cNvSpPr>
            <a:spLocks noChangeShapeType="1"/>
          </p:cNvSpPr>
          <p:nvPr/>
        </p:nvSpPr>
        <p:spPr bwMode="auto">
          <a:xfrm>
            <a:off x="8356600" y="3865563"/>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61" name="Rectangle 51"/>
          <p:cNvSpPr>
            <a:spLocks noChangeArrowheads="1"/>
          </p:cNvSpPr>
          <p:nvPr/>
        </p:nvSpPr>
        <p:spPr bwMode="auto">
          <a:xfrm>
            <a:off x="8894763" y="3865563"/>
            <a:ext cx="222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62" name="Line 52"/>
          <p:cNvSpPr>
            <a:spLocks noChangeShapeType="1"/>
          </p:cNvSpPr>
          <p:nvPr/>
        </p:nvSpPr>
        <p:spPr bwMode="auto">
          <a:xfrm>
            <a:off x="8894763" y="3865563"/>
            <a:ext cx="1587"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63" name="Rectangle 53"/>
          <p:cNvSpPr>
            <a:spLocks noChangeArrowheads="1"/>
          </p:cNvSpPr>
          <p:nvPr/>
        </p:nvSpPr>
        <p:spPr bwMode="auto">
          <a:xfrm>
            <a:off x="8894763" y="3865563"/>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64" name="Line 54"/>
          <p:cNvSpPr>
            <a:spLocks noChangeShapeType="1"/>
          </p:cNvSpPr>
          <p:nvPr/>
        </p:nvSpPr>
        <p:spPr bwMode="auto">
          <a:xfrm>
            <a:off x="8894763" y="3865563"/>
            <a:ext cx="22225"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65" name="Line 55"/>
          <p:cNvSpPr>
            <a:spLocks noChangeShapeType="1"/>
          </p:cNvSpPr>
          <p:nvPr/>
        </p:nvSpPr>
        <p:spPr bwMode="auto">
          <a:xfrm>
            <a:off x="8894763" y="3865563"/>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66" name="Rectangle 56"/>
          <p:cNvSpPr>
            <a:spLocks noChangeArrowheads="1"/>
          </p:cNvSpPr>
          <p:nvPr/>
        </p:nvSpPr>
        <p:spPr bwMode="auto">
          <a:xfrm>
            <a:off x="8916988" y="3865563"/>
            <a:ext cx="52705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67" name="Line 57"/>
          <p:cNvSpPr>
            <a:spLocks noChangeShapeType="1"/>
          </p:cNvSpPr>
          <p:nvPr/>
        </p:nvSpPr>
        <p:spPr bwMode="auto">
          <a:xfrm>
            <a:off x="8916988" y="3865563"/>
            <a:ext cx="527050"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68" name="Rectangle 58"/>
          <p:cNvSpPr>
            <a:spLocks noChangeArrowheads="1"/>
          </p:cNvSpPr>
          <p:nvPr/>
        </p:nvSpPr>
        <p:spPr bwMode="auto">
          <a:xfrm>
            <a:off x="9444038" y="3865563"/>
            <a:ext cx="222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69" name="Line 59"/>
          <p:cNvSpPr>
            <a:spLocks noChangeShapeType="1"/>
          </p:cNvSpPr>
          <p:nvPr/>
        </p:nvSpPr>
        <p:spPr bwMode="auto">
          <a:xfrm>
            <a:off x="9444038" y="3865563"/>
            <a:ext cx="1587"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70" name="Rectangle 60"/>
          <p:cNvSpPr>
            <a:spLocks noChangeArrowheads="1"/>
          </p:cNvSpPr>
          <p:nvPr/>
        </p:nvSpPr>
        <p:spPr bwMode="auto">
          <a:xfrm>
            <a:off x="9444038" y="3865563"/>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71" name="Line 61"/>
          <p:cNvSpPr>
            <a:spLocks noChangeShapeType="1"/>
          </p:cNvSpPr>
          <p:nvPr/>
        </p:nvSpPr>
        <p:spPr bwMode="auto">
          <a:xfrm>
            <a:off x="9444038" y="3865563"/>
            <a:ext cx="22225"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72" name="Line 62"/>
          <p:cNvSpPr>
            <a:spLocks noChangeShapeType="1"/>
          </p:cNvSpPr>
          <p:nvPr/>
        </p:nvSpPr>
        <p:spPr bwMode="auto">
          <a:xfrm>
            <a:off x="9444038" y="3865563"/>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73" name="Rectangle 63"/>
          <p:cNvSpPr>
            <a:spLocks noChangeArrowheads="1"/>
          </p:cNvSpPr>
          <p:nvPr/>
        </p:nvSpPr>
        <p:spPr bwMode="auto">
          <a:xfrm>
            <a:off x="5118100" y="3903663"/>
            <a:ext cx="23813" cy="4714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74" name="Line 64"/>
          <p:cNvSpPr>
            <a:spLocks noChangeShapeType="1"/>
          </p:cNvSpPr>
          <p:nvPr/>
        </p:nvSpPr>
        <p:spPr bwMode="auto">
          <a:xfrm>
            <a:off x="5118100" y="3903663"/>
            <a:ext cx="1588" cy="4714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75" name="Rectangle 65"/>
          <p:cNvSpPr>
            <a:spLocks noChangeArrowheads="1"/>
          </p:cNvSpPr>
          <p:nvPr/>
        </p:nvSpPr>
        <p:spPr bwMode="auto">
          <a:xfrm>
            <a:off x="5656263" y="3903663"/>
            <a:ext cx="22225" cy="4714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76" name="Line 66"/>
          <p:cNvSpPr>
            <a:spLocks noChangeShapeType="1"/>
          </p:cNvSpPr>
          <p:nvPr/>
        </p:nvSpPr>
        <p:spPr bwMode="auto">
          <a:xfrm>
            <a:off x="5656263" y="3903663"/>
            <a:ext cx="1587" cy="4714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77" name="Rectangle 67"/>
          <p:cNvSpPr>
            <a:spLocks noChangeArrowheads="1"/>
          </p:cNvSpPr>
          <p:nvPr/>
        </p:nvSpPr>
        <p:spPr bwMode="auto">
          <a:xfrm>
            <a:off x="6194425" y="3903663"/>
            <a:ext cx="22225" cy="4714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78" name="Line 68"/>
          <p:cNvSpPr>
            <a:spLocks noChangeShapeType="1"/>
          </p:cNvSpPr>
          <p:nvPr/>
        </p:nvSpPr>
        <p:spPr bwMode="auto">
          <a:xfrm>
            <a:off x="6194425" y="3903663"/>
            <a:ext cx="1588" cy="4714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79" name="Rectangle 69"/>
          <p:cNvSpPr>
            <a:spLocks noChangeArrowheads="1"/>
          </p:cNvSpPr>
          <p:nvPr/>
        </p:nvSpPr>
        <p:spPr bwMode="auto">
          <a:xfrm>
            <a:off x="6732588" y="3903663"/>
            <a:ext cx="22225" cy="4714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80" name="Line 70"/>
          <p:cNvSpPr>
            <a:spLocks noChangeShapeType="1"/>
          </p:cNvSpPr>
          <p:nvPr/>
        </p:nvSpPr>
        <p:spPr bwMode="auto">
          <a:xfrm>
            <a:off x="6732588" y="3903663"/>
            <a:ext cx="1587" cy="4714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81" name="Rectangle 71"/>
          <p:cNvSpPr>
            <a:spLocks noChangeArrowheads="1"/>
          </p:cNvSpPr>
          <p:nvPr/>
        </p:nvSpPr>
        <p:spPr bwMode="auto">
          <a:xfrm>
            <a:off x="7818438" y="3903663"/>
            <a:ext cx="23812" cy="4714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82" name="Line 72"/>
          <p:cNvSpPr>
            <a:spLocks noChangeShapeType="1"/>
          </p:cNvSpPr>
          <p:nvPr/>
        </p:nvSpPr>
        <p:spPr bwMode="auto">
          <a:xfrm>
            <a:off x="7818438" y="3903663"/>
            <a:ext cx="1587" cy="4714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83" name="Rectangle 73"/>
          <p:cNvSpPr>
            <a:spLocks noChangeArrowheads="1"/>
          </p:cNvSpPr>
          <p:nvPr/>
        </p:nvSpPr>
        <p:spPr bwMode="auto">
          <a:xfrm>
            <a:off x="8356600" y="3903663"/>
            <a:ext cx="22225" cy="4714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84" name="Line 74"/>
          <p:cNvSpPr>
            <a:spLocks noChangeShapeType="1"/>
          </p:cNvSpPr>
          <p:nvPr/>
        </p:nvSpPr>
        <p:spPr bwMode="auto">
          <a:xfrm>
            <a:off x="8356600" y="3903663"/>
            <a:ext cx="1588" cy="4714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85" name="Rectangle 75"/>
          <p:cNvSpPr>
            <a:spLocks noChangeArrowheads="1"/>
          </p:cNvSpPr>
          <p:nvPr/>
        </p:nvSpPr>
        <p:spPr bwMode="auto">
          <a:xfrm>
            <a:off x="8894763" y="3903663"/>
            <a:ext cx="22225" cy="4714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86" name="Line 76"/>
          <p:cNvSpPr>
            <a:spLocks noChangeShapeType="1"/>
          </p:cNvSpPr>
          <p:nvPr/>
        </p:nvSpPr>
        <p:spPr bwMode="auto">
          <a:xfrm>
            <a:off x="8894763" y="3903663"/>
            <a:ext cx="1587" cy="4714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87" name="Rectangle 77"/>
          <p:cNvSpPr>
            <a:spLocks noChangeArrowheads="1"/>
          </p:cNvSpPr>
          <p:nvPr/>
        </p:nvSpPr>
        <p:spPr bwMode="auto">
          <a:xfrm>
            <a:off x="9444038" y="3903663"/>
            <a:ext cx="22225" cy="4714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88" name="Line 78"/>
          <p:cNvSpPr>
            <a:spLocks noChangeShapeType="1"/>
          </p:cNvSpPr>
          <p:nvPr/>
        </p:nvSpPr>
        <p:spPr bwMode="auto">
          <a:xfrm>
            <a:off x="9444038" y="3903663"/>
            <a:ext cx="1587" cy="4714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89" name="Rectangle 79"/>
          <p:cNvSpPr>
            <a:spLocks noChangeArrowheads="1"/>
          </p:cNvSpPr>
          <p:nvPr/>
        </p:nvSpPr>
        <p:spPr bwMode="auto">
          <a:xfrm>
            <a:off x="5118100" y="4375150"/>
            <a:ext cx="23813"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90" name="Line 80"/>
          <p:cNvSpPr>
            <a:spLocks noChangeShapeType="1"/>
          </p:cNvSpPr>
          <p:nvPr/>
        </p:nvSpPr>
        <p:spPr bwMode="auto">
          <a:xfrm>
            <a:off x="5118100" y="4375150"/>
            <a:ext cx="23813"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91" name="Line 81"/>
          <p:cNvSpPr>
            <a:spLocks noChangeShapeType="1"/>
          </p:cNvSpPr>
          <p:nvPr/>
        </p:nvSpPr>
        <p:spPr bwMode="auto">
          <a:xfrm>
            <a:off x="5118100" y="4375150"/>
            <a:ext cx="1588" cy="269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92" name="Rectangle 82"/>
          <p:cNvSpPr>
            <a:spLocks noChangeArrowheads="1"/>
          </p:cNvSpPr>
          <p:nvPr/>
        </p:nvSpPr>
        <p:spPr bwMode="auto">
          <a:xfrm>
            <a:off x="5118100" y="4375150"/>
            <a:ext cx="23813"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93" name="Line 83"/>
          <p:cNvSpPr>
            <a:spLocks noChangeShapeType="1"/>
          </p:cNvSpPr>
          <p:nvPr/>
        </p:nvSpPr>
        <p:spPr bwMode="auto">
          <a:xfrm>
            <a:off x="5118100" y="4375150"/>
            <a:ext cx="23813"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94" name="Line 84"/>
          <p:cNvSpPr>
            <a:spLocks noChangeShapeType="1"/>
          </p:cNvSpPr>
          <p:nvPr/>
        </p:nvSpPr>
        <p:spPr bwMode="auto">
          <a:xfrm>
            <a:off x="5118100" y="4375150"/>
            <a:ext cx="1588" cy="269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95" name="Rectangle 85"/>
          <p:cNvSpPr>
            <a:spLocks noChangeArrowheads="1"/>
          </p:cNvSpPr>
          <p:nvPr/>
        </p:nvSpPr>
        <p:spPr bwMode="auto">
          <a:xfrm>
            <a:off x="5141913" y="4375150"/>
            <a:ext cx="514350"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96" name="Line 86"/>
          <p:cNvSpPr>
            <a:spLocks noChangeShapeType="1"/>
          </p:cNvSpPr>
          <p:nvPr/>
        </p:nvSpPr>
        <p:spPr bwMode="auto">
          <a:xfrm>
            <a:off x="5141913" y="4375150"/>
            <a:ext cx="514350"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97" name="Rectangle 87"/>
          <p:cNvSpPr>
            <a:spLocks noChangeArrowheads="1"/>
          </p:cNvSpPr>
          <p:nvPr/>
        </p:nvSpPr>
        <p:spPr bwMode="auto">
          <a:xfrm>
            <a:off x="5656263" y="4375150"/>
            <a:ext cx="22225"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6998" name="Line 88"/>
          <p:cNvSpPr>
            <a:spLocks noChangeShapeType="1"/>
          </p:cNvSpPr>
          <p:nvPr/>
        </p:nvSpPr>
        <p:spPr bwMode="auto">
          <a:xfrm>
            <a:off x="5656263" y="437515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6999" name="Line 89"/>
          <p:cNvSpPr>
            <a:spLocks noChangeShapeType="1"/>
          </p:cNvSpPr>
          <p:nvPr/>
        </p:nvSpPr>
        <p:spPr bwMode="auto">
          <a:xfrm>
            <a:off x="5656263" y="4375150"/>
            <a:ext cx="1587" cy="269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00" name="Rectangle 90"/>
          <p:cNvSpPr>
            <a:spLocks noChangeArrowheads="1"/>
          </p:cNvSpPr>
          <p:nvPr/>
        </p:nvSpPr>
        <p:spPr bwMode="auto">
          <a:xfrm>
            <a:off x="5656263" y="4375150"/>
            <a:ext cx="22225"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01" name="Line 91"/>
          <p:cNvSpPr>
            <a:spLocks noChangeShapeType="1"/>
          </p:cNvSpPr>
          <p:nvPr/>
        </p:nvSpPr>
        <p:spPr bwMode="auto">
          <a:xfrm>
            <a:off x="5656263" y="437515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02" name="Line 92"/>
          <p:cNvSpPr>
            <a:spLocks noChangeShapeType="1"/>
          </p:cNvSpPr>
          <p:nvPr/>
        </p:nvSpPr>
        <p:spPr bwMode="auto">
          <a:xfrm>
            <a:off x="5656263" y="4375150"/>
            <a:ext cx="1587" cy="269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03" name="Rectangle 93"/>
          <p:cNvSpPr>
            <a:spLocks noChangeArrowheads="1"/>
          </p:cNvSpPr>
          <p:nvPr/>
        </p:nvSpPr>
        <p:spPr bwMode="auto">
          <a:xfrm>
            <a:off x="6194425" y="4375150"/>
            <a:ext cx="22225"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04" name="Line 94"/>
          <p:cNvSpPr>
            <a:spLocks noChangeShapeType="1"/>
          </p:cNvSpPr>
          <p:nvPr/>
        </p:nvSpPr>
        <p:spPr bwMode="auto">
          <a:xfrm>
            <a:off x="6194425" y="437515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05" name="Line 95"/>
          <p:cNvSpPr>
            <a:spLocks noChangeShapeType="1"/>
          </p:cNvSpPr>
          <p:nvPr/>
        </p:nvSpPr>
        <p:spPr bwMode="auto">
          <a:xfrm>
            <a:off x="6194425" y="4375150"/>
            <a:ext cx="1588" cy="269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06" name="Rectangle 96"/>
          <p:cNvSpPr>
            <a:spLocks noChangeArrowheads="1"/>
          </p:cNvSpPr>
          <p:nvPr/>
        </p:nvSpPr>
        <p:spPr bwMode="auto">
          <a:xfrm>
            <a:off x="6194425" y="4375150"/>
            <a:ext cx="22225"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07" name="Line 97"/>
          <p:cNvSpPr>
            <a:spLocks noChangeShapeType="1"/>
          </p:cNvSpPr>
          <p:nvPr/>
        </p:nvSpPr>
        <p:spPr bwMode="auto">
          <a:xfrm>
            <a:off x="6194425" y="437515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08" name="Line 98"/>
          <p:cNvSpPr>
            <a:spLocks noChangeShapeType="1"/>
          </p:cNvSpPr>
          <p:nvPr/>
        </p:nvSpPr>
        <p:spPr bwMode="auto">
          <a:xfrm>
            <a:off x="6194425" y="4375150"/>
            <a:ext cx="1588" cy="269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09" name="Rectangle 99"/>
          <p:cNvSpPr>
            <a:spLocks noChangeArrowheads="1"/>
          </p:cNvSpPr>
          <p:nvPr/>
        </p:nvSpPr>
        <p:spPr bwMode="auto">
          <a:xfrm>
            <a:off x="6216650" y="4375150"/>
            <a:ext cx="515938"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10" name="Line 100"/>
          <p:cNvSpPr>
            <a:spLocks noChangeShapeType="1"/>
          </p:cNvSpPr>
          <p:nvPr/>
        </p:nvSpPr>
        <p:spPr bwMode="auto">
          <a:xfrm>
            <a:off x="6216650" y="4375150"/>
            <a:ext cx="515938"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11" name="Rectangle 101"/>
          <p:cNvSpPr>
            <a:spLocks noChangeArrowheads="1"/>
          </p:cNvSpPr>
          <p:nvPr/>
        </p:nvSpPr>
        <p:spPr bwMode="auto">
          <a:xfrm>
            <a:off x="6732588" y="4375150"/>
            <a:ext cx="22225"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12" name="Line 102"/>
          <p:cNvSpPr>
            <a:spLocks noChangeShapeType="1"/>
          </p:cNvSpPr>
          <p:nvPr/>
        </p:nvSpPr>
        <p:spPr bwMode="auto">
          <a:xfrm>
            <a:off x="6732588" y="437515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13" name="Line 103"/>
          <p:cNvSpPr>
            <a:spLocks noChangeShapeType="1"/>
          </p:cNvSpPr>
          <p:nvPr/>
        </p:nvSpPr>
        <p:spPr bwMode="auto">
          <a:xfrm>
            <a:off x="6732588" y="4375150"/>
            <a:ext cx="1587" cy="269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14" name="Rectangle 104"/>
          <p:cNvSpPr>
            <a:spLocks noChangeArrowheads="1"/>
          </p:cNvSpPr>
          <p:nvPr/>
        </p:nvSpPr>
        <p:spPr bwMode="auto">
          <a:xfrm>
            <a:off x="6732588" y="4375150"/>
            <a:ext cx="22225"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15" name="Line 105"/>
          <p:cNvSpPr>
            <a:spLocks noChangeShapeType="1"/>
          </p:cNvSpPr>
          <p:nvPr/>
        </p:nvSpPr>
        <p:spPr bwMode="auto">
          <a:xfrm>
            <a:off x="6732588" y="437515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16" name="Line 106"/>
          <p:cNvSpPr>
            <a:spLocks noChangeShapeType="1"/>
          </p:cNvSpPr>
          <p:nvPr/>
        </p:nvSpPr>
        <p:spPr bwMode="auto">
          <a:xfrm>
            <a:off x="6732588" y="4375150"/>
            <a:ext cx="1587" cy="269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17" name="Rectangle 107"/>
          <p:cNvSpPr>
            <a:spLocks noChangeArrowheads="1"/>
          </p:cNvSpPr>
          <p:nvPr/>
        </p:nvSpPr>
        <p:spPr bwMode="auto">
          <a:xfrm>
            <a:off x="7818438" y="4375150"/>
            <a:ext cx="23812"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18" name="Line 108"/>
          <p:cNvSpPr>
            <a:spLocks noChangeShapeType="1"/>
          </p:cNvSpPr>
          <p:nvPr/>
        </p:nvSpPr>
        <p:spPr bwMode="auto">
          <a:xfrm>
            <a:off x="7818438" y="4375150"/>
            <a:ext cx="23812"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19" name="Line 109"/>
          <p:cNvSpPr>
            <a:spLocks noChangeShapeType="1"/>
          </p:cNvSpPr>
          <p:nvPr/>
        </p:nvSpPr>
        <p:spPr bwMode="auto">
          <a:xfrm>
            <a:off x="7818438" y="4375150"/>
            <a:ext cx="1587" cy="269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20" name="Rectangle 110"/>
          <p:cNvSpPr>
            <a:spLocks noChangeArrowheads="1"/>
          </p:cNvSpPr>
          <p:nvPr/>
        </p:nvSpPr>
        <p:spPr bwMode="auto">
          <a:xfrm>
            <a:off x="7818438" y="4375150"/>
            <a:ext cx="23812"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21" name="Line 111"/>
          <p:cNvSpPr>
            <a:spLocks noChangeShapeType="1"/>
          </p:cNvSpPr>
          <p:nvPr/>
        </p:nvSpPr>
        <p:spPr bwMode="auto">
          <a:xfrm>
            <a:off x="7818438" y="4375150"/>
            <a:ext cx="23812"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22" name="Line 112"/>
          <p:cNvSpPr>
            <a:spLocks noChangeShapeType="1"/>
          </p:cNvSpPr>
          <p:nvPr/>
        </p:nvSpPr>
        <p:spPr bwMode="auto">
          <a:xfrm>
            <a:off x="7818438" y="4375150"/>
            <a:ext cx="1587" cy="269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23" name="Rectangle 113"/>
          <p:cNvSpPr>
            <a:spLocks noChangeArrowheads="1"/>
          </p:cNvSpPr>
          <p:nvPr/>
        </p:nvSpPr>
        <p:spPr bwMode="auto">
          <a:xfrm>
            <a:off x="7842250" y="4375150"/>
            <a:ext cx="514350"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24" name="Line 114"/>
          <p:cNvSpPr>
            <a:spLocks noChangeShapeType="1"/>
          </p:cNvSpPr>
          <p:nvPr/>
        </p:nvSpPr>
        <p:spPr bwMode="auto">
          <a:xfrm>
            <a:off x="7842250" y="4375150"/>
            <a:ext cx="514350"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25" name="Rectangle 115"/>
          <p:cNvSpPr>
            <a:spLocks noChangeArrowheads="1"/>
          </p:cNvSpPr>
          <p:nvPr/>
        </p:nvSpPr>
        <p:spPr bwMode="auto">
          <a:xfrm>
            <a:off x="8356600" y="4375150"/>
            <a:ext cx="22225"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26" name="Line 116"/>
          <p:cNvSpPr>
            <a:spLocks noChangeShapeType="1"/>
          </p:cNvSpPr>
          <p:nvPr/>
        </p:nvSpPr>
        <p:spPr bwMode="auto">
          <a:xfrm>
            <a:off x="8356600" y="437515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27" name="Line 117"/>
          <p:cNvSpPr>
            <a:spLocks noChangeShapeType="1"/>
          </p:cNvSpPr>
          <p:nvPr/>
        </p:nvSpPr>
        <p:spPr bwMode="auto">
          <a:xfrm>
            <a:off x="8356600" y="4375150"/>
            <a:ext cx="1588" cy="269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28" name="Rectangle 118"/>
          <p:cNvSpPr>
            <a:spLocks noChangeArrowheads="1"/>
          </p:cNvSpPr>
          <p:nvPr/>
        </p:nvSpPr>
        <p:spPr bwMode="auto">
          <a:xfrm>
            <a:off x="8356600" y="4375150"/>
            <a:ext cx="22225"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29" name="Line 119"/>
          <p:cNvSpPr>
            <a:spLocks noChangeShapeType="1"/>
          </p:cNvSpPr>
          <p:nvPr/>
        </p:nvSpPr>
        <p:spPr bwMode="auto">
          <a:xfrm>
            <a:off x="8356600" y="437515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30" name="Line 120"/>
          <p:cNvSpPr>
            <a:spLocks noChangeShapeType="1"/>
          </p:cNvSpPr>
          <p:nvPr/>
        </p:nvSpPr>
        <p:spPr bwMode="auto">
          <a:xfrm>
            <a:off x="8356600" y="4375150"/>
            <a:ext cx="1588" cy="269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31" name="Rectangle 121"/>
          <p:cNvSpPr>
            <a:spLocks noChangeArrowheads="1"/>
          </p:cNvSpPr>
          <p:nvPr/>
        </p:nvSpPr>
        <p:spPr bwMode="auto">
          <a:xfrm>
            <a:off x="8894763" y="4375150"/>
            <a:ext cx="22225"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32" name="Line 122"/>
          <p:cNvSpPr>
            <a:spLocks noChangeShapeType="1"/>
          </p:cNvSpPr>
          <p:nvPr/>
        </p:nvSpPr>
        <p:spPr bwMode="auto">
          <a:xfrm>
            <a:off x="8894763" y="437515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33" name="Line 123"/>
          <p:cNvSpPr>
            <a:spLocks noChangeShapeType="1"/>
          </p:cNvSpPr>
          <p:nvPr/>
        </p:nvSpPr>
        <p:spPr bwMode="auto">
          <a:xfrm>
            <a:off x="8894763" y="4375150"/>
            <a:ext cx="1587" cy="269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34" name="Rectangle 124"/>
          <p:cNvSpPr>
            <a:spLocks noChangeArrowheads="1"/>
          </p:cNvSpPr>
          <p:nvPr/>
        </p:nvSpPr>
        <p:spPr bwMode="auto">
          <a:xfrm>
            <a:off x="8894763" y="4375150"/>
            <a:ext cx="22225"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35" name="Line 125"/>
          <p:cNvSpPr>
            <a:spLocks noChangeShapeType="1"/>
          </p:cNvSpPr>
          <p:nvPr/>
        </p:nvSpPr>
        <p:spPr bwMode="auto">
          <a:xfrm>
            <a:off x="8894763" y="437515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36" name="Line 126"/>
          <p:cNvSpPr>
            <a:spLocks noChangeShapeType="1"/>
          </p:cNvSpPr>
          <p:nvPr/>
        </p:nvSpPr>
        <p:spPr bwMode="auto">
          <a:xfrm>
            <a:off x="8894763" y="4375150"/>
            <a:ext cx="1587" cy="269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37" name="Rectangle 127"/>
          <p:cNvSpPr>
            <a:spLocks noChangeArrowheads="1"/>
          </p:cNvSpPr>
          <p:nvPr/>
        </p:nvSpPr>
        <p:spPr bwMode="auto">
          <a:xfrm>
            <a:off x="8916988" y="4375150"/>
            <a:ext cx="527050"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38" name="Line 128"/>
          <p:cNvSpPr>
            <a:spLocks noChangeShapeType="1"/>
          </p:cNvSpPr>
          <p:nvPr/>
        </p:nvSpPr>
        <p:spPr bwMode="auto">
          <a:xfrm>
            <a:off x="8916988" y="4375150"/>
            <a:ext cx="527050"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39" name="Rectangle 129"/>
          <p:cNvSpPr>
            <a:spLocks noChangeArrowheads="1"/>
          </p:cNvSpPr>
          <p:nvPr/>
        </p:nvSpPr>
        <p:spPr bwMode="auto">
          <a:xfrm>
            <a:off x="9444038" y="4375150"/>
            <a:ext cx="22225"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40" name="Line 130"/>
          <p:cNvSpPr>
            <a:spLocks noChangeShapeType="1"/>
          </p:cNvSpPr>
          <p:nvPr/>
        </p:nvSpPr>
        <p:spPr bwMode="auto">
          <a:xfrm>
            <a:off x="9444038" y="437515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41" name="Line 131"/>
          <p:cNvSpPr>
            <a:spLocks noChangeShapeType="1"/>
          </p:cNvSpPr>
          <p:nvPr/>
        </p:nvSpPr>
        <p:spPr bwMode="auto">
          <a:xfrm>
            <a:off x="9444038" y="4375150"/>
            <a:ext cx="1587" cy="269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42" name="Rectangle 132"/>
          <p:cNvSpPr>
            <a:spLocks noChangeArrowheads="1"/>
          </p:cNvSpPr>
          <p:nvPr/>
        </p:nvSpPr>
        <p:spPr bwMode="auto">
          <a:xfrm>
            <a:off x="9444038" y="4375150"/>
            <a:ext cx="22225" cy="269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43" name="Line 133"/>
          <p:cNvSpPr>
            <a:spLocks noChangeShapeType="1"/>
          </p:cNvSpPr>
          <p:nvPr/>
        </p:nvSpPr>
        <p:spPr bwMode="auto">
          <a:xfrm>
            <a:off x="9444038" y="437515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44" name="Line 134"/>
          <p:cNvSpPr>
            <a:spLocks noChangeShapeType="1"/>
          </p:cNvSpPr>
          <p:nvPr/>
        </p:nvSpPr>
        <p:spPr bwMode="auto">
          <a:xfrm>
            <a:off x="9444038" y="4375150"/>
            <a:ext cx="1587" cy="269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45" name="Rectangle 135"/>
          <p:cNvSpPr>
            <a:spLocks noChangeArrowheads="1"/>
          </p:cNvSpPr>
          <p:nvPr/>
        </p:nvSpPr>
        <p:spPr bwMode="auto">
          <a:xfrm>
            <a:off x="2509838" y="4678363"/>
            <a:ext cx="38354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zh-CN" altLang="en-US" sz="1500">
                <a:solidFill>
                  <a:srgbClr val="000000"/>
                </a:solidFill>
                <a:latin typeface="宋体" panose="02010600030101010101" pitchFamily="2" charset="-122"/>
              </a:rPr>
              <a:t>输入</a:t>
            </a:r>
            <a:endParaRPr lang="zh-CN" altLang="en-US">
              <a:latin typeface="Times New Roman" panose="02020603050405020304" pitchFamily="18" charset="0"/>
            </a:endParaRPr>
          </a:p>
        </p:txBody>
      </p:sp>
      <p:sp>
        <p:nvSpPr>
          <p:cNvPr id="167046" name="Rectangle 136"/>
          <p:cNvSpPr>
            <a:spLocks noChangeArrowheads="1"/>
          </p:cNvSpPr>
          <p:nvPr/>
        </p:nvSpPr>
        <p:spPr bwMode="auto">
          <a:xfrm>
            <a:off x="3059113" y="4924425"/>
            <a:ext cx="38481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en-US" altLang="zh-CN" sz="2000">
                <a:solidFill>
                  <a:srgbClr val="000000"/>
                </a:solidFill>
                <a:latin typeface="宋体" panose="02010600030101010101" pitchFamily="2" charset="-122"/>
              </a:rPr>
              <a:t>i-1</a:t>
            </a:r>
            <a:endParaRPr lang="en-US" altLang="zh-CN">
              <a:latin typeface="Times New Roman" panose="02020603050405020304" pitchFamily="18" charset="0"/>
            </a:endParaRPr>
          </a:p>
        </p:txBody>
      </p:sp>
      <p:sp>
        <p:nvSpPr>
          <p:cNvPr id="167047" name="Rectangle 137"/>
          <p:cNvSpPr>
            <a:spLocks noChangeArrowheads="1"/>
          </p:cNvSpPr>
          <p:nvPr/>
        </p:nvSpPr>
        <p:spPr bwMode="auto">
          <a:xfrm>
            <a:off x="4249738" y="4924425"/>
            <a:ext cx="12827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en-US" altLang="zh-CN" sz="2000">
                <a:solidFill>
                  <a:srgbClr val="000000"/>
                </a:solidFill>
                <a:latin typeface="宋体" panose="02010600030101010101" pitchFamily="2" charset="-122"/>
              </a:rPr>
              <a:t>i</a:t>
            </a:r>
            <a:endParaRPr lang="en-US" altLang="zh-CN">
              <a:latin typeface="Times New Roman" panose="02020603050405020304" pitchFamily="18" charset="0"/>
            </a:endParaRPr>
          </a:p>
        </p:txBody>
      </p:sp>
      <p:sp>
        <p:nvSpPr>
          <p:cNvPr id="167048" name="Rectangle 138"/>
          <p:cNvSpPr>
            <a:spLocks noChangeArrowheads="1"/>
          </p:cNvSpPr>
          <p:nvPr/>
        </p:nvSpPr>
        <p:spPr bwMode="auto">
          <a:xfrm>
            <a:off x="2955925" y="4797425"/>
            <a:ext cx="23813"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49" name="Line 139"/>
          <p:cNvSpPr>
            <a:spLocks noChangeShapeType="1"/>
          </p:cNvSpPr>
          <p:nvPr/>
        </p:nvSpPr>
        <p:spPr bwMode="auto">
          <a:xfrm>
            <a:off x="2955925" y="4797425"/>
            <a:ext cx="1588"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50" name="Rectangle 140"/>
          <p:cNvSpPr>
            <a:spLocks noChangeArrowheads="1"/>
          </p:cNvSpPr>
          <p:nvPr/>
        </p:nvSpPr>
        <p:spPr bwMode="auto">
          <a:xfrm>
            <a:off x="2955925" y="4797425"/>
            <a:ext cx="23813"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51" name="Line 141"/>
          <p:cNvSpPr>
            <a:spLocks noChangeShapeType="1"/>
          </p:cNvSpPr>
          <p:nvPr/>
        </p:nvSpPr>
        <p:spPr bwMode="auto">
          <a:xfrm>
            <a:off x="2955925" y="4797425"/>
            <a:ext cx="23813"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52" name="Line 142"/>
          <p:cNvSpPr>
            <a:spLocks noChangeShapeType="1"/>
          </p:cNvSpPr>
          <p:nvPr/>
        </p:nvSpPr>
        <p:spPr bwMode="auto">
          <a:xfrm>
            <a:off x="2955925" y="4797425"/>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53" name="Rectangle 143"/>
          <p:cNvSpPr>
            <a:spLocks noChangeArrowheads="1"/>
          </p:cNvSpPr>
          <p:nvPr/>
        </p:nvSpPr>
        <p:spPr bwMode="auto">
          <a:xfrm>
            <a:off x="2979738" y="4797425"/>
            <a:ext cx="51435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54" name="Line 144"/>
          <p:cNvSpPr>
            <a:spLocks noChangeShapeType="1"/>
          </p:cNvSpPr>
          <p:nvPr/>
        </p:nvSpPr>
        <p:spPr bwMode="auto">
          <a:xfrm>
            <a:off x="2979738" y="4797425"/>
            <a:ext cx="514350"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55" name="Rectangle 145"/>
          <p:cNvSpPr>
            <a:spLocks noChangeArrowheads="1"/>
          </p:cNvSpPr>
          <p:nvPr/>
        </p:nvSpPr>
        <p:spPr bwMode="auto">
          <a:xfrm>
            <a:off x="3494088" y="4797425"/>
            <a:ext cx="222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56" name="Line 146"/>
          <p:cNvSpPr>
            <a:spLocks noChangeShapeType="1"/>
          </p:cNvSpPr>
          <p:nvPr/>
        </p:nvSpPr>
        <p:spPr bwMode="auto">
          <a:xfrm>
            <a:off x="3494088" y="4797425"/>
            <a:ext cx="1587"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57" name="Rectangle 147"/>
          <p:cNvSpPr>
            <a:spLocks noChangeArrowheads="1"/>
          </p:cNvSpPr>
          <p:nvPr/>
        </p:nvSpPr>
        <p:spPr bwMode="auto">
          <a:xfrm>
            <a:off x="3494088" y="4797425"/>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58" name="Line 148"/>
          <p:cNvSpPr>
            <a:spLocks noChangeShapeType="1"/>
          </p:cNvSpPr>
          <p:nvPr/>
        </p:nvSpPr>
        <p:spPr bwMode="auto">
          <a:xfrm>
            <a:off x="3494088" y="4797425"/>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59" name="Line 149"/>
          <p:cNvSpPr>
            <a:spLocks noChangeShapeType="1"/>
          </p:cNvSpPr>
          <p:nvPr/>
        </p:nvSpPr>
        <p:spPr bwMode="auto">
          <a:xfrm>
            <a:off x="3494088" y="4797425"/>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60" name="Rectangle 150"/>
          <p:cNvSpPr>
            <a:spLocks noChangeArrowheads="1"/>
          </p:cNvSpPr>
          <p:nvPr/>
        </p:nvSpPr>
        <p:spPr bwMode="auto">
          <a:xfrm>
            <a:off x="4032250" y="4797425"/>
            <a:ext cx="222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61" name="Line 151"/>
          <p:cNvSpPr>
            <a:spLocks noChangeShapeType="1"/>
          </p:cNvSpPr>
          <p:nvPr/>
        </p:nvSpPr>
        <p:spPr bwMode="auto">
          <a:xfrm>
            <a:off x="4032250" y="4797425"/>
            <a:ext cx="1588"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62" name="Rectangle 152"/>
          <p:cNvSpPr>
            <a:spLocks noChangeArrowheads="1"/>
          </p:cNvSpPr>
          <p:nvPr/>
        </p:nvSpPr>
        <p:spPr bwMode="auto">
          <a:xfrm>
            <a:off x="4032250" y="4797425"/>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63" name="Line 153"/>
          <p:cNvSpPr>
            <a:spLocks noChangeShapeType="1"/>
          </p:cNvSpPr>
          <p:nvPr/>
        </p:nvSpPr>
        <p:spPr bwMode="auto">
          <a:xfrm>
            <a:off x="4032250" y="4797425"/>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64" name="Line 154"/>
          <p:cNvSpPr>
            <a:spLocks noChangeShapeType="1"/>
          </p:cNvSpPr>
          <p:nvPr/>
        </p:nvSpPr>
        <p:spPr bwMode="auto">
          <a:xfrm>
            <a:off x="4032250" y="4797425"/>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65" name="Rectangle 155"/>
          <p:cNvSpPr>
            <a:spLocks noChangeArrowheads="1"/>
          </p:cNvSpPr>
          <p:nvPr/>
        </p:nvSpPr>
        <p:spPr bwMode="auto">
          <a:xfrm>
            <a:off x="4054475" y="4797425"/>
            <a:ext cx="51435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66" name="Line 156"/>
          <p:cNvSpPr>
            <a:spLocks noChangeShapeType="1"/>
          </p:cNvSpPr>
          <p:nvPr/>
        </p:nvSpPr>
        <p:spPr bwMode="auto">
          <a:xfrm>
            <a:off x="4054475" y="4797425"/>
            <a:ext cx="514350"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67" name="Rectangle 157"/>
          <p:cNvSpPr>
            <a:spLocks noChangeArrowheads="1"/>
          </p:cNvSpPr>
          <p:nvPr/>
        </p:nvSpPr>
        <p:spPr bwMode="auto">
          <a:xfrm>
            <a:off x="4568825" y="4797425"/>
            <a:ext cx="23813"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68" name="Line 158"/>
          <p:cNvSpPr>
            <a:spLocks noChangeShapeType="1"/>
          </p:cNvSpPr>
          <p:nvPr/>
        </p:nvSpPr>
        <p:spPr bwMode="auto">
          <a:xfrm>
            <a:off x="4568825" y="4797425"/>
            <a:ext cx="1588"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69" name="Rectangle 159"/>
          <p:cNvSpPr>
            <a:spLocks noChangeArrowheads="1"/>
          </p:cNvSpPr>
          <p:nvPr/>
        </p:nvSpPr>
        <p:spPr bwMode="auto">
          <a:xfrm>
            <a:off x="4568825" y="4797425"/>
            <a:ext cx="23813"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70" name="Line 160"/>
          <p:cNvSpPr>
            <a:spLocks noChangeShapeType="1"/>
          </p:cNvSpPr>
          <p:nvPr/>
        </p:nvSpPr>
        <p:spPr bwMode="auto">
          <a:xfrm>
            <a:off x="4568825" y="4797425"/>
            <a:ext cx="23813"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71" name="Line 161"/>
          <p:cNvSpPr>
            <a:spLocks noChangeShapeType="1"/>
          </p:cNvSpPr>
          <p:nvPr/>
        </p:nvSpPr>
        <p:spPr bwMode="auto">
          <a:xfrm>
            <a:off x="4568825" y="4797425"/>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72" name="Rectangle 162"/>
          <p:cNvSpPr>
            <a:spLocks noChangeArrowheads="1"/>
          </p:cNvSpPr>
          <p:nvPr/>
        </p:nvSpPr>
        <p:spPr bwMode="auto">
          <a:xfrm>
            <a:off x="5118100" y="4797425"/>
            <a:ext cx="538163"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73" name="Line 163"/>
          <p:cNvSpPr>
            <a:spLocks noChangeShapeType="1"/>
          </p:cNvSpPr>
          <p:nvPr/>
        </p:nvSpPr>
        <p:spPr bwMode="auto">
          <a:xfrm>
            <a:off x="5118100" y="4797425"/>
            <a:ext cx="538163"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74" name="Rectangle 164"/>
          <p:cNvSpPr>
            <a:spLocks noChangeArrowheads="1"/>
          </p:cNvSpPr>
          <p:nvPr/>
        </p:nvSpPr>
        <p:spPr bwMode="auto">
          <a:xfrm>
            <a:off x="5656263" y="4797425"/>
            <a:ext cx="11112"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75" name="Line 165"/>
          <p:cNvSpPr>
            <a:spLocks noChangeShapeType="1"/>
          </p:cNvSpPr>
          <p:nvPr/>
        </p:nvSpPr>
        <p:spPr bwMode="auto">
          <a:xfrm>
            <a:off x="5656263" y="4797425"/>
            <a:ext cx="11112"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76" name="Line 166"/>
          <p:cNvSpPr>
            <a:spLocks noChangeShapeType="1"/>
          </p:cNvSpPr>
          <p:nvPr/>
        </p:nvSpPr>
        <p:spPr bwMode="auto">
          <a:xfrm>
            <a:off x="5656263" y="4797425"/>
            <a:ext cx="1587" cy="127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77" name="Rectangle 167"/>
          <p:cNvSpPr>
            <a:spLocks noChangeArrowheads="1"/>
          </p:cNvSpPr>
          <p:nvPr/>
        </p:nvSpPr>
        <p:spPr bwMode="auto">
          <a:xfrm>
            <a:off x="5667375" y="4797425"/>
            <a:ext cx="52705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78" name="Line 168"/>
          <p:cNvSpPr>
            <a:spLocks noChangeShapeType="1"/>
          </p:cNvSpPr>
          <p:nvPr/>
        </p:nvSpPr>
        <p:spPr bwMode="auto">
          <a:xfrm>
            <a:off x="5667375" y="4797425"/>
            <a:ext cx="527050"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79" name="Rectangle 169"/>
          <p:cNvSpPr>
            <a:spLocks noChangeArrowheads="1"/>
          </p:cNvSpPr>
          <p:nvPr/>
        </p:nvSpPr>
        <p:spPr bwMode="auto">
          <a:xfrm>
            <a:off x="6194425" y="4797425"/>
            <a:ext cx="11113"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80" name="Line 170"/>
          <p:cNvSpPr>
            <a:spLocks noChangeShapeType="1"/>
          </p:cNvSpPr>
          <p:nvPr/>
        </p:nvSpPr>
        <p:spPr bwMode="auto">
          <a:xfrm>
            <a:off x="6194425" y="4797425"/>
            <a:ext cx="11113"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81" name="Line 171"/>
          <p:cNvSpPr>
            <a:spLocks noChangeShapeType="1"/>
          </p:cNvSpPr>
          <p:nvPr/>
        </p:nvSpPr>
        <p:spPr bwMode="auto">
          <a:xfrm>
            <a:off x="6194425" y="4797425"/>
            <a:ext cx="1588" cy="127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82" name="Rectangle 172"/>
          <p:cNvSpPr>
            <a:spLocks noChangeArrowheads="1"/>
          </p:cNvSpPr>
          <p:nvPr/>
        </p:nvSpPr>
        <p:spPr bwMode="auto">
          <a:xfrm>
            <a:off x="6205538" y="4797425"/>
            <a:ext cx="52705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83" name="Line 173"/>
          <p:cNvSpPr>
            <a:spLocks noChangeShapeType="1"/>
          </p:cNvSpPr>
          <p:nvPr/>
        </p:nvSpPr>
        <p:spPr bwMode="auto">
          <a:xfrm>
            <a:off x="6205538" y="4797425"/>
            <a:ext cx="527050"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84" name="Rectangle 174"/>
          <p:cNvSpPr>
            <a:spLocks noChangeArrowheads="1"/>
          </p:cNvSpPr>
          <p:nvPr/>
        </p:nvSpPr>
        <p:spPr bwMode="auto">
          <a:xfrm>
            <a:off x="6732588" y="4797425"/>
            <a:ext cx="11112"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85" name="Line 175"/>
          <p:cNvSpPr>
            <a:spLocks noChangeShapeType="1"/>
          </p:cNvSpPr>
          <p:nvPr/>
        </p:nvSpPr>
        <p:spPr bwMode="auto">
          <a:xfrm>
            <a:off x="6732588" y="4797425"/>
            <a:ext cx="11112"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86" name="Line 176"/>
          <p:cNvSpPr>
            <a:spLocks noChangeShapeType="1"/>
          </p:cNvSpPr>
          <p:nvPr/>
        </p:nvSpPr>
        <p:spPr bwMode="auto">
          <a:xfrm>
            <a:off x="6732588" y="4797425"/>
            <a:ext cx="1587" cy="127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87" name="Rectangle 177"/>
          <p:cNvSpPr>
            <a:spLocks noChangeArrowheads="1"/>
          </p:cNvSpPr>
          <p:nvPr/>
        </p:nvSpPr>
        <p:spPr bwMode="auto">
          <a:xfrm>
            <a:off x="6743700" y="4797425"/>
            <a:ext cx="1074738"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88" name="Line 178"/>
          <p:cNvSpPr>
            <a:spLocks noChangeShapeType="1"/>
          </p:cNvSpPr>
          <p:nvPr/>
        </p:nvSpPr>
        <p:spPr bwMode="auto">
          <a:xfrm>
            <a:off x="6743700" y="4797425"/>
            <a:ext cx="1074738"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89" name="Rectangle 179"/>
          <p:cNvSpPr>
            <a:spLocks noChangeArrowheads="1"/>
          </p:cNvSpPr>
          <p:nvPr/>
        </p:nvSpPr>
        <p:spPr bwMode="auto">
          <a:xfrm>
            <a:off x="7818438" y="4797425"/>
            <a:ext cx="11112"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90" name="Line 180"/>
          <p:cNvSpPr>
            <a:spLocks noChangeShapeType="1"/>
          </p:cNvSpPr>
          <p:nvPr/>
        </p:nvSpPr>
        <p:spPr bwMode="auto">
          <a:xfrm>
            <a:off x="7818438" y="4797425"/>
            <a:ext cx="11112"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91" name="Line 181"/>
          <p:cNvSpPr>
            <a:spLocks noChangeShapeType="1"/>
          </p:cNvSpPr>
          <p:nvPr/>
        </p:nvSpPr>
        <p:spPr bwMode="auto">
          <a:xfrm>
            <a:off x="7818438" y="4797425"/>
            <a:ext cx="1587" cy="127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92" name="Rectangle 182"/>
          <p:cNvSpPr>
            <a:spLocks noChangeArrowheads="1"/>
          </p:cNvSpPr>
          <p:nvPr/>
        </p:nvSpPr>
        <p:spPr bwMode="auto">
          <a:xfrm>
            <a:off x="7829550" y="4797425"/>
            <a:ext cx="52705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93" name="Line 183"/>
          <p:cNvSpPr>
            <a:spLocks noChangeShapeType="1"/>
          </p:cNvSpPr>
          <p:nvPr/>
        </p:nvSpPr>
        <p:spPr bwMode="auto">
          <a:xfrm>
            <a:off x="7829550" y="4797425"/>
            <a:ext cx="527050"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94" name="Rectangle 184"/>
          <p:cNvSpPr>
            <a:spLocks noChangeArrowheads="1"/>
          </p:cNvSpPr>
          <p:nvPr/>
        </p:nvSpPr>
        <p:spPr bwMode="auto">
          <a:xfrm>
            <a:off x="8356600" y="4797425"/>
            <a:ext cx="11113"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95" name="Line 185"/>
          <p:cNvSpPr>
            <a:spLocks noChangeShapeType="1"/>
          </p:cNvSpPr>
          <p:nvPr/>
        </p:nvSpPr>
        <p:spPr bwMode="auto">
          <a:xfrm>
            <a:off x="8356600" y="4797425"/>
            <a:ext cx="11113"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96" name="Line 186"/>
          <p:cNvSpPr>
            <a:spLocks noChangeShapeType="1"/>
          </p:cNvSpPr>
          <p:nvPr/>
        </p:nvSpPr>
        <p:spPr bwMode="auto">
          <a:xfrm>
            <a:off x="8356600" y="4797425"/>
            <a:ext cx="1588" cy="127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97" name="Rectangle 187"/>
          <p:cNvSpPr>
            <a:spLocks noChangeArrowheads="1"/>
          </p:cNvSpPr>
          <p:nvPr/>
        </p:nvSpPr>
        <p:spPr bwMode="auto">
          <a:xfrm>
            <a:off x="8367713" y="4797425"/>
            <a:ext cx="527050"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098" name="Line 188"/>
          <p:cNvSpPr>
            <a:spLocks noChangeShapeType="1"/>
          </p:cNvSpPr>
          <p:nvPr/>
        </p:nvSpPr>
        <p:spPr bwMode="auto">
          <a:xfrm>
            <a:off x="8367713" y="4797425"/>
            <a:ext cx="527050"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099" name="Rectangle 189"/>
          <p:cNvSpPr>
            <a:spLocks noChangeArrowheads="1"/>
          </p:cNvSpPr>
          <p:nvPr/>
        </p:nvSpPr>
        <p:spPr bwMode="auto">
          <a:xfrm>
            <a:off x="8894763" y="4797425"/>
            <a:ext cx="11112"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00" name="Line 190"/>
          <p:cNvSpPr>
            <a:spLocks noChangeShapeType="1"/>
          </p:cNvSpPr>
          <p:nvPr/>
        </p:nvSpPr>
        <p:spPr bwMode="auto">
          <a:xfrm>
            <a:off x="8894763" y="4797425"/>
            <a:ext cx="11112"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01" name="Line 191"/>
          <p:cNvSpPr>
            <a:spLocks noChangeShapeType="1"/>
          </p:cNvSpPr>
          <p:nvPr/>
        </p:nvSpPr>
        <p:spPr bwMode="auto">
          <a:xfrm>
            <a:off x="8894763" y="4797425"/>
            <a:ext cx="1587" cy="127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02" name="Rectangle 192"/>
          <p:cNvSpPr>
            <a:spLocks noChangeArrowheads="1"/>
          </p:cNvSpPr>
          <p:nvPr/>
        </p:nvSpPr>
        <p:spPr bwMode="auto">
          <a:xfrm>
            <a:off x="8905875" y="4797425"/>
            <a:ext cx="263525"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03" name="Line 193"/>
          <p:cNvSpPr>
            <a:spLocks noChangeShapeType="1"/>
          </p:cNvSpPr>
          <p:nvPr/>
        </p:nvSpPr>
        <p:spPr bwMode="auto">
          <a:xfrm>
            <a:off x="8905875" y="4797425"/>
            <a:ext cx="2635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04" name="Rectangle 194"/>
          <p:cNvSpPr>
            <a:spLocks noChangeArrowheads="1"/>
          </p:cNvSpPr>
          <p:nvPr/>
        </p:nvSpPr>
        <p:spPr bwMode="auto">
          <a:xfrm>
            <a:off x="2955925" y="4835525"/>
            <a:ext cx="23813" cy="4714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05" name="Line 195"/>
          <p:cNvSpPr>
            <a:spLocks noChangeShapeType="1"/>
          </p:cNvSpPr>
          <p:nvPr/>
        </p:nvSpPr>
        <p:spPr bwMode="auto">
          <a:xfrm>
            <a:off x="2955925" y="4835525"/>
            <a:ext cx="1588" cy="4714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06" name="Rectangle 196"/>
          <p:cNvSpPr>
            <a:spLocks noChangeArrowheads="1"/>
          </p:cNvSpPr>
          <p:nvPr/>
        </p:nvSpPr>
        <p:spPr bwMode="auto">
          <a:xfrm>
            <a:off x="3494088" y="4835525"/>
            <a:ext cx="22225" cy="4714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07" name="Line 197"/>
          <p:cNvSpPr>
            <a:spLocks noChangeShapeType="1"/>
          </p:cNvSpPr>
          <p:nvPr/>
        </p:nvSpPr>
        <p:spPr bwMode="auto">
          <a:xfrm>
            <a:off x="3494088" y="4835525"/>
            <a:ext cx="1587" cy="4714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08" name="Rectangle 198"/>
          <p:cNvSpPr>
            <a:spLocks noChangeArrowheads="1"/>
          </p:cNvSpPr>
          <p:nvPr/>
        </p:nvSpPr>
        <p:spPr bwMode="auto">
          <a:xfrm>
            <a:off x="4032250" y="4835525"/>
            <a:ext cx="22225" cy="4714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09" name="Line 199"/>
          <p:cNvSpPr>
            <a:spLocks noChangeShapeType="1"/>
          </p:cNvSpPr>
          <p:nvPr/>
        </p:nvSpPr>
        <p:spPr bwMode="auto">
          <a:xfrm>
            <a:off x="4032250" y="4835525"/>
            <a:ext cx="1588" cy="4714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10" name="Rectangle 200"/>
          <p:cNvSpPr>
            <a:spLocks noChangeArrowheads="1"/>
          </p:cNvSpPr>
          <p:nvPr/>
        </p:nvSpPr>
        <p:spPr bwMode="auto">
          <a:xfrm>
            <a:off x="4568825" y="4835525"/>
            <a:ext cx="23813" cy="4714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11" name="Line 201"/>
          <p:cNvSpPr>
            <a:spLocks noChangeShapeType="1"/>
          </p:cNvSpPr>
          <p:nvPr/>
        </p:nvSpPr>
        <p:spPr bwMode="auto">
          <a:xfrm>
            <a:off x="4568825" y="4835525"/>
            <a:ext cx="1588" cy="4714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12" name="Rectangle 202"/>
          <p:cNvSpPr>
            <a:spLocks noChangeArrowheads="1"/>
          </p:cNvSpPr>
          <p:nvPr/>
        </p:nvSpPr>
        <p:spPr bwMode="auto">
          <a:xfrm>
            <a:off x="2955925" y="5307013"/>
            <a:ext cx="23813"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13" name="Line 203"/>
          <p:cNvSpPr>
            <a:spLocks noChangeShapeType="1"/>
          </p:cNvSpPr>
          <p:nvPr/>
        </p:nvSpPr>
        <p:spPr bwMode="auto">
          <a:xfrm>
            <a:off x="2955925" y="5307013"/>
            <a:ext cx="23813"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14" name="Line 204"/>
          <p:cNvSpPr>
            <a:spLocks noChangeShapeType="1"/>
          </p:cNvSpPr>
          <p:nvPr/>
        </p:nvSpPr>
        <p:spPr bwMode="auto">
          <a:xfrm>
            <a:off x="2955925" y="5307013"/>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15" name="Rectangle 205"/>
          <p:cNvSpPr>
            <a:spLocks noChangeArrowheads="1"/>
          </p:cNvSpPr>
          <p:nvPr/>
        </p:nvSpPr>
        <p:spPr bwMode="auto">
          <a:xfrm>
            <a:off x="2955925" y="5307013"/>
            <a:ext cx="23813"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16" name="Line 206"/>
          <p:cNvSpPr>
            <a:spLocks noChangeShapeType="1"/>
          </p:cNvSpPr>
          <p:nvPr/>
        </p:nvSpPr>
        <p:spPr bwMode="auto">
          <a:xfrm>
            <a:off x="2955925" y="5307013"/>
            <a:ext cx="23813"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17" name="Line 208"/>
          <p:cNvSpPr>
            <a:spLocks noChangeShapeType="1"/>
          </p:cNvSpPr>
          <p:nvPr/>
        </p:nvSpPr>
        <p:spPr bwMode="auto">
          <a:xfrm>
            <a:off x="2955925" y="5307013"/>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18" name="Rectangle 209"/>
          <p:cNvSpPr>
            <a:spLocks noChangeArrowheads="1"/>
          </p:cNvSpPr>
          <p:nvPr/>
        </p:nvSpPr>
        <p:spPr bwMode="auto">
          <a:xfrm>
            <a:off x="2979738" y="5307013"/>
            <a:ext cx="51435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19" name="Line 210"/>
          <p:cNvSpPr>
            <a:spLocks noChangeShapeType="1"/>
          </p:cNvSpPr>
          <p:nvPr/>
        </p:nvSpPr>
        <p:spPr bwMode="auto">
          <a:xfrm>
            <a:off x="2979738" y="5307013"/>
            <a:ext cx="514350"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20" name="Rectangle 211"/>
          <p:cNvSpPr>
            <a:spLocks noChangeArrowheads="1"/>
          </p:cNvSpPr>
          <p:nvPr/>
        </p:nvSpPr>
        <p:spPr bwMode="auto">
          <a:xfrm>
            <a:off x="3494088" y="5307013"/>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21" name="Line 212"/>
          <p:cNvSpPr>
            <a:spLocks noChangeShapeType="1"/>
          </p:cNvSpPr>
          <p:nvPr/>
        </p:nvSpPr>
        <p:spPr bwMode="auto">
          <a:xfrm>
            <a:off x="3494088" y="5307013"/>
            <a:ext cx="22225"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22" name="Line 213"/>
          <p:cNvSpPr>
            <a:spLocks noChangeShapeType="1"/>
          </p:cNvSpPr>
          <p:nvPr/>
        </p:nvSpPr>
        <p:spPr bwMode="auto">
          <a:xfrm>
            <a:off x="3494088" y="5307013"/>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23" name="Rectangle 214"/>
          <p:cNvSpPr>
            <a:spLocks noChangeArrowheads="1"/>
          </p:cNvSpPr>
          <p:nvPr/>
        </p:nvSpPr>
        <p:spPr bwMode="auto">
          <a:xfrm>
            <a:off x="3494088" y="5307013"/>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24" name="Line 215"/>
          <p:cNvSpPr>
            <a:spLocks noChangeShapeType="1"/>
          </p:cNvSpPr>
          <p:nvPr/>
        </p:nvSpPr>
        <p:spPr bwMode="auto">
          <a:xfrm>
            <a:off x="3494088" y="5307013"/>
            <a:ext cx="22225"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25" name="Line 216"/>
          <p:cNvSpPr>
            <a:spLocks noChangeShapeType="1"/>
          </p:cNvSpPr>
          <p:nvPr/>
        </p:nvSpPr>
        <p:spPr bwMode="auto">
          <a:xfrm>
            <a:off x="3494088" y="5307013"/>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26" name="Rectangle 217"/>
          <p:cNvSpPr>
            <a:spLocks noChangeArrowheads="1"/>
          </p:cNvSpPr>
          <p:nvPr/>
        </p:nvSpPr>
        <p:spPr bwMode="auto">
          <a:xfrm>
            <a:off x="4032250" y="5307013"/>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27" name="Line 218"/>
          <p:cNvSpPr>
            <a:spLocks noChangeShapeType="1"/>
          </p:cNvSpPr>
          <p:nvPr/>
        </p:nvSpPr>
        <p:spPr bwMode="auto">
          <a:xfrm>
            <a:off x="4032250" y="5307013"/>
            <a:ext cx="22225"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28" name="Line 219"/>
          <p:cNvSpPr>
            <a:spLocks noChangeShapeType="1"/>
          </p:cNvSpPr>
          <p:nvPr/>
        </p:nvSpPr>
        <p:spPr bwMode="auto">
          <a:xfrm>
            <a:off x="4032250" y="5307013"/>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29" name="Rectangle 220"/>
          <p:cNvSpPr>
            <a:spLocks noChangeArrowheads="1"/>
          </p:cNvSpPr>
          <p:nvPr/>
        </p:nvSpPr>
        <p:spPr bwMode="auto">
          <a:xfrm>
            <a:off x="4032250" y="5307013"/>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30" name="Line 221"/>
          <p:cNvSpPr>
            <a:spLocks noChangeShapeType="1"/>
          </p:cNvSpPr>
          <p:nvPr/>
        </p:nvSpPr>
        <p:spPr bwMode="auto">
          <a:xfrm>
            <a:off x="4032250" y="5307013"/>
            <a:ext cx="22225"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31" name="Line 222"/>
          <p:cNvSpPr>
            <a:spLocks noChangeShapeType="1"/>
          </p:cNvSpPr>
          <p:nvPr/>
        </p:nvSpPr>
        <p:spPr bwMode="auto">
          <a:xfrm>
            <a:off x="4032250" y="5307013"/>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32" name="Rectangle 223"/>
          <p:cNvSpPr>
            <a:spLocks noChangeArrowheads="1"/>
          </p:cNvSpPr>
          <p:nvPr/>
        </p:nvSpPr>
        <p:spPr bwMode="auto">
          <a:xfrm>
            <a:off x="4054475" y="5307013"/>
            <a:ext cx="51435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33" name="Line 224"/>
          <p:cNvSpPr>
            <a:spLocks noChangeShapeType="1"/>
          </p:cNvSpPr>
          <p:nvPr/>
        </p:nvSpPr>
        <p:spPr bwMode="auto">
          <a:xfrm>
            <a:off x="4054475" y="5307013"/>
            <a:ext cx="514350"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34" name="Rectangle 225"/>
          <p:cNvSpPr>
            <a:spLocks noChangeArrowheads="1"/>
          </p:cNvSpPr>
          <p:nvPr/>
        </p:nvSpPr>
        <p:spPr bwMode="auto">
          <a:xfrm>
            <a:off x="4568825" y="5307013"/>
            <a:ext cx="23813"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35" name="Line 226"/>
          <p:cNvSpPr>
            <a:spLocks noChangeShapeType="1"/>
          </p:cNvSpPr>
          <p:nvPr/>
        </p:nvSpPr>
        <p:spPr bwMode="auto">
          <a:xfrm>
            <a:off x="4568825" y="5307013"/>
            <a:ext cx="23813"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36" name="Line 227"/>
          <p:cNvSpPr>
            <a:spLocks noChangeShapeType="1"/>
          </p:cNvSpPr>
          <p:nvPr/>
        </p:nvSpPr>
        <p:spPr bwMode="auto">
          <a:xfrm>
            <a:off x="4568825" y="5307013"/>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37" name="Rectangle 228"/>
          <p:cNvSpPr>
            <a:spLocks noChangeArrowheads="1"/>
          </p:cNvSpPr>
          <p:nvPr/>
        </p:nvSpPr>
        <p:spPr bwMode="auto">
          <a:xfrm>
            <a:off x="4568825" y="5307013"/>
            <a:ext cx="23813"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38" name="Line 229"/>
          <p:cNvSpPr>
            <a:spLocks noChangeShapeType="1"/>
          </p:cNvSpPr>
          <p:nvPr/>
        </p:nvSpPr>
        <p:spPr bwMode="auto">
          <a:xfrm>
            <a:off x="4568825" y="5307013"/>
            <a:ext cx="23813" cy="1587"/>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39" name="Line 230"/>
          <p:cNvSpPr>
            <a:spLocks noChangeShapeType="1"/>
          </p:cNvSpPr>
          <p:nvPr/>
        </p:nvSpPr>
        <p:spPr bwMode="auto">
          <a:xfrm>
            <a:off x="4568825" y="5307013"/>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40" name="Rectangle 231"/>
          <p:cNvSpPr>
            <a:spLocks noChangeArrowheads="1"/>
          </p:cNvSpPr>
          <p:nvPr/>
        </p:nvSpPr>
        <p:spPr bwMode="auto">
          <a:xfrm>
            <a:off x="5335588" y="5856288"/>
            <a:ext cx="12827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en-US" altLang="zh-CN" sz="2000">
                <a:solidFill>
                  <a:srgbClr val="000000"/>
                </a:solidFill>
                <a:latin typeface="宋体" panose="02010600030101010101" pitchFamily="2" charset="-122"/>
              </a:rPr>
              <a:t>p</a:t>
            </a:r>
            <a:endParaRPr lang="en-US" altLang="zh-CN">
              <a:latin typeface="Times New Roman" panose="02020603050405020304" pitchFamily="18" charset="0"/>
            </a:endParaRPr>
          </a:p>
        </p:txBody>
      </p:sp>
      <p:sp>
        <p:nvSpPr>
          <p:cNvPr id="167141" name="Rectangle 232"/>
          <p:cNvSpPr>
            <a:spLocks noChangeArrowheads="1"/>
          </p:cNvSpPr>
          <p:nvPr/>
        </p:nvSpPr>
        <p:spPr bwMode="auto">
          <a:xfrm>
            <a:off x="6297613" y="5856288"/>
            <a:ext cx="38481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en-US" altLang="zh-CN" sz="2000">
                <a:solidFill>
                  <a:srgbClr val="000000"/>
                </a:solidFill>
                <a:latin typeface="宋体" panose="02010600030101010101" pitchFamily="2" charset="-122"/>
              </a:rPr>
              <a:t>p+1</a:t>
            </a:r>
            <a:endParaRPr lang="en-US" altLang="zh-CN">
              <a:latin typeface="Times New Roman" panose="02020603050405020304" pitchFamily="18" charset="0"/>
            </a:endParaRPr>
          </a:p>
        </p:txBody>
      </p:sp>
      <p:sp>
        <p:nvSpPr>
          <p:cNvPr id="167142" name="Rectangle 233"/>
          <p:cNvSpPr>
            <a:spLocks noChangeArrowheads="1"/>
          </p:cNvSpPr>
          <p:nvPr/>
        </p:nvSpPr>
        <p:spPr bwMode="auto">
          <a:xfrm>
            <a:off x="7165975" y="5856288"/>
            <a:ext cx="25400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zh-CN" altLang="en-US" sz="2000">
                <a:solidFill>
                  <a:srgbClr val="000000"/>
                </a:solidFill>
                <a:latin typeface="Times New Roman" panose="02020603050405020304" pitchFamily="18" charset="0"/>
              </a:rPr>
              <a:t>…</a:t>
            </a:r>
            <a:endParaRPr lang="zh-CN" altLang="en-US">
              <a:latin typeface="Times New Roman" panose="02020603050405020304" pitchFamily="18" charset="0"/>
            </a:endParaRPr>
          </a:p>
        </p:txBody>
      </p:sp>
      <p:sp>
        <p:nvSpPr>
          <p:cNvPr id="167143" name="Rectangle 234"/>
          <p:cNvSpPr>
            <a:spLocks noChangeArrowheads="1"/>
          </p:cNvSpPr>
          <p:nvPr/>
        </p:nvSpPr>
        <p:spPr bwMode="auto">
          <a:xfrm>
            <a:off x="7842250" y="5881688"/>
            <a:ext cx="57785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en-US" altLang="zh-CN" sz="1800">
                <a:solidFill>
                  <a:srgbClr val="000000"/>
                </a:solidFill>
                <a:latin typeface="宋体" panose="02010600030101010101" pitchFamily="2" charset="-122"/>
              </a:rPr>
              <a:t>p+k-4</a:t>
            </a:r>
            <a:endParaRPr lang="en-US" altLang="zh-CN">
              <a:latin typeface="Times New Roman" panose="02020603050405020304" pitchFamily="18" charset="0"/>
            </a:endParaRPr>
          </a:p>
        </p:txBody>
      </p:sp>
      <p:sp>
        <p:nvSpPr>
          <p:cNvPr id="167144" name="Rectangle 235"/>
          <p:cNvSpPr>
            <a:spLocks noChangeArrowheads="1"/>
          </p:cNvSpPr>
          <p:nvPr/>
        </p:nvSpPr>
        <p:spPr bwMode="auto">
          <a:xfrm>
            <a:off x="8916988" y="5881688"/>
            <a:ext cx="57785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en-US" altLang="zh-CN" sz="1800">
                <a:solidFill>
                  <a:srgbClr val="000000"/>
                </a:solidFill>
                <a:latin typeface="宋体" panose="02010600030101010101" pitchFamily="2" charset="-122"/>
              </a:rPr>
              <a:t>p+k-3</a:t>
            </a:r>
            <a:endParaRPr lang="en-US" altLang="zh-CN">
              <a:latin typeface="Times New Roman" panose="02020603050405020304" pitchFamily="18" charset="0"/>
            </a:endParaRPr>
          </a:p>
        </p:txBody>
      </p:sp>
      <p:sp>
        <p:nvSpPr>
          <p:cNvPr id="167145" name="Rectangle 236"/>
          <p:cNvSpPr>
            <a:spLocks noChangeArrowheads="1"/>
          </p:cNvSpPr>
          <p:nvPr/>
        </p:nvSpPr>
        <p:spPr bwMode="auto">
          <a:xfrm>
            <a:off x="9520238" y="5668963"/>
            <a:ext cx="38354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zh-CN" altLang="en-US" sz="1500">
                <a:solidFill>
                  <a:srgbClr val="000000"/>
                </a:solidFill>
                <a:latin typeface="宋体" panose="02010600030101010101" pitchFamily="2" charset="-122"/>
              </a:rPr>
              <a:t>输出</a:t>
            </a:r>
            <a:endParaRPr lang="zh-CN" altLang="en-US">
              <a:latin typeface="Times New Roman" panose="02020603050405020304" pitchFamily="18" charset="0"/>
            </a:endParaRPr>
          </a:p>
        </p:txBody>
      </p:sp>
      <p:sp>
        <p:nvSpPr>
          <p:cNvPr id="167146" name="Rectangle 237"/>
          <p:cNvSpPr>
            <a:spLocks noChangeArrowheads="1"/>
          </p:cNvSpPr>
          <p:nvPr/>
        </p:nvSpPr>
        <p:spPr bwMode="auto">
          <a:xfrm>
            <a:off x="5118100" y="5727700"/>
            <a:ext cx="23813"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47" name="Line 238"/>
          <p:cNvSpPr>
            <a:spLocks noChangeShapeType="1"/>
          </p:cNvSpPr>
          <p:nvPr/>
        </p:nvSpPr>
        <p:spPr bwMode="auto">
          <a:xfrm>
            <a:off x="5118100" y="5727700"/>
            <a:ext cx="1588"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48" name="Rectangle 239"/>
          <p:cNvSpPr>
            <a:spLocks noChangeArrowheads="1"/>
          </p:cNvSpPr>
          <p:nvPr/>
        </p:nvSpPr>
        <p:spPr bwMode="auto">
          <a:xfrm>
            <a:off x="5118100" y="5727700"/>
            <a:ext cx="23813"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49" name="Line 240"/>
          <p:cNvSpPr>
            <a:spLocks noChangeShapeType="1"/>
          </p:cNvSpPr>
          <p:nvPr/>
        </p:nvSpPr>
        <p:spPr bwMode="auto">
          <a:xfrm>
            <a:off x="5118100" y="5727700"/>
            <a:ext cx="23813"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50" name="Line 241"/>
          <p:cNvSpPr>
            <a:spLocks noChangeShapeType="1"/>
          </p:cNvSpPr>
          <p:nvPr/>
        </p:nvSpPr>
        <p:spPr bwMode="auto">
          <a:xfrm>
            <a:off x="5118100" y="5727700"/>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51" name="Rectangle 242"/>
          <p:cNvSpPr>
            <a:spLocks noChangeArrowheads="1"/>
          </p:cNvSpPr>
          <p:nvPr/>
        </p:nvSpPr>
        <p:spPr bwMode="auto">
          <a:xfrm>
            <a:off x="5141913" y="5727700"/>
            <a:ext cx="51435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52" name="Line 243"/>
          <p:cNvSpPr>
            <a:spLocks noChangeShapeType="1"/>
          </p:cNvSpPr>
          <p:nvPr/>
        </p:nvSpPr>
        <p:spPr bwMode="auto">
          <a:xfrm>
            <a:off x="5141913" y="5727700"/>
            <a:ext cx="514350"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53" name="Rectangle 244"/>
          <p:cNvSpPr>
            <a:spLocks noChangeArrowheads="1"/>
          </p:cNvSpPr>
          <p:nvPr/>
        </p:nvSpPr>
        <p:spPr bwMode="auto">
          <a:xfrm>
            <a:off x="5656263" y="5727700"/>
            <a:ext cx="222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54" name="Line 245"/>
          <p:cNvSpPr>
            <a:spLocks noChangeShapeType="1"/>
          </p:cNvSpPr>
          <p:nvPr/>
        </p:nvSpPr>
        <p:spPr bwMode="auto">
          <a:xfrm>
            <a:off x="5656263" y="5727700"/>
            <a:ext cx="1587"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55" name="Rectangle 246"/>
          <p:cNvSpPr>
            <a:spLocks noChangeArrowheads="1"/>
          </p:cNvSpPr>
          <p:nvPr/>
        </p:nvSpPr>
        <p:spPr bwMode="auto">
          <a:xfrm>
            <a:off x="5656263" y="5727700"/>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56" name="Line 247"/>
          <p:cNvSpPr>
            <a:spLocks noChangeShapeType="1"/>
          </p:cNvSpPr>
          <p:nvPr/>
        </p:nvSpPr>
        <p:spPr bwMode="auto">
          <a:xfrm>
            <a:off x="5656263" y="572770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57" name="Line 248"/>
          <p:cNvSpPr>
            <a:spLocks noChangeShapeType="1"/>
          </p:cNvSpPr>
          <p:nvPr/>
        </p:nvSpPr>
        <p:spPr bwMode="auto">
          <a:xfrm>
            <a:off x="5656263" y="5727700"/>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58" name="Rectangle 249"/>
          <p:cNvSpPr>
            <a:spLocks noChangeArrowheads="1"/>
          </p:cNvSpPr>
          <p:nvPr/>
        </p:nvSpPr>
        <p:spPr bwMode="auto">
          <a:xfrm>
            <a:off x="6194425" y="5727700"/>
            <a:ext cx="222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59" name="Line 250"/>
          <p:cNvSpPr>
            <a:spLocks noChangeShapeType="1"/>
          </p:cNvSpPr>
          <p:nvPr/>
        </p:nvSpPr>
        <p:spPr bwMode="auto">
          <a:xfrm>
            <a:off x="6194425" y="5727700"/>
            <a:ext cx="1588"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60" name="Rectangle 251"/>
          <p:cNvSpPr>
            <a:spLocks noChangeArrowheads="1"/>
          </p:cNvSpPr>
          <p:nvPr/>
        </p:nvSpPr>
        <p:spPr bwMode="auto">
          <a:xfrm>
            <a:off x="6194425" y="5727700"/>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61" name="Line 252"/>
          <p:cNvSpPr>
            <a:spLocks noChangeShapeType="1"/>
          </p:cNvSpPr>
          <p:nvPr/>
        </p:nvSpPr>
        <p:spPr bwMode="auto">
          <a:xfrm>
            <a:off x="6194425" y="572770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62" name="Line 253"/>
          <p:cNvSpPr>
            <a:spLocks noChangeShapeType="1"/>
          </p:cNvSpPr>
          <p:nvPr/>
        </p:nvSpPr>
        <p:spPr bwMode="auto">
          <a:xfrm>
            <a:off x="6194425" y="5727700"/>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63" name="Rectangle 254"/>
          <p:cNvSpPr>
            <a:spLocks noChangeArrowheads="1"/>
          </p:cNvSpPr>
          <p:nvPr/>
        </p:nvSpPr>
        <p:spPr bwMode="auto">
          <a:xfrm>
            <a:off x="6216650" y="5727700"/>
            <a:ext cx="51593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64" name="Line 255"/>
          <p:cNvSpPr>
            <a:spLocks noChangeShapeType="1"/>
          </p:cNvSpPr>
          <p:nvPr/>
        </p:nvSpPr>
        <p:spPr bwMode="auto">
          <a:xfrm>
            <a:off x="6216650" y="5727700"/>
            <a:ext cx="515938"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65" name="Rectangle 256"/>
          <p:cNvSpPr>
            <a:spLocks noChangeArrowheads="1"/>
          </p:cNvSpPr>
          <p:nvPr/>
        </p:nvSpPr>
        <p:spPr bwMode="auto">
          <a:xfrm>
            <a:off x="6732588" y="5727700"/>
            <a:ext cx="222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66" name="Line 257"/>
          <p:cNvSpPr>
            <a:spLocks noChangeShapeType="1"/>
          </p:cNvSpPr>
          <p:nvPr/>
        </p:nvSpPr>
        <p:spPr bwMode="auto">
          <a:xfrm>
            <a:off x="6732588" y="5727700"/>
            <a:ext cx="1587"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67" name="Rectangle 258"/>
          <p:cNvSpPr>
            <a:spLocks noChangeArrowheads="1"/>
          </p:cNvSpPr>
          <p:nvPr/>
        </p:nvSpPr>
        <p:spPr bwMode="auto">
          <a:xfrm>
            <a:off x="6732588" y="5727700"/>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68" name="Line 259"/>
          <p:cNvSpPr>
            <a:spLocks noChangeShapeType="1"/>
          </p:cNvSpPr>
          <p:nvPr/>
        </p:nvSpPr>
        <p:spPr bwMode="auto">
          <a:xfrm>
            <a:off x="6732588" y="572770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69" name="Line 260"/>
          <p:cNvSpPr>
            <a:spLocks noChangeShapeType="1"/>
          </p:cNvSpPr>
          <p:nvPr/>
        </p:nvSpPr>
        <p:spPr bwMode="auto">
          <a:xfrm>
            <a:off x="6732588" y="5727700"/>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70" name="Rectangle 261"/>
          <p:cNvSpPr>
            <a:spLocks noChangeArrowheads="1"/>
          </p:cNvSpPr>
          <p:nvPr/>
        </p:nvSpPr>
        <p:spPr bwMode="auto">
          <a:xfrm>
            <a:off x="7818438" y="5727700"/>
            <a:ext cx="23812"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71" name="Line 262"/>
          <p:cNvSpPr>
            <a:spLocks noChangeShapeType="1"/>
          </p:cNvSpPr>
          <p:nvPr/>
        </p:nvSpPr>
        <p:spPr bwMode="auto">
          <a:xfrm>
            <a:off x="7818438" y="5727700"/>
            <a:ext cx="1587"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72" name="Rectangle 263"/>
          <p:cNvSpPr>
            <a:spLocks noChangeArrowheads="1"/>
          </p:cNvSpPr>
          <p:nvPr/>
        </p:nvSpPr>
        <p:spPr bwMode="auto">
          <a:xfrm>
            <a:off x="7818438" y="5727700"/>
            <a:ext cx="23812"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73" name="Line 264"/>
          <p:cNvSpPr>
            <a:spLocks noChangeShapeType="1"/>
          </p:cNvSpPr>
          <p:nvPr/>
        </p:nvSpPr>
        <p:spPr bwMode="auto">
          <a:xfrm>
            <a:off x="7818438" y="5727700"/>
            <a:ext cx="23812"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74" name="Line 265"/>
          <p:cNvSpPr>
            <a:spLocks noChangeShapeType="1"/>
          </p:cNvSpPr>
          <p:nvPr/>
        </p:nvSpPr>
        <p:spPr bwMode="auto">
          <a:xfrm>
            <a:off x="7818438" y="5727700"/>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75" name="Rectangle 266"/>
          <p:cNvSpPr>
            <a:spLocks noChangeArrowheads="1"/>
          </p:cNvSpPr>
          <p:nvPr/>
        </p:nvSpPr>
        <p:spPr bwMode="auto">
          <a:xfrm>
            <a:off x="7842250" y="5727700"/>
            <a:ext cx="51435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76" name="Line 267"/>
          <p:cNvSpPr>
            <a:spLocks noChangeShapeType="1"/>
          </p:cNvSpPr>
          <p:nvPr/>
        </p:nvSpPr>
        <p:spPr bwMode="auto">
          <a:xfrm>
            <a:off x="7842250" y="5727700"/>
            <a:ext cx="514350"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77" name="Rectangle 268"/>
          <p:cNvSpPr>
            <a:spLocks noChangeArrowheads="1"/>
          </p:cNvSpPr>
          <p:nvPr/>
        </p:nvSpPr>
        <p:spPr bwMode="auto">
          <a:xfrm>
            <a:off x="8356600" y="5727700"/>
            <a:ext cx="222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78" name="Line 269"/>
          <p:cNvSpPr>
            <a:spLocks noChangeShapeType="1"/>
          </p:cNvSpPr>
          <p:nvPr/>
        </p:nvSpPr>
        <p:spPr bwMode="auto">
          <a:xfrm>
            <a:off x="8356600" y="5727700"/>
            <a:ext cx="1588"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79" name="Rectangle 270"/>
          <p:cNvSpPr>
            <a:spLocks noChangeArrowheads="1"/>
          </p:cNvSpPr>
          <p:nvPr/>
        </p:nvSpPr>
        <p:spPr bwMode="auto">
          <a:xfrm>
            <a:off x="8356600" y="5727700"/>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80" name="Line 271"/>
          <p:cNvSpPr>
            <a:spLocks noChangeShapeType="1"/>
          </p:cNvSpPr>
          <p:nvPr/>
        </p:nvSpPr>
        <p:spPr bwMode="auto">
          <a:xfrm>
            <a:off x="8356600" y="572770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81" name="Line 272"/>
          <p:cNvSpPr>
            <a:spLocks noChangeShapeType="1"/>
          </p:cNvSpPr>
          <p:nvPr/>
        </p:nvSpPr>
        <p:spPr bwMode="auto">
          <a:xfrm>
            <a:off x="8356600" y="5727700"/>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82" name="Rectangle 273"/>
          <p:cNvSpPr>
            <a:spLocks noChangeArrowheads="1"/>
          </p:cNvSpPr>
          <p:nvPr/>
        </p:nvSpPr>
        <p:spPr bwMode="auto">
          <a:xfrm>
            <a:off x="8894763" y="5727700"/>
            <a:ext cx="222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83" name="Line 274"/>
          <p:cNvSpPr>
            <a:spLocks noChangeShapeType="1"/>
          </p:cNvSpPr>
          <p:nvPr/>
        </p:nvSpPr>
        <p:spPr bwMode="auto">
          <a:xfrm>
            <a:off x="8894763" y="5727700"/>
            <a:ext cx="1587"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84" name="Rectangle 275"/>
          <p:cNvSpPr>
            <a:spLocks noChangeArrowheads="1"/>
          </p:cNvSpPr>
          <p:nvPr/>
        </p:nvSpPr>
        <p:spPr bwMode="auto">
          <a:xfrm>
            <a:off x="8894763" y="5727700"/>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85" name="Line 276"/>
          <p:cNvSpPr>
            <a:spLocks noChangeShapeType="1"/>
          </p:cNvSpPr>
          <p:nvPr/>
        </p:nvSpPr>
        <p:spPr bwMode="auto">
          <a:xfrm>
            <a:off x="8894763" y="572770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86" name="Line 277"/>
          <p:cNvSpPr>
            <a:spLocks noChangeShapeType="1"/>
          </p:cNvSpPr>
          <p:nvPr/>
        </p:nvSpPr>
        <p:spPr bwMode="auto">
          <a:xfrm>
            <a:off x="8894763" y="5727700"/>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87" name="Rectangle 278"/>
          <p:cNvSpPr>
            <a:spLocks noChangeArrowheads="1"/>
          </p:cNvSpPr>
          <p:nvPr/>
        </p:nvSpPr>
        <p:spPr bwMode="auto">
          <a:xfrm>
            <a:off x="8916988" y="5727700"/>
            <a:ext cx="52705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88" name="Line 279"/>
          <p:cNvSpPr>
            <a:spLocks noChangeShapeType="1"/>
          </p:cNvSpPr>
          <p:nvPr/>
        </p:nvSpPr>
        <p:spPr bwMode="auto">
          <a:xfrm>
            <a:off x="8916988" y="5727700"/>
            <a:ext cx="527050"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89" name="Rectangle 280"/>
          <p:cNvSpPr>
            <a:spLocks noChangeArrowheads="1"/>
          </p:cNvSpPr>
          <p:nvPr/>
        </p:nvSpPr>
        <p:spPr bwMode="auto">
          <a:xfrm>
            <a:off x="9444038" y="5727700"/>
            <a:ext cx="22225" cy="381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90" name="Line 281"/>
          <p:cNvSpPr>
            <a:spLocks noChangeShapeType="1"/>
          </p:cNvSpPr>
          <p:nvPr/>
        </p:nvSpPr>
        <p:spPr bwMode="auto">
          <a:xfrm>
            <a:off x="9444038" y="5727700"/>
            <a:ext cx="1587" cy="381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91" name="Rectangle 282"/>
          <p:cNvSpPr>
            <a:spLocks noChangeArrowheads="1"/>
          </p:cNvSpPr>
          <p:nvPr/>
        </p:nvSpPr>
        <p:spPr bwMode="auto">
          <a:xfrm>
            <a:off x="9444038" y="5727700"/>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92" name="Line 283"/>
          <p:cNvSpPr>
            <a:spLocks noChangeShapeType="1"/>
          </p:cNvSpPr>
          <p:nvPr/>
        </p:nvSpPr>
        <p:spPr bwMode="auto">
          <a:xfrm>
            <a:off x="9444038" y="5727700"/>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93" name="Line 284"/>
          <p:cNvSpPr>
            <a:spLocks noChangeShapeType="1"/>
          </p:cNvSpPr>
          <p:nvPr/>
        </p:nvSpPr>
        <p:spPr bwMode="auto">
          <a:xfrm>
            <a:off x="9444038" y="5727700"/>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94" name="Rectangle 285"/>
          <p:cNvSpPr>
            <a:spLocks noChangeArrowheads="1"/>
          </p:cNvSpPr>
          <p:nvPr/>
        </p:nvSpPr>
        <p:spPr bwMode="auto">
          <a:xfrm>
            <a:off x="5118100" y="5765800"/>
            <a:ext cx="23813" cy="473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95" name="Line 286"/>
          <p:cNvSpPr>
            <a:spLocks noChangeShapeType="1"/>
          </p:cNvSpPr>
          <p:nvPr/>
        </p:nvSpPr>
        <p:spPr bwMode="auto">
          <a:xfrm>
            <a:off x="5118100" y="5765800"/>
            <a:ext cx="1588" cy="473075"/>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96" name="Rectangle 287"/>
          <p:cNvSpPr>
            <a:spLocks noChangeArrowheads="1"/>
          </p:cNvSpPr>
          <p:nvPr/>
        </p:nvSpPr>
        <p:spPr bwMode="auto">
          <a:xfrm>
            <a:off x="5118100" y="6238875"/>
            <a:ext cx="23813"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197" name="Line 288"/>
          <p:cNvSpPr>
            <a:spLocks noChangeShapeType="1"/>
          </p:cNvSpPr>
          <p:nvPr/>
        </p:nvSpPr>
        <p:spPr bwMode="auto">
          <a:xfrm>
            <a:off x="5118100" y="6238875"/>
            <a:ext cx="23813"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98" name="Line 289"/>
          <p:cNvSpPr>
            <a:spLocks noChangeShapeType="1"/>
          </p:cNvSpPr>
          <p:nvPr/>
        </p:nvSpPr>
        <p:spPr bwMode="auto">
          <a:xfrm>
            <a:off x="5118100" y="6238875"/>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199" name="Rectangle 290"/>
          <p:cNvSpPr>
            <a:spLocks noChangeArrowheads="1"/>
          </p:cNvSpPr>
          <p:nvPr/>
        </p:nvSpPr>
        <p:spPr bwMode="auto">
          <a:xfrm>
            <a:off x="5118100" y="6238875"/>
            <a:ext cx="23813"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00" name="Line 291"/>
          <p:cNvSpPr>
            <a:spLocks noChangeShapeType="1"/>
          </p:cNvSpPr>
          <p:nvPr/>
        </p:nvSpPr>
        <p:spPr bwMode="auto">
          <a:xfrm>
            <a:off x="5118100" y="6238875"/>
            <a:ext cx="23813"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01" name="Line 292"/>
          <p:cNvSpPr>
            <a:spLocks noChangeShapeType="1"/>
          </p:cNvSpPr>
          <p:nvPr/>
        </p:nvSpPr>
        <p:spPr bwMode="auto">
          <a:xfrm>
            <a:off x="5118100" y="6238875"/>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02" name="Rectangle 293"/>
          <p:cNvSpPr>
            <a:spLocks noChangeArrowheads="1"/>
          </p:cNvSpPr>
          <p:nvPr/>
        </p:nvSpPr>
        <p:spPr bwMode="auto">
          <a:xfrm>
            <a:off x="5141913" y="6238875"/>
            <a:ext cx="51435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03" name="Line 294"/>
          <p:cNvSpPr>
            <a:spLocks noChangeShapeType="1"/>
          </p:cNvSpPr>
          <p:nvPr/>
        </p:nvSpPr>
        <p:spPr bwMode="auto">
          <a:xfrm>
            <a:off x="5141913" y="6238875"/>
            <a:ext cx="514350"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04" name="Rectangle 295"/>
          <p:cNvSpPr>
            <a:spLocks noChangeArrowheads="1"/>
          </p:cNvSpPr>
          <p:nvPr/>
        </p:nvSpPr>
        <p:spPr bwMode="auto">
          <a:xfrm>
            <a:off x="5656263" y="5765800"/>
            <a:ext cx="22225" cy="473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05" name="Line 296"/>
          <p:cNvSpPr>
            <a:spLocks noChangeShapeType="1"/>
          </p:cNvSpPr>
          <p:nvPr/>
        </p:nvSpPr>
        <p:spPr bwMode="auto">
          <a:xfrm>
            <a:off x="5656263" y="5765800"/>
            <a:ext cx="1587" cy="473075"/>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06" name="Rectangle 297"/>
          <p:cNvSpPr>
            <a:spLocks noChangeArrowheads="1"/>
          </p:cNvSpPr>
          <p:nvPr/>
        </p:nvSpPr>
        <p:spPr bwMode="auto">
          <a:xfrm>
            <a:off x="5656263" y="6238875"/>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07" name="Line 298"/>
          <p:cNvSpPr>
            <a:spLocks noChangeShapeType="1"/>
          </p:cNvSpPr>
          <p:nvPr/>
        </p:nvSpPr>
        <p:spPr bwMode="auto">
          <a:xfrm>
            <a:off x="5656263" y="6238875"/>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08" name="Line 299"/>
          <p:cNvSpPr>
            <a:spLocks noChangeShapeType="1"/>
          </p:cNvSpPr>
          <p:nvPr/>
        </p:nvSpPr>
        <p:spPr bwMode="auto">
          <a:xfrm>
            <a:off x="5656263" y="6238875"/>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09" name="Rectangle 300"/>
          <p:cNvSpPr>
            <a:spLocks noChangeArrowheads="1"/>
          </p:cNvSpPr>
          <p:nvPr/>
        </p:nvSpPr>
        <p:spPr bwMode="auto">
          <a:xfrm>
            <a:off x="5656263" y="6238875"/>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10" name="Line 301"/>
          <p:cNvSpPr>
            <a:spLocks noChangeShapeType="1"/>
          </p:cNvSpPr>
          <p:nvPr/>
        </p:nvSpPr>
        <p:spPr bwMode="auto">
          <a:xfrm>
            <a:off x="5656263" y="6238875"/>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11" name="Line 302"/>
          <p:cNvSpPr>
            <a:spLocks noChangeShapeType="1"/>
          </p:cNvSpPr>
          <p:nvPr/>
        </p:nvSpPr>
        <p:spPr bwMode="auto">
          <a:xfrm>
            <a:off x="5656263" y="6238875"/>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12" name="Rectangle 303"/>
          <p:cNvSpPr>
            <a:spLocks noChangeArrowheads="1"/>
          </p:cNvSpPr>
          <p:nvPr/>
        </p:nvSpPr>
        <p:spPr bwMode="auto">
          <a:xfrm>
            <a:off x="6194425" y="5765800"/>
            <a:ext cx="22225" cy="473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13" name="Line 304"/>
          <p:cNvSpPr>
            <a:spLocks noChangeShapeType="1"/>
          </p:cNvSpPr>
          <p:nvPr/>
        </p:nvSpPr>
        <p:spPr bwMode="auto">
          <a:xfrm>
            <a:off x="6194425" y="5765800"/>
            <a:ext cx="1588" cy="473075"/>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14" name="Rectangle 305"/>
          <p:cNvSpPr>
            <a:spLocks noChangeArrowheads="1"/>
          </p:cNvSpPr>
          <p:nvPr/>
        </p:nvSpPr>
        <p:spPr bwMode="auto">
          <a:xfrm>
            <a:off x="6194425" y="6238875"/>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15" name="Line 306"/>
          <p:cNvSpPr>
            <a:spLocks noChangeShapeType="1"/>
          </p:cNvSpPr>
          <p:nvPr/>
        </p:nvSpPr>
        <p:spPr bwMode="auto">
          <a:xfrm>
            <a:off x="6194425" y="6238875"/>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16" name="Line 307"/>
          <p:cNvSpPr>
            <a:spLocks noChangeShapeType="1"/>
          </p:cNvSpPr>
          <p:nvPr/>
        </p:nvSpPr>
        <p:spPr bwMode="auto">
          <a:xfrm>
            <a:off x="6194425" y="6238875"/>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17" name="Rectangle 308"/>
          <p:cNvSpPr>
            <a:spLocks noChangeArrowheads="1"/>
          </p:cNvSpPr>
          <p:nvPr/>
        </p:nvSpPr>
        <p:spPr bwMode="auto">
          <a:xfrm>
            <a:off x="6194425" y="6238875"/>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18" name="Line 309"/>
          <p:cNvSpPr>
            <a:spLocks noChangeShapeType="1"/>
          </p:cNvSpPr>
          <p:nvPr/>
        </p:nvSpPr>
        <p:spPr bwMode="auto">
          <a:xfrm>
            <a:off x="6194425" y="6238875"/>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19" name="Line 310"/>
          <p:cNvSpPr>
            <a:spLocks noChangeShapeType="1"/>
          </p:cNvSpPr>
          <p:nvPr/>
        </p:nvSpPr>
        <p:spPr bwMode="auto">
          <a:xfrm>
            <a:off x="6194425" y="6238875"/>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20" name="Rectangle 311"/>
          <p:cNvSpPr>
            <a:spLocks noChangeArrowheads="1"/>
          </p:cNvSpPr>
          <p:nvPr/>
        </p:nvSpPr>
        <p:spPr bwMode="auto">
          <a:xfrm>
            <a:off x="6216650" y="6238875"/>
            <a:ext cx="515938"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21" name="Line 312"/>
          <p:cNvSpPr>
            <a:spLocks noChangeShapeType="1"/>
          </p:cNvSpPr>
          <p:nvPr/>
        </p:nvSpPr>
        <p:spPr bwMode="auto">
          <a:xfrm>
            <a:off x="6216650" y="6238875"/>
            <a:ext cx="515938"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22" name="Rectangle 313"/>
          <p:cNvSpPr>
            <a:spLocks noChangeArrowheads="1"/>
          </p:cNvSpPr>
          <p:nvPr/>
        </p:nvSpPr>
        <p:spPr bwMode="auto">
          <a:xfrm>
            <a:off x="6732588" y="5765800"/>
            <a:ext cx="22225" cy="473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23" name="Line 314"/>
          <p:cNvSpPr>
            <a:spLocks noChangeShapeType="1"/>
          </p:cNvSpPr>
          <p:nvPr/>
        </p:nvSpPr>
        <p:spPr bwMode="auto">
          <a:xfrm>
            <a:off x="6732588" y="5765800"/>
            <a:ext cx="1587" cy="473075"/>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24" name="Rectangle 315"/>
          <p:cNvSpPr>
            <a:spLocks noChangeArrowheads="1"/>
          </p:cNvSpPr>
          <p:nvPr/>
        </p:nvSpPr>
        <p:spPr bwMode="auto">
          <a:xfrm>
            <a:off x="6732588" y="6238875"/>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25" name="Line 316"/>
          <p:cNvSpPr>
            <a:spLocks noChangeShapeType="1"/>
          </p:cNvSpPr>
          <p:nvPr/>
        </p:nvSpPr>
        <p:spPr bwMode="auto">
          <a:xfrm>
            <a:off x="6732588" y="6238875"/>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26" name="Line 317"/>
          <p:cNvSpPr>
            <a:spLocks noChangeShapeType="1"/>
          </p:cNvSpPr>
          <p:nvPr/>
        </p:nvSpPr>
        <p:spPr bwMode="auto">
          <a:xfrm>
            <a:off x="6732588" y="6238875"/>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27" name="Rectangle 318"/>
          <p:cNvSpPr>
            <a:spLocks noChangeArrowheads="1"/>
          </p:cNvSpPr>
          <p:nvPr/>
        </p:nvSpPr>
        <p:spPr bwMode="auto">
          <a:xfrm>
            <a:off x="6732588" y="6238875"/>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28" name="Line 319"/>
          <p:cNvSpPr>
            <a:spLocks noChangeShapeType="1"/>
          </p:cNvSpPr>
          <p:nvPr/>
        </p:nvSpPr>
        <p:spPr bwMode="auto">
          <a:xfrm>
            <a:off x="6732588" y="6238875"/>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29" name="Line 320"/>
          <p:cNvSpPr>
            <a:spLocks noChangeShapeType="1"/>
          </p:cNvSpPr>
          <p:nvPr/>
        </p:nvSpPr>
        <p:spPr bwMode="auto">
          <a:xfrm>
            <a:off x="6732588" y="6238875"/>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30" name="Rectangle 321"/>
          <p:cNvSpPr>
            <a:spLocks noChangeArrowheads="1"/>
          </p:cNvSpPr>
          <p:nvPr/>
        </p:nvSpPr>
        <p:spPr bwMode="auto">
          <a:xfrm>
            <a:off x="7818438" y="5765800"/>
            <a:ext cx="23812" cy="473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31" name="Line 322"/>
          <p:cNvSpPr>
            <a:spLocks noChangeShapeType="1"/>
          </p:cNvSpPr>
          <p:nvPr/>
        </p:nvSpPr>
        <p:spPr bwMode="auto">
          <a:xfrm>
            <a:off x="7818438" y="5765800"/>
            <a:ext cx="1587" cy="473075"/>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32" name="Rectangle 323"/>
          <p:cNvSpPr>
            <a:spLocks noChangeArrowheads="1"/>
          </p:cNvSpPr>
          <p:nvPr/>
        </p:nvSpPr>
        <p:spPr bwMode="auto">
          <a:xfrm>
            <a:off x="7818438" y="6238875"/>
            <a:ext cx="23812"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33" name="Line 324"/>
          <p:cNvSpPr>
            <a:spLocks noChangeShapeType="1"/>
          </p:cNvSpPr>
          <p:nvPr/>
        </p:nvSpPr>
        <p:spPr bwMode="auto">
          <a:xfrm>
            <a:off x="7818438" y="6238875"/>
            <a:ext cx="23812"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34" name="Line 325"/>
          <p:cNvSpPr>
            <a:spLocks noChangeShapeType="1"/>
          </p:cNvSpPr>
          <p:nvPr/>
        </p:nvSpPr>
        <p:spPr bwMode="auto">
          <a:xfrm>
            <a:off x="7818438" y="6238875"/>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35" name="Rectangle 326"/>
          <p:cNvSpPr>
            <a:spLocks noChangeArrowheads="1"/>
          </p:cNvSpPr>
          <p:nvPr/>
        </p:nvSpPr>
        <p:spPr bwMode="auto">
          <a:xfrm>
            <a:off x="7818438" y="6238875"/>
            <a:ext cx="23812"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36" name="Line 327"/>
          <p:cNvSpPr>
            <a:spLocks noChangeShapeType="1"/>
          </p:cNvSpPr>
          <p:nvPr/>
        </p:nvSpPr>
        <p:spPr bwMode="auto">
          <a:xfrm>
            <a:off x="7818438" y="6238875"/>
            <a:ext cx="23812"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37" name="Line 328"/>
          <p:cNvSpPr>
            <a:spLocks noChangeShapeType="1"/>
          </p:cNvSpPr>
          <p:nvPr/>
        </p:nvSpPr>
        <p:spPr bwMode="auto">
          <a:xfrm>
            <a:off x="7818438" y="6238875"/>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38" name="Rectangle 329"/>
          <p:cNvSpPr>
            <a:spLocks noChangeArrowheads="1"/>
          </p:cNvSpPr>
          <p:nvPr/>
        </p:nvSpPr>
        <p:spPr bwMode="auto">
          <a:xfrm>
            <a:off x="7842250" y="6238875"/>
            <a:ext cx="51435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39" name="Line 330"/>
          <p:cNvSpPr>
            <a:spLocks noChangeShapeType="1"/>
          </p:cNvSpPr>
          <p:nvPr/>
        </p:nvSpPr>
        <p:spPr bwMode="auto">
          <a:xfrm>
            <a:off x="7842250" y="6238875"/>
            <a:ext cx="514350"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40" name="Rectangle 331"/>
          <p:cNvSpPr>
            <a:spLocks noChangeArrowheads="1"/>
          </p:cNvSpPr>
          <p:nvPr/>
        </p:nvSpPr>
        <p:spPr bwMode="auto">
          <a:xfrm>
            <a:off x="8356600" y="5765800"/>
            <a:ext cx="22225" cy="473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41" name="Line 332"/>
          <p:cNvSpPr>
            <a:spLocks noChangeShapeType="1"/>
          </p:cNvSpPr>
          <p:nvPr/>
        </p:nvSpPr>
        <p:spPr bwMode="auto">
          <a:xfrm>
            <a:off x="8356600" y="5765800"/>
            <a:ext cx="1588" cy="473075"/>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42" name="Rectangle 333"/>
          <p:cNvSpPr>
            <a:spLocks noChangeArrowheads="1"/>
          </p:cNvSpPr>
          <p:nvPr/>
        </p:nvSpPr>
        <p:spPr bwMode="auto">
          <a:xfrm>
            <a:off x="8356600" y="6238875"/>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43" name="Line 334"/>
          <p:cNvSpPr>
            <a:spLocks noChangeShapeType="1"/>
          </p:cNvSpPr>
          <p:nvPr/>
        </p:nvSpPr>
        <p:spPr bwMode="auto">
          <a:xfrm>
            <a:off x="8356600" y="6238875"/>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44" name="Line 335"/>
          <p:cNvSpPr>
            <a:spLocks noChangeShapeType="1"/>
          </p:cNvSpPr>
          <p:nvPr/>
        </p:nvSpPr>
        <p:spPr bwMode="auto">
          <a:xfrm>
            <a:off x="8356600" y="6238875"/>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45" name="Rectangle 336"/>
          <p:cNvSpPr>
            <a:spLocks noChangeArrowheads="1"/>
          </p:cNvSpPr>
          <p:nvPr/>
        </p:nvSpPr>
        <p:spPr bwMode="auto">
          <a:xfrm>
            <a:off x="8356600" y="6238875"/>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46" name="Line 337"/>
          <p:cNvSpPr>
            <a:spLocks noChangeShapeType="1"/>
          </p:cNvSpPr>
          <p:nvPr/>
        </p:nvSpPr>
        <p:spPr bwMode="auto">
          <a:xfrm>
            <a:off x="8356600" y="6238875"/>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47" name="Line 338"/>
          <p:cNvSpPr>
            <a:spLocks noChangeShapeType="1"/>
          </p:cNvSpPr>
          <p:nvPr/>
        </p:nvSpPr>
        <p:spPr bwMode="auto">
          <a:xfrm>
            <a:off x="8356600" y="6238875"/>
            <a:ext cx="1588"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48" name="Rectangle 339"/>
          <p:cNvSpPr>
            <a:spLocks noChangeArrowheads="1"/>
          </p:cNvSpPr>
          <p:nvPr/>
        </p:nvSpPr>
        <p:spPr bwMode="auto">
          <a:xfrm>
            <a:off x="8894763" y="5765800"/>
            <a:ext cx="22225" cy="473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49" name="Line 340"/>
          <p:cNvSpPr>
            <a:spLocks noChangeShapeType="1"/>
          </p:cNvSpPr>
          <p:nvPr/>
        </p:nvSpPr>
        <p:spPr bwMode="auto">
          <a:xfrm>
            <a:off x="8894763" y="5765800"/>
            <a:ext cx="1587" cy="473075"/>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50" name="Rectangle 341"/>
          <p:cNvSpPr>
            <a:spLocks noChangeArrowheads="1"/>
          </p:cNvSpPr>
          <p:nvPr/>
        </p:nvSpPr>
        <p:spPr bwMode="auto">
          <a:xfrm>
            <a:off x="8894763" y="6238875"/>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51" name="Line 342"/>
          <p:cNvSpPr>
            <a:spLocks noChangeShapeType="1"/>
          </p:cNvSpPr>
          <p:nvPr/>
        </p:nvSpPr>
        <p:spPr bwMode="auto">
          <a:xfrm>
            <a:off x="8894763" y="6238875"/>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52" name="Line 343"/>
          <p:cNvSpPr>
            <a:spLocks noChangeShapeType="1"/>
          </p:cNvSpPr>
          <p:nvPr/>
        </p:nvSpPr>
        <p:spPr bwMode="auto">
          <a:xfrm>
            <a:off x="8894763" y="6238875"/>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53" name="Rectangle 344"/>
          <p:cNvSpPr>
            <a:spLocks noChangeArrowheads="1"/>
          </p:cNvSpPr>
          <p:nvPr/>
        </p:nvSpPr>
        <p:spPr bwMode="auto">
          <a:xfrm>
            <a:off x="8894763" y="6238875"/>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54" name="Line 345"/>
          <p:cNvSpPr>
            <a:spLocks noChangeShapeType="1"/>
          </p:cNvSpPr>
          <p:nvPr/>
        </p:nvSpPr>
        <p:spPr bwMode="auto">
          <a:xfrm>
            <a:off x="8894763" y="6238875"/>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55" name="Line 346"/>
          <p:cNvSpPr>
            <a:spLocks noChangeShapeType="1"/>
          </p:cNvSpPr>
          <p:nvPr/>
        </p:nvSpPr>
        <p:spPr bwMode="auto">
          <a:xfrm>
            <a:off x="8894763" y="6238875"/>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56" name="Rectangle 347"/>
          <p:cNvSpPr>
            <a:spLocks noChangeArrowheads="1"/>
          </p:cNvSpPr>
          <p:nvPr/>
        </p:nvSpPr>
        <p:spPr bwMode="auto">
          <a:xfrm>
            <a:off x="8916988" y="6238875"/>
            <a:ext cx="527050"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57" name="Line 348"/>
          <p:cNvSpPr>
            <a:spLocks noChangeShapeType="1"/>
          </p:cNvSpPr>
          <p:nvPr/>
        </p:nvSpPr>
        <p:spPr bwMode="auto">
          <a:xfrm>
            <a:off x="8916988" y="6238875"/>
            <a:ext cx="527050"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58" name="Rectangle 349"/>
          <p:cNvSpPr>
            <a:spLocks noChangeArrowheads="1"/>
          </p:cNvSpPr>
          <p:nvPr/>
        </p:nvSpPr>
        <p:spPr bwMode="auto">
          <a:xfrm>
            <a:off x="9444038" y="5765800"/>
            <a:ext cx="22225" cy="473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59" name="Line 350"/>
          <p:cNvSpPr>
            <a:spLocks noChangeShapeType="1"/>
          </p:cNvSpPr>
          <p:nvPr/>
        </p:nvSpPr>
        <p:spPr bwMode="auto">
          <a:xfrm>
            <a:off x="9444038" y="5765800"/>
            <a:ext cx="1587" cy="473075"/>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60" name="Rectangle 351"/>
          <p:cNvSpPr>
            <a:spLocks noChangeArrowheads="1"/>
          </p:cNvSpPr>
          <p:nvPr/>
        </p:nvSpPr>
        <p:spPr bwMode="auto">
          <a:xfrm>
            <a:off x="9444038" y="6238875"/>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61" name="Line 352"/>
          <p:cNvSpPr>
            <a:spLocks noChangeShapeType="1"/>
          </p:cNvSpPr>
          <p:nvPr/>
        </p:nvSpPr>
        <p:spPr bwMode="auto">
          <a:xfrm>
            <a:off x="9444038" y="6238875"/>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62" name="Line 353"/>
          <p:cNvSpPr>
            <a:spLocks noChangeShapeType="1"/>
          </p:cNvSpPr>
          <p:nvPr/>
        </p:nvSpPr>
        <p:spPr bwMode="auto">
          <a:xfrm>
            <a:off x="9444038" y="6238875"/>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63" name="Rectangle 354"/>
          <p:cNvSpPr>
            <a:spLocks noChangeArrowheads="1"/>
          </p:cNvSpPr>
          <p:nvPr/>
        </p:nvSpPr>
        <p:spPr bwMode="auto">
          <a:xfrm>
            <a:off x="9444038" y="6238875"/>
            <a:ext cx="22225" cy="25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264" name="Line 355"/>
          <p:cNvSpPr>
            <a:spLocks noChangeShapeType="1"/>
          </p:cNvSpPr>
          <p:nvPr/>
        </p:nvSpPr>
        <p:spPr bwMode="auto">
          <a:xfrm>
            <a:off x="9444038" y="6238875"/>
            <a:ext cx="22225" cy="1588"/>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265" name="Line 356"/>
          <p:cNvSpPr>
            <a:spLocks noChangeShapeType="1"/>
          </p:cNvSpPr>
          <p:nvPr/>
        </p:nvSpPr>
        <p:spPr bwMode="auto">
          <a:xfrm>
            <a:off x="9444038" y="6238875"/>
            <a:ext cx="1587" cy="2540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67266" name="Group 359"/>
          <p:cNvGrpSpPr/>
          <p:nvPr/>
        </p:nvGrpSpPr>
        <p:grpSpPr bwMode="auto">
          <a:xfrm>
            <a:off x="7462838" y="3992563"/>
            <a:ext cx="344487" cy="217487"/>
            <a:chOff x="3802" y="2640"/>
            <a:chExt cx="217" cy="137"/>
          </a:xfrm>
        </p:grpSpPr>
        <p:sp>
          <p:nvSpPr>
            <p:cNvPr id="167457" name="Rectangle 357"/>
            <p:cNvSpPr>
              <a:spLocks noChangeArrowheads="1"/>
            </p:cNvSpPr>
            <p:nvPr/>
          </p:nvSpPr>
          <p:spPr bwMode="auto">
            <a:xfrm>
              <a:off x="3802" y="2697"/>
              <a:ext cx="15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58" name="Freeform 358"/>
            <p:cNvSpPr/>
            <p:nvPr/>
          </p:nvSpPr>
          <p:spPr bwMode="auto">
            <a:xfrm>
              <a:off x="3903" y="2640"/>
              <a:ext cx="116" cy="137"/>
            </a:xfrm>
            <a:custGeom>
              <a:avLst/>
              <a:gdLst>
                <a:gd name="T0" fmla="*/ 0 w 116"/>
                <a:gd name="T1" fmla="*/ 137 h 137"/>
                <a:gd name="T2" fmla="*/ 116 w 116"/>
                <a:gd name="T3" fmla="*/ 65 h 137"/>
                <a:gd name="T4" fmla="*/ 0 w 116"/>
                <a:gd name="T5" fmla="*/ 0 h 137"/>
                <a:gd name="T6" fmla="*/ 36 w 116"/>
                <a:gd name="T7" fmla="*/ 65 h 137"/>
                <a:gd name="T8" fmla="*/ 0 w 116"/>
                <a:gd name="T9" fmla="*/ 137 h 1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 h="137">
                  <a:moveTo>
                    <a:pt x="0" y="137"/>
                  </a:moveTo>
                  <a:lnTo>
                    <a:pt x="116" y="65"/>
                  </a:lnTo>
                  <a:lnTo>
                    <a:pt x="0" y="0"/>
                  </a:lnTo>
                  <a:lnTo>
                    <a:pt x="36" y="65"/>
                  </a:lnTo>
                  <a:lnTo>
                    <a:pt x="0" y="1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7267" name="Group 362"/>
          <p:cNvGrpSpPr/>
          <p:nvPr/>
        </p:nvGrpSpPr>
        <p:grpSpPr bwMode="auto">
          <a:xfrm>
            <a:off x="4581525" y="5103813"/>
            <a:ext cx="519113" cy="946150"/>
            <a:chOff x="1929" y="3340"/>
            <a:chExt cx="360" cy="554"/>
          </a:xfrm>
        </p:grpSpPr>
        <p:sp>
          <p:nvSpPr>
            <p:cNvPr id="167455" name="Line 360"/>
            <p:cNvSpPr>
              <a:spLocks noChangeShapeType="1"/>
            </p:cNvSpPr>
            <p:nvPr/>
          </p:nvSpPr>
          <p:spPr bwMode="auto">
            <a:xfrm>
              <a:off x="1929" y="3340"/>
              <a:ext cx="338" cy="514"/>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456" name="Freeform 361"/>
            <p:cNvSpPr/>
            <p:nvPr/>
          </p:nvSpPr>
          <p:spPr bwMode="auto">
            <a:xfrm>
              <a:off x="2181" y="3774"/>
              <a:ext cx="108" cy="120"/>
            </a:xfrm>
            <a:custGeom>
              <a:avLst/>
              <a:gdLst>
                <a:gd name="T0" fmla="*/ 0 w 108"/>
                <a:gd name="T1" fmla="*/ 64 h 120"/>
                <a:gd name="T2" fmla="*/ 108 w 108"/>
                <a:gd name="T3" fmla="*/ 120 h 120"/>
                <a:gd name="T4" fmla="*/ 94 w 108"/>
                <a:gd name="T5" fmla="*/ 0 h 120"/>
                <a:gd name="T6" fmla="*/ 72 w 108"/>
                <a:gd name="T7" fmla="*/ 64 h 120"/>
                <a:gd name="T8" fmla="*/ 0 w 108"/>
                <a:gd name="T9" fmla="*/ 64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120">
                  <a:moveTo>
                    <a:pt x="0" y="64"/>
                  </a:moveTo>
                  <a:lnTo>
                    <a:pt x="108" y="120"/>
                  </a:lnTo>
                  <a:lnTo>
                    <a:pt x="94" y="0"/>
                  </a:lnTo>
                  <a:lnTo>
                    <a:pt x="72" y="64"/>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7268" name="Group 365"/>
          <p:cNvGrpSpPr/>
          <p:nvPr/>
        </p:nvGrpSpPr>
        <p:grpSpPr bwMode="auto">
          <a:xfrm>
            <a:off x="5724525" y="5868988"/>
            <a:ext cx="458788" cy="190500"/>
            <a:chOff x="2649" y="3822"/>
            <a:chExt cx="289" cy="120"/>
          </a:xfrm>
        </p:grpSpPr>
        <p:sp>
          <p:nvSpPr>
            <p:cNvPr id="167453" name="Line 363"/>
            <p:cNvSpPr>
              <a:spLocks noChangeShapeType="1"/>
            </p:cNvSpPr>
            <p:nvPr/>
          </p:nvSpPr>
          <p:spPr bwMode="auto">
            <a:xfrm>
              <a:off x="2649" y="3878"/>
              <a:ext cx="238" cy="1"/>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454" name="Freeform 364"/>
            <p:cNvSpPr/>
            <p:nvPr/>
          </p:nvSpPr>
          <p:spPr bwMode="auto">
            <a:xfrm>
              <a:off x="2837" y="3822"/>
              <a:ext cx="101" cy="120"/>
            </a:xfrm>
            <a:custGeom>
              <a:avLst/>
              <a:gdLst>
                <a:gd name="T0" fmla="*/ 0 w 101"/>
                <a:gd name="T1" fmla="*/ 120 h 120"/>
                <a:gd name="T2" fmla="*/ 101 w 101"/>
                <a:gd name="T3" fmla="*/ 56 h 120"/>
                <a:gd name="T4" fmla="*/ 0 w 101"/>
                <a:gd name="T5" fmla="*/ 0 h 120"/>
                <a:gd name="T6" fmla="*/ 36 w 101"/>
                <a:gd name="T7" fmla="*/ 56 h 120"/>
                <a:gd name="T8" fmla="*/ 0 w 101"/>
                <a:gd name="T9" fmla="*/ 12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20">
                  <a:moveTo>
                    <a:pt x="0" y="120"/>
                  </a:moveTo>
                  <a:lnTo>
                    <a:pt x="101" y="56"/>
                  </a:lnTo>
                  <a:lnTo>
                    <a:pt x="0" y="0"/>
                  </a:lnTo>
                  <a:lnTo>
                    <a:pt x="36" y="56"/>
                  </a:lnTo>
                  <a:lnTo>
                    <a:pt x="0" y="12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7269" name="Group 368"/>
          <p:cNvGrpSpPr/>
          <p:nvPr/>
        </p:nvGrpSpPr>
        <p:grpSpPr bwMode="auto">
          <a:xfrm>
            <a:off x="4581525" y="4144963"/>
            <a:ext cx="519113" cy="830262"/>
            <a:chOff x="1929" y="2705"/>
            <a:chExt cx="360" cy="554"/>
          </a:xfrm>
        </p:grpSpPr>
        <p:sp>
          <p:nvSpPr>
            <p:cNvPr id="167451" name="Line 366"/>
            <p:cNvSpPr>
              <a:spLocks noChangeShapeType="1"/>
            </p:cNvSpPr>
            <p:nvPr/>
          </p:nvSpPr>
          <p:spPr bwMode="auto">
            <a:xfrm flipV="1">
              <a:off x="1929" y="2745"/>
              <a:ext cx="338" cy="514"/>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452" name="Freeform 367"/>
            <p:cNvSpPr/>
            <p:nvPr/>
          </p:nvSpPr>
          <p:spPr bwMode="auto">
            <a:xfrm>
              <a:off x="2188" y="2705"/>
              <a:ext cx="101" cy="128"/>
            </a:xfrm>
            <a:custGeom>
              <a:avLst/>
              <a:gdLst>
                <a:gd name="T0" fmla="*/ 87 w 101"/>
                <a:gd name="T1" fmla="*/ 128 h 128"/>
                <a:gd name="T2" fmla="*/ 101 w 101"/>
                <a:gd name="T3" fmla="*/ 0 h 128"/>
                <a:gd name="T4" fmla="*/ 0 w 101"/>
                <a:gd name="T5" fmla="*/ 56 h 128"/>
                <a:gd name="T6" fmla="*/ 65 w 101"/>
                <a:gd name="T7" fmla="*/ 56 h 128"/>
                <a:gd name="T8" fmla="*/ 87 w 101"/>
                <a:gd name="T9" fmla="*/ 128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 h="128">
                  <a:moveTo>
                    <a:pt x="87" y="128"/>
                  </a:moveTo>
                  <a:lnTo>
                    <a:pt x="101" y="0"/>
                  </a:lnTo>
                  <a:lnTo>
                    <a:pt x="0" y="56"/>
                  </a:lnTo>
                  <a:lnTo>
                    <a:pt x="65" y="56"/>
                  </a:lnTo>
                  <a:lnTo>
                    <a:pt x="87" y="12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7270" name="Group 371"/>
          <p:cNvGrpSpPr/>
          <p:nvPr/>
        </p:nvGrpSpPr>
        <p:grpSpPr bwMode="auto">
          <a:xfrm>
            <a:off x="5634038" y="3992563"/>
            <a:ext cx="573087" cy="217487"/>
            <a:chOff x="2649" y="2640"/>
            <a:chExt cx="361" cy="137"/>
          </a:xfrm>
        </p:grpSpPr>
        <p:sp>
          <p:nvSpPr>
            <p:cNvPr id="167449" name="Rectangle 369"/>
            <p:cNvSpPr>
              <a:spLocks noChangeArrowheads="1"/>
            </p:cNvSpPr>
            <p:nvPr/>
          </p:nvSpPr>
          <p:spPr bwMode="auto">
            <a:xfrm>
              <a:off x="2649" y="2697"/>
              <a:ext cx="296"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50" name="Freeform 370"/>
            <p:cNvSpPr/>
            <p:nvPr/>
          </p:nvSpPr>
          <p:spPr bwMode="auto">
            <a:xfrm>
              <a:off x="2894" y="2640"/>
              <a:ext cx="116" cy="137"/>
            </a:xfrm>
            <a:custGeom>
              <a:avLst/>
              <a:gdLst>
                <a:gd name="T0" fmla="*/ 0 w 116"/>
                <a:gd name="T1" fmla="*/ 137 h 137"/>
                <a:gd name="T2" fmla="*/ 116 w 116"/>
                <a:gd name="T3" fmla="*/ 65 h 137"/>
                <a:gd name="T4" fmla="*/ 0 w 116"/>
                <a:gd name="T5" fmla="*/ 0 h 137"/>
                <a:gd name="T6" fmla="*/ 36 w 116"/>
                <a:gd name="T7" fmla="*/ 65 h 137"/>
                <a:gd name="T8" fmla="*/ 0 w 116"/>
                <a:gd name="T9" fmla="*/ 137 h 1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 h="137">
                  <a:moveTo>
                    <a:pt x="0" y="137"/>
                  </a:moveTo>
                  <a:lnTo>
                    <a:pt x="116" y="65"/>
                  </a:lnTo>
                  <a:lnTo>
                    <a:pt x="0" y="0"/>
                  </a:lnTo>
                  <a:lnTo>
                    <a:pt x="36" y="65"/>
                  </a:lnTo>
                  <a:lnTo>
                    <a:pt x="0" y="1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7271" name="Group 374"/>
          <p:cNvGrpSpPr/>
          <p:nvPr/>
        </p:nvGrpSpPr>
        <p:grpSpPr bwMode="auto">
          <a:xfrm>
            <a:off x="2635250" y="5000625"/>
            <a:ext cx="344488" cy="217488"/>
            <a:chOff x="703" y="3275"/>
            <a:chExt cx="217" cy="137"/>
          </a:xfrm>
        </p:grpSpPr>
        <p:sp>
          <p:nvSpPr>
            <p:cNvPr id="167447" name="Rectangle 372"/>
            <p:cNvSpPr>
              <a:spLocks noChangeArrowheads="1"/>
            </p:cNvSpPr>
            <p:nvPr/>
          </p:nvSpPr>
          <p:spPr bwMode="auto">
            <a:xfrm>
              <a:off x="703" y="3332"/>
              <a:ext cx="15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48" name="Freeform 373"/>
            <p:cNvSpPr/>
            <p:nvPr/>
          </p:nvSpPr>
          <p:spPr bwMode="auto">
            <a:xfrm>
              <a:off x="804" y="3275"/>
              <a:ext cx="116" cy="137"/>
            </a:xfrm>
            <a:custGeom>
              <a:avLst/>
              <a:gdLst>
                <a:gd name="T0" fmla="*/ 0 w 116"/>
                <a:gd name="T1" fmla="*/ 137 h 137"/>
                <a:gd name="T2" fmla="*/ 116 w 116"/>
                <a:gd name="T3" fmla="*/ 65 h 137"/>
                <a:gd name="T4" fmla="*/ 0 w 116"/>
                <a:gd name="T5" fmla="*/ 0 h 137"/>
                <a:gd name="T6" fmla="*/ 36 w 116"/>
                <a:gd name="T7" fmla="*/ 65 h 137"/>
                <a:gd name="T8" fmla="*/ 0 w 116"/>
                <a:gd name="T9" fmla="*/ 137 h 1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 h="137">
                  <a:moveTo>
                    <a:pt x="0" y="137"/>
                  </a:moveTo>
                  <a:lnTo>
                    <a:pt x="116" y="65"/>
                  </a:lnTo>
                  <a:lnTo>
                    <a:pt x="0" y="0"/>
                  </a:lnTo>
                  <a:lnTo>
                    <a:pt x="36" y="65"/>
                  </a:lnTo>
                  <a:lnTo>
                    <a:pt x="0" y="1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7272" name="Group 377"/>
          <p:cNvGrpSpPr/>
          <p:nvPr/>
        </p:nvGrpSpPr>
        <p:grpSpPr bwMode="auto">
          <a:xfrm>
            <a:off x="3500438" y="4983163"/>
            <a:ext cx="571500" cy="217487"/>
            <a:chOff x="1280" y="3275"/>
            <a:chExt cx="360" cy="137"/>
          </a:xfrm>
        </p:grpSpPr>
        <p:sp>
          <p:nvSpPr>
            <p:cNvPr id="167445" name="Rectangle 375"/>
            <p:cNvSpPr>
              <a:spLocks noChangeArrowheads="1"/>
            </p:cNvSpPr>
            <p:nvPr/>
          </p:nvSpPr>
          <p:spPr bwMode="auto">
            <a:xfrm>
              <a:off x="1280" y="3332"/>
              <a:ext cx="29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46" name="Freeform 376"/>
            <p:cNvSpPr/>
            <p:nvPr/>
          </p:nvSpPr>
          <p:spPr bwMode="auto">
            <a:xfrm>
              <a:off x="1525" y="3275"/>
              <a:ext cx="115" cy="137"/>
            </a:xfrm>
            <a:custGeom>
              <a:avLst/>
              <a:gdLst>
                <a:gd name="T0" fmla="*/ 0 w 115"/>
                <a:gd name="T1" fmla="*/ 137 h 137"/>
                <a:gd name="T2" fmla="*/ 115 w 115"/>
                <a:gd name="T3" fmla="*/ 65 h 137"/>
                <a:gd name="T4" fmla="*/ 0 w 115"/>
                <a:gd name="T5" fmla="*/ 0 h 137"/>
                <a:gd name="T6" fmla="*/ 36 w 115"/>
                <a:gd name="T7" fmla="*/ 65 h 137"/>
                <a:gd name="T8" fmla="*/ 0 w 115"/>
                <a:gd name="T9" fmla="*/ 137 h 1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 h="137">
                  <a:moveTo>
                    <a:pt x="0" y="137"/>
                  </a:moveTo>
                  <a:lnTo>
                    <a:pt x="115" y="65"/>
                  </a:lnTo>
                  <a:lnTo>
                    <a:pt x="0" y="0"/>
                  </a:lnTo>
                  <a:lnTo>
                    <a:pt x="36" y="65"/>
                  </a:lnTo>
                  <a:lnTo>
                    <a:pt x="0" y="1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7273" name="Group 380"/>
          <p:cNvGrpSpPr/>
          <p:nvPr/>
        </p:nvGrpSpPr>
        <p:grpSpPr bwMode="auto">
          <a:xfrm>
            <a:off x="9444038" y="3992563"/>
            <a:ext cx="419100" cy="228600"/>
            <a:chOff x="5028" y="2697"/>
            <a:chExt cx="216" cy="136"/>
          </a:xfrm>
        </p:grpSpPr>
        <p:sp>
          <p:nvSpPr>
            <p:cNvPr id="167443" name="Rectangle 378"/>
            <p:cNvSpPr>
              <a:spLocks noChangeArrowheads="1"/>
            </p:cNvSpPr>
            <p:nvPr/>
          </p:nvSpPr>
          <p:spPr bwMode="auto">
            <a:xfrm>
              <a:off x="5028" y="2753"/>
              <a:ext cx="151"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44" name="Freeform 379"/>
            <p:cNvSpPr/>
            <p:nvPr/>
          </p:nvSpPr>
          <p:spPr bwMode="auto">
            <a:xfrm>
              <a:off x="5129" y="2697"/>
              <a:ext cx="115" cy="136"/>
            </a:xfrm>
            <a:custGeom>
              <a:avLst/>
              <a:gdLst>
                <a:gd name="T0" fmla="*/ 0 w 115"/>
                <a:gd name="T1" fmla="*/ 136 h 136"/>
                <a:gd name="T2" fmla="*/ 115 w 115"/>
                <a:gd name="T3" fmla="*/ 64 h 136"/>
                <a:gd name="T4" fmla="*/ 0 w 115"/>
                <a:gd name="T5" fmla="*/ 0 h 136"/>
                <a:gd name="T6" fmla="*/ 36 w 115"/>
                <a:gd name="T7" fmla="*/ 64 h 136"/>
                <a:gd name="T8" fmla="*/ 0 w 115"/>
                <a:gd name="T9" fmla="*/ 1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 h="136">
                  <a:moveTo>
                    <a:pt x="0" y="136"/>
                  </a:moveTo>
                  <a:lnTo>
                    <a:pt x="115" y="64"/>
                  </a:lnTo>
                  <a:lnTo>
                    <a:pt x="0" y="0"/>
                  </a:lnTo>
                  <a:lnTo>
                    <a:pt x="36" y="64"/>
                  </a:lnTo>
                  <a:lnTo>
                    <a:pt x="0" y="13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7274" name="Group 383"/>
          <p:cNvGrpSpPr/>
          <p:nvPr/>
        </p:nvGrpSpPr>
        <p:grpSpPr bwMode="auto">
          <a:xfrm>
            <a:off x="9501188" y="5932488"/>
            <a:ext cx="342900" cy="217487"/>
            <a:chOff x="5028" y="3862"/>
            <a:chExt cx="216" cy="137"/>
          </a:xfrm>
        </p:grpSpPr>
        <p:sp>
          <p:nvSpPr>
            <p:cNvPr id="167441" name="Rectangle 381"/>
            <p:cNvSpPr>
              <a:spLocks noChangeArrowheads="1"/>
            </p:cNvSpPr>
            <p:nvPr/>
          </p:nvSpPr>
          <p:spPr bwMode="auto">
            <a:xfrm>
              <a:off x="5028" y="3918"/>
              <a:ext cx="151"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42" name="Freeform 382"/>
            <p:cNvSpPr/>
            <p:nvPr/>
          </p:nvSpPr>
          <p:spPr bwMode="auto">
            <a:xfrm>
              <a:off x="5129" y="3862"/>
              <a:ext cx="115" cy="137"/>
            </a:xfrm>
            <a:custGeom>
              <a:avLst/>
              <a:gdLst>
                <a:gd name="T0" fmla="*/ 0 w 115"/>
                <a:gd name="T1" fmla="*/ 137 h 137"/>
                <a:gd name="T2" fmla="*/ 115 w 115"/>
                <a:gd name="T3" fmla="*/ 64 h 137"/>
                <a:gd name="T4" fmla="*/ 0 w 115"/>
                <a:gd name="T5" fmla="*/ 0 h 137"/>
                <a:gd name="T6" fmla="*/ 36 w 115"/>
                <a:gd name="T7" fmla="*/ 64 h 137"/>
                <a:gd name="T8" fmla="*/ 0 w 115"/>
                <a:gd name="T9" fmla="*/ 137 h 1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 h="137">
                  <a:moveTo>
                    <a:pt x="0" y="137"/>
                  </a:moveTo>
                  <a:lnTo>
                    <a:pt x="115" y="64"/>
                  </a:lnTo>
                  <a:lnTo>
                    <a:pt x="0" y="0"/>
                  </a:lnTo>
                  <a:lnTo>
                    <a:pt x="36" y="64"/>
                  </a:lnTo>
                  <a:lnTo>
                    <a:pt x="0" y="1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7275" name="Group 386"/>
          <p:cNvGrpSpPr/>
          <p:nvPr/>
        </p:nvGrpSpPr>
        <p:grpSpPr bwMode="auto">
          <a:xfrm>
            <a:off x="8356600" y="3992563"/>
            <a:ext cx="571500" cy="217487"/>
            <a:chOff x="4307" y="2640"/>
            <a:chExt cx="360" cy="137"/>
          </a:xfrm>
        </p:grpSpPr>
        <p:sp>
          <p:nvSpPr>
            <p:cNvPr id="167439" name="Rectangle 384"/>
            <p:cNvSpPr>
              <a:spLocks noChangeArrowheads="1"/>
            </p:cNvSpPr>
            <p:nvPr/>
          </p:nvSpPr>
          <p:spPr bwMode="auto">
            <a:xfrm>
              <a:off x="4307" y="2697"/>
              <a:ext cx="29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40" name="Freeform 385"/>
            <p:cNvSpPr/>
            <p:nvPr/>
          </p:nvSpPr>
          <p:spPr bwMode="auto">
            <a:xfrm>
              <a:off x="4552" y="2640"/>
              <a:ext cx="115" cy="137"/>
            </a:xfrm>
            <a:custGeom>
              <a:avLst/>
              <a:gdLst>
                <a:gd name="T0" fmla="*/ 0 w 115"/>
                <a:gd name="T1" fmla="*/ 137 h 137"/>
                <a:gd name="T2" fmla="*/ 115 w 115"/>
                <a:gd name="T3" fmla="*/ 65 h 137"/>
                <a:gd name="T4" fmla="*/ 0 w 115"/>
                <a:gd name="T5" fmla="*/ 0 h 137"/>
                <a:gd name="T6" fmla="*/ 36 w 115"/>
                <a:gd name="T7" fmla="*/ 65 h 137"/>
                <a:gd name="T8" fmla="*/ 0 w 115"/>
                <a:gd name="T9" fmla="*/ 137 h 1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 h="137">
                  <a:moveTo>
                    <a:pt x="0" y="137"/>
                  </a:moveTo>
                  <a:lnTo>
                    <a:pt x="115" y="65"/>
                  </a:lnTo>
                  <a:lnTo>
                    <a:pt x="0" y="0"/>
                  </a:lnTo>
                  <a:lnTo>
                    <a:pt x="36" y="65"/>
                  </a:lnTo>
                  <a:lnTo>
                    <a:pt x="0" y="1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7276" name="Group 389"/>
          <p:cNvGrpSpPr/>
          <p:nvPr/>
        </p:nvGrpSpPr>
        <p:grpSpPr bwMode="auto">
          <a:xfrm>
            <a:off x="7462838" y="5897563"/>
            <a:ext cx="344487" cy="215900"/>
            <a:chOff x="3802" y="3830"/>
            <a:chExt cx="217" cy="136"/>
          </a:xfrm>
        </p:grpSpPr>
        <p:sp>
          <p:nvSpPr>
            <p:cNvPr id="167437" name="Rectangle 387"/>
            <p:cNvSpPr>
              <a:spLocks noChangeArrowheads="1"/>
            </p:cNvSpPr>
            <p:nvPr/>
          </p:nvSpPr>
          <p:spPr bwMode="auto">
            <a:xfrm>
              <a:off x="3802" y="3886"/>
              <a:ext cx="152"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38" name="Freeform 388"/>
            <p:cNvSpPr/>
            <p:nvPr/>
          </p:nvSpPr>
          <p:spPr bwMode="auto">
            <a:xfrm>
              <a:off x="3903" y="3830"/>
              <a:ext cx="116" cy="136"/>
            </a:xfrm>
            <a:custGeom>
              <a:avLst/>
              <a:gdLst>
                <a:gd name="T0" fmla="*/ 0 w 116"/>
                <a:gd name="T1" fmla="*/ 136 h 136"/>
                <a:gd name="T2" fmla="*/ 116 w 116"/>
                <a:gd name="T3" fmla="*/ 64 h 136"/>
                <a:gd name="T4" fmla="*/ 0 w 116"/>
                <a:gd name="T5" fmla="*/ 0 h 136"/>
                <a:gd name="T6" fmla="*/ 36 w 116"/>
                <a:gd name="T7" fmla="*/ 64 h 136"/>
                <a:gd name="T8" fmla="*/ 0 w 116"/>
                <a:gd name="T9" fmla="*/ 1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 h="136">
                  <a:moveTo>
                    <a:pt x="0" y="136"/>
                  </a:moveTo>
                  <a:lnTo>
                    <a:pt x="116" y="64"/>
                  </a:lnTo>
                  <a:lnTo>
                    <a:pt x="0" y="0"/>
                  </a:lnTo>
                  <a:lnTo>
                    <a:pt x="36" y="64"/>
                  </a:lnTo>
                  <a:lnTo>
                    <a:pt x="0" y="13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7277" name="Group 392"/>
          <p:cNvGrpSpPr/>
          <p:nvPr/>
        </p:nvGrpSpPr>
        <p:grpSpPr bwMode="auto">
          <a:xfrm>
            <a:off x="8356600" y="5881688"/>
            <a:ext cx="571500" cy="215900"/>
            <a:chOff x="4307" y="3830"/>
            <a:chExt cx="360" cy="136"/>
          </a:xfrm>
        </p:grpSpPr>
        <p:sp>
          <p:nvSpPr>
            <p:cNvPr id="167435" name="Rectangle 390"/>
            <p:cNvSpPr>
              <a:spLocks noChangeArrowheads="1"/>
            </p:cNvSpPr>
            <p:nvPr/>
          </p:nvSpPr>
          <p:spPr bwMode="auto">
            <a:xfrm>
              <a:off x="4307" y="3886"/>
              <a:ext cx="29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36" name="Freeform 391"/>
            <p:cNvSpPr/>
            <p:nvPr/>
          </p:nvSpPr>
          <p:spPr bwMode="auto">
            <a:xfrm>
              <a:off x="4552" y="3830"/>
              <a:ext cx="115" cy="136"/>
            </a:xfrm>
            <a:custGeom>
              <a:avLst/>
              <a:gdLst>
                <a:gd name="T0" fmla="*/ 0 w 115"/>
                <a:gd name="T1" fmla="*/ 136 h 136"/>
                <a:gd name="T2" fmla="*/ 115 w 115"/>
                <a:gd name="T3" fmla="*/ 64 h 136"/>
                <a:gd name="T4" fmla="*/ 0 w 115"/>
                <a:gd name="T5" fmla="*/ 0 h 136"/>
                <a:gd name="T6" fmla="*/ 36 w 115"/>
                <a:gd name="T7" fmla="*/ 64 h 136"/>
                <a:gd name="T8" fmla="*/ 0 w 115"/>
                <a:gd name="T9" fmla="*/ 1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 h="136">
                  <a:moveTo>
                    <a:pt x="0" y="136"/>
                  </a:moveTo>
                  <a:lnTo>
                    <a:pt x="115" y="64"/>
                  </a:lnTo>
                  <a:lnTo>
                    <a:pt x="0" y="0"/>
                  </a:lnTo>
                  <a:lnTo>
                    <a:pt x="36" y="64"/>
                  </a:lnTo>
                  <a:lnTo>
                    <a:pt x="0" y="13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7278" name="Group 417"/>
          <p:cNvGrpSpPr/>
          <p:nvPr/>
        </p:nvGrpSpPr>
        <p:grpSpPr bwMode="auto">
          <a:xfrm>
            <a:off x="4568825" y="4579938"/>
            <a:ext cx="812800" cy="612775"/>
            <a:chOff x="1921" y="3010"/>
            <a:chExt cx="512" cy="386"/>
          </a:xfrm>
        </p:grpSpPr>
        <p:sp>
          <p:nvSpPr>
            <p:cNvPr id="167411" name="Rectangle 393"/>
            <p:cNvSpPr>
              <a:spLocks noChangeArrowheads="1"/>
            </p:cNvSpPr>
            <p:nvPr/>
          </p:nvSpPr>
          <p:spPr bwMode="auto">
            <a:xfrm>
              <a:off x="2419"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12" name="Rectangle 394"/>
            <p:cNvSpPr>
              <a:spLocks noChangeArrowheads="1"/>
            </p:cNvSpPr>
            <p:nvPr/>
          </p:nvSpPr>
          <p:spPr bwMode="auto">
            <a:xfrm>
              <a:off x="2390"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13" name="Rectangle 395"/>
            <p:cNvSpPr>
              <a:spLocks noChangeArrowheads="1"/>
            </p:cNvSpPr>
            <p:nvPr/>
          </p:nvSpPr>
          <p:spPr bwMode="auto">
            <a:xfrm>
              <a:off x="2361" y="3018"/>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14" name="Rectangle 396"/>
            <p:cNvSpPr>
              <a:spLocks noChangeArrowheads="1"/>
            </p:cNvSpPr>
            <p:nvPr/>
          </p:nvSpPr>
          <p:spPr bwMode="auto">
            <a:xfrm>
              <a:off x="2332" y="3018"/>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15" name="Freeform 397"/>
            <p:cNvSpPr/>
            <p:nvPr/>
          </p:nvSpPr>
          <p:spPr bwMode="auto">
            <a:xfrm>
              <a:off x="2303" y="3018"/>
              <a:ext cx="15" cy="24"/>
            </a:xfrm>
            <a:custGeom>
              <a:avLst/>
              <a:gdLst>
                <a:gd name="T0" fmla="*/ 15 w 15"/>
                <a:gd name="T1" fmla="*/ 16 h 24"/>
                <a:gd name="T2" fmla="*/ 15 w 15"/>
                <a:gd name="T3" fmla="*/ 0 h 24"/>
                <a:gd name="T4" fmla="*/ 0 w 15"/>
                <a:gd name="T5" fmla="*/ 8 h 24"/>
                <a:gd name="T6" fmla="*/ 0 w 15"/>
                <a:gd name="T7" fmla="*/ 24 h 24"/>
                <a:gd name="T8" fmla="*/ 15 w 15"/>
                <a:gd name="T9" fmla="*/ 1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24">
                  <a:moveTo>
                    <a:pt x="15" y="16"/>
                  </a:moveTo>
                  <a:lnTo>
                    <a:pt x="15" y="0"/>
                  </a:lnTo>
                  <a:lnTo>
                    <a:pt x="0" y="8"/>
                  </a:lnTo>
                  <a:lnTo>
                    <a:pt x="0" y="24"/>
                  </a:lnTo>
                  <a:lnTo>
                    <a:pt x="15"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16" name="Freeform 398"/>
            <p:cNvSpPr/>
            <p:nvPr/>
          </p:nvSpPr>
          <p:spPr bwMode="auto">
            <a:xfrm>
              <a:off x="2275" y="3026"/>
              <a:ext cx="14" cy="24"/>
            </a:xfrm>
            <a:custGeom>
              <a:avLst/>
              <a:gdLst>
                <a:gd name="T0" fmla="*/ 14 w 14"/>
                <a:gd name="T1" fmla="*/ 16 h 24"/>
                <a:gd name="T2" fmla="*/ 14 w 14"/>
                <a:gd name="T3" fmla="*/ 0 h 24"/>
                <a:gd name="T4" fmla="*/ 0 w 14"/>
                <a:gd name="T5" fmla="*/ 8 h 24"/>
                <a:gd name="T6" fmla="*/ 0 w 14"/>
                <a:gd name="T7" fmla="*/ 24 h 24"/>
                <a:gd name="T8" fmla="*/ 14 w 14"/>
                <a:gd name="T9" fmla="*/ 1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4">
                  <a:moveTo>
                    <a:pt x="14" y="16"/>
                  </a:moveTo>
                  <a:lnTo>
                    <a:pt x="14" y="0"/>
                  </a:lnTo>
                  <a:lnTo>
                    <a:pt x="0" y="8"/>
                  </a:lnTo>
                  <a:lnTo>
                    <a:pt x="0" y="24"/>
                  </a:lnTo>
                  <a:lnTo>
                    <a:pt x="14"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17" name="Rectangle 399"/>
            <p:cNvSpPr>
              <a:spLocks noChangeArrowheads="1"/>
            </p:cNvSpPr>
            <p:nvPr/>
          </p:nvSpPr>
          <p:spPr bwMode="auto">
            <a:xfrm>
              <a:off x="2246" y="3034"/>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18" name="Freeform 400"/>
            <p:cNvSpPr/>
            <p:nvPr/>
          </p:nvSpPr>
          <p:spPr bwMode="auto">
            <a:xfrm>
              <a:off x="2217" y="3042"/>
              <a:ext cx="22" cy="16"/>
            </a:xfrm>
            <a:custGeom>
              <a:avLst/>
              <a:gdLst>
                <a:gd name="T0" fmla="*/ 22 w 22"/>
                <a:gd name="T1" fmla="*/ 16 h 16"/>
                <a:gd name="T2" fmla="*/ 14 w 22"/>
                <a:gd name="T3" fmla="*/ 0 h 16"/>
                <a:gd name="T4" fmla="*/ 0 w 22"/>
                <a:gd name="T5" fmla="*/ 0 h 16"/>
                <a:gd name="T6" fmla="*/ 7 w 22"/>
                <a:gd name="T7" fmla="*/ 16 h 16"/>
                <a:gd name="T8" fmla="*/ 22 w 22"/>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
                  <a:moveTo>
                    <a:pt x="22" y="16"/>
                  </a:moveTo>
                  <a:lnTo>
                    <a:pt x="14" y="0"/>
                  </a:lnTo>
                  <a:lnTo>
                    <a:pt x="0" y="0"/>
                  </a:lnTo>
                  <a:lnTo>
                    <a:pt x="7" y="16"/>
                  </a:lnTo>
                  <a:lnTo>
                    <a:pt x="22"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19" name="Freeform 401"/>
            <p:cNvSpPr/>
            <p:nvPr/>
          </p:nvSpPr>
          <p:spPr bwMode="auto">
            <a:xfrm>
              <a:off x="2188" y="3050"/>
              <a:ext cx="22" cy="24"/>
            </a:xfrm>
            <a:custGeom>
              <a:avLst/>
              <a:gdLst>
                <a:gd name="T0" fmla="*/ 22 w 22"/>
                <a:gd name="T1" fmla="*/ 16 h 24"/>
                <a:gd name="T2" fmla="*/ 14 w 22"/>
                <a:gd name="T3" fmla="*/ 0 h 24"/>
                <a:gd name="T4" fmla="*/ 0 w 22"/>
                <a:gd name="T5" fmla="*/ 8 h 24"/>
                <a:gd name="T6" fmla="*/ 7 w 22"/>
                <a:gd name="T7" fmla="*/ 24 h 24"/>
                <a:gd name="T8" fmla="*/ 22 w 22"/>
                <a:gd name="T9" fmla="*/ 1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4">
                  <a:moveTo>
                    <a:pt x="22" y="16"/>
                  </a:moveTo>
                  <a:lnTo>
                    <a:pt x="14" y="0"/>
                  </a:lnTo>
                  <a:lnTo>
                    <a:pt x="0" y="8"/>
                  </a:lnTo>
                  <a:lnTo>
                    <a:pt x="7" y="24"/>
                  </a:lnTo>
                  <a:lnTo>
                    <a:pt x="22"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20" name="Freeform 402"/>
            <p:cNvSpPr/>
            <p:nvPr/>
          </p:nvSpPr>
          <p:spPr bwMode="auto">
            <a:xfrm>
              <a:off x="2159" y="3066"/>
              <a:ext cx="22" cy="16"/>
            </a:xfrm>
            <a:custGeom>
              <a:avLst/>
              <a:gdLst>
                <a:gd name="T0" fmla="*/ 22 w 22"/>
                <a:gd name="T1" fmla="*/ 16 h 16"/>
                <a:gd name="T2" fmla="*/ 15 w 22"/>
                <a:gd name="T3" fmla="*/ 0 h 16"/>
                <a:gd name="T4" fmla="*/ 0 w 22"/>
                <a:gd name="T5" fmla="*/ 0 h 16"/>
                <a:gd name="T6" fmla="*/ 7 w 22"/>
                <a:gd name="T7" fmla="*/ 16 h 16"/>
                <a:gd name="T8" fmla="*/ 22 w 22"/>
                <a:gd name="T9" fmla="*/ 16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
                  <a:moveTo>
                    <a:pt x="22" y="16"/>
                  </a:moveTo>
                  <a:lnTo>
                    <a:pt x="15" y="0"/>
                  </a:lnTo>
                  <a:lnTo>
                    <a:pt x="0" y="0"/>
                  </a:lnTo>
                  <a:lnTo>
                    <a:pt x="7" y="16"/>
                  </a:lnTo>
                  <a:lnTo>
                    <a:pt x="22"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21" name="Freeform 403"/>
            <p:cNvSpPr/>
            <p:nvPr/>
          </p:nvSpPr>
          <p:spPr bwMode="auto">
            <a:xfrm>
              <a:off x="2138" y="3074"/>
              <a:ext cx="21" cy="24"/>
            </a:xfrm>
            <a:custGeom>
              <a:avLst/>
              <a:gdLst>
                <a:gd name="T0" fmla="*/ 21 w 21"/>
                <a:gd name="T1" fmla="*/ 16 h 24"/>
                <a:gd name="T2" fmla="*/ 14 w 21"/>
                <a:gd name="T3" fmla="*/ 0 h 24"/>
                <a:gd name="T4" fmla="*/ 7 w 21"/>
                <a:gd name="T5" fmla="*/ 0 h 24"/>
                <a:gd name="T6" fmla="*/ 0 w 21"/>
                <a:gd name="T7" fmla="*/ 8 h 24"/>
                <a:gd name="T8" fmla="*/ 7 w 21"/>
                <a:gd name="T9" fmla="*/ 24 h 24"/>
                <a:gd name="T10" fmla="*/ 14 w 21"/>
                <a:gd name="T11" fmla="*/ 16 h 24"/>
                <a:gd name="T12" fmla="*/ 21 w 21"/>
                <a:gd name="T13" fmla="*/ 16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 h="24">
                  <a:moveTo>
                    <a:pt x="21" y="16"/>
                  </a:moveTo>
                  <a:lnTo>
                    <a:pt x="14" y="0"/>
                  </a:lnTo>
                  <a:lnTo>
                    <a:pt x="7" y="0"/>
                  </a:lnTo>
                  <a:lnTo>
                    <a:pt x="0" y="8"/>
                  </a:lnTo>
                  <a:lnTo>
                    <a:pt x="7" y="24"/>
                  </a:lnTo>
                  <a:lnTo>
                    <a:pt x="14" y="16"/>
                  </a:lnTo>
                  <a:lnTo>
                    <a:pt x="21"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22" name="Freeform 404"/>
            <p:cNvSpPr/>
            <p:nvPr/>
          </p:nvSpPr>
          <p:spPr bwMode="auto">
            <a:xfrm>
              <a:off x="2109" y="3090"/>
              <a:ext cx="21" cy="25"/>
            </a:xfrm>
            <a:custGeom>
              <a:avLst/>
              <a:gdLst>
                <a:gd name="T0" fmla="*/ 21 w 21"/>
                <a:gd name="T1" fmla="*/ 16 h 25"/>
                <a:gd name="T2" fmla="*/ 14 w 21"/>
                <a:gd name="T3" fmla="*/ 0 h 25"/>
                <a:gd name="T4" fmla="*/ 0 w 21"/>
                <a:gd name="T5" fmla="*/ 8 h 25"/>
                <a:gd name="T6" fmla="*/ 7 w 21"/>
                <a:gd name="T7" fmla="*/ 25 h 25"/>
                <a:gd name="T8" fmla="*/ 21 w 21"/>
                <a:gd name="T9" fmla="*/ 16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25">
                  <a:moveTo>
                    <a:pt x="21" y="16"/>
                  </a:moveTo>
                  <a:lnTo>
                    <a:pt x="14" y="0"/>
                  </a:lnTo>
                  <a:lnTo>
                    <a:pt x="0" y="8"/>
                  </a:lnTo>
                  <a:lnTo>
                    <a:pt x="7" y="25"/>
                  </a:lnTo>
                  <a:lnTo>
                    <a:pt x="21"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23" name="Freeform 405"/>
            <p:cNvSpPr/>
            <p:nvPr/>
          </p:nvSpPr>
          <p:spPr bwMode="auto">
            <a:xfrm>
              <a:off x="2087" y="3106"/>
              <a:ext cx="22" cy="25"/>
            </a:xfrm>
            <a:custGeom>
              <a:avLst/>
              <a:gdLst>
                <a:gd name="T0" fmla="*/ 22 w 22"/>
                <a:gd name="T1" fmla="*/ 17 h 25"/>
                <a:gd name="T2" fmla="*/ 15 w 22"/>
                <a:gd name="T3" fmla="*/ 0 h 25"/>
                <a:gd name="T4" fmla="*/ 0 w 22"/>
                <a:gd name="T5" fmla="*/ 9 h 25"/>
                <a:gd name="T6" fmla="*/ 7 w 22"/>
                <a:gd name="T7" fmla="*/ 25 h 25"/>
                <a:gd name="T8" fmla="*/ 22 w 22"/>
                <a:gd name="T9" fmla="*/ 17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5">
                  <a:moveTo>
                    <a:pt x="22" y="17"/>
                  </a:moveTo>
                  <a:lnTo>
                    <a:pt x="15" y="0"/>
                  </a:lnTo>
                  <a:lnTo>
                    <a:pt x="0" y="9"/>
                  </a:lnTo>
                  <a:lnTo>
                    <a:pt x="7" y="25"/>
                  </a:lnTo>
                  <a:lnTo>
                    <a:pt x="22" y="1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24" name="Freeform 406"/>
            <p:cNvSpPr/>
            <p:nvPr/>
          </p:nvSpPr>
          <p:spPr bwMode="auto">
            <a:xfrm>
              <a:off x="2058" y="3123"/>
              <a:ext cx="22" cy="24"/>
            </a:xfrm>
            <a:custGeom>
              <a:avLst/>
              <a:gdLst>
                <a:gd name="T0" fmla="*/ 22 w 22"/>
                <a:gd name="T1" fmla="*/ 16 h 24"/>
                <a:gd name="T2" fmla="*/ 15 w 22"/>
                <a:gd name="T3" fmla="*/ 0 h 24"/>
                <a:gd name="T4" fmla="*/ 15 w 22"/>
                <a:gd name="T5" fmla="*/ 0 h 24"/>
                <a:gd name="T6" fmla="*/ 0 w 22"/>
                <a:gd name="T7" fmla="*/ 8 h 24"/>
                <a:gd name="T8" fmla="*/ 8 w 22"/>
                <a:gd name="T9" fmla="*/ 24 h 24"/>
                <a:gd name="T10" fmla="*/ 22 w 22"/>
                <a:gd name="T11" fmla="*/ 16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4">
                  <a:moveTo>
                    <a:pt x="22" y="16"/>
                  </a:moveTo>
                  <a:lnTo>
                    <a:pt x="15" y="0"/>
                  </a:lnTo>
                  <a:lnTo>
                    <a:pt x="0" y="8"/>
                  </a:lnTo>
                  <a:lnTo>
                    <a:pt x="8" y="24"/>
                  </a:lnTo>
                  <a:lnTo>
                    <a:pt x="22"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25" name="Freeform 407"/>
            <p:cNvSpPr/>
            <p:nvPr/>
          </p:nvSpPr>
          <p:spPr bwMode="auto">
            <a:xfrm>
              <a:off x="2037" y="3139"/>
              <a:ext cx="21" cy="24"/>
            </a:xfrm>
            <a:custGeom>
              <a:avLst/>
              <a:gdLst>
                <a:gd name="T0" fmla="*/ 21 w 21"/>
                <a:gd name="T1" fmla="*/ 16 h 24"/>
                <a:gd name="T2" fmla="*/ 14 w 21"/>
                <a:gd name="T3" fmla="*/ 0 h 24"/>
                <a:gd name="T4" fmla="*/ 0 w 21"/>
                <a:gd name="T5" fmla="*/ 8 h 24"/>
                <a:gd name="T6" fmla="*/ 7 w 21"/>
                <a:gd name="T7" fmla="*/ 24 h 24"/>
                <a:gd name="T8" fmla="*/ 21 w 21"/>
                <a:gd name="T9" fmla="*/ 1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24">
                  <a:moveTo>
                    <a:pt x="21" y="16"/>
                  </a:moveTo>
                  <a:lnTo>
                    <a:pt x="14" y="0"/>
                  </a:lnTo>
                  <a:lnTo>
                    <a:pt x="0" y="8"/>
                  </a:lnTo>
                  <a:lnTo>
                    <a:pt x="7" y="24"/>
                  </a:lnTo>
                  <a:lnTo>
                    <a:pt x="21"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26" name="Freeform 408"/>
            <p:cNvSpPr/>
            <p:nvPr/>
          </p:nvSpPr>
          <p:spPr bwMode="auto">
            <a:xfrm>
              <a:off x="2015" y="3163"/>
              <a:ext cx="22" cy="24"/>
            </a:xfrm>
            <a:custGeom>
              <a:avLst/>
              <a:gdLst>
                <a:gd name="T0" fmla="*/ 22 w 22"/>
                <a:gd name="T1" fmla="*/ 16 h 24"/>
                <a:gd name="T2" fmla="*/ 15 w 22"/>
                <a:gd name="T3" fmla="*/ 0 h 24"/>
                <a:gd name="T4" fmla="*/ 0 w 22"/>
                <a:gd name="T5" fmla="*/ 8 h 24"/>
                <a:gd name="T6" fmla="*/ 7 w 22"/>
                <a:gd name="T7" fmla="*/ 24 h 24"/>
                <a:gd name="T8" fmla="*/ 22 w 22"/>
                <a:gd name="T9" fmla="*/ 1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4">
                  <a:moveTo>
                    <a:pt x="22" y="16"/>
                  </a:moveTo>
                  <a:lnTo>
                    <a:pt x="15" y="0"/>
                  </a:lnTo>
                  <a:lnTo>
                    <a:pt x="0" y="8"/>
                  </a:lnTo>
                  <a:lnTo>
                    <a:pt x="7" y="24"/>
                  </a:lnTo>
                  <a:lnTo>
                    <a:pt x="22"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27" name="Freeform 409"/>
            <p:cNvSpPr/>
            <p:nvPr/>
          </p:nvSpPr>
          <p:spPr bwMode="auto">
            <a:xfrm>
              <a:off x="2001" y="3179"/>
              <a:ext cx="14" cy="32"/>
            </a:xfrm>
            <a:custGeom>
              <a:avLst/>
              <a:gdLst>
                <a:gd name="T0" fmla="*/ 14 w 14"/>
                <a:gd name="T1" fmla="*/ 16 h 32"/>
                <a:gd name="T2" fmla="*/ 7 w 14"/>
                <a:gd name="T3" fmla="*/ 0 h 32"/>
                <a:gd name="T4" fmla="*/ 0 w 14"/>
                <a:gd name="T5" fmla="*/ 16 h 32"/>
                <a:gd name="T6" fmla="*/ 7 w 14"/>
                <a:gd name="T7" fmla="*/ 32 h 32"/>
                <a:gd name="T8" fmla="*/ 14 w 14"/>
                <a:gd name="T9" fmla="*/ 16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32">
                  <a:moveTo>
                    <a:pt x="14" y="16"/>
                  </a:moveTo>
                  <a:lnTo>
                    <a:pt x="7" y="0"/>
                  </a:lnTo>
                  <a:lnTo>
                    <a:pt x="0" y="16"/>
                  </a:lnTo>
                  <a:lnTo>
                    <a:pt x="7" y="32"/>
                  </a:lnTo>
                  <a:lnTo>
                    <a:pt x="14"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28" name="Freeform 410"/>
            <p:cNvSpPr/>
            <p:nvPr/>
          </p:nvSpPr>
          <p:spPr bwMode="auto">
            <a:xfrm>
              <a:off x="1979" y="3203"/>
              <a:ext cx="14" cy="32"/>
            </a:xfrm>
            <a:custGeom>
              <a:avLst/>
              <a:gdLst>
                <a:gd name="T0" fmla="*/ 14 w 14"/>
                <a:gd name="T1" fmla="*/ 16 h 32"/>
                <a:gd name="T2" fmla="*/ 7 w 14"/>
                <a:gd name="T3" fmla="*/ 0 h 32"/>
                <a:gd name="T4" fmla="*/ 0 w 14"/>
                <a:gd name="T5" fmla="*/ 16 h 32"/>
                <a:gd name="T6" fmla="*/ 7 w 14"/>
                <a:gd name="T7" fmla="*/ 32 h 32"/>
                <a:gd name="T8" fmla="*/ 14 w 14"/>
                <a:gd name="T9" fmla="*/ 16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32">
                  <a:moveTo>
                    <a:pt x="14" y="16"/>
                  </a:moveTo>
                  <a:lnTo>
                    <a:pt x="7" y="0"/>
                  </a:lnTo>
                  <a:lnTo>
                    <a:pt x="0" y="16"/>
                  </a:lnTo>
                  <a:lnTo>
                    <a:pt x="7" y="32"/>
                  </a:lnTo>
                  <a:lnTo>
                    <a:pt x="14"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29" name="Freeform 411"/>
            <p:cNvSpPr/>
            <p:nvPr/>
          </p:nvSpPr>
          <p:spPr bwMode="auto">
            <a:xfrm>
              <a:off x="1957" y="3235"/>
              <a:ext cx="22" cy="24"/>
            </a:xfrm>
            <a:custGeom>
              <a:avLst/>
              <a:gdLst>
                <a:gd name="T0" fmla="*/ 22 w 22"/>
                <a:gd name="T1" fmla="*/ 16 h 24"/>
                <a:gd name="T2" fmla="*/ 15 w 22"/>
                <a:gd name="T3" fmla="*/ 0 h 24"/>
                <a:gd name="T4" fmla="*/ 8 w 22"/>
                <a:gd name="T5" fmla="*/ 8 h 24"/>
                <a:gd name="T6" fmla="*/ 0 w 22"/>
                <a:gd name="T7" fmla="*/ 16 h 24"/>
                <a:gd name="T8" fmla="*/ 8 w 22"/>
                <a:gd name="T9" fmla="*/ 16 h 24"/>
                <a:gd name="T10" fmla="*/ 15 w 22"/>
                <a:gd name="T11" fmla="*/ 24 h 24"/>
                <a:gd name="T12" fmla="*/ 15 w 22"/>
                <a:gd name="T13" fmla="*/ 16 h 24"/>
                <a:gd name="T14" fmla="*/ 8 w 22"/>
                <a:gd name="T15" fmla="*/ 16 h 24"/>
                <a:gd name="T16" fmla="*/ 15 w 22"/>
                <a:gd name="T17" fmla="*/ 24 h 24"/>
                <a:gd name="T18" fmla="*/ 22 w 22"/>
                <a:gd name="T19" fmla="*/ 16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24">
                  <a:moveTo>
                    <a:pt x="22" y="16"/>
                  </a:moveTo>
                  <a:lnTo>
                    <a:pt x="15" y="0"/>
                  </a:lnTo>
                  <a:lnTo>
                    <a:pt x="8" y="8"/>
                  </a:lnTo>
                  <a:lnTo>
                    <a:pt x="0" y="16"/>
                  </a:lnTo>
                  <a:lnTo>
                    <a:pt x="8" y="16"/>
                  </a:lnTo>
                  <a:lnTo>
                    <a:pt x="15" y="24"/>
                  </a:lnTo>
                  <a:lnTo>
                    <a:pt x="15" y="16"/>
                  </a:lnTo>
                  <a:lnTo>
                    <a:pt x="8" y="16"/>
                  </a:lnTo>
                  <a:lnTo>
                    <a:pt x="15" y="24"/>
                  </a:lnTo>
                  <a:lnTo>
                    <a:pt x="22" y="1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30" name="Freeform 412"/>
            <p:cNvSpPr/>
            <p:nvPr/>
          </p:nvSpPr>
          <p:spPr bwMode="auto">
            <a:xfrm>
              <a:off x="1950" y="3267"/>
              <a:ext cx="15" cy="16"/>
            </a:xfrm>
            <a:custGeom>
              <a:avLst/>
              <a:gdLst>
                <a:gd name="T0" fmla="*/ 15 w 15"/>
                <a:gd name="T1" fmla="*/ 8 h 16"/>
                <a:gd name="T2" fmla="*/ 7 w 15"/>
                <a:gd name="T3" fmla="*/ 0 h 16"/>
                <a:gd name="T4" fmla="*/ 0 w 15"/>
                <a:gd name="T5" fmla="*/ 8 h 16"/>
                <a:gd name="T6" fmla="*/ 7 w 15"/>
                <a:gd name="T7" fmla="*/ 16 h 16"/>
                <a:gd name="T8" fmla="*/ 15 w 15"/>
                <a:gd name="T9" fmla="*/ 8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16">
                  <a:moveTo>
                    <a:pt x="15" y="8"/>
                  </a:moveTo>
                  <a:lnTo>
                    <a:pt x="7" y="0"/>
                  </a:lnTo>
                  <a:lnTo>
                    <a:pt x="0" y="8"/>
                  </a:lnTo>
                  <a:lnTo>
                    <a:pt x="7" y="16"/>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31" name="Freeform 413"/>
            <p:cNvSpPr/>
            <p:nvPr/>
          </p:nvSpPr>
          <p:spPr bwMode="auto">
            <a:xfrm>
              <a:off x="1936" y="3291"/>
              <a:ext cx="14" cy="24"/>
            </a:xfrm>
            <a:custGeom>
              <a:avLst/>
              <a:gdLst>
                <a:gd name="T0" fmla="*/ 14 w 14"/>
                <a:gd name="T1" fmla="*/ 8 h 24"/>
                <a:gd name="T2" fmla="*/ 7 w 14"/>
                <a:gd name="T3" fmla="*/ 0 h 24"/>
                <a:gd name="T4" fmla="*/ 0 w 14"/>
                <a:gd name="T5" fmla="*/ 16 h 24"/>
                <a:gd name="T6" fmla="*/ 7 w 14"/>
                <a:gd name="T7" fmla="*/ 24 h 24"/>
                <a:gd name="T8" fmla="*/ 14 w 14"/>
                <a:gd name="T9" fmla="*/ 8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 h="24">
                  <a:moveTo>
                    <a:pt x="14" y="8"/>
                  </a:moveTo>
                  <a:lnTo>
                    <a:pt x="7" y="0"/>
                  </a:lnTo>
                  <a:lnTo>
                    <a:pt x="0" y="16"/>
                  </a:lnTo>
                  <a:lnTo>
                    <a:pt x="7" y="24"/>
                  </a:lnTo>
                  <a:lnTo>
                    <a:pt x="14"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32" name="Rectangle 414"/>
            <p:cNvSpPr>
              <a:spLocks noChangeArrowheads="1"/>
            </p:cNvSpPr>
            <p:nvPr/>
          </p:nvSpPr>
          <p:spPr bwMode="auto">
            <a:xfrm>
              <a:off x="1929" y="3323"/>
              <a:ext cx="14"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33" name="Freeform 415"/>
            <p:cNvSpPr/>
            <p:nvPr/>
          </p:nvSpPr>
          <p:spPr bwMode="auto">
            <a:xfrm>
              <a:off x="1921" y="3356"/>
              <a:ext cx="22" cy="16"/>
            </a:xfrm>
            <a:custGeom>
              <a:avLst/>
              <a:gdLst>
                <a:gd name="T0" fmla="*/ 22 w 22"/>
                <a:gd name="T1" fmla="*/ 0 h 16"/>
                <a:gd name="T2" fmla="*/ 8 w 22"/>
                <a:gd name="T3" fmla="*/ 0 h 16"/>
                <a:gd name="T4" fmla="*/ 0 w 22"/>
                <a:gd name="T5" fmla="*/ 16 h 16"/>
                <a:gd name="T6" fmla="*/ 15 w 22"/>
                <a:gd name="T7" fmla="*/ 16 h 16"/>
                <a:gd name="T8" fmla="*/ 22 w 22"/>
                <a:gd name="T9" fmla="*/ 0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
                  <a:moveTo>
                    <a:pt x="22" y="0"/>
                  </a:moveTo>
                  <a:lnTo>
                    <a:pt x="8" y="0"/>
                  </a:lnTo>
                  <a:lnTo>
                    <a:pt x="0" y="16"/>
                  </a:lnTo>
                  <a:lnTo>
                    <a:pt x="15" y="16"/>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434" name="Rectangle 416"/>
            <p:cNvSpPr>
              <a:spLocks noChangeArrowheads="1"/>
            </p:cNvSpPr>
            <p:nvPr/>
          </p:nvSpPr>
          <p:spPr bwMode="auto">
            <a:xfrm>
              <a:off x="1921" y="3388"/>
              <a:ext cx="1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grpSp>
      <p:grpSp>
        <p:nvGrpSpPr>
          <p:cNvPr id="167279" name="Group 512"/>
          <p:cNvGrpSpPr/>
          <p:nvPr/>
        </p:nvGrpSpPr>
        <p:grpSpPr bwMode="auto">
          <a:xfrm>
            <a:off x="5381625" y="4491038"/>
            <a:ext cx="4348163" cy="215900"/>
            <a:chOff x="2433" y="2954"/>
            <a:chExt cx="2739" cy="136"/>
          </a:xfrm>
        </p:grpSpPr>
        <p:sp>
          <p:nvSpPr>
            <p:cNvPr id="167317" name="Rectangle 418"/>
            <p:cNvSpPr>
              <a:spLocks noChangeArrowheads="1"/>
            </p:cNvSpPr>
            <p:nvPr/>
          </p:nvSpPr>
          <p:spPr bwMode="auto">
            <a:xfrm>
              <a:off x="2433"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18" name="Rectangle 419"/>
            <p:cNvSpPr>
              <a:spLocks noChangeArrowheads="1"/>
            </p:cNvSpPr>
            <p:nvPr/>
          </p:nvSpPr>
          <p:spPr bwMode="auto">
            <a:xfrm>
              <a:off x="2462"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19" name="Rectangle 420"/>
            <p:cNvSpPr>
              <a:spLocks noChangeArrowheads="1"/>
            </p:cNvSpPr>
            <p:nvPr/>
          </p:nvSpPr>
          <p:spPr bwMode="auto">
            <a:xfrm>
              <a:off x="2491"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20" name="Rectangle 421"/>
            <p:cNvSpPr>
              <a:spLocks noChangeArrowheads="1"/>
            </p:cNvSpPr>
            <p:nvPr/>
          </p:nvSpPr>
          <p:spPr bwMode="auto">
            <a:xfrm>
              <a:off x="2520"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21" name="Rectangle 422"/>
            <p:cNvSpPr>
              <a:spLocks noChangeArrowheads="1"/>
            </p:cNvSpPr>
            <p:nvPr/>
          </p:nvSpPr>
          <p:spPr bwMode="auto">
            <a:xfrm>
              <a:off x="2548"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22" name="Rectangle 423"/>
            <p:cNvSpPr>
              <a:spLocks noChangeArrowheads="1"/>
            </p:cNvSpPr>
            <p:nvPr/>
          </p:nvSpPr>
          <p:spPr bwMode="auto">
            <a:xfrm>
              <a:off x="2577"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23" name="Rectangle 424"/>
            <p:cNvSpPr>
              <a:spLocks noChangeArrowheads="1"/>
            </p:cNvSpPr>
            <p:nvPr/>
          </p:nvSpPr>
          <p:spPr bwMode="auto">
            <a:xfrm>
              <a:off x="2606"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24" name="Rectangle 425"/>
            <p:cNvSpPr>
              <a:spLocks noChangeArrowheads="1"/>
            </p:cNvSpPr>
            <p:nvPr/>
          </p:nvSpPr>
          <p:spPr bwMode="auto">
            <a:xfrm>
              <a:off x="2635"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25" name="Rectangle 426"/>
            <p:cNvSpPr>
              <a:spLocks noChangeArrowheads="1"/>
            </p:cNvSpPr>
            <p:nvPr/>
          </p:nvSpPr>
          <p:spPr bwMode="auto">
            <a:xfrm>
              <a:off x="2664"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26" name="Rectangle 427"/>
            <p:cNvSpPr>
              <a:spLocks noChangeArrowheads="1"/>
            </p:cNvSpPr>
            <p:nvPr/>
          </p:nvSpPr>
          <p:spPr bwMode="auto">
            <a:xfrm>
              <a:off x="2693"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27" name="Rectangle 428"/>
            <p:cNvSpPr>
              <a:spLocks noChangeArrowheads="1"/>
            </p:cNvSpPr>
            <p:nvPr/>
          </p:nvSpPr>
          <p:spPr bwMode="auto">
            <a:xfrm>
              <a:off x="2721"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28" name="Rectangle 429"/>
            <p:cNvSpPr>
              <a:spLocks noChangeArrowheads="1"/>
            </p:cNvSpPr>
            <p:nvPr/>
          </p:nvSpPr>
          <p:spPr bwMode="auto">
            <a:xfrm>
              <a:off x="2750"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29" name="Rectangle 430"/>
            <p:cNvSpPr>
              <a:spLocks noChangeArrowheads="1"/>
            </p:cNvSpPr>
            <p:nvPr/>
          </p:nvSpPr>
          <p:spPr bwMode="auto">
            <a:xfrm>
              <a:off x="2779"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30" name="Rectangle 431"/>
            <p:cNvSpPr>
              <a:spLocks noChangeArrowheads="1"/>
            </p:cNvSpPr>
            <p:nvPr/>
          </p:nvSpPr>
          <p:spPr bwMode="auto">
            <a:xfrm>
              <a:off x="2808"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31" name="Rectangle 432"/>
            <p:cNvSpPr>
              <a:spLocks noChangeArrowheads="1"/>
            </p:cNvSpPr>
            <p:nvPr/>
          </p:nvSpPr>
          <p:spPr bwMode="auto">
            <a:xfrm>
              <a:off x="2837"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32" name="Rectangle 433"/>
            <p:cNvSpPr>
              <a:spLocks noChangeArrowheads="1"/>
            </p:cNvSpPr>
            <p:nvPr/>
          </p:nvSpPr>
          <p:spPr bwMode="auto">
            <a:xfrm>
              <a:off x="2866"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33" name="Rectangle 434"/>
            <p:cNvSpPr>
              <a:spLocks noChangeArrowheads="1"/>
            </p:cNvSpPr>
            <p:nvPr/>
          </p:nvSpPr>
          <p:spPr bwMode="auto">
            <a:xfrm>
              <a:off x="2894"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34" name="Rectangle 435"/>
            <p:cNvSpPr>
              <a:spLocks noChangeArrowheads="1"/>
            </p:cNvSpPr>
            <p:nvPr/>
          </p:nvSpPr>
          <p:spPr bwMode="auto">
            <a:xfrm>
              <a:off x="2923"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35" name="Rectangle 436"/>
            <p:cNvSpPr>
              <a:spLocks noChangeArrowheads="1"/>
            </p:cNvSpPr>
            <p:nvPr/>
          </p:nvSpPr>
          <p:spPr bwMode="auto">
            <a:xfrm>
              <a:off x="2952"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36" name="Rectangle 437"/>
            <p:cNvSpPr>
              <a:spLocks noChangeArrowheads="1"/>
            </p:cNvSpPr>
            <p:nvPr/>
          </p:nvSpPr>
          <p:spPr bwMode="auto">
            <a:xfrm>
              <a:off x="2981"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37" name="Rectangle 438"/>
            <p:cNvSpPr>
              <a:spLocks noChangeArrowheads="1"/>
            </p:cNvSpPr>
            <p:nvPr/>
          </p:nvSpPr>
          <p:spPr bwMode="auto">
            <a:xfrm>
              <a:off x="3010"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38" name="Rectangle 439"/>
            <p:cNvSpPr>
              <a:spLocks noChangeArrowheads="1"/>
            </p:cNvSpPr>
            <p:nvPr/>
          </p:nvSpPr>
          <p:spPr bwMode="auto">
            <a:xfrm>
              <a:off x="3038"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39" name="Rectangle 440"/>
            <p:cNvSpPr>
              <a:spLocks noChangeArrowheads="1"/>
            </p:cNvSpPr>
            <p:nvPr/>
          </p:nvSpPr>
          <p:spPr bwMode="auto">
            <a:xfrm>
              <a:off x="3067"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40" name="Rectangle 441"/>
            <p:cNvSpPr>
              <a:spLocks noChangeArrowheads="1"/>
            </p:cNvSpPr>
            <p:nvPr/>
          </p:nvSpPr>
          <p:spPr bwMode="auto">
            <a:xfrm>
              <a:off x="3096"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41" name="Rectangle 442"/>
            <p:cNvSpPr>
              <a:spLocks noChangeArrowheads="1"/>
            </p:cNvSpPr>
            <p:nvPr/>
          </p:nvSpPr>
          <p:spPr bwMode="auto">
            <a:xfrm>
              <a:off x="3125"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42" name="Rectangle 443"/>
            <p:cNvSpPr>
              <a:spLocks noChangeArrowheads="1"/>
            </p:cNvSpPr>
            <p:nvPr/>
          </p:nvSpPr>
          <p:spPr bwMode="auto">
            <a:xfrm>
              <a:off x="3154"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43" name="Rectangle 444"/>
            <p:cNvSpPr>
              <a:spLocks noChangeArrowheads="1"/>
            </p:cNvSpPr>
            <p:nvPr/>
          </p:nvSpPr>
          <p:spPr bwMode="auto">
            <a:xfrm>
              <a:off x="3183"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44" name="Rectangle 445"/>
            <p:cNvSpPr>
              <a:spLocks noChangeArrowheads="1"/>
            </p:cNvSpPr>
            <p:nvPr/>
          </p:nvSpPr>
          <p:spPr bwMode="auto">
            <a:xfrm>
              <a:off x="3211"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45" name="Rectangle 446"/>
            <p:cNvSpPr>
              <a:spLocks noChangeArrowheads="1"/>
            </p:cNvSpPr>
            <p:nvPr/>
          </p:nvSpPr>
          <p:spPr bwMode="auto">
            <a:xfrm>
              <a:off x="3240"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46" name="Rectangle 447"/>
            <p:cNvSpPr>
              <a:spLocks noChangeArrowheads="1"/>
            </p:cNvSpPr>
            <p:nvPr/>
          </p:nvSpPr>
          <p:spPr bwMode="auto">
            <a:xfrm>
              <a:off x="3269"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47" name="Rectangle 448"/>
            <p:cNvSpPr>
              <a:spLocks noChangeArrowheads="1"/>
            </p:cNvSpPr>
            <p:nvPr/>
          </p:nvSpPr>
          <p:spPr bwMode="auto">
            <a:xfrm>
              <a:off x="3298"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48" name="Rectangle 449"/>
            <p:cNvSpPr>
              <a:spLocks noChangeArrowheads="1"/>
            </p:cNvSpPr>
            <p:nvPr/>
          </p:nvSpPr>
          <p:spPr bwMode="auto">
            <a:xfrm>
              <a:off x="3327"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49" name="Rectangle 450"/>
            <p:cNvSpPr>
              <a:spLocks noChangeArrowheads="1"/>
            </p:cNvSpPr>
            <p:nvPr/>
          </p:nvSpPr>
          <p:spPr bwMode="auto">
            <a:xfrm>
              <a:off x="3356"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50" name="Rectangle 451"/>
            <p:cNvSpPr>
              <a:spLocks noChangeArrowheads="1"/>
            </p:cNvSpPr>
            <p:nvPr/>
          </p:nvSpPr>
          <p:spPr bwMode="auto">
            <a:xfrm>
              <a:off x="3384"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51" name="Rectangle 452"/>
            <p:cNvSpPr>
              <a:spLocks noChangeArrowheads="1"/>
            </p:cNvSpPr>
            <p:nvPr/>
          </p:nvSpPr>
          <p:spPr bwMode="auto">
            <a:xfrm>
              <a:off x="3413"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52" name="Rectangle 453"/>
            <p:cNvSpPr>
              <a:spLocks noChangeArrowheads="1"/>
            </p:cNvSpPr>
            <p:nvPr/>
          </p:nvSpPr>
          <p:spPr bwMode="auto">
            <a:xfrm>
              <a:off x="3442"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53" name="Rectangle 454"/>
            <p:cNvSpPr>
              <a:spLocks noChangeArrowheads="1"/>
            </p:cNvSpPr>
            <p:nvPr/>
          </p:nvSpPr>
          <p:spPr bwMode="auto">
            <a:xfrm>
              <a:off x="3471"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54" name="Rectangle 455"/>
            <p:cNvSpPr>
              <a:spLocks noChangeArrowheads="1"/>
            </p:cNvSpPr>
            <p:nvPr/>
          </p:nvSpPr>
          <p:spPr bwMode="auto">
            <a:xfrm>
              <a:off x="3500"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55" name="Rectangle 456"/>
            <p:cNvSpPr>
              <a:spLocks noChangeArrowheads="1"/>
            </p:cNvSpPr>
            <p:nvPr/>
          </p:nvSpPr>
          <p:spPr bwMode="auto">
            <a:xfrm>
              <a:off x="3529"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56" name="Rectangle 457"/>
            <p:cNvSpPr>
              <a:spLocks noChangeArrowheads="1"/>
            </p:cNvSpPr>
            <p:nvPr/>
          </p:nvSpPr>
          <p:spPr bwMode="auto">
            <a:xfrm>
              <a:off x="3557"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57" name="Rectangle 458"/>
            <p:cNvSpPr>
              <a:spLocks noChangeArrowheads="1"/>
            </p:cNvSpPr>
            <p:nvPr/>
          </p:nvSpPr>
          <p:spPr bwMode="auto">
            <a:xfrm>
              <a:off x="3586"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58" name="Rectangle 459"/>
            <p:cNvSpPr>
              <a:spLocks noChangeArrowheads="1"/>
            </p:cNvSpPr>
            <p:nvPr/>
          </p:nvSpPr>
          <p:spPr bwMode="auto">
            <a:xfrm>
              <a:off x="3615"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59" name="Rectangle 460"/>
            <p:cNvSpPr>
              <a:spLocks noChangeArrowheads="1"/>
            </p:cNvSpPr>
            <p:nvPr/>
          </p:nvSpPr>
          <p:spPr bwMode="auto">
            <a:xfrm>
              <a:off x="3644"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60" name="Rectangle 461"/>
            <p:cNvSpPr>
              <a:spLocks noChangeArrowheads="1"/>
            </p:cNvSpPr>
            <p:nvPr/>
          </p:nvSpPr>
          <p:spPr bwMode="auto">
            <a:xfrm>
              <a:off x="3673"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61" name="Rectangle 462"/>
            <p:cNvSpPr>
              <a:spLocks noChangeArrowheads="1"/>
            </p:cNvSpPr>
            <p:nvPr/>
          </p:nvSpPr>
          <p:spPr bwMode="auto">
            <a:xfrm>
              <a:off x="3702"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62" name="Rectangle 463"/>
            <p:cNvSpPr>
              <a:spLocks noChangeArrowheads="1"/>
            </p:cNvSpPr>
            <p:nvPr/>
          </p:nvSpPr>
          <p:spPr bwMode="auto">
            <a:xfrm>
              <a:off x="3730"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63" name="Rectangle 464"/>
            <p:cNvSpPr>
              <a:spLocks noChangeArrowheads="1"/>
            </p:cNvSpPr>
            <p:nvPr/>
          </p:nvSpPr>
          <p:spPr bwMode="auto">
            <a:xfrm>
              <a:off x="3759"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64" name="Rectangle 465"/>
            <p:cNvSpPr>
              <a:spLocks noChangeArrowheads="1"/>
            </p:cNvSpPr>
            <p:nvPr/>
          </p:nvSpPr>
          <p:spPr bwMode="auto">
            <a:xfrm>
              <a:off x="3788"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65" name="Rectangle 466"/>
            <p:cNvSpPr>
              <a:spLocks noChangeArrowheads="1"/>
            </p:cNvSpPr>
            <p:nvPr/>
          </p:nvSpPr>
          <p:spPr bwMode="auto">
            <a:xfrm>
              <a:off x="3817"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66" name="Rectangle 467"/>
            <p:cNvSpPr>
              <a:spLocks noChangeArrowheads="1"/>
            </p:cNvSpPr>
            <p:nvPr/>
          </p:nvSpPr>
          <p:spPr bwMode="auto">
            <a:xfrm>
              <a:off x="3846"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67" name="Rectangle 468"/>
            <p:cNvSpPr>
              <a:spLocks noChangeArrowheads="1"/>
            </p:cNvSpPr>
            <p:nvPr/>
          </p:nvSpPr>
          <p:spPr bwMode="auto">
            <a:xfrm>
              <a:off x="3874"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68" name="Rectangle 469"/>
            <p:cNvSpPr>
              <a:spLocks noChangeArrowheads="1"/>
            </p:cNvSpPr>
            <p:nvPr/>
          </p:nvSpPr>
          <p:spPr bwMode="auto">
            <a:xfrm>
              <a:off x="3903"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69" name="Rectangle 470"/>
            <p:cNvSpPr>
              <a:spLocks noChangeArrowheads="1"/>
            </p:cNvSpPr>
            <p:nvPr/>
          </p:nvSpPr>
          <p:spPr bwMode="auto">
            <a:xfrm>
              <a:off x="3932"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70" name="Rectangle 471"/>
            <p:cNvSpPr>
              <a:spLocks noChangeArrowheads="1"/>
            </p:cNvSpPr>
            <p:nvPr/>
          </p:nvSpPr>
          <p:spPr bwMode="auto">
            <a:xfrm>
              <a:off x="3961"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71" name="Rectangle 472"/>
            <p:cNvSpPr>
              <a:spLocks noChangeArrowheads="1"/>
            </p:cNvSpPr>
            <p:nvPr/>
          </p:nvSpPr>
          <p:spPr bwMode="auto">
            <a:xfrm>
              <a:off x="3990"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72" name="Rectangle 473"/>
            <p:cNvSpPr>
              <a:spLocks noChangeArrowheads="1"/>
            </p:cNvSpPr>
            <p:nvPr/>
          </p:nvSpPr>
          <p:spPr bwMode="auto">
            <a:xfrm>
              <a:off x="4019"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73" name="Rectangle 474"/>
            <p:cNvSpPr>
              <a:spLocks noChangeArrowheads="1"/>
            </p:cNvSpPr>
            <p:nvPr/>
          </p:nvSpPr>
          <p:spPr bwMode="auto">
            <a:xfrm>
              <a:off x="4047"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74" name="Rectangle 475"/>
            <p:cNvSpPr>
              <a:spLocks noChangeArrowheads="1"/>
            </p:cNvSpPr>
            <p:nvPr/>
          </p:nvSpPr>
          <p:spPr bwMode="auto">
            <a:xfrm>
              <a:off x="4076"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75" name="Rectangle 476"/>
            <p:cNvSpPr>
              <a:spLocks noChangeArrowheads="1"/>
            </p:cNvSpPr>
            <p:nvPr/>
          </p:nvSpPr>
          <p:spPr bwMode="auto">
            <a:xfrm>
              <a:off x="4105"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76" name="Rectangle 477"/>
            <p:cNvSpPr>
              <a:spLocks noChangeArrowheads="1"/>
            </p:cNvSpPr>
            <p:nvPr/>
          </p:nvSpPr>
          <p:spPr bwMode="auto">
            <a:xfrm>
              <a:off x="4134"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77" name="Rectangle 478"/>
            <p:cNvSpPr>
              <a:spLocks noChangeArrowheads="1"/>
            </p:cNvSpPr>
            <p:nvPr/>
          </p:nvSpPr>
          <p:spPr bwMode="auto">
            <a:xfrm>
              <a:off x="4163"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78" name="Rectangle 479"/>
            <p:cNvSpPr>
              <a:spLocks noChangeArrowheads="1"/>
            </p:cNvSpPr>
            <p:nvPr/>
          </p:nvSpPr>
          <p:spPr bwMode="auto">
            <a:xfrm>
              <a:off x="4192"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79" name="Rectangle 480"/>
            <p:cNvSpPr>
              <a:spLocks noChangeArrowheads="1"/>
            </p:cNvSpPr>
            <p:nvPr/>
          </p:nvSpPr>
          <p:spPr bwMode="auto">
            <a:xfrm>
              <a:off x="4220"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80" name="Rectangle 481"/>
            <p:cNvSpPr>
              <a:spLocks noChangeArrowheads="1"/>
            </p:cNvSpPr>
            <p:nvPr/>
          </p:nvSpPr>
          <p:spPr bwMode="auto">
            <a:xfrm>
              <a:off x="4249"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81" name="Rectangle 482"/>
            <p:cNvSpPr>
              <a:spLocks noChangeArrowheads="1"/>
            </p:cNvSpPr>
            <p:nvPr/>
          </p:nvSpPr>
          <p:spPr bwMode="auto">
            <a:xfrm>
              <a:off x="4278"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82" name="Rectangle 483"/>
            <p:cNvSpPr>
              <a:spLocks noChangeArrowheads="1"/>
            </p:cNvSpPr>
            <p:nvPr/>
          </p:nvSpPr>
          <p:spPr bwMode="auto">
            <a:xfrm>
              <a:off x="4307"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83" name="Rectangle 484"/>
            <p:cNvSpPr>
              <a:spLocks noChangeArrowheads="1"/>
            </p:cNvSpPr>
            <p:nvPr/>
          </p:nvSpPr>
          <p:spPr bwMode="auto">
            <a:xfrm>
              <a:off x="4336"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84" name="Rectangle 485"/>
            <p:cNvSpPr>
              <a:spLocks noChangeArrowheads="1"/>
            </p:cNvSpPr>
            <p:nvPr/>
          </p:nvSpPr>
          <p:spPr bwMode="auto">
            <a:xfrm>
              <a:off x="4365"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85" name="Rectangle 486"/>
            <p:cNvSpPr>
              <a:spLocks noChangeArrowheads="1"/>
            </p:cNvSpPr>
            <p:nvPr/>
          </p:nvSpPr>
          <p:spPr bwMode="auto">
            <a:xfrm>
              <a:off x="4393"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86" name="Rectangle 487"/>
            <p:cNvSpPr>
              <a:spLocks noChangeArrowheads="1"/>
            </p:cNvSpPr>
            <p:nvPr/>
          </p:nvSpPr>
          <p:spPr bwMode="auto">
            <a:xfrm>
              <a:off x="4422"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87" name="Rectangle 488"/>
            <p:cNvSpPr>
              <a:spLocks noChangeArrowheads="1"/>
            </p:cNvSpPr>
            <p:nvPr/>
          </p:nvSpPr>
          <p:spPr bwMode="auto">
            <a:xfrm>
              <a:off x="4451"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88" name="Rectangle 489"/>
            <p:cNvSpPr>
              <a:spLocks noChangeArrowheads="1"/>
            </p:cNvSpPr>
            <p:nvPr/>
          </p:nvSpPr>
          <p:spPr bwMode="auto">
            <a:xfrm>
              <a:off x="4480"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89" name="Rectangle 490"/>
            <p:cNvSpPr>
              <a:spLocks noChangeArrowheads="1"/>
            </p:cNvSpPr>
            <p:nvPr/>
          </p:nvSpPr>
          <p:spPr bwMode="auto">
            <a:xfrm>
              <a:off x="4509"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90" name="Rectangle 491"/>
            <p:cNvSpPr>
              <a:spLocks noChangeArrowheads="1"/>
            </p:cNvSpPr>
            <p:nvPr/>
          </p:nvSpPr>
          <p:spPr bwMode="auto">
            <a:xfrm>
              <a:off x="4538"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91" name="Rectangle 492"/>
            <p:cNvSpPr>
              <a:spLocks noChangeArrowheads="1"/>
            </p:cNvSpPr>
            <p:nvPr/>
          </p:nvSpPr>
          <p:spPr bwMode="auto">
            <a:xfrm>
              <a:off x="4566"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92" name="Rectangle 493"/>
            <p:cNvSpPr>
              <a:spLocks noChangeArrowheads="1"/>
            </p:cNvSpPr>
            <p:nvPr/>
          </p:nvSpPr>
          <p:spPr bwMode="auto">
            <a:xfrm>
              <a:off x="4595"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93" name="Rectangle 494"/>
            <p:cNvSpPr>
              <a:spLocks noChangeArrowheads="1"/>
            </p:cNvSpPr>
            <p:nvPr/>
          </p:nvSpPr>
          <p:spPr bwMode="auto">
            <a:xfrm>
              <a:off x="4624"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94" name="Rectangle 495"/>
            <p:cNvSpPr>
              <a:spLocks noChangeArrowheads="1"/>
            </p:cNvSpPr>
            <p:nvPr/>
          </p:nvSpPr>
          <p:spPr bwMode="auto">
            <a:xfrm>
              <a:off x="4653"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95" name="Rectangle 496"/>
            <p:cNvSpPr>
              <a:spLocks noChangeArrowheads="1"/>
            </p:cNvSpPr>
            <p:nvPr/>
          </p:nvSpPr>
          <p:spPr bwMode="auto">
            <a:xfrm>
              <a:off x="4682"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96" name="Rectangle 497"/>
            <p:cNvSpPr>
              <a:spLocks noChangeArrowheads="1"/>
            </p:cNvSpPr>
            <p:nvPr/>
          </p:nvSpPr>
          <p:spPr bwMode="auto">
            <a:xfrm>
              <a:off x="4711"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97" name="Rectangle 498"/>
            <p:cNvSpPr>
              <a:spLocks noChangeArrowheads="1"/>
            </p:cNvSpPr>
            <p:nvPr/>
          </p:nvSpPr>
          <p:spPr bwMode="auto">
            <a:xfrm>
              <a:off x="4739"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98" name="Rectangle 499"/>
            <p:cNvSpPr>
              <a:spLocks noChangeArrowheads="1"/>
            </p:cNvSpPr>
            <p:nvPr/>
          </p:nvSpPr>
          <p:spPr bwMode="auto">
            <a:xfrm>
              <a:off x="4768"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99" name="Rectangle 500"/>
            <p:cNvSpPr>
              <a:spLocks noChangeArrowheads="1"/>
            </p:cNvSpPr>
            <p:nvPr/>
          </p:nvSpPr>
          <p:spPr bwMode="auto">
            <a:xfrm>
              <a:off x="4797"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00" name="Rectangle 501"/>
            <p:cNvSpPr>
              <a:spLocks noChangeArrowheads="1"/>
            </p:cNvSpPr>
            <p:nvPr/>
          </p:nvSpPr>
          <p:spPr bwMode="auto">
            <a:xfrm>
              <a:off x="4826"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01" name="Rectangle 502"/>
            <p:cNvSpPr>
              <a:spLocks noChangeArrowheads="1"/>
            </p:cNvSpPr>
            <p:nvPr/>
          </p:nvSpPr>
          <p:spPr bwMode="auto">
            <a:xfrm>
              <a:off x="4855"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02" name="Rectangle 503"/>
            <p:cNvSpPr>
              <a:spLocks noChangeArrowheads="1"/>
            </p:cNvSpPr>
            <p:nvPr/>
          </p:nvSpPr>
          <p:spPr bwMode="auto">
            <a:xfrm>
              <a:off x="4883"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03" name="Rectangle 504"/>
            <p:cNvSpPr>
              <a:spLocks noChangeArrowheads="1"/>
            </p:cNvSpPr>
            <p:nvPr/>
          </p:nvSpPr>
          <p:spPr bwMode="auto">
            <a:xfrm>
              <a:off x="4912"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04" name="Rectangle 505"/>
            <p:cNvSpPr>
              <a:spLocks noChangeArrowheads="1"/>
            </p:cNvSpPr>
            <p:nvPr/>
          </p:nvSpPr>
          <p:spPr bwMode="auto">
            <a:xfrm>
              <a:off x="4941"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05" name="Rectangle 506"/>
            <p:cNvSpPr>
              <a:spLocks noChangeArrowheads="1"/>
            </p:cNvSpPr>
            <p:nvPr/>
          </p:nvSpPr>
          <p:spPr bwMode="auto">
            <a:xfrm>
              <a:off x="4970"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06" name="Rectangle 507"/>
            <p:cNvSpPr>
              <a:spLocks noChangeArrowheads="1"/>
            </p:cNvSpPr>
            <p:nvPr/>
          </p:nvSpPr>
          <p:spPr bwMode="auto">
            <a:xfrm>
              <a:off x="4999"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07" name="Rectangle 508"/>
            <p:cNvSpPr>
              <a:spLocks noChangeArrowheads="1"/>
            </p:cNvSpPr>
            <p:nvPr/>
          </p:nvSpPr>
          <p:spPr bwMode="auto">
            <a:xfrm>
              <a:off x="5028" y="3010"/>
              <a:ext cx="1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08" name="Rectangle 509"/>
            <p:cNvSpPr>
              <a:spLocks noChangeArrowheads="1"/>
            </p:cNvSpPr>
            <p:nvPr/>
          </p:nvSpPr>
          <p:spPr bwMode="auto">
            <a:xfrm>
              <a:off x="5056"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09" name="Rectangle 510"/>
            <p:cNvSpPr>
              <a:spLocks noChangeArrowheads="1"/>
            </p:cNvSpPr>
            <p:nvPr/>
          </p:nvSpPr>
          <p:spPr bwMode="auto">
            <a:xfrm>
              <a:off x="5085" y="3010"/>
              <a:ext cx="1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410" name="Freeform 511"/>
            <p:cNvSpPr/>
            <p:nvPr/>
          </p:nvSpPr>
          <p:spPr bwMode="auto">
            <a:xfrm>
              <a:off x="5056" y="2954"/>
              <a:ext cx="116" cy="136"/>
            </a:xfrm>
            <a:custGeom>
              <a:avLst/>
              <a:gdLst>
                <a:gd name="T0" fmla="*/ 0 w 116"/>
                <a:gd name="T1" fmla="*/ 136 h 136"/>
                <a:gd name="T2" fmla="*/ 116 w 116"/>
                <a:gd name="T3" fmla="*/ 64 h 136"/>
                <a:gd name="T4" fmla="*/ 0 w 116"/>
                <a:gd name="T5" fmla="*/ 0 h 136"/>
                <a:gd name="T6" fmla="*/ 36 w 116"/>
                <a:gd name="T7" fmla="*/ 64 h 136"/>
                <a:gd name="T8" fmla="*/ 0 w 116"/>
                <a:gd name="T9" fmla="*/ 1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 h="136">
                  <a:moveTo>
                    <a:pt x="0" y="136"/>
                  </a:moveTo>
                  <a:lnTo>
                    <a:pt x="116" y="64"/>
                  </a:lnTo>
                  <a:lnTo>
                    <a:pt x="0" y="0"/>
                  </a:lnTo>
                  <a:lnTo>
                    <a:pt x="36" y="64"/>
                  </a:lnTo>
                  <a:lnTo>
                    <a:pt x="0" y="13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67280" name="Freeform 513"/>
          <p:cNvSpPr/>
          <p:nvPr/>
        </p:nvSpPr>
        <p:spPr bwMode="auto">
          <a:xfrm>
            <a:off x="9156700" y="4554538"/>
            <a:ext cx="114300" cy="255587"/>
          </a:xfrm>
          <a:custGeom>
            <a:avLst/>
            <a:gdLst>
              <a:gd name="T0" fmla="*/ 0 w 72"/>
              <a:gd name="T1" fmla="*/ 2147483647 h 161"/>
              <a:gd name="T2" fmla="*/ 2147483647 w 72"/>
              <a:gd name="T3" fmla="*/ 2147483647 h 161"/>
              <a:gd name="T4" fmla="*/ 2147483647 w 72"/>
              <a:gd name="T5" fmla="*/ 2147483647 h 161"/>
              <a:gd name="T6" fmla="*/ 2147483647 w 72"/>
              <a:gd name="T7" fmla="*/ 2147483647 h 161"/>
              <a:gd name="T8" fmla="*/ 2147483647 w 72"/>
              <a:gd name="T9" fmla="*/ 0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 h="161">
                <a:moveTo>
                  <a:pt x="0" y="161"/>
                </a:moveTo>
                <a:lnTo>
                  <a:pt x="29" y="145"/>
                </a:lnTo>
                <a:lnTo>
                  <a:pt x="51" y="112"/>
                </a:lnTo>
                <a:lnTo>
                  <a:pt x="65" y="64"/>
                </a:lnTo>
                <a:lnTo>
                  <a:pt x="72" y="0"/>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7281" name="Freeform 514"/>
          <p:cNvSpPr/>
          <p:nvPr/>
        </p:nvSpPr>
        <p:spPr bwMode="auto">
          <a:xfrm>
            <a:off x="4924425" y="5103813"/>
            <a:ext cx="228600" cy="446087"/>
          </a:xfrm>
          <a:custGeom>
            <a:avLst/>
            <a:gdLst>
              <a:gd name="T0" fmla="*/ 2147483647 w 144"/>
              <a:gd name="T1" fmla="*/ 2147483647 h 281"/>
              <a:gd name="T2" fmla="*/ 2147483647 w 144"/>
              <a:gd name="T3" fmla="*/ 2147483647 h 281"/>
              <a:gd name="T4" fmla="*/ 2147483647 w 144"/>
              <a:gd name="T5" fmla="*/ 2147483647 h 281"/>
              <a:gd name="T6" fmla="*/ 2147483647 w 144"/>
              <a:gd name="T7" fmla="*/ 2147483647 h 281"/>
              <a:gd name="T8" fmla="*/ 2147483647 w 144"/>
              <a:gd name="T9" fmla="*/ 2147483647 h 281"/>
              <a:gd name="T10" fmla="*/ 2147483647 w 144"/>
              <a:gd name="T11" fmla="*/ 2147483647 h 281"/>
              <a:gd name="T12" fmla="*/ 0 w 144"/>
              <a:gd name="T13" fmla="*/ 0 h 2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4" h="281">
                <a:moveTo>
                  <a:pt x="144" y="281"/>
                </a:moveTo>
                <a:lnTo>
                  <a:pt x="115" y="273"/>
                </a:lnTo>
                <a:lnTo>
                  <a:pt x="86" y="257"/>
                </a:lnTo>
                <a:lnTo>
                  <a:pt x="65" y="233"/>
                </a:lnTo>
                <a:lnTo>
                  <a:pt x="43" y="200"/>
                </a:lnTo>
                <a:lnTo>
                  <a:pt x="14" y="112"/>
                </a:lnTo>
                <a:lnTo>
                  <a:pt x="0" y="0"/>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7282" name="Freeform 515"/>
          <p:cNvSpPr/>
          <p:nvPr/>
        </p:nvSpPr>
        <p:spPr bwMode="auto">
          <a:xfrm>
            <a:off x="4924425" y="4810125"/>
            <a:ext cx="228600" cy="293688"/>
          </a:xfrm>
          <a:custGeom>
            <a:avLst/>
            <a:gdLst>
              <a:gd name="T0" fmla="*/ 2147483647 w 144"/>
              <a:gd name="T1" fmla="*/ 0 h 185"/>
              <a:gd name="T2" fmla="*/ 2147483647 w 144"/>
              <a:gd name="T3" fmla="*/ 2147483647 h 185"/>
              <a:gd name="T4" fmla="*/ 2147483647 w 144"/>
              <a:gd name="T5" fmla="*/ 2147483647 h 185"/>
              <a:gd name="T6" fmla="*/ 2147483647 w 144"/>
              <a:gd name="T7" fmla="*/ 2147483647 h 185"/>
              <a:gd name="T8" fmla="*/ 0 w 144"/>
              <a:gd name="T9" fmla="*/ 2147483647 h 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185">
                <a:moveTo>
                  <a:pt x="144" y="0"/>
                </a:moveTo>
                <a:lnTo>
                  <a:pt x="86" y="16"/>
                </a:lnTo>
                <a:lnTo>
                  <a:pt x="43" y="56"/>
                </a:lnTo>
                <a:lnTo>
                  <a:pt x="14" y="112"/>
                </a:lnTo>
                <a:lnTo>
                  <a:pt x="0" y="185"/>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67283" name="Group 518"/>
          <p:cNvGrpSpPr/>
          <p:nvPr/>
        </p:nvGrpSpPr>
        <p:grpSpPr bwMode="auto">
          <a:xfrm>
            <a:off x="5153025" y="5448300"/>
            <a:ext cx="4462463" cy="215900"/>
            <a:chOff x="2289" y="3557"/>
            <a:chExt cx="2811" cy="136"/>
          </a:xfrm>
        </p:grpSpPr>
        <p:sp>
          <p:nvSpPr>
            <p:cNvPr id="167315" name="Freeform 516"/>
            <p:cNvSpPr/>
            <p:nvPr/>
          </p:nvSpPr>
          <p:spPr bwMode="auto">
            <a:xfrm>
              <a:off x="2289" y="3605"/>
              <a:ext cx="2746" cy="24"/>
            </a:xfrm>
            <a:custGeom>
              <a:avLst/>
              <a:gdLst>
                <a:gd name="T0" fmla="*/ 0 w 2746"/>
                <a:gd name="T1" fmla="*/ 0 h 24"/>
                <a:gd name="T2" fmla="*/ 0 w 2746"/>
                <a:gd name="T3" fmla="*/ 16 h 24"/>
                <a:gd name="T4" fmla="*/ 2746 w 2746"/>
                <a:gd name="T5" fmla="*/ 24 h 24"/>
                <a:gd name="T6" fmla="*/ 2746 w 2746"/>
                <a:gd name="T7" fmla="*/ 8 h 24"/>
                <a:gd name="T8" fmla="*/ 0 w 2746"/>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46" h="24">
                  <a:moveTo>
                    <a:pt x="0" y="0"/>
                  </a:moveTo>
                  <a:lnTo>
                    <a:pt x="0" y="16"/>
                  </a:lnTo>
                  <a:lnTo>
                    <a:pt x="2746" y="24"/>
                  </a:lnTo>
                  <a:lnTo>
                    <a:pt x="2746"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316" name="Freeform 517"/>
            <p:cNvSpPr/>
            <p:nvPr/>
          </p:nvSpPr>
          <p:spPr bwMode="auto">
            <a:xfrm>
              <a:off x="4984" y="3557"/>
              <a:ext cx="116" cy="136"/>
            </a:xfrm>
            <a:custGeom>
              <a:avLst/>
              <a:gdLst>
                <a:gd name="T0" fmla="*/ 0 w 116"/>
                <a:gd name="T1" fmla="*/ 136 h 136"/>
                <a:gd name="T2" fmla="*/ 116 w 116"/>
                <a:gd name="T3" fmla="*/ 64 h 136"/>
                <a:gd name="T4" fmla="*/ 0 w 116"/>
                <a:gd name="T5" fmla="*/ 0 h 136"/>
                <a:gd name="T6" fmla="*/ 36 w 116"/>
                <a:gd name="T7" fmla="*/ 64 h 136"/>
                <a:gd name="T8" fmla="*/ 0 w 116"/>
                <a:gd name="T9" fmla="*/ 1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 h="136">
                  <a:moveTo>
                    <a:pt x="0" y="136"/>
                  </a:moveTo>
                  <a:lnTo>
                    <a:pt x="116" y="64"/>
                  </a:lnTo>
                  <a:lnTo>
                    <a:pt x="0" y="0"/>
                  </a:lnTo>
                  <a:lnTo>
                    <a:pt x="36" y="64"/>
                  </a:lnTo>
                  <a:lnTo>
                    <a:pt x="0" y="13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7284" name="Group 521"/>
          <p:cNvGrpSpPr/>
          <p:nvPr/>
        </p:nvGrpSpPr>
        <p:grpSpPr bwMode="auto">
          <a:xfrm>
            <a:off x="6754813" y="3992563"/>
            <a:ext cx="342900" cy="217487"/>
            <a:chOff x="3298" y="2640"/>
            <a:chExt cx="216" cy="137"/>
          </a:xfrm>
        </p:grpSpPr>
        <p:sp>
          <p:nvSpPr>
            <p:cNvPr id="167313" name="Rectangle 519"/>
            <p:cNvSpPr>
              <a:spLocks noChangeArrowheads="1"/>
            </p:cNvSpPr>
            <p:nvPr/>
          </p:nvSpPr>
          <p:spPr bwMode="auto">
            <a:xfrm>
              <a:off x="3298" y="2697"/>
              <a:ext cx="151"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14" name="Freeform 520"/>
            <p:cNvSpPr/>
            <p:nvPr/>
          </p:nvSpPr>
          <p:spPr bwMode="auto">
            <a:xfrm>
              <a:off x="3399" y="2640"/>
              <a:ext cx="115" cy="137"/>
            </a:xfrm>
            <a:custGeom>
              <a:avLst/>
              <a:gdLst>
                <a:gd name="T0" fmla="*/ 0 w 115"/>
                <a:gd name="T1" fmla="*/ 137 h 137"/>
                <a:gd name="T2" fmla="*/ 115 w 115"/>
                <a:gd name="T3" fmla="*/ 65 h 137"/>
                <a:gd name="T4" fmla="*/ 0 w 115"/>
                <a:gd name="T5" fmla="*/ 0 h 137"/>
                <a:gd name="T6" fmla="*/ 36 w 115"/>
                <a:gd name="T7" fmla="*/ 65 h 137"/>
                <a:gd name="T8" fmla="*/ 0 w 115"/>
                <a:gd name="T9" fmla="*/ 137 h 1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 h="137">
                  <a:moveTo>
                    <a:pt x="0" y="137"/>
                  </a:moveTo>
                  <a:lnTo>
                    <a:pt x="115" y="65"/>
                  </a:lnTo>
                  <a:lnTo>
                    <a:pt x="0" y="0"/>
                  </a:lnTo>
                  <a:lnTo>
                    <a:pt x="36" y="65"/>
                  </a:lnTo>
                  <a:lnTo>
                    <a:pt x="0" y="1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7285" name="Group 524"/>
          <p:cNvGrpSpPr/>
          <p:nvPr/>
        </p:nvGrpSpPr>
        <p:grpSpPr bwMode="auto">
          <a:xfrm>
            <a:off x="6754813" y="5881688"/>
            <a:ext cx="342900" cy="215900"/>
            <a:chOff x="3298" y="3830"/>
            <a:chExt cx="216" cy="136"/>
          </a:xfrm>
        </p:grpSpPr>
        <p:sp>
          <p:nvSpPr>
            <p:cNvPr id="167311" name="Rectangle 522"/>
            <p:cNvSpPr>
              <a:spLocks noChangeArrowheads="1"/>
            </p:cNvSpPr>
            <p:nvPr/>
          </p:nvSpPr>
          <p:spPr bwMode="auto">
            <a:xfrm>
              <a:off x="3298" y="3886"/>
              <a:ext cx="151"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167312" name="Freeform 523"/>
            <p:cNvSpPr/>
            <p:nvPr/>
          </p:nvSpPr>
          <p:spPr bwMode="auto">
            <a:xfrm>
              <a:off x="3399" y="3830"/>
              <a:ext cx="115" cy="136"/>
            </a:xfrm>
            <a:custGeom>
              <a:avLst/>
              <a:gdLst>
                <a:gd name="T0" fmla="*/ 0 w 115"/>
                <a:gd name="T1" fmla="*/ 136 h 136"/>
                <a:gd name="T2" fmla="*/ 115 w 115"/>
                <a:gd name="T3" fmla="*/ 64 h 136"/>
                <a:gd name="T4" fmla="*/ 0 w 115"/>
                <a:gd name="T5" fmla="*/ 0 h 136"/>
                <a:gd name="T6" fmla="*/ 36 w 115"/>
                <a:gd name="T7" fmla="*/ 64 h 136"/>
                <a:gd name="T8" fmla="*/ 0 w 115"/>
                <a:gd name="T9" fmla="*/ 136 h 1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 h="136">
                  <a:moveTo>
                    <a:pt x="0" y="136"/>
                  </a:moveTo>
                  <a:lnTo>
                    <a:pt x="115" y="64"/>
                  </a:lnTo>
                  <a:lnTo>
                    <a:pt x="0" y="0"/>
                  </a:lnTo>
                  <a:lnTo>
                    <a:pt x="36" y="64"/>
                  </a:lnTo>
                  <a:lnTo>
                    <a:pt x="0" y="13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67286" name="Group 527"/>
          <p:cNvGrpSpPr/>
          <p:nvPr/>
        </p:nvGrpSpPr>
        <p:grpSpPr bwMode="auto">
          <a:xfrm>
            <a:off x="3298825" y="5294313"/>
            <a:ext cx="230188" cy="587375"/>
            <a:chOff x="1121" y="3460"/>
            <a:chExt cx="145" cy="370"/>
          </a:xfrm>
        </p:grpSpPr>
        <p:sp>
          <p:nvSpPr>
            <p:cNvPr id="167309" name="Freeform 525"/>
            <p:cNvSpPr/>
            <p:nvPr/>
          </p:nvSpPr>
          <p:spPr bwMode="auto">
            <a:xfrm>
              <a:off x="1121" y="3532"/>
              <a:ext cx="87" cy="298"/>
            </a:xfrm>
            <a:custGeom>
              <a:avLst/>
              <a:gdLst>
                <a:gd name="T0" fmla="*/ 87 w 87"/>
                <a:gd name="T1" fmla="*/ 0 h 298"/>
                <a:gd name="T2" fmla="*/ 72 w 87"/>
                <a:gd name="T3" fmla="*/ 0 h 298"/>
                <a:gd name="T4" fmla="*/ 36 w 87"/>
                <a:gd name="T5" fmla="*/ 290 h 298"/>
                <a:gd name="T6" fmla="*/ 44 w 87"/>
                <a:gd name="T7" fmla="*/ 290 h 298"/>
                <a:gd name="T8" fmla="*/ 44 w 87"/>
                <a:gd name="T9" fmla="*/ 282 h 298"/>
                <a:gd name="T10" fmla="*/ 0 w 87"/>
                <a:gd name="T11" fmla="*/ 282 h 298"/>
                <a:gd name="T12" fmla="*/ 0 w 87"/>
                <a:gd name="T13" fmla="*/ 298 h 298"/>
                <a:gd name="T14" fmla="*/ 44 w 87"/>
                <a:gd name="T15" fmla="*/ 298 h 298"/>
                <a:gd name="T16" fmla="*/ 51 w 87"/>
                <a:gd name="T17" fmla="*/ 298 h 298"/>
                <a:gd name="T18" fmla="*/ 51 w 87"/>
                <a:gd name="T19" fmla="*/ 290 h 298"/>
                <a:gd name="T20" fmla="*/ 87 w 87"/>
                <a:gd name="T21" fmla="*/ 0 h 2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7" h="298">
                  <a:moveTo>
                    <a:pt x="87" y="0"/>
                  </a:moveTo>
                  <a:lnTo>
                    <a:pt x="72" y="0"/>
                  </a:lnTo>
                  <a:lnTo>
                    <a:pt x="36" y="290"/>
                  </a:lnTo>
                  <a:lnTo>
                    <a:pt x="44" y="290"/>
                  </a:lnTo>
                  <a:lnTo>
                    <a:pt x="44" y="282"/>
                  </a:lnTo>
                  <a:lnTo>
                    <a:pt x="0" y="282"/>
                  </a:lnTo>
                  <a:lnTo>
                    <a:pt x="0" y="298"/>
                  </a:lnTo>
                  <a:lnTo>
                    <a:pt x="44" y="298"/>
                  </a:lnTo>
                  <a:lnTo>
                    <a:pt x="51" y="298"/>
                  </a:lnTo>
                  <a:lnTo>
                    <a:pt x="51" y="290"/>
                  </a:lnTo>
                  <a:lnTo>
                    <a:pt x="8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310" name="Freeform 526"/>
            <p:cNvSpPr/>
            <p:nvPr/>
          </p:nvSpPr>
          <p:spPr bwMode="auto">
            <a:xfrm>
              <a:off x="1143" y="3460"/>
              <a:ext cx="123" cy="137"/>
            </a:xfrm>
            <a:custGeom>
              <a:avLst/>
              <a:gdLst>
                <a:gd name="T0" fmla="*/ 123 w 123"/>
                <a:gd name="T1" fmla="*/ 137 h 137"/>
                <a:gd name="T2" fmla="*/ 65 w 123"/>
                <a:gd name="T3" fmla="*/ 0 h 137"/>
                <a:gd name="T4" fmla="*/ 0 w 123"/>
                <a:gd name="T5" fmla="*/ 121 h 137"/>
                <a:gd name="T6" fmla="*/ 58 w 123"/>
                <a:gd name="T7" fmla="*/ 88 h 137"/>
                <a:gd name="T8" fmla="*/ 123 w 123"/>
                <a:gd name="T9" fmla="*/ 137 h 1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137">
                  <a:moveTo>
                    <a:pt x="123" y="137"/>
                  </a:moveTo>
                  <a:lnTo>
                    <a:pt x="65" y="0"/>
                  </a:lnTo>
                  <a:lnTo>
                    <a:pt x="0" y="121"/>
                  </a:lnTo>
                  <a:lnTo>
                    <a:pt x="58" y="88"/>
                  </a:lnTo>
                  <a:lnTo>
                    <a:pt x="123" y="13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67287" name="Rectangle 528"/>
          <p:cNvSpPr>
            <a:spLocks noChangeArrowheads="1"/>
          </p:cNvSpPr>
          <p:nvPr/>
        </p:nvSpPr>
        <p:spPr bwMode="auto">
          <a:xfrm>
            <a:off x="2406650" y="5588000"/>
            <a:ext cx="91948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zh-CN" altLang="en-US" sz="1800">
                <a:solidFill>
                  <a:srgbClr val="000000"/>
                </a:solidFill>
                <a:latin typeface="宋体" panose="02010600030101010101" pitchFamily="2" charset="-122"/>
              </a:rPr>
              <a:t>形成条件</a:t>
            </a:r>
            <a:endParaRPr lang="zh-CN" altLang="en-US">
              <a:latin typeface="Times New Roman" panose="02020603050405020304" pitchFamily="18" charset="0"/>
            </a:endParaRPr>
          </a:p>
        </p:txBody>
      </p:sp>
      <p:sp>
        <p:nvSpPr>
          <p:cNvPr id="167288" name="Rectangle 529"/>
          <p:cNvSpPr>
            <a:spLocks noChangeArrowheads="1"/>
          </p:cNvSpPr>
          <p:nvPr/>
        </p:nvSpPr>
        <p:spPr bwMode="auto">
          <a:xfrm>
            <a:off x="2406650" y="5843588"/>
            <a:ext cx="91948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zh-CN" altLang="en-US" sz="1800">
                <a:solidFill>
                  <a:srgbClr val="000000"/>
                </a:solidFill>
                <a:latin typeface="宋体" panose="02010600030101010101" pitchFamily="2" charset="-122"/>
              </a:rPr>
              <a:t>码的指令</a:t>
            </a:r>
            <a:endParaRPr lang="zh-CN" altLang="en-US">
              <a:latin typeface="Times New Roman" panose="02020603050405020304" pitchFamily="18" charset="0"/>
            </a:endParaRPr>
          </a:p>
        </p:txBody>
      </p:sp>
      <p:grpSp>
        <p:nvGrpSpPr>
          <p:cNvPr id="167289" name="Group 532"/>
          <p:cNvGrpSpPr/>
          <p:nvPr/>
        </p:nvGrpSpPr>
        <p:grpSpPr bwMode="auto">
          <a:xfrm>
            <a:off x="4237038" y="5294313"/>
            <a:ext cx="274637" cy="511175"/>
            <a:chOff x="1712" y="3460"/>
            <a:chExt cx="173" cy="322"/>
          </a:xfrm>
        </p:grpSpPr>
        <p:sp>
          <p:nvSpPr>
            <p:cNvPr id="167307" name="Freeform 530"/>
            <p:cNvSpPr/>
            <p:nvPr/>
          </p:nvSpPr>
          <p:spPr bwMode="auto">
            <a:xfrm>
              <a:off x="1712" y="3532"/>
              <a:ext cx="130" cy="250"/>
            </a:xfrm>
            <a:custGeom>
              <a:avLst/>
              <a:gdLst>
                <a:gd name="T0" fmla="*/ 130 w 130"/>
                <a:gd name="T1" fmla="*/ 8 h 250"/>
                <a:gd name="T2" fmla="*/ 116 w 130"/>
                <a:gd name="T3" fmla="*/ 0 h 250"/>
                <a:gd name="T4" fmla="*/ 65 w 130"/>
                <a:gd name="T5" fmla="*/ 242 h 250"/>
                <a:gd name="T6" fmla="*/ 72 w 130"/>
                <a:gd name="T7" fmla="*/ 242 h 250"/>
                <a:gd name="T8" fmla="*/ 72 w 130"/>
                <a:gd name="T9" fmla="*/ 233 h 250"/>
                <a:gd name="T10" fmla="*/ 0 w 130"/>
                <a:gd name="T11" fmla="*/ 233 h 250"/>
                <a:gd name="T12" fmla="*/ 0 w 130"/>
                <a:gd name="T13" fmla="*/ 250 h 250"/>
                <a:gd name="T14" fmla="*/ 72 w 130"/>
                <a:gd name="T15" fmla="*/ 250 h 250"/>
                <a:gd name="T16" fmla="*/ 80 w 130"/>
                <a:gd name="T17" fmla="*/ 250 h 250"/>
                <a:gd name="T18" fmla="*/ 80 w 130"/>
                <a:gd name="T19" fmla="*/ 250 h 250"/>
                <a:gd name="T20" fmla="*/ 130 w 130"/>
                <a:gd name="T21" fmla="*/ 8 h 2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0" h="250">
                  <a:moveTo>
                    <a:pt x="130" y="8"/>
                  </a:moveTo>
                  <a:lnTo>
                    <a:pt x="116" y="0"/>
                  </a:lnTo>
                  <a:lnTo>
                    <a:pt x="65" y="242"/>
                  </a:lnTo>
                  <a:lnTo>
                    <a:pt x="72" y="242"/>
                  </a:lnTo>
                  <a:lnTo>
                    <a:pt x="72" y="233"/>
                  </a:lnTo>
                  <a:lnTo>
                    <a:pt x="0" y="233"/>
                  </a:lnTo>
                  <a:lnTo>
                    <a:pt x="0" y="250"/>
                  </a:lnTo>
                  <a:lnTo>
                    <a:pt x="72" y="250"/>
                  </a:lnTo>
                  <a:lnTo>
                    <a:pt x="80" y="250"/>
                  </a:lnTo>
                  <a:lnTo>
                    <a:pt x="130"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308" name="Freeform 531"/>
            <p:cNvSpPr/>
            <p:nvPr/>
          </p:nvSpPr>
          <p:spPr bwMode="auto">
            <a:xfrm>
              <a:off x="1770" y="3460"/>
              <a:ext cx="115" cy="145"/>
            </a:xfrm>
            <a:custGeom>
              <a:avLst/>
              <a:gdLst>
                <a:gd name="T0" fmla="*/ 115 w 115"/>
                <a:gd name="T1" fmla="*/ 145 h 145"/>
                <a:gd name="T2" fmla="*/ 87 w 115"/>
                <a:gd name="T3" fmla="*/ 0 h 145"/>
                <a:gd name="T4" fmla="*/ 0 w 115"/>
                <a:gd name="T5" fmla="*/ 105 h 145"/>
                <a:gd name="T6" fmla="*/ 65 w 115"/>
                <a:gd name="T7" fmla="*/ 88 h 145"/>
                <a:gd name="T8" fmla="*/ 115 w 115"/>
                <a:gd name="T9" fmla="*/ 145 h 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5" h="145">
                  <a:moveTo>
                    <a:pt x="115" y="145"/>
                  </a:moveTo>
                  <a:lnTo>
                    <a:pt x="87" y="0"/>
                  </a:lnTo>
                  <a:lnTo>
                    <a:pt x="0" y="105"/>
                  </a:lnTo>
                  <a:lnTo>
                    <a:pt x="65" y="88"/>
                  </a:lnTo>
                  <a:lnTo>
                    <a:pt x="115" y="1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67290" name="Rectangle 533"/>
          <p:cNvSpPr>
            <a:spLocks noChangeArrowheads="1"/>
          </p:cNvSpPr>
          <p:nvPr/>
        </p:nvSpPr>
        <p:spPr bwMode="auto">
          <a:xfrm>
            <a:off x="3551238" y="5562600"/>
            <a:ext cx="68961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zh-CN" altLang="en-US" sz="1800">
                <a:solidFill>
                  <a:srgbClr val="000000"/>
                </a:solidFill>
                <a:latin typeface="宋体" panose="02010600030101010101" pitchFamily="2" charset="-122"/>
              </a:rPr>
              <a:t>条件转</a:t>
            </a:r>
            <a:endParaRPr lang="zh-CN" altLang="en-US">
              <a:latin typeface="Times New Roman" panose="02020603050405020304" pitchFamily="18" charset="0"/>
            </a:endParaRPr>
          </a:p>
        </p:txBody>
      </p:sp>
      <p:sp>
        <p:nvSpPr>
          <p:cNvPr id="167291" name="Rectangle 534"/>
          <p:cNvSpPr>
            <a:spLocks noChangeArrowheads="1"/>
          </p:cNvSpPr>
          <p:nvPr/>
        </p:nvSpPr>
        <p:spPr bwMode="auto">
          <a:xfrm>
            <a:off x="3551238" y="5818188"/>
            <a:ext cx="68961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zh-CN" altLang="en-US" sz="1800">
                <a:solidFill>
                  <a:srgbClr val="000000"/>
                </a:solidFill>
                <a:latin typeface="宋体" panose="02010600030101010101" pitchFamily="2" charset="-122"/>
              </a:rPr>
              <a:t>移指令</a:t>
            </a:r>
            <a:endParaRPr lang="zh-CN" altLang="en-US">
              <a:latin typeface="Times New Roman" panose="02020603050405020304" pitchFamily="18" charset="0"/>
            </a:endParaRPr>
          </a:p>
        </p:txBody>
      </p:sp>
      <p:grpSp>
        <p:nvGrpSpPr>
          <p:cNvPr id="167292" name="Group 537"/>
          <p:cNvGrpSpPr/>
          <p:nvPr/>
        </p:nvGrpSpPr>
        <p:grpSpPr bwMode="auto">
          <a:xfrm>
            <a:off x="9215438" y="4362450"/>
            <a:ext cx="228600" cy="696913"/>
            <a:chOff x="4811" y="2873"/>
            <a:chExt cx="181" cy="418"/>
          </a:xfrm>
        </p:grpSpPr>
        <p:sp>
          <p:nvSpPr>
            <p:cNvPr id="167305" name="Freeform 535"/>
            <p:cNvSpPr/>
            <p:nvPr/>
          </p:nvSpPr>
          <p:spPr bwMode="auto">
            <a:xfrm>
              <a:off x="4811" y="2930"/>
              <a:ext cx="130" cy="361"/>
            </a:xfrm>
            <a:custGeom>
              <a:avLst/>
              <a:gdLst>
                <a:gd name="T0" fmla="*/ 130 w 130"/>
                <a:gd name="T1" fmla="*/ 0 h 361"/>
                <a:gd name="T2" fmla="*/ 72 w 130"/>
                <a:gd name="T3" fmla="*/ 361 h 361"/>
                <a:gd name="T4" fmla="*/ 0 w 130"/>
                <a:gd name="T5" fmla="*/ 361 h 361"/>
                <a:gd name="T6" fmla="*/ 0 60000 65536"/>
                <a:gd name="T7" fmla="*/ 0 60000 65536"/>
                <a:gd name="T8" fmla="*/ 0 60000 65536"/>
              </a:gdLst>
              <a:ahLst/>
              <a:cxnLst>
                <a:cxn ang="T6">
                  <a:pos x="T0" y="T1"/>
                </a:cxn>
                <a:cxn ang="T7">
                  <a:pos x="T2" y="T3"/>
                </a:cxn>
                <a:cxn ang="T8">
                  <a:pos x="T4" y="T5"/>
                </a:cxn>
              </a:cxnLst>
              <a:rect l="0" t="0" r="r" b="b"/>
              <a:pathLst>
                <a:path w="130" h="361">
                  <a:moveTo>
                    <a:pt x="130" y="0"/>
                  </a:moveTo>
                  <a:lnTo>
                    <a:pt x="72" y="361"/>
                  </a:lnTo>
                  <a:lnTo>
                    <a:pt x="0" y="361"/>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7306" name="Freeform 536"/>
            <p:cNvSpPr/>
            <p:nvPr/>
          </p:nvSpPr>
          <p:spPr bwMode="auto">
            <a:xfrm>
              <a:off x="4883" y="2873"/>
              <a:ext cx="109" cy="121"/>
            </a:xfrm>
            <a:custGeom>
              <a:avLst/>
              <a:gdLst>
                <a:gd name="T0" fmla="*/ 109 w 109"/>
                <a:gd name="T1" fmla="*/ 121 h 121"/>
                <a:gd name="T2" fmla="*/ 73 w 109"/>
                <a:gd name="T3" fmla="*/ 0 h 121"/>
                <a:gd name="T4" fmla="*/ 0 w 109"/>
                <a:gd name="T5" fmla="*/ 97 h 121"/>
                <a:gd name="T6" fmla="*/ 58 w 109"/>
                <a:gd name="T7" fmla="*/ 73 h 121"/>
                <a:gd name="T8" fmla="*/ 109 w 109"/>
                <a:gd name="T9" fmla="*/ 121 h 1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9" h="121">
                  <a:moveTo>
                    <a:pt x="109" y="121"/>
                  </a:moveTo>
                  <a:lnTo>
                    <a:pt x="73" y="0"/>
                  </a:lnTo>
                  <a:lnTo>
                    <a:pt x="0" y="97"/>
                  </a:lnTo>
                  <a:lnTo>
                    <a:pt x="58" y="73"/>
                  </a:lnTo>
                  <a:lnTo>
                    <a:pt x="109" y="12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67293" name="Rectangle 538"/>
          <p:cNvSpPr>
            <a:spLocks noChangeArrowheads="1"/>
          </p:cNvSpPr>
          <p:nvPr/>
        </p:nvSpPr>
        <p:spPr bwMode="auto">
          <a:xfrm>
            <a:off x="7829550" y="4911725"/>
            <a:ext cx="137922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zh-CN" altLang="en-US" sz="1800">
                <a:solidFill>
                  <a:srgbClr val="000000"/>
                </a:solidFill>
                <a:latin typeface="宋体" panose="02010600030101010101" pitchFamily="2" charset="-122"/>
              </a:rPr>
              <a:t>形成转移条件</a:t>
            </a:r>
            <a:endParaRPr lang="zh-CN" altLang="en-US">
              <a:latin typeface="Times New Roman" panose="02020603050405020304" pitchFamily="18" charset="0"/>
            </a:endParaRPr>
          </a:p>
        </p:txBody>
      </p:sp>
      <p:grpSp>
        <p:nvGrpSpPr>
          <p:cNvPr id="167294" name="Group 541"/>
          <p:cNvGrpSpPr/>
          <p:nvPr/>
        </p:nvGrpSpPr>
        <p:grpSpPr bwMode="auto">
          <a:xfrm>
            <a:off x="3779838" y="3609975"/>
            <a:ext cx="3203575" cy="192088"/>
            <a:chOff x="1424" y="2399"/>
            <a:chExt cx="2018" cy="121"/>
          </a:xfrm>
        </p:grpSpPr>
        <p:sp>
          <p:nvSpPr>
            <p:cNvPr id="167303" name="Line 539"/>
            <p:cNvSpPr>
              <a:spLocks noChangeShapeType="1"/>
            </p:cNvSpPr>
            <p:nvPr/>
          </p:nvSpPr>
          <p:spPr bwMode="auto">
            <a:xfrm>
              <a:off x="1424" y="2456"/>
              <a:ext cx="2018" cy="1"/>
            </a:xfrm>
            <a:prstGeom prst="line">
              <a:avLst/>
            </a:prstGeom>
            <a:noFill/>
            <a:ln w="222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7304" name="Freeform 540"/>
            <p:cNvSpPr/>
            <p:nvPr/>
          </p:nvSpPr>
          <p:spPr bwMode="auto">
            <a:xfrm>
              <a:off x="3341" y="2399"/>
              <a:ext cx="101" cy="121"/>
            </a:xfrm>
            <a:custGeom>
              <a:avLst/>
              <a:gdLst>
                <a:gd name="T0" fmla="*/ 0 w 101"/>
                <a:gd name="T1" fmla="*/ 121 h 121"/>
                <a:gd name="T2" fmla="*/ 101 w 101"/>
                <a:gd name="T3" fmla="*/ 57 h 121"/>
                <a:gd name="T4" fmla="*/ 0 w 101"/>
                <a:gd name="T5" fmla="*/ 0 h 121"/>
                <a:gd name="T6" fmla="*/ 0 60000 65536"/>
                <a:gd name="T7" fmla="*/ 0 60000 65536"/>
                <a:gd name="T8" fmla="*/ 0 60000 65536"/>
              </a:gdLst>
              <a:ahLst/>
              <a:cxnLst>
                <a:cxn ang="T6">
                  <a:pos x="T0" y="T1"/>
                </a:cxn>
                <a:cxn ang="T7">
                  <a:pos x="T2" y="T3"/>
                </a:cxn>
                <a:cxn ang="T8">
                  <a:pos x="T4" y="T5"/>
                </a:cxn>
              </a:cxnLst>
              <a:rect l="0" t="0" r="r" b="b"/>
              <a:pathLst>
                <a:path w="101" h="121">
                  <a:moveTo>
                    <a:pt x="0" y="121"/>
                  </a:moveTo>
                  <a:lnTo>
                    <a:pt x="101" y="57"/>
                  </a:lnTo>
                  <a:lnTo>
                    <a:pt x="0" y="0"/>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67295" name="Group 544"/>
          <p:cNvGrpSpPr/>
          <p:nvPr/>
        </p:nvGrpSpPr>
        <p:grpSpPr bwMode="auto">
          <a:xfrm>
            <a:off x="5187950" y="4592638"/>
            <a:ext cx="193675" cy="587375"/>
            <a:chOff x="2311" y="3018"/>
            <a:chExt cx="122" cy="370"/>
          </a:xfrm>
        </p:grpSpPr>
        <p:sp>
          <p:nvSpPr>
            <p:cNvPr id="167301" name="Freeform 542"/>
            <p:cNvSpPr/>
            <p:nvPr/>
          </p:nvSpPr>
          <p:spPr bwMode="auto">
            <a:xfrm>
              <a:off x="2361" y="3090"/>
              <a:ext cx="72" cy="298"/>
            </a:xfrm>
            <a:custGeom>
              <a:avLst/>
              <a:gdLst>
                <a:gd name="T0" fmla="*/ 14 w 72"/>
                <a:gd name="T1" fmla="*/ 0 h 298"/>
                <a:gd name="T2" fmla="*/ 0 w 72"/>
                <a:gd name="T3" fmla="*/ 0 h 298"/>
                <a:gd name="T4" fmla="*/ 29 w 72"/>
                <a:gd name="T5" fmla="*/ 290 h 298"/>
                <a:gd name="T6" fmla="*/ 29 w 72"/>
                <a:gd name="T7" fmla="*/ 298 h 298"/>
                <a:gd name="T8" fmla="*/ 36 w 72"/>
                <a:gd name="T9" fmla="*/ 298 h 298"/>
                <a:gd name="T10" fmla="*/ 72 w 72"/>
                <a:gd name="T11" fmla="*/ 298 h 298"/>
                <a:gd name="T12" fmla="*/ 72 w 72"/>
                <a:gd name="T13" fmla="*/ 282 h 298"/>
                <a:gd name="T14" fmla="*/ 36 w 72"/>
                <a:gd name="T15" fmla="*/ 282 h 298"/>
                <a:gd name="T16" fmla="*/ 36 w 72"/>
                <a:gd name="T17" fmla="*/ 290 h 298"/>
                <a:gd name="T18" fmla="*/ 43 w 72"/>
                <a:gd name="T19" fmla="*/ 290 h 298"/>
                <a:gd name="T20" fmla="*/ 14 w 72"/>
                <a:gd name="T21" fmla="*/ 0 h 2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2" h="298">
                  <a:moveTo>
                    <a:pt x="14" y="0"/>
                  </a:moveTo>
                  <a:lnTo>
                    <a:pt x="0" y="0"/>
                  </a:lnTo>
                  <a:lnTo>
                    <a:pt x="29" y="290"/>
                  </a:lnTo>
                  <a:lnTo>
                    <a:pt x="29" y="298"/>
                  </a:lnTo>
                  <a:lnTo>
                    <a:pt x="36" y="298"/>
                  </a:lnTo>
                  <a:lnTo>
                    <a:pt x="72" y="298"/>
                  </a:lnTo>
                  <a:lnTo>
                    <a:pt x="72" y="282"/>
                  </a:lnTo>
                  <a:lnTo>
                    <a:pt x="36" y="282"/>
                  </a:lnTo>
                  <a:lnTo>
                    <a:pt x="36" y="290"/>
                  </a:lnTo>
                  <a:lnTo>
                    <a:pt x="43" y="29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302" name="Freeform 543"/>
            <p:cNvSpPr/>
            <p:nvPr/>
          </p:nvSpPr>
          <p:spPr bwMode="auto">
            <a:xfrm>
              <a:off x="2311" y="3018"/>
              <a:ext cx="122" cy="137"/>
            </a:xfrm>
            <a:custGeom>
              <a:avLst/>
              <a:gdLst>
                <a:gd name="T0" fmla="*/ 122 w 122"/>
                <a:gd name="T1" fmla="*/ 121 h 137"/>
                <a:gd name="T2" fmla="*/ 50 w 122"/>
                <a:gd name="T3" fmla="*/ 0 h 137"/>
                <a:gd name="T4" fmla="*/ 0 w 122"/>
                <a:gd name="T5" fmla="*/ 137 h 137"/>
                <a:gd name="T6" fmla="*/ 57 w 122"/>
                <a:gd name="T7" fmla="*/ 88 h 137"/>
                <a:gd name="T8" fmla="*/ 122 w 122"/>
                <a:gd name="T9" fmla="*/ 121 h 1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137">
                  <a:moveTo>
                    <a:pt x="122" y="121"/>
                  </a:moveTo>
                  <a:lnTo>
                    <a:pt x="50" y="0"/>
                  </a:lnTo>
                  <a:lnTo>
                    <a:pt x="0" y="137"/>
                  </a:lnTo>
                  <a:lnTo>
                    <a:pt x="57" y="88"/>
                  </a:lnTo>
                  <a:lnTo>
                    <a:pt x="122" y="12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67296" name="Rectangle 545"/>
          <p:cNvSpPr>
            <a:spLocks noChangeArrowheads="1"/>
          </p:cNvSpPr>
          <p:nvPr/>
        </p:nvSpPr>
        <p:spPr bwMode="auto">
          <a:xfrm>
            <a:off x="5416550" y="5091113"/>
            <a:ext cx="114935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zh-CN" altLang="en-US" sz="1800">
                <a:solidFill>
                  <a:srgbClr val="000000"/>
                </a:solidFill>
                <a:latin typeface="宋体" panose="02010600030101010101" pitchFamily="2" charset="-122"/>
              </a:rPr>
              <a:t>转移不成功</a:t>
            </a:r>
            <a:endParaRPr lang="zh-CN" altLang="en-US">
              <a:latin typeface="Times New Roman" panose="02020603050405020304" pitchFamily="18" charset="0"/>
            </a:endParaRPr>
          </a:p>
        </p:txBody>
      </p:sp>
      <p:grpSp>
        <p:nvGrpSpPr>
          <p:cNvPr id="167297" name="Group 549"/>
          <p:cNvGrpSpPr/>
          <p:nvPr/>
        </p:nvGrpSpPr>
        <p:grpSpPr bwMode="auto">
          <a:xfrm>
            <a:off x="6515100" y="4810125"/>
            <a:ext cx="354013" cy="382588"/>
            <a:chOff x="3147" y="3155"/>
            <a:chExt cx="223" cy="241"/>
          </a:xfrm>
        </p:grpSpPr>
        <p:sp>
          <p:nvSpPr>
            <p:cNvPr id="167299" name="Freeform 547"/>
            <p:cNvSpPr/>
            <p:nvPr/>
          </p:nvSpPr>
          <p:spPr bwMode="auto">
            <a:xfrm>
              <a:off x="3175" y="3219"/>
              <a:ext cx="195" cy="177"/>
            </a:xfrm>
            <a:custGeom>
              <a:avLst/>
              <a:gdLst>
                <a:gd name="T0" fmla="*/ 15 w 195"/>
                <a:gd name="T1" fmla="*/ 0 h 177"/>
                <a:gd name="T2" fmla="*/ 0 w 195"/>
                <a:gd name="T3" fmla="*/ 8 h 177"/>
                <a:gd name="T4" fmla="*/ 44 w 195"/>
                <a:gd name="T5" fmla="*/ 177 h 177"/>
                <a:gd name="T6" fmla="*/ 44 w 195"/>
                <a:gd name="T7" fmla="*/ 177 h 177"/>
                <a:gd name="T8" fmla="*/ 51 w 195"/>
                <a:gd name="T9" fmla="*/ 177 h 177"/>
                <a:gd name="T10" fmla="*/ 195 w 195"/>
                <a:gd name="T11" fmla="*/ 177 h 177"/>
                <a:gd name="T12" fmla="*/ 195 w 195"/>
                <a:gd name="T13" fmla="*/ 161 h 177"/>
                <a:gd name="T14" fmla="*/ 51 w 195"/>
                <a:gd name="T15" fmla="*/ 161 h 177"/>
                <a:gd name="T16" fmla="*/ 51 w 195"/>
                <a:gd name="T17" fmla="*/ 169 h 177"/>
                <a:gd name="T18" fmla="*/ 58 w 195"/>
                <a:gd name="T19" fmla="*/ 169 h 177"/>
                <a:gd name="T20" fmla="*/ 15 w 195"/>
                <a:gd name="T21" fmla="*/ 0 h 1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5" h="177">
                  <a:moveTo>
                    <a:pt x="15" y="0"/>
                  </a:moveTo>
                  <a:lnTo>
                    <a:pt x="0" y="8"/>
                  </a:lnTo>
                  <a:lnTo>
                    <a:pt x="44" y="177"/>
                  </a:lnTo>
                  <a:lnTo>
                    <a:pt x="51" y="177"/>
                  </a:lnTo>
                  <a:lnTo>
                    <a:pt x="195" y="177"/>
                  </a:lnTo>
                  <a:lnTo>
                    <a:pt x="195" y="161"/>
                  </a:lnTo>
                  <a:lnTo>
                    <a:pt x="51" y="161"/>
                  </a:lnTo>
                  <a:lnTo>
                    <a:pt x="51" y="169"/>
                  </a:lnTo>
                  <a:lnTo>
                    <a:pt x="58" y="169"/>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7300" name="Freeform 548"/>
            <p:cNvSpPr/>
            <p:nvPr/>
          </p:nvSpPr>
          <p:spPr bwMode="auto">
            <a:xfrm>
              <a:off x="3147" y="3155"/>
              <a:ext cx="108" cy="144"/>
            </a:xfrm>
            <a:custGeom>
              <a:avLst/>
              <a:gdLst>
                <a:gd name="T0" fmla="*/ 108 w 108"/>
                <a:gd name="T1" fmla="*/ 96 h 144"/>
                <a:gd name="T2" fmla="*/ 7 w 108"/>
                <a:gd name="T3" fmla="*/ 0 h 144"/>
                <a:gd name="T4" fmla="*/ 0 w 108"/>
                <a:gd name="T5" fmla="*/ 144 h 144"/>
                <a:gd name="T6" fmla="*/ 36 w 108"/>
                <a:gd name="T7" fmla="*/ 80 h 144"/>
                <a:gd name="T8" fmla="*/ 108 w 108"/>
                <a:gd name="T9" fmla="*/ 96 h 1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144">
                  <a:moveTo>
                    <a:pt x="108" y="96"/>
                  </a:moveTo>
                  <a:lnTo>
                    <a:pt x="7" y="0"/>
                  </a:lnTo>
                  <a:lnTo>
                    <a:pt x="0" y="144"/>
                  </a:lnTo>
                  <a:lnTo>
                    <a:pt x="36" y="80"/>
                  </a:lnTo>
                  <a:lnTo>
                    <a:pt x="108" y="9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67298" name="Rectangle 550"/>
          <p:cNvSpPr>
            <a:spLocks noChangeArrowheads="1"/>
          </p:cNvSpPr>
          <p:nvPr/>
        </p:nvSpPr>
        <p:spPr bwMode="auto">
          <a:xfrm>
            <a:off x="6904038" y="5116513"/>
            <a:ext cx="91948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r>
              <a:rPr lang="zh-CN" altLang="en-US" sz="1800">
                <a:solidFill>
                  <a:srgbClr val="000000"/>
                </a:solidFill>
                <a:latin typeface="宋体" panose="02010600030101010101" pitchFamily="2" charset="-122"/>
              </a:rPr>
              <a:t>转移成功</a:t>
            </a:r>
            <a:endParaRPr lang="zh-CN" altLang="en-US">
              <a:latin typeface="Times New Roman" panose="02020603050405020304" pitchFamily="18" charset="0"/>
            </a:endParaRPr>
          </a:p>
        </p:txBody>
      </p:sp>
    </p:spTree>
  </p:cSld>
  <p:clrMapOvr>
    <a:masterClrMapping/>
  </p:clrMapOvr>
  <p:transition spd="slow">
    <p:random/>
    <p:sndAc>
      <p:stSnd>
        <p:snd r:embed="rId2" name="projctor.wav"/>
      </p:stSnd>
    </p:sndAc>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pPr eaLnBrk="1" hangingPunct="1">
              <a:defRPr/>
            </a:pPr>
            <a:r>
              <a:rPr lang="zh-CN" altLang="en-US"/>
              <a:t>分支现场的保护</a:t>
            </a:r>
            <a:br>
              <a:rPr lang="zh-CN" altLang="en-US"/>
            </a:br>
            <a:r>
              <a:rPr lang="zh-CN" altLang="en-US"/>
              <a:t>及恢复</a:t>
            </a:r>
          </a:p>
        </p:txBody>
      </p:sp>
      <p:sp>
        <p:nvSpPr>
          <p:cNvPr id="167939"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控制相关</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条件转移的处理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预测</a:t>
            </a:r>
            <a:endParaRPr lang="zh-CN" altLang="en-US" sz="1200" b="0">
              <a:latin typeface="Times New Roman" panose="02020603050405020304" pitchFamily="18" charset="0"/>
              <a:ea typeface="幼圆" panose="02010509060101010101" pitchFamily="49" charset="-122"/>
            </a:endParaRPr>
          </a:p>
        </p:txBody>
      </p:sp>
      <p:sp>
        <p:nvSpPr>
          <p:cNvPr id="712708" name="Rectangle 4"/>
          <p:cNvSpPr>
            <a:spLocks noGrp="1" noChangeArrowheads="1"/>
          </p:cNvSpPr>
          <p:nvPr>
            <p:ph type="body" idx="1"/>
          </p:nvPr>
        </p:nvSpPr>
        <p:spPr>
          <a:xfrm>
            <a:off x="2333625" y="1989138"/>
            <a:ext cx="7958138" cy="4564062"/>
          </a:xfrm>
        </p:spPr>
        <p:txBody>
          <a:bodyPr/>
          <a:lstStyle/>
          <a:p>
            <a:pPr marL="374650" indent="-374650" eaLnBrk="1" hangingPunct="1">
              <a:lnSpc>
                <a:spcPct val="110000"/>
              </a:lnSpc>
              <a:buClr>
                <a:srgbClr val="FF0000"/>
              </a:buClr>
              <a:defRPr/>
            </a:pPr>
            <a:r>
              <a:rPr lang="zh-CN" altLang="en-US" sz="2400">
                <a:solidFill>
                  <a:srgbClr val="FF0000"/>
                </a:solidFill>
                <a:effectLst>
                  <a:outerShdw blurRad="38100" dist="38100" dir="2700000" algn="tl">
                    <a:srgbClr val="C0C0C0"/>
                  </a:outerShdw>
                </a:effectLst>
              </a:rPr>
              <a:t>问题</a:t>
            </a:r>
          </a:p>
          <a:p>
            <a:pPr marL="840105" lvl="1" eaLnBrk="1" hangingPunct="1">
              <a:lnSpc>
                <a:spcPct val="110000"/>
              </a:lnSpc>
              <a:buFont typeface="Wingdings" panose="05000000000000000000" pitchFamily="2" charset="2"/>
              <a:buNone/>
              <a:defRPr/>
            </a:pPr>
            <a:r>
              <a:rPr lang="zh-CN" altLang="en-US" sz="2400"/>
              <a:t>          当分支方向预测错误，不仅要浪费时间，更严重的是可能造成程序执行结果发生错误，因此要能恢复分支点处的原有现场。</a:t>
            </a:r>
          </a:p>
          <a:p>
            <a:pPr marL="374650" indent="-374650" eaLnBrk="1" hangingPunct="1">
              <a:lnSpc>
                <a:spcPct val="110000"/>
              </a:lnSpc>
              <a:buClr>
                <a:srgbClr val="FF0000"/>
              </a:buClr>
              <a:defRPr/>
            </a:pPr>
            <a:r>
              <a:rPr lang="zh-CN" altLang="en-US" sz="2400">
                <a:solidFill>
                  <a:srgbClr val="FF0000"/>
                </a:solidFill>
                <a:effectLst>
                  <a:outerShdw blurRad="38100" dist="38100" dir="2700000" algn="tl">
                    <a:srgbClr val="C0C0C0"/>
                  </a:outerShdw>
                </a:effectLst>
              </a:rPr>
              <a:t>解决</a:t>
            </a:r>
          </a:p>
          <a:p>
            <a:pPr marL="840105" lvl="1" eaLnBrk="1" hangingPunct="1">
              <a:lnSpc>
                <a:spcPct val="110000"/>
              </a:lnSpc>
              <a:defRPr/>
            </a:pPr>
            <a:r>
              <a:rPr lang="zh-CN" altLang="en-US" sz="2400"/>
              <a:t>只进行指令译码和准备好运算所需的操作数，在转移条件没有形成之前不执行运算；</a:t>
            </a:r>
            <a:endParaRPr lang="en-US" altLang="zh-CN" sz="2400"/>
          </a:p>
          <a:p>
            <a:pPr marL="840105" lvl="1" eaLnBrk="1" hangingPunct="1">
              <a:lnSpc>
                <a:spcPct val="110000"/>
              </a:lnSpc>
              <a:defRPr/>
            </a:pPr>
            <a:r>
              <a:rPr lang="zh-CN" altLang="en-US" sz="2400"/>
              <a:t>一直执行到运算完成，但不送回运算结果；</a:t>
            </a:r>
          </a:p>
          <a:p>
            <a:pPr marL="840105" lvl="1" eaLnBrk="1" hangingPunct="1">
              <a:lnSpc>
                <a:spcPct val="110000"/>
              </a:lnSpc>
              <a:defRPr/>
            </a:pPr>
            <a:r>
              <a:rPr lang="zh-CN" altLang="en-US" sz="2400"/>
              <a:t>把可能被破坏的原始状态都用后援寄存器保存起来（此方法实现效率较高）。</a:t>
            </a:r>
          </a:p>
        </p:txBody>
      </p:sp>
    </p:spTree>
  </p:cSld>
  <p:clrMapOvr>
    <a:masterClrMapping/>
  </p:clrMapOvr>
  <p:transition spd="slow">
    <p:random/>
    <p:sndAc>
      <p:stSnd>
        <p:snd r:embed="rId2" name="projctor.wav"/>
      </p:stSnd>
    </p:sndAc>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pPr eaLnBrk="1" hangingPunct="1">
              <a:defRPr/>
            </a:pPr>
            <a:r>
              <a:rPr lang="zh-CN" altLang="en-US"/>
              <a:t>预防预测不中时的</a:t>
            </a:r>
            <a:br>
              <a:rPr lang="zh-CN" altLang="en-US"/>
            </a:br>
            <a:r>
              <a:rPr lang="zh-CN" altLang="en-US"/>
              <a:t>加速处理</a:t>
            </a:r>
          </a:p>
        </p:txBody>
      </p:sp>
      <p:sp>
        <p:nvSpPr>
          <p:cNvPr id="168963"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相关性分析技术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控制相关</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条件转移的处理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预测</a:t>
            </a:r>
            <a:endParaRPr lang="zh-CN" altLang="en-US" sz="1200" b="0">
              <a:latin typeface="Times New Roman" panose="02020603050405020304" pitchFamily="18" charset="0"/>
              <a:ea typeface="幼圆" panose="02010509060101010101" pitchFamily="49" charset="-122"/>
            </a:endParaRPr>
          </a:p>
        </p:txBody>
      </p:sp>
      <p:sp>
        <p:nvSpPr>
          <p:cNvPr id="713732" name="Rectangle 4"/>
          <p:cNvSpPr>
            <a:spLocks noGrp="1" noChangeArrowheads="1"/>
          </p:cNvSpPr>
          <p:nvPr>
            <p:ph type="body" idx="1"/>
          </p:nvPr>
        </p:nvSpPr>
        <p:spPr/>
        <p:txBody>
          <a:bodyPr/>
          <a:lstStyle/>
          <a:p>
            <a:pPr marL="0" indent="0" eaLnBrk="1" hangingPunct="1">
              <a:lnSpc>
                <a:spcPct val="140000"/>
              </a:lnSpc>
              <a:buFont typeface="Wingdings" panose="05000000000000000000" pitchFamily="2" charset="2"/>
              <a:buNone/>
              <a:defRPr/>
            </a:pPr>
            <a:r>
              <a:rPr lang="zh-CN" altLang="en-US"/>
              <a:t>        可以设置两个</a:t>
            </a:r>
            <a:r>
              <a:rPr lang="zh-CN" altLang="en-US">
                <a:solidFill>
                  <a:srgbClr val="FF0000"/>
                </a:solidFill>
                <a:effectLst>
                  <a:outerShdw blurRad="38100" dist="38100" dir="2700000" algn="tl">
                    <a:srgbClr val="C0C0C0"/>
                  </a:outerShdw>
                </a:effectLst>
              </a:rPr>
              <a:t>指令目标缓冲栈</a:t>
            </a:r>
            <a:r>
              <a:rPr lang="zh-CN" altLang="en-US"/>
              <a:t>。当指令分析器分析到条件转移指令时，一个指令目标缓冲栈按照转移成功方向预取指令，另一个指令目标缓冲栈按照转移不成功方向预取指令。不管转移是否成功都可以继续分析指令目标缓冲栈中的指令。</a:t>
            </a:r>
          </a:p>
        </p:txBody>
      </p:sp>
    </p:spTree>
  </p:cSld>
  <p:clrMapOvr>
    <a:masterClrMapping/>
  </p:clrMapOvr>
  <p:transition spd="slow">
    <p:random/>
    <p:sndAc>
      <p:stSnd>
        <p:snd r:embed="rId2" name="projctor.wav"/>
      </p:stSnd>
    </p:sndAc>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9.超标量流水处理机和超长指令字处理机的工作原理，会画出它们的时空图</a:t>
            </a:r>
          </a:p>
        </p:txBody>
      </p:sp>
      <p:sp>
        <p:nvSpPr>
          <p:cNvPr id="4" name="文本框 3"/>
          <p:cNvSpPr txBox="1"/>
          <p:nvPr/>
        </p:nvSpPr>
        <p:spPr>
          <a:xfrm>
            <a:off x="1268730" y="3481705"/>
            <a:ext cx="4573905" cy="368300"/>
          </a:xfrm>
          <a:prstGeom prst="rect">
            <a:avLst/>
          </a:prstGeom>
          <a:noFill/>
        </p:spPr>
        <p:txBody>
          <a:bodyPr wrap="square" rtlCol="0">
            <a:spAutoFit/>
          </a:bodyPr>
          <a:lstStyle/>
          <a:p>
            <a:r>
              <a:rPr lang="zh-CN" altLang="en-US">
                <a:solidFill>
                  <a:srgbClr val="FF0000"/>
                </a:solidFill>
              </a:rPr>
              <a:t>超长指令没找到</a:t>
            </a:r>
            <a:r>
              <a:rPr lang="en-US" altLang="zh-CN">
                <a:solidFill>
                  <a:srgbClr val="FF0000"/>
                </a:solidFill>
              </a:rPr>
              <a:t>PPT </a:t>
            </a:r>
            <a:r>
              <a:rPr lang="zh-CN" altLang="en-US">
                <a:solidFill>
                  <a:srgbClr val="FF0000"/>
                </a:solidFill>
              </a:rPr>
              <a:t>看书去</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4"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指令格式的优化设计</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操作码的优化设计</a:t>
            </a:r>
            <a:endParaRPr lang="zh-CN" altLang="en-US" sz="1200" b="0" dirty="0">
              <a:latin typeface="Times New Roman" panose="02020603050405020304" pitchFamily="18" charset="0"/>
              <a:ea typeface="幼圆" panose="02010509060101010101" pitchFamily="49" charset="-122"/>
            </a:endParaRPr>
          </a:p>
        </p:txBody>
      </p:sp>
      <p:sp>
        <p:nvSpPr>
          <p:cNvPr id="316419" name="Rectangle 3"/>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评价方法</a:t>
            </a:r>
          </a:p>
        </p:txBody>
      </p:sp>
      <p:sp>
        <p:nvSpPr>
          <p:cNvPr id="316421" name="Rectangle 5"/>
          <p:cNvSpPr>
            <a:spLocks noGrp="1" noChangeArrowheads="1"/>
          </p:cNvSpPr>
          <p:nvPr>
            <p:ph sz="half" idx="1"/>
          </p:nvPr>
        </p:nvSpPr>
        <p:spPr>
          <a:xfrm>
            <a:off x="2333625" y="1916113"/>
            <a:ext cx="3902075" cy="4465638"/>
          </a:xfrm>
          <a:ln w="57150" cmpd="thickThin">
            <a:solidFill>
              <a:schemeClr val="tx1"/>
            </a:solidFill>
            <a:miter lim="800000"/>
          </a:ln>
        </p:spPr>
        <p:txBody>
          <a:bodyPr vert="horz" wrap="square" lIns="91440" tIns="45720" rIns="91440" bIns="45720" numCol="1" anchor="t" anchorCtr="0" compatLnSpc="1"/>
          <a:lstStyle/>
          <a:p>
            <a:pPr marL="355600" marR="0" lvl="0" indent="-355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w"/>
              <a:defRPr/>
            </a:pPr>
            <a:r>
              <a:rPr kumimoji="1" lang="zh-CN" altLang="en-US" sz="24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编码的平均码长</a:t>
            </a:r>
            <a:r>
              <a:rPr kumimoji="1" lang="en-US" altLang="zh-CN" sz="24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l</a:t>
            </a:r>
          </a:p>
          <a:p>
            <a:pPr marL="355600" marR="0" lvl="0" indent="-3556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1" lang="zh-CN" altLang="en-US" sz="24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endParaRPr>
          </a:p>
          <a:p>
            <a:pPr marL="355600" marR="0" lvl="0" indent="-3556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1" lang="zh-CN" altLang="en-US" sz="2400" b="1" i="0" u="none" strike="noStrike" kern="0" cap="none" spc="0" normalizeH="0" baseline="0" noProof="0">
              <a:ln>
                <a:noFill/>
              </a:ln>
              <a:solidFill>
                <a:schemeClr val="tx1"/>
              </a:solidFill>
              <a:effectLst/>
              <a:uLnTx/>
              <a:uFillTx/>
              <a:latin typeface="+mn-lt"/>
              <a:ea typeface="+mn-ea"/>
              <a:cs typeface="+mn-cs"/>
            </a:endParaRPr>
          </a:p>
          <a:p>
            <a:pPr marL="355600" marR="0" lvl="0" indent="-3556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1" lang="zh-CN" altLang="en-US" sz="2400" b="1" i="0" u="none" strike="noStrike" kern="0" cap="none" spc="0" normalizeH="0" baseline="0" noProof="0">
              <a:ln>
                <a:noFill/>
              </a:ln>
              <a:solidFill>
                <a:schemeClr val="tx1"/>
              </a:solidFill>
              <a:effectLst/>
              <a:uLnTx/>
              <a:uFillTx/>
              <a:latin typeface="+mn-lt"/>
              <a:ea typeface="+mn-ea"/>
              <a:cs typeface="+mn-cs"/>
            </a:endParaRPr>
          </a:p>
          <a:p>
            <a:pPr marL="355600" marR="0" lvl="0" indent="-3556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1" lang="zh-CN" altLang="en-US" sz="2400" b="1" i="0" u="none" strike="noStrike" kern="0" cap="none" spc="0" normalizeH="0" baseline="0" noProof="0">
                <a:ln>
                  <a:noFill/>
                </a:ln>
                <a:solidFill>
                  <a:schemeClr val="tx1"/>
                </a:solidFill>
                <a:effectLst/>
                <a:uLnTx/>
                <a:uFillTx/>
                <a:latin typeface="+mn-lt"/>
                <a:ea typeface="+mn-ea"/>
                <a:cs typeface="+mn-cs"/>
              </a:rPr>
              <a:t>其中：</a:t>
            </a:r>
          </a:p>
          <a:p>
            <a:pPr marL="355600" marR="0" lvl="0" indent="-3556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1" lang="en-US" altLang="zh-CN" sz="24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p</a:t>
            </a:r>
            <a:r>
              <a:rPr kumimoji="1" lang="en-US" altLang="zh-CN" sz="2400" b="1" i="0" u="none" strike="noStrike" kern="0" cap="none" spc="0" normalizeH="0" baseline="-25000" noProof="0">
                <a:ln>
                  <a:noFill/>
                </a:ln>
                <a:solidFill>
                  <a:srgbClr val="FF3300"/>
                </a:solidFill>
                <a:effectLst>
                  <a:outerShdw blurRad="38100" dist="38100" dir="2700000" algn="tl">
                    <a:srgbClr val="C0C0C0"/>
                  </a:outerShdw>
                </a:effectLst>
                <a:uLnTx/>
                <a:uFillTx/>
                <a:latin typeface="+mn-lt"/>
                <a:ea typeface="+mn-ea"/>
                <a:cs typeface="+mn-cs"/>
              </a:rPr>
              <a:t>i</a:t>
            </a:r>
            <a:r>
              <a:rPr kumimoji="1" lang="en-US" altLang="zh-CN" sz="24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 </a:t>
            </a:r>
            <a:r>
              <a:rPr kumimoji="1" lang="zh-CN" altLang="en-US" sz="2400" b="1" i="0" u="none" strike="noStrike" kern="0" cap="none" spc="0" normalizeH="0" baseline="0" noProof="0">
                <a:ln>
                  <a:noFill/>
                </a:ln>
                <a:solidFill>
                  <a:schemeClr val="tx1"/>
                </a:solidFill>
                <a:effectLst/>
                <a:uLnTx/>
                <a:uFillTx/>
                <a:latin typeface="+mn-lt"/>
                <a:ea typeface="+mn-ea"/>
                <a:cs typeface="+mn-cs"/>
              </a:rPr>
              <a:t>表示第</a:t>
            </a:r>
            <a:r>
              <a:rPr kumimoji="1" lang="en-US" altLang="zh-CN" sz="2400" b="1" i="0" u="none" strike="noStrike" kern="0" cap="none" spc="0" normalizeH="0" baseline="0" noProof="0">
                <a:ln>
                  <a:noFill/>
                </a:ln>
                <a:solidFill>
                  <a:schemeClr val="tx1"/>
                </a:solidFill>
                <a:effectLst/>
                <a:uLnTx/>
                <a:uFillTx/>
                <a:latin typeface="+mn-lt"/>
                <a:ea typeface="+mn-ea"/>
                <a:cs typeface="+mn-cs"/>
              </a:rPr>
              <a:t>i</a:t>
            </a:r>
            <a:r>
              <a:rPr kumimoji="1" lang="zh-CN" altLang="en-US" sz="2400" b="1" i="0" u="none" strike="noStrike" kern="0" cap="none" spc="0" normalizeH="0" baseline="0" noProof="0">
                <a:ln>
                  <a:noFill/>
                </a:ln>
                <a:solidFill>
                  <a:schemeClr val="tx1"/>
                </a:solidFill>
                <a:effectLst/>
                <a:uLnTx/>
                <a:uFillTx/>
                <a:latin typeface="+mn-lt"/>
                <a:ea typeface="+mn-ea"/>
                <a:cs typeface="+mn-cs"/>
              </a:rPr>
              <a:t>种操作码在程序中出现的概率；</a:t>
            </a:r>
          </a:p>
          <a:p>
            <a:pPr marL="355600" marR="0" lvl="0" indent="-3556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1" lang="en-US" altLang="zh-CN" sz="24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l</a:t>
            </a:r>
            <a:r>
              <a:rPr kumimoji="1" lang="en-US" altLang="zh-CN" sz="2400" b="1" i="0" u="none" strike="noStrike" kern="0" cap="none" spc="0" normalizeH="0" baseline="-25000" noProof="0">
                <a:ln>
                  <a:noFill/>
                </a:ln>
                <a:solidFill>
                  <a:srgbClr val="FF3300"/>
                </a:solidFill>
                <a:effectLst>
                  <a:outerShdw blurRad="38100" dist="38100" dir="2700000" algn="tl">
                    <a:srgbClr val="C0C0C0"/>
                  </a:outerShdw>
                </a:effectLst>
                <a:uLnTx/>
                <a:uFillTx/>
                <a:latin typeface="+mn-lt"/>
                <a:ea typeface="+mn-ea"/>
                <a:cs typeface="+mn-cs"/>
              </a:rPr>
              <a:t>i </a:t>
            </a:r>
            <a:r>
              <a:rPr kumimoji="1" lang="en-US" altLang="zh-CN" sz="24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 </a:t>
            </a:r>
            <a:r>
              <a:rPr kumimoji="1" lang="zh-CN" altLang="en-US" sz="2400" b="1" i="0" u="none" strike="noStrike" kern="0" cap="none" spc="0" normalizeH="0" baseline="0" noProof="0">
                <a:ln>
                  <a:noFill/>
                </a:ln>
                <a:solidFill>
                  <a:schemeClr val="tx1"/>
                </a:solidFill>
                <a:effectLst/>
                <a:uLnTx/>
                <a:uFillTx/>
                <a:latin typeface="+mn-lt"/>
                <a:ea typeface="+mn-ea"/>
                <a:cs typeface="+mn-cs"/>
              </a:rPr>
              <a:t>表示第</a:t>
            </a:r>
            <a:r>
              <a:rPr kumimoji="1" lang="en-US" altLang="zh-CN" sz="2400" b="1" i="0" u="none" strike="noStrike" kern="0" cap="none" spc="0" normalizeH="0" baseline="0" noProof="0">
                <a:ln>
                  <a:noFill/>
                </a:ln>
                <a:solidFill>
                  <a:schemeClr val="tx1"/>
                </a:solidFill>
                <a:effectLst/>
                <a:uLnTx/>
                <a:uFillTx/>
                <a:latin typeface="+mn-lt"/>
                <a:ea typeface="+mn-ea"/>
                <a:cs typeface="+mn-cs"/>
              </a:rPr>
              <a:t>i</a:t>
            </a:r>
            <a:r>
              <a:rPr kumimoji="1" lang="zh-CN" altLang="en-US" sz="2400" b="1" i="0" u="none" strike="noStrike" kern="0" cap="none" spc="0" normalizeH="0" baseline="0" noProof="0">
                <a:ln>
                  <a:noFill/>
                </a:ln>
                <a:solidFill>
                  <a:schemeClr val="tx1"/>
                </a:solidFill>
                <a:effectLst/>
                <a:uLnTx/>
                <a:uFillTx/>
                <a:latin typeface="+mn-lt"/>
                <a:ea typeface="+mn-ea"/>
                <a:cs typeface="+mn-cs"/>
              </a:rPr>
              <a:t>种操作码的编码长度；</a:t>
            </a:r>
            <a:endParaRPr kumimoji="1" lang="en-US" altLang="zh-CN" sz="24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endParaRPr>
          </a:p>
          <a:p>
            <a:pPr marL="355600" marR="0" lvl="0" indent="-3556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1" lang="en-US" altLang="zh-CN" sz="24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n: </a:t>
            </a:r>
            <a:r>
              <a:rPr kumimoji="1" lang="zh-CN" altLang="en-US" sz="2400" b="1" i="0" u="none" strike="noStrike" kern="0" cap="none" spc="0" normalizeH="0" baseline="0" noProof="0">
                <a:ln>
                  <a:noFill/>
                </a:ln>
                <a:solidFill>
                  <a:schemeClr val="tx1"/>
                </a:solidFill>
                <a:effectLst/>
                <a:uLnTx/>
                <a:uFillTx/>
                <a:latin typeface="+mn-lt"/>
                <a:ea typeface="+mn-ea"/>
                <a:cs typeface="+mn-cs"/>
              </a:rPr>
              <a:t>操作码的总数。</a:t>
            </a:r>
          </a:p>
        </p:txBody>
      </p:sp>
      <p:sp>
        <p:nvSpPr>
          <p:cNvPr id="316426" name="Rectangle 10"/>
          <p:cNvSpPr>
            <a:spLocks noGrp="1" noChangeArrowheads="1"/>
          </p:cNvSpPr>
          <p:nvPr>
            <p:ph sz="half" idx="2"/>
          </p:nvPr>
        </p:nvSpPr>
        <p:spPr>
          <a:xfrm>
            <a:off x="6383338" y="1916113"/>
            <a:ext cx="3903663" cy="4465638"/>
          </a:xfrm>
          <a:ln w="57150" cmpd="thickThin">
            <a:solidFill>
              <a:schemeClr val="tx1"/>
            </a:solidFill>
            <a:miter lim="800000"/>
          </a:ln>
        </p:spPr>
        <p:txBody>
          <a:bodyPr vert="horz" wrap="square" lIns="91440" tIns="45720" rIns="91440" bIns="45720" numCol="1" anchor="t" anchorCtr="0" compatLnSpc="1"/>
          <a:lstStyle/>
          <a:p>
            <a:pPr marL="355600" marR="0" lvl="0" indent="-35560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w"/>
              <a:defRPr/>
            </a:pPr>
            <a:r>
              <a:rPr kumimoji="1" lang="zh-CN" altLang="en-US" sz="24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编码的信息冗余量</a:t>
            </a:r>
            <a:r>
              <a:rPr kumimoji="1" lang="en-US" altLang="zh-CN" sz="24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R</a:t>
            </a:r>
          </a:p>
          <a:p>
            <a:pPr marL="355600" marR="0" lvl="0" indent="-3556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w"/>
              <a:defRPr/>
            </a:pPr>
            <a:endParaRPr kumimoji="1" lang="en-US" altLang="zh-CN" sz="24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endParaRPr>
          </a:p>
          <a:p>
            <a:pPr marL="355600" marR="0" lvl="0" indent="-3556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w"/>
              <a:defRPr/>
            </a:pPr>
            <a:endParaRPr kumimoji="1" lang="en-US" altLang="zh-CN" sz="24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endParaRPr>
          </a:p>
          <a:p>
            <a:pPr marL="355600" marR="0" lvl="0" indent="-3556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1" lang="zh-CN" altLang="en-US" sz="2400" b="1" i="0" u="none" strike="noStrike" kern="0" cap="none" spc="0" normalizeH="0" baseline="0" noProof="0">
              <a:ln>
                <a:noFill/>
              </a:ln>
              <a:solidFill>
                <a:schemeClr val="tx1"/>
              </a:solidFill>
              <a:effectLst/>
              <a:uLnTx/>
              <a:uFillTx/>
              <a:latin typeface="+mn-lt"/>
              <a:ea typeface="+mn-ea"/>
              <a:cs typeface="+mn-cs"/>
            </a:endParaRPr>
          </a:p>
          <a:p>
            <a:pPr marL="355600" marR="0" lvl="0" indent="-3556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1" lang="zh-CN" altLang="en-US" sz="2400" b="1" i="0" u="none" strike="noStrike" kern="0" cap="none" spc="0" normalizeH="0" baseline="0" noProof="0">
                <a:ln>
                  <a:noFill/>
                </a:ln>
                <a:solidFill>
                  <a:schemeClr val="tx1"/>
                </a:solidFill>
                <a:effectLst/>
                <a:uLnTx/>
                <a:uFillTx/>
                <a:latin typeface="+mn-lt"/>
                <a:ea typeface="+mn-ea"/>
                <a:cs typeface="+mn-cs"/>
              </a:rPr>
              <a:t>其中：</a:t>
            </a:r>
          </a:p>
          <a:p>
            <a:pPr marL="355600" marR="0" lvl="0" indent="-3556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1" lang="en-US" altLang="zh-CN" sz="24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H:</a:t>
            </a:r>
            <a:r>
              <a:rPr kumimoji="1" lang="zh-CN" altLang="en-US" sz="2400" b="1" i="0" u="none" strike="noStrike" kern="0" cap="none" spc="0" normalizeH="0" baseline="0" noProof="0">
                <a:ln>
                  <a:noFill/>
                </a:ln>
                <a:solidFill>
                  <a:schemeClr val="tx1"/>
                </a:solidFill>
                <a:effectLst/>
                <a:uLnTx/>
                <a:uFillTx/>
                <a:latin typeface="+mn-lt"/>
                <a:ea typeface="+mn-ea"/>
                <a:cs typeface="+mn-cs"/>
              </a:rPr>
              <a:t>为信息熵（理论上的最短平均码长）。</a:t>
            </a:r>
          </a:p>
        </p:txBody>
      </p:sp>
      <p:sp>
        <p:nvSpPr>
          <p:cNvPr id="63494" name="Rectangle 7"/>
          <p:cNvSpPr/>
          <p:nvPr/>
        </p:nvSpPr>
        <p:spPr>
          <a:xfrm>
            <a:off x="5448300" y="3181350"/>
            <a:ext cx="9144000" cy="52324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buNone/>
            </a:pPr>
            <a:endParaRPr lang="zh-CN" altLang="en-US" sz="2800" b="0" dirty="0">
              <a:latin typeface="Times New Roman" panose="02020603050405020304" pitchFamily="18" charset="0"/>
              <a:ea typeface="宋体" panose="02010600030101010101" pitchFamily="2" charset="-122"/>
            </a:endParaRPr>
          </a:p>
        </p:txBody>
      </p:sp>
      <p:graphicFrame>
        <p:nvGraphicFramePr>
          <p:cNvPr id="63495" name="Object 6"/>
          <p:cNvGraphicFramePr>
            <a:graphicFrameLocks noChangeAspect="1"/>
          </p:cNvGraphicFramePr>
          <p:nvPr/>
        </p:nvGraphicFramePr>
        <p:xfrm>
          <a:off x="7175500" y="5084763"/>
          <a:ext cx="2235200" cy="1016000"/>
        </p:xfrm>
        <a:graphic>
          <a:graphicData uri="http://schemas.openxmlformats.org/presentationml/2006/ole">
            <mc:AlternateContent xmlns:mc="http://schemas.openxmlformats.org/markup-compatibility/2006">
              <mc:Choice xmlns:v="urn:schemas-microsoft-com:vml" Requires="v">
                <p:oleObj spid="_x0000_s7170" r:id="rId5" imgW="1117600" imgH="508000" progId="Equation.3">
                  <p:embed/>
                </p:oleObj>
              </mc:Choice>
              <mc:Fallback>
                <p:oleObj r:id="rId5" imgW="1117600" imgH="508000" progId="Equation.3">
                  <p:embed/>
                  <p:pic>
                    <p:nvPicPr>
                      <p:cNvPr id="63495" name="Object 6"/>
                      <p:cNvPicPr/>
                      <p:nvPr/>
                    </p:nvPicPr>
                    <p:blipFill>
                      <a:blip r:embed="rId6"/>
                      <a:stretch>
                        <a:fillRect/>
                      </a:stretch>
                    </p:blipFill>
                    <p:spPr>
                      <a:xfrm>
                        <a:off x="7175500" y="5084763"/>
                        <a:ext cx="2235200" cy="1016000"/>
                      </a:xfrm>
                      <a:prstGeom prst="rect">
                        <a:avLst/>
                      </a:prstGeom>
                      <a:solidFill>
                        <a:srgbClr val="FFFF00"/>
                      </a:solidFill>
                      <a:ln w="28575" cap="flat" cmpd="sng">
                        <a:solidFill>
                          <a:schemeClr val="tx1"/>
                        </a:solidFill>
                        <a:prstDash val="solid"/>
                        <a:miter/>
                        <a:headEnd type="none" w="med" len="med"/>
                        <a:tailEnd type="none" w="med" len="med"/>
                      </a:ln>
                      <a:effectLst>
                        <a:outerShdw dist="107763" dir="2699999" algn="ctr" rotWithShape="0">
                          <a:srgbClr val="808080"/>
                        </a:outerShdw>
                      </a:effectLst>
                    </p:spPr>
                  </p:pic>
                </p:oleObj>
              </mc:Fallback>
            </mc:AlternateContent>
          </a:graphicData>
        </a:graphic>
      </p:graphicFrame>
      <p:graphicFrame>
        <p:nvGraphicFramePr>
          <p:cNvPr id="63496" name="Object 8"/>
          <p:cNvGraphicFramePr>
            <a:graphicFrameLocks noChangeAspect="1"/>
          </p:cNvGraphicFramePr>
          <p:nvPr/>
        </p:nvGraphicFramePr>
        <p:xfrm>
          <a:off x="7751763" y="2636838"/>
          <a:ext cx="1165225" cy="785812"/>
        </p:xfrm>
        <a:graphic>
          <a:graphicData uri="http://schemas.openxmlformats.org/presentationml/2006/ole">
            <mc:AlternateContent xmlns:mc="http://schemas.openxmlformats.org/markup-compatibility/2006">
              <mc:Choice xmlns:v="urn:schemas-microsoft-com:vml" Requires="v">
                <p:oleObj spid="_x0000_s7171" r:id="rId7" imgW="584200" imgH="393700" progId="Equation.3">
                  <p:embed/>
                </p:oleObj>
              </mc:Choice>
              <mc:Fallback>
                <p:oleObj r:id="rId7" imgW="584200" imgH="393700" progId="Equation.3">
                  <p:embed/>
                  <p:pic>
                    <p:nvPicPr>
                      <p:cNvPr id="63496" name="Object 8"/>
                      <p:cNvPicPr/>
                      <p:nvPr/>
                    </p:nvPicPr>
                    <p:blipFill>
                      <a:blip r:embed="rId8"/>
                      <a:stretch>
                        <a:fillRect/>
                      </a:stretch>
                    </p:blipFill>
                    <p:spPr>
                      <a:xfrm>
                        <a:off x="7751763" y="2636838"/>
                        <a:ext cx="1165225" cy="785812"/>
                      </a:xfrm>
                      <a:prstGeom prst="rect">
                        <a:avLst/>
                      </a:prstGeom>
                      <a:solidFill>
                        <a:srgbClr val="FFFF00"/>
                      </a:solidFill>
                      <a:ln w="28575" cap="flat" cmpd="sng">
                        <a:solidFill>
                          <a:schemeClr val="tx1"/>
                        </a:solidFill>
                        <a:prstDash val="solid"/>
                        <a:miter/>
                        <a:headEnd type="none" w="med" len="med"/>
                        <a:tailEnd type="none" w="med" len="med"/>
                      </a:ln>
                      <a:effectLst>
                        <a:outerShdw dist="107763" dir="2699999" algn="ctr" rotWithShape="0">
                          <a:srgbClr val="808080"/>
                        </a:outerShdw>
                      </a:effectLst>
                    </p:spPr>
                  </p:pic>
                </p:oleObj>
              </mc:Fallback>
            </mc:AlternateContent>
          </a:graphicData>
        </a:graphic>
      </p:graphicFrame>
      <p:graphicFrame>
        <p:nvGraphicFramePr>
          <p:cNvPr id="63497" name="Object 9"/>
          <p:cNvGraphicFramePr>
            <a:graphicFrameLocks noChangeAspect="1"/>
          </p:cNvGraphicFramePr>
          <p:nvPr/>
        </p:nvGraphicFramePr>
        <p:xfrm>
          <a:off x="3287713" y="2565400"/>
          <a:ext cx="1447800" cy="1016000"/>
        </p:xfrm>
        <a:graphic>
          <a:graphicData uri="http://schemas.openxmlformats.org/presentationml/2006/ole">
            <mc:AlternateContent xmlns:mc="http://schemas.openxmlformats.org/markup-compatibility/2006">
              <mc:Choice xmlns:v="urn:schemas-microsoft-com:vml" Requires="v">
                <p:oleObj spid="_x0000_s7172" r:id="rId9" imgW="723900" imgH="508000" progId="Equation.3">
                  <p:embed/>
                </p:oleObj>
              </mc:Choice>
              <mc:Fallback>
                <p:oleObj r:id="rId9" imgW="723900" imgH="508000" progId="Equation.3">
                  <p:embed/>
                  <p:pic>
                    <p:nvPicPr>
                      <p:cNvPr id="63497" name="Object 9"/>
                      <p:cNvPicPr/>
                      <p:nvPr/>
                    </p:nvPicPr>
                    <p:blipFill>
                      <a:blip r:embed="rId10"/>
                      <a:stretch>
                        <a:fillRect/>
                      </a:stretch>
                    </p:blipFill>
                    <p:spPr>
                      <a:xfrm>
                        <a:off x="3287713" y="2565400"/>
                        <a:ext cx="1447800" cy="1016000"/>
                      </a:xfrm>
                      <a:prstGeom prst="rect">
                        <a:avLst/>
                      </a:prstGeom>
                      <a:solidFill>
                        <a:srgbClr val="FFFF00"/>
                      </a:solidFill>
                      <a:ln w="28575" cap="flat" cmpd="sng">
                        <a:solidFill>
                          <a:schemeClr val="tx1"/>
                        </a:solidFill>
                        <a:prstDash val="solid"/>
                        <a:miter/>
                        <a:headEnd type="none" w="med" len="med"/>
                        <a:tailEnd type="none" w="med" len="med"/>
                      </a:ln>
                      <a:effectLst>
                        <a:outerShdw dist="107763" dir="2699999" algn="ctr" rotWithShape="0">
                          <a:srgbClr val="808080"/>
                        </a:outerShdw>
                      </a:effectLst>
                    </p:spPr>
                  </p:pic>
                </p:oleObj>
              </mc:Fallback>
            </mc:AlternateContent>
          </a:graphicData>
        </a:graphic>
      </p:graphicFrame>
      <p:sp>
        <p:nvSpPr>
          <p:cNvPr id="63498" name="Text Box 11"/>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zh-CN" altLang="en-US" sz="1200" b="0" dirty="0">
                <a:latin typeface="幼圆" panose="02010509060101010101" pitchFamily="49" charset="-122"/>
                <a:ea typeface="幼圆" panose="02010509060101010101" pitchFamily="49" charset="-122"/>
              </a:rPr>
              <a:t>2 之 1</a:t>
            </a:r>
          </a:p>
        </p:txBody>
      </p:sp>
    </p:spTree>
  </p:cSld>
  <p:clrMapOvr>
    <a:masterClrMapping/>
  </p:clrMapOvr>
  <p:transition spd="slow">
    <p:random/>
    <p:sndAc>
      <p:stSnd>
        <p:snd r:embed="rId3" name="camera.wav"/>
      </p:stSnd>
    </p:sndAc>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eaLnBrk="1" hangingPunct="1">
              <a:defRPr/>
            </a:pPr>
            <a:r>
              <a:rPr lang="zh-CN" altLang="en-US" sz="5400"/>
              <a:t>超标量处理机</a:t>
            </a:r>
          </a:p>
        </p:txBody>
      </p:sp>
      <p:sp>
        <p:nvSpPr>
          <p:cNvPr id="229379" name="Rectangle 3"/>
          <p:cNvSpPr>
            <a:spLocks noGrp="1" noChangeArrowheads="1"/>
          </p:cNvSpPr>
          <p:nvPr>
            <p:ph type="body" idx="1"/>
          </p:nvPr>
        </p:nvSpPr>
        <p:spPr>
          <a:xfrm>
            <a:off x="4724400" y="2144713"/>
            <a:ext cx="3124200" cy="4014787"/>
          </a:xfrm>
        </p:spPr>
        <p:txBody>
          <a:bodyPr/>
          <a:lstStyle/>
          <a:p>
            <a:pPr eaLnBrk="1" hangingPunct="1">
              <a:lnSpc>
                <a:spcPct val="170000"/>
              </a:lnSpc>
            </a:pPr>
            <a:r>
              <a:rPr lang="zh-CN" altLang="en-US">
                <a:hlinkClick r:id="" action="ppaction://noaction"/>
              </a:rPr>
              <a:t>工作原理</a:t>
            </a:r>
            <a:endParaRPr lang="zh-CN" altLang="en-US"/>
          </a:p>
          <a:p>
            <a:pPr eaLnBrk="1" hangingPunct="1">
              <a:lnSpc>
                <a:spcPct val="170000"/>
              </a:lnSpc>
            </a:pPr>
            <a:r>
              <a:rPr lang="zh-CN" altLang="en-US">
                <a:hlinkClick r:id="" action="ppaction://noaction"/>
              </a:rPr>
              <a:t>调度方法</a:t>
            </a:r>
            <a:endParaRPr lang="zh-CN" altLang="en-US"/>
          </a:p>
          <a:p>
            <a:pPr eaLnBrk="1" hangingPunct="1">
              <a:lnSpc>
                <a:spcPct val="170000"/>
              </a:lnSpc>
            </a:pPr>
            <a:r>
              <a:rPr lang="zh-CN" altLang="en-US">
                <a:hlinkClick r:id="" action="ppaction://noaction"/>
              </a:rPr>
              <a:t>资源冲突</a:t>
            </a:r>
            <a:endParaRPr lang="zh-CN" altLang="en-US"/>
          </a:p>
          <a:p>
            <a:pPr eaLnBrk="1" hangingPunct="1">
              <a:lnSpc>
                <a:spcPct val="170000"/>
              </a:lnSpc>
            </a:pPr>
            <a:r>
              <a:rPr lang="zh-CN" altLang="en-US">
                <a:hlinkClick r:id="" action="ppaction://noaction"/>
              </a:rPr>
              <a:t>性能分析</a:t>
            </a:r>
            <a:endParaRPr lang="zh-CN" altLang="en-US"/>
          </a:p>
        </p:txBody>
      </p:sp>
      <p:sp>
        <p:nvSpPr>
          <p:cNvPr id="229380" name="Text Box 4"/>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多指令发射技术</a:t>
            </a:r>
            <a:endParaRPr lang="zh-CN" altLang="en-US" sz="1200" b="0">
              <a:latin typeface="Times New Roman" panose="02020603050405020304" pitchFamily="18" charset="0"/>
              <a:ea typeface="幼圆" panose="02010509060101010101" pitchFamily="49" charset="-122"/>
            </a:endParaRPr>
          </a:p>
        </p:txBody>
      </p:sp>
    </p:spTree>
  </p:cSld>
  <p:clrMapOvr>
    <a:masterClrMapping/>
  </p:clrMapOvr>
  <p:transition spd="slow">
    <p:random/>
    <p:sndAc>
      <p:stSnd>
        <p:snd r:embed="rId2" name="projctor.wav"/>
      </p:stSnd>
    </p:sndAc>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pPr eaLnBrk="1" hangingPunct="1">
              <a:defRPr/>
            </a:pPr>
            <a:r>
              <a:rPr lang="zh-CN" altLang="en-US"/>
              <a:t>工作原理</a:t>
            </a:r>
            <a:endParaRPr lang="zh-CN" altLang="en-US" sz="5400"/>
          </a:p>
        </p:txBody>
      </p:sp>
      <p:sp>
        <p:nvSpPr>
          <p:cNvPr id="230403" name="Rectangle 30"/>
          <p:cNvSpPr>
            <a:spLocks noGrp="1" noChangeArrowheads="1"/>
          </p:cNvSpPr>
          <p:nvPr>
            <p:ph type="body" sz="half" idx="1"/>
          </p:nvPr>
        </p:nvSpPr>
        <p:spPr>
          <a:xfrm>
            <a:off x="2819400" y="3590925"/>
            <a:ext cx="2238375" cy="722313"/>
          </a:xfrm>
        </p:spPr>
        <p:txBody>
          <a:bodyPr/>
          <a:lstStyle/>
          <a:p>
            <a:pPr marL="0" indent="0" eaLnBrk="1" hangingPunct="1">
              <a:buFont typeface="Wingdings" panose="05000000000000000000" pitchFamily="2" charset="2"/>
              <a:buNone/>
            </a:pPr>
            <a:r>
              <a:rPr lang="zh-CN" altLang="en-US" sz="3200">
                <a:hlinkClick r:id="" action="ppaction://noaction"/>
              </a:rPr>
              <a:t>标量处理机</a:t>
            </a:r>
            <a:endParaRPr lang="zh-CN" altLang="en-US" sz="3200"/>
          </a:p>
        </p:txBody>
      </p:sp>
      <p:sp>
        <p:nvSpPr>
          <p:cNvPr id="230404" name="Rectangle 31"/>
          <p:cNvSpPr>
            <a:spLocks noGrp="1" noChangeArrowheads="1"/>
          </p:cNvSpPr>
          <p:nvPr>
            <p:ph type="body" sz="half" idx="2"/>
          </p:nvPr>
        </p:nvSpPr>
        <p:spPr>
          <a:xfrm>
            <a:off x="7239000" y="3590925"/>
            <a:ext cx="2836863" cy="722313"/>
          </a:xfrm>
        </p:spPr>
        <p:txBody>
          <a:bodyPr/>
          <a:lstStyle/>
          <a:p>
            <a:pPr eaLnBrk="1" hangingPunct="1">
              <a:buFont typeface="Wingdings" panose="05000000000000000000" pitchFamily="2" charset="2"/>
              <a:buNone/>
            </a:pPr>
            <a:r>
              <a:rPr lang="zh-CN" altLang="en-US" sz="3200">
                <a:hlinkClick r:id="" action="ppaction://noaction"/>
              </a:rPr>
              <a:t>超标量处理机</a:t>
            </a:r>
            <a:endParaRPr lang="zh-CN" altLang="en-US" sz="3200"/>
          </a:p>
        </p:txBody>
      </p:sp>
      <p:sp>
        <p:nvSpPr>
          <p:cNvPr id="23040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多指令发射技术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超标量处理机</a:t>
            </a:r>
            <a:endParaRPr lang="zh-CN" altLang="en-US" sz="1200" b="0">
              <a:latin typeface="Times New Roman" panose="02020603050405020304" pitchFamily="18" charset="0"/>
              <a:ea typeface="幼圆" panose="02010509060101010101" pitchFamily="49" charset="-122"/>
            </a:endParaRPr>
          </a:p>
        </p:txBody>
      </p:sp>
      <p:sp>
        <p:nvSpPr>
          <p:cNvPr id="230406" name="AutoShape 32"/>
          <p:cNvSpPr>
            <a:spLocks noChangeArrowheads="1"/>
          </p:cNvSpPr>
          <p:nvPr/>
        </p:nvSpPr>
        <p:spPr bwMode="auto">
          <a:xfrm>
            <a:off x="5562600" y="3657600"/>
            <a:ext cx="1447800" cy="6858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9900"/>
          </a:solidFill>
          <a:ln w="28575">
            <a:solidFill>
              <a:schemeClr val="tx1"/>
            </a:solidFill>
            <a:miter lim="800000"/>
          </a:ln>
          <a:effectLst>
            <a:outerShdw dist="107763" dir="2700000" algn="ctr" rotWithShape="0">
              <a:schemeClr val="bg2"/>
            </a:outerShdw>
          </a:effectLst>
        </p:spPr>
        <p:txBody>
          <a:bodyPr wrap="none" anchor="ctr"/>
          <a:lstStyle/>
          <a:p>
            <a:endParaRPr lang="zh-CN" altLang="en-US"/>
          </a:p>
        </p:txBody>
      </p:sp>
    </p:spTree>
  </p:cSld>
  <p:clrMapOvr>
    <a:masterClrMapping/>
  </p:clrMapOvr>
  <p:transition spd="slow">
    <p:random/>
    <p:sndAc>
      <p:stSnd>
        <p:snd r:embed="rId2" name="projctor.wav"/>
      </p:stSnd>
    </p:sndAc>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Grp="1" noChangeArrowheads="1"/>
          </p:cNvSpPr>
          <p:nvPr>
            <p:ph type="title"/>
          </p:nvPr>
        </p:nvSpPr>
        <p:spPr/>
        <p:txBody>
          <a:bodyPr/>
          <a:lstStyle/>
          <a:p>
            <a:pPr eaLnBrk="1" hangingPunct="1">
              <a:defRPr/>
            </a:pPr>
            <a:r>
              <a:rPr lang="zh-CN" altLang="en-US"/>
              <a:t>标量处理机</a:t>
            </a:r>
            <a:br>
              <a:rPr lang="zh-CN" altLang="en-US" sz="3200"/>
            </a:br>
            <a:r>
              <a:rPr lang="zh-CN" altLang="en-US" sz="3200"/>
              <a:t>                       — 连接图</a:t>
            </a:r>
          </a:p>
        </p:txBody>
      </p:sp>
      <p:sp>
        <p:nvSpPr>
          <p:cNvPr id="231427" name="Text Box 5"/>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多指令发射技术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超标量处理机</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工作原理</a:t>
            </a:r>
            <a:endParaRPr lang="zh-CN" altLang="en-US" sz="1200" b="0">
              <a:latin typeface="Times New Roman" panose="02020603050405020304" pitchFamily="18" charset="0"/>
              <a:ea typeface="幼圆" panose="02010509060101010101" pitchFamily="49" charset="-122"/>
            </a:endParaRPr>
          </a:p>
        </p:txBody>
      </p:sp>
      <p:sp>
        <p:nvSpPr>
          <p:cNvPr id="231428" name="Rectangle 10"/>
          <p:cNvSpPr>
            <a:spLocks noChangeArrowheads="1"/>
          </p:cNvSpPr>
          <p:nvPr/>
        </p:nvSpPr>
        <p:spPr bwMode="auto">
          <a:xfrm>
            <a:off x="3048000" y="4267200"/>
            <a:ext cx="531813" cy="48418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IF</a:t>
            </a:r>
          </a:p>
        </p:txBody>
      </p:sp>
      <p:sp>
        <p:nvSpPr>
          <p:cNvPr id="231429" name="Rectangle 11"/>
          <p:cNvSpPr>
            <a:spLocks noChangeArrowheads="1"/>
          </p:cNvSpPr>
          <p:nvPr/>
        </p:nvSpPr>
        <p:spPr bwMode="auto">
          <a:xfrm>
            <a:off x="4157663" y="4238625"/>
            <a:ext cx="531812" cy="48418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ID</a:t>
            </a:r>
          </a:p>
        </p:txBody>
      </p:sp>
      <p:sp>
        <p:nvSpPr>
          <p:cNvPr id="231430" name="Line 12"/>
          <p:cNvSpPr>
            <a:spLocks noChangeShapeType="1"/>
          </p:cNvSpPr>
          <p:nvPr/>
        </p:nvSpPr>
        <p:spPr bwMode="auto">
          <a:xfrm flipV="1">
            <a:off x="3581400" y="4481513"/>
            <a:ext cx="576263" cy="14287"/>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31" name="Line 13"/>
          <p:cNvSpPr>
            <a:spLocks noChangeShapeType="1"/>
          </p:cNvSpPr>
          <p:nvPr/>
        </p:nvSpPr>
        <p:spPr bwMode="auto">
          <a:xfrm>
            <a:off x="5021263" y="2908300"/>
            <a:ext cx="0" cy="1392238"/>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32" name="Rectangle 14"/>
          <p:cNvSpPr>
            <a:spLocks noChangeArrowheads="1"/>
          </p:cNvSpPr>
          <p:nvPr/>
        </p:nvSpPr>
        <p:spPr bwMode="auto">
          <a:xfrm>
            <a:off x="5419725" y="2667000"/>
            <a:ext cx="796925" cy="48418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FA1</a:t>
            </a:r>
          </a:p>
        </p:txBody>
      </p:sp>
      <p:sp>
        <p:nvSpPr>
          <p:cNvPr id="231433" name="Rectangle 15"/>
          <p:cNvSpPr>
            <a:spLocks noChangeArrowheads="1"/>
          </p:cNvSpPr>
          <p:nvPr/>
        </p:nvSpPr>
        <p:spPr bwMode="auto">
          <a:xfrm>
            <a:off x="6216650" y="2667000"/>
            <a:ext cx="796925" cy="48418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FA2</a:t>
            </a:r>
          </a:p>
        </p:txBody>
      </p:sp>
      <p:sp>
        <p:nvSpPr>
          <p:cNvPr id="231434" name="Rectangle 16"/>
          <p:cNvSpPr>
            <a:spLocks noChangeArrowheads="1"/>
          </p:cNvSpPr>
          <p:nvPr/>
        </p:nvSpPr>
        <p:spPr bwMode="auto">
          <a:xfrm>
            <a:off x="7013575" y="2667000"/>
            <a:ext cx="796925" cy="48418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FA3</a:t>
            </a:r>
          </a:p>
        </p:txBody>
      </p:sp>
      <p:sp>
        <p:nvSpPr>
          <p:cNvPr id="231435" name="Rectangle 17"/>
          <p:cNvSpPr>
            <a:spLocks noChangeArrowheads="1"/>
          </p:cNvSpPr>
          <p:nvPr/>
        </p:nvSpPr>
        <p:spPr bwMode="auto">
          <a:xfrm>
            <a:off x="5419725" y="3695700"/>
            <a:ext cx="796925" cy="4826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MD1</a:t>
            </a:r>
          </a:p>
        </p:txBody>
      </p:sp>
      <p:sp>
        <p:nvSpPr>
          <p:cNvPr id="231436" name="Rectangle 18"/>
          <p:cNvSpPr>
            <a:spLocks noChangeArrowheads="1"/>
          </p:cNvSpPr>
          <p:nvPr/>
        </p:nvSpPr>
        <p:spPr bwMode="auto">
          <a:xfrm>
            <a:off x="6216650" y="3695700"/>
            <a:ext cx="796925" cy="4826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MD2</a:t>
            </a:r>
          </a:p>
        </p:txBody>
      </p:sp>
      <p:sp>
        <p:nvSpPr>
          <p:cNvPr id="231437" name="Rectangle 19"/>
          <p:cNvSpPr>
            <a:spLocks noChangeArrowheads="1"/>
          </p:cNvSpPr>
          <p:nvPr/>
        </p:nvSpPr>
        <p:spPr bwMode="auto">
          <a:xfrm>
            <a:off x="7013575" y="3695700"/>
            <a:ext cx="796925" cy="4826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MD3</a:t>
            </a:r>
          </a:p>
        </p:txBody>
      </p:sp>
      <p:sp>
        <p:nvSpPr>
          <p:cNvPr id="231438" name="Rectangle 20"/>
          <p:cNvSpPr>
            <a:spLocks noChangeArrowheads="1"/>
          </p:cNvSpPr>
          <p:nvPr/>
        </p:nvSpPr>
        <p:spPr bwMode="auto">
          <a:xfrm>
            <a:off x="6283325" y="4662488"/>
            <a:ext cx="796925" cy="48418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AL</a:t>
            </a:r>
          </a:p>
        </p:txBody>
      </p:sp>
      <p:sp>
        <p:nvSpPr>
          <p:cNvPr id="231439" name="Rectangle 21"/>
          <p:cNvSpPr>
            <a:spLocks noChangeArrowheads="1"/>
          </p:cNvSpPr>
          <p:nvPr/>
        </p:nvSpPr>
        <p:spPr bwMode="auto">
          <a:xfrm>
            <a:off x="6283325" y="5570538"/>
            <a:ext cx="796925" cy="4826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LS</a:t>
            </a:r>
          </a:p>
        </p:txBody>
      </p:sp>
      <p:sp>
        <p:nvSpPr>
          <p:cNvPr id="231440" name="Rectangle 22"/>
          <p:cNvSpPr>
            <a:spLocks noChangeArrowheads="1"/>
          </p:cNvSpPr>
          <p:nvPr/>
        </p:nvSpPr>
        <p:spPr bwMode="auto">
          <a:xfrm>
            <a:off x="5419725" y="3151188"/>
            <a:ext cx="2390775"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浮点加法部件</a:t>
            </a:r>
            <a:endParaRPr lang="zh-CN" altLang="zh-CN" sz="2400">
              <a:solidFill>
                <a:schemeClr val="tx2"/>
              </a:solidFill>
              <a:latin typeface="楷体_GB2312" pitchFamily="49" charset="-122"/>
            </a:endParaRPr>
          </a:p>
        </p:txBody>
      </p:sp>
      <p:sp>
        <p:nvSpPr>
          <p:cNvPr id="231441" name="Rectangle 23"/>
          <p:cNvSpPr>
            <a:spLocks noChangeArrowheads="1"/>
          </p:cNvSpPr>
          <p:nvPr/>
        </p:nvSpPr>
        <p:spPr bwMode="auto">
          <a:xfrm>
            <a:off x="5419725" y="4178300"/>
            <a:ext cx="239077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乘除法部件</a:t>
            </a:r>
            <a:endParaRPr lang="zh-CN" altLang="zh-CN" sz="2400">
              <a:solidFill>
                <a:schemeClr val="tx2"/>
              </a:solidFill>
              <a:latin typeface="楷体_GB2312" pitchFamily="49" charset="-122"/>
            </a:endParaRPr>
          </a:p>
        </p:txBody>
      </p:sp>
      <p:sp>
        <p:nvSpPr>
          <p:cNvPr id="231442" name="Rectangle 24"/>
          <p:cNvSpPr>
            <a:spLocks noChangeArrowheads="1"/>
          </p:cNvSpPr>
          <p:nvPr/>
        </p:nvSpPr>
        <p:spPr bwMode="auto">
          <a:xfrm>
            <a:off x="5419725" y="5146675"/>
            <a:ext cx="2390775"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定点ALU部件</a:t>
            </a:r>
            <a:endParaRPr lang="zh-CN" altLang="zh-CN" sz="2400">
              <a:solidFill>
                <a:schemeClr val="tx2"/>
              </a:solidFill>
              <a:latin typeface="楷体_GB2312" pitchFamily="49" charset="-122"/>
            </a:endParaRPr>
          </a:p>
        </p:txBody>
      </p:sp>
      <p:sp>
        <p:nvSpPr>
          <p:cNvPr id="231443" name="Rectangle 25"/>
          <p:cNvSpPr>
            <a:spLocks noChangeArrowheads="1"/>
          </p:cNvSpPr>
          <p:nvPr/>
        </p:nvSpPr>
        <p:spPr bwMode="auto">
          <a:xfrm>
            <a:off x="5486400" y="6053138"/>
            <a:ext cx="2390775"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取数存数部件</a:t>
            </a:r>
            <a:endParaRPr lang="zh-CN" altLang="zh-CN" sz="2400">
              <a:solidFill>
                <a:schemeClr val="tx2"/>
              </a:solidFill>
              <a:latin typeface="楷体_GB2312" pitchFamily="49" charset="-122"/>
            </a:endParaRPr>
          </a:p>
        </p:txBody>
      </p:sp>
      <p:sp>
        <p:nvSpPr>
          <p:cNvPr id="231444" name="Line 26"/>
          <p:cNvSpPr>
            <a:spLocks noChangeShapeType="1"/>
          </p:cNvSpPr>
          <p:nvPr/>
        </p:nvSpPr>
        <p:spPr bwMode="auto">
          <a:xfrm>
            <a:off x="2743200" y="4495800"/>
            <a:ext cx="265113"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45" name="Line 27"/>
          <p:cNvSpPr>
            <a:spLocks noChangeShapeType="1"/>
          </p:cNvSpPr>
          <p:nvPr/>
        </p:nvSpPr>
        <p:spPr bwMode="auto">
          <a:xfrm>
            <a:off x="5021263" y="2908300"/>
            <a:ext cx="398462"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46" name="Line 28"/>
          <p:cNvSpPr>
            <a:spLocks noChangeShapeType="1"/>
          </p:cNvSpPr>
          <p:nvPr/>
        </p:nvSpPr>
        <p:spPr bwMode="auto">
          <a:xfrm>
            <a:off x="5153025" y="3937000"/>
            <a:ext cx="26670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47" name="Line 29"/>
          <p:cNvSpPr>
            <a:spLocks noChangeShapeType="1"/>
          </p:cNvSpPr>
          <p:nvPr/>
        </p:nvSpPr>
        <p:spPr bwMode="auto">
          <a:xfrm>
            <a:off x="5153025" y="3937000"/>
            <a:ext cx="0" cy="484188"/>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48" name="Line 30"/>
          <p:cNvSpPr>
            <a:spLocks noChangeShapeType="1"/>
          </p:cNvSpPr>
          <p:nvPr/>
        </p:nvSpPr>
        <p:spPr bwMode="auto">
          <a:xfrm>
            <a:off x="4689475" y="4300538"/>
            <a:ext cx="331788"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49" name="Line 31"/>
          <p:cNvSpPr>
            <a:spLocks noChangeShapeType="1"/>
          </p:cNvSpPr>
          <p:nvPr/>
        </p:nvSpPr>
        <p:spPr bwMode="auto">
          <a:xfrm>
            <a:off x="4689475" y="4421188"/>
            <a:ext cx="463550"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50" name="Line 32"/>
          <p:cNvSpPr>
            <a:spLocks noChangeShapeType="1"/>
          </p:cNvSpPr>
          <p:nvPr/>
        </p:nvSpPr>
        <p:spPr bwMode="auto">
          <a:xfrm>
            <a:off x="4689475" y="4662488"/>
            <a:ext cx="331788"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51" name="Line 33"/>
          <p:cNvSpPr>
            <a:spLocks noChangeShapeType="1"/>
          </p:cNvSpPr>
          <p:nvPr/>
        </p:nvSpPr>
        <p:spPr bwMode="auto">
          <a:xfrm>
            <a:off x="4689475" y="4541838"/>
            <a:ext cx="463550"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52" name="Line 34"/>
          <p:cNvSpPr>
            <a:spLocks noChangeShapeType="1"/>
          </p:cNvSpPr>
          <p:nvPr/>
        </p:nvSpPr>
        <p:spPr bwMode="auto">
          <a:xfrm>
            <a:off x="5153025" y="4541838"/>
            <a:ext cx="0" cy="363537"/>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53" name="Line 35"/>
          <p:cNvSpPr>
            <a:spLocks noChangeShapeType="1"/>
          </p:cNvSpPr>
          <p:nvPr/>
        </p:nvSpPr>
        <p:spPr bwMode="auto">
          <a:xfrm>
            <a:off x="5153025" y="4905375"/>
            <a:ext cx="113030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54" name="Line 36"/>
          <p:cNvSpPr>
            <a:spLocks noChangeShapeType="1"/>
          </p:cNvSpPr>
          <p:nvPr/>
        </p:nvSpPr>
        <p:spPr bwMode="auto">
          <a:xfrm>
            <a:off x="5021263" y="4662488"/>
            <a:ext cx="0" cy="114935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55" name="Line 37"/>
          <p:cNvSpPr>
            <a:spLocks noChangeShapeType="1"/>
          </p:cNvSpPr>
          <p:nvPr/>
        </p:nvSpPr>
        <p:spPr bwMode="auto">
          <a:xfrm>
            <a:off x="5021263" y="5811838"/>
            <a:ext cx="1262062"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56" name="Rectangle 38"/>
          <p:cNvSpPr>
            <a:spLocks noChangeArrowheads="1"/>
          </p:cNvSpPr>
          <p:nvPr/>
        </p:nvSpPr>
        <p:spPr bwMode="auto">
          <a:xfrm>
            <a:off x="8540750" y="4238625"/>
            <a:ext cx="663575" cy="48418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WR</a:t>
            </a:r>
          </a:p>
        </p:txBody>
      </p:sp>
      <p:sp>
        <p:nvSpPr>
          <p:cNvPr id="231457" name="Line 39"/>
          <p:cNvSpPr>
            <a:spLocks noChangeShapeType="1"/>
          </p:cNvSpPr>
          <p:nvPr/>
        </p:nvSpPr>
        <p:spPr bwMode="auto">
          <a:xfrm flipH="1">
            <a:off x="8208963" y="4300538"/>
            <a:ext cx="331787"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58" name="Line 40"/>
          <p:cNvSpPr>
            <a:spLocks noChangeShapeType="1"/>
          </p:cNvSpPr>
          <p:nvPr/>
        </p:nvSpPr>
        <p:spPr bwMode="auto">
          <a:xfrm flipH="1">
            <a:off x="8075613" y="4421188"/>
            <a:ext cx="465137"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59" name="Line 41"/>
          <p:cNvSpPr>
            <a:spLocks noChangeShapeType="1"/>
          </p:cNvSpPr>
          <p:nvPr/>
        </p:nvSpPr>
        <p:spPr bwMode="auto">
          <a:xfrm flipH="1">
            <a:off x="8208963" y="4662488"/>
            <a:ext cx="331787"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0" name="Line 42"/>
          <p:cNvSpPr>
            <a:spLocks noChangeShapeType="1"/>
          </p:cNvSpPr>
          <p:nvPr/>
        </p:nvSpPr>
        <p:spPr bwMode="auto">
          <a:xfrm flipH="1">
            <a:off x="8075613" y="4541838"/>
            <a:ext cx="465137"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1" name="Line 43"/>
          <p:cNvSpPr>
            <a:spLocks noChangeShapeType="1"/>
          </p:cNvSpPr>
          <p:nvPr/>
        </p:nvSpPr>
        <p:spPr bwMode="auto">
          <a:xfrm>
            <a:off x="8208963" y="2908300"/>
            <a:ext cx="0" cy="1392238"/>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2" name="Line 44"/>
          <p:cNvSpPr>
            <a:spLocks noChangeShapeType="1"/>
          </p:cNvSpPr>
          <p:nvPr/>
        </p:nvSpPr>
        <p:spPr bwMode="auto">
          <a:xfrm>
            <a:off x="7810500" y="2908300"/>
            <a:ext cx="398463"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3" name="Line 45"/>
          <p:cNvSpPr>
            <a:spLocks noChangeShapeType="1"/>
          </p:cNvSpPr>
          <p:nvPr/>
        </p:nvSpPr>
        <p:spPr bwMode="auto">
          <a:xfrm>
            <a:off x="7810500" y="3937000"/>
            <a:ext cx="265113"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4" name="Line 46"/>
          <p:cNvSpPr>
            <a:spLocks noChangeShapeType="1"/>
          </p:cNvSpPr>
          <p:nvPr/>
        </p:nvSpPr>
        <p:spPr bwMode="auto">
          <a:xfrm>
            <a:off x="8075613" y="3937000"/>
            <a:ext cx="0" cy="484188"/>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5" name="Line 47"/>
          <p:cNvSpPr>
            <a:spLocks noChangeShapeType="1"/>
          </p:cNvSpPr>
          <p:nvPr/>
        </p:nvSpPr>
        <p:spPr bwMode="auto">
          <a:xfrm>
            <a:off x="8075613" y="4541838"/>
            <a:ext cx="0" cy="363537"/>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6" name="Line 48"/>
          <p:cNvSpPr>
            <a:spLocks noChangeShapeType="1"/>
          </p:cNvSpPr>
          <p:nvPr/>
        </p:nvSpPr>
        <p:spPr bwMode="auto">
          <a:xfrm>
            <a:off x="7080250" y="4905375"/>
            <a:ext cx="995363"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7" name="Line 49"/>
          <p:cNvSpPr>
            <a:spLocks noChangeShapeType="1"/>
          </p:cNvSpPr>
          <p:nvPr/>
        </p:nvSpPr>
        <p:spPr bwMode="auto">
          <a:xfrm>
            <a:off x="8208963" y="4662488"/>
            <a:ext cx="0" cy="114935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8" name="Line 50"/>
          <p:cNvSpPr>
            <a:spLocks noChangeShapeType="1"/>
          </p:cNvSpPr>
          <p:nvPr/>
        </p:nvSpPr>
        <p:spPr bwMode="auto">
          <a:xfrm>
            <a:off x="7080250" y="5811838"/>
            <a:ext cx="1128713"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69" name="Line 51"/>
          <p:cNvSpPr>
            <a:spLocks noChangeShapeType="1"/>
          </p:cNvSpPr>
          <p:nvPr/>
        </p:nvSpPr>
        <p:spPr bwMode="auto">
          <a:xfrm>
            <a:off x="2743200" y="4038600"/>
            <a:ext cx="0" cy="484188"/>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70" name="Rectangle 52"/>
          <p:cNvSpPr>
            <a:spLocks noChangeArrowheads="1"/>
          </p:cNvSpPr>
          <p:nvPr/>
        </p:nvSpPr>
        <p:spPr bwMode="auto">
          <a:xfrm>
            <a:off x="2362200" y="3505200"/>
            <a:ext cx="19812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来自指令Cache</a:t>
            </a:r>
            <a:endParaRPr lang="zh-CN" altLang="zh-CN" sz="2400">
              <a:solidFill>
                <a:schemeClr val="tx2"/>
              </a:solidFill>
              <a:latin typeface="楷体_GB2312" pitchFamily="49" charset="-122"/>
            </a:endParaRPr>
          </a:p>
        </p:txBody>
      </p:sp>
      <p:sp>
        <p:nvSpPr>
          <p:cNvPr id="231471" name="Line 53"/>
          <p:cNvSpPr>
            <a:spLocks noChangeShapeType="1"/>
          </p:cNvSpPr>
          <p:nvPr/>
        </p:nvSpPr>
        <p:spPr bwMode="auto">
          <a:xfrm>
            <a:off x="9536113" y="4481513"/>
            <a:ext cx="0" cy="484187"/>
          </a:xfrm>
          <a:prstGeom prst="line">
            <a:avLst/>
          </a:prstGeom>
          <a:noFill/>
          <a:ln w="28575">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72" name="Line 54"/>
          <p:cNvSpPr>
            <a:spLocks noChangeShapeType="1"/>
          </p:cNvSpPr>
          <p:nvPr/>
        </p:nvSpPr>
        <p:spPr bwMode="auto">
          <a:xfrm>
            <a:off x="9204325" y="4481513"/>
            <a:ext cx="331788"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473" name="Rectangle 55"/>
          <p:cNvSpPr>
            <a:spLocks noChangeArrowheads="1"/>
          </p:cNvSpPr>
          <p:nvPr/>
        </p:nvSpPr>
        <p:spPr bwMode="auto">
          <a:xfrm>
            <a:off x="8534400" y="4953000"/>
            <a:ext cx="1793875"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通用寄存器</a:t>
            </a:r>
          </a:p>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后行写数栈</a:t>
            </a:r>
            <a:endParaRPr lang="zh-CN" altLang="zh-CN" sz="2400">
              <a:solidFill>
                <a:schemeClr val="tx2"/>
              </a:solidFill>
              <a:latin typeface="楷体_GB2312" pitchFamily="49" charset="-122"/>
            </a:endParaRPr>
          </a:p>
        </p:txBody>
      </p:sp>
      <p:sp>
        <p:nvSpPr>
          <p:cNvPr id="231474" name="Rectangle 56"/>
          <p:cNvSpPr>
            <a:spLocks noChangeArrowheads="1"/>
          </p:cNvSpPr>
          <p:nvPr/>
        </p:nvSpPr>
        <p:spPr bwMode="auto">
          <a:xfrm>
            <a:off x="2438400" y="2057400"/>
            <a:ext cx="9906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rgbClr val="0000FF"/>
                </a:solidFill>
                <a:latin typeface="楷体_GB2312" pitchFamily="49" charset="-122"/>
                <a:sym typeface="Symbol" panose="05050102010706020507" pitchFamily="18" charset="2"/>
              </a:rPr>
              <a:t>取指令</a:t>
            </a:r>
            <a:endParaRPr lang="zh-CN" altLang="zh-CN" sz="2800">
              <a:solidFill>
                <a:srgbClr val="0000FF"/>
              </a:solidFill>
              <a:latin typeface="楷体_GB2312" pitchFamily="49" charset="-122"/>
            </a:endParaRPr>
          </a:p>
        </p:txBody>
      </p:sp>
      <p:sp>
        <p:nvSpPr>
          <p:cNvPr id="231475" name="Rectangle 57"/>
          <p:cNvSpPr>
            <a:spLocks noChangeArrowheads="1"/>
          </p:cNvSpPr>
          <p:nvPr/>
        </p:nvSpPr>
        <p:spPr bwMode="auto">
          <a:xfrm>
            <a:off x="3886200" y="2057400"/>
            <a:ext cx="9906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rgbClr val="0000FF"/>
                </a:solidFill>
                <a:latin typeface="楷体_GB2312" pitchFamily="49" charset="-122"/>
                <a:sym typeface="Symbol" panose="05050102010706020507" pitchFamily="18" charset="2"/>
              </a:rPr>
              <a:t>指令译码</a:t>
            </a:r>
            <a:endParaRPr lang="zh-CN" altLang="zh-CN" sz="2800">
              <a:solidFill>
                <a:srgbClr val="0000FF"/>
              </a:solidFill>
              <a:latin typeface="楷体_GB2312" pitchFamily="49" charset="-122"/>
            </a:endParaRPr>
          </a:p>
        </p:txBody>
      </p:sp>
      <p:sp>
        <p:nvSpPr>
          <p:cNvPr id="231476" name="Rectangle 58"/>
          <p:cNvSpPr>
            <a:spLocks noChangeArrowheads="1"/>
          </p:cNvSpPr>
          <p:nvPr/>
        </p:nvSpPr>
        <p:spPr bwMode="auto">
          <a:xfrm>
            <a:off x="6248400" y="2057400"/>
            <a:ext cx="9906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rgbClr val="0000FF"/>
                </a:solidFill>
                <a:latin typeface="楷体_GB2312" pitchFamily="49" charset="-122"/>
                <a:sym typeface="Symbol" panose="05050102010706020507" pitchFamily="18" charset="2"/>
              </a:rPr>
              <a:t>指令执行</a:t>
            </a:r>
            <a:endParaRPr lang="zh-CN" altLang="zh-CN" sz="2800">
              <a:solidFill>
                <a:srgbClr val="0000FF"/>
              </a:solidFill>
              <a:latin typeface="楷体_GB2312" pitchFamily="49" charset="-122"/>
            </a:endParaRPr>
          </a:p>
        </p:txBody>
      </p:sp>
      <p:sp>
        <p:nvSpPr>
          <p:cNvPr id="231477" name="Rectangle 59"/>
          <p:cNvSpPr>
            <a:spLocks noChangeArrowheads="1"/>
          </p:cNvSpPr>
          <p:nvPr/>
        </p:nvSpPr>
        <p:spPr bwMode="auto">
          <a:xfrm>
            <a:off x="8153400" y="21336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rgbClr val="0000FF"/>
                </a:solidFill>
                <a:latin typeface="楷体_GB2312" pitchFamily="49" charset="-122"/>
                <a:sym typeface="Symbol" panose="05050102010706020507" pitchFamily="18" charset="2"/>
              </a:rPr>
              <a:t>写回结果</a:t>
            </a:r>
            <a:endParaRPr lang="zh-CN" altLang="zh-CN" sz="2800">
              <a:solidFill>
                <a:srgbClr val="0000FF"/>
              </a:solidFill>
              <a:latin typeface="楷体_GB2312" pitchFamily="49" charset="-122"/>
            </a:endParaRPr>
          </a:p>
        </p:txBody>
      </p:sp>
      <p:sp>
        <p:nvSpPr>
          <p:cNvPr id="231478" name="Text Box 60"/>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1</a:t>
            </a:r>
          </a:p>
        </p:txBody>
      </p:sp>
    </p:spTree>
  </p:cSld>
  <p:clrMapOvr>
    <a:masterClrMapping/>
  </p:clrMapOvr>
  <p:transition spd="slow">
    <p:random/>
    <p:sndAc>
      <p:stSnd>
        <p:snd r:embed="rId2" name="projctor.wav"/>
      </p:stSnd>
    </p:sndAc>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pPr eaLnBrk="1" hangingPunct="1">
              <a:defRPr/>
            </a:pPr>
            <a:r>
              <a:rPr lang="zh-CN" altLang="en-US"/>
              <a:t>标量处理机</a:t>
            </a:r>
            <a:br>
              <a:rPr lang="zh-CN" altLang="en-US" sz="3200"/>
            </a:br>
            <a:r>
              <a:rPr lang="zh-CN" altLang="en-US" sz="3200"/>
              <a:t>                       — 时空图</a:t>
            </a:r>
          </a:p>
        </p:txBody>
      </p:sp>
      <p:sp>
        <p:nvSpPr>
          <p:cNvPr id="232451"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多指令发射技术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超标量处理机</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工作原理</a:t>
            </a:r>
            <a:endParaRPr lang="zh-CN" altLang="en-US" sz="1200" b="0">
              <a:latin typeface="Times New Roman" panose="02020603050405020304" pitchFamily="18" charset="0"/>
              <a:ea typeface="幼圆" panose="02010509060101010101" pitchFamily="49" charset="-122"/>
            </a:endParaRPr>
          </a:p>
        </p:txBody>
      </p:sp>
      <p:sp>
        <p:nvSpPr>
          <p:cNvPr id="232452" name="Text Box 5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2</a:t>
            </a:r>
          </a:p>
        </p:txBody>
      </p:sp>
      <p:sp>
        <p:nvSpPr>
          <p:cNvPr id="232453" name="Rectangle 55"/>
          <p:cNvSpPr>
            <a:spLocks noChangeArrowheads="1"/>
          </p:cNvSpPr>
          <p:nvPr/>
        </p:nvSpPr>
        <p:spPr bwMode="auto">
          <a:xfrm>
            <a:off x="3200400" y="3124200"/>
            <a:ext cx="990600" cy="5334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IF</a:t>
            </a:r>
          </a:p>
        </p:txBody>
      </p:sp>
      <p:sp>
        <p:nvSpPr>
          <p:cNvPr id="232454" name="Line 56"/>
          <p:cNvSpPr>
            <a:spLocks noChangeShapeType="1"/>
          </p:cNvSpPr>
          <p:nvPr/>
        </p:nvSpPr>
        <p:spPr bwMode="auto">
          <a:xfrm flipV="1">
            <a:off x="3200400" y="3124200"/>
            <a:ext cx="0" cy="266700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55" name="Rectangle 57"/>
          <p:cNvSpPr>
            <a:spLocks noChangeArrowheads="1"/>
          </p:cNvSpPr>
          <p:nvPr/>
        </p:nvSpPr>
        <p:spPr bwMode="auto">
          <a:xfrm>
            <a:off x="9296400" y="2743200"/>
            <a:ext cx="990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时钟</a:t>
            </a:r>
            <a:br>
              <a:rPr lang="zh-CN" altLang="zh-CN" sz="2800">
                <a:solidFill>
                  <a:schemeClr val="tx2"/>
                </a:solidFill>
                <a:latin typeface="Book Antiqua" panose="02040602050305030304" pitchFamily="18" charset="0"/>
                <a:sym typeface="Symbol" panose="05050102010706020507" pitchFamily="18" charset="2"/>
              </a:rPr>
            </a:br>
            <a:r>
              <a:rPr lang="zh-CN" altLang="zh-CN" sz="2800">
                <a:solidFill>
                  <a:schemeClr val="tx2"/>
                </a:solidFill>
                <a:latin typeface="Book Antiqua" panose="02040602050305030304" pitchFamily="18" charset="0"/>
                <a:sym typeface="Symbol" panose="05050102010706020507" pitchFamily="18" charset="2"/>
              </a:rPr>
              <a:t>周期</a:t>
            </a:r>
            <a:endParaRPr lang="zh-CN" altLang="zh-CN" sz="2800">
              <a:solidFill>
                <a:schemeClr val="tx2"/>
              </a:solidFill>
              <a:latin typeface="Book Antiqua" panose="02040602050305030304" pitchFamily="18" charset="0"/>
            </a:endParaRPr>
          </a:p>
        </p:txBody>
      </p:sp>
      <p:sp>
        <p:nvSpPr>
          <p:cNvPr id="232456" name="Rectangle 58"/>
          <p:cNvSpPr>
            <a:spLocks noChangeArrowheads="1"/>
          </p:cNvSpPr>
          <p:nvPr/>
        </p:nvSpPr>
        <p:spPr bwMode="auto">
          <a:xfrm>
            <a:off x="3352800" y="5257800"/>
            <a:ext cx="99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指令</a:t>
            </a:r>
            <a:endParaRPr lang="zh-CN" altLang="zh-CN" sz="2800">
              <a:solidFill>
                <a:schemeClr val="tx2"/>
              </a:solidFill>
              <a:latin typeface="Book Antiqua" panose="02040602050305030304" pitchFamily="18" charset="0"/>
            </a:endParaRPr>
          </a:p>
        </p:txBody>
      </p:sp>
      <p:sp>
        <p:nvSpPr>
          <p:cNvPr id="232457" name="Rectangle 59"/>
          <p:cNvSpPr>
            <a:spLocks noChangeArrowheads="1"/>
          </p:cNvSpPr>
          <p:nvPr/>
        </p:nvSpPr>
        <p:spPr bwMode="auto">
          <a:xfrm>
            <a:off x="2590800" y="3124200"/>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I</a:t>
            </a:r>
            <a:r>
              <a:rPr lang="zh-CN" altLang="zh-CN" sz="2800" baseline="-25000">
                <a:solidFill>
                  <a:schemeClr val="tx2"/>
                </a:solidFill>
                <a:latin typeface="Book Antiqua" panose="02040602050305030304" pitchFamily="18" charset="0"/>
                <a:sym typeface="Symbol" panose="05050102010706020507" pitchFamily="18" charset="2"/>
              </a:rPr>
              <a:t>1</a:t>
            </a:r>
            <a:endParaRPr lang="en-US" altLang="zh-CN" sz="2800">
              <a:solidFill>
                <a:schemeClr val="tx2"/>
              </a:solidFill>
              <a:latin typeface="Book Antiqua" panose="02040602050305030304" pitchFamily="18" charset="0"/>
            </a:endParaRPr>
          </a:p>
        </p:txBody>
      </p:sp>
      <p:sp>
        <p:nvSpPr>
          <p:cNvPr id="232458" name="Line 60"/>
          <p:cNvSpPr>
            <a:spLocks noChangeShapeType="1"/>
          </p:cNvSpPr>
          <p:nvPr/>
        </p:nvSpPr>
        <p:spPr bwMode="auto">
          <a:xfrm>
            <a:off x="3200400" y="3124200"/>
            <a:ext cx="6142038" cy="1588"/>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2459" name="Rectangle 61"/>
          <p:cNvSpPr>
            <a:spLocks noChangeArrowheads="1"/>
          </p:cNvSpPr>
          <p:nvPr/>
        </p:nvSpPr>
        <p:spPr bwMode="auto">
          <a:xfrm>
            <a:off x="2590800" y="3657600"/>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I</a:t>
            </a:r>
            <a:r>
              <a:rPr lang="zh-CN" altLang="zh-CN" sz="2800" baseline="-25000">
                <a:solidFill>
                  <a:schemeClr val="tx2"/>
                </a:solidFill>
                <a:latin typeface="Book Antiqua" panose="02040602050305030304" pitchFamily="18" charset="0"/>
                <a:sym typeface="Symbol" panose="05050102010706020507" pitchFamily="18" charset="2"/>
              </a:rPr>
              <a:t>2</a:t>
            </a:r>
            <a:endParaRPr lang="en-US" altLang="zh-CN" sz="2800">
              <a:solidFill>
                <a:schemeClr val="tx2"/>
              </a:solidFill>
              <a:latin typeface="Book Antiqua" panose="02040602050305030304" pitchFamily="18" charset="0"/>
            </a:endParaRPr>
          </a:p>
        </p:txBody>
      </p:sp>
      <p:sp>
        <p:nvSpPr>
          <p:cNvPr id="232460" name="Rectangle 62"/>
          <p:cNvSpPr>
            <a:spLocks noChangeArrowheads="1"/>
          </p:cNvSpPr>
          <p:nvPr/>
        </p:nvSpPr>
        <p:spPr bwMode="auto">
          <a:xfrm>
            <a:off x="2590800" y="4267200"/>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I</a:t>
            </a:r>
            <a:r>
              <a:rPr lang="zh-CN" altLang="zh-CN" sz="2800" baseline="-25000">
                <a:solidFill>
                  <a:schemeClr val="tx2"/>
                </a:solidFill>
                <a:latin typeface="Book Antiqua" panose="02040602050305030304" pitchFamily="18" charset="0"/>
                <a:sym typeface="Symbol" panose="05050102010706020507" pitchFamily="18" charset="2"/>
              </a:rPr>
              <a:t>3</a:t>
            </a:r>
            <a:endParaRPr lang="en-US" altLang="zh-CN" sz="2800">
              <a:solidFill>
                <a:schemeClr val="tx2"/>
              </a:solidFill>
              <a:latin typeface="Book Antiqua" panose="02040602050305030304" pitchFamily="18" charset="0"/>
            </a:endParaRPr>
          </a:p>
        </p:txBody>
      </p:sp>
      <p:sp>
        <p:nvSpPr>
          <p:cNvPr id="232461" name="Rectangle 63"/>
          <p:cNvSpPr>
            <a:spLocks noChangeArrowheads="1"/>
          </p:cNvSpPr>
          <p:nvPr/>
        </p:nvSpPr>
        <p:spPr bwMode="auto">
          <a:xfrm>
            <a:off x="4191000" y="3124200"/>
            <a:ext cx="990600" cy="5334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ID</a:t>
            </a:r>
          </a:p>
        </p:txBody>
      </p:sp>
      <p:sp>
        <p:nvSpPr>
          <p:cNvPr id="232462" name="Rectangle 64"/>
          <p:cNvSpPr>
            <a:spLocks noChangeArrowheads="1"/>
          </p:cNvSpPr>
          <p:nvPr/>
        </p:nvSpPr>
        <p:spPr bwMode="auto">
          <a:xfrm>
            <a:off x="5181600" y="3124200"/>
            <a:ext cx="990600" cy="5334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EX</a:t>
            </a:r>
          </a:p>
        </p:txBody>
      </p:sp>
      <p:sp>
        <p:nvSpPr>
          <p:cNvPr id="232463" name="Rectangle 65"/>
          <p:cNvSpPr>
            <a:spLocks noChangeArrowheads="1"/>
          </p:cNvSpPr>
          <p:nvPr/>
        </p:nvSpPr>
        <p:spPr bwMode="auto">
          <a:xfrm>
            <a:off x="6172200" y="3124200"/>
            <a:ext cx="990600" cy="5334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WR</a:t>
            </a:r>
          </a:p>
        </p:txBody>
      </p:sp>
      <p:sp>
        <p:nvSpPr>
          <p:cNvPr id="232464" name="Rectangle 66"/>
          <p:cNvSpPr>
            <a:spLocks noChangeArrowheads="1"/>
          </p:cNvSpPr>
          <p:nvPr/>
        </p:nvSpPr>
        <p:spPr bwMode="auto">
          <a:xfrm>
            <a:off x="4191000" y="3657600"/>
            <a:ext cx="990600" cy="5334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IF</a:t>
            </a:r>
          </a:p>
        </p:txBody>
      </p:sp>
      <p:sp>
        <p:nvSpPr>
          <p:cNvPr id="232465" name="Rectangle 67"/>
          <p:cNvSpPr>
            <a:spLocks noChangeArrowheads="1"/>
          </p:cNvSpPr>
          <p:nvPr/>
        </p:nvSpPr>
        <p:spPr bwMode="auto">
          <a:xfrm>
            <a:off x="5181600" y="3657600"/>
            <a:ext cx="990600" cy="5334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ID</a:t>
            </a:r>
          </a:p>
        </p:txBody>
      </p:sp>
      <p:sp>
        <p:nvSpPr>
          <p:cNvPr id="232466" name="Rectangle 68"/>
          <p:cNvSpPr>
            <a:spLocks noChangeArrowheads="1"/>
          </p:cNvSpPr>
          <p:nvPr/>
        </p:nvSpPr>
        <p:spPr bwMode="auto">
          <a:xfrm>
            <a:off x="6172200" y="3657600"/>
            <a:ext cx="990600" cy="5334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EX</a:t>
            </a:r>
          </a:p>
        </p:txBody>
      </p:sp>
      <p:sp>
        <p:nvSpPr>
          <p:cNvPr id="232467" name="Rectangle 69"/>
          <p:cNvSpPr>
            <a:spLocks noChangeArrowheads="1"/>
          </p:cNvSpPr>
          <p:nvPr/>
        </p:nvSpPr>
        <p:spPr bwMode="auto">
          <a:xfrm>
            <a:off x="7162800" y="3657600"/>
            <a:ext cx="990600" cy="5334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WR</a:t>
            </a:r>
          </a:p>
        </p:txBody>
      </p:sp>
      <p:sp>
        <p:nvSpPr>
          <p:cNvPr id="232468" name="Rectangle 70"/>
          <p:cNvSpPr>
            <a:spLocks noChangeArrowheads="1"/>
          </p:cNvSpPr>
          <p:nvPr/>
        </p:nvSpPr>
        <p:spPr bwMode="auto">
          <a:xfrm>
            <a:off x="5181600" y="4191000"/>
            <a:ext cx="990600" cy="5334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IF</a:t>
            </a:r>
          </a:p>
        </p:txBody>
      </p:sp>
      <p:sp>
        <p:nvSpPr>
          <p:cNvPr id="232469" name="Rectangle 71"/>
          <p:cNvSpPr>
            <a:spLocks noChangeArrowheads="1"/>
          </p:cNvSpPr>
          <p:nvPr/>
        </p:nvSpPr>
        <p:spPr bwMode="auto">
          <a:xfrm>
            <a:off x="6172200" y="4191000"/>
            <a:ext cx="990600" cy="5334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ID</a:t>
            </a:r>
          </a:p>
        </p:txBody>
      </p:sp>
      <p:sp>
        <p:nvSpPr>
          <p:cNvPr id="232470" name="Rectangle 72"/>
          <p:cNvSpPr>
            <a:spLocks noChangeArrowheads="1"/>
          </p:cNvSpPr>
          <p:nvPr/>
        </p:nvSpPr>
        <p:spPr bwMode="auto">
          <a:xfrm>
            <a:off x="7162800" y="4191000"/>
            <a:ext cx="990600" cy="5334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EX</a:t>
            </a:r>
          </a:p>
        </p:txBody>
      </p:sp>
      <p:sp>
        <p:nvSpPr>
          <p:cNvPr id="232471" name="Rectangle 73"/>
          <p:cNvSpPr>
            <a:spLocks noChangeArrowheads="1"/>
          </p:cNvSpPr>
          <p:nvPr/>
        </p:nvSpPr>
        <p:spPr bwMode="auto">
          <a:xfrm>
            <a:off x="8153400" y="4191000"/>
            <a:ext cx="990600" cy="5334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WR</a:t>
            </a:r>
          </a:p>
        </p:txBody>
      </p:sp>
      <p:sp>
        <p:nvSpPr>
          <p:cNvPr id="232472" name="Rectangle 74"/>
          <p:cNvSpPr>
            <a:spLocks noChangeArrowheads="1"/>
          </p:cNvSpPr>
          <p:nvPr/>
        </p:nvSpPr>
        <p:spPr bwMode="auto">
          <a:xfrm>
            <a:off x="3429000" y="2590800"/>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1</a:t>
            </a:r>
            <a:endParaRPr lang="zh-CN" altLang="zh-CN" sz="2800">
              <a:solidFill>
                <a:schemeClr val="tx2"/>
              </a:solidFill>
              <a:latin typeface="Book Antiqua" panose="02040602050305030304" pitchFamily="18" charset="0"/>
            </a:endParaRPr>
          </a:p>
        </p:txBody>
      </p:sp>
      <p:sp>
        <p:nvSpPr>
          <p:cNvPr id="232473" name="Rectangle 75"/>
          <p:cNvSpPr>
            <a:spLocks noChangeArrowheads="1"/>
          </p:cNvSpPr>
          <p:nvPr/>
        </p:nvSpPr>
        <p:spPr bwMode="auto">
          <a:xfrm>
            <a:off x="4419600" y="2590800"/>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2</a:t>
            </a:r>
            <a:endParaRPr lang="zh-CN" altLang="zh-CN" sz="2800">
              <a:solidFill>
                <a:schemeClr val="tx2"/>
              </a:solidFill>
              <a:latin typeface="Book Antiqua" panose="02040602050305030304" pitchFamily="18" charset="0"/>
            </a:endParaRPr>
          </a:p>
        </p:txBody>
      </p:sp>
      <p:sp>
        <p:nvSpPr>
          <p:cNvPr id="232474" name="Rectangle 76"/>
          <p:cNvSpPr>
            <a:spLocks noChangeArrowheads="1"/>
          </p:cNvSpPr>
          <p:nvPr/>
        </p:nvSpPr>
        <p:spPr bwMode="auto">
          <a:xfrm>
            <a:off x="5410200" y="2590800"/>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3</a:t>
            </a:r>
            <a:endParaRPr lang="zh-CN" altLang="zh-CN" sz="2800">
              <a:solidFill>
                <a:schemeClr val="tx2"/>
              </a:solidFill>
              <a:latin typeface="Book Antiqua" panose="02040602050305030304" pitchFamily="18" charset="0"/>
            </a:endParaRPr>
          </a:p>
        </p:txBody>
      </p:sp>
      <p:sp>
        <p:nvSpPr>
          <p:cNvPr id="232475" name="Rectangle 77"/>
          <p:cNvSpPr>
            <a:spLocks noChangeArrowheads="1"/>
          </p:cNvSpPr>
          <p:nvPr/>
        </p:nvSpPr>
        <p:spPr bwMode="auto">
          <a:xfrm>
            <a:off x="6324600" y="2590800"/>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4</a:t>
            </a:r>
            <a:endParaRPr lang="zh-CN" altLang="zh-CN" sz="2800">
              <a:solidFill>
                <a:schemeClr val="tx2"/>
              </a:solidFill>
              <a:latin typeface="Book Antiqua" panose="02040602050305030304" pitchFamily="18" charset="0"/>
            </a:endParaRPr>
          </a:p>
        </p:txBody>
      </p:sp>
      <p:sp>
        <p:nvSpPr>
          <p:cNvPr id="232476" name="Rectangle 78"/>
          <p:cNvSpPr>
            <a:spLocks noChangeArrowheads="1"/>
          </p:cNvSpPr>
          <p:nvPr/>
        </p:nvSpPr>
        <p:spPr bwMode="auto">
          <a:xfrm>
            <a:off x="7315200" y="2590800"/>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5</a:t>
            </a:r>
            <a:endParaRPr lang="zh-CN" altLang="zh-CN" sz="2800">
              <a:solidFill>
                <a:schemeClr val="tx2"/>
              </a:solidFill>
              <a:latin typeface="Book Antiqua" panose="02040602050305030304" pitchFamily="18" charset="0"/>
            </a:endParaRPr>
          </a:p>
        </p:txBody>
      </p:sp>
      <p:sp>
        <p:nvSpPr>
          <p:cNvPr id="232477" name="Rectangle 79"/>
          <p:cNvSpPr>
            <a:spLocks noChangeArrowheads="1"/>
          </p:cNvSpPr>
          <p:nvPr/>
        </p:nvSpPr>
        <p:spPr bwMode="auto">
          <a:xfrm>
            <a:off x="8305800" y="2590800"/>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6</a:t>
            </a:r>
            <a:endParaRPr lang="zh-CN" altLang="zh-CN" sz="2800">
              <a:solidFill>
                <a:schemeClr val="tx2"/>
              </a:solidFill>
              <a:latin typeface="Book Antiqua" panose="02040602050305030304" pitchFamily="18" charset="0"/>
            </a:endParaRPr>
          </a:p>
        </p:txBody>
      </p:sp>
    </p:spTree>
  </p:cSld>
  <p:clrMapOvr>
    <a:masterClrMapping/>
  </p:clrMapOvr>
  <p:transition spd="slow">
    <p:random/>
    <p:sndAc>
      <p:stSnd>
        <p:snd r:embed="rId2" name="projctor.wav"/>
      </p:stSnd>
    </p:sndAc>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0" name="Rectangle 30"/>
          <p:cNvSpPr>
            <a:spLocks noGrp="1" noChangeArrowheads="1"/>
          </p:cNvSpPr>
          <p:nvPr>
            <p:ph type="title"/>
          </p:nvPr>
        </p:nvSpPr>
        <p:spPr/>
        <p:txBody>
          <a:bodyPr/>
          <a:lstStyle/>
          <a:p>
            <a:pPr eaLnBrk="1" hangingPunct="1">
              <a:defRPr/>
            </a:pPr>
            <a:r>
              <a:rPr lang="zh-CN" altLang="en-US"/>
              <a:t>标量处理机</a:t>
            </a:r>
            <a:br>
              <a:rPr lang="zh-CN" altLang="en-US" sz="3200"/>
            </a:br>
            <a:r>
              <a:rPr lang="zh-CN" altLang="en-US" sz="3200"/>
              <a:t>                       — 解释</a:t>
            </a:r>
          </a:p>
        </p:txBody>
      </p:sp>
      <p:sp>
        <p:nvSpPr>
          <p:cNvPr id="233475" name="Rectangle 31"/>
          <p:cNvSpPr>
            <a:spLocks noGrp="1" noChangeArrowheads="1"/>
          </p:cNvSpPr>
          <p:nvPr>
            <p:ph type="body" idx="1"/>
          </p:nvPr>
        </p:nvSpPr>
        <p:spPr/>
        <p:txBody>
          <a:bodyPr/>
          <a:lstStyle/>
          <a:p>
            <a:pPr marL="0" indent="0" eaLnBrk="1" hangingPunct="1">
              <a:lnSpc>
                <a:spcPct val="120000"/>
              </a:lnSpc>
              <a:buFont typeface="Wingdings" panose="05000000000000000000" pitchFamily="2" charset="2"/>
              <a:buNone/>
            </a:pPr>
            <a:r>
              <a:rPr lang="zh-CN" altLang="en-US" sz="2800"/>
              <a:t>       </a:t>
            </a:r>
            <a:r>
              <a:rPr lang="zh-CN" altLang="en-US" sz="2800">
                <a:solidFill>
                  <a:srgbClr val="FF0000"/>
                </a:solidFill>
              </a:rPr>
              <a:t>标量处理机只有一条指令流水线，采用单发射方式</a:t>
            </a:r>
            <a:r>
              <a:rPr lang="zh-CN" altLang="en-US" sz="2800"/>
              <a:t>：每个周期只取一条指令、只译码一条指令、只执行一条指令、只写回一个运算结果。取指部件、译码部件和写结果部件各设置一套，可以只设置一个多功能操作部件，也可以设置多个独立的操作部件；操作部件中可以采用流水线结构，也可以不采用流水线结构。</a:t>
            </a:r>
            <a:r>
              <a:rPr lang="zh-CN" altLang="en-US" sz="2800">
                <a:solidFill>
                  <a:srgbClr val="0000FF"/>
                </a:solidFill>
              </a:rPr>
              <a:t>设计目标是每个时钟周期平均执行一条指令，</a:t>
            </a:r>
            <a:r>
              <a:rPr lang="en-US" altLang="zh-CN" sz="2800">
                <a:solidFill>
                  <a:srgbClr val="0000FF"/>
                </a:solidFill>
              </a:rPr>
              <a:t>ILP</a:t>
            </a:r>
            <a:r>
              <a:rPr lang="zh-CN" altLang="en-US" sz="2800">
                <a:solidFill>
                  <a:srgbClr val="0000FF"/>
                </a:solidFill>
              </a:rPr>
              <a:t>的期望值1。</a:t>
            </a:r>
          </a:p>
        </p:txBody>
      </p:sp>
      <p:sp>
        <p:nvSpPr>
          <p:cNvPr id="233476"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多指令发射技术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超标量处理机</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工作原理</a:t>
            </a:r>
            <a:endParaRPr lang="zh-CN" altLang="en-US" sz="1200" b="0">
              <a:latin typeface="Times New Roman" panose="02020603050405020304" pitchFamily="18" charset="0"/>
              <a:ea typeface="幼圆" panose="02010509060101010101" pitchFamily="49" charset="-122"/>
            </a:endParaRPr>
          </a:p>
        </p:txBody>
      </p:sp>
      <p:sp>
        <p:nvSpPr>
          <p:cNvPr id="233477" name="Text Box 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3</a:t>
            </a:r>
          </a:p>
        </p:txBody>
      </p:sp>
    </p:spTree>
  </p:cSld>
  <p:clrMapOvr>
    <a:masterClrMapping/>
  </p:clrMapOvr>
  <p:transition spd="slow">
    <p:random/>
    <p:sndAc>
      <p:stSnd>
        <p:snd r:embed="rId2" name="projctor.wav"/>
      </p:stSnd>
    </p:sndAc>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pPr eaLnBrk="1" hangingPunct="1">
              <a:defRPr/>
            </a:pPr>
            <a:r>
              <a:rPr lang="zh-CN" altLang="en-US"/>
              <a:t>超标量处理机</a:t>
            </a:r>
            <a:br>
              <a:rPr lang="zh-CN" altLang="en-US" sz="3200"/>
            </a:br>
            <a:r>
              <a:rPr lang="zh-CN" altLang="en-US" sz="3200"/>
              <a:t>                       — 连接图</a:t>
            </a:r>
          </a:p>
        </p:txBody>
      </p:sp>
      <p:sp>
        <p:nvSpPr>
          <p:cNvPr id="234499"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多指令发射技术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超标量处理机</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工作原理</a:t>
            </a:r>
            <a:endParaRPr lang="zh-CN" altLang="en-US" sz="1200" b="0">
              <a:latin typeface="Times New Roman" panose="02020603050405020304" pitchFamily="18" charset="0"/>
              <a:ea typeface="幼圆" panose="02010509060101010101" pitchFamily="49" charset="-122"/>
            </a:endParaRPr>
          </a:p>
        </p:txBody>
      </p:sp>
      <p:sp>
        <p:nvSpPr>
          <p:cNvPr id="234500" name="Rectangle 50"/>
          <p:cNvSpPr>
            <a:spLocks noChangeArrowheads="1"/>
          </p:cNvSpPr>
          <p:nvPr/>
        </p:nvSpPr>
        <p:spPr bwMode="auto">
          <a:xfrm>
            <a:off x="2438400" y="2057400"/>
            <a:ext cx="9906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rgbClr val="0000FF"/>
                </a:solidFill>
                <a:latin typeface="楷体_GB2312" pitchFamily="49" charset="-122"/>
                <a:sym typeface="Symbol" panose="05050102010706020507" pitchFamily="18" charset="2"/>
              </a:rPr>
              <a:t>取指令</a:t>
            </a:r>
            <a:endParaRPr lang="zh-CN" altLang="zh-CN" sz="2800">
              <a:solidFill>
                <a:srgbClr val="0000FF"/>
              </a:solidFill>
              <a:latin typeface="楷体_GB2312" pitchFamily="49" charset="-122"/>
            </a:endParaRPr>
          </a:p>
        </p:txBody>
      </p:sp>
      <p:sp>
        <p:nvSpPr>
          <p:cNvPr id="234501" name="Rectangle 51"/>
          <p:cNvSpPr>
            <a:spLocks noChangeArrowheads="1"/>
          </p:cNvSpPr>
          <p:nvPr/>
        </p:nvSpPr>
        <p:spPr bwMode="auto">
          <a:xfrm>
            <a:off x="3886200" y="2057400"/>
            <a:ext cx="9906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rgbClr val="0000FF"/>
                </a:solidFill>
                <a:latin typeface="楷体_GB2312" pitchFamily="49" charset="-122"/>
                <a:sym typeface="Symbol" panose="05050102010706020507" pitchFamily="18" charset="2"/>
              </a:rPr>
              <a:t>指令译码</a:t>
            </a:r>
            <a:endParaRPr lang="zh-CN" altLang="zh-CN" sz="2800">
              <a:solidFill>
                <a:srgbClr val="0000FF"/>
              </a:solidFill>
              <a:latin typeface="楷体_GB2312" pitchFamily="49" charset="-122"/>
            </a:endParaRPr>
          </a:p>
        </p:txBody>
      </p:sp>
      <p:sp>
        <p:nvSpPr>
          <p:cNvPr id="234502" name="Rectangle 52"/>
          <p:cNvSpPr>
            <a:spLocks noChangeArrowheads="1"/>
          </p:cNvSpPr>
          <p:nvPr/>
        </p:nvSpPr>
        <p:spPr bwMode="auto">
          <a:xfrm>
            <a:off x="5638800" y="2057400"/>
            <a:ext cx="14478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rgbClr val="0000FF"/>
                </a:solidFill>
                <a:latin typeface="楷体_GB2312" pitchFamily="49" charset="-122"/>
                <a:sym typeface="Symbol" panose="05050102010706020507" pitchFamily="18" charset="2"/>
              </a:rPr>
              <a:t>指令执行</a:t>
            </a:r>
            <a:endParaRPr lang="zh-CN" altLang="zh-CN" sz="2800">
              <a:solidFill>
                <a:srgbClr val="0000FF"/>
              </a:solidFill>
              <a:latin typeface="楷体_GB2312" pitchFamily="49" charset="-122"/>
            </a:endParaRPr>
          </a:p>
        </p:txBody>
      </p:sp>
      <p:sp>
        <p:nvSpPr>
          <p:cNvPr id="234503" name="Rectangle 53"/>
          <p:cNvSpPr>
            <a:spLocks noChangeArrowheads="1"/>
          </p:cNvSpPr>
          <p:nvPr/>
        </p:nvSpPr>
        <p:spPr bwMode="auto">
          <a:xfrm>
            <a:off x="8763000" y="21336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rgbClr val="0000FF"/>
                </a:solidFill>
                <a:latin typeface="楷体_GB2312" pitchFamily="49" charset="-122"/>
                <a:sym typeface="Symbol" panose="05050102010706020507" pitchFamily="18" charset="2"/>
              </a:rPr>
              <a:t>写回结果</a:t>
            </a:r>
            <a:endParaRPr lang="zh-CN" altLang="zh-CN" sz="2800">
              <a:solidFill>
                <a:srgbClr val="0000FF"/>
              </a:solidFill>
              <a:latin typeface="楷体_GB2312" pitchFamily="49" charset="-122"/>
            </a:endParaRPr>
          </a:p>
        </p:txBody>
      </p:sp>
      <p:sp>
        <p:nvSpPr>
          <p:cNvPr id="234504" name="Text Box 5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1</a:t>
            </a:r>
          </a:p>
        </p:txBody>
      </p:sp>
      <p:sp>
        <p:nvSpPr>
          <p:cNvPr id="234505" name="Rectangle 56"/>
          <p:cNvSpPr>
            <a:spLocks noChangeArrowheads="1"/>
          </p:cNvSpPr>
          <p:nvPr/>
        </p:nvSpPr>
        <p:spPr bwMode="auto">
          <a:xfrm>
            <a:off x="2663825" y="3751263"/>
            <a:ext cx="603250" cy="47307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IF</a:t>
            </a:r>
          </a:p>
        </p:txBody>
      </p:sp>
      <p:sp>
        <p:nvSpPr>
          <p:cNvPr id="234506" name="Rectangle 57"/>
          <p:cNvSpPr>
            <a:spLocks noChangeArrowheads="1"/>
          </p:cNvSpPr>
          <p:nvPr/>
        </p:nvSpPr>
        <p:spPr bwMode="auto">
          <a:xfrm>
            <a:off x="3570288" y="3751263"/>
            <a:ext cx="603250" cy="47307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ID</a:t>
            </a:r>
          </a:p>
        </p:txBody>
      </p:sp>
      <p:sp>
        <p:nvSpPr>
          <p:cNvPr id="234507" name="Line 58"/>
          <p:cNvSpPr>
            <a:spLocks noChangeShapeType="1"/>
          </p:cNvSpPr>
          <p:nvPr/>
        </p:nvSpPr>
        <p:spPr bwMode="auto">
          <a:xfrm>
            <a:off x="3267075" y="3987800"/>
            <a:ext cx="303213"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8" name="Line 59"/>
          <p:cNvSpPr>
            <a:spLocks noChangeShapeType="1"/>
          </p:cNvSpPr>
          <p:nvPr/>
        </p:nvSpPr>
        <p:spPr bwMode="auto">
          <a:xfrm>
            <a:off x="4324350" y="2862263"/>
            <a:ext cx="0" cy="284480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09" name="Rectangle 60"/>
          <p:cNvSpPr>
            <a:spLocks noChangeArrowheads="1"/>
          </p:cNvSpPr>
          <p:nvPr/>
        </p:nvSpPr>
        <p:spPr bwMode="auto">
          <a:xfrm>
            <a:off x="5003800" y="2743200"/>
            <a:ext cx="904875" cy="474663"/>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FA1</a:t>
            </a:r>
          </a:p>
        </p:txBody>
      </p:sp>
      <p:sp>
        <p:nvSpPr>
          <p:cNvPr id="234510" name="Rectangle 61"/>
          <p:cNvSpPr>
            <a:spLocks noChangeArrowheads="1"/>
          </p:cNvSpPr>
          <p:nvPr/>
        </p:nvSpPr>
        <p:spPr bwMode="auto">
          <a:xfrm>
            <a:off x="5908675" y="2743200"/>
            <a:ext cx="906463" cy="474663"/>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FA2</a:t>
            </a:r>
          </a:p>
        </p:txBody>
      </p:sp>
      <p:sp>
        <p:nvSpPr>
          <p:cNvPr id="234511" name="Rectangle 62"/>
          <p:cNvSpPr>
            <a:spLocks noChangeArrowheads="1"/>
          </p:cNvSpPr>
          <p:nvPr/>
        </p:nvSpPr>
        <p:spPr bwMode="auto">
          <a:xfrm>
            <a:off x="6815138" y="2743200"/>
            <a:ext cx="904875" cy="474663"/>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FA3</a:t>
            </a:r>
          </a:p>
        </p:txBody>
      </p:sp>
      <p:sp>
        <p:nvSpPr>
          <p:cNvPr id="234512" name="Rectangle 63"/>
          <p:cNvSpPr>
            <a:spLocks noChangeArrowheads="1"/>
          </p:cNvSpPr>
          <p:nvPr/>
        </p:nvSpPr>
        <p:spPr bwMode="auto">
          <a:xfrm>
            <a:off x="5003800" y="3751263"/>
            <a:ext cx="904875" cy="47307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MD1</a:t>
            </a:r>
          </a:p>
        </p:txBody>
      </p:sp>
      <p:sp>
        <p:nvSpPr>
          <p:cNvPr id="234513" name="Rectangle 64"/>
          <p:cNvSpPr>
            <a:spLocks noChangeArrowheads="1"/>
          </p:cNvSpPr>
          <p:nvPr/>
        </p:nvSpPr>
        <p:spPr bwMode="auto">
          <a:xfrm>
            <a:off x="5908675" y="3751263"/>
            <a:ext cx="906463" cy="47307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MD2</a:t>
            </a:r>
          </a:p>
        </p:txBody>
      </p:sp>
      <p:sp>
        <p:nvSpPr>
          <p:cNvPr id="234514" name="Rectangle 65"/>
          <p:cNvSpPr>
            <a:spLocks noChangeArrowheads="1"/>
          </p:cNvSpPr>
          <p:nvPr/>
        </p:nvSpPr>
        <p:spPr bwMode="auto">
          <a:xfrm>
            <a:off x="6815138" y="3751263"/>
            <a:ext cx="904875" cy="47307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MD3</a:t>
            </a:r>
          </a:p>
        </p:txBody>
      </p:sp>
      <p:sp>
        <p:nvSpPr>
          <p:cNvPr id="234515" name="Rectangle 66"/>
          <p:cNvSpPr>
            <a:spLocks noChangeArrowheads="1"/>
          </p:cNvSpPr>
          <p:nvPr/>
        </p:nvSpPr>
        <p:spPr bwMode="auto">
          <a:xfrm>
            <a:off x="5984875" y="4699000"/>
            <a:ext cx="904875" cy="474663"/>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AL</a:t>
            </a:r>
          </a:p>
        </p:txBody>
      </p:sp>
      <p:sp>
        <p:nvSpPr>
          <p:cNvPr id="234516" name="Rectangle 67"/>
          <p:cNvSpPr>
            <a:spLocks noChangeArrowheads="1"/>
          </p:cNvSpPr>
          <p:nvPr/>
        </p:nvSpPr>
        <p:spPr bwMode="auto">
          <a:xfrm>
            <a:off x="5984875" y="5588000"/>
            <a:ext cx="904875" cy="474663"/>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LS</a:t>
            </a:r>
          </a:p>
        </p:txBody>
      </p:sp>
      <p:sp>
        <p:nvSpPr>
          <p:cNvPr id="234517" name="Rectangle 68"/>
          <p:cNvSpPr>
            <a:spLocks noChangeArrowheads="1"/>
          </p:cNvSpPr>
          <p:nvPr/>
        </p:nvSpPr>
        <p:spPr bwMode="auto">
          <a:xfrm>
            <a:off x="5003800" y="3217863"/>
            <a:ext cx="2716213"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浮点加法部件</a:t>
            </a:r>
            <a:endParaRPr lang="zh-CN" altLang="zh-CN" sz="2400">
              <a:solidFill>
                <a:schemeClr val="tx2"/>
              </a:solidFill>
              <a:latin typeface="楷体_GB2312" pitchFamily="49" charset="-122"/>
            </a:endParaRPr>
          </a:p>
        </p:txBody>
      </p:sp>
      <p:sp>
        <p:nvSpPr>
          <p:cNvPr id="234518" name="Rectangle 69"/>
          <p:cNvSpPr>
            <a:spLocks noChangeArrowheads="1"/>
          </p:cNvSpPr>
          <p:nvPr/>
        </p:nvSpPr>
        <p:spPr bwMode="auto">
          <a:xfrm>
            <a:off x="5003800" y="4224338"/>
            <a:ext cx="2716213"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乘除法部件</a:t>
            </a:r>
            <a:endParaRPr lang="zh-CN" altLang="zh-CN" sz="2400">
              <a:solidFill>
                <a:schemeClr val="tx2"/>
              </a:solidFill>
              <a:latin typeface="楷体_GB2312" pitchFamily="49" charset="-122"/>
            </a:endParaRPr>
          </a:p>
        </p:txBody>
      </p:sp>
      <p:sp>
        <p:nvSpPr>
          <p:cNvPr id="234519" name="Rectangle 70"/>
          <p:cNvSpPr>
            <a:spLocks noChangeArrowheads="1"/>
          </p:cNvSpPr>
          <p:nvPr/>
        </p:nvSpPr>
        <p:spPr bwMode="auto">
          <a:xfrm>
            <a:off x="5003800" y="5173663"/>
            <a:ext cx="2716213"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定点ALU部件</a:t>
            </a:r>
            <a:endParaRPr lang="zh-CN" altLang="zh-CN" sz="2400">
              <a:solidFill>
                <a:schemeClr val="tx2"/>
              </a:solidFill>
              <a:latin typeface="楷体_GB2312" pitchFamily="49" charset="-122"/>
            </a:endParaRPr>
          </a:p>
        </p:txBody>
      </p:sp>
      <p:sp>
        <p:nvSpPr>
          <p:cNvPr id="234520" name="Rectangle 71"/>
          <p:cNvSpPr>
            <a:spLocks noChangeArrowheads="1"/>
          </p:cNvSpPr>
          <p:nvPr/>
        </p:nvSpPr>
        <p:spPr bwMode="auto">
          <a:xfrm>
            <a:off x="5078413" y="6062663"/>
            <a:ext cx="2717800"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取数存数部件</a:t>
            </a:r>
            <a:endParaRPr lang="zh-CN" altLang="zh-CN" sz="2400">
              <a:solidFill>
                <a:schemeClr val="tx2"/>
              </a:solidFill>
              <a:latin typeface="楷体_GB2312" pitchFamily="49" charset="-122"/>
            </a:endParaRPr>
          </a:p>
        </p:txBody>
      </p:sp>
      <p:sp>
        <p:nvSpPr>
          <p:cNvPr id="234521" name="Line 72"/>
          <p:cNvSpPr>
            <a:spLocks noChangeShapeType="1"/>
          </p:cNvSpPr>
          <p:nvPr/>
        </p:nvSpPr>
        <p:spPr bwMode="auto">
          <a:xfrm>
            <a:off x="2362200" y="3987800"/>
            <a:ext cx="301625"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2" name="Line 73"/>
          <p:cNvSpPr>
            <a:spLocks noChangeShapeType="1"/>
          </p:cNvSpPr>
          <p:nvPr/>
        </p:nvSpPr>
        <p:spPr bwMode="auto">
          <a:xfrm>
            <a:off x="4324350" y="2862263"/>
            <a:ext cx="67945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3" name="Line 74"/>
          <p:cNvSpPr>
            <a:spLocks noChangeShapeType="1"/>
          </p:cNvSpPr>
          <p:nvPr/>
        </p:nvSpPr>
        <p:spPr bwMode="auto">
          <a:xfrm>
            <a:off x="4324350" y="3868738"/>
            <a:ext cx="67945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4" name="Line 75"/>
          <p:cNvSpPr>
            <a:spLocks noChangeShapeType="1"/>
          </p:cNvSpPr>
          <p:nvPr/>
        </p:nvSpPr>
        <p:spPr bwMode="auto">
          <a:xfrm>
            <a:off x="4173538" y="3987800"/>
            <a:ext cx="150812"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5" name="Line 76"/>
          <p:cNvSpPr>
            <a:spLocks noChangeShapeType="1"/>
          </p:cNvSpPr>
          <p:nvPr/>
        </p:nvSpPr>
        <p:spPr bwMode="auto">
          <a:xfrm>
            <a:off x="4324350" y="4818063"/>
            <a:ext cx="1660525"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6" name="Line 77"/>
          <p:cNvSpPr>
            <a:spLocks noChangeShapeType="1"/>
          </p:cNvSpPr>
          <p:nvPr/>
        </p:nvSpPr>
        <p:spPr bwMode="auto">
          <a:xfrm>
            <a:off x="4324350" y="5707063"/>
            <a:ext cx="1660525"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7" name="Rectangle 78"/>
          <p:cNvSpPr>
            <a:spLocks noChangeArrowheads="1"/>
          </p:cNvSpPr>
          <p:nvPr/>
        </p:nvSpPr>
        <p:spPr bwMode="auto">
          <a:xfrm>
            <a:off x="9078913" y="4402138"/>
            <a:ext cx="754062" cy="47466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WR</a:t>
            </a:r>
          </a:p>
        </p:txBody>
      </p:sp>
      <p:sp>
        <p:nvSpPr>
          <p:cNvPr id="234528" name="Line 79"/>
          <p:cNvSpPr>
            <a:spLocks noChangeShapeType="1"/>
          </p:cNvSpPr>
          <p:nvPr/>
        </p:nvSpPr>
        <p:spPr bwMode="auto">
          <a:xfrm>
            <a:off x="7720013" y="2979738"/>
            <a:ext cx="755650"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29" name="Line 80"/>
          <p:cNvSpPr>
            <a:spLocks noChangeShapeType="1"/>
          </p:cNvSpPr>
          <p:nvPr/>
        </p:nvSpPr>
        <p:spPr bwMode="auto">
          <a:xfrm>
            <a:off x="7720013" y="3987800"/>
            <a:ext cx="604837"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0" name="Line 81"/>
          <p:cNvSpPr>
            <a:spLocks noChangeShapeType="1"/>
          </p:cNvSpPr>
          <p:nvPr/>
        </p:nvSpPr>
        <p:spPr bwMode="auto">
          <a:xfrm>
            <a:off x="6889750" y="4935538"/>
            <a:ext cx="1736725"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1" name="Line 82"/>
          <p:cNvSpPr>
            <a:spLocks noChangeShapeType="1"/>
          </p:cNvSpPr>
          <p:nvPr/>
        </p:nvSpPr>
        <p:spPr bwMode="auto">
          <a:xfrm>
            <a:off x="6889750" y="5824538"/>
            <a:ext cx="1887538"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2" name="Line 83"/>
          <p:cNvSpPr>
            <a:spLocks noChangeShapeType="1"/>
          </p:cNvSpPr>
          <p:nvPr/>
        </p:nvSpPr>
        <p:spPr bwMode="auto">
          <a:xfrm>
            <a:off x="10058400" y="4648200"/>
            <a:ext cx="0" cy="30480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3" name="Rectangle 84"/>
          <p:cNvSpPr>
            <a:spLocks noChangeArrowheads="1"/>
          </p:cNvSpPr>
          <p:nvPr/>
        </p:nvSpPr>
        <p:spPr bwMode="auto">
          <a:xfrm>
            <a:off x="2663825" y="4402138"/>
            <a:ext cx="603250" cy="47466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IF</a:t>
            </a:r>
          </a:p>
        </p:txBody>
      </p:sp>
      <p:sp>
        <p:nvSpPr>
          <p:cNvPr id="234534" name="Rectangle 85"/>
          <p:cNvSpPr>
            <a:spLocks noChangeArrowheads="1"/>
          </p:cNvSpPr>
          <p:nvPr/>
        </p:nvSpPr>
        <p:spPr bwMode="auto">
          <a:xfrm>
            <a:off x="3570288" y="4402138"/>
            <a:ext cx="603250" cy="47466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ID</a:t>
            </a:r>
          </a:p>
        </p:txBody>
      </p:sp>
      <p:sp>
        <p:nvSpPr>
          <p:cNvPr id="234535" name="Line 86"/>
          <p:cNvSpPr>
            <a:spLocks noChangeShapeType="1"/>
          </p:cNvSpPr>
          <p:nvPr/>
        </p:nvSpPr>
        <p:spPr bwMode="auto">
          <a:xfrm>
            <a:off x="3267075" y="4640263"/>
            <a:ext cx="303213"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6" name="Line 87"/>
          <p:cNvSpPr>
            <a:spLocks noChangeShapeType="1"/>
          </p:cNvSpPr>
          <p:nvPr/>
        </p:nvSpPr>
        <p:spPr bwMode="auto">
          <a:xfrm>
            <a:off x="2362200" y="4640263"/>
            <a:ext cx="301625"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7" name="Line 88"/>
          <p:cNvSpPr>
            <a:spLocks noChangeShapeType="1"/>
          </p:cNvSpPr>
          <p:nvPr/>
        </p:nvSpPr>
        <p:spPr bwMode="auto">
          <a:xfrm>
            <a:off x="4173538" y="4640263"/>
            <a:ext cx="377825"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8" name="Line 89"/>
          <p:cNvSpPr>
            <a:spLocks noChangeShapeType="1"/>
          </p:cNvSpPr>
          <p:nvPr/>
        </p:nvSpPr>
        <p:spPr bwMode="auto">
          <a:xfrm>
            <a:off x="4551363" y="3098800"/>
            <a:ext cx="452437"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39" name="Line 90"/>
          <p:cNvSpPr>
            <a:spLocks noChangeShapeType="1"/>
          </p:cNvSpPr>
          <p:nvPr/>
        </p:nvSpPr>
        <p:spPr bwMode="auto">
          <a:xfrm>
            <a:off x="4551363" y="4106863"/>
            <a:ext cx="452437"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0" name="Line 91"/>
          <p:cNvSpPr>
            <a:spLocks noChangeShapeType="1"/>
          </p:cNvSpPr>
          <p:nvPr/>
        </p:nvSpPr>
        <p:spPr bwMode="auto">
          <a:xfrm>
            <a:off x="4551363" y="5054600"/>
            <a:ext cx="1433512"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1" name="Line 92"/>
          <p:cNvSpPr>
            <a:spLocks noChangeShapeType="1"/>
          </p:cNvSpPr>
          <p:nvPr/>
        </p:nvSpPr>
        <p:spPr bwMode="auto">
          <a:xfrm>
            <a:off x="4551363" y="5943600"/>
            <a:ext cx="1433512"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2" name="Line 93"/>
          <p:cNvSpPr>
            <a:spLocks noChangeShapeType="1"/>
          </p:cNvSpPr>
          <p:nvPr/>
        </p:nvSpPr>
        <p:spPr bwMode="auto">
          <a:xfrm>
            <a:off x="4551363" y="3098800"/>
            <a:ext cx="0" cy="284480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3" name="Rectangle 94"/>
          <p:cNvSpPr>
            <a:spLocks noChangeArrowheads="1"/>
          </p:cNvSpPr>
          <p:nvPr/>
        </p:nvSpPr>
        <p:spPr bwMode="auto">
          <a:xfrm>
            <a:off x="9078913" y="3751263"/>
            <a:ext cx="754062" cy="47307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WR</a:t>
            </a:r>
          </a:p>
        </p:txBody>
      </p:sp>
      <p:sp>
        <p:nvSpPr>
          <p:cNvPr id="234544" name="Line 95"/>
          <p:cNvSpPr>
            <a:spLocks noChangeShapeType="1"/>
          </p:cNvSpPr>
          <p:nvPr/>
        </p:nvSpPr>
        <p:spPr bwMode="auto">
          <a:xfrm flipH="1">
            <a:off x="8777288" y="3810000"/>
            <a:ext cx="301625"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5" name="Line 96"/>
          <p:cNvSpPr>
            <a:spLocks noChangeShapeType="1"/>
          </p:cNvSpPr>
          <p:nvPr/>
        </p:nvSpPr>
        <p:spPr bwMode="auto">
          <a:xfrm flipH="1">
            <a:off x="8626475" y="3929063"/>
            <a:ext cx="452438"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6" name="Line 97"/>
          <p:cNvSpPr>
            <a:spLocks noChangeShapeType="1"/>
          </p:cNvSpPr>
          <p:nvPr/>
        </p:nvSpPr>
        <p:spPr bwMode="auto">
          <a:xfrm flipH="1">
            <a:off x="8324850" y="4165600"/>
            <a:ext cx="754063"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7" name="Line 98"/>
          <p:cNvSpPr>
            <a:spLocks noChangeShapeType="1"/>
          </p:cNvSpPr>
          <p:nvPr/>
        </p:nvSpPr>
        <p:spPr bwMode="auto">
          <a:xfrm flipH="1">
            <a:off x="8475663" y="4046538"/>
            <a:ext cx="603250"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8" name="Line 99"/>
          <p:cNvSpPr>
            <a:spLocks noChangeShapeType="1"/>
          </p:cNvSpPr>
          <p:nvPr/>
        </p:nvSpPr>
        <p:spPr bwMode="auto">
          <a:xfrm flipV="1">
            <a:off x="10058400" y="3581400"/>
            <a:ext cx="0" cy="38100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49" name="Line 100"/>
          <p:cNvSpPr>
            <a:spLocks noChangeShapeType="1"/>
          </p:cNvSpPr>
          <p:nvPr/>
        </p:nvSpPr>
        <p:spPr bwMode="auto">
          <a:xfrm>
            <a:off x="8777288" y="3810000"/>
            <a:ext cx="0" cy="2014538"/>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50" name="Line 101"/>
          <p:cNvSpPr>
            <a:spLocks noChangeShapeType="1"/>
          </p:cNvSpPr>
          <p:nvPr/>
        </p:nvSpPr>
        <p:spPr bwMode="auto">
          <a:xfrm>
            <a:off x="8626475" y="3929063"/>
            <a:ext cx="0" cy="1006475"/>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51" name="Line 102"/>
          <p:cNvSpPr>
            <a:spLocks noChangeShapeType="1"/>
          </p:cNvSpPr>
          <p:nvPr/>
        </p:nvSpPr>
        <p:spPr bwMode="auto">
          <a:xfrm>
            <a:off x="8475663" y="2979738"/>
            <a:ext cx="0" cy="1719262"/>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52" name="Line 103"/>
          <p:cNvSpPr>
            <a:spLocks noChangeShapeType="1"/>
          </p:cNvSpPr>
          <p:nvPr/>
        </p:nvSpPr>
        <p:spPr bwMode="auto">
          <a:xfrm>
            <a:off x="8324850" y="3987800"/>
            <a:ext cx="0" cy="830263"/>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53" name="Line 104"/>
          <p:cNvSpPr>
            <a:spLocks noChangeShapeType="1"/>
          </p:cNvSpPr>
          <p:nvPr/>
        </p:nvSpPr>
        <p:spPr bwMode="auto">
          <a:xfrm flipH="1">
            <a:off x="8777288" y="4462463"/>
            <a:ext cx="301625"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54" name="Line 105"/>
          <p:cNvSpPr>
            <a:spLocks noChangeShapeType="1"/>
          </p:cNvSpPr>
          <p:nvPr/>
        </p:nvSpPr>
        <p:spPr bwMode="auto">
          <a:xfrm flipH="1">
            <a:off x="8626475" y="4579938"/>
            <a:ext cx="452438"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55" name="Line 106"/>
          <p:cNvSpPr>
            <a:spLocks noChangeShapeType="1"/>
          </p:cNvSpPr>
          <p:nvPr/>
        </p:nvSpPr>
        <p:spPr bwMode="auto">
          <a:xfrm flipH="1">
            <a:off x="8324850" y="4818063"/>
            <a:ext cx="754063"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56" name="Line 107"/>
          <p:cNvSpPr>
            <a:spLocks noChangeShapeType="1"/>
          </p:cNvSpPr>
          <p:nvPr/>
        </p:nvSpPr>
        <p:spPr bwMode="auto">
          <a:xfrm flipH="1">
            <a:off x="8475663" y="4699000"/>
            <a:ext cx="603250"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57" name="Rectangle 108"/>
          <p:cNvSpPr>
            <a:spLocks noChangeArrowheads="1"/>
          </p:cNvSpPr>
          <p:nvPr/>
        </p:nvSpPr>
        <p:spPr bwMode="auto">
          <a:xfrm>
            <a:off x="2362200" y="2895600"/>
            <a:ext cx="10668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来自指令</a:t>
            </a:r>
            <a:endParaRPr lang="zh-CN" altLang="en-US" sz="2400">
              <a:solidFill>
                <a:schemeClr val="tx2"/>
              </a:solidFill>
              <a:latin typeface="楷体_GB2312" pitchFamily="49" charset="-122"/>
              <a:sym typeface="Symbol" panose="05050102010706020507" pitchFamily="18" charset="2"/>
            </a:endParaRPr>
          </a:p>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Cache</a:t>
            </a:r>
            <a:endParaRPr lang="zh-CN" altLang="zh-CN" sz="2400">
              <a:solidFill>
                <a:schemeClr val="tx2"/>
              </a:solidFill>
              <a:latin typeface="楷体_GB2312" pitchFamily="49" charset="-122"/>
            </a:endParaRPr>
          </a:p>
        </p:txBody>
      </p:sp>
      <p:sp>
        <p:nvSpPr>
          <p:cNvPr id="234558" name="Rectangle 109"/>
          <p:cNvSpPr>
            <a:spLocks noChangeArrowheads="1"/>
          </p:cNvSpPr>
          <p:nvPr/>
        </p:nvSpPr>
        <p:spPr bwMode="auto">
          <a:xfrm>
            <a:off x="2286000" y="5181600"/>
            <a:ext cx="10668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来自指令</a:t>
            </a:r>
            <a:endParaRPr lang="zh-CN" altLang="en-US" sz="2400">
              <a:solidFill>
                <a:schemeClr val="tx2"/>
              </a:solidFill>
              <a:latin typeface="楷体_GB2312" pitchFamily="49" charset="-122"/>
              <a:sym typeface="Symbol" panose="05050102010706020507" pitchFamily="18" charset="2"/>
            </a:endParaRPr>
          </a:p>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Cache</a:t>
            </a:r>
            <a:endParaRPr lang="zh-CN" altLang="zh-CN" sz="2400">
              <a:solidFill>
                <a:schemeClr val="tx2"/>
              </a:solidFill>
              <a:latin typeface="楷体_GB2312" pitchFamily="49" charset="-122"/>
            </a:endParaRPr>
          </a:p>
        </p:txBody>
      </p:sp>
      <p:sp>
        <p:nvSpPr>
          <p:cNvPr id="234559" name="Line 110"/>
          <p:cNvSpPr>
            <a:spLocks noChangeShapeType="1"/>
          </p:cNvSpPr>
          <p:nvPr/>
        </p:nvSpPr>
        <p:spPr bwMode="auto">
          <a:xfrm>
            <a:off x="2362200" y="3505200"/>
            <a:ext cx="0" cy="484188"/>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60" name="Line 111"/>
          <p:cNvSpPr>
            <a:spLocks noChangeShapeType="1"/>
          </p:cNvSpPr>
          <p:nvPr/>
        </p:nvSpPr>
        <p:spPr bwMode="auto">
          <a:xfrm>
            <a:off x="2362200" y="4648200"/>
            <a:ext cx="0" cy="484188"/>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61" name="Rectangle 112"/>
          <p:cNvSpPr>
            <a:spLocks noChangeArrowheads="1"/>
          </p:cNvSpPr>
          <p:nvPr/>
        </p:nvSpPr>
        <p:spPr bwMode="auto">
          <a:xfrm>
            <a:off x="8686800" y="4953000"/>
            <a:ext cx="1793875"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通用寄存器</a:t>
            </a:r>
          </a:p>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后行写数栈</a:t>
            </a:r>
            <a:endParaRPr lang="zh-CN" altLang="zh-CN" sz="2400">
              <a:solidFill>
                <a:schemeClr val="tx2"/>
              </a:solidFill>
              <a:latin typeface="楷体_GB2312" pitchFamily="49" charset="-122"/>
            </a:endParaRPr>
          </a:p>
        </p:txBody>
      </p:sp>
      <p:sp>
        <p:nvSpPr>
          <p:cNvPr id="234562" name="Rectangle 113"/>
          <p:cNvSpPr>
            <a:spLocks noChangeArrowheads="1"/>
          </p:cNvSpPr>
          <p:nvPr/>
        </p:nvSpPr>
        <p:spPr bwMode="auto">
          <a:xfrm>
            <a:off x="8686800" y="2895600"/>
            <a:ext cx="1793875"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通用寄存器</a:t>
            </a:r>
          </a:p>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后行写数栈</a:t>
            </a:r>
            <a:endParaRPr lang="zh-CN" altLang="zh-CN" sz="2400">
              <a:solidFill>
                <a:schemeClr val="tx2"/>
              </a:solidFill>
              <a:latin typeface="楷体_GB2312" pitchFamily="49" charset="-122"/>
            </a:endParaRPr>
          </a:p>
        </p:txBody>
      </p:sp>
      <p:sp>
        <p:nvSpPr>
          <p:cNvPr id="234563" name="Line 114"/>
          <p:cNvSpPr>
            <a:spLocks noChangeShapeType="1"/>
          </p:cNvSpPr>
          <p:nvPr/>
        </p:nvSpPr>
        <p:spPr bwMode="auto">
          <a:xfrm>
            <a:off x="9829800" y="3962400"/>
            <a:ext cx="228600"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64" name="Line 115"/>
          <p:cNvSpPr>
            <a:spLocks noChangeShapeType="1"/>
          </p:cNvSpPr>
          <p:nvPr/>
        </p:nvSpPr>
        <p:spPr bwMode="auto">
          <a:xfrm>
            <a:off x="9829800" y="4648200"/>
            <a:ext cx="228600"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random/>
    <p:sndAc>
      <p:stSnd>
        <p:snd r:embed="rId2" name="projctor.wav"/>
      </p:stSnd>
    </p:sndAc>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pPr eaLnBrk="1" hangingPunct="1">
              <a:defRPr/>
            </a:pPr>
            <a:r>
              <a:rPr lang="zh-CN" altLang="en-US"/>
              <a:t>超标量处理机</a:t>
            </a:r>
            <a:br>
              <a:rPr lang="zh-CN" altLang="en-US" sz="3200"/>
            </a:br>
            <a:r>
              <a:rPr lang="zh-CN" altLang="en-US" sz="3200"/>
              <a:t>                       — 时空图</a:t>
            </a:r>
          </a:p>
        </p:txBody>
      </p:sp>
      <p:sp>
        <p:nvSpPr>
          <p:cNvPr id="235523"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多指令发射技术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超标量处理机</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工作原理</a:t>
            </a:r>
            <a:endParaRPr lang="zh-CN" altLang="en-US" sz="1200" b="0">
              <a:latin typeface="Times New Roman" panose="02020603050405020304" pitchFamily="18" charset="0"/>
              <a:ea typeface="幼圆" panose="02010509060101010101" pitchFamily="49" charset="-122"/>
            </a:endParaRPr>
          </a:p>
        </p:txBody>
      </p:sp>
      <p:sp>
        <p:nvSpPr>
          <p:cNvPr id="235524" name="Text Box 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2</a:t>
            </a:r>
          </a:p>
        </p:txBody>
      </p:sp>
      <p:sp>
        <p:nvSpPr>
          <p:cNvPr id="235525" name="Rectangle 31"/>
          <p:cNvSpPr>
            <a:spLocks noChangeArrowheads="1"/>
          </p:cNvSpPr>
          <p:nvPr/>
        </p:nvSpPr>
        <p:spPr bwMode="auto">
          <a:xfrm>
            <a:off x="3124200" y="2552700"/>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IF</a:t>
            </a:r>
          </a:p>
        </p:txBody>
      </p:sp>
      <p:sp>
        <p:nvSpPr>
          <p:cNvPr id="235526" name="Line 32"/>
          <p:cNvSpPr>
            <a:spLocks noChangeShapeType="1"/>
          </p:cNvSpPr>
          <p:nvPr/>
        </p:nvSpPr>
        <p:spPr bwMode="auto">
          <a:xfrm flipV="1">
            <a:off x="3124200" y="2552700"/>
            <a:ext cx="0" cy="377190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27" name="Rectangle 33"/>
          <p:cNvSpPr>
            <a:spLocks noChangeArrowheads="1"/>
          </p:cNvSpPr>
          <p:nvPr/>
        </p:nvSpPr>
        <p:spPr bwMode="auto">
          <a:xfrm>
            <a:off x="9220200" y="2266950"/>
            <a:ext cx="9906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时钟</a:t>
            </a:r>
            <a:br>
              <a:rPr lang="zh-CN" altLang="zh-CN" sz="2800">
                <a:solidFill>
                  <a:schemeClr val="tx2"/>
                </a:solidFill>
                <a:latin typeface="Book Antiqua" panose="02040602050305030304" pitchFamily="18" charset="0"/>
                <a:sym typeface="Symbol" panose="05050102010706020507" pitchFamily="18" charset="2"/>
              </a:rPr>
            </a:br>
            <a:r>
              <a:rPr lang="zh-CN" altLang="zh-CN" sz="2800">
                <a:solidFill>
                  <a:schemeClr val="tx2"/>
                </a:solidFill>
                <a:latin typeface="Book Antiqua" panose="02040602050305030304" pitchFamily="18" charset="0"/>
                <a:sym typeface="Symbol" panose="05050102010706020507" pitchFamily="18" charset="2"/>
              </a:rPr>
              <a:t>周期</a:t>
            </a:r>
            <a:endParaRPr lang="zh-CN" altLang="zh-CN" sz="2800">
              <a:solidFill>
                <a:schemeClr val="tx2"/>
              </a:solidFill>
              <a:latin typeface="Book Antiqua" panose="02040602050305030304" pitchFamily="18" charset="0"/>
            </a:endParaRPr>
          </a:p>
        </p:txBody>
      </p:sp>
      <p:sp>
        <p:nvSpPr>
          <p:cNvPr id="235528" name="Rectangle 34"/>
          <p:cNvSpPr>
            <a:spLocks noChangeArrowheads="1"/>
          </p:cNvSpPr>
          <p:nvPr/>
        </p:nvSpPr>
        <p:spPr bwMode="auto">
          <a:xfrm>
            <a:off x="3200400" y="5810250"/>
            <a:ext cx="990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指令</a:t>
            </a:r>
            <a:endParaRPr lang="zh-CN" altLang="zh-CN" sz="2800">
              <a:solidFill>
                <a:schemeClr val="tx2"/>
              </a:solidFill>
              <a:latin typeface="Book Antiqua" panose="02040602050305030304" pitchFamily="18" charset="0"/>
            </a:endParaRPr>
          </a:p>
        </p:txBody>
      </p:sp>
      <p:sp>
        <p:nvSpPr>
          <p:cNvPr id="235529" name="Rectangle 35"/>
          <p:cNvSpPr>
            <a:spLocks noChangeArrowheads="1"/>
          </p:cNvSpPr>
          <p:nvPr/>
        </p:nvSpPr>
        <p:spPr bwMode="auto">
          <a:xfrm>
            <a:off x="2514600" y="2552700"/>
            <a:ext cx="609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I</a:t>
            </a:r>
            <a:r>
              <a:rPr lang="zh-CN" altLang="zh-CN" sz="2800" baseline="-25000">
                <a:solidFill>
                  <a:schemeClr val="tx2"/>
                </a:solidFill>
                <a:latin typeface="Book Antiqua" panose="02040602050305030304" pitchFamily="18" charset="0"/>
                <a:sym typeface="Symbol" panose="05050102010706020507" pitchFamily="18" charset="2"/>
              </a:rPr>
              <a:t>1</a:t>
            </a:r>
            <a:endParaRPr lang="en-US" altLang="zh-CN" sz="2800">
              <a:solidFill>
                <a:schemeClr val="tx2"/>
              </a:solidFill>
              <a:latin typeface="Book Antiqua" panose="02040602050305030304" pitchFamily="18" charset="0"/>
            </a:endParaRPr>
          </a:p>
        </p:txBody>
      </p:sp>
      <p:sp>
        <p:nvSpPr>
          <p:cNvPr id="235530" name="Line 36"/>
          <p:cNvSpPr>
            <a:spLocks noChangeShapeType="1"/>
          </p:cNvSpPr>
          <p:nvPr/>
        </p:nvSpPr>
        <p:spPr bwMode="auto">
          <a:xfrm>
            <a:off x="3124200" y="2552700"/>
            <a:ext cx="6142038" cy="1588"/>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31" name="Rectangle 37"/>
          <p:cNvSpPr>
            <a:spLocks noChangeArrowheads="1"/>
          </p:cNvSpPr>
          <p:nvPr/>
        </p:nvSpPr>
        <p:spPr bwMode="auto">
          <a:xfrm>
            <a:off x="2514600" y="2952750"/>
            <a:ext cx="609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I</a:t>
            </a:r>
            <a:r>
              <a:rPr lang="zh-CN" altLang="zh-CN" sz="2800" baseline="-25000">
                <a:solidFill>
                  <a:schemeClr val="tx2"/>
                </a:solidFill>
                <a:latin typeface="Book Antiqua" panose="02040602050305030304" pitchFamily="18" charset="0"/>
                <a:sym typeface="Symbol" panose="05050102010706020507" pitchFamily="18" charset="2"/>
              </a:rPr>
              <a:t>2</a:t>
            </a:r>
            <a:endParaRPr lang="en-US" altLang="zh-CN" sz="2800">
              <a:solidFill>
                <a:schemeClr val="tx2"/>
              </a:solidFill>
              <a:latin typeface="Book Antiqua" panose="02040602050305030304" pitchFamily="18" charset="0"/>
            </a:endParaRPr>
          </a:p>
        </p:txBody>
      </p:sp>
      <p:sp>
        <p:nvSpPr>
          <p:cNvPr id="235532" name="Rectangle 38"/>
          <p:cNvSpPr>
            <a:spLocks noChangeArrowheads="1"/>
          </p:cNvSpPr>
          <p:nvPr/>
        </p:nvSpPr>
        <p:spPr bwMode="auto">
          <a:xfrm>
            <a:off x="2514600" y="3409950"/>
            <a:ext cx="609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I</a:t>
            </a:r>
            <a:r>
              <a:rPr lang="zh-CN" altLang="zh-CN" sz="2800" baseline="-25000">
                <a:solidFill>
                  <a:schemeClr val="tx2"/>
                </a:solidFill>
                <a:latin typeface="Book Antiqua" panose="02040602050305030304" pitchFamily="18" charset="0"/>
                <a:sym typeface="Symbol" panose="05050102010706020507" pitchFamily="18" charset="2"/>
              </a:rPr>
              <a:t>3</a:t>
            </a:r>
            <a:endParaRPr lang="en-US" altLang="zh-CN" sz="2800">
              <a:solidFill>
                <a:schemeClr val="tx2"/>
              </a:solidFill>
              <a:latin typeface="Book Antiqua" panose="02040602050305030304" pitchFamily="18" charset="0"/>
            </a:endParaRPr>
          </a:p>
        </p:txBody>
      </p:sp>
      <p:sp>
        <p:nvSpPr>
          <p:cNvPr id="235533" name="Rectangle 39"/>
          <p:cNvSpPr>
            <a:spLocks noChangeArrowheads="1"/>
          </p:cNvSpPr>
          <p:nvPr/>
        </p:nvSpPr>
        <p:spPr bwMode="auto">
          <a:xfrm>
            <a:off x="4114800" y="2552700"/>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ID</a:t>
            </a:r>
          </a:p>
        </p:txBody>
      </p:sp>
      <p:sp>
        <p:nvSpPr>
          <p:cNvPr id="235534" name="Rectangle 40"/>
          <p:cNvSpPr>
            <a:spLocks noChangeArrowheads="1"/>
          </p:cNvSpPr>
          <p:nvPr/>
        </p:nvSpPr>
        <p:spPr bwMode="auto">
          <a:xfrm>
            <a:off x="5105400" y="2552700"/>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EX</a:t>
            </a:r>
          </a:p>
        </p:txBody>
      </p:sp>
      <p:sp>
        <p:nvSpPr>
          <p:cNvPr id="235535" name="Rectangle 41"/>
          <p:cNvSpPr>
            <a:spLocks noChangeArrowheads="1"/>
          </p:cNvSpPr>
          <p:nvPr/>
        </p:nvSpPr>
        <p:spPr bwMode="auto">
          <a:xfrm>
            <a:off x="6096000" y="2552700"/>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WR</a:t>
            </a:r>
          </a:p>
        </p:txBody>
      </p:sp>
      <p:sp>
        <p:nvSpPr>
          <p:cNvPr id="235536" name="Rectangle 42"/>
          <p:cNvSpPr>
            <a:spLocks noChangeArrowheads="1"/>
          </p:cNvSpPr>
          <p:nvPr/>
        </p:nvSpPr>
        <p:spPr bwMode="auto">
          <a:xfrm>
            <a:off x="3352800" y="2209800"/>
            <a:ext cx="609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1</a:t>
            </a:r>
            <a:endParaRPr lang="zh-CN" altLang="zh-CN" sz="2800">
              <a:solidFill>
                <a:schemeClr val="tx2"/>
              </a:solidFill>
              <a:latin typeface="Book Antiqua" panose="02040602050305030304" pitchFamily="18" charset="0"/>
            </a:endParaRPr>
          </a:p>
        </p:txBody>
      </p:sp>
      <p:sp>
        <p:nvSpPr>
          <p:cNvPr id="235537" name="Rectangle 43"/>
          <p:cNvSpPr>
            <a:spLocks noChangeArrowheads="1"/>
          </p:cNvSpPr>
          <p:nvPr/>
        </p:nvSpPr>
        <p:spPr bwMode="auto">
          <a:xfrm>
            <a:off x="4343400" y="2209800"/>
            <a:ext cx="609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2</a:t>
            </a:r>
            <a:endParaRPr lang="zh-CN" altLang="zh-CN" sz="2800">
              <a:solidFill>
                <a:schemeClr val="tx2"/>
              </a:solidFill>
              <a:latin typeface="Book Antiqua" panose="02040602050305030304" pitchFamily="18" charset="0"/>
            </a:endParaRPr>
          </a:p>
        </p:txBody>
      </p:sp>
      <p:sp>
        <p:nvSpPr>
          <p:cNvPr id="235538" name="Rectangle 44"/>
          <p:cNvSpPr>
            <a:spLocks noChangeArrowheads="1"/>
          </p:cNvSpPr>
          <p:nvPr/>
        </p:nvSpPr>
        <p:spPr bwMode="auto">
          <a:xfrm>
            <a:off x="5334000" y="2209800"/>
            <a:ext cx="609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3</a:t>
            </a:r>
            <a:endParaRPr lang="zh-CN" altLang="zh-CN" sz="2800">
              <a:solidFill>
                <a:schemeClr val="tx2"/>
              </a:solidFill>
              <a:latin typeface="Book Antiqua" panose="02040602050305030304" pitchFamily="18" charset="0"/>
            </a:endParaRPr>
          </a:p>
        </p:txBody>
      </p:sp>
      <p:sp>
        <p:nvSpPr>
          <p:cNvPr id="235539" name="Rectangle 45"/>
          <p:cNvSpPr>
            <a:spLocks noChangeArrowheads="1"/>
          </p:cNvSpPr>
          <p:nvPr/>
        </p:nvSpPr>
        <p:spPr bwMode="auto">
          <a:xfrm>
            <a:off x="6248400" y="2209800"/>
            <a:ext cx="609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4</a:t>
            </a:r>
            <a:endParaRPr lang="zh-CN" altLang="zh-CN" sz="2800">
              <a:solidFill>
                <a:schemeClr val="tx2"/>
              </a:solidFill>
              <a:latin typeface="Book Antiqua" panose="02040602050305030304" pitchFamily="18" charset="0"/>
            </a:endParaRPr>
          </a:p>
        </p:txBody>
      </p:sp>
      <p:sp>
        <p:nvSpPr>
          <p:cNvPr id="235540" name="Rectangle 46"/>
          <p:cNvSpPr>
            <a:spLocks noChangeArrowheads="1"/>
          </p:cNvSpPr>
          <p:nvPr/>
        </p:nvSpPr>
        <p:spPr bwMode="auto">
          <a:xfrm>
            <a:off x="7239000" y="2209800"/>
            <a:ext cx="609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5</a:t>
            </a:r>
            <a:endParaRPr lang="zh-CN" altLang="zh-CN" sz="2800">
              <a:solidFill>
                <a:schemeClr val="tx2"/>
              </a:solidFill>
              <a:latin typeface="Book Antiqua" panose="02040602050305030304" pitchFamily="18" charset="0"/>
            </a:endParaRPr>
          </a:p>
        </p:txBody>
      </p:sp>
      <p:sp>
        <p:nvSpPr>
          <p:cNvPr id="235541" name="Rectangle 47"/>
          <p:cNvSpPr>
            <a:spLocks noChangeArrowheads="1"/>
          </p:cNvSpPr>
          <p:nvPr/>
        </p:nvSpPr>
        <p:spPr bwMode="auto">
          <a:xfrm>
            <a:off x="8229600" y="2209800"/>
            <a:ext cx="609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6</a:t>
            </a:r>
            <a:endParaRPr lang="zh-CN" altLang="zh-CN" sz="2800">
              <a:solidFill>
                <a:schemeClr val="tx2"/>
              </a:solidFill>
              <a:latin typeface="Book Antiqua" panose="02040602050305030304" pitchFamily="18" charset="0"/>
            </a:endParaRPr>
          </a:p>
        </p:txBody>
      </p:sp>
      <p:sp>
        <p:nvSpPr>
          <p:cNvPr id="235542" name="Rectangle 48"/>
          <p:cNvSpPr>
            <a:spLocks noChangeArrowheads="1"/>
          </p:cNvSpPr>
          <p:nvPr/>
        </p:nvSpPr>
        <p:spPr bwMode="auto">
          <a:xfrm>
            <a:off x="2514600" y="3752850"/>
            <a:ext cx="609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I</a:t>
            </a:r>
            <a:r>
              <a:rPr lang="zh-CN" altLang="zh-CN" sz="2800" baseline="-25000">
                <a:solidFill>
                  <a:schemeClr val="tx2"/>
                </a:solidFill>
                <a:latin typeface="Book Antiqua" panose="02040602050305030304" pitchFamily="18" charset="0"/>
                <a:sym typeface="Symbol" panose="05050102010706020507" pitchFamily="18" charset="2"/>
              </a:rPr>
              <a:t>4</a:t>
            </a:r>
            <a:endParaRPr lang="en-US" altLang="zh-CN" sz="2800">
              <a:solidFill>
                <a:schemeClr val="tx2"/>
              </a:solidFill>
              <a:latin typeface="Book Antiqua" panose="02040602050305030304" pitchFamily="18" charset="0"/>
            </a:endParaRPr>
          </a:p>
        </p:txBody>
      </p:sp>
      <p:sp>
        <p:nvSpPr>
          <p:cNvPr id="235543" name="Rectangle 49"/>
          <p:cNvSpPr>
            <a:spLocks noChangeArrowheads="1"/>
          </p:cNvSpPr>
          <p:nvPr/>
        </p:nvSpPr>
        <p:spPr bwMode="auto">
          <a:xfrm>
            <a:off x="2514600" y="4152900"/>
            <a:ext cx="609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I</a:t>
            </a:r>
            <a:r>
              <a:rPr lang="zh-CN" altLang="zh-CN" sz="2800" baseline="-25000">
                <a:solidFill>
                  <a:schemeClr val="tx2"/>
                </a:solidFill>
                <a:latin typeface="Book Antiqua" panose="02040602050305030304" pitchFamily="18" charset="0"/>
                <a:sym typeface="Symbol" panose="05050102010706020507" pitchFamily="18" charset="2"/>
              </a:rPr>
              <a:t>5</a:t>
            </a:r>
            <a:endParaRPr lang="en-US" altLang="zh-CN" sz="2800">
              <a:solidFill>
                <a:schemeClr val="tx2"/>
              </a:solidFill>
              <a:latin typeface="Book Antiqua" panose="02040602050305030304" pitchFamily="18" charset="0"/>
            </a:endParaRPr>
          </a:p>
        </p:txBody>
      </p:sp>
      <p:sp>
        <p:nvSpPr>
          <p:cNvPr id="235544" name="Rectangle 50"/>
          <p:cNvSpPr>
            <a:spLocks noChangeArrowheads="1"/>
          </p:cNvSpPr>
          <p:nvPr/>
        </p:nvSpPr>
        <p:spPr bwMode="auto">
          <a:xfrm>
            <a:off x="2514600" y="4610100"/>
            <a:ext cx="609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I</a:t>
            </a:r>
            <a:r>
              <a:rPr lang="zh-CN" altLang="zh-CN" sz="2800" baseline="-25000">
                <a:solidFill>
                  <a:schemeClr val="tx2"/>
                </a:solidFill>
                <a:latin typeface="Book Antiqua" panose="02040602050305030304" pitchFamily="18" charset="0"/>
                <a:sym typeface="Symbol" panose="05050102010706020507" pitchFamily="18" charset="2"/>
              </a:rPr>
              <a:t>6</a:t>
            </a:r>
            <a:endParaRPr lang="en-US" altLang="zh-CN" sz="2800">
              <a:solidFill>
                <a:schemeClr val="tx2"/>
              </a:solidFill>
              <a:latin typeface="Book Antiqua" panose="02040602050305030304" pitchFamily="18" charset="0"/>
            </a:endParaRPr>
          </a:p>
        </p:txBody>
      </p:sp>
      <p:sp>
        <p:nvSpPr>
          <p:cNvPr id="235545" name="Rectangle 55"/>
          <p:cNvSpPr>
            <a:spLocks noChangeArrowheads="1"/>
          </p:cNvSpPr>
          <p:nvPr/>
        </p:nvSpPr>
        <p:spPr bwMode="auto">
          <a:xfrm>
            <a:off x="2514600" y="4953000"/>
            <a:ext cx="609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I</a:t>
            </a:r>
            <a:r>
              <a:rPr lang="zh-CN" altLang="zh-CN" sz="2800" baseline="-25000">
                <a:solidFill>
                  <a:schemeClr val="tx2"/>
                </a:solidFill>
                <a:latin typeface="Book Antiqua" panose="02040602050305030304" pitchFamily="18" charset="0"/>
                <a:sym typeface="Symbol" panose="05050102010706020507" pitchFamily="18" charset="2"/>
              </a:rPr>
              <a:t>7</a:t>
            </a:r>
            <a:endParaRPr lang="en-US" altLang="zh-CN" sz="2800">
              <a:solidFill>
                <a:schemeClr val="tx2"/>
              </a:solidFill>
              <a:latin typeface="Book Antiqua" panose="02040602050305030304" pitchFamily="18" charset="0"/>
            </a:endParaRPr>
          </a:p>
        </p:txBody>
      </p:sp>
      <p:sp>
        <p:nvSpPr>
          <p:cNvPr id="235546" name="Rectangle 56"/>
          <p:cNvSpPr>
            <a:spLocks noChangeArrowheads="1"/>
          </p:cNvSpPr>
          <p:nvPr/>
        </p:nvSpPr>
        <p:spPr bwMode="auto">
          <a:xfrm>
            <a:off x="2514600" y="5353050"/>
            <a:ext cx="609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800">
                <a:solidFill>
                  <a:schemeClr val="tx2"/>
                </a:solidFill>
                <a:latin typeface="Book Antiqua" panose="02040602050305030304" pitchFamily="18" charset="0"/>
                <a:sym typeface="Symbol" panose="05050102010706020507" pitchFamily="18" charset="2"/>
              </a:rPr>
              <a:t>I</a:t>
            </a:r>
            <a:r>
              <a:rPr lang="zh-CN" altLang="zh-CN" sz="2800" baseline="-25000">
                <a:solidFill>
                  <a:schemeClr val="tx2"/>
                </a:solidFill>
                <a:latin typeface="Book Antiqua" panose="02040602050305030304" pitchFamily="18" charset="0"/>
                <a:sym typeface="Symbol" panose="05050102010706020507" pitchFamily="18" charset="2"/>
              </a:rPr>
              <a:t>8</a:t>
            </a:r>
            <a:endParaRPr lang="en-US" altLang="zh-CN" sz="2800">
              <a:solidFill>
                <a:schemeClr val="tx2"/>
              </a:solidFill>
              <a:latin typeface="Book Antiqua" panose="02040602050305030304" pitchFamily="18" charset="0"/>
            </a:endParaRPr>
          </a:p>
        </p:txBody>
      </p:sp>
      <p:sp>
        <p:nvSpPr>
          <p:cNvPr id="235547" name="Rectangle 62"/>
          <p:cNvSpPr>
            <a:spLocks noChangeArrowheads="1"/>
          </p:cNvSpPr>
          <p:nvPr/>
        </p:nvSpPr>
        <p:spPr bwMode="auto">
          <a:xfrm>
            <a:off x="3124200" y="2952750"/>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IF</a:t>
            </a:r>
          </a:p>
        </p:txBody>
      </p:sp>
      <p:sp>
        <p:nvSpPr>
          <p:cNvPr id="235548" name="Rectangle 63"/>
          <p:cNvSpPr>
            <a:spLocks noChangeArrowheads="1"/>
          </p:cNvSpPr>
          <p:nvPr/>
        </p:nvSpPr>
        <p:spPr bwMode="auto">
          <a:xfrm>
            <a:off x="4114800" y="2952750"/>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ID</a:t>
            </a:r>
          </a:p>
        </p:txBody>
      </p:sp>
      <p:sp>
        <p:nvSpPr>
          <p:cNvPr id="235549" name="Rectangle 64"/>
          <p:cNvSpPr>
            <a:spLocks noChangeArrowheads="1"/>
          </p:cNvSpPr>
          <p:nvPr/>
        </p:nvSpPr>
        <p:spPr bwMode="auto">
          <a:xfrm>
            <a:off x="5105400" y="2952750"/>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EX</a:t>
            </a:r>
          </a:p>
        </p:txBody>
      </p:sp>
      <p:sp>
        <p:nvSpPr>
          <p:cNvPr id="235550" name="Rectangle 65"/>
          <p:cNvSpPr>
            <a:spLocks noChangeArrowheads="1"/>
          </p:cNvSpPr>
          <p:nvPr/>
        </p:nvSpPr>
        <p:spPr bwMode="auto">
          <a:xfrm>
            <a:off x="6096000" y="2952750"/>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WR</a:t>
            </a:r>
          </a:p>
        </p:txBody>
      </p:sp>
      <p:sp>
        <p:nvSpPr>
          <p:cNvPr id="235551" name="Rectangle 66"/>
          <p:cNvSpPr>
            <a:spLocks noChangeArrowheads="1"/>
          </p:cNvSpPr>
          <p:nvPr/>
        </p:nvSpPr>
        <p:spPr bwMode="auto">
          <a:xfrm>
            <a:off x="4114800" y="3352800"/>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IF</a:t>
            </a:r>
          </a:p>
        </p:txBody>
      </p:sp>
      <p:sp>
        <p:nvSpPr>
          <p:cNvPr id="235552" name="Rectangle 67"/>
          <p:cNvSpPr>
            <a:spLocks noChangeArrowheads="1"/>
          </p:cNvSpPr>
          <p:nvPr/>
        </p:nvSpPr>
        <p:spPr bwMode="auto">
          <a:xfrm>
            <a:off x="5105400" y="3352800"/>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ID</a:t>
            </a:r>
          </a:p>
        </p:txBody>
      </p:sp>
      <p:sp>
        <p:nvSpPr>
          <p:cNvPr id="235553" name="Rectangle 68"/>
          <p:cNvSpPr>
            <a:spLocks noChangeArrowheads="1"/>
          </p:cNvSpPr>
          <p:nvPr/>
        </p:nvSpPr>
        <p:spPr bwMode="auto">
          <a:xfrm>
            <a:off x="6096000" y="3352800"/>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EX</a:t>
            </a:r>
          </a:p>
        </p:txBody>
      </p:sp>
      <p:sp>
        <p:nvSpPr>
          <p:cNvPr id="235554" name="Rectangle 69"/>
          <p:cNvSpPr>
            <a:spLocks noChangeArrowheads="1"/>
          </p:cNvSpPr>
          <p:nvPr/>
        </p:nvSpPr>
        <p:spPr bwMode="auto">
          <a:xfrm>
            <a:off x="7086600" y="3352800"/>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WR</a:t>
            </a:r>
          </a:p>
        </p:txBody>
      </p:sp>
      <p:sp>
        <p:nvSpPr>
          <p:cNvPr id="235555" name="Rectangle 70"/>
          <p:cNvSpPr>
            <a:spLocks noChangeArrowheads="1"/>
          </p:cNvSpPr>
          <p:nvPr/>
        </p:nvSpPr>
        <p:spPr bwMode="auto">
          <a:xfrm>
            <a:off x="4114800" y="3752850"/>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IF</a:t>
            </a:r>
          </a:p>
        </p:txBody>
      </p:sp>
      <p:sp>
        <p:nvSpPr>
          <p:cNvPr id="235556" name="Rectangle 71"/>
          <p:cNvSpPr>
            <a:spLocks noChangeArrowheads="1"/>
          </p:cNvSpPr>
          <p:nvPr/>
        </p:nvSpPr>
        <p:spPr bwMode="auto">
          <a:xfrm>
            <a:off x="5105400" y="3752850"/>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ID</a:t>
            </a:r>
          </a:p>
        </p:txBody>
      </p:sp>
      <p:sp>
        <p:nvSpPr>
          <p:cNvPr id="235557" name="Rectangle 72"/>
          <p:cNvSpPr>
            <a:spLocks noChangeArrowheads="1"/>
          </p:cNvSpPr>
          <p:nvPr/>
        </p:nvSpPr>
        <p:spPr bwMode="auto">
          <a:xfrm>
            <a:off x="6096000" y="3752850"/>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EX</a:t>
            </a:r>
          </a:p>
        </p:txBody>
      </p:sp>
      <p:sp>
        <p:nvSpPr>
          <p:cNvPr id="235558" name="Rectangle 73"/>
          <p:cNvSpPr>
            <a:spLocks noChangeArrowheads="1"/>
          </p:cNvSpPr>
          <p:nvPr/>
        </p:nvSpPr>
        <p:spPr bwMode="auto">
          <a:xfrm>
            <a:off x="7086600" y="3752850"/>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WR</a:t>
            </a:r>
          </a:p>
        </p:txBody>
      </p:sp>
      <p:sp>
        <p:nvSpPr>
          <p:cNvPr id="235559" name="Rectangle 78"/>
          <p:cNvSpPr>
            <a:spLocks noChangeArrowheads="1"/>
          </p:cNvSpPr>
          <p:nvPr/>
        </p:nvSpPr>
        <p:spPr bwMode="auto">
          <a:xfrm>
            <a:off x="5105400" y="4154488"/>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IF</a:t>
            </a:r>
          </a:p>
        </p:txBody>
      </p:sp>
      <p:sp>
        <p:nvSpPr>
          <p:cNvPr id="235560" name="Rectangle 79"/>
          <p:cNvSpPr>
            <a:spLocks noChangeArrowheads="1"/>
          </p:cNvSpPr>
          <p:nvPr/>
        </p:nvSpPr>
        <p:spPr bwMode="auto">
          <a:xfrm>
            <a:off x="6096000" y="4154488"/>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ID</a:t>
            </a:r>
          </a:p>
        </p:txBody>
      </p:sp>
      <p:sp>
        <p:nvSpPr>
          <p:cNvPr id="235561" name="Rectangle 80"/>
          <p:cNvSpPr>
            <a:spLocks noChangeArrowheads="1"/>
          </p:cNvSpPr>
          <p:nvPr/>
        </p:nvSpPr>
        <p:spPr bwMode="auto">
          <a:xfrm>
            <a:off x="7086600" y="4154488"/>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EX</a:t>
            </a:r>
          </a:p>
        </p:txBody>
      </p:sp>
      <p:sp>
        <p:nvSpPr>
          <p:cNvPr id="235562" name="Rectangle 81"/>
          <p:cNvSpPr>
            <a:spLocks noChangeArrowheads="1"/>
          </p:cNvSpPr>
          <p:nvPr/>
        </p:nvSpPr>
        <p:spPr bwMode="auto">
          <a:xfrm>
            <a:off x="8077200" y="4154488"/>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WR</a:t>
            </a:r>
          </a:p>
        </p:txBody>
      </p:sp>
      <p:sp>
        <p:nvSpPr>
          <p:cNvPr id="235563" name="Rectangle 82"/>
          <p:cNvSpPr>
            <a:spLocks noChangeArrowheads="1"/>
          </p:cNvSpPr>
          <p:nvPr/>
        </p:nvSpPr>
        <p:spPr bwMode="auto">
          <a:xfrm>
            <a:off x="5105400" y="4554538"/>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IF</a:t>
            </a:r>
          </a:p>
        </p:txBody>
      </p:sp>
      <p:sp>
        <p:nvSpPr>
          <p:cNvPr id="235564" name="Rectangle 83"/>
          <p:cNvSpPr>
            <a:spLocks noChangeArrowheads="1"/>
          </p:cNvSpPr>
          <p:nvPr/>
        </p:nvSpPr>
        <p:spPr bwMode="auto">
          <a:xfrm>
            <a:off x="6096000" y="4554538"/>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ID</a:t>
            </a:r>
          </a:p>
        </p:txBody>
      </p:sp>
      <p:sp>
        <p:nvSpPr>
          <p:cNvPr id="235565" name="Rectangle 84"/>
          <p:cNvSpPr>
            <a:spLocks noChangeArrowheads="1"/>
          </p:cNvSpPr>
          <p:nvPr/>
        </p:nvSpPr>
        <p:spPr bwMode="auto">
          <a:xfrm>
            <a:off x="7086600" y="4554538"/>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EX</a:t>
            </a:r>
          </a:p>
        </p:txBody>
      </p:sp>
      <p:sp>
        <p:nvSpPr>
          <p:cNvPr id="235566" name="Rectangle 85"/>
          <p:cNvSpPr>
            <a:spLocks noChangeArrowheads="1"/>
          </p:cNvSpPr>
          <p:nvPr/>
        </p:nvSpPr>
        <p:spPr bwMode="auto">
          <a:xfrm>
            <a:off x="8077200" y="4554538"/>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WR</a:t>
            </a:r>
          </a:p>
        </p:txBody>
      </p:sp>
      <p:sp>
        <p:nvSpPr>
          <p:cNvPr id="235567" name="Rectangle 86"/>
          <p:cNvSpPr>
            <a:spLocks noChangeArrowheads="1"/>
          </p:cNvSpPr>
          <p:nvPr/>
        </p:nvSpPr>
        <p:spPr bwMode="auto">
          <a:xfrm>
            <a:off x="6111875" y="4948238"/>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IF</a:t>
            </a:r>
          </a:p>
        </p:txBody>
      </p:sp>
      <p:sp>
        <p:nvSpPr>
          <p:cNvPr id="235568" name="Rectangle 87"/>
          <p:cNvSpPr>
            <a:spLocks noChangeArrowheads="1"/>
          </p:cNvSpPr>
          <p:nvPr/>
        </p:nvSpPr>
        <p:spPr bwMode="auto">
          <a:xfrm>
            <a:off x="7102475" y="4948238"/>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ID</a:t>
            </a:r>
          </a:p>
        </p:txBody>
      </p:sp>
      <p:sp>
        <p:nvSpPr>
          <p:cNvPr id="235569" name="Rectangle 88"/>
          <p:cNvSpPr>
            <a:spLocks noChangeArrowheads="1"/>
          </p:cNvSpPr>
          <p:nvPr/>
        </p:nvSpPr>
        <p:spPr bwMode="auto">
          <a:xfrm>
            <a:off x="8093075" y="4948238"/>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EX</a:t>
            </a:r>
          </a:p>
        </p:txBody>
      </p:sp>
      <p:sp>
        <p:nvSpPr>
          <p:cNvPr id="235570" name="Rectangle 89"/>
          <p:cNvSpPr>
            <a:spLocks noChangeArrowheads="1"/>
          </p:cNvSpPr>
          <p:nvPr/>
        </p:nvSpPr>
        <p:spPr bwMode="auto">
          <a:xfrm>
            <a:off x="9083675" y="4948238"/>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WR</a:t>
            </a:r>
          </a:p>
        </p:txBody>
      </p:sp>
      <p:sp>
        <p:nvSpPr>
          <p:cNvPr id="235571" name="Rectangle 90"/>
          <p:cNvSpPr>
            <a:spLocks noChangeArrowheads="1"/>
          </p:cNvSpPr>
          <p:nvPr/>
        </p:nvSpPr>
        <p:spPr bwMode="auto">
          <a:xfrm>
            <a:off x="6111875" y="5348288"/>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IF</a:t>
            </a:r>
          </a:p>
        </p:txBody>
      </p:sp>
      <p:sp>
        <p:nvSpPr>
          <p:cNvPr id="235572" name="Rectangle 91"/>
          <p:cNvSpPr>
            <a:spLocks noChangeArrowheads="1"/>
          </p:cNvSpPr>
          <p:nvPr/>
        </p:nvSpPr>
        <p:spPr bwMode="auto">
          <a:xfrm>
            <a:off x="7102475" y="5348288"/>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ID</a:t>
            </a:r>
          </a:p>
        </p:txBody>
      </p:sp>
      <p:sp>
        <p:nvSpPr>
          <p:cNvPr id="235573" name="Rectangle 92"/>
          <p:cNvSpPr>
            <a:spLocks noChangeArrowheads="1"/>
          </p:cNvSpPr>
          <p:nvPr/>
        </p:nvSpPr>
        <p:spPr bwMode="auto">
          <a:xfrm>
            <a:off x="8093075" y="5348288"/>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EX</a:t>
            </a:r>
          </a:p>
        </p:txBody>
      </p:sp>
      <p:sp>
        <p:nvSpPr>
          <p:cNvPr id="235574" name="Rectangle 93"/>
          <p:cNvSpPr>
            <a:spLocks noChangeArrowheads="1"/>
          </p:cNvSpPr>
          <p:nvPr/>
        </p:nvSpPr>
        <p:spPr bwMode="auto">
          <a:xfrm>
            <a:off x="9083675" y="5348288"/>
            <a:ext cx="990600" cy="4000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Comic Sans MS" panose="030F0702030302020204" pitchFamily="66" charset="0"/>
              </a:rPr>
              <a:t>WR</a:t>
            </a:r>
          </a:p>
        </p:txBody>
      </p:sp>
    </p:spTree>
  </p:cSld>
  <p:clrMapOvr>
    <a:masterClrMapping/>
  </p:clrMapOvr>
  <p:transition spd="slow">
    <p:random/>
    <p:sndAc>
      <p:stSnd>
        <p:snd r:embed="rId2" name="projctor.wav"/>
      </p:stSnd>
    </p:sndAc>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p:txBody>
          <a:bodyPr/>
          <a:lstStyle/>
          <a:p>
            <a:pPr eaLnBrk="1" hangingPunct="1">
              <a:defRPr/>
            </a:pPr>
            <a:r>
              <a:rPr lang="zh-CN" altLang="en-US"/>
              <a:t>超标量处理机</a:t>
            </a:r>
            <a:br>
              <a:rPr lang="zh-CN" altLang="en-US" sz="3200"/>
            </a:br>
            <a:r>
              <a:rPr lang="zh-CN" altLang="en-US" sz="3200"/>
              <a:t>                       — 解释</a:t>
            </a:r>
          </a:p>
        </p:txBody>
      </p:sp>
      <p:sp>
        <p:nvSpPr>
          <p:cNvPr id="236547" name="Text Box 4"/>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多指令发射技术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超标量处理机</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工作原理</a:t>
            </a:r>
            <a:endParaRPr lang="zh-CN" altLang="en-US" sz="1200" b="0">
              <a:latin typeface="Times New Roman" panose="02020603050405020304" pitchFamily="18" charset="0"/>
              <a:ea typeface="幼圆" panose="02010509060101010101" pitchFamily="49" charset="-122"/>
            </a:endParaRPr>
          </a:p>
        </p:txBody>
      </p:sp>
      <p:sp>
        <p:nvSpPr>
          <p:cNvPr id="236548"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3</a:t>
            </a:r>
          </a:p>
        </p:txBody>
      </p:sp>
      <p:sp>
        <p:nvSpPr>
          <p:cNvPr id="236549" name="Rectangle 6"/>
          <p:cNvSpPr>
            <a:spLocks noGrp="1" noChangeArrowheads="1"/>
          </p:cNvSpPr>
          <p:nvPr>
            <p:ph type="body" idx="1"/>
          </p:nvPr>
        </p:nvSpPr>
        <p:spPr/>
        <p:txBody>
          <a:bodyPr/>
          <a:lstStyle/>
          <a:p>
            <a:pPr marL="0" indent="0" eaLnBrk="1" hangingPunct="1">
              <a:lnSpc>
                <a:spcPct val="120000"/>
              </a:lnSpc>
              <a:buFont typeface="Wingdings" panose="05000000000000000000" pitchFamily="2" charset="2"/>
              <a:buNone/>
            </a:pPr>
            <a:r>
              <a:rPr lang="zh-CN" altLang="en-US" sz="2800"/>
              <a:t>       </a:t>
            </a:r>
            <a:r>
              <a:rPr lang="zh-CN" altLang="en-US" sz="2800">
                <a:solidFill>
                  <a:srgbClr val="FF0000"/>
                </a:solidFill>
              </a:rPr>
              <a:t>超标量处理机必须有两条或两条以上能够同时工作的指令流水线，采用多发射方式</a:t>
            </a:r>
            <a:r>
              <a:rPr lang="zh-CN" altLang="en-US" sz="2800"/>
              <a:t>：每个周期同时取多条指令、同时译码多条指令、同时执行多条指令、同时写回多个运算结果。需要多个取指令部件、多个指令译码部件和多个写结果部件，设置多个指令执行部件，复杂的指令执行部件一般采用流水线结构。</a:t>
            </a:r>
            <a:r>
              <a:rPr lang="zh-CN" altLang="en-US" sz="2800">
                <a:solidFill>
                  <a:srgbClr val="0000FF"/>
                </a:solidFill>
              </a:rPr>
              <a:t>设计目标是每个时钟周期平均执行多条指令，</a:t>
            </a:r>
            <a:r>
              <a:rPr lang="en-US" altLang="zh-CN" sz="2800">
                <a:solidFill>
                  <a:srgbClr val="0000FF"/>
                </a:solidFill>
              </a:rPr>
              <a:t>ILP</a:t>
            </a:r>
            <a:r>
              <a:rPr lang="zh-CN" altLang="en-US" sz="2800">
                <a:solidFill>
                  <a:srgbClr val="0000FF"/>
                </a:solidFill>
              </a:rPr>
              <a:t>的期望值大于1。</a:t>
            </a:r>
          </a:p>
        </p:txBody>
      </p:sp>
    </p:spTree>
  </p:cSld>
  <p:clrMapOvr>
    <a:masterClrMapping/>
  </p:clrMapOvr>
  <p:transition spd="slow">
    <p:random/>
    <p:sndAc>
      <p:stSnd>
        <p:snd r:embed="rId2" name="projctor.wav"/>
      </p:stSnd>
    </p:sndAc>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p:txBody>
          <a:bodyPr/>
          <a:lstStyle/>
          <a:p>
            <a:pPr eaLnBrk="1" hangingPunct="1">
              <a:defRPr/>
            </a:pPr>
            <a:r>
              <a:rPr lang="zh-CN" altLang="en-US"/>
              <a:t>超标量处理机</a:t>
            </a:r>
            <a:br>
              <a:rPr lang="zh-CN" altLang="en-US" sz="3200"/>
            </a:br>
            <a:r>
              <a:rPr lang="zh-CN" altLang="en-US" sz="3200"/>
              <a:t>                       — 定义</a:t>
            </a:r>
          </a:p>
        </p:txBody>
      </p:sp>
      <p:sp>
        <p:nvSpPr>
          <p:cNvPr id="237571"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多指令发射技术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超标量处理机</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工作原理</a:t>
            </a:r>
            <a:endParaRPr lang="zh-CN" altLang="en-US" sz="1200" b="0">
              <a:latin typeface="Times New Roman" panose="02020603050405020304" pitchFamily="18" charset="0"/>
              <a:ea typeface="幼圆" panose="02010509060101010101" pitchFamily="49" charset="-122"/>
            </a:endParaRPr>
          </a:p>
        </p:txBody>
      </p:sp>
      <p:sp>
        <p:nvSpPr>
          <p:cNvPr id="237572" name="Text Box 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4</a:t>
            </a:r>
          </a:p>
        </p:txBody>
      </p:sp>
      <p:sp>
        <p:nvSpPr>
          <p:cNvPr id="731142" name="Rectangle 6"/>
          <p:cNvSpPr>
            <a:spLocks noGrp="1" noChangeArrowheads="1"/>
          </p:cNvSpPr>
          <p:nvPr>
            <p:ph type="body" idx="1"/>
          </p:nvPr>
        </p:nvSpPr>
        <p:spPr>
          <a:xfrm>
            <a:off x="2333625" y="1984375"/>
            <a:ext cx="7958138" cy="4416425"/>
          </a:xfrm>
        </p:spPr>
        <p:txBody>
          <a:bodyPr/>
          <a:lstStyle/>
          <a:p>
            <a:pPr marL="0" indent="0" eaLnBrk="1" hangingPunct="1">
              <a:lnSpc>
                <a:spcPct val="150000"/>
              </a:lnSpc>
              <a:buFont typeface="Wingdings" panose="05000000000000000000" pitchFamily="2" charset="2"/>
              <a:buNone/>
              <a:defRPr/>
            </a:pPr>
            <a:r>
              <a:rPr lang="zh-CN" altLang="en-US" sz="2800" dirty="0"/>
              <a:t>       </a:t>
            </a:r>
            <a:r>
              <a:rPr lang="zh-CN" altLang="en-US" sz="2800" dirty="0">
                <a:solidFill>
                  <a:srgbClr val="FF0000"/>
                </a:solidFill>
                <a:effectLst>
                  <a:outerShdw blurRad="38100" dist="38100" dir="2700000" algn="tl">
                    <a:srgbClr val="C0C0C0"/>
                  </a:outerShdw>
                </a:effectLst>
              </a:rPr>
              <a:t>一个时钟周期内能够同时发射多条指令的处理机称为超标量处理机。</a:t>
            </a:r>
            <a:r>
              <a:rPr lang="zh-CN" altLang="en-US" sz="2800" dirty="0"/>
              <a:t>目前在多数超标量处理机中，每个时钟周期硬件可以发射1～8条不等数量的指令，可以通过编译器进行静态调度（</a:t>
            </a:r>
            <a:r>
              <a:rPr lang="zh-CN" altLang="en-US" sz="2800" dirty="0">
                <a:solidFill>
                  <a:srgbClr val="0000FF"/>
                </a:solidFill>
              </a:rPr>
              <a:t>按序执行</a:t>
            </a:r>
            <a:r>
              <a:rPr lang="zh-CN" altLang="en-US" sz="2800" dirty="0"/>
              <a:t>），也可以使用诸如记分板或</a:t>
            </a:r>
            <a:r>
              <a:rPr lang="en-US" altLang="zh-CN" sz="2800" dirty="0" err="1"/>
              <a:t>Tomasulo</a:t>
            </a:r>
            <a:r>
              <a:rPr lang="zh-CN" altLang="en-US" sz="2800" dirty="0"/>
              <a:t>算法的动态调度（</a:t>
            </a:r>
            <a:r>
              <a:rPr lang="zh-CN" altLang="en-US" sz="2800" dirty="0">
                <a:solidFill>
                  <a:srgbClr val="0000FF"/>
                </a:solidFill>
              </a:rPr>
              <a:t>乱序执行</a:t>
            </a:r>
            <a:r>
              <a:rPr lang="zh-CN" altLang="en-US" sz="2800" dirty="0"/>
              <a:t>）。</a:t>
            </a:r>
          </a:p>
        </p:txBody>
      </p:sp>
    </p:spTree>
  </p:cSld>
  <p:clrMapOvr>
    <a:masterClrMapping/>
  </p:clrMapOvr>
  <p:transition spd="slow">
    <p:random/>
    <p:sndAc>
      <p:stSnd>
        <p:snd r:embed="rId2" name="projctor.wav"/>
      </p:stSnd>
    </p:sndAc>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pPr eaLnBrk="1" hangingPunct="1">
              <a:defRPr/>
            </a:pPr>
            <a:r>
              <a:rPr lang="zh-CN" altLang="en-US"/>
              <a:t>超标量处理机</a:t>
            </a:r>
            <a:br>
              <a:rPr lang="zh-CN" altLang="en-US" sz="3200"/>
            </a:br>
            <a:r>
              <a:rPr lang="zh-CN" altLang="en-US" sz="3200"/>
              <a:t>              — 先行指令窗口(1)</a:t>
            </a:r>
          </a:p>
        </p:txBody>
      </p:sp>
      <p:sp>
        <p:nvSpPr>
          <p:cNvPr id="23859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多指令发射技术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超标量处理机</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工作原理</a:t>
            </a:r>
            <a:endParaRPr lang="zh-CN" altLang="en-US" sz="1200" b="0">
              <a:latin typeface="Times New Roman" panose="02020603050405020304" pitchFamily="18" charset="0"/>
              <a:ea typeface="幼圆" panose="02010509060101010101" pitchFamily="49" charset="-122"/>
            </a:endParaRPr>
          </a:p>
        </p:txBody>
      </p:sp>
      <p:sp>
        <p:nvSpPr>
          <p:cNvPr id="238596" name="Text Box 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5</a:t>
            </a:r>
          </a:p>
        </p:txBody>
      </p:sp>
      <p:sp>
        <p:nvSpPr>
          <p:cNvPr id="238597" name="Rectangle 6"/>
          <p:cNvSpPr>
            <a:spLocks noGrp="1" noChangeArrowheads="1"/>
          </p:cNvSpPr>
          <p:nvPr>
            <p:ph type="body" idx="1"/>
          </p:nvPr>
        </p:nvSpPr>
        <p:spPr/>
        <p:txBody>
          <a:bodyPr/>
          <a:lstStyle/>
          <a:p>
            <a:pPr marL="0" indent="0" eaLnBrk="1" hangingPunct="1">
              <a:lnSpc>
                <a:spcPct val="130000"/>
              </a:lnSpc>
              <a:buFont typeface="Wingdings" panose="05000000000000000000" pitchFamily="2" charset="2"/>
              <a:buNone/>
            </a:pPr>
            <a:r>
              <a:rPr lang="zh-CN" altLang="en-US" sz="2800"/>
              <a:t>       为进一步提高超标量处理机的性能，通常采用</a:t>
            </a:r>
            <a:r>
              <a:rPr lang="zh-CN" altLang="en-US" sz="2800">
                <a:solidFill>
                  <a:srgbClr val="FF0000"/>
                </a:solidFill>
              </a:rPr>
              <a:t>先行指令窗口</a:t>
            </a:r>
            <a:r>
              <a:rPr lang="zh-CN" altLang="en-US" sz="2800"/>
              <a:t>：能够从指令</a:t>
            </a:r>
            <a:r>
              <a:rPr lang="en-US" altLang="zh-CN" sz="2800"/>
              <a:t>Cache</a:t>
            </a:r>
            <a:r>
              <a:rPr lang="zh-CN" altLang="en-US" sz="2800"/>
              <a:t>中预取多条指令，能够对窗口内的指令进行数据相关性分析和功能部件冲突的检测。另外还应该至少有一套取指令部件和一套指令译码部件。</a:t>
            </a:r>
          </a:p>
          <a:p>
            <a:pPr marL="0" indent="0" eaLnBrk="1" hangingPunct="1">
              <a:lnSpc>
                <a:spcPct val="130000"/>
              </a:lnSpc>
              <a:buFont typeface="Wingdings" panose="05000000000000000000" pitchFamily="2" charset="2"/>
              <a:buNone/>
            </a:pPr>
            <a:r>
              <a:rPr lang="zh-CN" altLang="en-US" sz="2800"/>
              <a:t>       先行指令窗口的大小对超标量处理机的性能影响很大，目前窗口大小一般为2至8条指令。</a:t>
            </a:r>
          </a:p>
        </p:txBody>
      </p:sp>
    </p:spTree>
  </p:cSld>
  <p:clrMapOvr>
    <a:masterClrMapping/>
  </p:clrMapOvr>
  <p:transition spd="slow">
    <p:random/>
    <p:sndAc>
      <p:stSnd>
        <p:snd r:embed="rId2" name="projctor.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指令格式的优化设计</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操作码的优化设计</a:t>
            </a:r>
            <a:endParaRPr lang="zh-CN" altLang="en-US" sz="1200" b="0" dirty="0">
              <a:latin typeface="Times New Roman" panose="02020603050405020304" pitchFamily="18" charset="0"/>
              <a:ea typeface="幼圆" panose="02010509060101010101" pitchFamily="49" charset="-122"/>
            </a:endParaRPr>
          </a:p>
        </p:txBody>
      </p:sp>
      <p:sp>
        <p:nvSpPr>
          <p:cNvPr id="321539" name="Rectangle 3"/>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例  子</a:t>
            </a:r>
          </a:p>
        </p:txBody>
      </p:sp>
      <p:sp>
        <p:nvSpPr>
          <p:cNvPr id="321540" name="Rectangle 4"/>
          <p:cNvSpPr>
            <a:spLocks noGrp="1" noChangeArrowheads="1"/>
          </p:cNvSpPr>
          <p:nvPr>
            <p:ph idx="1"/>
          </p:nvPr>
        </p:nvSpPr>
        <p:spPr>
          <a:xfrm>
            <a:off x="2333625" y="2060575"/>
            <a:ext cx="7958138" cy="2736850"/>
          </a:xfrm>
        </p:spPr>
        <p:txBody>
          <a:bodyPr vert="horz" wrap="square" lIns="91440" tIns="45720" rIns="91440" bIns="45720" numCol="1" anchor="t" anchorCtr="0" compatLnSpc="1"/>
          <a:lstStyle/>
          <a:p>
            <a:pPr marL="0" marR="0" lvl="0" indent="0"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defRPr/>
            </a:pPr>
            <a:r>
              <a:rPr kumimoji="1" lang="zh-CN" altLang="en-US" sz="3200" b="1" i="0" u="none" strike="noStrike" kern="0" cap="none" spc="0" normalizeH="0" baseline="0" noProof="0">
                <a:ln>
                  <a:noFill/>
                </a:ln>
                <a:solidFill>
                  <a:schemeClr val="tx1"/>
                </a:solidFill>
                <a:effectLst/>
                <a:uLnTx/>
                <a:uFillTx/>
                <a:latin typeface="+mn-lt"/>
                <a:ea typeface="+mn-ea"/>
                <a:cs typeface="+mn-cs"/>
              </a:rPr>
              <a:t>       为增加可比性，对下面介绍的编码方法采用同一例子：</a:t>
            </a:r>
            <a:r>
              <a:rPr kumimoji="1" lang="zh-CN" altLang="en-US" sz="32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假设一台模型计算机，共有7种不同的指令，已知各种指令在程序中出现的概率如下表</a:t>
            </a:r>
            <a:r>
              <a:rPr kumimoji="1" lang="zh-CN" altLang="en-US" sz="3200" b="1" i="0" u="none" strike="noStrike" kern="0" cap="none" spc="0" normalizeH="0" baseline="0" noProof="0">
                <a:ln>
                  <a:noFill/>
                </a:ln>
                <a:solidFill>
                  <a:schemeClr val="tx1"/>
                </a:solidFill>
                <a:effectLst/>
                <a:uLnTx/>
                <a:uFillTx/>
                <a:latin typeface="+mn-lt"/>
                <a:ea typeface="+mn-ea"/>
                <a:cs typeface="+mn-cs"/>
              </a:rPr>
              <a:t>。</a:t>
            </a:r>
          </a:p>
        </p:txBody>
      </p:sp>
      <p:sp>
        <p:nvSpPr>
          <p:cNvPr id="64517" name="Text Box 5"/>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zh-CN" altLang="en-US" sz="1200" b="0" dirty="0">
                <a:latin typeface="幼圆" panose="02010509060101010101" pitchFamily="49" charset="-122"/>
                <a:ea typeface="幼圆" panose="02010509060101010101" pitchFamily="49" charset="-122"/>
              </a:rPr>
              <a:t>2 之 2</a:t>
            </a:r>
          </a:p>
        </p:txBody>
      </p:sp>
      <p:grpSp>
        <p:nvGrpSpPr>
          <p:cNvPr id="64518" name="Group 6"/>
          <p:cNvGrpSpPr/>
          <p:nvPr/>
        </p:nvGrpSpPr>
        <p:grpSpPr>
          <a:xfrm>
            <a:off x="2495550" y="4941888"/>
            <a:ext cx="7467600" cy="1066800"/>
            <a:chOff x="528" y="2640"/>
            <a:chExt cx="4704" cy="672"/>
          </a:xfrm>
        </p:grpSpPr>
        <p:sp>
          <p:nvSpPr>
            <p:cNvPr id="64519" name="Rectangle 7"/>
            <p:cNvSpPr/>
            <p:nvPr/>
          </p:nvSpPr>
          <p:spPr>
            <a:xfrm>
              <a:off x="528" y="2640"/>
              <a:ext cx="672"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dirty="0">
                  <a:solidFill>
                    <a:schemeClr val="tx2"/>
                  </a:solidFill>
                </a:rPr>
                <a:t>指令</a:t>
              </a:r>
            </a:p>
          </p:txBody>
        </p:sp>
        <p:sp>
          <p:nvSpPr>
            <p:cNvPr id="64520" name="Rectangle 8"/>
            <p:cNvSpPr/>
            <p:nvPr/>
          </p:nvSpPr>
          <p:spPr>
            <a:xfrm>
              <a:off x="1200" y="2640"/>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dirty="0">
                  <a:solidFill>
                    <a:schemeClr val="tx2"/>
                  </a:solidFill>
                </a:rPr>
                <a:t>I</a:t>
              </a:r>
              <a:r>
                <a:rPr lang="en-US" altLang="zh-CN" baseline="-25000" dirty="0">
                  <a:solidFill>
                    <a:schemeClr val="tx2"/>
                  </a:solidFill>
                </a:rPr>
                <a:t>1</a:t>
              </a:r>
              <a:endParaRPr lang="en-US" altLang="zh-CN" dirty="0">
                <a:solidFill>
                  <a:schemeClr val="tx2"/>
                </a:solidFill>
              </a:endParaRPr>
            </a:p>
          </p:txBody>
        </p:sp>
        <p:sp>
          <p:nvSpPr>
            <p:cNvPr id="64521" name="Rectangle 9"/>
            <p:cNvSpPr/>
            <p:nvPr/>
          </p:nvSpPr>
          <p:spPr>
            <a:xfrm>
              <a:off x="528" y="2976"/>
              <a:ext cx="672"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dirty="0">
                  <a:solidFill>
                    <a:schemeClr val="tx2"/>
                  </a:solidFill>
                </a:rPr>
                <a:t>概率</a:t>
              </a:r>
            </a:p>
          </p:txBody>
        </p:sp>
        <p:sp>
          <p:nvSpPr>
            <p:cNvPr id="64522" name="Rectangle 10"/>
            <p:cNvSpPr/>
            <p:nvPr/>
          </p:nvSpPr>
          <p:spPr>
            <a:xfrm>
              <a:off x="1200" y="2976"/>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dirty="0">
                  <a:solidFill>
                    <a:schemeClr val="tx2"/>
                  </a:solidFill>
                </a:rPr>
                <a:t>0.45</a:t>
              </a:r>
            </a:p>
          </p:txBody>
        </p:sp>
        <p:sp>
          <p:nvSpPr>
            <p:cNvPr id="64523" name="Rectangle 11"/>
            <p:cNvSpPr/>
            <p:nvPr/>
          </p:nvSpPr>
          <p:spPr>
            <a:xfrm>
              <a:off x="1776" y="2640"/>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dirty="0">
                  <a:solidFill>
                    <a:schemeClr val="tx2"/>
                  </a:solidFill>
                </a:rPr>
                <a:t>I</a:t>
              </a:r>
              <a:r>
                <a:rPr lang="en-US" altLang="zh-CN" baseline="-25000" dirty="0">
                  <a:solidFill>
                    <a:schemeClr val="tx2"/>
                  </a:solidFill>
                </a:rPr>
                <a:t>2</a:t>
              </a:r>
              <a:endParaRPr lang="en-US" altLang="zh-CN" dirty="0">
                <a:solidFill>
                  <a:schemeClr val="tx2"/>
                </a:solidFill>
              </a:endParaRPr>
            </a:p>
          </p:txBody>
        </p:sp>
        <p:sp>
          <p:nvSpPr>
            <p:cNvPr id="64524" name="Rectangle 12"/>
            <p:cNvSpPr/>
            <p:nvPr/>
          </p:nvSpPr>
          <p:spPr>
            <a:xfrm>
              <a:off x="1776" y="2976"/>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dirty="0">
                  <a:solidFill>
                    <a:schemeClr val="tx2"/>
                  </a:solidFill>
                </a:rPr>
                <a:t>0.30</a:t>
              </a:r>
            </a:p>
          </p:txBody>
        </p:sp>
        <p:sp>
          <p:nvSpPr>
            <p:cNvPr id="64525" name="Rectangle 13"/>
            <p:cNvSpPr/>
            <p:nvPr/>
          </p:nvSpPr>
          <p:spPr>
            <a:xfrm>
              <a:off x="2352" y="2640"/>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dirty="0">
                  <a:solidFill>
                    <a:schemeClr val="tx2"/>
                  </a:solidFill>
                </a:rPr>
                <a:t>I</a:t>
              </a:r>
              <a:r>
                <a:rPr lang="en-US" altLang="zh-CN" baseline="-25000" dirty="0">
                  <a:solidFill>
                    <a:schemeClr val="tx2"/>
                  </a:solidFill>
                </a:rPr>
                <a:t>3</a:t>
              </a:r>
              <a:endParaRPr lang="en-US" altLang="zh-CN" dirty="0">
                <a:solidFill>
                  <a:schemeClr val="tx2"/>
                </a:solidFill>
              </a:endParaRPr>
            </a:p>
          </p:txBody>
        </p:sp>
        <p:sp>
          <p:nvSpPr>
            <p:cNvPr id="64526" name="Rectangle 14"/>
            <p:cNvSpPr/>
            <p:nvPr/>
          </p:nvSpPr>
          <p:spPr>
            <a:xfrm>
              <a:off x="2352" y="2976"/>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dirty="0">
                  <a:solidFill>
                    <a:schemeClr val="tx2"/>
                  </a:solidFill>
                </a:rPr>
                <a:t>0.15</a:t>
              </a:r>
            </a:p>
          </p:txBody>
        </p:sp>
        <p:sp>
          <p:nvSpPr>
            <p:cNvPr id="64527" name="Rectangle 15"/>
            <p:cNvSpPr/>
            <p:nvPr/>
          </p:nvSpPr>
          <p:spPr>
            <a:xfrm>
              <a:off x="2928" y="2640"/>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dirty="0">
                  <a:solidFill>
                    <a:schemeClr val="tx2"/>
                  </a:solidFill>
                </a:rPr>
                <a:t>I</a:t>
              </a:r>
              <a:r>
                <a:rPr lang="en-US" altLang="zh-CN" baseline="-25000" dirty="0">
                  <a:solidFill>
                    <a:schemeClr val="tx2"/>
                  </a:solidFill>
                </a:rPr>
                <a:t>4</a:t>
              </a:r>
              <a:endParaRPr lang="en-US" altLang="zh-CN" dirty="0">
                <a:solidFill>
                  <a:schemeClr val="tx2"/>
                </a:solidFill>
              </a:endParaRPr>
            </a:p>
          </p:txBody>
        </p:sp>
        <p:sp>
          <p:nvSpPr>
            <p:cNvPr id="64528" name="Rectangle 16"/>
            <p:cNvSpPr/>
            <p:nvPr/>
          </p:nvSpPr>
          <p:spPr>
            <a:xfrm>
              <a:off x="2928" y="2976"/>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dirty="0">
                  <a:solidFill>
                    <a:schemeClr val="tx2"/>
                  </a:solidFill>
                </a:rPr>
                <a:t>0.05</a:t>
              </a:r>
            </a:p>
          </p:txBody>
        </p:sp>
        <p:sp>
          <p:nvSpPr>
            <p:cNvPr id="64529" name="Rectangle 17"/>
            <p:cNvSpPr/>
            <p:nvPr/>
          </p:nvSpPr>
          <p:spPr>
            <a:xfrm>
              <a:off x="3504" y="2640"/>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dirty="0">
                  <a:solidFill>
                    <a:schemeClr val="tx2"/>
                  </a:solidFill>
                </a:rPr>
                <a:t>I</a:t>
              </a:r>
              <a:r>
                <a:rPr lang="en-US" altLang="zh-CN" baseline="-25000" dirty="0">
                  <a:solidFill>
                    <a:schemeClr val="tx2"/>
                  </a:solidFill>
                </a:rPr>
                <a:t>5</a:t>
              </a:r>
              <a:endParaRPr lang="en-US" altLang="zh-CN" dirty="0">
                <a:solidFill>
                  <a:schemeClr val="tx2"/>
                </a:solidFill>
              </a:endParaRPr>
            </a:p>
          </p:txBody>
        </p:sp>
        <p:sp>
          <p:nvSpPr>
            <p:cNvPr id="64530" name="Rectangle 18"/>
            <p:cNvSpPr/>
            <p:nvPr/>
          </p:nvSpPr>
          <p:spPr>
            <a:xfrm>
              <a:off x="3504" y="2976"/>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dirty="0">
                  <a:solidFill>
                    <a:schemeClr val="tx2"/>
                  </a:solidFill>
                </a:rPr>
                <a:t>0.03</a:t>
              </a:r>
            </a:p>
          </p:txBody>
        </p:sp>
        <p:sp>
          <p:nvSpPr>
            <p:cNvPr id="64531" name="Rectangle 19"/>
            <p:cNvSpPr/>
            <p:nvPr/>
          </p:nvSpPr>
          <p:spPr>
            <a:xfrm>
              <a:off x="4080" y="2640"/>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dirty="0">
                  <a:solidFill>
                    <a:schemeClr val="tx2"/>
                  </a:solidFill>
                </a:rPr>
                <a:t>I</a:t>
              </a:r>
              <a:r>
                <a:rPr lang="en-US" altLang="zh-CN" baseline="-25000" dirty="0">
                  <a:solidFill>
                    <a:schemeClr val="tx2"/>
                  </a:solidFill>
                </a:rPr>
                <a:t>6</a:t>
              </a:r>
              <a:endParaRPr lang="en-US" altLang="zh-CN" dirty="0">
                <a:solidFill>
                  <a:schemeClr val="tx2"/>
                </a:solidFill>
              </a:endParaRPr>
            </a:p>
          </p:txBody>
        </p:sp>
        <p:sp>
          <p:nvSpPr>
            <p:cNvPr id="64532" name="Rectangle 20"/>
            <p:cNvSpPr/>
            <p:nvPr/>
          </p:nvSpPr>
          <p:spPr>
            <a:xfrm>
              <a:off x="4080" y="2976"/>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dirty="0">
                  <a:solidFill>
                    <a:schemeClr val="tx2"/>
                  </a:solidFill>
                </a:rPr>
                <a:t>0.01</a:t>
              </a:r>
            </a:p>
          </p:txBody>
        </p:sp>
        <p:sp>
          <p:nvSpPr>
            <p:cNvPr id="64533" name="Rectangle 21"/>
            <p:cNvSpPr/>
            <p:nvPr/>
          </p:nvSpPr>
          <p:spPr>
            <a:xfrm>
              <a:off x="4656" y="2640"/>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dirty="0">
                  <a:solidFill>
                    <a:schemeClr val="tx2"/>
                  </a:solidFill>
                </a:rPr>
                <a:t>I</a:t>
              </a:r>
              <a:r>
                <a:rPr lang="en-US" altLang="zh-CN" baseline="-25000" dirty="0">
                  <a:solidFill>
                    <a:schemeClr val="tx2"/>
                  </a:solidFill>
                </a:rPr>
                <a:t>7</a:t>
              </a:r>
              <a:endParaRPr lang="en-US" altLang="zh-CN" dirty="0">
                <a:solidFill>
                  <a:schemeClr val="tx2"/>
                </a:solidFill>
              </a:endParaRPr>
            </a:p>
          </p:txBody>
        </p:sp>
        <p:sp>
          <p:nvSpPr>
            <p:cNvPr id="64534" name="Rectangle 22"/>
            <p:cNvSpPr/>
            <p:nvPr/>
          </p:nvSpPr>
          <p:spPr>
            <a:xfrm>
              <a:off x="4656" y="2976"/>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dirty="0">
                  <a:solidFill>
                    <a:schemeClr val="tx2"/>
                  </a:solidFill>
                </a:rPr>
                <a:t>0.01</a:t>
              </a:r>
            </a:p>
          </p:txBody>
        </p:sp>
      </p:grpSp>
    </p:spTree>
  </p:cSld>
  <p:clrMapOvr>
    <a:masterClrMapping/>
  </p:clrMapOvr>
  <p:transition spd="slow">
    <p:random/>
    <p:sndAc>
      <p:stSnd>
        <p:snd r:embed="rId2" name="camera.wav"/>
      </p:stSnd>
    </p:sndAc>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3"/>
          <p:cNvSpPr>
            <a:spLocks noChangeArrowheads="1"/>
          </p:cNvSpPr>
          <p:nvPr/>
        </p:nvSpPr>
        <p:spPr bwMode="auto">
          <a:xfrm>
            <a:off x="2881313" y="4767263"/>
            <a:ext cx="1833562" cy="914400"/>
          </a:xfrm>
          <a:prstGeom prst="rect">
            <a:avLst/>
          </a:prstGeom>
          <a:solidFill>
            <a:srgbClr val="FF0000">
              <a:alpha val="50195"/>
            </a:srgbClr>
          </a:solidFill>
          <a:ln w="28575">
            <a:solidFill>
              <a:srgbClr val="FF0000"/>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800">
              <a:solidFill>
                <a:schemeClr val="tx2"/>
              </a:solidFill>
              <a:latin typeface="楷体_GB2312" pitchFamily="49" charset="-122"/>
            </a:endParaRPr>
          </a:p>
        </p:txBody>
      </p:sp>
      <p:sp>
        <p:nvSpPr>
          <p:cNvPr id="733186" name="Rectangle 2"/>
          <p:cNvSpPr>
            <a:spLocks noGrp="1" noChangeArrowheads="1"/>
          </p:cNvSpPr>
          <p:nvPr>
            <p:ph type="title"/>
          </p:nvPr>
        </p:nvSpPr>
        <p:spPr/>
        <p:txBody>
          <a:bodyPr/>
          <a:lstStyle/>
          <a:p>
            <a:pPr eaLnBrk="1" hangingPunct="1">
              <a:defRPr/>
            </a:pPr>
            <a:r>
              <a:rPr lang="zh-CN" altLang="en-US"/>
              <a:t>超标量处理机</a:t>
            </a:r>
            <a:br>
              <a:rPr lang="zh-CN" altLang="en-US" sz="3200"/>
            </a:br>
            <a:r>
              <a:rPr lang="zh-CN" altLang="en-US" sz="3200"/>
              <a:t>            — 先行指令窗口(2)</a:t>
            </a:r>
          </a:p>
        </p:txBody>
      </p:sp>
      <p:sp>
        <p:nvSpPr>
          <p:cNvPr id="239620"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多指令发射技术</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超标量处理机</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工作原理</a:t>
            </a:r>
            <a:endParaRPr lang="zh-CN" altLang="en-US" sz="1200" b="0">
              <a:latin typeface="Times New Roman" panose="02020603050405020304" pitchFamily="18" charset="0"/>
              <a:ea typeface="幼圆" panose="02010509060101010101" pitchFamily="49" charset="-122"/>
            </a:endParaRPr>
          </a:p>
        </p:txBody>
      </p:sp>
      <p:sp>
        <p:nvSpPr>
          <p:cNvPr id="239621" name="Text Box 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6</a:t>
            </a:r>
          </a:p>
        </p:txBody>
      </p:sp>
      <p:sp>
        <p:nvSpPr>
          <p:cNvPr id="239622" name="Rectangle 8"/>
          <p:cNvSpPr>
            <a:spLocks noChangeArrowheads="1"/>
          </p:cNvSpPr>
          <p:nvPr/>
        </p:nvSpPr>
        <p:spPr bwMode="auto">
          <a:xfrm>
            <a:off x="3101975" y="2873375"/>
            <a:ext cx="585788" cy="52228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IF</a:t>
            </a:r>
          </a:p>
        </p:txBody>
      </p:sp>
      <p:sp>
        <p:nvSpPr>
          <p:cNvPr id="239623" name="Rectangle 9"/>
          <p:cNvSpPr>
            <a:spLocks noChangeArrowheads="1"/>
          </p:cNvSpPr>
          <p:nvPr/>
        </p:nvSpPr>
        <p:spPr bwMode="auto">
          <a:xfrm>
            <a:off x="3981450" y="2873375"/>
            <a:ext cx="587375" cy="52228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ID</a:t>
            </a:r>
          </a:p>
        </p:txBody>
      </p:sp>
      <p:sp>
        <p:nvSpPr>
          <p:cNvPr id="239624" name="Line 10"/>
          <p:cNvSpPr>
            <a:spLocks noChangeShapeType="1"/>
          </p:cNvSpPr>
          <p:nvPr/>
        </p:nvSpPr>
        <p:spPr bwMode="auto">
          <a:xfrm>
            <a:off x="3687763" y="3135313"/>
            <a:ext cx="293687"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5" name="Line 11"/>
          <p:cNvSpPr>
            <a:spLocks noChangeShapeType="1"/>
          </p:cNvSpPr>
          <p:nvPr/>
        </p:nvSpPr>
        <p:spPr bwMode="auto">
          <a:xfrm>
            <a:off x="4862513" y="2351088"/>
            <a:ext cx="0" cy="3135312"/>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6" name="Rectangle 12"/>
          <p:cNvSpPr>
            <a:spLocks noChangeArrowheads="1"/>
          </p:cNvSpPr>
          <p:nvPr/>
        </p:nvSpPr>
        <p:spPr bwMode="auto">
          <a:xfrm>
            <a:off x="5375275" y="2286000"/>
            <a:ext cx="879475" cy="52228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FA1</a:t>
            </a:r>
          </a:p>
        </p:txBody>
      </p:sp>
      <p:sp>
        <p:nvSpPr>
          <p:cNvPr id="239627" name="Rectangle 13"/>
          <p:cNvSpPr>
            <a:spLocks noChangeArrowheads="1"/>
          </p:cNvSpPr>
          <p:nvPr/>
        </p:nvSpPr>
        <p:spPr bwMode="auto">
          <a:xfrm>
            <a:off x="6254750" y="2286000"/>
            <a:ext cx="881063" cy="52228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FA2</a:t>
            </a:r>
          </a:p>
        </p:txBody>
      </p:sp>
      <p:sp>
        <p:nvSpPr>
          <p:cNvPr id="239628" name="Rectangle 14"/>
          <p:cNvSpPr>
            <a:spLocks noChangeArrowheads="1"/>
          </p:cNvSpPr>
          <p:nvPr/>
        </p:nvSpPr>
        <p:spPr bwMode="auto">
          <a:xfrm>
            <a:off x="7135813" y="2286000"/>
            <a:ext cx="879475" cy="52228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FA3</a:t>
            </a:r>
          </a:p>
        </p:txBody>
      </p:sp>
      <p:sp>
        <p:nvSpPr>
          <p:cNvPr id="239629" name="Rectangle 15"/>
          <p:cNvSpPr>
            <a:spLocks noChangeArrowheads="1"/>
          </p:cNvSpPr>
          <p:nvPr/>
        </p:nvSpPr>
        <p:spPr bwMode="auto">
          <a:xfrm>
            <a:off x="5375275" y="3395663"/>
            <a:ext cx="879475" cy="52387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MD1</a:t>
            </a:r>
          </a:p>
        </p:txBody>
      </p:sp>
      <p:sp>
        <p:nvSpPr>
          <p:cNvPr id="239630" name="Rectangle 16"/>
          <p:cNvSpPr>
            <a:spLocks noChangeArrowheads="1"/>
          </p:cNvSpPr>
          <p:nvPr/>
        </p:nvSpPr>
        <p:spPr bwMode="auto">
          <a:xfrm>
            <a:off x="6254750" y="3395663"/>
            <a:ext cx="881063" cy="52387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MD2</a:t>
            </a:r>
          </a:p>
        </p:txBody>
      </p:sp>
      <p:sp>
        <p:nvSpPr>
          <p:cNvPr id="239631" name="Rectangle 17"/>
          <p:cNvSpPr>
            <a:spLocks noChangeArrowheads="1"/>
          </p:cNvSpPr>
          <p:nvPr/>
        </p:nvSpPr>
        <p:spPr bwMode="auto">
          <a:xfrm>
            <a:off x="7135813" y="3395663"/>
            <a:ext cx="879475" cy="52387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MD3</a:t>
            </a:r>
          </a:p>
        </p:txBody>
      </p:sp>
      <p:sp>
        <p:nvSpPr>
          <p:cNvPr id="239632" name="Rectangle 18"/>
          <p:cNvSpPr>
            <a:spLocks noChangeArrowheads="1"/>
          </p:cNvSpPr>
          <p:nvPr/>
        </p:nvSpPr>
        <p:spPr bwMode="auto">
          <a:xfrm>
            <a:off x="6329363" y="4441825"/>
            <a:ext cx="879475" cy="52228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AL</a:t>
            </a:r>
          </a:p>
        </p:txBody>
      </p:sp>
      <p:sp>
        <p:nvSpPr>
          <p:cNvPr id="239633" name="Rectangle 19"/>
          <p:cNvSpPr>
            <a:spLocks noChangeArrowheads="1"/>
          </p:cNvSpPr>
          <p:nvPr/>
        </p:nvSpPr>
        <p:spPr bwMode="auto">
          <a:xfrm>
            <a:off x="6329363" y="5421313"/>
            <a:ext cx="879475" cy="52228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LS</a:t>
            </a:r>
          </a:p>
        </p:txBody>
      </p:sp>
      <p:sp>
        <p:nvSpPr>
          <p:cNvPr id="239634" name="Rectangle 20"/>
          <p:cNvSpPr>
            <a:spLocks noChangeArrowheads="1"/>
          </p:cNvSpPr>
          <p:nvPr/>
        </p:nvSpPr>
        <p:spPr bwMode="auto">
          <a:xfrm>
            <a:off x="5375275" y="2808288"/>
            <a:ext cx="2640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浮点加法部件</a:t>
            </a:r>
            <a:endParaRPr lang="zh-CN" altLang="zh-CN" sz="2400">
              <a:solidFill>
                <a:schemeClr val="tx2"/>
              </a:solidFill>
              <a:latin typeface="楷体_GB2312" pitchFamily="49" charset="-122"/>
            </a:endParaRPr>
          </a:p>
        </p:txBody>
      </p:sp>
      <p:sp>
        <p:nvSpPr>
          <p:cNvPr id="239635" name="Rectangle 21"/>
          <p:cNvSpPr>
            <a:spLocks noChangeArrowheads="1"/>
          </p:cNvSpPr>
          <p:nvPr/>
        </p:nvSpPr>
        <p:spPr bwMode="auto">
          <a:xfrm>
            <a:off x="5375275" y="3919538"/>
            <a:ext cx="2640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乘除法部件</a:t>
            </a:r>
            <a:endParaRPr lang="zh-CN" altLang="zh-CN" sz="2400">
              <a:solidFill>
                <a:schemeClr val="tx2"/>
              </a:solidFill>
              <a:latin typeface="楷体_GB2312" pitchFamily="49" charset="-122"/>
            </a:endParaRPr>
          </a:p>
        </p:txBody>
      </p:sp>
      <p:sp>
        <p:nvSpPr>
          <p:cNvPr id="239636" name="Rectangle 22"/>
          <p:cNvSpPr>
            <a:spLocks noChangeArrowheads="1"/>
          </p:cNvSpPr>
          <p:nvPr/>
        </p:nvSpPr>
        <p:spPr bwMode="auto">
          <a:xfrm>
            <a:off x="5375275" y="4964113"/>
            <a:ext cx="2640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定点ALU部件</a:t>
            </a:r>
            <a:endParaRPr lang="zh-CN" altLang="zh-CN" sz="2400">
              <a:solidFill>
                <a:schemeClr val="tx2"/>
              </a:solidFill>
              <a:latin typeface="楷体_GB2312" pitchFamily="49" charset="-122"/>
            </a:endParaRPr>
          </a:p>
        </p:txBody>
      </p:sp>
      <p:sp>
        <p:nvSpPr>
          <p:cNvPr id="239637" name="Rectangle 23"/>
          <p:cNvSpPr>
            <a:spLocks noChangeArrowheads="1"/>
          </p:cNvSpPr>
          <p:nvPr/>
        </p:nvSpPr>
        <p:spPr bwMode="auto">
          <a:xfrm>
            <a:off x="5448300" y="59436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取数存数部件</a:t>
            </a:r>
            <a:endParaRPr lang="zh-CN" altLang="zh-CN" sz="2400">
              <a:solidFill>
                <a:schemeClr val="tx2"/>
              </a:solidFill>
              <a:latin typeface="楷体_GB2312" pitchFamily="49" charset="-122"/>
            </a:endParaRPr>
          </a:p>
        </p:txBody>
      </p:sp>
      <p:sp>
        <p:nvSpPr>
          <p:cNvPr id="239638" name="Line 24"/>
          <p:cNvSpPr>
            <a:spLocks noChangeShapeType="1"/>
          </p:cNvSpPr>
          <p:nvPr/>
        </p:nvSpPr>
        <p:spPr bwMode="auto">
          <a:xfrm>
            <a:off x="2514600" y="3135313"/>
            <a:ext cx="587375"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39" name="Line 25"/>
          <p:cNvSpPr>
            <a:spLocks noChangeShapeType="1"/>
          </p:cNvSpPr>
          <p:nvPr/>
        </p:nvSpPr>
        <p:spPr bwMode="auto">
          <a:xfrm>
            <a:off x="4862513" y="2351088"/>
            <a:ext cx="512762"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40" name="Line 26"/>
          <p:cNvSpPr>
            <a:spLocks noChangeShapeType="1"/>
          </p:cNvSpPr>
          <p:nvPr/>
        </p:nvSpPr>
        <p:spPr bwMode="auto">
          <a:xfrm>
            <a:off x="4862513" y="3462338"/>
            <a:ext cx="512762"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41" name="Line 27"/>
          <p:cNvSpPr>
            <a:spLocks noChangeShapeType="1"/>
          </p:cNvSpPr>
          <p:nvPr/>
        </p:nvSpPr>
        <p:spPr bwMode="auto">
          <a:xfrm>
            <a:off x="4568825" y="3135313"/>
            <a:ext cx="293688"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42" name="Line 28"/>
          <p:cNvSpPr>
            <a:spLocks noChangeShapeType="1"/>
          </p:cNvSpPr>
          <p:nvPr/>
        </p:nvSpPr>
        <p:spPr bwMode="auto">
          <a:xfrm>
            <a:off x="4862513" y="4506913"/>
            <a:ext cx="146685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43" name="Line 29"/>
          <p:cNvSpPr>
            <a:spLocks noChangeShapeType="1"/>
          </p:cNvSpPr>
          <p:nvPr/>
        </p:nvSpPr>
        <p:spPr bwMode="auto">
          <a:xfrm>
            <a:off x="4862513" y="5486400"/>
            <a:ext cx="146685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44" name="Rectangle 30"/>
          <p:cNvSpPr>
            <a:spLocks noChangeArrowheads="1"/>
          </p:cNvSpPr>
          <p:nvPr/>
        </p:nvSpPr>
        <p:spPr bwMode="auto">
          <a:xfrm>
            <a:off x="9336088" y="4114800"/>
            <a:ext cx="733425" cy="52228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WR</a:t>
            </a:r>
          </a:p>
        </p:txBody>
      </p:sp>
      <p:sp>
        <p:nvSpPr>
          <p:cNvPr id="239645" name="Line 31"/>
          <p:cNvSpPr>
            <a:spLocks noChangeShapeType="1"/>
          </p:cNvSpPr>
          <p:nvPr/>
        </p:nvSpPr>
        <p:spPr bwMode="auto">
          <a:xfrm>
            <a:off x="8015288" y="2547938"/>
            <a:ext cx="733425"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46" name="Line 32"/>
          <p:cNvSpPr>
            <a:spLocks noChangeShapeType="1"/>
          </p:cNvSpPr>
          <p:nvPr/>
        </p:nvSpPr>
        <p:spPr bwMode="auto">
          <a:xfrm>
            <a:off x="8015288" y="3657600"/>
            <a:ext cx="587375"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47" name="Line 33"/>
          <p:cNvSpPr>
            <a:spLocks noChangeShapeType="1"/>
          </p:cNvSpPr>
          <p:nvPr/>
        </p:nvSpPr>
        <p:spPr bwMode="auto">
          <a:xfrm>
            <a:off x="7208838" y="4702175"/>
            <a:ext cx="1687512"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48" name="Line 34"/>
          <p:cNvSpPr>
            <a:spLocks noChangeShapeType="1"/>
          </p:cNvSpPr>
          <p:nvPr/>
        </p:nvSpPr>
        <p:spPr bwMode="auto">
          <a:xfrm>
            <a:off x="7208838" y="5681663"/>
            <a:ext cx="1833562"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49" name="Line 35"/>
          <p:cNvSpPr>
            <a:spLocks noChangeShapeType="1"/>
          </p:cNvSpPr>
          <p:nvPr/>
        </p:nvSpPr>
        <p:spPr bwMode="auto">
          <a:xfrm>
            <a:off x="10069513" y="4376738"/>
            <a:ext cx="293687"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50" name="Rectangle 36"/>
          <p:cNvSpPr>
            <a:spLocks noChangeArrowheads="1"/>
          </p:cNvSpPr>
          <p:nvPr/>
        </p:nvSpPr>
        <p:spPr bwMode="auto">
          <a:xfrm>
            <a:off x="3101975" y="3787775"/>
            <a:ext cx="585788" cy="52228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IF</a:t>
            </a:r>
          </a:p>
        </p:txBody>
      </p:sp>
      <p:sp>
        <p:nvSpPr>
          <p:cNvPr id="239651" name="Rectangle 37"/>
          <p:cNvSpPr>
            <a:spLocks noChangeArrowheads="1"/>
          </p:cNvSpPr>
          <p:nvPr/>
        </p:nvSpPr>
        <p:spPr bwMode="auto">
          <a:xfrm>
            <a:off x="3981450" y="3787775"/>
            <a:ext cx="587375" cy="52228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ID</a:t>
            </a:r>
          </a:p>
        </p:txBody>
      </p:sp>
      <p:sp>
        <p:nvSpPr>
          <p:cNvPr id="239652" name="Line 38"/>
          <p:cNvSpPr>
            <a:spLocks noChangeShapeType="1"/>
          </p:cNvSpPr>
          <p:nvPr/>
        </p:nvSpPr>
        <p:spPr bwMode="auto">
          <a:xfrm>
            <a:off x="3687763" y="4049713"/>
            <a:ext cx="293687"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53" name="Line 39"/>
          <p:cNvSpPr>
            <a:spLocks noChangeShapeType="1"/>
          </p:cNvSpPr>
          <p:nvPr/>
        </p:nvSpPr>
        <p:spPr bwMode="auto">
          <a:xfrm>
            <a:off x="2514600" y="4049713"/>
            <a:ext cx="587375"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54" name="Line 40"/>
          <p:cNvSpPr>
            <a:spLocks noChangeShapeType="1"/>
          </p:cNvSpPr>
          <p:nvPr/>
        </p:nvSpPr>
        <p:spPr bwMode="auto">
          <a:xfrm>
            <a:off x="4568825" y="4049713"/>
            <a:ext cx="439738"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55" name="Line 41"/>
          <p:cNvSpPr>
            <a:spLocks noChangeShapeType="1"/>
          </p:cNvSpPr>
          <p:nvPr/>
        </p:nvSpPr>
        <p:spPr bwMode="auto">
          <a:xfrm>
            <a:off x="5008563" y="2743200"/>
            <a:ext cx="366712"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56" name="Line 42"/>
          <p:cNvSpPr>
            <a:spLocks noChangeShapeType="1"/>
          </p:cNvSpPr>
          <p:nvPr/>
        </p:nvSpPr>
        <p:spPr bwMode="auto">
          <a:xfrm>
            <a:off x="5008563" y="3852863"/>
            <a:ext cx="366712"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57" name="Line 43"/>
          <p:cNvSpPr>
            <a:spLocks noChangeShapeType="1"/>
          </p:cNvSpPr>
          <p:nvPr/>
        </p:nvSpPr>
        <p:spPr bwMode="auto">
          <a:xfrm>
            <a:off x="5008563" y="4899025"/>
            <a:ext cx="132080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58" name="Line 44"/>
          <p:cNvSpPr>
            <a:spLocks noChangeShapeType="1"/>
          </p:cNvSpPr>
          <p:nvPr/>
        </p:nvSpPr>
        <p:spPr bwMode="auto">
          <a:xfrm>
            <a:off x="5008563" y="5878513"/>
            <a:ext cx="132080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59" name="Line 45"/>
          <p:cNvSpPr>
            <a:spLocks noChangeShapeType="1"/>
          </p:cNvSpPr>
          <p:nvPr/>
        </p:nvSpPr>
        <p:spPr bwMode="auto">
          <a:xfrm>
            <a:off x="5008563" y="2743200"/>
            <a:ext cx="0" cy="3135313"/>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60" name="Rectangle 46"/>
          <p:cNvSpPr>
            <a:spLocks noChangeArrowheads="1"/>
          </p:cNvSpPr>
          <p:nvPr/>
        </p:nvSpPr>
        <p:spPr bwMode="auto">
          <a:xfrm>
            <a:off x="9336088" y="3395663"/>
            <a:ext cx="733425" cy="52387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WR</a:t>
            </a:r>
          </a:p>
        </p:txBody>
      </p:sp>
      <p:sp>
        <p:nvSpPr>
          <p:cNvPr id="239661" name="Line 47"/>
          <p:cNvSpPr>
            <a:spLocks noChangeShapeType="1"/>
          </p:cNvSpPr>
          <p:nvPr/>
        </p:nvSpPr>
        <p:spPr bwMode="auto">
          <a:xfrm flipH="1">
            <a:off x="9042400" y="3462338"/>
            <a:ext cx="293688"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62" name="Line 48"/>
          <p:cNvSpPr>
            <a:spLocks noChangeShapeType="1"/>
          </p:cNvSpPr>
          <p:nvPr/>
        </p:nvSpPr>
        <p:spPr bwMode="auto">
          <a:xfrm flipH="1">
            <a:off x="8896350" y="3592513"/>
            <a:ext cx="439738"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63" name="Line 49"/>
          <p:cNvSpPr>
            <a:spLocks noChangeShapeType="1"/>
          </p:cNvSpPr>
          <p:nvPr/>
        </p:nvSpPr>
        <p:spPr bwMode="auto">
          <a:xfrm flipH="1">
            <a:off x="8602663" y="3852863"/>
            <a:ext cx="733425"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64" name="Line 50"/>
          <p:cNvSpPr>
            <a:spLocks noChangeShapeType="1"/>
          </p:cNvSpPr>
          <p:nvPr/>
        </p:nvSpPr>
        <p:spPr bwMode="auto">
          <a:xfrm flipH="1">
            <a:off x="8748713" y="3722688"/>
            <a:ext cx="587375"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65" name="Line 51"/>
          <p:cNvSpPr>
            <a:spLocks noChangeShapeType="1"/>
          </p:cNvSpPr>
          <p:nvPr/>
        </p:nvSpPr>
        <p:spPr bwMode="auto">
          <a:xfrm>
            <a:off x="10069513" y="3657600"/>
            <a:ext cx="293687"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66" name="Line 52"/>
          <p:cNvSpPr>
            <a:spLocks noChangeShapeType="1"/>
          </p:cNvSpPr>
          <p:nvPr/>
        </p:nvSpPr>
        <p:spPr bwMode="auto">
          <a:xfrm>
            <a:off x="9042400" y="3462338"/>
            <a:ext cx="0" cy="2219325"/>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67" name="Line 53"/>
          <p:cNvSpPr>
            <a:spLocks noChangeShapeType="1"/>
          </p:cNvSpPr>
          <p:nvPr/>
        </p:nvSpPr>
        <p:spPr bwMode="auto">
          <a:xfrm>
            <a:off x="8896350" y="3592513"/>
            <a:ext cx="0" cy="1109662"/>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68" name="Line 54"/>
          <p:cNvSpPr>
            <a:spLocks noChangeShapeType="1"/>
          </p:cNvSpPr>
          <p:nvPr/>
        </p:nvSpPr>
        <p:spPr bwMode="auto">
          <a:xfrm>
            <a:off x="8748713" y="2547938"/>
            <a:ext cx="0" cy="1893887"/>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69" name="Line 55"/>
          <p:cNvSpPr>
            <a:spLocks noChangeShapeType="1"/>
          </p:cNvSpPr>
          <p:nvPr/>
        </p:nvSpPr>
        <p:spPr bwMode="auto">
          <a:xfrm>
            <a:off x="8602663" y="3657600"/>
            <a:ext cx="0" cy="91440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70" name="Line 56"/>
          <p:cNvSpPr>
            <a:spLocks noChangeShapeType="1"/>
          </p:cNvSpPr>
          <p:nvPr/>
        </p:nvSpPr>
        <p:spPr bwMode="auto">
          <a:xfrm flipH="1">
            <a:off x="9042400" y="4179888"/>
            <a:ext cx="293688"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71" name="Line 57"/>
          <p:cNvSpPr>
            <a:spLocks noChangeShapeType="1"/>
          </p:cNvSpPr>
          <p:nvPr/>
        </p:nvSpPr>
        <p:spPr bwMode="auto">
          <a:xfrm flipH="1">
            <a:off x="8896350" y="4310063"/>
            <a:ext cx="439738"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72" name="Line 58"/>
          <p:cNvSpPr>
            <a:spLocks noChangeShapeType="1"/>
          </p:cNvSpPr>
          <p:nvPr/>
        </p:nvSpPr>
        <p:spPr bwMode="auto">
          <a:xfrm flipH="1">
            <a:off x="8602663" y="4572000"/>
            <a:ext cx="733425"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73" name="Line 59"/>
          <p:cNvSpPr>
            <a:spLocks noChangeShapeType="1"/>
          </p:cNvSpPr>
          <p:nvPr/>
        </p:nvSpPr>
        <p:spPr bwMode="auto">
          <a:xfrm flipH="1">
            <a:off x="8748713" y="4441825"/>
            <a:ext cx="587375" cy="0"/>
          </a:xfrm>
          <a:prstGeom prst="line">
            <a:avLst/>
          </a:prstGeom>
          <a:noFill/>
          <a:ln w="28575">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74" name="Rectangle 60"/>
          <p:cNvSpPr>
            <a:spLocks noChangeArrowheads="1"/>
          </p:cNvSpPr>
          <p:nvPr/>
        </p:nvSpPr>
        <p:spPr bwMode="auto">
          <a:xfrm>
            <a:off x="3101975" y="4964113"/>
            <a:ext cx="585788" cy="52228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IF</a:t>
            </a:r>
          </a:p>
        </p:txBody>
      </p:sp>
      <p:sp>
        <p:nvSpPr>
          <p:cNvPr id="239675" name="Rectangle 61"/>
          <p:cNvSpPr>
            <a:spLocks noChangeArrowheads="1"/>
          </p:cNvSpPr>
          <p:nvPr/>
        </p:nvSpPr>
        <p:spPr bwMode="auto">
          <a:xfrm>
            <a:off x="3981450" y="4964113"/>
            <a:ext cx="587375" cy="52228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楷体_GB2312" pitchFamily="49" charset="-122"/>
              </a:rPr>
              <a:t>ID</a:t>
            </a:r>
          </a:p>
        </p:txBody>
      </p:sp>
      <p:sp>
        <p:nvSpPr>
          <p:cNvPr id="239676" name="Line 62"/>
          <p:cNvSpPr>
            <a:spLocks noChangeShapeType="1"/>
          </p:cNvSpPr>
          <p:nvPr/>
        </p:nvSpPr>
        <p:spPr bwMode="auto">
          <a:xfrm>
            <a:off x="3687763" y="5224463"/>
            <a:ext cx="293687"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77" name="Line 63"/>
          <p:cNvSpPr>
            <a:spLocks noChangeShapeType="1"/>
          </p:cNvSpPr>
          <p:nvPr/>
        </p:nvSpPr>
        <p:spPr bwMode="auto">
          <a:xfrm>
            <a:off x="2808288" y="5094288"/>
            <a:ext cx="293687"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78" name="Line 64"/>
          <p:cNvSpPr>
            <a:spLocks noChangeShapeType="1"/>
          </p:cNvSpPr>
          <p:nvPr/>
        </p:nvSpPr>
        <p:spPr bwMode="auto">
          <a:xfrm>
            <a:off x="4568825" y="5224463"/>
            <a:ext cx="585788"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79" name="Line 65"/>
          <p:cNvSpPr>
            <a:spLocks noChangeShapeType="1"/>
          </p:cNvSpPr>
          <p:nvPr/>
        </p:nvSpPr>
        <p:spPr bwMode="auto">
          <a:xfrm>
            <a:off x="5154613" y="2547938"/>
            <a:ext cx="0" cy="3133725"/>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80" name="Line 66"/>
          <p:cNvSpPr>
            <a:spLocks noChangeShapeType="1"/>
          </p:cNvSpPr>
          <p:nvPr/>
        </p:nvSpPr>
        <p:spPr bwMode="auto">
          <a:xfrm>
            <a:off x="5154613" y="2547938"/>
            <a:ext cx="220662"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81" name="Line 67"/>
          <p:cNvSpPr>
            <a:spLocks noChangeShapeType="1"/>
          </p:cNvSpPr>
          <p:nvPr/>
        </p:nvSpPr>
        <p:spPr bwMode="auto">
          <a:xfrm>
            <a:off x="5154613" y="3657600"/>
            <a:ext cx="220662"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82" name="Line 68"/>
          <p:cNvSpPr>
            <a:spLocks noChangeShapeType="1"/>
          </p:cNvSpPr>
          <p:nvPr/>
        </p:nvSpPr>
        <p:spPr bwMode="auto">
          <a:xfrm>
            <a:off x="5154613" y="4702175"/>
            <a:ext cx="117475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83" name="Line 69"/>
          <p:cNvSpPr>
            <a:spLocks noChangeShapeType="1"/>
          </p:cNvSpPr>
          <p:nvPr/>
        </p:nvSpPr>
        <p:spPr bwMode="auto">
          <a:xfrm>
            <a:off x="5154613" y="5681663"/>
            <a:ext cx="117475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84" name="Line 70"/>
          <p:cNvSpPr>
            <a:spLocks noChangeShapeType="1"/>
          </p:cNvSpPr>
          <p:nvPr/>
        </p:nvSpPr>
        <p:spPr bwMode="auto">
          <a:xfrm>
            <a:off x="2660650" y="5356225"/>
            <a:ext cx="441325"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85" name="Line 71"/>
          <p:cNvSpPr>
            <a:spLocks noChangeShapeType="1"/>
          </p:cNvSpPr>
          <p:nvPr/>
        </p:nvSpPr>
        <p:spPr bwMode="auto">
          <a:xfrm>
            <a:off x="2808288" y="3135313"/>
            <a:ext cx="0" cy="1958975"/>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86" name="Line 72"/>
          <p:cNvSpPr>
            <a:spLocks noChangeShapeType="1"/>
          </p:cNvSpPr>
          <p:nvPr/>
        </p:nvSpPr>
        <p:spPr bwMode="auto">
          <a:xfrm>
            <a:off x="2660650" y="4049713"/>
            <a:ext cx="0" cy="1306512"/>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87" name="Rectangle 74"/>
          <p:cNvSpPr>
            <a:spLocks noChangeArrowheads="1"/>
          </p:cNvSpPr>
          <p:nvPr/>
        </p:nvSpPr>
        <p:spPr bwMode="auto">
          <a:xfrm>
            <a:off x="2667000" y="5715000"/>
            <a:ext cx="2209800"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楷体_GB2312" pitchFamily="49" charset="-122"/>
                <a:sym typeface="Symbol" panose="05050102010706020507" pitchFamily="18" charset="2"/>
              </a:rPr>
              <a:t>先行指令窗口</a:t>
            </a:r>
            <a:endParaRPr lang="zh-CN" altLang="zh-CN" sz="2400">
              <a:solidFill>
                <a:schemeClr val="tx2"/>
              </a:solidFill>
              <a:latin typeface="楷体_GB2312" pitchFamily="49" charset="-122"/>
            </a:endParaRPr>
          </a:p>
        </p:txBody>
      </p:sp>
    </p:spTree>
  </p:cSld>
  <p:clrMapOvr>
    <a:masterClrMapping/>
  </p:clrMapOvr>
  <p:transition spd="slow">
    <p:random/>
    <p:sndAc>
      <p:stSnd>
        <p:snd r:embed="rId2" name="projctor.wav"/>
      </p:stSnd>
    </p:sndAc>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10.多级交叉开关互连网络的设计，需掌握其基本原理方可进行设计</a:t>
            </a:r>
          </a:p>
        </p:txBody>
      </p:sp>
      <p:sp>
        <p:nvSpPr>
          <p:cNvPr id="4" name="文本框 3"/>
          <p:cNvSpPr txBox="1"/>
          <p:nvPr/>
        </p:nvSpPr>
        <p:spPr>
          <a:xfrm>
            <a:off x="886460" y="3359150"/>
            <a:ext cx="4543425" cy="368300"/>
          </a:xfrm>
          <a:prstGeom prst="rect">
            <a:avLst/>
          </a:prstGeom>
          <a:noFill/>
        </p:spPr>
        <p:txBody>
          <a:bodyPr wrap="square" rtlCol="0">
            <a:spAutoFit/>
          </a:bodyPr>
          <a:lstStyle/>
          <a:p>
            <a:r>
              <a:rPr lang="zh-CN" altLang="en-US">
                <a:solidFill>
                  <a:srgbClr val="FF0000"/>
                </a:solidFill>
              </a:rPr>
              <a:t>没找到</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11.循环中的指令调度技术：调度、循环展开、软件流水</a:t>
            </a:r>
          </a:p>
          <a:p>
            <a:r>
              <a:rPr lang="zh-CN" altLang="en-US"/>
              <a:t>第四章</a:t>
            </a:r>
            <a:r>
              <a:rPr lang="en-US" altLang="zh-CN"/>
              <a:t>205</a:t>
            </a:r>
            <a:r>
              <a:rPr lang="zh-CN" altLang="en-US"/>
              <a:t>页</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p:txBody>
          <a:bodyPr/>
          <a:lstStyle/>
          <a:p>
            <a:pPr eaLnBrk="1" hangingPunct="1">
              <a:defRPr/>
            </a:pPr>
            <a:r>
              <a:rPr lang="zh-CN" altLang="en-US"/>
              <a:t>编译技术</a:t>
            </a:r>
          </a:p>
        </p:txBody>
      </p:sp>
      <p:sp>
        <p:nvSpPr>
          <p:cNvPr id="261123"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多指令发射技术</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VLIW</a:t>
            </a:r>
            <a:r>
              <a:rPr lang="en-US" altLang="zh-CN"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设计问题</a:t>
            </a:r>
            <a:endParaRPr lang="zh-CN" altLang="en-US" sz="1200" b="0">
              <a:latin typeface="Times New Roman" panose="02020603050405020304" pitchFamily="18" charset="0"/>
              <a:ea typeface="幼圆" panose="02010509060101010101" pitchFamily="49" charset="-122"/>
            </a:endParaRPr>
          </a:p>
        </p:txBody>
      </p:sp>
      <p:sp>
        <p:nvSpPr>
          <p:cNvPr id="261124" name="Rectangle 6"/>
          <p:cNvSpPr>
            <a:spLocks noGrp="1" noChangeArrowheads="1"/>
          </p:cNvSpPr>
          <p:nvPr>
            <p:ph type="body" idx="1"/>
          </p:nvPr>
        </p:nvSpPr>
        <p:spPr>
          <a:xfrm>
            <a:off x="3810000" y="1989138"/>
            <a:ext cx="4419600" cy="4411662"/>
          </a:xfrm>
        </p:spPr>
        <p:txBody>
          <a:bodyPr/>
          <a:lstStyle/>
          <a:p>
            <a:pPr eaLnBrk="1" hangingPunct="1">
              <a:lnSpc>
                <a:spcPct val="120000"/>
              </a:lnSpc>
            </a:pPr>
            <a:r>
              <a:rPr lang="zh-CN" altLang="en-US"/>
              <a:t>别名分析</a:t>
            </a:r>
          </a:p>
          <a:p>
            <a:pPr eaLnBrk="1" hangingPunct="1">
              <a:lnSpc>
                <a:spcPct val="120000"/>
              </a:lnSpc>
            </a:pPr>
            <a:r>
              <a:rPr lang="zh-CN" altLang="en-US"/>
              <a:t>循环展开</a:t>
            </a:r>
          </a:p>
          <a:p>
            <a:pPr eaLnBrk="1" hangingPunct="1">
              <a:lnSpc>
                <a:spcPct val="120000"/>
              </a:lnSpc>
            </a:pPr>
            <a:r>
              <a:rPr lang="zh-CN" altLang="en-US"/>
              <a:t>软件流水</a:t>
            </a:r>
          </a:p>
          <a:p>
            <a:pPr eaLnBrk="1" hangingPunct="1">
              <a:lnSpc>
                <a:spcPct val="120000"/>
              </a:lnSpc>
            </a:pPr>
            <a:r>
              <a:rPr lang="zh-CN" altLang="en-US"/>
              <a:t>路径调度</a:t>
            </a:r>
          </a:p>
          <a:p>
            <a:pPr eaLnBrk="1" hangingPunct="1">
              <a:lnSpc>
                <a:spcPct val="120000"/>
              </a:lnSpc>
            </a:pPr>
            <a:r>
              <a:rPr lang="zh-CN" altLang="en-US"/>
              <a:t>硬件支持的编译技术</a:t>
            </a:r>
          </a:p>
          <a:p>
            <a:pPr eaLnBrk="1" hangingPunct="1">
              <a:lnSpc>
                <a:spcPct val="120000"/>
              </a:lnSpc>
            </a:pPr>
            <a:r>
              <a:rPr lang="zh-CN" altLang="en-US"/>
              <a:t>······</a:t>
            </a:r>
          </a:p>
        </p:txBody>
      </p:sp>
      <p:sp>
        <p:nvSpPr>
          <p:cNvPr id="261125" name="Text Box 7"/>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4 之 1</a:t>
            </a:r>
          </a:p>
        </p:txBody>
      </p:sp>
    </p:spTree>
  </p:cSld>
  <p:clrMapOvr>
    <a:masterClrMapping/>
  </p:clrMapOvr>
  <p:transition spd="slow">
    <p:random/>
    <p:sndAc>
      <p:stSnd>
        <p:snd r:embed="rId2" name="projctor.wav"/>
      </p:stSnd>
    </p:sndAc>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p:txBody>
          <a:bodyPr/>
          <a:lstStyle/>
          <a:p>
            <a:pPr eaLnBrk="1" hangingPunct="1">
              <a:defRPr/>
            </a:pPr>
            <a:r>
              <a:rPr lang="zh-CN" altLang="en-US"/>
              <a:t>举  例</a:t>
            </a:r>
            <a:br>
              <a:rPr lang="zh-CN" altLang="en-US" sz="3200"/>
            </a:br>
            <a:r>
              <a:rPr lang="zh-CN" altLang="en-US" sz="3200"/>
              <a:t>               — 说明</a:t>
            </a:r>
          </a:p>
        </p:txBody>
      </p:sp>
      <p:sp>
        <p:nvSpPr>
          <p:cNvPr id="970764" name="Rectangle 12"/>
          <p:cNvSpPr>
            <a:spLocks noGrp="1" noChangeArrowheads="1"/>
          </p:cNvSpPr>
          <p:nvPr>
            <p:ph type="body" sz="half" idx="1"/>
          </p:nvPr>
        </p:nvSpPr>
        <p:spPr>
          <a:solidFill>
            <a:srgbClr val="CCFFCC"/>
          </a:solidFill>
          <a:ln w="57150" cmpd="thickThin">
            <a:solidFill>
              <a:schemeClr val="tx1"/>
            </a:solidFill>
            <a:miter lim="800000"/>
          </a:ln>
        </p:spPr>
        <p:txBody>
          <a:bodyPr/>
          <a:lstStyle/>
          <a:p>
            <a:pPr eaLnBrk="1" hangingPunct="1">
              <a:lnSpc>
                <a:spcPct val="130000"/>
              </a:lnSpc>
              <a:buClr>
                <a:srgbClr val="FF0000"/>
              </a:buClr>
              <a:defRPr/>
            </a:pPr>
            <a:r>
              <a:rPr lang="zh-CN" altLang="en-US" sz="2400">
                <a:solidFill>
                  <a:srgbClr val="FF0000"/>
                </a:solidFill>
                <a:effectLst>
                  <a:outerShdw blurRad="38100" dist="38100" dir="2700000" algn="tl">
                    <a:srgbClr val="000000"/>
                  </a:outerShdw>
                </a:effectLst>
                <a:latin typeface="Comic Sans MS" panose="030F0702030302020204" pitchFamily="66" charset="0"/>
              </a:rPr>
              <a:t>程序</a:t>
            </a:r>
          </a:p>
          <a:p>
            <a:pPr eaLnBrk="1" hangingPunct="1">
              <a:lnSpc>
                <a:spcPct val="130000"/>
              </a:lnSpc>
              <a:buFont typeface="Wingdings" panose="05000000000000000000" pitchFamily="2" charset="2"/>
              <a:buNone/>
              <a:defRPr/>
            </a:pPr>
            <a:r>
              <a:rPr lang="en-US" altLang="zh-CN" sz="2400">
                <a:latin typeface="Comic Sans MS" panose="030F0702030302020204" pitchFamily="66" charset="0"/>
              </a:rPr>
              <a:t>Loop</a:t>
            </a:r>
            <a:r>
              <a:rPr lang="en-US" altLang="zh-CN" sz="2400">
                <a:solidFill>
                  <a:srgbClr val="3333CC"/>
                </a:solidFill>
                <a:latin typeface="Comic Sans MS" panose="030F0702030302020204" pitchFamily="66" charset="0"/>
              </a:rPr>
              <a:t>:</a:t>
            </a:r>
          </a:p>
          <a:p>
            <a:pPr eaLnBrk="1" hangingPunct="1">
              <a:lnSpc>
                <a:spcPct val="130000"/>
              </a:lnSpc>
              <a:buFont typeface="Wingdings" panose="05000000000000000000" pitchFamily="2" charset="2"/>
              <a:buNone/>
              <a:defRPr/>
            </a:pPr>
            <a:r>
              <a:rPr lang="en-US" altLang="zh-CN" sz="2400">
                <a:solidFill>
                  <a:srgbClr val="3333CC"/>
                </a:solidFill>
                <a:latin typeface="Comic Sans MS" panose="030F0702030302020204" pitchFamily="66" charset="0"/>
              </a:rPr>
              <a:t>	L.D		F0,0(R1)</a:t>
            </a:r>
          </a:p>
          <a:p>
            <a:pPr eaLnBrk="1" hangingPunct="1">
              <a:lnSpc>
                <a:spcPct val="130000"/>
              </a:lnSpc>
              <a:buFont typeface="Wingdings" panose="05000000000000000000" pitchFamily="2" charset="2"/>
              <a:buNone/>
              <a:defRPr/>
            </a:pPr>
            <a:r>
              <a:rPr lang="en-US" altLang="zh-CN" sz="2400">
                <a:solidFill>
                  <a:srgbClr val="3333CC"/>
                </a:solidFill>
                <a:latin typeface="Comic Sans MS" panose="030F0702030302020204" pitchFamily="66" charset="0"/>
              </a:rPr>
              <a:t>	ADD.D	F4,F0,F2</a:t>
            </a:r>
          </a:p>
          <a:p>
            <a:pPr eaLnBrk="1" hangingPunct="1">
              <a:lnSpc>
                <a:spcPct val="130000"/>
              </a:lnSpc>
              <a:buFont typeface="Wingdings" panose="05000000000000000000" pitchFamily="2" charset="2"/>
              <a:buNone/>
              <a:defRPr/>
            </a:pPr>
            <a:r>
              <a:rPr lang="en-US" altLang="zh-CN" sz="2400">
                <a:solidFill>
                  <a:srgbClr val="3333CC"/>
                </a:solidFill>
                <a:latin typeface="Comic Sans MS" panose="030F0702030302020204" pitchFamily="66" charset="0"/>
              </a:rPr>
              <a:t>	S.D		F4,0(R1)</a:t>
            </a:r>
          </a:p>
          <a:p>
            <a:pPr eaLnBrk="1" hangingPunct="1">
              <a:lnSpc>
                <a:spcPct val="130000"/>
              </a:lnSpc>
              <a:buFont typeface="Wingdings" panose="05000000000000000000" pitchFamily="2" charset="2"/>
              <a:buNone/>
              <a:defRPr/>
            </a:pPr>
            <a:r>
              <a:rPr lang="en-US" altLang="zh-CN" sz="2400">
                <a:solidFill>
                  <a:srgbClr val="3333CC"/>
                </a:solidFill>
                <a:latin typeface="Comic Sans MS" panose="030F0702030302020204" pitchFamily="66" charset="0"/>
              </a:rPr>
              <a:t>	DADDUI	R1,R1,#-8	</a:t>
            </a:r>
          </a:p>
          <a:p>
            <a:pPr eaLnBrk="1" hangingPunct="1">
              <a:lnSpc>
                <a:spcPct val="130000"/>
              </a:lnSpc>
              <a:buFont typeface="Wingdings" panose="05000000000000000000" pitchFamily="2" charset="2"/>
              <a:buNone/>
              <a:defRPr/>
            </a:pPr>
            <a:r>
              <a:rPr lang="en-US" altLang="zh-CN" sz="2400">
                <a:solidFill>
                  <a:srgbClr val="3333CC"/>
                </a:solidFill>
                <a:latin typeface="Comic Sans MS" panose="030F0702030302020204" pitchFamily="66" charset="0"/>
              </a:rPr>
              <a:t>	BNE	R1,R2,</a:t>
            </a:r>
            <a:r>
              <a:rPr lang="en-US" altLang="zh-CN" sz="2400">
                <a:latin typeface="Comic Sans MS" panose="030F0702030302020204" pitchFamily="66" charset="0"/>
              </a:rPr>
              <a:t>Loop</a:t>
            </a:r>
            <a:endParaRPr lang="zh-CN" altLang="en-US" sz="2400">
              <a:latin typeface="Comic Sans MS" panose="030F0702030302020204" pitchFamily="66" charset="0"/>
            </a:endParaRPr>
          </a:p>
        </p:txBody>
      </p:sp>
      <p:sp>
        <p:nvSpPr>
          <p:cNvPr id="970765" name="Rectangle 13"/>
          <p:cNvSpPr>
            <a:spLocks noGrp="1" noChangeArrowheads="1"/>
          </p:cNvSpPr>
          <p:nvPr>
            <p:ph type="body" sz="half" idx="2"/>
          </p:nvPr>
        </p:nvSpPr>
        <p:spPr>
          <a:solidFill>
            <a:srgbClr val="FFFF99"/>
          </a:solidFill>
          <a:ln w="57150" cmpd="thickThin">
            <a:solidFill>
              <a:schemeClr val="tx1"/>
            </a:solidFill>
            <a:miter lim="800000"/>
          </a:ln>
        </p:spPr>
        <p:txBody>
          <a:bodyPr/>
          <a:lstStyle/>
          <a:p>
            <a:pPr marL="0" indent="0" eaLnBrk="1" hangingPunct="1">
              <a:lnSpc>
                <a:spcPct val="110000"/>
              </a:lnSpc>
              <a:buClr>
                <a:srgbClr val="FF0000"/>
              </a:buClr>
              <a:defRPr/>
            </a:pPr>
            <a:r>
              <a:rPr lang="en-US" altLang="zh-CN" sz="2400">
                <a:solidFill>
                  <a:srgbClr val="FF0000"/>
                </a:solidFill>
                <a:effectLst>
                  <a:outerShdw blurRad="38100" dist="38100" dir="2700000" algn="tl">
                    <a:srgbClr val="000000"/>
                  </a:outerShdw>
                </a:effectLst>
                <a:latin typeface="Comic Sans MS" panose="030F0702030302020204" pitchFamily="66" charset="0"/>
              </a:rPr>
              <a:t>  VLIW</a:t>
            </a:r>
            <a:r>
              <a:rPr lang="zh-CN" altLang="en-US" sz="2400">
                <a:solidFill>
                  <a:srgbClr val="FF0000"/>
                </a:solidFill>
                <a:effectLst>
                  <a:outerShdw blurRad="38100" dist="38100" dir="2700000" algn="tl">
                    <a:srgbClr val="000000"/>
                  </a:outerShdw>
                </a:effectLst>
                <a:latin typeface="Comic Sans MS" panose="030F0702030302020204" pitchFamily="66" charset="0"/>
              </a:rPr>
              <a:t>处理机</a:t>
            </a:r>
          </a:p>
          <a:p>
            <a:pPr marL="0" indent="0" eaLnBrk="1" hangingPunct="1">
              <a:lnSpc>
                <a:spcPct val="110000"/>
              </a:lnSpc>
              <a:buFont typeface="Wingdings" panose="05000000000000000000" pitchFamily="2" charset="2"/>
              <a:buNone/>
              <a:defRPr/>
            </a:pPr>
            <a:r>
              <a:rPr lang="zh-CN" altLang="en-US" sz="2400">
                <a:latin typeface="Comic Sans MS" panose="030F0702030302020204" pitchFamily="66" charset="0"/>
              </a:rPr>
              <a:t>   每个时钟周期能发射1个</a:t>
            </a:r>
            <a:r>
              <a:rPr lang="en-US" altLang="zh-CN" sz="2400">
                <a:latin typeface="Comic Sans MS" panose="030F0702030302020204" pitchFamily="66" charset="0"/>
              </a:rPr>
              <a:t>load/store</a:t>
            </a:r>
            <a:r>
              <a:rPr lang="zh-CN" altLang="en-US" sz="2400">
                <a:latin typeface="Comic Sans MS" panose="030F0702030302020204" pitchFamily="66" charset="0"/>
              </a:rPr>
              <a:t>或分支操作、1个定点操作和1个浮点操作。</a:t>
            </a:r>
          </a:p>
          <a:p>
            <a:pPr marL="0" indent="0" eaLnBrk="1" hangingPunct="1">
              <a:lnSpc>
                <a:spcPct val="110000"/>
              </a:lnSpc>
              <a:buClr>
                <a:srgbClr val="FF0000"/>
              </a:buClr>
              <a:defRPr/>
            </a:pPr>
            <a:r>
              <a:rPr lang="zh-CN" altLang="en-US" sz="2400">
                <a:solidFill>
                  <a:srgbClr val="FF0000"/>
                </a:solidFill>
                <a:effectLst>
                  <a:outerShdw blurRad="38100" dist="38100" dir="2700000" algn="tl">
                    <a:srgbClr val="000000"/>
                  </a:outerShdw>
                </a:effectLst>
                <a:latin typeface="Comic Sans MS" panose="030F0702030302020204" pitchFamily="66" charset="0"/>
              </a:rPr>
              <a:t>  相关延迟</a:t>
            </a:r>
          </a:p>
          <a:p>
            <a:pPr marL="0" indent="0" eaLnBrk="1" hangingPunct="1">
              <a:lnSpc>
                <a:spcPct val="110000"/>
              </a:lnSpc>
              <a:buFont typeface="Wingdings" panose="05000000000000000000" pitchFamily="2" charset="2"/>
              <a:buNone/>
              <a:defRPr/>
            </a:pPr>
            <a:r>
              <a:rPr lang="en-US" altLang="zh-CN" sz="2400">
                <a:latin typeface="Comic Sans MS" panose="030F0702030302020204" pitchFamily="66" charset="0"/>
              </a:rPr>
              <a:t>    Load/Store </a:t>
            </a:r>
            <a:r>
              <a:rPr lang="zh-CN" altLang="en-US" sz="2400">
                <a:latin typeface="Comic Sans MS" panose="030F0702030302020204" pitchFamily="66" charset="0"/>
              </a:rPr>
              <a:t>为1 </a:t>
            </a:r>
            <a:r>
              <a:rPr lang="en-US" altLang="zh-CN" sz="2400">
                <a:latin typeface="Comic Sans MS" panose="030F0702030302020204" pitchFamily="66" charset="0"/>
              </a:rPr>
              <a:t>cycles、</a:t>
            </a:r>
            <a:r>
              <a:rPr lang="zh-CN" altLang="en-US" sz="2400">
                <a:latin typeface="Comic Sans MS" panose="030F0702030302020204" pitchFamily="66" charset="0"/>
              </a:rPr>
              <a:t>定点为1</a:t>
            </a:r>
            <a:r>
              <a:rPr lang="en-US" altLang="zh-CN" sz="2400">
                <a:latin typeface="Comic Sans MS" panose="030F0702030302020204" pitchFamily="66" charset="0"/>
              </a:rPr>
              <a:t>cycles、</a:t>
            </a:r>
            <a:r>
              <a:rPr lang="zh-CN" altLang="en-US" sz="2400">
                <a:latin typeface="Comic Sans MS" panose="030F0702030302020204" pitchFamily="66" charset="0"/>
              </a:rPr>
              <a:t>分支为</a:t>
            </a:r>
            <a:r>
              <a:rPr lang="en-US" altLang="zh-CN" sz="2400">
                <a:latin typeface="Comic Sans MS" panose="030F0702030302020204" pitchFamily="66" charset="0"/>
              </a:rPr>
              <a:t>1 cycles</a:t>
            </a:r>
            <a:r>
              <a:rPr lang="zh-CN" altLang="en-US" sz="2400">
                <a:latin typeface="Comic Sans MS" panose="030F0702030302020204" pitchFamily="66" charset="0"/>
              </a:rPr>
              <a:t>和浮点为2</a:t>
            </a:r>
            <a:r>
              <a:rPr lang="en-US" altLang="zh-CN" sz="2400">
                <a:latin typeface="Comic Sans MS" panose="030F0702030302020204" pitchFamily="66" charset="0"/>
              </a:rPr>
              <a:t> cycles</a:t>
            </a:r>
            <a:endParaRPr lang="zh-CN" altLang="en-US" sz="2400">
              <a:latin typeface="Comic Sans MS" panose="030F0702030302020204" pitchFamily="66" charset="0"/>
            </a:endParaRPr>
          </a:p>
        </p:txBody>
      </p:sp>
      <p:sp>
        <p:nvSpPr>
          <p:cNvPr id="262149"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多指令发射技术</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VLIW</a:t>
            </a:r>
            <a:r>
              <a:rPr lang="en-US" altLang="zh-CN" sz="1200" b="0">
                <a:latin typeface="Times New Roman" panose="02020603050405020304" pitchFamily="18" charset="0"/>
                <a:ea typeface="幼圆" panose="02010509060101010101" pitchFamily="49" charset="-122"/>
              </a:rPr>
              <a:t> &gt;&gt;</a:t>
            </a:r>
            <a:r>
              <a:rPr lang="zh-CN" altLang="en-US" sz="1200" b="0">
                <a:latin typeface="Times New Roman" panose="02020603050405020304" pitchFamily="18" charset="0"/>
                <a:ea typeface="幼圆" panose="02010509060101010101" pitchFamily="49" charset="-122"/>
                <a:hlinkClick r:id="" action="ppaction://noaction"/>
              </a:rPr>
              <a:t>设计问题</a:t>
            </a:r>
            <a:endParaRPr lang="zh-CN" altLang="en-US" sz="1200" b="0">
              <a:latin typeface="Times New Roman" panose="02020603050405020304" pitchFamily="18" charset="0"/>
              <a:ea typeface="幼圆" panose="02010509060101010101" pitchFamily="49" charset="-122"/>
            </a:endParaRPr>
          </a:p>
        </p:txBody>
      </p:sp>
      <p:sp>
        <p:nvSpPr>
          <p:cNvPr id="262150" name="Text Box 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4 之 2</a:t>
            </a:r>
          </a:p>
        </p:txBody>
      </p:sp>
    </p:spTree>
  </p:cSld>
  <p:clrMapOvr>
    <a:masterClrMapping/>
  </p:clrMapOvr>
  <p:transition spd="slow">
    <p:random/>
    <p:sndAc>
      <p:stSnd>
        <p:snd r:embed="rId2" name="projctor.wav"/>
      </p:stSnd>
    </p:sndAc>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Rectangle 2"/>
          <p:cNvSpPr>
            <a:spLocks noGrp="1" noChangeArrowheads="1"/>
          </p:cNvSpPr>
          <p:nvPr>
            <p:ph type="title"/>
          </p:nvPr>
        </p:nvSpPr>
        <p:spPr/>
        <p:txBody>
          <a:bodyPr/>
          <a:lstStyle/>
          <a:p>
            <a:pPr eaLnBrk="1" hangingPunct="1">
              <a:defRPr/>
            </a:pPr>
            <a:r>
              <a:rPr lang="zh-CN" altLang="en-US"/>
              <a:t>举  例</a:t>
            </a:r>
            <a:br>
              <a:rPr lang="zh-CN" altLang="en-US" sz="3200"/>
            </a:br>
            <a:r>
              <a:rPr lang="zh-CN" altLang="en-US" sz="3200"/>
              <a:t>               — </a:t>
            </a:r>
            <a:r>
              <a:rPr lang="en-US" altLang="zh-CN" sz="3200"/>
              <a:t>VLIW</a:t>
            </a:r>
            <a:r>
              <a:rPr lang="zh-CN" altLang="en-US" sz="3200"/>
              <a:t>调度</a:t>
            </a:r>
          </a:p>
        </p:txBody>
      </p:sp>
      <p:sp>
        <p:nvSpPr>
          <p:cNvPr id="263171" name="Text Box 5"/>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多指令发射技术</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VLIW</a:t>
            </a:r>
            <a:r>
              <a:rPr lang="en-US" altLang="zh-CN" sz="1200" b="0">
                <a:latin typeface="Times New Roman" panose="02020603050405020304" pitchFamily="18" charset="0"/>
                <a:ea typeface="幼圆" panose="02010509060101010101" pitchFamily="49" charset="-122"/>
              </a:rPr>
              <a:t> &gt;&gt;</a:t>
            </a:r>
            <a:r>
              <a:rPr lang="zh-CN" altLang="en-US" sz="1200" b="0">
                <a:latin typeface="Times New Roman" panose="02020603050405020304" pitchFamily="18" charset="0"/>
                <a:ea typeface="幼圆" panose="02010509060101010101" pitchFamily="49" charset="-122"/>
                <a:hlinkClick r:id="" action="ppaction://noaction"/>
              </a:rPr>
              <a:t>设计问题</a:t>
            </a:r>
            <a:endParaRPr lang="zh-CN" altLang="en-US" sz="1200" b="0">
              <a:latin typeface="Times New Roman" panose="02020603050405020304" pitchFamily="18" charset="0"/>
              <a:ea typeface="幼圆" panose="02010509060101010101" pitchFamily="49" charset="-122"/>
            </a:endParaRPr>
          </a:p>
        </p:txBody>
      </p:sp>
      <p:sp>
        <p:nvSpPr>
          <p:cNvPr id="263172" name="Text Box 6"/>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4 之 3</a:t>
            </a:r>
          </a:p>
        </p:txBody>
      </p:sp>
      <p:graphicFrame>
        <p:nvGraphicFramePr>
          <p:cNvPr id="976991" name="Group 95"/>
          <p:cNvGraphicFramePr>
            <a:graphicFrameLocks noGrp="1"/>
          </p:cNvGraphicFramePr>
          <p:nvPr/>
        </p:nvGraphicFramePr>
        <p:xfrm>
          <a:off x="2424113" y="2205038"/>
          <a:ext cx="7924800" cy="4064000"/>
        </p:xfrm>
        <a:graphic>
          <a:graphicData uri="http://schemas.openxmlformats.org/drawingml/2006/table">
            <a:tbl>
              <a:tblPr/>
              <a:tblGrid>
                <a:gridCol w="22098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40640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Load/store</a:t>
                      </a: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或分支</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6E0B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定点操作</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6E0B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浮点操作</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6E0B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时钟周期</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6E0B9"/>
                    </a:solidFill>
                  </a:tcPr>
                </a:tc>
                <a:extLst>
                  <a:ext uri="{0D108BD9-81ED-4DB2-BD59-A6C34878D82A}">
                    <a16:rowId xmlns:a16="http://schemas.microsoft.com/office/drawing/2014/main" val="10000"/>
                  </a:ext>
                </a:extLst>
              </a:tr>
              <a:tr h="40640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L.D F0,0(R1)</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1"/>
                  </a:ext>
                </a:extLst>
              </a:tr>
              <a:tr h="40640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2</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2"/>
                  </a:ext>
                </a:extLst>
              </a:tr>
              <a:tr h="40640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ADD.D F4,F0,F2</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3</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3"/>
                  </a:ext>
                </a:extLst>
              </a:tr>
              <a:tr h="40640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4</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4"/>
                  </a:ext>
                </a:extLst>
              </a:tr>
              <a:tr h="40640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5</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5"/>
                  </a:ext>
                </a:extLst>
              </a:tr>
              <a:tr h="40640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S.D F4,0(R1)</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DADDUI R1,R1,#-8</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6</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6"/>
                  </a:ext>
                </a:extLst>
              </a:tr>
              <a:tr h="40640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7</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7"/>
                  </a:ext>
                </a:extLst>
              </a:tr>
              <a:tr h="40640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BNE R1,R2,Loop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8</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8"/>
                  </a:ext>
                </a:extLst>
              </a:tr>
              <a:tr h="40640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9</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9"/>
                  </a:ext>
                </a:extLst>
              </a:tr>
            </a:tbl>
          </a:graphicData>
        </a:graphic>
      </p:graphicFrame>
      <p:sp>
        <p:nvSpPr>
          <p:cNvPr id="976983" name="Line 87"/>
          <p:cNvSpPr>
            <a:spLocks noChangeShapeType="1"/>
          </p:cNvSpPr>
          <p:nvPr/>
        </p:nvSpPr>
        <p:spPr bwMode="auto">
          <a:xfrm>
            <a:off x="4295775" y="2852738"/>
            <a:ext cx="2819400" cy="60960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6984" name="Line 88"/>
          <p:cNvSpPr>
            <a:spLocks noChangeShapeType="1"/>
          </p:cNvSpPr>
          <p:nvPr/>
        </p:nvSpPr>
        <p:spPr bwMode="auto">
          <a:xfrm flipH="1">
            <a:off x="3792538" y="3716338"/>
            <a:ext cx="3352800" cy="99060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6985" name="Line 89"/>
          <p:cNvSpPr>
            <a:spLocks noChangeShapeType="1"/>
          </p:cNvSpPr>
          <p:nvPr/>
        </p:nvSpPr>
        <p:spPr bwMode="auto">
          <a:xfrm flipH="1">
            <a:off x="4440238" y="5013325"/>
            <a:ext cx="838200" cy="60960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6986" name="Freeform 90"/>
          <p:cNvSpPr/>
          <p:nvPr/>
        </p:nvSpPr>
        <p:spPr bwMode="auto">
          <a:xfrm>
            <a:off x="3863975" y="4941888"/>
            <a:ext cx="1219200" cy="165100"/>
          </a:xfrm>
          <a:custGeom>
            <a:avLst/>
            <a:gdLst>
              <a:gd name="T0" fmla="*/ 2147483647 w 720"/>
              <a:gd name="T1" fmla="*/ 0 h 152"/>
              <a:gd name="T2" fmla="*/ 2147483647 w 720"/>
              <a:gd name="T3" fmla="*/ 2147483647 h 152"/>
              <a:gd name="T4" fmla="*/ 0 w 720"/>
              <a:gd name="T5" fmla="*/ 2147483647 h 152"/>
              <a:gd name="T6" fmla="*/ 0 60000 65536"/>
              <a:gd name="T7" fmla="*/ 0 60000 65536"/>
              <a:gd name="T8" fmla="*/ 0 60000 65536"/>
            </a:gdLst>
            <a:ahLst/>
            <a:cxnLst>
              <a:cxn ang="T6">
                <a:pos x="T0" y="T1"/>
              </a:cxn>
              <a:cxn ang="T7">
                <a:pos x="T2" y="T3"/>
              </a:cxn>
              <a:cxn ang="T8">
                <a:pos x="T4" y="T5"/>
              </a:cxn>
            </a:cxnLst>
            <a:rect l="0" t="0" r="r" b="b"/>
            <a:pathLst>
              <a:path w="720" h="152">
                <a:moveTo>
                  <a:pt x="720" y="0"/>
                </a:moveTo>
                <a:cubicBezTo>
                  <a:pt x="612" y="68"/>
                  <a:pt x="504" y="136"/>
                  <a:pt x="384" y="144"/>
                </a:cubicBezTo>
                <a:cubicBezTo>
                  <a:pt x="264" y="152"/>
                  <a:pt x="64" y="64"/>
                  <a:pt x="0" y="48"/>
                </a:cubicBezTo>
              </a:path>
            </a:pathLst>
          </a:custGeom>
          <a:noFill/>
          <a:ln w="76200" cap="flat" cmpd="sng">
            <a:solidFill>
              <a:srgbClr val="0099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76983"/>
                                        </p:tgtEl>
                                        <p:attrNameLst>
                                          <p:attrName>style.visibility</p:attrName>
                                        </p:attrNameLst>
                                      </p:cBhvr>
                                      <p:to>
                                        <p:strVal val="visible"/>
                                      </p:to>
                                    </p:set>
                                    <p:animEffect transition="in" filter="wipe(up)">
                                      <p:cBhvr>
                                        <p:cTn id="7" dur="500"/>
                                        <p:tgtEl>
                                          <p:spTgt spid="9769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76984"/>
                                        </p:tgtEl>
                                        <p:attrNameLst>
                                          <p:attrName>style.visibility</p:attrName>
                                        </p:attrNameLst>
                                      </p:cBhvr>
                                      <p:to>
                                        <p:strVal val="visible"/>
                                      </p:to>
                                    </p:set>
                                    <p:animEffect transition="in" filter="wipe(up)">
                                      <p:cBhvr>
                                        <p:cTn id="12" dur="500"/>
                                        <p:tgtEl>
                                          <p:spTgt spid="9769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976986"/>
                                        </p:tgtEl>
                                        <p:attrNameLst>
                                          <p:attrName>style.visibility</p:attrName>
                                        </p:attrNameLst>
                                      </p:cBhvr>
                                      <p:to>
                                        <p:strVal val="visible"/>
                                      </p:to>
                                    </p:set>
                                    <p:animEffect transition="in" filter="wipe(right)">
                                      <p:cBhvr>
                                        <p:cTn id="17" dur="500"/>
                                        <p:tgtEl>
                                          <p:spTgt spid="9769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76985"/>
                                        </p:tgtEl>
                                        <p:attrNameLst>
                                          <p:attrName>style.visibility</p:attrName>
                                        </p:attrNameLst>
                                      </p:cBhvr>
                                      <p:to>
                                        <p:strVal val="visible"/>
                                      </p:to>
                                    </p:set>
                                    <p:animEffect transition="in" filter="wipe(up)">
                                      <p:cBhvr>
                                        <p:cTn id="22" dur="500"/>
                                        <p:tgtEl>
                                          <p:spTgt spid="976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983" grpId="0" bldLvl="0" animBg="1"/>
      <p:bldP spid="976984" grpId="0" bldLvl="0" animBg="1"/>
      <p:bldP spid="976985" grpId="0" bldLvl="0" animBg="1"/>
      <p:bldP spid="976986" grpId="0" bldLvl="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p:txBody>
          <a:bodyPr/>
          <a:lstStyle/>
          <a:p>
            <a:pPr eaLnBrk="1" hangingPunct="1">
              <a:defRPr/>
            </a:pPr>
            <a:r>
              <a:rPr lang="zh-CN" altLang="en-US"/>
              <a:t>举  例</a:t>
            </a:r>
            <a:br>
              <a:rPr lang="zh-CN" altLang="en-US" sz="3200"/>
            </a:br>
            <a:r>
              <a:rPr lang="zh-CN" altLang="en-US" sz="3200"/>
              <a:t>   — 循环展开+</a:t>
            </a:r>
            <a:r>
              <a:rPr lang="en-US" altLang="zh-CN" sz="3200"/>
              <a:t>VLIW</a:t>
            </a:r>
            <a:r>
              <a:rPr lang="zh-CN" altLang="en-US" sz="3200"/>
              <a:t>调度</a:t>
            </a:r>
          </a:p>
        </p:txBody>
      </p:sp>
      <p:sp>
        <p:nvSpPr>
          <p:cNvPr id="26419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多指令发射技术</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VLIW</a:t>
            </a:r>
            <a:r>
              <a:rPr lang="en-US" altLang="zh-CN" sz="1200" b="0">
                <a:latin typeface="Times New Roman" panose="02020603050405020304" pitchFamily="18" charset="0"/>
                <a:ea typeface="幼圆" panose="02010509060101010101" pitchFamily="49" charset="-122"/>
              </a:rPr>
              <a:t> &gt;&gt;</a:t>
            </a:r>
            <a:r>
              <a:rPr lang="zh-CN" altLang="en-US" sz="1200" b="0">
                <a:latin typeface="Times New Roman" panose="02020603050405020304" pitchFamily="18" charset="0"/>
                <a:ea typeface="幼圆" panose="02010509060101010101" pitchFamily="49" charset="-122"/>
                <a:hlinkClick r:id="" action="ppaction://noaction"/>
              </a:rPr>
              <a:t>设计问题</a:t>
            </a:r>
            <a:endParaRPr lang="zh-CN" altLang="en-US" sz="1200" b="0">
              <a:latin typeface="Times New Roman" panose="02020603050405020304" pitchFamily="18" charset="0"/>
              <a:ea typeface="幼圆" panose="02010509060101010101" pitchFamily="49" charset="-122"/>
            </a:endParaRPr>
          </a:p>
        </p:txBody>
      </p:sp>
      <p:sp>
        <p:nvSpPr>
          <p:cNvPr id="264196" name="Text Box 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4 之 4</a:t>
            </a:r>
          </a:p>
        </p:txBody>
      </p:sp>
      <p:graphicFrame>
        <p:nvGraphicFramePr>
          <p:cNvPr id="978034" name="Group 114"/>
          <p:cNvGraphicFramePr>
            <a:graphicFrameLocks noGrp="1"/>
          </p:cNvGraphicFramePr>
          <p:nvPr/>
        </p:nvGraphicFramePr>
        <p:xfrm>
          <a:off x="2424113" y="2060575"/>
          <a:ext cx="7924800" cy="4373880"/>
        </p:xfrm>
        <a:graphic>
          <a:graphicData uri="http://schemas.openxmlformats.org/drawingml/2006/table">
            <a:tbl>
              <a:tblPr/>
              <a:tblGrid>
                <a:gridCol w="21336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1242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Load/store</a:t>
                      </a: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或分支</a:t>
                      </a:r>
                    </a:p>
                  </a:txBody>
                  <a:tcPr marL="0" marR="0" marT="19042" marB="190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6E0B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定点操作</a:t>
                      </a: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6E0B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浮点操作</a:t>
                      </a: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6E0B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时钟周期</a:t>
                      </a:r>
                    </a:p>
                  </a:txBody>
                  <a:tcPr marL="0" marR="0" marT="19042" marB="190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6E0B9"/>
                    </a:solidFill>
                  </a:tcPr>
                </a:tc>
                <a:extLst>
                  <a:ext uri="{0D108BD9-81ED-4DB2-BD59-A6C34878D82A}">
                    <a16:rowId xmlns:a16="http://schemas.microsoft.com/office/drawing/2014/main" val="10000"/>
                  </a:ext>
                </a:extLst>
              </a:tr>
              <a:tr h="31242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L.D F0,0(R1)</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a:t>
                      </a:r>
                    </a:p>
                  </a:txBody>
                  <a:tcPr marL="0" marR="0" marT="19042" marB="190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1"/>
                  </a:ext>
                </a:extLst>
              </a:tr>
              <a:tr h="31242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L.D F6,-8(R1)</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2</a:t>
                      </a:r>
                    </a:p>
                  </a:txBody>
                  <a:tcPr marL="0" marR="0" marT="19042" marB="190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2"/>
                  </a:ext>
                </a:extLst>
              </a:tr>
              <a:tr h="31242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L.D F10,-16(R1)</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ADD.D F4,F0,F2</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3</a:t>
                      </a:r>
                    </a:p>
                  </a:txBody>
                  <a:tcPr marL="0" marR="0" marT="19042" marB="190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3"/>
                  </a:ext>
                </a:extLst>
              </a:tr>
              <a:tr h="31242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L.D F14,-24(R1)</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ADD.D F8,F6,F2</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4</a:t>
                      </a:r>
                    </a:p>
                  </a:txBody>
                  <a:tcPr marL="0" marR="0" marT="19042" marB="190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4"/>
                  </a:ext>
                </a:extLst>
              </a:tr>
              <a:tr h="31242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L.D F18,-32(R1)</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ADD.D F12,F10,F2</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5</a:t>
                      </a:r>
                    </a:p>
                  </a:txBody>
                  <a:tcPr marL="0" marR="0" marT="19042" marB="190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5"/>
                  </a:ext>
                </a:extLst>
              </a:tr>
              <a:tr h="31242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S.D F4,0(R1)</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ADD.D F16,F14,F2</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6</a:t>
                      </a:r>
                    </a:p>
                  </a:txBody>
                  <a:tcPr marL="0" marR="0" marT="19042" marB="1904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6"/>
                  </a:ext>
                </a:extLst>
              </a:tr>
              <a:tr h="31242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S.D F8,-8(R1)</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ADD.D F20,F18,F2</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7</a:t>
                      </a:r>
                    </a:p>
                  </a:txBody>
                  <a:tcPr marL="0" marR="0" marT="19042" marB="190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7"/>
                  </a:ext>
                </a:extLst>
              </a:tr>
              <a:tr h="31242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S.D F12,-16(R1)</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8</a:t>
                      </a:r>
                    </a:p>
                  </a:txBody>
                  <a:tcPr marL="0" marR="0" marT="19042" marB="190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8"/>
                  </a:ext>
                </a:extLst>
              </a:tr>
              <a:tr h="31242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S.D F16,-24(R1)</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9</a:t>
                      </a:r>
                    </a:p>
                  </a:txBody>
                  <a:tcPr marL="0" marR="0" marT="19042" marB="190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09"/>
                  </a:ext>
                </a:extLst>
              </a:tr>
              <a:tr h="31242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S.D F20,-32(R1)</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DADDUI R1,R1,#-40</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10</a:t>
                      </a:r>
                    </a:p>
                  </a:txBody>
                  <a:tcPr marL="0" marR="0" marT="19042" marB="190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10"/>
                  </a:ext>
                </a:extLst>
              </a:tr>
              <a:tr h="31242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11</a:t>
                      </a:r>
                    </a:p>
                  </a:txBody>
                  <a:tcPr marL="0" marR="0" marT="19042" marB="190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11"/>
                  </a:ext>
                </a:extLst>
              </a:tr>
              <a:tr h="31242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BNE R1,R2,Loop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12</a:t>
                      </a:r>
                    </a:p>
                  </a:txBody>
                  <a:tcPr marL="0" marR="0" marT="19042" marB="190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12"/>
                  </a:ext>
                </a:extLst>
              </a:tr>
              <a:tr h="312420">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nop</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marT="19042" marB="190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Clr>
                          <a:schemeClr val="accent2"/>
                        </a:buClr>
                        <a:buSzPct val="55000"/>
                        <a:defRPr kumimoji="1" sz="2400" b="1">
                          <a:solidFill>
                            <a:schemeClr val="tx1"/>
                          </a:solidFill>
                          <a:latin typeface="Arial" panose="020B0604020202020204" pitchFamily="34" charset="0"/>
                          <a:ea typeface="楷体_GB2312" pitchFamily="49" charset="-122"/>
                        </a:defRPr>
                      </a:lvl2pPr>
                      <a:lvl3pPr marL="857250">
                        <a:buClr>
                          <a:schemeClr val="accent2"/>
                        </a:buClr>
                        <a:buSzPct val="65000"/>
                        <a:defRPr kumimoji="1" sz="2000" b="1">
                          <a:solidFill>
                            <a:schemeClr val="tx1"/>
                          </a:solidFill>
                          <a:latin typeface="Arial" panose="020B0604020202020204" pitchFamily="34" charset="0"/>
                          <a:ea typeface="楷体_GB2312" pitchFamily="49" charset="-122"/>
                        </a:defRPr>
                      </a:lvl3pPr>
                      <a:lvl4pPr marL="1200150">
                        <a:buClr>
                          <a:schemeClr val="accent2"/>
                        </a:buClr>
                        <a:buSzPct val="85000"/>
                        <a:defRPr kumimoji="1" b="1">
                          <a:solidFill>
                            <a:schemeClr val="tx1"/>
                          </a:solidFill>
                          <a:latin typeface="Arial" panose="020B0604020202020204" pitchFamily="34" charset="0"/>
                          <a:ea typeface="楷体_GB2312" pitchFamily="49" charset="-122"/>
                        </a:defRPr>
                      </a:lvl4pPr>
                      <a:lvl5pPr marL="1543050">
                        <a:buClr>
                          <a:schemeClr val="accent2"/>
                        </a:buClr>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13</a:t>
                      </a:r>
                    </a:p>
                  </a:txBody>
                  <a:tcPr marL="0" marR="0" marT="19042" marB="190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66"/>
                    </a:solidFill>
                  </a:tcPr>
                </a:tc>
                <a:extLst>
                  <a:ext uri="{0D108BD9-81ED-4DB2-BD59-A6C34878D82A}">
                    <a16:rowId xmlns:a16="http://schemas.microsoft.com/office/drawing/2014/main" val="10013"/>
                  </a:ext>
                </a:extLst>
              </a:tr>
            </a:tbl>
          </a:graphicData>
        </a:graphic>
      </p:graphicFrame>
      <p:sp>
        <p:nvSpPr>
          <p:cNvPr id="977982" name="Line 62"/>
          <p:cNvSpPr>
            <a:spLocks noChangeShapeType="1"/>
          </p:cNvSpPr>
          <p:nvPr/>
        </p:nvSpPr>
        <p:spPr bwMode="auto">
          <a:xfrm>
            <a:off x="4343400" y="2590800"/>
            <a:ext cx="2819400" cy="53340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7983" name="Line 63"/>
          <p:cNvSpPr>
            <a:spLocks noChangeShapeType="1"/>
          </p:cNvSpPr>
          <p:nvPr/>
        </p:nvSpPr>
        <p:spPr bwMode="auto">
          <a:xfrm flipH="1">
            <a:off x="4191000" y="3276600"/>
            <a:ext cx="2895600" cy="83820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7984" name="Line 64"/>
          <p:cNvSpPr>
            <a:spLocks noChangeShapeType="1"/>
          </p:cNvSpPr>
          <p:nvPr/>
        </p:nvSpPr>
        <p:spPr bwMode="auto">
          <a:xfrm flipH="1">
            <a:off x="4419600" y="5562600"/>
            <a:ext cx="914400" cy="45720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7985" name="Freeform 65"/>
          <p:cNvSpPr/>
          <p:nvPr/>
        </p:nvSpPr>
        <p:spPr bwMode="auto">
          <a:xfrm>
            <a:off x="3810000" y="5486400"/>
            <a:ext cx="1219200" cy="165100"/>
          </a:xfrm>
          <a:custGeom>
            <a:avLst/>
            <a:gdLst>
              <a:gd name="T0" fmla="*/ 2147483647 w 720"/>
              <a:gd name="T1" fmla="*/ 0 h 152"/>
              <a:gd name="T2" fmla="*/ 2147483647 w 720"/>
              <a:gd name="T3" fmla="*/ 2147483647 h 152"/>
              <a:gd name="T4" fmla="*/ 0 w 720"/>
              <a:gd name="T5" fmla="*/ 2147483647 h 152"/>
              <a:gd name="T6" fmla="*/ 0 60000 65536"/>
              <a:gd name="T7" fmla="*/ 0 60000 65536"/>
              <a:gd name="T8" fmla="*/ 0 60000 65536"/>
            </a:gdLst>
            <a:ahLst/>
            <a:cxnLst>
              <a:cxn ang="T6">
                <a:pos x="T0" y="T1"/>
              </a:cxn>
              <a:cxn ang="T7">
                <a:pos x="T2" y="T3"/>
              </a:cxn>
              <a:cxn ang="T8">
                <a:pos x="T4" y="T5"/>
              </a:cxn>
            </a:cxnLst>
            <a:rect l="0" t="0" r="r" b="b"/>
            <a:pathLst>
              <a:path w="720" h="152">
                <a:moveTo>
                  <a:pt x="720" y="0"/>
                </a:moveTo>
                <a:cubicBezTo>
                  <a:pt x="612" y="68"/>
                  <a:pt x="504" y="136"/>
                  <a:pt x="384" y="144"/>
                </a:cubicBezTo>
                <a:cubicBezTo>
                  <a:pt x="264" y="152"/>
                  <a:pt x="64" y="64"/>
                  <a:pt x="0" y="48"/>
                </a:cubicBezTo>
              </a:path>
            </a:pathLst>
          </a:custGeom>
          <a:noFill/>
          <a:ln w="76200" cap="flat" cmpd="sng">
            <a:solidFill>
              <a:srgbClr val="009900"/>
            </a:solidFill>
            <a:prstDash val="solid"/>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77982"/>
                                        </p:tgtEl>
                                        <p:attrNameLst>
                                          <p:attrName>style.visibility</p:attrName>
                                        </p:attrNameLst>
                                      </p:cBhvr>
                                      <p:to>
                                        <p:strVal val="visible"/>
                                      </p:to>
                                    </p:set>
                                    <p:animEffect transition="in" filter="wipe(up)">
                                      <p:cBhvr>
                                        <p:cTn id="7" dur="500"/>
                                        <p:tgtEl>
                                          <p:spTgt spid="9779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77983"/>
                                        </p:tgtEl>
                                        <p:attrNameLst>
                                          <p:attrName>style.visibility</p:attrName>
                                        </p:attrNameLst>
                                      </p:cBhvr>
                                      <p:to>
                                        <p:strVal val="visible"/>
                                      </p:to>
                                    </p:set>
                                    <p:animEffect transition="in" filter="wipe(up)">
                                      <p:cBhvr>
                                        <p:cTn id="12" dur="500"/>
                                        <p:tgtEl>
                                          <p:spTgt spid="9779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977985"/>
                                        </p:tgtEl>
                                        <p:attrNameLst>
                                          <p:attrName>style.visibility</p:attrName>
                                        </p:attrNameLst>
                                      </p:cBhvr>
                                      <p:to>
                                        <p:strVal val="visible"/>
                                      </p:to>
                                    </p:set>
                                    <p:animEffect transition="in" filter="wipe(right)">
                                      <p:cBhvr>
                                        <p:cTn id="17" dur="500"/>
                                        <p:tgtEl>
                                          <p:spTgt spid="9779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77984"/>
                                        </p:tgtEl>
                                        <p:attrNameLst>
                                          <p:attrName>style.visibility</p:attrName>
                                        </p:attrNameLst>
                                      </p:cBhvr>
                                      <p:to>
                                        <p:strVal val="visible"/>
                                      </p:to>
                                    </p:set>
                                    <p:animEffect transition="in" filter="wipe(up)">
                                      <p:cBhvr>
                                        <p:cTn id="22" dur="500"/>
                                        <p:tgtEl>
                                          <p:spTgt spid="977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82" grpId="0" bldLvl="0" animBg="1"/>
      <p:bldP spid="977983" grpId="0" bldLvl="0" animBg="1"/>
      <p:bldP spid="977984" grpId="0" bldLvl="0" animBg="1"/>
      <p:bldP spid="977985" grpId="0" bldLvl="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p:txBody>
          <a:bodyPr/>
          <a:lstStyle/>
          <a:p>
            <a:r>
              <a:rPr lang="zh-CN" altLang="en-US"/>
              <a:t>12.多处理机的工作原理</a:t>
            </a:r>
          </a:p>
          <a:p>
            <a:endParaRPr lang="zh-CN" altLang="en-US"/>
          </a:p>
        </p:txBody>
      </p:sp>
      <p:sp>
        <p:nvSpPr>
          <p:cNvPr id="5" name="文本框 4"/>
          <p:cNvSpPr txBox="1"/>
          <p:nvPr/>
        </p:nvSpPr>
        <p:spPr>
          <a:xfrm>
            <a:off x="7403465" y="2395855"/>
            <a:ext cx="4451350" cy="368300"/>
          </a:xfrm>
          <a:prstGeom prst="rect">
            <a:avLst/>
          </a:prstGeom>
          <a:noFill/>
        </p:spPr>
        <p:txBody>
          <a:bodyPr wrap="square" rtlCol="0">
            <a:spAutoFit/>
          </a:bodyPr>
          <a:lstStyle/>
          <a:p>
            <a:r>
              <a:rPr lang="zh-CN" altLang="en-US">
                <a:solidFill>
                  <a:srgbClr val="FF0000"/>
                </a:solidFill>
              </a:rPr>
              <a:t>没找着 大概很麻烦</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其它题的复习范围</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捕获"/>
          <p:cNvPicPr>
            <a:picLocks noChangeAspect="1"/>
          </p:cNvPicPr>
          <p:nvPr/>
        </p:nvPicPr>
        <p:blipFill>
          <a:blip r:embed="rId2"/>
          <a:stretch>
            <a:fillRect/>
          </a:stretch>
        </p:blipFill>
        <p:spPr>
          <a:xfrm>
            <a:off x="1912620" y="805180"/>
            <a:ext cx="5344160" cy="4334510"/>
          </a:xfrm>
          <a:prstGeom prst="rect">
            <a:avLst/>
          </a:prstGeom>
        </p:spPr>
      </p:pic>
      <p:pic>
        <p:nvPicPr>
          <p:cNvPr id="7" name="图片 6" descr="捕获"/>
          <p:cNvPicPr>
            <a:picLocks noChangeAspect="1"/>
          </p:cNvPicPr>
          <p:nvPr/>
        </p:nvPicPr>
        <p:blipFill>
          <a:blip r:embed="rId3"/>
          <a:stretch>
            <a:fillRect/>
          </a:stretch>
        </p:blipFill>
        <p:spPr>
          <a:xfrm>
            <a:off x="5797550" y="2778760"/>
            <a:ext cx="6439535" cy="2953385"/>
          </a:xfrm>
          <a:prstGeom prst="rect">
            <a:avLst/>
          </a:prstGeom>
        </p:spPr>
      </p:pic>
      <p:pic>
        <p:nvPicPr>
          <p:cNvPr id="8" name="图片 7" descr="捕获"/>
          <p:cNvPicPr>
            <a:picLocks noChangeAspect="1"/>
          </p:cNvPicPr>
          <p:nvPr/>
        </p:nvPicPr>
        <p:blipFill>
          <a:blip r:embed="rId4"/>
          <a:stretch>
            <a:fillRect/>
          </a:stretch>
        </p:blipFill>
        <p:spPr>
          <a:xfrm>
            <a:off x="6092825" y="5732145"/>
            <a:ext cx="6144260" cy="762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指令格式的优化设计</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操作码的优化设计</a:t>
            </a:r>
            <a:endParaRPr lang="zh-CN" altLang="en-US" sz="1200" b="0" dirty="0">
              <a:latin typeface="Times New Roman" panose="02020603050405020304" pitchFamily="18" charset="0"/>
              <a:ea typeface="幼圆" panose="02010509060101010101" pitchFamily="49" charset="-122"/>
            </a:endParaRPr>
          </a:p>
        </p:txBody>
      </p:sp>
      <p:sp>
        <p:nvSpPr>
          <p:cNvPr id="317443" name="Rectangle 3"/>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固定长度操作码</a:t>
            </a:r>
          </a:p>
        </p:txBody>
      </p:sp>
      <p:sp>
        <p:nvSpPr>
          <p:cNvPr id="317444" name="Rectangle 4"/>
          <p:cNvSpPr>
            <a:spLocks noGrp="1" noChangeArrowheads="1"/>
          </p:cNvSpPr>
          <p:nvPr>
            <p:ph idx="1"/>
          </p:nvPr>
        </p:nvSpPr>
        <p:spPr>
          <a:xfrm>
            <a:off x="2333625" y="1989138"/>
            <a:ext cx="7958138" cy="4411663"/>
          </a:xfrm>
        </p:spPr>
        <p:txBody>
          <a:bodyPr vert="horz" wrap="square" lIns="91440" tIns="45720" rIns="91440" bIns="45720" numCol="1" anchor="t" anchorCtr="0" compatLnSpc="1"/>
          <a:lstStyle/>
          <a:p>
            <a:pPr marL="0" marR="0" lvl="0" indent="0" algn="l" defTabSz="914400" rtl="0" eaLnBrk="1" fontAlgn="base" latinLnBrk="0" hangingPunct="1">
              <a:lnSpc>
                <a:spcPct val="95000"/>
              </a:lnSpc>
              <a:spcBef>
                <a:spcPct val="20000"/>
              </a:spcBef>
              <a:spcAft>
                <a:spcPct val="0"/>
              </a:spcAft>
              <a:buClr>
                <a:srgbClr val="FF3300"/>
              </a:buClr>
              <a:buSzTx/>
              <a:buFont typeface="Wingdings" panose="05000000000000000000" pitchFamily="2" charset="2"/>
              <a:buChar char="w"/>
              <a:defRPr/>
            </a:pPr>
            <a:r>
              <a:rPr kumimoji="1" lang="zh-CN" altLang="en-US" sz="28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  思想</a:t>
            </a:r>
          </a:p>
          <a:p>
            <a:pPr marL="0" marR="0" lvl="0" indent="0" algn="l" defTabSz="914400" rtl="0" eaLnBrk="1" fontAlgn="base" latinLnBrk="0" hangingPunct="1">
              <a:lnSpc>
                <a:spcPct val="95000"/>
              </a:lnSpc>
              <a:spcBef>
                <a:spcPct val="20000"/>
              </a:spcBef>
              <a:spcAft>
                <a:spcPct val="0"/>
              </a:spcAft>
              <a:buClr>
                <a:schemeClr val="accent2"/>
              </a:buClr>
              <a:buSzTx/>
              <a:buFont typeface="Wingdings" panose="05000000000000000000" pitchFamily="2" charset="2"/>
              <a:buNone/>
              <a:defRPr/>
            </a:pPr>
            <a:r>
              <a:rPr kumimoji="1" lang="zh-CN" altLang="en-US" sz="2800" b="1" i="0" u="none" strike="noStrike" kern="0" cap="none" spc="0" normalizeH="0" baseline="0" noProof="0">
                <a:ln>
                  <a:noFill/>
                </a:ln>
                <a:solidFill>
                  <a:schemeClr val="tx1"/>
                </a:solidFill>
                <a:effectLst/>
                <a:uLnTx/>
                <a:uFillTx/>
                <a:latin typeface="+mn-lt"/>
                <a:ea typeface="+mn-ea"/>
                <a:cs typeface="+mn-cs"/>
              </a:rPr>
              <a:t>    所有指令的操作码长度都是相同的。如果需要编码的指令有</a:t>
            </a:r>
            <a:r>
              <a:rPr kumimoji="1" lang="en-US" altLang="zh-CN" sz="2800" b="1" i="0" u="none" strike="noStrike" kern="0" cap="none" spc="0" normalizeH="0" baseline="0" noProof="0">
                <a:ln>
                  <a:noFill/>
                </a:ln>
                <a:solidFill>
                  <a:schemeClr val="tx1"/>
                </a:solidFill>
                <a:effectLst/>
                <a:uLnTx/>
                <a:uFillTx/>
                <a:latin typeface="+mn-lt"/>
                <a:ea typeface="+mn-ea"/>
                <a:cs typeface="+mn-cs"/>
              </a:rPr>
              <a:t>n</a:t>
            </a:r>
            <a:r>
              <a:rPr kumimoji="1" lang="zh-CN" altLang="en-US" sz="2800" b="1" i="0" u="none" strike="noStrike" kern="0" cap="none" spc="0" normalizeH="0" baseline="0" noProof="0">
                <a:ln>
                  <a:noFill/>
                </a:ln>
                <a:solidFill>
                  <a:schemeClr val="tx1"/>
                </a:solidFill>
                <a:effectLst/>
                <a:uLnTx/>
                <a:uFillTx/>
                <a:latin typeface="+mn-lt"/>
                <a:ea typeface="+mn-ea"/>
                <a:cs typeface="+mn-cs"/>
              </a:rPr>
              <a:t>条，则固定长度操作码的位数至少需要 </a:t>
            </a:r>
            <a:r>
              <a:rPr kumimoji="1" lang="zh-CN" altLang="zh-CN" sz="2800" b="1" i="0" u="none" strike="noStrike" kern="0" cap="none" spc="0" normalizeH="0" baseline="0" noProof="0">
                <a:ln>
                  <a:noFill/>
                </a:ln>
                <a:solidFill>
                  <a:schemeClr val="tx1"/>
                </a:solidFill>
                <a:effectLst/>
                <a:uLnTx/>
                <a:uFillTx/>
                <a:latin typeface="+mn-lt"/>
                <a:ea typeface="+mn-ea"/>
                <a:cs typeface="Times New Roman" panose="02020603050405020304" pitchFamily="18" charset="0"/>
                <a:sym typeface="Symbol" panose="05050102010706020507" pitchFamily="18" charset="2"/>
              </a:rPr>
              <a:t></a:t>
            </a:r>
            <a:r>
              <a:rPr kumimoji="1" lang="en-US" altLang="zh-CN" sz="2800" b="1" i="0" u="none" strike="noStrike" kern="0" cap="none" spc="0" normalizeH="0" baseline="0" noProof="0">
                <a:ln>
                  <a:noFill/>
                </a:ln>
                <a:solidFill>
                  <a:schemeClr val="tx1"/>
                </a:solidFill>
                <a:effectLst/>
                <a:uLnTx/>
                <a:uFillTx/>
                <a:latin typeface="+mn-lt"/>
                <a:ea typeface="+mn-ea"/>
                <a:cs typeface="+mn-cs"/>
              </a:rPr>
              <a:t>log</a:t>
            </a:r>
            <a:r>
              <a:rPr kumimoji="1" lang="en-US" altLang="zh-CN" sz="2800" b="1" i="0" u="none" strike="noStrike" kern="0" cap="none" spc="0" normalizeH="0" baseline="-25000" noProof="0">
                <a:ln>
                  <a:noFill/>
                </a:ln>
                <a:solidFill>
                  <a:schemeClr val="tx1"/>
                </a:solidFill>
                <a:effectLst/>
                <a:uLnTx/>
                <a:uFillTx/>
                <a:latin typeface="+mn-lt"/>
                <a:ea typeface="+mn-ea"/>
                <a:cs typeface="+mn-cs"/>
              </a:rPr>
              <a:t>2</a:t>
            </a:r>
            <a:r>
              <a:rPr kumimoji="1" lang="en-US" altLang="zh-CN" sz="2800" b="1" i="0" u="none" strike="noStrike" kern="0" cap="none" spc="0" normalizeH="0" baseline="30000" noProof="0">
                <a:ln>
                  <a:noFill/>
                </a:ln>
                <a:solidFill>
                  <a:schemeClr val="tx1"/>
                </a:solidFill>
                <a:effectLst/>
                <a:uLnTx/>
                <a:uFillTx/>
                <a:latin typeface="+mn-lt"/>
                <a:ea typeface="+mn-ea"/>
                <a:cs typeface="+mn-cs"/>
              </a:rPr>
              <a:t>n </a:t>
            </a:r>
            <a:r>
              <a:rPr kumimoji="1" lang="en-US" altLang="zh-CN" sz="2800" b="1" i="0" u="none" strike="noStrike" kern="0" cap="none" spc="0" normalizeH="0" baseline="0" noProof="0">
                <a:ln>
                  <a:noFill/>
                </a:ln>
                <a:solidFill>
                  <a:schemeClr val="tx1"/>
                </a:solidFill>
                <a:effectLst/>
                <a:uLnTx/>
                <a:uFillTx/>
                <a:latin typeface="+mn-lt"/>
                <a:ea typeface="+mn-ea"/>
                <a:cs typeface="Times New Roman" panose="02020603050405020304" pitchFamily="18" charset="0"/>
                <a:sym typeface="Symbol" panose="05050102010706020507" pitchFamily="18" charset="2"/>
              </a:rPr>
              <a:t> </a:t>
            </a:r>
            <a:r>
              <a:rPr kumimoji="1" lang="zh-CN" altLang="en-US" sz="2800" b="1" i="0" u="none" strike="noStrike" kern="0" cap="none" spc="0" normalizeH="0" baseline="0" noProof="0">
                <a:ln>
                  <a:noFill/>
                </a:ln>
                <a:solidFill>
                  <a:schemeClr val="tx1"/>
                </a:solidFill>
                <a:effectLst/>
                <a:uLnTx/>
                <a:uFillTx/>
                <a:latin typeface="+mn-lt"/>
                <a:ea typeface="+mn-ea"/>
                <a:cs typeface="+mn-cs"/>
              </a:rPr>
              <a:t>位。目前许多的</a:t>
            </a:r>
            <a:r>
              <a:rPr kumimoji="1" lang="en-US" altLang="zh-CN" sz="2800" b="1" i="0" u="none" strike="noStrike" kern="0" cap="none" spc="0" normalizeH="0" baseline="0" noProof="0">
                <a:ln>
                  <a:noFill/>
                </a:ln>
                <a:solidFill>
                  <a:schemeClr val="tx1"/>
                </a:solidFill>
                <a:effectLst/>
                <a:uLnTx/>
                <a:uFillTx/>
                <a:latin typeface="+mn-lt"/>
                <a:ea typeface="+mn-ea"/>
                <a:cs typeface="+mn-cs"/>
              </a:rPr>
              <a:t>RISC</a:t>
            </a:r>
            <a:r>
              <a:rPr kumimoji="1" lang="zh-CN" altLang="en-US" sz="2800" b="1" i="0" u="none" strike="noStrike" kern="0" cap="none" spc="0" normalizeH="0" baseline="0" noProof="0">
                <a:ln>
                  <a:noFill/>
                </a:ln>
                <a:solidFill>
                  <a:schemeClr val="tx1"/>
                </a:solidFill>
                <a:effectLst/>
                <a:uLnTx/>
                <a:uFillTx/>
                <a:latin typeface="+mn-lt"/>
                <a:ea typeface="+mn-ea"/>
                <a:cs typeface="+mn-cs"/>
              </a:rPr>
              <a:t>采用该思想。</a:t>
            </a:r>
          </a:p>
          <a:p>
            <a:pPr marL="0" marR="0" lvl="0" indent="0" algn="l" defTabSz="914400" rtl="0" eaLnBrk="1" fontAlgn="base" latinLnBrk="0" hangingPunct="1">
              <a:lnSpc>
                <a:spcPct val="95000"/>
              </a:lnSpc>
              <a:spcBef>
                <a:spcPct val="20000"/>
              </a:spcBef>
              <a:spcAft>
                <a:spcPct val="0"/>
              </a:spcAft>
              <a:buClr>
                <a:srgbClr val="FF3300"/>
              </a:buClr>
              <a:buSzTx/>
              <a:buFont typeface="Wingdings" panose="05000000000000000000" pitchFamily="2" charset="2"/>
              <a:buChar char="w"/>
              <a:defRPr/>
            </a:pPr>
            <a:r>
              <a:rPr kumimoji="1" lang="zh-CN" altLang="en-US" sz="28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  例子</a:t>
            </a:r>
          </a:p>
          <a:p>
            <a:pPr marL="0" marR="0" lvl="0" indent="0" algn="l" defTabSz="914400" rtl="0" eaLnBrk="1" fontAlgn="base" latinLnBrk="0" hangingPunct="1">
              <a:lnSpc>
                <a:spcPct val="95000"/>
              </a:lnSpc>
              <a:spcBef>
                <a:spcPct val="20000"/>
              </a:spcBef>
              <a:spcAft>
                <a:spcPct val="0"/>
              </a:spcAft>
              <a:buClr>
                <a:schemeClr val="accent2"/>
              </a:buClr>
              <a:buSzTx/>
              <a:buFont typeface="Wingdings" panose="05000000000000000000" pitchFamily="2" charset="2"/>
              <a:buNone/>
              <a:defRPr/>
            </a:pPr>
            <a:r>
              <a:rPr kumimoji="1" lang="en-US" altLang="zh-CN" sz="2800" b="1" i="0" u="none" strike="noStrike" kern="0" cap="none" spc="0" normalizeH="0" baseline="0" noProof="0">
                <a:ln>
                  <a:noFill/>
                </a:ln>
                <a:solidFill>
                  <a:schemeClr val="tx1"/>
                </a:solidFill>
                <a:effectLst/>
                <a:uLnTx/>
                <a:uFillTx/>
                <a:latin typeface="+mn-lt"/>
                <a:ea typeface="+mn-ea"/>
                <a:cs typeface="+mn-cs"/>
              </a:rPr>
              <a:t>    H=1.95；l=3；R=35%</a:t>
            </a:r>
          </a:p>
          <a:p>
            <a:pPr marL="0" marR="0" lvl="0" indent="0" algn="l" defTabSz="914400" rtl="0" eaLnBrk="1" fontAlgn="base" latinLnBrk="0" hangingPunct="1">
              <a:lnSpc>
                <a:spcPct val="95000"/>
              </a:lnSpc>
              <a:spcBef>
                <a:spcPct val="20000"/>
              </a:spcBef>
              <a:spcAft>
                <a:spcPct val="0"/>
              </a:spcAft>
              <a:buClr>
                <a:srgbClr val="FF3300"/>
              </a:buClr>
              <a:buSzTx/>
              <a:buFont typeface="Wingdings" panose="05000000000000000000" pitchFamily="2" charset="2"/>
              <a:buChar char="w"/>
              <a:defRPr/>
            </a:pPr>
            <a:r>
              <a:rPr kumimoji="1" lang="zh-CN" altLang="en-US" sz="2800" b="1" i="0" u="none" strike="noStrike" kern="0" cap="none" spc="0" normalizeH="0" baseline="0" noProof="0">
                <a:ln>
                  <a:noFill/>
                </a:ln>
                <a:solidFill>
                  <a:schemeClr val="tx1"/>
                </a:solidFill>
                <a:effectLst/>
                <a:uLnTx/>
                <a:uFillTx/>
                <a:latin typeface="+mn-lt"/>
                <a:ea typeface="+mn-ea"/>
                <a:cs typeface="+mn-cs"/>
              </a:rPr>
              <a:t>  </a:t>
            </a:r>
            <a:r>
              <a:rPr kumimoji="1" lang="zh-CN" altLang="en-US" sz="28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特点</a:t>
            </a:r>
          </a:p>
          <a:p>
            <a:pPr marL="0" marR="0" lvl="0" indent="0" algn="l" defTabSz="914400" rtl="0" eaLnBrk="1" fontAlgn="base" latinLnBrk="0" hangingPunct="1">
              <a:lnSpc>
                <a:spcPct val="95000"/>
              </a:lnSpc>
              <a:spcBef>
                <a:spcPct val="20000"/>
              </a:spcBef>
              <a:spcAft>
                <a:spcPct val="0"/>
              </a:spcAft>
              <a:buClr>
                <a:schemeClr val="accent2"/>
              </a:buClr>
              <a:buSzTx/>
              <a:buFont typeface="Wingdings" panose="05000000000000000000" pitchFamily="2" charset="2"/>
              <a:buNone/>
              <a:defRPr/>
            </a:pPr>
            <a:r>
              <a:rPr kumimoji="1"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优点：</a:t>
            </a:r>
            <a:r>
              <a:rPr kumimoji="1" lang="zh-CN" altLang="en-US" sz="2800" b="1" i="0" u="none" strike="noStrike" kern="0" cap="none" spc="0" normalizeH="0" baseline="0" noProof="0">
                <a:ln>
                  <a:noFill/>
                </a:ln>
                <a:solidFill>
                  <a:schemeClr val="tx1"/>
                </a:solidFill>
                <a:effectLst/>
                <a:uLnTx/>
                <a:uFillTx/>
                <a:latin typeface="+mn-lt"/>
                <a:ea typeface="+mn-ea"/>
                <a:cs typeface="+mn-cs"/>
              </a:rPr>
              <a:t>非常规整，硬件译码也很简单。</a:t>
            </a:r>
            <a:endParaRPr kumimoji="1" lang="en-US" altLang="zh-CN" sz="2800" b="1" i="0" u="none" strike="noStrike" kern="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5000"/>
              </a:lnSpc>
              <a:spcBef>
                <a:spcPct val="20000"/>
              </a:spcBef>
              <a:spcAft>
                <a:spcPct val="0"/>
              </a:spcAft>
              <a:buClr>
                <a:schemeClr val="accent2"/>
              </a:buClr>
              <a:buSzTx/>
              <a:buFont typeface="Wingdings" panose="05000000000000000000" pitchFamily="2" charset="2"/>
              <a:buNone/>
              <a:defRPr/>
            </a:pPr>
            <a:r>
              <a:rPr kumimoji="1" lang="zh-CN" altLang="en-US" sz="28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缺点：</a:t>
            </a:r>
            <a:r>
              <a:rPr kumimoji="1" lang="zh-CN" altLang="en-US" sz="2800" b="1" i="0" u="none" strike="noStrike" kern="0" cap="none" spc="0" normalizeH="0" baseline="0" noProof="0">
                <a:ln>
                  <a:noFill/>
                </a:ln>
                <a:solidFill>
                  <a:schemeClr val="tx1"/>
                </a:solidFill>
                <a:effectLst/>
                <a:uLnTx/>
                <a:uFillTx/>
                <a:latin typeface="+mn-lt"/>
                <a:ea typeface="+mn-ea"/>
                <a:cs typeface="+mn-cs"/>
              </a:rPr>
              <a:t>浪费严重。</a:t>
            </a:r>
          </a:p>
        </p:txBody>
      </p:sp>
    </p:spTree>
  </p:cSld>
  <p:clrMapOvr>
    <a:masterClrMapping/>
  </p:clrMapOvr>
  <p:transition spd="slow">
    <p:random/>
    <p:sndAc>
      <p:stSnd>
        <p:snd r:embed="rId2" name="camera.wav"/>
      </p:stSnd>
    </p:sndAc>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捕获"/>
          <p:cNvPicPr>
            <a:picLocks noChangeAspect="1"/>
          </p:cNvPicPr>
          <p:nvPr/>
        </p:nvPicPr>
        <p:blipFill>
          <a:blip r:embed="rId2"/>
          <a:stretch>
            <a:fillRect/>
          </a:stretch>
        </p:blipFill>
        <p:spPr>
          <a:xfrm>
            <a:off x="244475" y="86360"/>
            <a:ext cx="5953760" cy="4363085"/>
          </a:xfrm>
          <a:prstGeom prst="rect">
            <a:avLst/>
          </a:prstGeom>
        </p:spPr>
      </p:pic>
      <p:pic>
        <p:nvPicPr>
          <p:cNvPr id="6" name="图片 5" descr="捕获"/>
          <p:cNvPicPr>
            <a:picLocks noChangeAspect="1"/>
          </p:cNvPicPr>
          <p:nvPr/>
        </p:nvPicPr>
        <p:blipFill>
          <a:blip r:embed="rId3"/>
          <a:stretch>
            <a:fillRect/>
          </a:stretch>
        </p:blipFill>
        <p:spPr>
          <a:xfrm>
            <a:off x="6011545" y="1065530"/>
            <a:ext cx="6172835" cy="4239260"/>
          </a:xfrm>
          <a:prstGeom prst="rect">
            <a:avLst/>
          </a:prstGeom>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捕获"/>
          <p:cNvPicPr>
            <a:picLocks noChangeAspect="1"/>
          </p:cNvPicPr>
          <p:nvPr/>
        </p:nvPicPr>
        <p:blipFill>
          <a:blip r:embed="rId2"/>
          <a:stretch>
            <a:fillRect/>
          </a:stretch>
        </p:blipFill>
        <p:spPr>
          <a:xfrm>
            <a:off x="734695" y="407035"/>
            <a:ext cx="6268085" cy="4601210"/>
          </a:xfrm>
          <a:prstGeom prst="rect">
            <a:avLst/>
          </a:prstGeom>
        </p:spPr>
      </p:pic>
      <p:sp>
        <p:nvSpPr>
          <p:cNvPr id="6" name="文本框 5"/>
          <p:cNvSpPr txBox="1"/>
          <p:nvPr/>
        </p:nvSpPr>
        <p:spPr>
          <a:xfrm>
            <a:off x="7999730" y="1233170"/>
            <a:ext cx="2355850" cy="368300"/>
          </a:xfrm>
          <a:prstGeom prst="rect">
            <a:avLst/>
          </a:prstGeom>
          <a:noFill/>
        </p:spPr>
        <p:txBody>
          <a:bodyPr wrap="square" rtlCol="0">
            <a:spAutoFit/>
          </a:bodyPr>
          <a:lstStyle/>
          <a:p>
            <a:r>
              <a:rPr lang="zh-CN" altLang="en-US">
                <a:solidFill>
                  <a:srgbClr val="FF0000"/>
                </a:solidFill>
              </a:rPr>
              <a:t>第七点加了一个</a:t>
            </a:r>
          </a:p>
        </p:txBody>
      </p:sp>
      <p:pic>
        <p:nvPicPr>
          <p:cNvPr id="7" name="图片 6" descr="捕获"/>
          <p:cNvPicPr>
            <a:picLocks noChangeAspect="1"/>
          </p:cNvPicPr>
          <p:nvPr/>
        </p:nvPicPr>
        <p:blipFill>
          <a:blip r:embed="rId3"/>
          <a:stretch>
            <a:fillRect/>
          </a:stretch>
        </p:blipFill>
        <p:spPr>
          <a:xfrm>
            <a:off x="7268845" y="2258695"/>
            <a:ext cx="3086735" cy="266700"/>
          </a:xfrm>
          <a:prstGeom prst="rect">
            <a:avLst/>
          </a:prstGeom>
        </p:spPr>
      </p:pic>
      <p:pic>
        <p:nvPicPr>
          <p:cNvPr id="8" name="图片 7" descr="捕获"/>
          <p:cNvPicPr>
            <a:picLocks noChangeAspect="1"/>
          </p:cNvPicPr>
          <p:nvPr/>
        </p:nvPicPr>
        <p:blipFill>
          <a:blip r:embed="rId4"/>
          <a:stretch>
            <a:fillRect/>
          </a:stretch>
        </p:blipFill>
        <p:spPr>
          <a:xfrm>
            <a:off x="871855" y="5008245"/>
            <a:ext cx="3782060" cy="619125"/>
          </a:xfrm>
          <a:prstGeom prst="rect">
            <a:avLst/>
          </a:prstGeom>
        </p:spPr>
      </p:pic>
      <p:pic>
        <p:nvPicPr>
          <p:cNvPr id="9" name="图片 8" descr="捕获"/>
          <p:cNvPicPr>
            <a:picLocks noChangeAspect="1"/>
          </p:cNvPicPr>
          <p:nvPr/>
        </p:nvPicPr>
        <p:blipFill>
          <a:blip r:embed="rId5"/>
          <a:stretch>
            <a:fillRect/>
          </a:stretch>
        </p:blipFill>
        <p:spPr>
          <a:xfrm>
            <a:off x="7268845" y="3267710"/>
            <a:ext cx="4858385" cy="3239135"/>
          </a:xfrm>
          <a:prstGeom prst="rect">
            <a:avLst/>
          </a:prstGeom>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78535" y="498475"/>
            <a:ext cx="7296785" cy="645160"/>
          </a:xfrm>
          <a:prstGeom prst="rect">
            <a:avLst/>
          </a:prstGeom>
          <a:noFill/>
        </p:spPr>
        <p:txBody>
          <a:bodyPr wrap="square" rtlCol="0">
            <a:spAutoFit/>
          </a:bodyPr>
          <a:lstStyle/>
          <a:p>
            <a:r>
              <a:rPr lang="zh-CN" altLang="en-US"/>
              <a:t>10.如何降低Cache的缺失代价？</a:t>
            </a:r>
          </a:p>
          <a:p>
            <a:endParaRPr lang="zh-CN" altLang="en-US"/>
          </a:p>
        </p:txBody>
      </p:sp>
      <p:pic>
        <p:nvPicPr>
          <p:cNvPr id="6" name="图片 5" descr="捕获"/>
          <p:cNvPicPr>
            <a:picLocks noChangeAspect="1"/>
          </p:cNvPicPr>
          <p:nvPr/>
        </p:nvPicPr>
        <p:blipFill>
          <a:blip r:embed="rId2"/>
          <a:stretch>
            <a:fillRect/>
          </a:stretch>
        </p:blipFill>
        <p:spPr>
          <a:xfrm>
            <a:off x="1270000" y="1252220"/>
            <a:ext cx="6401435" cy="4353560"/>
          </a:xfrm>
          <a:prstGeom prst="rect">
            <a:avLst/>
          </a:prstGeom>
        </p:spPr>
      </p:pic>
      <p:sp>
        <p:nvSpPr>
          <p:cNvPr id="7" name="文本框 6"/>
          <p:cNvSpPr txBox="1"/>
          <p:nvPr/>
        </p:nvSpPr>
        <p:spPr>
          <a:xfrm>
            <a:off x="7923530" y="850265"/>
            <a:ext cx="3900805" cy="2306955"/>
          </a:xfrm>
          <a:prstGeom prst="rect">
            <a:avLst/>
          </a:prstGeom>
          <a:noFill/>
        </p:spPr>
        <p:txBody>
          <a:bodyPr wrap="square" rtlCol="0">
            <a:spAutoFit/>
          </a:bodyPr>
          <a:lstStyle/>
          <a:p>
            <a:r>
              <a:rPr lang="en-US" altLang="zh-CN"/>
              <a:t>11</a:t>
            </a:r>
            <a:r>
              <a:rPr lang="zh-CN" altLang="en-US"/>
              <a:t>. 如何提高存储器频宽？ </a:t>
            </a:r>
          </a:p>
          <a:p>
            <a:endParaRPr lang="zh-CN" altLang="en-US"/>
          </a:p>
          <a:p>
            <a:r>
              <a:rPr lang="zh-CN" altLang="en-US"/>
              <a:t>地址码高位交叉多个存储器并行，采用并行/交叉访问等方法提高存储器的访问速度（并行存储器）；  </a:t>
            </a:r>
          </a:p>
          <a:p>
            <a:r>
              <a:rPr lang="zh-CN" altLang="en-US"/>
              <a:t>设置各种缓冲存储器；  </a:t>
            </a:r>
          </a:p>
          <a:p>
            <a:r>
              <a:rPr lang="zh-CN" altLang="en-US"/>
              <a:t>采用存储体系，特别是Cache存储体系。</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95630" y="284480"/>
            <a:ext cx="6363970" cy="645160"/>
          </a:xfrm>
          <a:prstGeom prst="rect">
            <a:avLst/>
          </a:prstGeom>
          <a:noFill/>
        </p:spPr>
        <p:txBody>
          <a:bodyPr wrap="square" rtlCol="0">
            <a:spAutoFit/>
          </a:bodyPr>
          <a:lstStyle/>
          <a:p>
            <a:r>
              <a:rPr lang="zh-CN" altLang="en-US"/>
              <a:t>12.流水线的特点</a:t>
            </a:r>
          </a:p>
          <a:p>
            <a:endParaRPr lang="zh-CN" altLang="en-US"/>
          </a:p>
        </p:txBody>
      </p:sp>
      <p:pic>
        <p:nvPicPr>
          <p:cNvPr id="6" name="图片 5" descr="捕获"/>
          <p:cNvPicPr>
            <a:picLocks noChangeAspect="1"/>
          </p:cNvPicPr>
          <p:nvPr/>
        </p:nvPicPr>
        <p:blipFill>
          <a:blip r:embed="rId2"/>
          <a:stretch>
            <a:fillRect/>
          </a:stretch>
        </p:blipFill>
        <p:spPr>
          <a:xfrm>
            <a:off x="348615" y="929640"/>
            <a:ext cx="6610985" cy="4629785"/>
          </a:xfrm>
          <a:prstGeom prst="rect">
            <a:avLst/>
          </a:prstGeom>
        </p:spPr>
      </p:pic>
      <p:pic>
        <p:nvPicPr>
          <p:cNvPr id="7" name="图片 6" descr="捕获"/>
          <p:cNvPicPr>
            <a:picLocks noChangeAspect="1"/>
          </p:cNvPicPr>
          <p:nvPr/>
        </p:nvPicPr>
        <p:blipFill>
          <a:blip r:embed="rId3"/>
          <a:stretch>
            <a:fillRect/>
          </a:stretch>
        </p:blipFill>
        <p:spPr>
          <a:xfrm>
            <a:off x="6501130" y="759460"/>
            <a:ext cx="6306185" cy="4658360"/>
          </a:xfrm>
          <a:prstGeom prst="rect">
            <a:avLst/>
          </a:prstGeom>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捕获"/>
          <p:cNvPicPr>
            <a:picLocks noChangeAspect="1"/>
          </p:cNvPicPr>
          <p:nvPr/>
        </p:nvPicPr>
        <p:blipFill>
          <a:blip r:embed="rId2"/>
          <a:stretch>
            <a:fillRect/>
          </a:stretch>
        </p:blipFill>
        <p:spPr>
          <a:xfrm>
            <a:off x="612140" y="560705"/>
            <a:ext cx="5134610" cy="4077335"/>
          </a:xfrm>
          <a:prstGeom prst="rect">
            <a:avLst/>
          </a:prstGeom>
        </p:spPr>
      </p:pic>
      <p:pic>
        <p:nvPicPr>
          <p:cNvPr id="6" name="图片 5" descr="捕获"/>
          <p:cNvPicPr>
            <a:picLocks noChangeAspect="1"/>
          </p:cNvPicPr>
          <p:nvPr/>
        </p:nvPicPr>
        <p:blipFill>
          <a:blip r:embed="rId3"/>
          <a:stretch>
            <a:fillRect/>
          </a:stretch>
        </p:blipFill>
        <p:spPr>
          <a:xfrm>
            <a:off x="5746750" y="973455"/>
            <a:ext cx="6058535" cy="4248785"/>
          </a:xfrm>
          <a:prstGeom prst="rect">
            <a:avLst/>
          </a:prstGeom>
        </p:spPr>
      </p:pic>
      <p:pic>
        <p:nvPicPr>
          <p:cNvPr id="7" name="图片 6" descr="捕获"/>
          <p:cNvPicPr>
            <a:picLocks noChangeAspect="1"/>
          </p:cNvPicPr>
          <p:nvPr/>
        </p:nvPicPr>
        <p:blipFill>
          <a:blip r:embed="rId4"/>
          <a:stretch>
            <a:fillRect/>
          </a:stretch>
        </p:blipFill>
        <p:spPr>
          <a:xfrm>
            <a:off x="6241415" y="1654175"/>
            <a:ext cx="6077585" cy="400050"/>
          </a:xfrm>
          <a:prstGeom prst="rect">
            <a:avLst/>
          </a:prstGeom>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捕获"/>
          <p:cNvPicPr>
            <a:picLocks noChangeAspect="1"/>
          </p:cNvPicPr>
          <p:nvPr/>
        </p:nvPicPr>
        <p:blipFill>
          <a:blip r:embed="rId2"/>
          <a:stretch>
            <a:fillRect/>
          </a:stretch>
        </p:blipFill>
        <p:spPr>
          <a:xfrm>
            <a:off x="688340" y="468630"/>
            <a:ext cx="6553835" cy="4058285"/>
          </a:xfrm>
          <a:prstGeom prst="rect">
            <a:avLst/>
          </a:prstGeom>
        </p:spPr>
      </p:pic>
      <p:pic>
        <p:nvPicPr>
          <p:cNvPr id="6" name="图片 5" descr="捕获"/>
          <p:cNvPicPr>
            <a:picLocks noChangeAspect="1"/>
          </p:cNvPicPr>
          <p:nvPr/>
        </p:nvPicPr>
        <p:blipFill>
          <a:blip r:embed="rId3"/>
          <a:stretch>
            <a:fillRect/>
          </a:stretch>
        </p:blipFill>
        <p:spPr>
          <a:xfrm>
            <a:off x="7021195" y="147320"/>
            <a:ext cx="5210810" cy="3153410"/>
          </a:xfrm>
          <a:prstGeom prst="rect">
            <a:avLst/>
          </a:prstGeom>
        </p:spPr>
      </p:pic>
      <p:pic>
        <p:nvPicPr>
          <p:cNvPr id="8" name="图片 7" descr="捕获"/>
          <p:cNvPicPr>
            <a:picLocks noChangeAspect="1"/>
          </p:cNvPicPr>
          <p:nvPr/>
        </p:nvPicPr>
        <p:blipFill>
          <a:blip r:embed="rId4"/>
          <a:stretch>
            <a:fillRect/>
          </a:stretch>
        </p:blipFill>
        <p:spPr>
          <a:xfrm>
            <a:off x="6914515" y="3300730"/>
            <a:ext cx="6220460" cy="4744085"/>
          </a:xfrm>
          <a:prstGeom prst="rect">
            <a:avLst/>
          </a:prstGeom>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捕获"/>
          <p:cNvPicPr>
            <a:picLocks noChangeAspect="1"/>
          </p:cNvPicPr>
          <p:nvPr/>
        </p:nvPicPr>
        <p:blipFill>
          <a:blip r:embed="rId2"/>
          <a:stretch>
            <a:fillRect/>
          </a:stretch>
        </p:blipFill>
        <p:spPr>
          <a:xfrm>
            <a:off x="566420" y="147955"/>
            <a:ext cx="5477510" cy="4334510"/>
          </a:xfrm>
          <a:prstGeom prst="rect">
            <a:avLst/>
          </a:prstGeom>
        </p:spPr>
      </p:pic>
      <p:pic>
        <p:nvPicPr>
          <p:cNvPr id="6" name="图片 5" descr="捕获"/>
          <p:cNvPicPr>
            <a:picLocks noChangeAspect="1"/>
          </p:cNvPicPr>
          <p:nvPr/>
        </p:nvPicPr>
        <p:blipFill>
          <a:blip r:embed="rId3"/>
          <a:stretch>
            <a:fillRect/>
          </a:stretch>
        </p:blipFill>
        <p:spPr>
          <a:xfrm>
            <a:off x="400050" y="4482465"/>
            <a:ext cx="5810885" cy="2667635"/>
          </a:xfrm>
          <a:prstGeom prst="rect">
            <a:avLst/>
          </a:prstGeom>
        </p:spPr>
      </p:pic>
      <p:pic>
        <p:nvPicPr>
          <p:cNvPr id="7" name="图片 6" descr="捕获"/>
          <p:cNvPicPr>
            <a:picLocks noChangeAspect="1"/>
          </p:cNvPicPr>
          <p:nvPr/>
        </p:nvPicPr>
        <p:blipFill>
          <a:blip r:embed="rId4"/>
          <a:stretch>
            <a:fillRect/>
          </a:stretch>
        </p:blipFill>
        <p:spPr>
          <a:xfrm>
            <a:off x="7526655" y="492760"/>
            <a:ext cx="1933575" cy="2629535"/>
          </a:xfrm>
          <a:prstGeom prst="rect">
            <a:avLst/>
          </a:prstGeom>
        </p:spPr>
      </p:pic>
      <p:pic>
        <p:nvPicPr>
          <p:cNvPr id="8" name="图片 7" descr="捕获"/>
          <p:cNvPicPr>
            <a:picLocks noChangeAspect="1"/>
          </p:cNvPicPr>
          <p:nvPr/>
        </p:nvPicPr>
        <p:blipFill>
          <a:blip r:embed="rId5"/>
          <a:stretch>
            <a:fillRect/>
          </a:stretch>
        </p:blipFill>
        <p:spPr>
          <a:xfrm>
            <a:off x="6210935" y="3399155"/>
            <a:ext cx="5601335" cy="1876425"/>
          </a:xfrm>
          <a:prstGeom prst="rect">
            <a:avLst/>
          </a:prstGeom>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捕获"/>
          <p:cNvPicPr>
            <a:picLocks noChangeAspect="1"/>
          </p:cNvPicPr>
          <p:nvPr/>
        </p:nvPicPr>
        <p:blipFill>
          <a:blip r:embed="rId2"/>
          <a:stretch>
            <a:fillRect/>
          </a:stretch>
        </p:blipFill>
        <p:spPr>
          <a:xfrm>
            <a:off x="168275" y="163195"/>
            <a:ext cx="5506085" cy="4791710"/>
          </a:xfrm>
          <a:prstGeom prst="rect">
            <a:avLst/>
          </a:prstGeom>
        </p:spPr>
      </p:pic>
      <p:pic>
        <p:nvPicPr>
          <p:cNvPr id="6" name="图片 5" descr="捕获"/>
          <p:cNvPicPr>
            <a:picLocks noChangeAspect="1"/>
          </p:cNvPicPr>
          <p:nvPr/>
        </p:nvPicPr>
        <p:blipFill>
          <a:blip r:embed="rId3"/>
          <a:stretch>
            <a:fillRect/>
          </a:stretch>
        </p:blipFill>
        <p:spPr>
          <a:xfrm>
            <a:off x="7112635" y="881380"/>
            <a:ext cx="2886710" cy="400050"/>
          </a:xfrm>
          <a:prstGeom prst="rect">
            <a:avLst/>
          </a:prstGeom>
        </p:spPr>
      </p:pic>
      <p:sp>
        <p:nvSpPr>
          <p:cNvPr id="7" name="文本框 6"/>
          <p:cNvSpPr txBox="1"/>
          <p:nvPr/>
        </p:nvSpPr>
        <p:spPr>
          <a:xfrm>
            <a:off x="7280275" y="1798955"/>
            <a:ext cx="4281805" cy="645160"/>
          </a:xfrm>
          <a:prstGeom prst="rect">
            <a:avLst/>
          </a:prstGeom>
          <a:noFill/>
        </p:spPr>
        <p:txBody>
          <a:bodyPr wrap="square" rtlCol="0">
            <a:spAutoFit/>
          </a:bodyPr>
          <a:lstStyle/>
          <a:p>
            <a:r>
              <a:rPr lang="zh-CN" altLang="en-US"/>
              <a:t>貌似没有确切定义，网上没有找到标准答案</a:t>
            </a:r>
          </a:p>
        </p:txBody>
      </p:sp>
      <p:pic>
        <p:nvPicPr>
          <p:cNvPr id="8" name="图片 7" descr="捕获"/>
          <p:cNvPicPr>
            <a:picLocks noChangeAspect="1"/>
          </p:cNvPicPr>
          <p:nvPr/>
        </p:nvPicPr>
        <p:blipFill>
          <a:blip r:embed="rId4"/>
          <a:stretch>
            <a:fillRect/>
          </a:stretch>
        </p:blipFill>
        <p:spPr>
          <a:xfrm>
            <a:off x="5281295" y="4071620"/>
            <a:ext cx="6964045" cy="2410460"/>
          </a:xfrm>
          <a:prstGeom prst="rect">
            <a:avLst/>
          </a:prstGeom>
        </p:spPr>
      </p:pic>
      <p:pic>
        <p:nvPicPr>
          <p:cNvPr id="9" name="图片 8" descr="捕获"/>
          <p:cNvPicPr>
            <a:picLocks noChangeAspect="1"/>
          </p:cNvPicPr>
          <p:nvPr/>
        </p:nvPicPr>
        <p:blipFill>
          <a:blip r:embed="rId5"/>
          <a:stretch>
            <a:fillRect/>
          </a:stretch>
        </p:blipFill>
        <p:spPr>
          <a:xfrm>
            <a:off x="5858510" y="3658235"/>
            <a:ext cx="3324860" cy="285750"/>
          </a:xfrm>
          <a:prstGeom prst="rect">
            <a:avLst/>
          </a:prstGeom>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捕获"/>
          <p:cNvPicPr>
            <a:picLocks noChangeAspect="1"/>
          </p:cNvPicPr>
          <p:nvPr/>
        </p:nvPicPr>
        <p:blipFill>
          <a:blip r:embed="rId2"/>
          <a:stretch>
            <a:fillRect/>
          </a:stretch>
        </p:blipFill>
        <p:spPr>
          <a:xfrm>
            <a:off x="504825" y="361315"/>
            <a:ext cx="5306060" cy="1409700"/>
          </a:xfrm>
          <a:prstGeom prst="rect">
            <a:avLst/>
          </a:prstGeom>
        </p:spPr>
      </p:pic>
      <p:pic>
        <p:nvPicPr>
          <p:cNvPr id="6" name="图片 5" descr="捕获"/>
          <p:cNvPicPr>
            <a:picLocks noChangeAspect="1"/>
          </p:cNvPicPr>
          <p:nvPr/>
        </p:nvPicPr>
        <p:blipFill>
          <a:blip r:embed="rId3"/>
          <a:stretch>
            <a:fillRect/>
          </a:stretch>
        </p:blipFill>
        <p:spPr>
          <a:xfrm>
            <a:off x="627380" y="1631315"/>
            <a:ext cx="3153410" cy="2171700"/>
          </a:xfrm>
          <a:prstGeom prst="rect">
            <a:avLst/>
          </a:prstGeom>
        </p:spPr>
      </p:pic>
      <p:pic>
        <p:nvPicPr>
          <p:cNvPr id="7" name="图片 6" descr="捕获"/>
          <p:cNvPicPr>
            <a:picLocks noChangeAspect="1"/>
          </p:cNvPicPr>
          <p:nvPr/>
        </p:nvPicPr>
        <p:blipFill>
          <a:blip r:embed="rId4"/>
          <a:stretch>
            <a:fillRect/>
          </a:stretch>
        </p:blipFill>
        <p:spPr>
          <a:xfrm>
            <a:off x="5810885" y="193675"/>
            <a:ext cx="5229860" cy="4324985"/>
          </a:xfrm>
          <a:prstGeom prst="rect">
            <a:avLst/>
          </a:prstGeom>
        </p:spPr>
      </p:pic>
      <p:pic>
        <p:nvPicPr>
          <p:cNvPr id="8" name="图片 7" descr="捕获"/>
          <p:cNvPicPr>
            <a:picLocks noChangeAspect="1"/>
          </p:cNvPicPr>
          <p:nvPr/>
        </p:nvPicPr>
        <p:blipFill>
          <a:blip r:embed="rId5"/>
          <a:stretch>
            <a:fillRect/>
          </a:stretch>
        </p:blipFill>
        <p:spPr>
          <a:xfrm>
            <a:off x="5810885" y="4518660"/>
            <a:ext cx="5353685" cy="695325"/>
          </a:xfrm>
          <a:prstGeom prst="rect">
            <a:avLst/>
          </a:prstGeom>
        </p:spPr>
      </p:pic>
      <p:pic>
        <p:nvPicPr>
          <p:cNvPr id="9" name="图片 8" descr="捕获"/>
          <p:cNvPicPr>
            <a:picLocks noChangeAspect="1"/>
          </p:cNvPicPr>
          <p:nvPr/>
        </p:nvPicPr>
        <p:blipFill>
          <a:blip r:embed="rId6"/>
          <a:stretch>
            <a:fillRect/>
          </a:stretch>
        </p:blipFill>
        <p:spPr>
          <a:xfrm>
            <a:off x="2294255" y="5578475"/>
            <a:ext cx="2133600" cy="457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指令格式的优化设计</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操作码的优化设计</a:t>
            </a:r>
            <a:endParaRPr lang="zh-CN" altLang="en-US" sz="1200" b="0" dirty="0">
              <a:latin typeface="Times New Roman" panose="02020603050405020304" pitchFamily="18" charset="0"/>
              <a:ea typeface="幼圆" panose="02010509060101010101" pitchFamily="49" charset="-122"/>
            </a:endParaRPr>
          </a:p>
        </p:txBody>
      </p:sp>
      <p:sp>
        <p:nvSpPr>
          <p:cNvPr id="318467" name="Rectangle 3"/>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30000"/>
              </a:lnSpc>
              <a:spcBef>
                <a:spcPct val="0"/>
              </a:spcBef>
              <a:spcAft>
                <a:spcPct val="0"/>
              </a:spcAft>
              <a:buClrTx/>
              <a:buSzTx/>
              <a:buFontTx/>
              <a:buNone/>
              <a:defRPr/>
            </a:pPr>
            <a:r>
              <a:rPr kumimoji="1" lang="en-US" altLang="zh-CN"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Huffman</a:t>
            </a: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编码</a:t>
            </a:r>
          </a:p>
        </p:txBody>
      </p:sp>
      <p:sp>
        <p:nvSpPr>
          <p:cNvPr id="318468" name="Rectangle 4"/>
          <p:cNvSpPr>
            <a:spLocks noGrp="1" noChangeArrowheads="1"/>
          </p:cNvSpPr>
          <p:nvPr>
            <p:ph idx="1"/>
          </p:nvPr>
        </p:nvSpPr>
        <p:spPr>
          <a:xfrm>
            <a:off x="2333625" y="1916113"/>
            <a:ext cx="7958138" cy="4465638"/>
          </a:xfrm>
        </p:spPr>
        <p:txBody>
          <a:bodyPr vert="horz" wrap="square" lIns="91440" tIns="45720" rIns="91440" bIns="45720" numCol="1" anchor="t" anchorCtr="0" compatLnSpc="1"/>
          <a:lstStyle/>
          <a:p>
            <a:pPr marL="0" marR="0" lvl="0" indent="0" algn="l" defTabSz="914400" rtl="0" eaLnBrk="1" fontAlgn="base" latinLnBrk="0" hangingPunct="1">
              <a:lnSpc>
                <a:spcPct val="110000"/>
              </a:lnSpc>
              <a:spcBef>
                <a:spcPct val="20000"/>
              </a:spcBef>
              <a:spcAft>
                <a:spcPct val="0"/>
              </a:spcAft>
              <a:buClr>
                <a:srgbClr val="FF3300"/>
              </a:buClr>
              <a:buSzTx/>
              <a:buFont typeface="Wingdings" panose="05000000000000000000" pitchFamily="2" charset="2"/>
              <a:buChar char="w"/>
              <a:defRPr/>
            </a:pPr>
            <a:r>
              <a:rPr kumimoji="1" lang="zh-CN" altLang="en-US" sz="28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  思想</a:t>
            </a:r>
          </a:p>
          <a:p>
            <a:pPr marL="0" marR="0" lvl="0" indent="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defRPr/>
            </a:pPr>
            <a:r>
              <a:rPr kumimoji="1" lang="zh-CN" altLang="en-US" sz="2800" b="1" i="0" u="none" strike="noStrike" kern="0" cap="none" spc="0" normalizeH="0" baseline="0" noProof="0">
                <a:ln>
                  <a:noFill/>
                </a:ln>
                <a:solidFill>
                  <a:schemeClr val="tx1"/>
                </a:solidFill>
                <a:effectLst/>
                <a:uLnTx/>
                <a:uFillTx/>
                <a:latin typeface="+mn-lt"/>
                <a:ea typeface="+mn-ea"/>
                <a:cs typeface="+mn-cs"/>
              </a:rPr>
              <a:t>    概率高的用短位数表示，概率低的用长位数表示。</a:t>
            </a:r>
          </a:p>
          <a:p>
            <a:pPr marL="0" marR="0" lvl="0" indent="0" algn="l" defTabSz="914400" rtl="0" eaLnBrk="1" fontAlgn="base" latinLnBrk="0" hangingPunct="1">
              <a:lnSpc>
                <a:spcPct val="110000"/>
              </a:lnSpc>
              <a:spcBef>
                <a:spcPct val="20000"/>
              </a:spcBef>
              <a:spcAft>
                <a:spcPct val="0"/>
              </a:spcAft>
              <a:buClr>
                <a:srgbClr val="FF3300"/>
              </a:buClr>
              <a:buSzTx/>
              <a:buFont typeface="Wingdings" panose="05000000000000000000" pitchFamily="2" charset="2"/>
              <a:buChar char="w"/>
              <a:defRPr/>
            </a:pPr>
            <a:r>
              <a:rPr kumimoji="1" lang="zh-CN" altLang="en-US" sz="28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  算法</a:t>
            </a:r>
          </a:p>
          <a:p>
            <a:pPr marL="0" marR="0" lvl="0" indent="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defRPr/>
            </a:pPr>
            <a:r>
              <a:rPr kumimoji="1" lang="zh-CN" altLang="en-US" sz="2800" b="1" i="0" u="none" strike="noStrike" kern="0" cap="none" spc="0" normalizeH="0" baseline="0" noProof="0">
                <a:ln>
                  <a:noFill/>
                </a:ln>
                <a:solidFill>
                  <a:schemeClr val="tx1"/>
                </a:solidFill>
                <a:effectLst/>
                <a:uLnTx/>
                <a:uFillTx/>
                <a:latin typeface="+mn-lt"/>
                <a:ea typeface="+mn-ea"/>
                <a:cs typeface="+mn-cs"/>
              </a:rPr>
              <a:t>    利用</a:t>
            </a:r>
            <a:r>
              <a:rPr kumimoji="1" lang="en-US" altLang="zh-CN" sz="2800" b="1" i="0" u="none" strike="noStrike" kern="0" cap="none" spc="0" normalizeH="0" baseline="0" noProof="0">
                <a:ln>
                  <a:noFill/>
                </a:ln>
                <a:solidFill>
                  <a:schemeClr val="tx1"/>
                </a:solidFill>
                <a:effectLst/>
                <a:uLnTx/>
                <a:uFillTx/>
                <a:latin typeface="+mn-lt"/>
                <a:ea typeface="+mn-ea"/>
                <a:cs typeface="+mn-cs"/>
              </a:rPr>
              <a:t>Huffman</a:t>
            </a:r>
            <a:r>
              <a:rPr kumimoji="1" lang="zh-CN" altLang="en-US" sz="2800" b="1" i="0" u="none" strike="noStrike" kern="0" cap="none" spc="0" normalizeH="0" baseline="0" noProof="0">
                <a:ln>
                  <a:noFill/>
                </a:ln>
                <a:solidFill>
                  <a:schemeClr val="tx1"/>
                </a:solidFill>
                <a:effectLst/>
                <a:uLnTx/>
                <a:uFillTx/>
                <a:latin typeface="+mn-lt"/>
                <a:ea typeface="+mn-ea"/>
                <a:cs typeface="+mn-cs"/>
              </a:rPr>
              <a:t>树实现。</a:t>
            </a:r>
          </a:p>
          <a:p>
            <a:pPr marL="0" marR="0" lvl="0" indent="0" algn="l" defTabSz="914400" rtl="0" eaLnBrk="1" fontAlgn="base" latinLnBrk="0" hangingPunct="1">
              <a:lnSpc>
                <a:spcPct val="110000"/>
              </a:lnSpc>
              <a:spcBef>
                <a:spcPct val="20000"/>
              </a:spcBef>
              <a:spcAft>
                <a:spcPct val="0"/>
              </a:spcAft>
              <a:buClr>
                <a:srgbClr val="FF3300"/>
              </a:buClr>
              <a:buSzTx/>
              <a:buFont typeface="Wingdings" panose="05000000000000000000" pitchFamily="2" charset="2"/>
              <a:buChar char="w"/>
              <a:defRPr/>
            </a:pPr>
            <a:r>
              <a:rPr kumimoji="1" lang="zh-CN" altLang="en-US" sz="28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  特点</a:t>
            </a:r>
          </a:p>
          <a:p>
            <a:pPr marL="0" marR="0" lvl="0" indent="0"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defRPr/>
            </a:pPr>
            <a:r>
              <a:rPr kumimoji="1" lang="zh-CN" altLang="en-US" sz="2800" b="1" i="0" u="none" strike="noStrike" kern="0" cap="none" spc="0" normalizeH="0" baseline="0" noProof="0">
                <a:ln>
                  <a:noFill/>
                </a:ln>
                <a:solidFill>
                  <a:schemeClr val="tx1"/>
                </a:solidFill>
                <a:effectLst/>
                <a:uLnTx/>
                <a:uFillTx/>
                <a:latin typeface="+mn-lt"/>
                <a:ea typeface="+mn-ea"/>
                <a:cs typeface="+mn-cs"/>
              </a:rPr>
              <a:t>    是最优化的编码方式（平均码长最短，信息的冗余量最小），但操作码很不规整。</a:t>
            </a:r>
          </a:p>
        </p:txBody>
      </p:sp>
      <p:sp>
        <p:nvSpPr>
          <p:cNvPr id="66565" name="Text Box 5"/>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zh-CN" altLang="en-US" sz="1200" b="0" dirty="0">
                <a:latin typeface="幼圆" panose="02010509060101010101" pitchFamily="49" charset="-122"/>
                <a:ea typeface="幼圆" panose="02010509060101010101" pitchFamily="49" charset="-122"/>
              </a:rPr>
              <a:t>4 之 1</a:t>
            </a:r>
          </a:p>
        </p:txBody>
      </p:sp>
    </p:spTree>
  </p:cSld>
  <p:clrMapOvr>
    <a:masterClrMapping/>
  </p:clrMapOvr>
  <p:transition spd="slow">
    <p:random/>
    <p:sndAc>
      <p:stSnd>
        <p:snd r:embed="rId2" name="camera.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指令格式的优化设计</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操作码的优化设计</a:t>
            </a:r>
            <a:endParaRPr lang="zh-CN" altLang="en-US" sz="1200" b="0" dirty="0">
              <a:latin typeface="Times New Roman" panose="02020603050405020304" pitchFamily="18" charset="0"/>
              <a:ea typeface="幼圆" panose="02010509060101010101" pitchFamily="49" charset="-122"/>
            </a:endParaRPr>
          </a:p>
        </p:txBody>
      </p:sp>
      <p:sp>
        <p:nvSpPr>
          <p:cNvPr id="322563" name="Rectangle 3"/>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30000"/>
              </a:lnSpc>
              <a:spcBef>
                <a:spcPct val="0"/>
              </a:spcBef>
              <a:spcAft>
                <a:spcPct val="0"/>
              </a:spcAft>
              <a:buClrTx/>
              <a:buSzTx/>
              <a:buFontTx/>
              <a:buNone/>
              <a:defRPr/>
            </a:pPr>
            <a:r>
              <a:rPr kumimoji="1" lang="en-US" altLang="zh-CN"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Huffman</a:t>
            </a: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编码算法</a:t>
            </a:r>
          </a:p>
        </p:txBody>
      </p:sp>
      <p:sp>
        <p:nvSpPr>
          <p:cNvPr id="67588" name="Rectangle 5"/>
          <p:cNvSpPr>
            <a:spLocks noGrp="1"/>
          </p:cNvSpPr>
          <p:nvPr>
            <p:ph idx="1"/>
          </p:nvPr>
        </p:nvSpPr>
        <p:spPr>
          <a:xfrm>
            <a:off x="2333625" y="1844675"/>
            <a:ext cx="7958138" cy="4479925"/>
          </a:xfrm>
        </p:spPr>
        <p:txBody>
          <a:bodyPr vert="horz" wrap="square" lIns="91440" tIns="45720" rIns="91440" bIns="45720" anchor="t"/>
          <a:lstStyle/>
          <a:p>
            <a:pPr marL="444500" indent="-444500" eaLnBrk="1" hangingPunct="1">
              <a:buFont typeface="Wingdings" panose="05000000000000000000" pitchFamily="2" charset="2"/>
              <a:buAutoNum type="arabicPeriod"/>
            </a:pPr>
            <a:r>
              <a:rPr lang="zh-CN" altLang="en-US" sz="2400" dirty="0"/>
              <a:t>把所有指令按照使用概率自左向右排列好。</a:t>
            </a:r>
          </a:p>
          <a:p>
            <a:pPr marL="444500" indent="-444500" eaLnBrk="1" hangingPunct="1">
              <a:buFont typeface="Wingdings" panose="05000000000000000000" pitchFamily="2" charset="2"/>
              <a:buAutoNum type="arabicPeriod"/>
            </a:pPr>
            <a:r>
              <a:rPr lang="zh-CN" altLang="en-US" sz="2400" dirty="0"/>
              <a:t>选取两个概率最小的结点合并成一个概率值是二者之和的新结点，并把这个新结点与其它还没有合并的结点一起形成新结点集合。</a:t>
            </a:r>
          </a:p>
          <a:p>
            <a:pPr marL="444500" indent="-444500" eaLnBrk="1" hangingPunct="1">
              <a:buFont typeface="Wingdings" panose="05000000000000000000" pitchFamily="2" charset="2"/>
              <a:buAutoNum type="arabicPeriod"/>
            </a:pPr>
            <a:r>
              <a:rPr lang="zh-CN" altLang="en-US" sz="2400" dirty="0"/>
              <a:t>在新结点集合中选取两个概率最小的结点进行合并，如此继续进行下去，直至全部结点合并完毕。</a:t>
            </a:r>
          </a:p>
          <a:p>
            <a:pPr marL="444500" indent="-444500" eaLnBrk="1" hangingPunct="1">
              <a:buFont typeface="Wingdings" panose="05000000000000000000" pitchFamily="2" charset="2"/>
              <a:buAutoNum type="arabicPeriod"/>
            </a:pPr>
            <a:r>
              <a:rPr lang="zh-CN" altLang="en-US" sz="2400" dirty="0"/>
              <a:t>最后得到的根结点的概率值为1。</a:t>
            </a:r>
          </a:p>
          <a:p>
            <a:pPr marL="444500" indent="-444500" eaLnBrk="1" hangingPunct="1">
              <a:buFont typeface="Wingdings" panose="05000000000000000000" pitchFamily="2" charset="2"/>
              <a:buAutoNum type="arabicPeriod"/>
            </a:pPr>
            <a:r>
              <a:rPr lang="zh-CN" altLang="en-US" sz="2400" dirty="0"/>
              <a:t>每个结点都有两个分支，分别用 “0” 和“1”表示。</a:t>
            </a:r>
          </a:p>
          <a:p>
            <a:pPr marL="444500" indent="-444500" eaLnBrk="1" hangingPunct="1">
              <a:buFont typeface="Wingdings" panose="05000000000000000000" pitchFamily="2" charset="2"/>
              <a:buAutoNum type="arabicPeriod"/>
            </a:pPr>
            <a:r>
              <a:rPr lang="zh-CN" altLang="en-US" sz="2400" dirty="0"/>
              <a:t>从根结点开始，沿尖头所指方向，到达属于该指令的概率结点，把沿线所经过的代码组合起来得到这条指令的操作码编码。</a:t>
            </a:r>
          </a:p>
        </p:txBody>
      </p:sp>
      <p:sp>
        <p:nvSpPr>
          <p:cNvPr id="67589" name="Text Box 6"/>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zh-CN" altLang="en-US" sz="1200" b="0" dirty="0">
                <a:latin typeface="幼圆" panose="02010509060101010101" pitchFamily="49" charset="-122"/>
                <a:ea typeface="幼圆" panose="02010509060101010101" pitchFamily="49" charset="-122"/>
              </a:rPr>
              <a:t>4 之 2</a:t>
            </a:r>
          </a:p>
        </p:txBody>
      </p:sp>
    </p:spTree>
  </p:cSld>
  <p:clrMapOvr>
    <a:masterClrMapping/>
  </p:clrMapOvr>
  <p:transition spd="slow">
    <p:random/>
    <p:sndAc>
      <p:stSnd>
        <p:snd r:embed="rId2" name="camera.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指令格式的优化设计</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操作码的优化设计</a:t>
            </a:r>
            <a:endParaRPr lang="zh-CN" altLang="en-US" sz="1200" b="0" dirty="0">
              <a:latin typeface="Times New Roman" panose="02020603050405020304" pitchFamily="18" charset="0"/>
              <a:ea typeface="幼圆" panose="02010509060101010101" pitchFamily="49" charset="-122"/>
            </a:endParaRPr>
          </a:p>
        </p:txBody>
      </p:sp>
      <p:sp>
        <p:nvSpPr>
          <p:cNvPr id="323587" name="Rectangle 3"/>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30000"/>
              </a:lnSpc>
              <a:spcBef>
                <a:spcPct val="0"/>
              </a:spcBef>
              <a:spcAft>
                <a:spcPct val="0"/>
              </a:spcAft>
              <a:buClrTx/>
              <a:buSzTx/>
              <a:buFontTx/>
              <a:buNone/>
              <a:defRPr/>
            </a:pPr>
            <a:r>
              <a:rPr kumimoji="1" lang="en-US" altLang="zh-CN"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Huffman</a:t>
            </a: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编码举例</a:t>
            </a:r>
          </a:p>
        </p:txBody>
      </p:sp>
      <p:grpSp>
        <p:nvGrpSpPr>
          <p:cNvPr id="68612" name="Group 6"/>
          <p:cNvGrpSpPr/>
          <p:nvPr/>
        </p:nvGrpSpPr>
        <p:grpSpPr>
          <a:xfrm>
            <a:off x="2855913" y="2060575"/>
            <a:ext cx="7086600" cy="4267200"/>
            <a:chOff x="432" y="288"/>
            <a:chExt cx="4896" cy="3792"/>
          </a:xfrm>
        </p:grpSpPr>
        <p:sp>
          <p:nvSpPr>
            <p:cNvPr id="68614" name="Rectangle 7"/>
            <p:cNvSpPr/>
            <p:nvPr/>
          </p:nvSpPr>
          <p:spPr>
            <a:xfrm>
              <a:off x="432" y="288"/>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0.45</a:t>
              </a:r>
            </a:p>
          </p:txBody>
        </p:sp>
        <p:sp>
          <p:nvSpPr>
            <p:cNvPr id="68615" name="Rectangle 8"/>
            <p:cNvSpPr/>
            <p:nvPr/>
          </p:nvSpPr>
          <p:spPr>
            <a:xfrm>
              <a:off x="1152" y="288"/>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0.30</a:t>
              </a:r>
            </a:p>
          </p:txBody>
        </p:sp>
        <p:sp>
          <p:nvSpPr>
            <p:cNvPr id="68616" name="Rectangle 9"/>
            <p:cNvSpPr/>
            <p:nvPr/>
          </p:nvSpPr>
          <p:spPr>
            <a:xfrm>
              <a:off x="1872" y="288"/>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0.15</a:t>
              </a:r>
            </a:p>
          </p:txBody>
        </p:sp>
        <p:sp>
          <p:nvSpPr>
            <p:cNvPr id="68617" name="Rectangle 10"/>
            <p:cNvSpPr/>
            <p:nvPr/>
          </p:nvSpPr>
          <p:spPr>
            <a:xfrm>
              <a:off x="2592" y="288"/>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0.05</a:t>
              </a:r>
            </a:p>
          </p:txBody>
        </p:sp>
        <p:sp>
          <p:nvSpPr>
            <p:cNvPr id="68618" name="Rectangle 11"/>
            <p:cNvSpPr/>
            <p:nvPr/>
          </p:nvSpPr>
          <p:spPr>
            <a:xfrm>
              <a:off x="3312" y="288"/>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0.03</a:t>
              </a:r>
            </a:p>
          </p:txBody>
        </p:sp>
        <p:sp>
          <p:nvSpPr>
            <p:cNvPr id="68619" name="Rectangle 12"/>
            <p:cNvSpPr/>
            <p:nvPr/>
          </p:nvSpPr>
          <p:spPr>
            <a:xfrm>
              <a:off x="4032" y="288"/>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0.01</a:t>
              </a:r>
            </a:p>
          </p:txBody>
        </p:sp>
        <p:sp>
          <p:nvSpPr>
            <p:cNvPr id="68620" name="Rectangle 13"/>
            <p:cNvSpPr/>
            <p:nvPr/>
          </p:nvSpPr>
          <p:spPr>
            <a:xfrm>
              <a:off x="4752" y="288"/>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0.01</a:t>
              </a:r>
            </a:p>
          </p:txBody>
        </p:sp>
        <p:sp>
          <p:nvSpPr>
            <p:cNvPr id="68621" name="Rectangle 14"/>
            <p:cNvSpPr/>
            <p:nvPr/>
          </p:nvSpPr>
          <p:spPr>
            <a:xfrm>
              <a:off x="2160" y="3744"/>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1.00</a:t>
              </a:r>
            </a:p>
          </p:txBody>
        </p:sp>
        <p:sp>
          <p:nvSpPr>
            <p:cNvPr id="68622" name="Rectangle 15"/>
            <p:cNvSpPr/>
            <p:nvPr/>
          </p:nvSpPr>
          <p:spPr>
            <a:xfrm>
              <a:off x="2592" y="3168"/>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0.55</a:t>
              </a:r>
            </a:p>
          </p:txBody>
        </p:sp>
        <p:sp>
          <p:nvSpPr>
            <p:cNvPr id="68623" name="Rectangle 16"/>
            <p:cNvSpPr/>
            <p:nvPr/>
          </p:nvSpPr>
          <p:spPr>
            <a:xfrm>
              <a:off x="3072" y="2592"/>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0.25</a:t>
              </a:r>
            </a:p>
          </p:txBody>
        </p:sp>
        <p:sp>
          <p:nvSpPr>
            <p:cNvPr id="68624" name="Rectangle 17"/>
            <p:cNvSpPr/>
            <p:nvPr/>
          </p:nvSpPr>
          <p:spPr>
            <a:xfrm>
              <a:off x="3504" y="2016"/>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0.10</a:t>
              </a:r>
            </a:p>
          </p:txBody>
        </p:sp>
        <p:sp>
          <p:nvSpPr>
            <p:cNvPr id="68625" name="Rectangle 18"/>
            <p:cNvSpPr/>
            <p:nvPr/>
          </p:nvSpPr>
          <p:spPr>
            <a:xfrm>
              <a:off x="3936" y="1440"/>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0.05</a:t>
              </a:r>
            </a:p>
          </p:txBody>
        </p:sp>
        <p:sp>
          <p:nvSpPr>
            <p:cNvPr id="68626" name="Rectangle 19"/>
            <p:cNvSpPr/>
            <p:nvPr/>
          </p:nvSpPr>
          <p:spPr>
            <a:xfrm>
              <a:off x="4368" y="864"/>
              <a:ext cx="57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0.02</a:t>
              </a:r>
            </a:p>
          </p:txBody>
        </p:sp>
        <p:sp>
          <p:nvSpPr>
            <p:cNvPr id="68627" name="Line 20"/>
            <p:cNvSpPr/>
            <p:nvPr/>
          </p:nvSpPr>
          <p:spPr>
            <a:xfrm flipV="1">
              <a:off x="4800" y="624"/>
              <a:ext cx="336" cy="240"/>
            </a:xfrm>
            <a:prstGeom prst="line">
              <a:avLst/>
            </a:prstGeom>
            <a:ln w="28575" cap="flat" cmpd="sng">
              <a:solidFill>
                <a:schemeClr val="tx2"/>
              </a:solidFill>
              <a:prstDash val="solid"/>
              <a:headEnd type="none" w="med" len="med"/>
              <a:tailEnd type="triangle" w="med" len="lg"/>
            </a:ln>
          </p:spPr>
        </p:sp>
        <p:sp>
          <p:nvSpPr>
            <p:cNvPr id="68628" name="Line 21"/>
            <p:cNvSpPr/>
            <p:nvPr/>
          </p:nvSpPr>
          <p:spPr>
            <a:xfrm flipV="1">
              <a:off x="4368" y="1200"/>
              <a:ext cx="336" cy="240"/>
            </a:xfrm>
            <a:prstGeom prst="line">
              <a:avLst/>
            </a:prstGeom>
            <a:ln w="28575" cap="flat" cmpd="sng">
              <a:solidFill>
                <a:schemeClr val="tx2"/>
              </a:solidFill>
              <a:prstDash val="solid"/>
              <a:headEnd type="none" w="med" len="med"/>
              <a:tailEnd type="triangle" w="med" len="lg"/>
            </a:ln>
          </p:spPr>
        </p:sp>
        <p:sp>
          <p:nvSpPr>
            <p:cNvPr id="68629" name="Line 22"/>
            <p:cNvSpPr/>
            <p:nvPr/>
          </p:nvSpPr>
          <p:spPr>
            <a:xfrm flipV="1">
              <a:off x="3936" y="1776"/>
              <a:ext cx="336" cy="240"/>
            </a:xfrm>
            <a:prstGeom prst="line">
              <a:avLst/>
            </a:prstGeom>
            <a:ln w="28575" cap="flat" cmpd="sng">
              <a:solidFill>
                <a:schemeClr val="tx2"/>
              </a:solidFill>
              <a:prstDash val="solid"/>
              <a:headEnd type="none" w="med" len="med"/>
              <a:tailEnd type="triangle" w="med" len="lg"/>
            </a:ln>
          </p:spPr>
        </p:sp>
        <p:sp>
          <p:nvSpPr>
            <p:cNvPr id="68630" name="Line 23"/>
            <p:cNvSpPr/>
            <p:nvPr/>
          </p:nvSpPr>
          <p:spPr>
            <a:xfrm flipV="1">
              <a:off x="3504" y="2352"/>
              <a:ext cx="336" cy="240"/>
            </a:xfrm>
            <a:prstGeom prst="line">
              <a:avLst/>
            </a:prstGeom>
            <a:ln w="28575" cap="flat" cmpd="sng">
              <a:solidFill>
                <a:schemeClr val="tx2"/>
              </a:solidFill>
              <a:prstDash val="solid"/>
              <a:headEnd type="none" w="med" len="med"/>
              <a:tailEnd type="triangle" w="med" len="lg"/>
            </a:ln>
          </p:spPr>
        </p:sp>
        <p:sp>
          <p:nvSpPr>
            <p:cNvPr id="68631" name="Line 24"/>
            <p:cNvSpPr/>
            <p:nvPr/>
          </p:nvSpPr>
          <p:spPr>
            <a:xfrm flipV="1">
              <a:off x="3024" y="2928"/>
              <a:ext cx="336" cy="240"/>
            </a:xfrm>
            <a:prstGeom prst="line">
              <a:avLst/>
            </a:prstGeom>
            <a:ln w="28575" cap="flat" cmpd="sng">
              <a:solidFill>
                <a:schemeClr val="tx2"/>
              </a:solidFill>
              <a:prstDash val="solid"/>
              <a:headEnd type="none" w="med" len="med"/>
              <a:tailEnd type="triangle" w="med" len="lg"/>
            </a:ln>
          </p:spPr>
        </p:sp>
        <p:sp>
          <p:nvSpPr>
            <p:cNvPr id="68632" name="Line 25"/>
            <p:cNvSpPr/>
            <p:nvPr/>
          </p:nvSpPr>
          <p:spPr>
            <a:xfrm flipV="1">
              <a:off x="2592" y="3504"/>
              <a:ext cx="336" cy="240"/>
            </a:xfrm>
            <a:prstGeom prst="line">
              <a:avLst/>
            </a:prstGeom>
            <a:ln w="28575" cap="flat" cmpd="sng">
              <a:solidFill>
                <a:schemeClr val="tx2"/>
              </a:solidFill>
              <a:prstDash val="solid"/>
              <a:headEnd type="none" w="med" len="med"/>
              <a:tailEnd type="triangle" w="med" len="lg"/>
            </a:ln>
          </p:spPr>
        </p:sp>
        <p:sp>
          <p:nvSpPr>
            <p:cNvPr id="68633" name="Line 26"/>
            <p:cNvSpPr/>
            <p:nvPr/>
          </p:nvSpPr>
          <p:spPr>
            <a:xfrm flipH="1" flipV="1">
              <a:off x="720" y="624"/>
              <a:ext cx="1584" cy="3120"/>
            </a:xfrm>
            <a:prstGeom prst="line">
              <a:avLst/>
            </a:prstGeom>
            <a:ln w="28575" cap="flat" cmpd="sng">
              <a:solidFill>
                <a:schemeClr val="tx2"/>
              </a:solidFill>
              <a:prstDash val="solid"/>
              <a:headEnd type="none" w="med" len="med"/>
              <a:tailEnd type="triangle" w="med" len="lg"/>
            </a:ln>
          </p:spPr>
        </p:sp>
        <p:sp>
          <p:nvSpPr>
            <p:cNvPr id="68634" name="Line 27"/>
            <p:cNvSpPr/>
            <p:nvPr/>
          </p:nvSpPr>
          <p:spPr>
            <a:xfrm flipH="1" flipV="1">
              <a:off x="1440" y="624"/>
              <a:ext cx="1296" cy="2544"/>
            </a:xfrm>
            <a:prstGeom prst="line">
              <a:avLst/>
            </a:prstGeom>
            <a:ln w="28575" cap="flat" cmpd="sng">
              <a:solidFill>
                <a:schemeClr val="tx2"/>
              </a:solidFill>
              <a:prstDash val="solid"/>
              <a:headEnd type="none" w="med" len="med"/>
              <a:tailEnd type="triangle" w="med" len="lg"/>
            </a:ln>
          </p:spPr>
        </p:sp>
        <p:sp>
          <p:nvSpPr>
            <p:cNvPr id="68635" name="Line 28"/>
            <p:cNvSpPr/>
            <p:nvPr/>
          </p:nvSpPr>
          <p:spPr>
            <a:xfrm flipH="1" flipV="1">
              <a:off x="2160" y="624"/>
              <a:ext cx="1008" cy="1968"/>
            </a:xfrm>
            <a:prstGeom prst="line">
              <a:avLst/>
            </a:prstGeom>
            <a:ln w="28575" cap="flat" cmpd="sng">
              <a:solidFill>
                <a:schemeClr val="tx2"/>
              </a:solidFill>
              <a:prstDash val="solid"/>
              <a:headEnd type="none" w="med" len="med"/>
              <a:tailEnd type="triangle" w="med" len="lg"/>
            </a:ln>
          </p:spPr>
        </p:sp>
        <p:sp>
          <p:nvSpPr>
            <p:cNvPr id="68636" name="Line 29"/>
            <p:cNvSpPr/>
            <p:nvPr/>
          </p:nvSpPr>
          <p:spPr>
            <a:xfrm flipH="1" flipV="1">
              <a:off x="2880" y="624"/>
              <a:ext cx="720" cy="1392"/>
            </a:xfrm>
            <a:prstGeom prst="line">
              <a:avLst/>
            </a:prstGeom>
            <a:ln w="28575" cap="flat" cmpd="sng">
              <a:solidFill>
                <a:schemeClr val="tx2"/>
              </a:solidFill>
              <a:prstDash val="solid"/>
              <a:headEnd type="none" w="med" len="med"/>
              <a:tailEnd type="triangle" w="med" len="lg"/>
            </a:ln>
          </p:spPr>
        </p:sp>
        <p:sp>
          <p:nvSpPr>
            <p:cNvPr id="68637" name="Line 30"/>
            <p:cNvSpPr/>
            <p:nvPr/>
          </p:nvSpPr>
          <p:spPr>
            <a:xfrm flipH="1" flipV="1">
              <a:off x="3600" y="624"/>
              <a:ext cx="432" cy="816"/>
            </a:xfrm>
            <a:prstGeom prst="line">
              <a:avLst/>
            </a:prstGeom>
            <a:ln w="28575" cap="flat" cmpd="sng">
              <a:solidFill>
                <a:schemeClr val="tx2"/>
              </a:solidFill>
              <a:prstDash val="solid"/>
              <a:headEnd type="none" w="med" len="med"/>
              <a:tailEnd type="triangle" w="med" len="lg"/>
            </a:ln>
          </p:spPr>
        </p:sp>
        <p:sp>
          <p:nvSpPr>
            <p:cNvPr id="68638" name="Line 31"/>
            <p:cNvSpPr/>
            <p:nvPr/>
          </p:nvSpPr>
          <p:spPr>
            <a:xfrm flipH="1" flipV="1">
              <a:off x="4320" y="624"/>
              <a:ext cx="144" cy="240"/>
            </a:xfrm>
            <a:prstGeom prst="line">
              <a:avLst/>
            </a:prstGeom>
            <a:ln w="28575" cap="flat" cmpd="sng">
              <a:solidFill>
                <a:schemeClr val="tx2"/>
              </a:solidFill>
              <a:prstDash val="solid"/>
              <a:headEnd type="none" w="med" len="med"/>
              <a:tailEnd type="triangle" w="med" len="lg"/>
            </a:ln>
          </p:spPr>
        </p:sp>
        <p:sp>
          <p:nvSpPr>
            <p:cNvPr id="68639" name="Rectangle 32"/>
            <p:cNvSpPr/>
            <p:nvPr/>
          </p:nvSpPr>
          <p:spPr>
            <a:xfrm>
              <a:off x="4128" y="624"/>
              <a:ext cx="192" cy="336"/>
            </a:xfrm>
            <a:prstGeom prst="rect">
              <a:avLst/>
            </a:prstGeom>
            <a:noFill/>
            <a:ln w="28575">
              <a:noFill/>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a:t>
              </a:r>
            </a:p>
          </p:txBody>
        </p:sp>
        <p:sp>
          <p:nvSpPr>
            <p:cNvPr id="68640" name="Rectangle 33"/>
            <p:cNvSpPr/>
            <p:nvPr/>
          </p:nvSpPr>
          <p:spPr>
            <a:xfrm>
              <a:off x="5088" y="624"/>
              <a:ext cx="192" cy="336"/>
            </a:xfrm>
            <a:prstGeom prst="rect">
              <a:avLst/>
            </a:prstGeom>
            <a:noFill/>
            <a:ln w="28575">
              <a:noFill/>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1</a:t>
              </a:r>
            </a:p>
          </p:txBody>
        </p:sp>
        <p:sp>
          <p:nvSpPr>
            <p:cNvPr id="68641" name="Rectangle 34"/>
            <p:cNvSpPr/>
            <p:nvPr/>
          </p:nvSpPr>
          <p:spPr>
            <a:xfrm>
              <a:off x="3744" y="1152"/>
              <a:ext cx="192" cy="336"/>
            </a:xfrm>
            <a:prstGeom prst="rect">
              <a:avLst/>
            </a:prstGeom>
            <a:noFill/>
            <a:ln w="28575">
              <a:noFill/>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a:t>
              </a:r>
            </a:p>
          </p:txBody>
        </p:sp>
        <p:sp>
          <p:nvSpPr>
            <p:cNvPr id="68642" name="Rectangle 35"/>
            <p:cNvSpPr/>
            <p:nvPr/>
          </p:nvSpPr>
          <p:spPr>
            <a:xfrm>
              <a:off x="4656" y="1200"/>
              <a:ext cx="192" cy="336"/>
            </a:xfrm>
            <a:prstGeom prst="rect">
              <a:avLst/>
            </a:prstGeom>
            <a:noFill/>
            <a:ln w="28575">
              <a:noFill/>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1</a:t>
              </a:r>
            </a:p>
          </p:txBody>
        </p:sp>
        <p:sp>
          <p:nvSpPr>
            <p:cNvPr id="68643" name="Rectangle 36"/>
            <p:cNvSpPr/>
            <p:nvPr/>
          </p:nvSpPr>
          <p:spPr>
            <a:xfrm>
              <a:off x="3264" y="1728"/>
              <a:ext cx="192" cy="336"/>
            </a:xfrm>
            <a:prstGeom prst="rect">
              <a:avLst/>
            </a:prstGeom>
            <a:noFill/>
            <a:ln w="28575">
              <a:noFill/>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a:t>
              </a:r>
            </a:p>
          </p:txBody>
        </p:sp>
        <p:sp>
          <p:nvSpPr>
            <p:cNvPr id="68644" name="Rectangle 37"/>
            <p:cNvSpPr/>
            <p:nvPr/>
          </p:nvSpPr>
          <p:spPr>
            <a:xfrm>
              <a:off x="4224" y="1776"/>
              <a:ext cx="192" cy="336"/>
            </a:xfrm>
            <a:prstGeom prst="rect">
              <a:avLst/>
            </a:prstGeom>
            <a:noFill/>
            <a:ln w="28575">
              <a:noFill/>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1</a:t>
              </a:r>
            </a:p>
          </p:txBody>
        </p:sp>
        <p:sp>
          <p:nvSpPr>
            <p:cNvPr id="68645" name="Rectangle 38"/>
            <p:cNvSpPr/>
            <p:nvPr/>
          </p:nvSpPr>
          <p:spPr>
            <a:xfrm>
              <a:off x="2832" y="2304"/>
              <a:ext cx="192" cy="336"/>
            </a:xfrm>
            <a:prstGeom prst="rect">
              <a:avLst/>
            </a:prstGeom>
            <a:noFill/>
            <a:ln w="28575">
              <a:noFill/>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a:t>
              </a:r>
            </a:p>
          </p:txBody>
        </p:sp>
        <p:sp>
          <p:nvSpPr>
            <p:cNvPr id="68646" name="Rectangle 39"/>
            <p:cNvSpPr/>
            <p:nvPr/>
          </p:nvSpPr>
          <p:spPr>
            <a:xfrm>
              <a:off x="3792" y="2352"/>
              <a:ext cx="192" cy="336"/>
            </a:xfrm>
            <a:prstGeom prst="rect">
              <a:avLst/>
            </a:prstGeom>
            <a:noFill/>
            <a:ln w="28575">
              <a:noFill/>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1</a:t>
              </a:r>
            </a:p>
          </p:txBody>
        </p:sp>
        <p:sp>
          <p:nvSpPr>
            <p:cNvPr id="68647" name="Rectangle 40"/>
            <p:cNvSpPr/>
            <p:nvPr/>
          </p:nvSpPr>
          <p:spPr>
            <a:xfrm>
              <a:off x="2400" y="2880"/>
              <a:ext cx="192" cy="336"/>
            </a:xfrm>
            <a:prstGeom prst="rect">
              <a:avLst/>
            </a:prstGeom>
            <a:noFill/>
            <a:ln w="28575">
              <a:noFill/>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a:t>
              </a:r>
            </a:p>
          </p:txBody>
        </p:sp>
        <p:sp>
          <p:nvSpPr>
            <p:cNvPr id="68648" name="Rectangle 41"/>
            <p:cNvSpPr/>
            <p:nvPr/>
          </p:nvSpPr>
          <p:spPr>
            <a:xfrm>
              <a:off x="3312" y="2928"/>
              <a:ext cx="192" cy="336"/>
            </a:xfrm>
            <a:prstGeom prst="rect">
              <a:avLst/>
            </a:prstGeom>
            <a:noFill/>
            <a:ln w="28575">
              <a:noFill/>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1</a:t>
              </a:r>
            </a:p>
          </p:txBody>
        </p:sp>
        <p:sp>
          <p:nvSpPr>
            <p:cNvPr id="68649" name="Rectangle 42"/>
            <p:cNvSpPr/>
            <p:nvPr/>
          </p:nvSpPr>
          <p:spPr>
            <a:xfrm>
              <a:off x="1968" y="3456"/>
              <a:ext cx="192" cy="336"/>
            </a:xfrm>
            <a:prstGeom prst="rect">
              <a:avLst/>
            </a:prstGeom>
            <a:noFill/>
            <a:ln w="28575">
              <a:noFill/>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0</a:t>
              </a:r>
            </a:p>
          </p:txBody>
        </p:sp>
        <p:sp>
          <p:nvSpPr>
            <p:cNvPr id="68650" name="Rectangle 43"/>
            <p:cNvSpPr/>
            <p:nvPr/>
          </p:nvSpPr>
          <p:spPr>
            <a:xfrm>
              <a:off x="2880" y="3504"/>
              <a:ext cx="192" cy="336"/>
            </a:xfrm>
            <a:prstGeom prst="rect">
              <a:avLst/>
            </a:prstGeom>
            <a:noFill/>
            <a:ln w="28575">
              <a:noFill/>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1</a:t>
              </a:r>
            </a:p>
          </p:txBody>
        </p:sp>
      </p:grpSp>
      <p:sp>
        <p:nvSpPr>
          <p:cNvPr id="68613" name="Text Box 44"/>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zh-CN" altLang="en-US" sz="1200" b="0" dirty="0">
                <a:latin typeface="幼圆" panose="02010509060101010101" pitchFamily="49" charset="-122"/>
                <a:ea typeface="幼圆" panose="02010509060101010101" pitchFamily="49" charset="-122"/>
              </a:rPr>
              <a:t>4 之 3</a:t>
            </a:r>
          </a:p>
        </p:txBody>
      </p:sp>
    </p:spTree>
  </p:cSld>
  <p:clrMapOvr>
    <a:masterClrMapping/>
  </p:clrMapOvr>
  <p:transition spd="slow">
    <p:random/>
    <p:sndAc>
      <p:stSnd>
        <p:snd r:embed="rId2" name="camera.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指令格式的优化设计</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操作码的优化设计</a:t>
            </a:r>
            <a:endParaRPr lang="zh-CN" altLang="en-US" sz="1200" b="0" dirty="0">
              <a:latin typeface="Times New Roman" panose="02020603050405020304" pitchFamily="18" charset="0"/>
              <a:ea typeface="幼圆" panose="02010509060101010101" pitchFamily="49" charset="-122"/>
            </a:endParaRPr>
          </a:p>
        </p:txBody>
      </p:sp>
      <p:sp>
        <p:nvSpPr>
          <p:cNvPr id="324611" name="Rectangle 3"/>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30000"/>
              </a:lnSpc>
              <a:spcBef>
                <a:spcPct val="0"/>
              </a:spcBef>
              <a:spcAft>
                <a:spcPct val="0"/>
              </a:spcAft>
              <a:buClrTx/>
              <a:buSzTx/>
              <a:buFontTx/>
              <a:buNone/>
              <a:defRPr/>
            </a:pPr>
            <a:r>
              <a:rPr kumimoji="1" lang="en-US" altLang="zh-CN"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Huffman</a:t>
            </a: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编码举例</a:t>
            </a:r>
          </a:p>
        </p:txBody>
      </p:sp>
      <p:grpSp>
        <p:nvGrpSpPr>
          <p:cNvPr id="69636" name="Group 42"/>
          <p:cNvGrpSpPr/>
          <p:nvPr/>
        </p:nvGrpSpPr>
        <p:grpSpPr>
          <a:xfrm>
            <a:off x="2566988" y="2060575"/>
            <a:ext cx="7543800" cy="3505200"/>
            <a:chOff x="432" y="528"/>
            <a:chExt cx="5088" cy="2688"/>
          </a:xfrm>
        </p:grpSpPr>
        <p:sp>
          <p:nvSpPr>
            <p:cNvPr id="69639" name="Rectangle 43"/>
            <p:cNvSpPr/>
            <p:nvPr/>
          </p:nvSpPr>
          <p:spPr>
            <a:xfrm>
              <a:off x="432" y="528"/>
              <a:ext cx="105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指令序号</a:t>
              </a:r>
            </a:p>
          </p:txBody>
        </p:sp>
        <p:sp>
          <p:nvSpPr>
            <p:cNvPr id="69640" name="Rectangle 44"/>
            <p:cNvSpPr/>
            <p:nvPr/>
          </p:nvSpPr>
          <p:spPr>
            <a:xfrm>
              <a:off x="1488" y="528"/>
              <a:ext cx="624"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概率</a:t>
              </a:r>
            </a:p>
          </p:txBody>
        </p:sp>
        <p:sp>
          <p:nvSpPr>
            <p:cNvPr id="69641" name="Rectangle 45"/>
            <p:cNvSpPr/>
            <p:nvPr/>
          </p:nvSpPr>
          <p:spPr>
            <a:xfrm>
              <a:off x="2112" y="528"/>
              <a:ext cx="1968"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sz="2800" dirty="0">
                  <a:solidFill>
                    <a:schemeClr val="tx2"/>
                  </a:solidFill>
                </a:rPr>
                <a:t>Huffman</a:t>
              </a:r>
              <a:r>
                <a:rPr lang="zh-CN" altLang="en-US" sz="2800" dirty="0">
                  <a:solidFill>
                    <a:schemeClr val="tx2"/>
                  </a:solidFill>
                </a:rPr>
                <a:t>编码法</a:t>
              </a:r>
            </a:p>
          </p:txBody>
        </p:sp>
        <p:sp>
          <p:nvSpPr>
            <p:cNvPr id="69642" name="Rectangle 46"/>
            <p:cNvSpPr/>
            <p:nvPr/>
          </p:nvSpPr>
          <p:spPr>
            <a:xfrm>
              <a:off x="4080" y="528"/>
              <a:ext cx="1440"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操作码长度</a:t>
              </a:r>
            </a:p>
          </p:txBody>
        </p:sp>
        <p:sp>
          <p:nvSpPr>
            <p:cNvPr id="69643" name="Rectangle 47"/>
            <p:cNvSpPr/>
            <p:nvPr/>
          </p:nvSpPr>
          <p:spPr>
            <a:xfrm>
              <a:off x="432" y="864"/>
              <a:ext cx="105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sz="2800" dirty="0">
                  <a:solidFill>
                    <a:schemeClr val="tx2"/>
                  </a:solidFill>
                </a:rPr>
                <a:t>I</a:t>
              </a:r>
              <a:r>
                <a:rPr lang="en-US" altLang="zh-CN" sz="2800" baseline="-25000" dirty="0">
                  <a:solidFill>
                    <a:schemeClr val="tx2"/>
                  </a:solidFill>
                </a:rPr>
                <a:t>1</a:t>
              </a:r>
              <a:endParaRPr lang="en-US" altLang="zh-CN" sz="2800" dirty="0">
                <a:solidFill>
                  <a:schemeClr val="tx2"/>
                </a:solidFill>
              </a:endParaRPr>
            </a:p>
          </p:txBody>
        </p:sp>
        <p:sp>
          <p:nvSpPr>
            <p:cNvPr id="69644" name="Rectangle 48"/>
            <p:cNvSpPr/>
            <p:nvPr/>
          </p:nvSpPr>
          <p:spPr>
            <a:xfrm>
              <a:off x="1488" y="864"/>
              <a:ext cx="624"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0.45</a:t>
              </a:r>
            </a:p>
          </p:txBody>
        </p:sp>
        <p:sp>
          <p:nvSpPr>
            <p:cNvPr id="69645" name="Rectangle 49"/>
            <p:cNvSpPr/>
            <p:nvPr/>
          </p:nvSpPr>
          <p:spPr>
            <a:xfrm>
              <a:off x="2112" y="864"/>
              <a:ext cx="1968" cy="336"/>
            </a:xfrm>
            <a:prstGeom prst="rect">
              <a:avLst/>
            </a:prstGeom>
            <a:noFill/>
            <a:ln w="28575" cap="flat" cmpd="sng">
              <a:solidFill>
                <a:schemeClr val="tx2"/>
              </a:solidFill>
              <a:prstDash val="solid"/>
              <a:miter/>
              <a:headEnd type="none" w="med" len="med"/>
              <a:tailEnd type="none" w="med" len="med"/>
            </a:ln>
          </p:spPr>
          <p:txBody>
            <a:bodyPr wrap="none" lIns="18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0</a:t>
              </a:r>
              <a:endParaRPr lang="zh-CN" altLang="en-US" sz="2800" dirty="0">
                <a:solidFill>
                  <a:schemeClr val="tx2"/>
                </a:solidFill>
              </a:endParaRPr>
            </a:p>
          </p:txBody>
        </p:sp>
        <p:sp>
          <p:nvSpPr>
            <p:cNvPr id="69646" name="Rectangle 50"/>
            <p:cNvSpPr/>
            <p:nvPr/>
          </p:nvSpPr>
          <p:spPr>
            <a:xfrm>
              <a:off x="4080" y="864"/>
              <a:ext cx="1440"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1位</a:t>
              </a:r>
            </a:p>
          </p:txBody>
        </p:sp>
        <p:sp>
          <p:nvSpPr>
            <p:cNvPr id="69647" name="Rectangle 51"/>
            <p:cNvSpPr/>
            <p:nvPr/>
          </p:nvSpPr>
          <p:spPr>
            <a:xfrm>
              <a:off x="432" y="1200"/>
              <a:ext cx="105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sz="2800" dirty="0">
                  <a:solidFill>
                    <a:schemeClr val="tx2"/>
                  </a:solidFill>
                </a:rPr>
                <a:t>I</a:t>
              </a:r>
              <a:r>
                <a:rPr lang="en-US" altLang="zh-CN" sz="2800" baseline="-25000" dirty="0">
                  <a:solidFill>
                    <a:schemeClr val="tx2"/>
                  </a:solidFill>
                </a:rPr>
                <a:t>2</a:t>
              </a:r>
              <a:endParaRPr lang="en-US" altLang="zh-CN" sz="2800" dirty="0">
                <a:solidFill>
                  <a:schemeClr val="tx2"/>
                </a:solidFill>
              </a:endParaRPr>
            </a:p>
          </p:txBody>
        </p:sp>
        <p:sp>
          <p:nvSpPr>
            <p:cNvPr id="69648" name="Rectangle 52"/>
            <p:cNvSpPr/>
            <p:nvPr/>
          </p:nvSpPr>
          <p:spPr>
            <a:xfrm>
              <a:off x="1488" y="1200"/>
              <a:ext cx="624"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0.30</a:t>
              </a:r>
            </a:p>
          </p:txBody>
        </p:sp>
        <p:sp>
          <p:nvSpPr>
            <p:cNvPr id="69649" name="Rectangle 53"/>
            <p:cNvSpPr/>
            <p:nvPr/>
          </p:nvSpPr>
          <p:spPr>
            <a:xfrm>
              <a:off x="2112" y="1200"/>
              <a:ext cx="1968" cy="336"/>
            </a:xfrm>
            <a:prstGeom prst="rect">
              <a:avLst/>
            </a:prstGeom>
            <a:noFill/>
            <a:ln w="28575" cap="flat" cmpd="sng">
              <a:solidFill>
                <a:schemeClr val="tx2"/>
              </a:solidFill>
              <a:prstDash val="solid"/>
              <a:miter/>
              <a:headEnd type="none" w="med" len="med"/>
              <a:tailEnd type="none" w="med" len="med"/>
            </a:ln>
          </p:spPr>
          <p:txBody>
            <a:bodyPr wrap="none" lIns="18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10</a:t>
              </a:r>
              <a:endParaRPr lang="zh-CN" altLang="en-US" sz="2800" dirty="0">
                <a:solidFill>
                  <a:schemeClr val="tx2"/>
                </a:solidFill>
              </a:endParaRPr>
            </a:p>
          </p:txBody>
        </p:sp>
        <p:sp>
          <p:nvSpPr>
            <p:cNvPr id="69650" name="Rectangle 54"/>
            <p:cNvSpPr/>
            <p:nvPr/>
          </p:nvSpPr>
          <p:spPr>
            <a:xfrm>
              <a:off x="4080" y="1200"/>
              <a:ext cx="1440"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2位</a:t>
              </a:r>
            </a:p>
          </p:txBody>
        </p:sp>
        <p:sp>
          <p:nvSpPr>
            <p:cNvPr id="69651" name="Rectangle 55"/>
            <p:cNvSpPr/>
            <p:nvPr/>
          </p:nvSpPr>
          <p:spPr>
            <a:xfrm>
              <a:off x="432" y="1536"/>
              <a:ext cx="105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sz="2800" dirty="0">
                  <a:solidFill>
                    <a:schemeClr val="tx2"/>
                  </a:solidFill>
                </a:rPr>
                <a:t>I</a:t>
              </a:r>
              <a:r>
                <a:rPr lang="en-US" altLang="zh-CN" sz="2800" baseline="-25000" dirty="0">
                  <a:solidFill>
                    <a:schemeClr val="tx2"/>
                  </a:solidFill>
                </a:rPr>
                <a:t>3</a:t>
              </a:r>
              <a:endParaRPr lang="en-US" altLang="zh-CN" sz="2800" dirty="0">
                <a:solidFill>
                  <a:schemeClr val="tx2"/>
                </a:solidFill>
              </a:endParaRPr>
            </a:p>
          </p:txBody>
        </p:sp>
        <p:sp>
          <p:nvSpPr>
            <p:cNvPr id="69652" name="Rectangle 56"/>
            <p:cNvSpPr/>
            <p:nvPr/>
          </p:nvSpPr>
          <p:spPr>
            <a:xfrm>
              <a:off x="1488" y="1536"/>
              <a:ext cx="624"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0.15</a:t>
              </a:r>
            </a:p>
          </p:txBody>
        </p:sp>
        <p:sp>
          <p:nvSpPr>
            <p:cNvPr id="69653" name="Rectangle 57"/>
            <p:cNvSpPr/>
            <p:nvPr/>
          </p:nvSpPr>
          <p:spPr>
            <a:xfrm>
              <a:off x="2112" y="1536"/>
              <a:ext cx="1968" cy="336"/>
            </a:xfrm>
            <a:prstGeom prst="rect">
              <a:avLst/>
            </a:prstGeom>
            <a:noFill/>
            <a:ln w="28575" cap="flat" cmpd="sng">
              <a:solidFill>
                <a:schemeClr val="tx2"/>
              </a:solidFill>
              <a:prstDash val="solid"/>
              <a:miter/>
              <a:headEnd type="none" w="med" len="med"/>
              <a:tailEnd type="none" w="med" len="med"/>
            </a:ln>
          </p:spPr>
          <p:txBody>
            <a:bodyPr wrap="none" lIns="18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110</a:t>
              </a:r>
              <a:endParaRPr lang="zh-CN" altLang="en-US" sz="2800" dirty="0">
                <a:solidFill>
                  <a:schemeClr val="tx2"/>
                </a:solidFill>
              </a:endParaRPr>
            </a:p>
          </p:txBody>
        </p:sp>
        <p:sp>
          <p:nvSpPr>
            <p:cNvPr id="69654" name="Rectangle 58"/>
            <p:cNvSpPr/>
            <p:nvPr/>
          </p:nvSpPr>
          <p:spPr>
            <a:xfrm>
              <a:off x="4080" y="1536"/>
              <a:ext cx="1440"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3位</a:t>
              </a:r>
            </a:p>
          </p:txBody>
        </p:sp>
        <p:sp>
          <p:nvSpPr>
            <p:cNvPr id="69655" name="Rectangle 59"/>
            <p:cNvSpPr/>
            <p:nvPr/>
          </p:nvSpPr>
          <p:spPr>
            <a:xfrm>
              <a:off x="432" y="1872"/>
              <a:ext cx="105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sz="2800" dirty="0">
                  <a:solidFill>
                    <a:schemeClr val="tx2"/>
                  </a:solidFill>
                </a:rPr>
                <a:t>I</a:t>
              </a:r>
              <a:r>
                <a:rPr lang="en-US" altLang="zh-CN" sz="2800" baseline="-25000" dirty="0">
                  <a:solidFill>
                    <a:schemeClr val="tx2"/>
                  </a:solidFill>
                </a:rPr>
                <a:t>4</a:t>
              </a:r>
              <a:endParaRPr lang="en-US" altLang="zh-CN" sz="2800" dirty="0">
                <a:solidFill>
                  <a:schemeClr val="tx2"/>
                </a:solidFill>
              </a:endParaRPr>
            </a:p>
          </p:txBody>
        </p:sp>
        <p:sp>
          <p:nvSpPr>
            <p:cNvPr id="69656" name="Rectangle 60"/>
            <p:cNvSpPr/>
            <p:nvPr/>
          </p:nvSpPr>
          <p:spPr>
            <a:xfrm>
              <a:off x="1488" y="1872"/>
              <a:ext cx="624"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0.05</a:t>
              </a:r>
            </a:p>
          </p:txBody>
        </p:sp>
        <p:sp>
          <p:nvSpPr>
            <p:cNvPr id="69657" name="Rectangle 61"/>
            <p:cNvSpPr/>
            <p:nvPr/>
          </p:nvSpPr>
          <p:spPr>
            <a:xfrm>
              <a:off x="2112" y="1872"/>
              <a:ext cx="1968" cy="336"/>
            </a:xfrm>
            <a:prstGeom prst="rect">
              <a:avLst/>
            </a:prstGeom>
            <a:noFill/>
            <a:ln w="28575" cap="flat" cmpd="sng">
              <a:solidFill>
                <a:schemeClr val="tx2"/>
              </a:solidFill>
              <a:prstDash val="solid"/>
              <a:miter/>
              <a:headEnd type="none" w="med" len="med"/>
              <a:tailEnd type="none" w="med" len="med"/>
            </a:ln>
          </p:spPr>
          <p:txBody>
            <a:bodyPr wrap="none" lIns="18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1110</a:t>
              </a:r>
              <a:endParaRPr lang="zh-CN" altLang="en-US" sz="2800" dirty="0">
                <a:solidFill>
                  <a:schemeClr val="tx2"/>
                </a:solidFill>
              </a:endParaRPr>
            </a:p>
          </p:txBody>
        </p:sp>
        <p:sp>
          <p:nvSpPr>
            <p:cNvPr id="69658" name="Rectangle 62"/>
            <p:cNvSpPr/>
            <p:nvPr/>
          </p:nvSpPr>
          <p:spPr>
            <a:xfrm>
              <a:off x="4080" y="1872"/>
              <a:ext cx="1440"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4位</a:t>
              </a:r>
            </a:p>
          </p:txBody>
        </p:sp>
        <p:sp>
          <p:nvSpPr>
            <p:cNvPr id="69659" name="Rectangle 63"/>
            <p:cNvSpPr/>
            <p:nvPr/>
          </p:nvSpPr>
          <p:spPr>
            <a:xfrm>
              <a:off x="432" y="2208"/>
              <a:ext cx="105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sz="2800" dirty="0">
                  <a:solidFill>
                    <a:schemeClr val="tx2"/>
                  </a:solidFill>
                </a:rPr>
                <a:t>I</a:t>
              </a:r>
              <a:r>
                <a:rPr lang="en-US" altLang="zh-CN" sz="2800" baseline="-25000" dirty="0">
                  <a:solidFill>
                    <a:schemeClr val="tx2"/>
                  </a:solidFill>
                </a:rPr>
                <a:t>5</a:t>
              </a:r>
              <a:endParaRPr lang="en-US" altLang="zh-CN" sz="2800" dirty="0">
                <a:solidFill>
                  <a:schemeClr val="tx2"/>
                </a:solidFill>
              </a:endParaRPr>
            </a:p>
          </p:txBody>
        </p:sp>
        <p:sp>
          <p:nvSpPr>
            <p:cNvPr id="69660" name="Rectangle 64"/>
            <p:cNvSpPr/>
            <p:nvPr/>
          </p:nvSpPr>
          <p:spPr>
            <a:xfrm>
              <a:off x="1488" y="2208"/>
              <a:ext cx="624"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0.03</a:t>
              </a:r>
            </a:p>
          </p:txBody>
        </p:sp>
        <p:sp>
          <p:nvSpPr>
            <p:cNvPr id="69661" name="Rectangle 65"/>
            <p:cNvSpPr/>
            <p:nvPr/>
          </p:nvSpPr>
          <p:spPr>
            <a:xfrm>
              <a:off x="2112" y="2208"/>
              <a:ext cx="1968" cy="336"/>
            </a:xfrm>
            <a:prstGeom prst="rect">
              <a:avLst/>
            </a:prstGeom>
            <a:noFill/>
            <a:ln w="28575" cap="flat" cmpd="sng">
              <a:solidFill>
                <a:schemeClr val="tx2"/>
              </a:solidFill>
              <a:prstDash val="solid"/>
              <a:miter/>
              <a:headEnd type="none" w="med" len="med"/>
              <a:tailEnd type="none" w="med" len="med"/>
            </a:ln>
          </p:spPr>
          <p:txBody>
            <a:bodyPr wrap="none" lIns="18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11110</a:t>
              </a:r>
              <a:endParaRPr lang="zh-CN" altLang="en-US" sz="2800" dirty="0">
                <a:solidFill>
                  <a:schemeClr val="tx2"/>
                </a:solidFill>
              </a:endParaRPr>
            </a:p>
          </p:txBody>
        </p:sp>
        <p:sp>
          <p:nvSpPr>
            <p:cNvPr id="69662" name="Rectangle 66"/>
            <p:cNvSpPr/>
            <p:nvPr/>
          </p:nvSpPr>
          <p:spPr>
            <a:xfrm>
              <a:off x="4080" y="2208"/>
              <a:ext cx="1440"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5位</a:t>
              </a:r>
            </a:p>
          </p:txBody>
        </p:sp>
        <p:sp>
          <p:nvSpPr>
            <p:cNvPr id="69663" name="Rectangle 67"/>
            <p:cNvSpPr/>
            <p:nvPr/>
          </p:nvSpPr>
          <p:spPr>
            <a:xfrm>
              <a:off x="432" y="2544"/>
              <a:ext cx="105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sz="2800" dirty="0">
                  <a:solidFill>
                    <a:schemeClr val="tx2"/>
                  </a:solidFill>
                </a:rPr>
                <a:t>I</a:t>
              </a:r>
              <a:r>
                <a:rPr lang="en-US" altLang="zh-CN" sz="2800" baseline="-25000" dirty="0">
                  <a:solidFill>
                    <a:schemeClr val="tx2"/>
                  </a:solidFill>
                </a:rPr>
                <a:t>6</a:t>
              </a:r>
              <a:endParaRPr lang="en-US" altLang="zh-CN" sz="2800" dirty="0">
                <a:solidFill>
                  <a:schemeClr val="tx2"/>
                </a:solidFill>
              </a:endParaRPr>
            </a:p>
          </p:txBody>
        </p:sp>
        <p:sp>
          <p:nvSpPr>
            <p:cNvPr id="69664" name="Rectangle 68"/>
            <p:cNvSpPr/>
            <p:nvPr/>
          </p:nvSpPr>
          <p:spPr>
            <a:xfrm>
              <a:off x="1488" y="2544"/>
              <a:ext cx="624"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0.01</a:t>
              </a:r>
            </a:p>
          </p:txBody>
        </p:sp>
        <p:sp>
          <p:nvSpPr>
            <p:cNvPr id="69665" name="Rectangle 69"/>
            <p:cNvSpPr/>
            <p:nvPr/>
          </p:nvSpPr>
          <p:spPr>
            <a:xfrm>
              <a:off x="2112" y="2544"/>
              <a:ext cx="1968" cy="336"/>
            </a:xfrm>
            <a:prstGeom prst="rect">
              <a:avLst/>
            </a:prstGeom>
            <a:noFill/>
            <a:ln w="28575" cap="flat" cmpd="sng">
              <a:solidFill>
                <a:schemeClr val="tx2"/>
              </a:solidFill>
              <a:prstDash val="solid"/>
              <a:miter/>
              <a:headEnd type="none" w="med" len="med"/>
              <a:tailEnd type="none" w="med" len="med"/>
            </a:ln>
          </p:spPr>
          <p:txBody>
            <a:bodyPr wrap="none" lIns="18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111110</a:t>
              </a:r>
              <a:endParaRPr lang="zh-CN" altLang="en-US" sz="2800" dirty="0">
                <a:solidFill>
                  <a:schemeClr val="tx2"/>
                </a:solidFill>
              </a:endParaRPr>
            </a:p>
          </p:txBody>
        </p:sp>
        <p:sp>
          <p:nvSpPr>
            <p:cNvPr id="69666" name="Rectangle 70"/>
            <p:cNvSpPr/>
            <p:nvPr/>
          </p:nvSpPr>
          <p:spPr>
            <a:xfrm>
              <a:off x="4080" y="2544"/>
              <a:ext cx="1440"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6位</a:t>
              </a:r>
            </a:p>
          </p:txBody>
        </p:sp>
        <p:sp>
          <p:nvSpPr>
            <p:cNvPr id="69667" name="Rectangle 71"/>
            <p:cNvSpPr/>
            <p:nvPr/>
          </p:nvSpPr>
          <p:spPr>
            <a:xfrm>
              <a:off x="432" y="2880"/>
              <a:ext cx="1056"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sz="2800" dirty="0">
                  <a:solidFill>
                    <a:schemeClr val="tx2"/>
                  </a:solidFill>
                </a:rPr>
                <a:t>I</a:t>
              </a:r>
              <a:r>
                <a:rPr lang="en-US" altLang="zh-CN" sz="2800" baseline="-25000" dirty="0">
                  <a:solidFill>
                    <a:schemeClr val="tx2"/>
                  </a:solidFill>
                </a:rPr>
                <a:t>7</a:t>
              </a:r>
              <a:endParaRPr lang="en-US" altLang="zh-CN" sz="2800" dirty="0">
                <a:solidFill>
                  <a:schemeClr val="tx2"/>
                </a:solidFill>
              </a:endParaRPr>
            </a:p>
          </p:txBody>
        </p:sp>
        <p:sp>
          <p:nvSpPr>
            <p:cNvPr id="69668" name="Rectangle 72"/>
            <p:cNvSpPr/>
            <p:nvPr/>
          </p:nvSpPr>
          <p:spPr>
            <a:xfrm>
              <a:off x="1488" y="2880"/>
              <a:ext cx="624"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0.01</a:t>
              </a:r>
            </a:p>
          </p:txBody>
        </p:sp>
        <p:sp>
          <p:nvSpPr>
            <p:cNvPr id="69669" name="Rectangle 73"/>
            <p:cNvSpPr/>
            <p:nvPr/>
          </p:nvSpPr>
          <p:spPr>
            <a:xfrm>
              <a:off x="2112" y="2880"/>
              <a:ext cx="1968" cy="336"/>
            </a:xfrm>
            <a:prstGeom prst="rect">
              <a:avLst/>
            </a:prstGeom>
            <a:noFill/>
            <a:ln w="28575" cap="flat" cmpd="sng">
              <a:solidFill>
                <a:schemeClr val="tx2"/>
              </a:solidFill>
              <a:prstDash val="solid"/>
              <a:miter/>
              <a:headEnd type="none" w="med" len="med"/>
              <a:tailEnd type="none" w="med" len="med"/>
            </a:ln>
          </p:spPr>
          <p:txBody>
            <a:bodyPr wrap="none" lIns="18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111111</a:t>
              </a:r>
              <a:endParaRPr lang="zh-CN" altLang="en-US" sz="2800" dirty="0">
                <a:solidFill>
                  <a:schemeClr val="tx2"/>
                </a:solidFill>
              </a:endParaRPr>
            </a:p>
          </p:txBody>
        </p:sp>
        <p:sp>
          <p:nvSpPr>
            <p:cNvPr id="69670" name="Rectangle 74"/>
            <p:cNvSpPr/>
            <p:nvPr/>
          </p:nvSpPr>
          <p:spPr>
            <a:xfrm>
              <a:off x="4080" y="2880"/>
              <a:ext cx="1440" cy="336"/>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6位</a:t>
              </a:r>
            </a:p>
          </p:txBody>
        </p:sp>
      </p:grpSp>
      <p:sp>
        <p:nvSpPr>
          <p:cNvPr id="69637" name="Rectangle 75"/>
          <p:cNvSpPr/>
          <p:nvPr/>
        </p:nvSpPr>
        <p:spPr>
          <a:xfrm>
            <a:off x="4224338" y="5734050"/>
            <a:ext cx="3649345" cy="479425"/>
          </a:xfrm>
          <a:prstGeom prst="rect">
            <a:avLst/>
          </a:prstGeom>
          <a:solidFill>
            <a:srgbClr val="FFFF00"/>
          </a:solidFill>
          <a:ln w="9525">
            <a:noFill/>
          </a:ln>
          <a:effectLst>
            <a:outerShdw dist="107763" dir="2699999" algn="ctr" rotWithShape="0">
              <a:schemeClr val="bg2"/>
            </a:outerShdw>
          </a:effectLst>
        </p:spPr>
        <p:txBody>
          <a:bodyPr wrap="none"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90000"/>
              </a:lnSpc>
              <a:buNone/>
            </a:pPr>
            <a:r>
              <a:rPr lang="en-US" altLang="zh-CN" sz="2800" dirty="0"/>
              <a:t>H=1.95；l=1.97；R≈1%</a:t>
            </a:r>
          </a:p>
        </p:txBody>
      </p:sp>
      <p:sp>
        <p:nvSpPr>
          <p:cNvPr id="69638" name="Text Box 76"/>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zh-CN" altLang="en-US" sz="1200" b="0" dirty="0">
                <a:latin typeface="幼圆" panose="02010509060101010101" pitchFamily="49" charset="-122"/>
                <a:ea typeface="幼圆" panose="02010509060101010101" pitchFamily="49" charset="-122"/>
              </a:rPr>
              <a:t>4 之 4</a:t>
            </a:r>
          </a:p>
        </p:txBody>
      </p:sp>
    </p:spTree>
  </p:cSld>
  <p:clrMapOvr>
    <a:masterClrMapping/>
  </p:clrMapOvr>
  <p:transition spd="slow">
    <p:random/>
    <p:sndAc>
      <p:stSnd>
        <p:snd r:embed="rId2" name="camera.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sym typeface="+mn-ea"/>
              </a:rPr>
              <a:t>1.会利用CPU性能公式比较多种设计方案的优劣</a:t>
            </a:r>
            <a:endParaRPr lang="zh-CN" altLang="en-US"/>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指令格式的优化设计</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操作码的优化设计</a:t>
            </a:r>
            <a:endParaRPr lang="zh-CN" altLang="en-US" sz="1200" b="0" dirty="0">
              <a:latin typeface="Times New Roman" panose="02020603050405020304" pitchFamily="18" charset="0"/>
              <a:ea typeface="幼圆" panose="02010509060101010101" pitchFamily="49" charset="-122"/>
            </a:endParaRPr>
          </a:p>
        </p:txBody>
      </p:sp>
      <p:sp>
        <p:nvSpPr>
          <p:cNvPr id="319491" name="Rectangle 3"/>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扩展编码法</a:t>
            </a:r>
          </a:p>
        </p:txBody>
      </p:sp>
      <p:sp>
        <p:nvSpPr>
          <p:cNvPr id="319492" name="Rectangle 4"/>
          <p:cNvSpPr>
            <a:spLocks noGrp="1" noChangeArrowheads="1"/>
          </p:cNvSpPr>
          <p:nvPr>
            <p:ph idx="1"/>
          </p:nvPr>
        </p:nvSpPr>
        <p:spPr>
          <a:xfrm>
            <a:off x="2333625" y="1916113"/>
            <a:ext cx="7958138" cy="4484688"/>
          </a:xfrm>
        </p:spPr>
        <p:txBody>
          <a:bodyPr vert="horz" wrap="square" lIns="91440" tIns="45720" rIns="91440" bIns="45720" numCol="1" anchor="t" anchorCtr="0" compatLnSpc="1">
            <a:normAutofit/>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w"/>
              <a:defRPr/>
            </a:pPr>
            <a:r>
              <a:rPr kumimoji="1" lang="zh-CN" altLang="en-US" sz="2400" b="1" i="0" u="none" strike="noStrike" kern="0" cap="none" spc="0" normalizeH="0" baseline="0" noProof="0" dirty="0">
                <a:ln>
                  <a:noFill/>
                </a:ln>
                <a:solidFill>
                  <a:srgbClr val="FF3300"/>
                </a:solidFill>
                <a:effectLst>
                  <a:outerShdw blurRad="38100" dist="38100" dir="2700000" algn="tl">
                    <a:srgbClr val="C0C0C0"/>
                  </a:outerShdw>
                </a:effectLst>
                <a:uLnTx/>
                <a:uFillTx/>
                <a:latin typeface="+mn-lt"/>
                <a:ea typeface="+mn-ea"/>
                <a:cs typeface="+mn-cs"/>
              </a:rPr>
              <a:t>  思想</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1" lang="zh-CN" altLang="en-US" sz="2400" b="1" i="0" u="none" strike="noStrike" kern="0" cap="none" spc="0" normalizeH="0" baseline="0" noProof="0" dirty="0">
                <a:ln>
                  <a:noFill/>
                </a:ln>
                <a:solidFill>
                  <a:schemeClr val="tx1"/>
                </a:solidFill>
                <a:effectLst/>
                <a:uLnTx/>
                <a:uFillTx/>
                <a:latin typeface="+mn-lt"/>
                <a:ea typeface="+mn-ea"/>
                <a:cs typeface="+mn-cs"/>
              </a:rPr>
              <a:t>    是固定长度操作码和</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Huffman</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编码法相结合形成的。即：</a:t>
            </a:r>
            <a:r>
              <a:rPr kumimoji="1" lang="zh-CN" altLang="en-US" sz="2400" b="1" i="0" u="none" strike="noStrike" kern="0" cap="none" spc="0" normalizeH="0" baseline="0" noProof="0" dirty="0">
                <a:ln>
                  <a:noFill/>
                </a:ln>
                <a:solidFill>
                  <a:srgbClr val="0000CC"/>
                </a:solidFill>
                <a:effectLst/>
                <a:uLnTx/>
                <a:uFillTx/>
                <a:latin typeface="+mn-lt"/>
                <a:ea typeface="+mn-ea"/>
                <a:cs typeface="+mn-cs"/>
              </a:rPr>
              <a:t>先</a:t>
            </a:r>
            <a:r>
              <a:rPr kumimoji="1" lang="zh-CN" altLang="en-US" sz="2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mn-lt"/>
                <a:ea typeface="+mn-ea"/>
                <a:cs typeface="+mn-cs"/>
              </a:rPr>
              <a:t>根据指令使用频率的宏观分布，将指令分成若干小类；然后根据</a:t>
            </a:r>
            <a:r>
              <a:rPr kumimoji="1" lang="en-US" altLang="zh-CN" sz="2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mn-lt"/>
                <a:ea typeface="+mn-ea"/>
                <a:cs typeface="+mn-cs"/>
              </a:rPr>
              <a:t>Huffman</a:t>
            </a:r>
            <a:r>
              <a:rPr kumimoji="1" lang="zh-CN" altLang="en-US" sz="2400" b="1" i="0" u="none" strike="noStrike" kern="0" cap="none" spc="0" normalizeH="0" baseline="0" noProof="0" dirty="0">
                <a:ln>
                  <a:noFill/>
                </a:ln>
                <a:solidFill>
                  <a:srgbClr val="0000CC"/>
                </a:solidFill>
                <a:effectLst>
                  <a:outerShdw blurRad="38100" dist="38100" dir="2700000" algn="tl">
                    <a:srgbClr val="C0C0C0"/>
                  </a:outerShdw>
                </a:effectLst>
                <a:uLnTx/>
                <a:uFillTx/>
                <a:latin typeface="+mn-lt"/>
                <a:ea typeface="+mn-ea"/>
                <a:cs typeface="+mn-cs"/>
              </a:rPr>
              <a:t>编码原理，对使用频率高的指令类采用短位数，使用频率低的指令类采用长位数；同一类指令内采用固定长度操作码。</a:t>
            </a:r>
          </a:p>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w"/>
              <a:defRPr/>
            </a:pPr>
            <a:r>
              <a:rPr kumimoji="1" lang="zh-CN" altLang="en-US" sz="2400" b="1" i="0" u="none" strike="noStrike" kern="0" cap="none" spc="0" normalizeH="0" baseline="0" noProof="0" dirty="0">
                <a:ln>
                  <a:noFill/>
                </a:ln>
                <a:solidFill>
                  <a:srgbClr val="FF3300"/>
                </a:solidFill>
                <a:effectLst>
                  <a:outerShdw blurRad="38100" dist="38100" dir="2700000" algn="tl">
                    <a:srgbClr val="C0C0C0"/>
                  </a:outerShdw>
                </a:effectLst>
                <a:uLnTx/>
                <a:uFillTx/>
                <a:latin typeface="+mn-lt"/>
                <a:ea typeface="+mn-ea"/>
                <a:cs typeface="+mn-cs"/>
              </a:rPr>
              <a:t>  问题</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1" lang="zh-CN" altLang="en-US" sz="2400" b="1" i="0" u="none" strike="noStrike" kern="0" cap="none" spc="0" normalizeH="0" baseline="0" noProof="0" dirty="0">
                <a:ln>
                  <a:noFill/>
                </a:ln>
                <a:solidFill>
                  <a:schemeClr val="tx1"/>
                </a:solidFill>
                <a:effectLst/>
                <a:uLnTx/>
                <a:uFillTx/>
                <a:latin typeface="+mn-lt"/>
                <a:ea typeface="+mn-ea"/>
                <a:cs typeface="+mn-cs"/>
              </a:rPr>
              <a:t>    有多种扩展编码，等长扩展（例如：4-8-12、3-6-9等）？不等长扩展（例如：4-6-10等）？</a:t>
            </a:r>
          </a:p>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Char char="w"/>
              <a:defRPr/>
            </a:pPr>
            <a:r>
              <a:rPr kumimoji="1" lang="zh-CN" altLang="en-US" sz="2400" b="1" i="0" u="none" strike="noStrike" kern="0" cap="none" spc="0" normalizeH="0" baseline="0" noProof="0" dirty="0">
                <a:ln>
                  <a:noFill/>
                </a:ln>
                <a:solidFill>
                  <a:srgbClr val="FF3300"/>
                </a:solidFill>
                <a:effectLst>
                  <a:outerShdw blurRad="38100" dist="38100" dir="2700000" algn="tl">
                    <a:srgbClr val="C0C0C0"/>
                  </a:outerShdw>
                </a:effectLst>
                <a:uLnTx/>
                <a:uFillTx/>
                <a:latin typeface="+mn-lt"/>
                <a:ea typeface="+mn-ea"/>
                <a:cs typeface="+mn-cs"/>
              </a:rPr>
              <a:t>  解决</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1" lang="zh-CN" altLang="en-US" sz="2400" b="1" i="0" u="none" strike="noStrike" kern="0" cap="none" spc="0" normalizeH="0" baseline="0" noProof="0" dirty="0">
                <a:ln>
                  <a:noFill/>
                </a:ln>
                <a:solidFill>
                  <a:schemeClr val="tx1"/>
                </a:solidFill>
                <a:effectLst/>
                <a:uLnTx/>
                <a:uFillTx/>
                <a:latin typeface="+mn-lt"/>
                <a:ea typeface="+mn-ea"/>
                <a:cs typeface="+mn-cs"/>
              </a:rPr>
              <a:t>    取决于具体指令的使用频度的分布。</a:t>
            </a:r>
          </a:p>
        </p:txBody>
      </p:sp>
      <p:sp>
        <p:nvSpPr>
          <p:cNvPr id="70661" name="Text Box 5"/>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zh-CN" altLang="en-US" sz="1200" b="0" dirty="0">
                <a:latin typeface="幼圆" panose="02010509060101010101" pitchFamily="49" charset="-122"/>
                <a:ea typeface="幼圆" panose="02010509060101010101" pitchFamily="49" charset="-122"/>
              </a:rPr>
              <a:t>5 之 1</a:t>
            </a:r>
          </a:p>
        </p:txBody>
      </p:sp>
    </p:spTree>
  </p:cSld>
  <p:clrMapOvr>
    <a:masterClrMapping/>
  </p:clrMapOvr>
  <p:transition spd="slow">
    <p:random/>
    <p:sndAc>
      <p:stSnd>
        <p:snd r:embed="rId2" name="camera.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指令格式的优化设计</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操作码的优化设计</a:t>
            </a:r>
            <a:endParaRPr lang="zh-CN" altLang="en-US" sz="1200" b="0" dirty="0">
              <a:latin typeface="Times New Roman" panose="02020603050405020304" pitchFamily="18" charset="0"/>
              <a:ea typeface="幼圆" panose="02010509060101010101" pitchFamily="49" charset="-122"/>
            </a:endParaRPr>
          </a:p>
        </p:txBody>
      </p:sp>
      <p:sp>
        <p:nvSpPr>
          <p:cNvPr id="325635" name="Rectangle 3"/>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扩展编码法举例</a:t>
            </a:r>
          </a:p>
        </p:txBody>
      </p:sp>
      <p:grpSp>
        <p:nvGrpSpPr>
          <p:cNvPr id="71684" name="Group 84"/>
          <p:cNvGrpSpPr/>
          <p:nvPr/>
        </p:nvGrpSpPr>
        <p:grpSpPr>
          <a:xfrm>
            <a:off x="2566988" y="2060575"/>
            <a:ext cx="7696200" cy="4114800"/>
            <a:chOff x="624" y="1392"/>
            <a:chExt cx="4848" cy="2592"/>
          </a:xfrm>
        </p:grpSpPr>
        <p:sp>
          <p:nvSpPr>
            <p:cNvPr id="71686" name="Rectangle 45"/>
            <p:cNvSpPr/>
            <p:nvPr/>
          </p:nvSpPr>
          <p:spPr>
            <a:xfrm>
              <a:off x="624" y="1392"/>
              <a:ext cx="544" cy="259"/>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序号</a:t>
              </a:r>
            </a:p>
          </p:txBody>
        </p:sp>
        <p:sp>
          <p:nvSpPr>
            <p:cNvPr id="71687" name="Rectangle 46"/>
            <p:cNvSpPr/>
            <p:nvPr/>
          </p:nvSpPr>
          <p:spPr>
            <a:xfrm>
              <a:off x="1168" y="1392"/>
              <a:ext cx="589" cy="259"/>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概率</a:t>
              </a:r>
            </a:p>
          </p:txBody>
        </p:sp>
        <p:sp>
          <p:nvSpPr>
            <p:cNvPr id="71688" name="Rectangle 47"/>
            <p:cNvSpPr/>
            <p:nvPr/>
          </p:nvSpPr>
          <p:spPr>
            <a:xfrm>
              <a:off x="1757" y="1392"/>
              <a:ext cx="1857" cy="259"/>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1-2-3-5</a:t>
              </a:r>
              <a:r>
                <a:rPr lang="zh-CN" altLang="en-US" sz="2800" dirty="0">
                  <a:solidFill>
                    <a:schemeClr val="tx2"/>
                  </a:solidFill>
                </a:rPr>
                <a:t>扩展编码</a:t>
              </a:r>
            </a:p>
          </p:txBody>
        </p:sp>
        <p:sp>
          <p:nvSpPr>
            <p:cNvPr id="71689" name="Rectangle 48"/>
            <p:cNvSpPr/>
            <p:nvPr/>
          </p:nvSpPr>
          <p:spPr>
            <a:xfrm>
              <a:off x="624" y="1651"/>
              <a:ext cx="544" cy="259"/>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sz="2800" dirty="0">
                  <a:solidFill>
                    <a:schemeClr val="tx2"/>
                  </a:solidFill>
                </a:rPr>
                <a:t>I</a:t>
              </a:r>
              <a:r>
                <a:rPr lang="en-US" altLang="zh-CN" sz="2800" baseline="-25000" dirty="0">
                  <a:solidFill>
                    <a:schemeClr val="tx2"/>
                  </a:solidFill>
                </a:rPr>
                <a:t>1</a:t>
              </a:r>
              <a:endParaRPr lang="en-US" altLang="zh-CN" sz="2800" dirty="0">
                <a:solidFill>
                  <a:schemeClr val="tx2"/>
                </a:solidFill>
              </a:endParaRPr>
            </a:p>
          </p:txBody>
        </p:sp>
        <p:sp>
          <p:nvSpPr>
            <p:cNvPr id="71690" name="Rectangle 49"/>
            <p:cNvSpPr/>
            <p:nvPr/>
          </p:nvSpPr>
          <p:spPr>
            <a:xfrm>
              <a:off x="1168" y="1651"/>
              <a:ext cx="589" cy="259"/>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0.45</a:t>
              </a:r>
            </a:p>
          </p:txBody>
        </p:sp>
        <p:sp>
          <p:nvSpPr>
            <p:cNvPr id="71691" name="Rectangle 50"/>
            <p:cNvSpPr/>
            <p:nvPr/>
          </p:nvSpPr>
          <p:spPr>
            <a:xfrm>
              <a:off x="1757" y="1651"/>
              <a:ext cx="1857" cy="259"/>
            </a:xfrm>
            <a:prstGeom prst="rect">
              <a:avLst/>
            </a:prstGeom>
            <a:no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0</a:t>
              </a:r>
              <a:endParaRPr lang="zh-CN" altLang="en-US" sz="2800" dirty="0">
                <a:solidFill>
                  <a:schemeClr val="tx2"/>
                </a:solidFill>
              </a:endParaRPr>
            </a:p>
          </p:txBody>
        </p:sp>
        <p:sp>
          <p:nvSpPr>
            <p:cNvPr id="71692" name="Rectangle 51"/>
            <p:cNvSpPr/>
            <p:nvPr/>
          </p:nvSpPr>
          <p:spPr>
            <a:xfrm>
              <a:off x="624" y="1910"/>
              <a:ext cx="544" cy="260"/>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sz="2800" dirty="0">
                  <a:solidFill>
                    <a:schemeClr val="tx2"/>
                  </a:solidFill>
                </a:rPr>
                <a:t>I</a:t>
              </a:r>
              <a:r>
                <a:rPr lang="en-US" altLang="zh-CN" sz="2800" baseline="-25000" dirty="0">
                  <a:solidFill>
                    <a:schemeClr val="tx2"/>
                  </a:solidFill>
                </a:rPr>
                <a:t>2</a:t>
              </a:r>
              <a:endParaRPr lang="en-US" altLang="zh-CN" sz="2800" dirty="0">
                <a:solidFill>
                  <a:schemeClr val="tx2"/>
                </a:solidFill>
              </a:endParaRPr>
            </a:p>
          </p:txBody>
        </p:sp>
        <p:sp>
          <p:nvSpPr>
            <p:cNvPr id="71693" name="Rectangle 52"/>
            <p:cNvSpPr/>
            <p:nvPr/>
          </p:nvSpPr>
          <p:spPr>
            <a:xfrm>
              <a:off x="1168" y="1910"/>
              <a:ext cx="589" cy="260"/>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0.30</a:t>
              </a:r>
            </a:p>
          </p:txBody>
        </p:sp>
        <p:sp>
          <p:nvSpPr>
            <p:cNvPr id="71694" name="Rectangle 53"/>
            <p:cNvSpPr/>
            <p:nvPr/>
          </p:nvSpPr>
          <p:spPr>
            <a:xfrm>
              <a:off x="1757" y="1910"/>
              <a:ext cx="1857" cy="260"/>
            </a:xfrm>
            <a:prstGeom prst="rect">
              <a:avLst/>
            </a:prstGeom>
            <a:no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10</a:t>
              </a:r>
              <a:endParaRPr lang="zh-CN" altLang="en-US" sz="2800" dirty="0">
                <a:solidFill>
                  <a:schemeClr val="tx2"/>
                </a:solidFill>
              </a:endParaRPr>
            </a:p>
          </p:txBody>
        </p:sp>
        <p:sp>
          <p:nvSpPr>
            <p:cNvPr id="71695" name="Rectangle 54"/>
            <p:cNvSpPr/>
            <p:nvPr/>
          </p:nvSpPr>
          <p:spPr>
            <a:xfrm>
              <a:off x="624" y="2170"/>
              <a:ext cx="544" cy="259"/>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sz="2800" dirty="0">
                  <a:solidFill>
                    <a:schemeClr val="tx2"/>
                  </a:solidFill>
                </a:rPr>
                <a:t>I</a:t>
              </a:r>
              <a:r>
                <a:rPr lang="en-US" altLang="zh-CN" sz="2800" baseline="-25000" dirty="0">
                  <a:solidFill>
                    <a:schemeClr val="tx2"/>
                  </a:solidFill>
                </a:rPr>
                <a:t>3</a:t>
              </a:r>
              <a:endParaRPr lang="en-US" altLang="zh-CN" sz="2800" dirty="0">
                <a:solidFill>
                  <a:schemeClr val="tx2"/>
                </a:solidFill>
              </a:endParaRPr>
            </a:p>
          </p:txBody>
        </p:sp>
        <p:sp>
          <p:nvSpPr>
            <p:cNvPr id="71696" name="Rectangle 55"/>
            <p:cNvSpPr/>
            <p:nvPr/>
          </p:nvSpPr>
          <p:spPr>
            <a:xfrm>
              <a:off x="1168" y="2170"/>
              <a:ext cx="589" cy="259"/>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0.15</a:t>
              </a:r>
            </a:p>
          </p:txBody>
        </p:sp>
        <p:sp>
          <p:nvSpPr>
            <p:cNvPr id="71697" name="Rectangle 56"/>
            <p:cNvSpPr/>
            <p:nvPr/>
          </p:nvSpPr>
          <p:spPr>
            <a:xfrm>
              <a:off x="1757" y="2170"/>
              <a:ext cx="1857" cy="259"/>
            </a:xfrm>
            <a:prstGeom prst="rect">
              <a:avLst/>
            </a:prstGeom>
            <a:no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110</a:t>
              </a:r>
              <a:endParaRPr lang="zh-CN" altLang="en-US" sz="2800" dirty="0">
                <a:solidFill>
                  <a:schemeClr val="tx2"/>
                </a:solidFill>
              </a:endParaRPr>
            </a:p>
          </p:txBody>
        </p:sp>
        <p:sp>
          <p:nvSpPr>
            <p:cNvPr id="71698" name="Rectangle 57"/>
            <p:cNvSpPr/>
            <p:nvPr/>
          </p:nvSpPr>
          <p:spPr>
            <a:xfrm>
              <a:off x="624" y="2429"/>
              <a:ext cx="544" cy="259"/>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sz="2800" dirty="0">
                  <a:solidFill>
                    <a:schemeClr val="tx2"/>
                  </a:solidFill>
                </a:rPr>
                <a:t>I</a:t>
              </a:r>
              <a:r>
                <a:rPr lang="en-US" altLang="zh-CN" sz="2800" baseline="-25000" dirty="0">
                  <a:solidFill>
                    <a:schemeClr val="tx2"/>
                  </a:solidFill>
                </a:rPr>
                <a:t>4</a:t>
              </a:r>
              <a:endParaRPr lang="en-US" altLang="zh-CN" sz="2800" dirty="0">
                <a:solidFill>
                  <a:schemeClr val="tx2"/>
                </a:solidFill>
              </a:endParaRPr>
            </a:p>
          </p:txBody>
        </p:sp>
        <p:sp>
          <p:nvSpPr>
            <p:cNvPr id="71699" name="Rectangle 58"/>
            <p:cNvSpPr/>
            <p:nvPr/>
          </p:nvSpPr>
          <p:spPr>
            <a:xfrm>
              <a:off x="1168" y="2429"/>
              <a:ext cx="589" cy="259"/>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0.05</a:t>
              </a:r>
            </a:p>
          </p:txBody>
        </p:sp>
        <p:sp>
          <p:nvSpPr>
            <p:cNvPr id="71700" name="Rectangle 59"/>
            <p:cNvSpPr/>
            <p:nvPr/>
          </p:nvSpPr>
          <p:spPr>
            <a:xfrm>
              <a:off x="1757" y="2429"/>
              <a:ext cx="1857" cy="259"/>
            </a:xfrm>
            <a:prstGeom prst="rect">
              <a:avLst/>
            </a:prstGeom>
            <a:no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11100</a:t>
              </a:r>
              <a:endParaRPr lang="zh-CN" altLang="en-US" sz="2800" dirty="0">
                <a:solidFill>
                  <a:schemeClr val="tx2"/>
                </a:solidFill>
              </a:endParaRPr>
            </a:p>
          </p:txBody>
        </p:sp>
        <p:sp>
          <p:nvSpPr>
            <p:cNvPr id="71701" name="Rectangle 60"/>
            <p:cNvSpPr/>
            <p:nvPr/>
          </p:nvSpPr>
          <p:spPr>
            <a:xfrm>
              <a:off x="624" y="2688"/>
              <a:ext cx="544" cy="259"/>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sz="2800" dirty="0">
                  <a:solidFill>
                    <a:schemeClr val="tx2"/>
                  </a:solidFill>
                </a:rPr>
                <a:t>I</a:t>
              </a:r>
              <a:r>
                <a:rPr lang="en-US" altLang="zh-CN" sz="2800" baseline="-25000" dirty="0">
                  <a:solidFill>
                    <a:schemeClr val="tx2"/>
                  </a:solidFill>
                </a:rPr>
                <a:t>5</a:t>
              </a:r>
              <a:endParaRPr lang="en-US" altLang="zh-CN" sz="2800" dirty="0">
                <a:solidFill>
                  <a:schemeClr val="tx2"/>
                </a:solidFill>
              </a:endParaRPr>
            </a:p>
          </p:txBody>
        </p:sp>
        <p:sp>
          <p:nvSpPr>
            <p:cNvPr id="71702" name="Rectangle 61"/>
            <p:cNvSpPr/>
            <p:nvPr/>
          </p:nvSpPr>
          <p:spPr>
            <a:xfrm>
              <a:off x="1168" y="2688"/>
              <a:ext cx="589" cy="259"/>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0.03</a:t>
              </a:r>
            </a:p>
          </p:txBody>
        </p:sp>
        <p:sp>
          <p:nvSpPr>
            <p:cNvPr id="71703" name="Rectangle 62"/>
            <p:cNvSpPr/>
            <p:nvPr/>
          </p:nvSpPr>
          <p:spPr>
            <a:xfrm>
              <a:off x="1757" y="2688"/>
              <a:ext cx="1857" cy="259"/>
            </a:xfrm>
            <a:prstGeom prst="rect">
              <a:avLst/>
            </a:prstGeom>
            <a:no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11101</a:t>
              </a:r>
              <a:endParaRPr lang="zh-CN" altLang="en-US" sz="2800" dirty="0">
                <a:solidFill>
                  <a:schemeClr val="tx2"/>
                </a:solidFill>
              </a:endParaRPr>
            </a:p>
          </p:txBody>
        </p:sp>
        <p:sp>
          <p:nvSpPr>
            <p:cNvPr id="71704" name="Rectangle 63"/>
            <p:cNvSpPr/>
            <p:nvPr/>
          </p:nvSpPr>
          <p:spPr>
            <a:xfrm>
              <a:off x="624" y="2947"/>
              <a:ext cx="544" cy="259"/>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sz="2800" dirty="0">
                  <a:solidFill>
                    <a:schemeClr val="tx2"/>
                  </a:solidFill>
                </a:rPr>
                <a:t>I</a:t>
              </a:r>
              <a:r>
                <a:rPr lang="en-US" altLang="zh-CN" sz="2800" baseline="-25000" dirty="0">
                  <a:solidFill>
                    <a:schemeClr val="tx2"/>
                  </a:solidFill>
                </a:rPr>
                <a:t>6</a:t>
              </a:r>
              <a:endParaRPr lang="en-US" altLang="zh-CN" sz="2800" dirty="0">
                <a:solidFill>
                  <a:schemeClr val="tx2"/>
                </a:solidFill>
              </a:endParaRPr>
            </a:p>
          </p:txBody>
        </p:sp>
        <p:sp>
          <p:nvSpPr>
            <p:cNvPr id="71705" name="Rectangle 64"/>
            <p:cNvSpPr/>
            <p:nvPr/>
          </p:nvSpPr>
          <p:spPr>
            <a:xfrm>
              <a:off x="1168" y="2947"/>
              <a:ext cx="589" cy="259"/>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0.01</a:t>
              </a:r>
            </a:p>
          </p:txBody>
        </p:sp>
        <p:sp>
          <p:nvSpPr>
            <p:cNvPr id="71706" name="Rectangle 65"/>
            <p:cNvSpPr/>
            <p:nvPr/>
          </p:nvSpPr>
          <p:spPr>
            <a:xfrm>
              <a:off x="1757" y="2947"/>
              <a:ext cx="1857" cy="259"/>
            </a:xfrm>
            <a:prstGeom prst="rect">
              <a:avLst/>
            </a:prstGeom>
            <a:no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11110</a:t>
              </a:r>
              <a:endParaRPr lang="zh-CN" altLang="en-US" sz="2800" dirty="0">
                <a:solidFill>
                  <a:schemeClr val="tx2"/>
                </a:solidFill>
              </a:endParaRPr>
            </a:p>
          </p:txBody>
        </p:sp>
        <p:sp>
          <p:nvSpPr>
            <p:cNvPr id="71707" name="Rectangle 66"/>
            <p:cNvSpPr/>
            <p:nvPr/>
          </p:nvSpPr>
          <p:spPr>
            <a:xfrm>
              <a:off x="624" y="3206"/>
              <a:ext cx="544" cy="260"/>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en-US" altLang="zh-CN" sz="2800" dirty="0">
                  <a:solidFill>
                    <a:schemeClr val="tx2"/>
                  </a:solidFill>
                </a:rPr>
                <a:t>I</a:t>
              </a:r>
              <a:r>
                <a:rPr lang="en-US" altLang="zh-CN" sz="2800" baseline="-25000" dirty="0">
                  <a:solidFill>
                    <a:schemeClr val="tx2"/>
                  </a:solidFill>
                </a:rPr>
                <a:t>7</a:t>
              </a:r>
              <a:endParaRPr lang="en-US" altLang="zh-CN" sz="2800" dirty="0">
                <a:solidFill>
                  <a:schemeClr val="tx2"/>
                </a:solidFill>
              </a:endParaRPr>
            </a:p>
          </p:txBody>
        </p:sp>
        <p:sp>
          <p:nvSpPr>
            <p:cNvPr id="71708" name="Rectangle 67"/>
            <p:cNvSpPr/>
            <p:nvPr/>
          </p:nvSpPr>
          <p:spPr>
            <a:xfrm>
              <a:off x="1168" y="3206"/>
              <a:ext cx="589" cy="260"/>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0.01</a:t>
              </a:r>
            </a:p>
          </p:txBody>
        </p:sp>
        <p:sp>
          <p:nvSpPr>
            <p:cNvPr id="71709" name="Rectangle 68"/>
            <p:cNvSpPr/>
            <p:nvPr/>
          </p:nvSpPr>
          <p:spPr>
            <a:xfrm>
              <a:off x="1757" y="3206"/>
              <a:ext cx="1857" cy="260"/>
            </a:xfrm>
            <a:prstGeom prst="rect">
              <a:avLst/>
            </a:prstGeom>
            <a:no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11111</a:t>
              </a:r>
              <a:endParaRPr lang="zh-CN" altLang="en-US" sz="2800" dirty="0">
                <a:solidFill>
                  <a:schemeClr val="tx2"/>
                </a:solidFill>
              </a:endParaRPr>
            </a:p>
          </p:txBody>
        </p:sp>
        <p:sp>
          <p:nvSpPr>
            <p:cNvPr id="71710" name="Rectangle 69"/>
            <p:cNvSpPr/>
            <p:nvPr/>
          </p:nvSpPr>
          <p:spPr>
            <a:xfrm>
              <a:off x="3614" y="1392"/>
              <a:ext cx="1858" cy="259"/>
            </a:xfrm>
            <a:prstGeom prst="rect">
              <a:avLst/>
            </a:prstGeom>
            <a:no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zh-CN" sz="2800" dirty="0">
                  <a:solidFill>
                    <a:schemeClr val="tx2"/>
                  </a:solidFill>
                </a:rPr>
                <a:t>2-4</a:t>
              </a:r>
              <a:r>
                <a:rPr lang="zh-CN" altLang="en-US" sz="2800" dirty="0">
                  <a:solidFill>
                    <a:schemeClr val="tx2"/>
                  </a:solidFill>
                </a:rPr>
                <a:t>等长扩展编码</a:t>
              </a:r>
            </a:p>
          </p:txBody>
        </p:sp>
        <p:sp>
          <p:nvSpPr>
            <p:cNvPr id="71711" name="Rectangle 70"/>
            <p:cNvSpPr/>
            <p:nvPr/>
          </p:nvSpPr>
          <p:spPr>
            <a:xfrm>
              <a:off x="3614" y="1651"/>
              <a:ext cx="1858" cy="259"/>
            </a:xfrm>
            <a:prstGeom prst="rect">
              <a:avLst/>
            </a:prstGeom>
            <a:no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00</a:t>
              </a:r>
              <a:endParaRPr lang="zh-CN" altLang="en-US" sz="2800" dirty="0">
                <a:solidFill>
                  <a:schemeClr val="tx2"/>
                </a:solidFill>
              </a:endParaRPr>
            </a:p>
          </p:txBody>
        </p:sp>
        <p:sp>
          <p:nvSpPr>
            <p:cNvPr id="71712" name="Rectangle 71"/>
            <p:cNvSpPr/>
            <p:nvPr/>
          </p:nvSpPr>
          <p:spPr>
            <a:xfrm>
              <a:off x="3614" y="1910"/>
              <a:ext cx="1858" cy="260"/>
            </a:xfrm>
            <a:prstGeom prst="rect">
              <a:avLst/>
            </a:prstGeom>
            <a:no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01</a:t>
              </a:r>
              <a:endParaRPr lang="zh-CN" altLang="en-US" sz="2800" dirty="0">
                <a:solidFill>
                  <a:schemeClr val="tx2"/>
                </a:solidFill>
              </a:endParaRPr>
            </a:p>
          </p:txBody>
        </p:sp>
        <p:sp>
          <p:nvSpPr>
            <p:cNvPr id="71713" name="Rectangle 72"/>
            <p:cNvSpPr/>
            <p:nvPr/>
          </p:nvSpPr>
          <p:spPr>
            <a:xfrm>
              <a:off x="3614" y="2170"/>
              <a:ext cx="1858" cy="259"/>
            </a:xfrm>
            <a:prstGeom prst="rect">
              <a:avLst/>
            </a:prstGeom>
            <a:no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10</a:t>
              </a:r>
              <a:endParaRPr lang="zh-CN" altLang="en-US" sz="2800" dirty="0">
                <a:solidFill>
                  <a:schemeClr val="tx2"/>
                </a:solidFill>
              </a:endParaRPr>
            </a:p>
          </p:txBody>
        </p:sp>
        <p:sp>
          <p:nvSpPr>
            <p:cNvPr id="71714" name="Rectangle 73"/>
            <p:cNvSpPr/>
            <p:nvPr/>
          </p:nvSpPr>
          <p:spPr>
            <a:xfrm>
              <a:off x="3614" y="2429"/>
              <a:ext cx="1858" cy="259"/>
            </a:xfrm>
            <a:prstGeom prst="rect">
              <a:avLst/>
            </a:prstGeom>
            <a:no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1100</a:t>
              </a:r>
              <a:endParaRPr lang="zh-CN" altLang="en-US" sz="2800" dirty="0">
                <a:solidFill>
                  <a:schemeClr val="tx2"/>
                </a:solidFill>
              </a:endParaRPr>
            </a:p>
          </p:txBody>
        </p:sp>
        <p:sp>
          <p:nvSpPr>
            <p:cNvPr id="71715" name="Rectangle 74"/>
            <p:cNvSpPr/>
            <p:nvPr/>
          </p:nvSpPr>
          <p:spPr>
            <a:xfrm>
              <a:off x="3614" y="2688"/>
              <a:ext cx="1858" cy="259"/>
            </a:xfrm>
            <a:prstGeom prst="rect">
              <a:avLst/>
            </a:prstGeom>
            <a:no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1101</a:t>
              </a:r>
              <a:endParaRPr lang="zh-CN" altLang="en-US" sz="2800" dirty="0">
                <a:solidFill>
                  <a:schemeClr val="tx2"/>
                </a:solidFill>
              </a:endParaRPr>
            </a:p>
          </p:txBody>
        </p:sp>
        <p:sp>
          <p:nvSpPr>
            <p:cNvPr id="71716" name="Rectangle 75"/>
            <p:cNvSpPr/>
            <p:nvPr/>
          </p:nvSpPr>
          <p:spPr>
            <a:xfrm>
              <a:off x="3614" y="2947"/>
              <a:ext cx="1858" cy="259"/>
            </a:xfrm>
            <a:prstGeom prst="rect">
              <a:avLst/>
            </a:prstGeom>
            <a:no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1110</a:t>
              </a:r>
              <a:endParaRPr lang="zh-CN" altLang="en-US" sz="2800" dirty="0">
                <a:solidFill>
                  <a:schemeClr val="tx2"/>
                </a:solidFill>
              </a:endParaRPr>
            </a:p>
          </p:txBody>
        </p:sp>
        <p:sp>
          <p:nvSpPr>
            <p:cNvPr id="71717" name="Rectangle 76"/>
            <p:cNvSpPr/>
            <p:nvPr/>
          </p:nvSpPr>
          <p:spPr>
            <a:xfrm>
              <a:off x="3614" y="3206"/>
              <a:ext cx="1858" cy="260"/>
            </a:xfrm>
            <a:prstGeom prst="rect">
              <a:avLst/>
            </a:prstGeom>
            <a:no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1111</a:t>
              </a:r>
              <a:endParaRPr lang="zh-CN" altLang="en-US" sz="2800" dirty="0">
                <a:solidFill>
                  <a:schemeClr val="tx2"/>
                </a:solidFill>
              </a:endParaRPr>
            </a:p>
          </p:txBody>
        </p:sp>
        <p:sp>
          <p:nvSpPr>
            <p:cNvPr id="71718" name="Rectangle 77"/>
            <p:cNvSpPr/>
            <p:nvPr/>
          </p:nvSpPr>
          <p:spPr>
            <a:xfrm>
              <a:off x="624" y="3466"/>
              <a:ext cx="1133" cy="259"/>
            </a:xfrm>
            <a:prstGeom prst="rect">
              <a:avLst/>
            </a:prstGeom>
            <a:solidFill>
              <a:schemeClr val="accent1"/>
            </a:solid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平均码长</a:t>
              </a:r>
            </a:p>
          </p:txBody>
        </p:sp>
        <p:sp>
          <p:nvSpPr>
            <p:cNvPr id="71719" name="Rectangle 78"/>
            <p:cNvSpPr/>
            <p:nvPr/>
          </p:nvSpPr>
          <p:spPr>
            <a:xfrm>
              <a:off x="1757" y="3466"/>
              <a:ext cx="1857" cy="259"/>
            </a:xfrm>
            <a:prstGeom prst="rect">
              <a:avLst/>
            </a:prstGeom>
            <a:solidFill>
              <a:schemeClr val="accent1"/>
            </a:solid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2.0</a:t>
              </a:r>
              <a:endParaRPr lang="zh-CN" altLang="en-US" sz="2800" dirty="0">
                <a:solidFill>
                  <a:schemeClr val="tx2"/>
                </a:solidFill>
              </a:endParaRPr>
            </a:p>
          </p:txBody>
        </p:sp>
        <p:sp>
          <p:nvSpPr>
            <p:cNvPr id="71720" name="Rectangle 79"/>
            <p:cNvSpPr/>
            <p:nvPr/>
          </p:nvSpPr>
          <p:spPr>
            <a:xfrm>
              <a:off x="3614" y="3466"/>
              <a:ext cx="1858" cy="259"/>
            </a:xfrm>
            <a:prstGeom prst="rect">
              <a:avLst/>
            </a:prstGeom>
            <a:solidFill>
              <a:schemeClr val="accent1"/>
            </a:solid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2.2</a:t>
              </a:r>
              <a:endParaRPr lang="zh-CN" altLang="en-US" sz="2800" dirty="0">
                <a:solidFill>
                  <a:schemeClr val="tx2"/>
                </a:solidFill>
              </a:endParaRPr>
            </a:p>
          </p:txBody>
        </p:sp>
        <p:sp>
          <p:nvSpPr>
            <p:cNvPr id="71721" name="Rectangle 80"/>
            <p:cNvSpPr/>
            <p:nvPr/>
          </p:nvSpPr>
          <p:spPr>
            <a:xfrm>
              <a:off x="624" y="3725"/>
              <a:ext cx="1133" cy="259"/>
            </a:xfrm>
            <a:prstGeom prst="rect">
              <a:avLst/>
            </a:prstGeom>
            <a:solidFill>
              <a:srgbClr val="FFFF00"/>
            </a:solidFill>
            <a:ln w="28575" cap="flat" cmpd="sng">
              <a:solidFill>
                <a:schemeClr val="tx2"/>
              </a:solidFill>
              <a:prstDash val="solid"/>
              <a:miter/>
              <a:headEnd type="none" w="med" len="med"/>
              <a:tailEnd type="none" w="med" len="med"/>
            </a:ln>
          </p:spPr>
          <p:txBody>
            <a:bodyPr wrap="none" lIns="7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lnSpc>
                  <a:spcPct val="80000"/>
                </a:lnSpc>
                <a:spcBef>
                  <a:spcPct val="0"/>
                </a:spcBef>
                <a:buClrTx/>
                <a:buNone/>
              </a:pPr>
              <a:r>
                <a:rPr lang="zh-CN" altLang="en-US" sz="2800" dirty="0">
                  <a:solidFill>
                    <a:schemeClr val="tx2"/>
                  </a:solidFill>
                </a:rPr>
                <a:t>信息冗余量</a:t>
              </a:r>
            </a:p>
          </p:txBody>
        </p:sp>
        <p:sp>
          <p:nvSpPr>
            <p:cNvPr id="71722" name="Rectangle 81"/>
            <p:cNvSpPr/>
            <p:nvPr/>
          </p:nvSpPr>
          <p:spPr>
            <a:xfrm>
              <a:off x="1757" y="3725"/>
              <a:ext cx="1857" cy="259"/>
            </a:xfrm>
            <a:prstGeom prst="rect">
              <a:avLst/>
            </a:prstGeom>
            <a:solidFill>
              <a:srgbClr val="FFFF00"/>
            </a:solid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2.5%</a:t>
              </a:r>
              <a:endParaRPr lang="zh-CN" altLang="en-US" sz="2800" dirty="0">
                <a:solidFill>
                  <a:schemeClr val="tx2"/>
                </a:solidFill>
              </a:endParaRPr>
            </a:p>
          </p:txBody>
        </p:sp>
        <p:sp>
          <p:nvSpPr>
            <p:cNvPr id="71723" name="Rectangle 82"/>
            <p:cNvSpPr/>
            <p:nvPr/>
          </p:nvSpPr>
          <p:spPr>
            <a:xfrm>
              <a:off x="3614" y="3725"/>
              <a:ext cx="1858" cy="259"/>
            </a:xfrm>
            <a:prstGeom prst="rect">
              <a:avLst/>
            </a:prstGeom>
            <a:solidFill>
              <a:srgbClr val="FFFF00"/>
            </a:solidFill>
            <a:ln w="28575" cap="flat" cmpd="sng">
              <a:solidFill>
                <a:schemeClr val="tx2"/>
              </a:solidFill>
              <a:prstDash val="solid"/>
              <a:miter/>
              <a:headEnd type="none" w="med" len="med"/>
              <a:tailEnd type="none" w="med" len="med"/>
            </a:ln>
          </p:spPr>
          <p:txBody>
            <a:bodyPr wrap="none" lIns="90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800" dirty="0">
                  <a:solidFill>
                    <a:schemeClr val="tx2"/>
                  </a:solidFill>
                </a:rPr>
                <a:t>11.4%</a:t>
              </a:r>
              <a:endParaRPr lang="zh-CN" altLang="en-US" sz="2800" dirty="0">
                <a:solidFill>
                  <a:schemeClr val="tx2"/>
                </a:solidFill>
              </a:endParaRPr>
            </a:p>
          </p:txBody>
        </p:sp>
      </p:grpSp>
      <p:sp>
        <p:nvSpPr>
          <p:cNvPr id="71685" name="Text Box 83"/>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zh-CN" altLang="en-US" sz="1200" b="0" dirty="0">
                <a:latin typeface="幼圆" panose="02010509060101010101" pitchFamily="49" charset="-122"/>
                <a:ea typeface="幼圆" panose="02010509060101010101" pitchFamily="49" charset="-122"/>
              </a:rPr>
              <a:t>5 之 2</a:t>
            </a:r>
          </a:p>
        </p:txBody>
      </p:sp>
    </p:spTree>
  </p:cSld>
  <p:clrMapOvr>
    <a:masterClrMapping/>
  </p:clrMapOvr>
  <p:transition spd="slow">
    <p:random/>
    <p:sndAc>
      <p:stSnd>
        <p:snd r:embed="rId2" name="camera.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指令格式的优化设计</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操作码的优化设计</a:t>
            </a:r>
            <a:endParaRPr lang="zh-CN" altLang="en-US" sz="1200" b="0" dirty="0">
              <a:latin typeface="Times New Roman" panose="02020603050405020304" pitchFamily="18" charset="0"/>
              <a:ea typeface="幼圆" panose="02010509060101010101" pitchFamily="49" charset="-122"/>
            </a:endParaRPr>
          </a:p>
        </p:txBody>
      </p:sp>
      <p:sp>
        <p:nvSpPr>
          <p:cNvPr id="326659" name="Rectangle 3"/>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等长</a:t>
            </a:r>
            <a:r>
              <a:rPr kumimoji="1" lang="zh-CN" altLang="en-US" sz="40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(4-8-12)15/15/15</a:t>
            </a:r>
            <a:br>
              <a:rPr kumimoji="1" lang="zh-CN" altLang="en-US" sz="40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b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扩展编码法</a:t>
            </a:r>
          </a:p>
        </p:txBody>
      </p:sp>
      <p:grpSp>
        <p:nvGrpSpPr>
          <p:cNvPr id="72708" name="Group 43"/>
          <p:cNvGrpSpPr/>
          <p:nvPr/>
        </p:nvGrpSpPr>
        <p:grpSpPr>
          <a:xfrm>
            <a:off x="2495550" y="2060575"/>
            <a:ext cx="7848600" cy="4191000"/>
            <a:chOff x="480" y="528"/>
            <a:chExt cx="4800" cy="3504"/>
          </a:xfrm>
        </p:grpSpPr>
        <p:sp>
          <p:nvSpPr>
            <p:cNvPr id="72710" name="Rectangle 44"/>
            <p:cNvSpPr/>
            <p:nvPr/>
          </p:nvSpPr>
          <p:spPr>
            <a:xfrm>
              <a:off x="480" y="528"/>
              <a:ext cx="2352" cy="336"/>
            </a:xfrm>
            <a:prstGeom prst="rect">
              <a:avLst/>
            </a:prstGeom>
            <a:noFill/>
            <a:ln w="28575" cap="flat" cmpd="sng">
              <a:solidFill>
                <a:schemeClr val="tx2"/>
              </a:solidFill>
              <a:prstDash val="solid"/>
              <a:miter/>
              <a:headEnd type="none" w="med" len="med"/>
              <a:tailEnd type="none" w="med" len="med"/>
            </a:ln>
          </p:spPr>
          <p:txBody>
            <a:bodyPr wrap="none" lIns="43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en-US" sz="2400" dirty="0">
                  <a:solidFill>
                    <a:schemeClr val="tx2"/>
                  </a:solidFill>
                </a:rPr>
                <a:t>操作码编码</a:t>
              </a:r>
            </a:p>
          </p:txBody>
        </p:sp>
        <p:sp>
          <p:nvSpPr>
            <p:cNvPr id="72711" name="Rectangle 45"/>
            <p:cNvSpPr/>
            <p:nvPr/>
          </p:nvSpPr>
          <p:spPr>
            <a:xfrm>
              <a:off x="2832" y="528"/>
              <a:ext cx="2448" cy="336"/>
            </a:xfrm>
            <a:prstGeom prst="rect">
              <a:avLst/>
            </a:prstGeom>
            <a:noFill/>
            <a:ln w="28575" cap="flat" cmpd="sng">
              <a:solidFill>
                <a:schemeClr val="tx2"/>
              </a:solidFill>
              <a:prstDash val="solid"/>
              <a:miter/>
              <a:headEnd type="none" w="med" len="med"/>
              <a:tailEnd type="none" w="med" len="med"/>
            </a:ln>
          </p:spPr>
          <p:txBody>
            <a:bodyPr wrap="none" lIns="36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en-US" sz="2400" dirty="0">
                  <a:solidFill>
                    <a:schemeClr val="tx2"/>
                  </a:solidFill>
                </a:rPr>
                <a:t>说明</a:t>
              </a:r>
            </a:p>
          </p:txBody>
        </p:sp>
        <p:sp>
          <p:nvSpPr>
            <p:cNvPr id="72712" name="Rectangle 46"/>
            <p:cNvSpPr/>
            <p:nvPr/>
          </p:nvSpPr>
          <p:spPr>
            <a:xfrm>
              <a:off x="480" y="864"/>
              <a:ext cx="2352" cy="1056"/>
            </a:xfrm>
            <a:prstGeom prst="rect">
              <a:avLst/>
            </a:prstGeom>
            <a:noFill/>
            <a:ln w="28575" cap="flat" cmpd="sng">
              <a:solidFill>
                <a:schemeClr val="tx2"/>
              </a:solidFill>
              <a:prstDash val="solid"/>
              <a:miter/>
              <a:headEnd type="none" w="med" len="med"/>
              <a:tailEnd type="none" w="med" len="med"/>
            </a:ln>
          </p:spPr>
          <p:txBody>
            <a:bodyPr wrap="none" lIns="43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400" dirty="0">
                  <a:solidFill>
                    <a:srgbClr val="FF0000"/>
                  </a:solidFill>
                </a:rPr>
                <a:t>0000</a:t>
              </a:r>
            </a:p>
            <a:p>
              <a:pPr marL="0" lvl="0" indent="0" eaLnBrk="1" hangingPunct="1">
                <a:lnSpc>
                  <a:spcPct val="80000"/>
                </a:lnSpc>
                <a:spcBef>
                  <a:spcPct val="0"/>
                </a:spcBef>
                <a:buClrTx/>
                <a:buNone/>
              </a:pPr>
              <a:r>
                <a:rPr lang="zh-CN" altLang="zh-CN" sz="2400" dirty="0">
                  <a:solidFill>
                    <a:srgbClr val="FF0000"/>
                  </a:solidFill>
                </a:rPr>
                <a:t>0001</a:t>
              </a:r>
            </a:p>
            <a:p>
              <a:pPr marL="0" lvl="0" indent="0" eaLnBrk="1" hangingPunct="1">
                <a:lnSpc>
                  <a:spcPct val="80000"/>
                </a:lnSpc>
                <a:spcBef>
                  <a:spcPct val="0"/>
                </a:spcBef>
                <a:buClrTx/>
                <a:buNone/>
              </a:pPr>
              <a:r>
                <a:rPr lang="zh-CN" altLang="zh-CN" sz="2400" dirty="0">
                  <a:solidFill>
                    <a:srgbClr val="FF0000"/>
                  </a:solidFill>
                </a:rPr>
                <a:t>……</a:t>
              </a:r>
            </a:p>
            <a:p>
              <a:pPr marL="0" lvl="0" indent="0" eaLnBrk="1" hangingPunct="1">
                <a:lnSpc>
                  <a:spcPct val="80000"/>
                </a:lnSpc>
                <a:spcBef>
                  <a:spcPct val="0"/>
                </a:spcBef>
                <a:buClrTx/>
                <a:buNone/>
              </a:pPr>
              <a:r>
                <a:rPr lang="zh-CN" altLang="zh-CN" sz="2400" dirty="0">
                  <a:solidFill>
                    <a:srgbClr val="FF0000"/>
                  </a:solidFill>
                </a:rPr>
                <a:t>1110</a:t>
              </a:r>
              <a:endParaRPr lang="zh-CN" altLang="en-US" sz="2400" dirty="0">
                <a:solidFill>
                  <a:srgbClr val="FF0000"/>
                </a:solidFill>
              </a:endParaRPr>
            </a:p>
          </p:txBody>
        </p:sp>
        <p:sp>
          <p:nvSpPr>
            <p:cNvPr id="72713" name="Rectangle 47"/>
            <p:cNvSpPr/>
            <p:nvPr/>
          </p:nvSpPr>
          <p:spPr>
            <a:xfrm>
              <a:off x="2832" y="864"/>
              <a:ext cx="2448" cy="1056"/>
            </a:xfrm>
            <a:prstGeom prst="rect">
              <a:avLst/>
            </a:prstGeom>
            <a:noFill/>
            <a:ln w="28575" cap="flat" cmpd="sng">
              <a:solidFill>
                <a:schemeClr val="tx2"/>
              </a:solidFill>
              <a:prstDash val="solid"/>
              <a:miter/>
              <a:headEnd type="none" w="med" len="med"/>
              <a:tailEnd type="none" w="med" len="med"/>
            </a:ln>
          </p:spPr>
          <p:txBody>
            <a:bodyPr wrap="none" lIns="36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400" dirty="0">
                  <a:solidFill>
                    <a:schemeClr val="tx2"/>
                  </a:solidFill>
                </a:rPr>
                <a:t>4</a:t>
              </a:r>
              <a:r>
                <a:rPr lang="zh-CN" altLang="en-US" sz="2400" dirty="0">
                  <a:solidFill>
                    <a:schemeClr val="tx2"/>
                  </a:solidFill>
                </a:rPr>
                <a:t>位长度的操作码</a:t>
              </a:r>
            </a:p>
            <a:p>
              <a:pPr marL="0" lvl="0" indent="0" eaLnBrk="1" hangingPunct="1">
                <a:lnSpc>
                  <a:spcPct val="80000"/>
                </a:lnSpc>
                <a:spcBef>
                  <a:spcPct val="0"/>
                </a:spcBef>
                <a:buClrTx/>
                <a:buNone/>
              </a:pPr>
              <a:r>
                <a:rPr lang="zh-CN" altLang="en-US" sz="2400" dirty="0">
                  <a:solidFill>
                    <a:schemeClr val="tx2"/>
                  </a:solidFill>
                </a:rPr>
                <a:t>共15种</a:t>
              </a:r>
            </a:p>
          </p:txBody>
        </p:sp>
        <p:sp>
          <p:nvSpPr>
            <p:cNvPr id="72714" name="Rectangle 48"/>
            <p:cNvSpPr/>
            <p:nvPr/>
          </p:nvSpPr>
          <p:spPr>
            <a:xfrm>
              <a:off x="480" y="1920"/>
              <a:ext cx="2352" cy="1056"/>
            </a:xfrm>
            <a:prstGeom prst="rect">
              <a:avLst/>
            </a:prstGeom>
            <a:noFill/>
            <a:ln w="28575" cap="flat" cmpd="sng">
              <a:solidFill>
                <a:schemeClr val="tx2"/>
              </a:solidFill>
              <a:prstDash val="solid"/>
              <a:miter/>
              <a:headEnd type="none" w="med" len="med"/>
              <a:tailEnd type="none" w="med" len="med"/>
            </a:ln>
          </p:spPr>
          <p:txBody>
            <a:bodyPr wrap="none" lIns="43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400" dirty="0">
                  <a:solidFill>
                    <a:schemeClr val="tx2"/>
                  </a:solidFill>
                </a:rPr>
                <a:t>1111 </a:t>
              </a:r>
              <a:r>
                <a:rPr lang="zh-CN" altLang="zh-CN" sz="2400" dirty="0">
                  <a:solidFill>
                    <a:srgbClr val="FF0000"/>
                  </a:solidFill>
                </a:rPr>
                <a:t>0000</a:t>
              </a:r>
            </a:p>
            <a:p>
              <a:pPr marL="0" lvl="0" indent="0" eaLnBrk="1" hangingPunct="1">
                <a:lnSpc>
                  <a:spcPct val="80000"/>
                </a:lnSpc>
                <a:spcBef>
                  <a:spcPct val="0"/>
                </a:spcBef>
                <a:buClrTx/>
                <a:buNone/>
              </a:pPr>
              <a:r>
                <a:rPr lang="zh-CN" altLang="zh-CN" sz="2400" dirty="0">
                  <a:solidFill>
                    <a:schemeClr val="tx2"/>
                  </a:solidFill>
                </a:rPr>
                <a:t>1111 </a:t>
              </a:r>
              <a:r>
                <a:rPr lang="zh-CN" altLang="zh-CN" sz="2400" dirty="0">
                  <a:solidFill>
                    <a:srgbClr val="FF0000"/>
                  </a:solidFill>
                </a:rPr>
                <a:t>0001</a:t>
              </a:r>
            </a:p>
            <a:p>
              <a:pPr marL="0" lvl="0" indent="0" eaLnBrk="1" hangingPunct="1">
                <a:lnSpc>
                  <a:spcPct val="80000"/>
                </a:lnSpc>
                <a:spcBef>
                  <a:spcPct val="0"/>
                </a:spcBef>
                <a:buClrTx/>
                <a:buNone/>
              </a:pPr>
              <a:r>
                <a:rPr lang="zh-CN" altLang="zh-CN" sz="2400" dirty="0">
                  <a:solidFill>
                    <a:schemeClr val="tx2"/>
                  </a:solidFill>
                </a:rPr>
                <a:t>……</a:t>
              </a:r>
            </a:p>
            <a:p>
              <a:pPr marL="0" lvl="0" indent="0" eaLnBrk="1" hangingPunct="1">
                <a:lnSpc>
                  <a:spcPct val="80000"/>
                </a:lnSpc>
                <a:spcBef>
                  <a:spcPct val="0"/>
                </a:spcBef>
                <a:buClrTx/>
                <a:buNone/>
              </a:pPr>
              <a:r>
                <a:rPr lang="zh-CN" altLang="zh-CN" sz="2400" dirty="0">
                  <a:solidFill>
                    <a:schemeClr val="tx2"/>
                  </a:solidFill>
                </a:rPr>
                <a:t>1111 </a:t>
              </a:r>
              <a:r>
                <a:rPr lang="zh-CN" altLang="zh-CN" sz="2400" dirty="0">
                  <a:solidFill>
                    <a:srgbClr val="FF0000"/>
                  </a:solidFill>
                </a:rPr>
                <a:t>1110</a:t>
              </a:r>
              <a:endParaRPr lang="zh-CN" altLang="en-US" sz="2400" dirty="0">
                <a:solidFill>
                  <a:srgbClr val="FF0000"/>
                </a:solidFill>
              </a:endParaRPr>
            </a:p>
          </p:txBody>
        </p:sp>
        <p:sp>
          <p:nvSpPr>
            <p:cNvPr id="72715" name="Rectangle 49"/>
            <p:cNvSpPr/>
            <p:nvPr/>
          </p:nvSpPr>
          <p:spPr>
            <a:xfrm>
              <a:off x="2832" y="1920"/>
              <a:ext cx="2448" cy="1056"/>
            </a:xfrm>
            <a:prstGeom prst="rect">
              <a:avLst/>
            </a:prstGeom>
            <a:noFill/>
            <a:ln w="28575" cap="flat" cmpd="sng">
              <a:solidFill>
                <a:schemeClr val="tx2"/>
              </a:solidFill>
              <a:prstDash val="solid"/>
              <a:miter/>
              <a:headEnd type="none" w="med" len="med"/>
              <a:tailEnd type="none" w="med" len="med"/>
            </a:ln>
          </p:spPr>
          <p:txBody>
            <a:bodyPr wrap="none" lIns="36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400" dirty="0">
                  <a:solidFill>
                    <a:schemeClr val="tx2"/>
                  </a:solidFill>
                </a:rPr>
                <a:t>8</a:t>
              </a:r>
              <a:r>
                <a:rPr lang="zh-CN" altLang="en-US" sz="2400" dirty="0">
                  <a:solidFill>
                    <a:schemeClr val="tx2"/>
                  </a:solidFill>
                </a:rPr>
                <a:t>位长度的操作码</a:t>
              </a:r>
            </a:p>
            <a:p>
              <a:pPr marL="0" lvl="0" indent="0" eaLnBrk="1" hangingPunct="1">
                <a:lnSpc>
                  <a:spcPct val="80000"/>
                </a:lnSpc>
                <a:spcBef>
                  <a:spcPct val="0"/>
                </a:spcBef>
                <a:buClrTx/>
                <a:buNone/>
              </a:pPr>
              <a:r>
                <a:rPr lang="zh-CN" altLang="en-US" sz="2400" dirty="0">
                  <a:solidFill>
                    <a:schemeClr val="tx2"/>
                  </a:solidFill>
                </a:rPr>
                <a:t>共15种</a:t>
              </a:r>
            </a:p>
          </p:txBody>
        </p:sp>
        <p:sp>
          <p:nvSpPr>
            <p:cNvPr id="72716" name="Rectangle 50"/>
            <p:cNvSpPr/>
            <p:nvPr/>
          </p:nvSpPr>
          <p:spPr>
            <a:xfrm>
              <a:off x="480" y="2976"/>
              <a:ext cx="2352" cy="1056"/>
            </a:xfrm>
            <a:prstGeom prst="rect">
              <a:avLst/>
            </a:prstGeom>
            <a:noFill/>
            <a:ln w="28575" cap="flat" cmpd="sng">
              <a:solidFill>
                <a:schemeClr val="tx2"/>
              </a:solidFill>
              <a:prstDash val="solid"/>
              <a:miter/>
              <a:headEnd type="none" w="med" len="med"/>
              <a:tailEnd type="none" w="med" len="med"/>
            </a:ln>
          </p:spPr>
          <p:txBody>
            <a:bodyPr wrap="none" lIns="43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400" dirty="0">
                  <a:solidFill>
                    <a:schemeClr val="tx2"/>
                  </a:solidFill>
                </a:rPr>
                <a:t>1111 1111 </a:t>
              </a:r>
              <a:r>
                <a:rPr lang="zh-CN" altLang="zh-CN" sz="2400" dirty="0">
                  <a:solidFill>
                    <a:srgbClr val="FF0000"/>
                  </a:solidFill>
                </a:rPr>
                <a:t>0000</a:t>
              </a:r>
            </a:p>
            <a:p>
              <a:pPr marL="0" lvl="0" indent="0" eaLnBrk="1" hangingPunct="1">
                <a:lnSpc>
                  <a:spcPct val="80000"/>
                </a:lnSpc>
                <a:spcBef>
                  <a:spcPct val="0"/>
                </a:spcBef>
                <a:buClrTx/>
                <a:buNone/>
              </a:pPr>
              <a:r>
                <a:rPr lang="zh-CN" altLang="zh-CN" sz="2400" dirty="0">
                  <a:solidFill>
                    <a:schemeClr val="tx2"/>
                  </a:solidFill>
                </a:rPr>
                <a:t>1111 1111 </a:t>
              </a:r>
              <a:r>
                <a:rPr lang="zh-CN" altLang="zh-CN" sz="2400" dirty="0">
                  <a:solidFill>
                    <a:srgbClr val="FF0000"/>
                  </a:solidFill>
                </a:rPr>
                <a:t>0001</a:t>
              </a:r>
            </a:p>
            <a:p>
              <a:pPr marL="0" lvl="0" indent="0" eaLnBrk="1" hangingPunct="1">
                <a:lnSpc>
                  <a:spcPct val="80000"/>
                </a:lnSpc>
                <a:spcBef>
                  <a:spcPct val="0"/>
                </a:spcBef>
                <a:buClrTx/>
                <a:buNone/>
              </a:pPr>
              <a:r>
                <a:rPr lang="zh-CN" altLang="zh-CN" sz="2400" dirty="0">
                  <a:solidFill>
                    <a:schemeClr val="tx2"/>
                  </a:solidFill>
                </a:rPr>
                <a:t>……</a:t>
              </a:r>
            </a:p>
            <a:p>
              <a:pPr marL="0" lvl="0" indent="0" eaLnBrk="1" hangingPunct="1">
                <a:lnSpc>
                  <a:spcPct val="80000"/>
                </a:lnSpc>
                <a:spcBef>
                  <a:spcPct val="0"/>
                </a:spcBef>
                <a:buClrTx/>
                <a:buNone/>
              </a:pPr>
              <a:r>
                <a:rPr lang="zh-CN" altLang="zh-CN" sz="2400" dirty="0">
                  <a:solidFill>
                    <a:schemeClr val="tx2"/>
                  </a:solidFill>
                </a:rPr>
                <a:t>1111 1111 </a:t>
              </a:r>
              <a:r>
                <a:rPr lang="zh-CN" altLang="zh-CN" sz="2400" dirty="0">
                  <a:solidFill>
                    <a:srgbClr val="FF0000"/>
                  </a:solidFill>
                </a:rPr>
                <a:t>1110</a:t>
              </a:r>
              <a:endParaRPr lang="zh-CN" altLang="en-US" sz="2400" dirty="0">
                <a:solidFill>
                  <a:srgbClr val="FF0000"/>
                </a:solidFill>
              </a:endParaRPr>
            </a:p>
          </p:txBody>
        </p:sp>
        <p:sp>
          <p:nvSpPr>
            <p:cNvPr id="72717" name="Rectangle 51"/>
            <p:cNvSpPr/>
            <p:nvPr/>
          </p:nvSpPr>
          <p:spPr>
            <a:xfrm>
              <a:off x="2832" y="2976"/>
              <a:ext cx="2448" cy="1056"/>
            </a:xfrm>
            <a:prstGeom prst="rect">
              <a:avLst/>
            </a:prstGeom>
            <a:noFill/>
            <a:ln w="28575" cap="flat" cmpd="sng">
              <a:solidFill>
                <a:schemeClr val="tx2"/>
              </a:solidFill>
              <a:prstDash val="solid"/>
              <a:miter/>
              <a:headEnd type="none" w="med" len="med"/>
              <a:tailEnd type="none" w="med" len="med"/>
            </a:ln>
          </p:spPr>
          <p:txBody>
            <a:bodyPr wrap="none" lIns="36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400" dirty="0">
                  <a:solidFill>
                    <a:schemeClr val="tx2"/>
                  </a:solidFill>
                </a:rPr>
                <a:t>12</a:t>
              </a:r>
              <a:r>
                <a:rPr lang="zh-CN" altLang="en-US" sz="2400" dirty="0">
                  <a:solidFill>
                    <a:schemeClr val="tx2"/>
                  </a:solidFill>
                </a:rPr>
                <a:t>位长度的操作码</a:t>
              </a:r>
            </a:p>
            <a:p>
              <a:pPr marL="0" lvl="0" indent="0" eaLnBrk="1" hangingPunct="1">
                <a:lnSpc>
                  <a:spcPct val="80000"/>
                </a:lnSpc>
                <a:spcBef>
                  <a:spcPct val="0"/>
                </a:spcBef>
                <a:buClrTx/>
                <a:buNone/>
              </a:pPr>
              <a:r>
                <a:rPr lang="zh-CN" altLang="en-US" sz="2400" dirty="0">
                  <a:solidFill>
                    <a:schemeClr val="tx2"/>
                  </a:solidFill>
                </a:rPr>
                <a:t>共16种</a:t>
              </a:r>
            </a:p>
          </p:txBody>
        </p:sp>
      </p:grpSp>
      <p:sp>
        <p:nvSpPr>
          <p:cNvPr id="72709" name="Text Box 52"/>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zh-CN" altLang="en-US" sz="1200" b="0" dirty="0">
                <a:latin typeface="幼圆" panose="02010509060101010101" pitchFamily="49" charset="-122"/>
                <a:ea typeface="幼圆" panose="02010509060101010101" pitchFamily="49" charset="-122"/>
              </a:rPr>
              <a:t>5 之 3</a:t>
            </a:r>
          </a:p>
        </p:txBody>
      </p:sp>
    </p:spTree>
  </p:cSld>
  <p:clrMapOvr>
    <a:masterClrMapping/>
  </p:clrMapOvr>
  <p:transition spd="slow">
    <p:random/>
    <p:sndAc>
      <p:stSnd>
        <p:snd r:embed="rId2" name="camera.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指令格式的优化设计</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操作码的优化设计</a:t>
            </a:r>
            <a:endParaRPr lang="zh-CN" altLang="en-US" sz="1200" b="0" dirty="0">
              <a:latin typeface="Times New Roman" panose="02020603050405020304" pitchFamily="18" charset="0"/>
              <a:ea typeface="幼圆" panose="02010509060101010101" pitchFamily="49" charset="-122"/>
            </a:endParaRPr>
          </a:p>
        </p:txBody>
      </p:sp>
      <p:sp>
        <p:nvSpPr>
          <p:cNvPr id="327683" name="Rectangle 3"/>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等长</a:t>
            </a:r>
            <a:r>
              <a:rPr kumimoji="1" lang="zh-CN" altLang="en-US" sz="40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(4-8-12)8/64/512</a:t>
            </a:r>
            <a:b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b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扩展编码法</a:t>
            </a:r>
          </a:p>
        </p:txBody>
      </p:sp>
      <p:grpSp>
        <p:nvGrpSpPr>
          <p:cNvPr id="73732" name="Group 14"/>
          <p:cNvGrpSpPr/>
          <p:nvPr/>
        </p:nvGrpSpPr>
        <p:grpSpPr>
          <a:xfrm>
            <a:off x="2566988" y="2060575"/>
            <a:ext cx="7620000" cy="4114800"/>
            <a:chOff x="480" y="528"/>
            <a:chExt cx="4800" cy="3504"/>
          </a:xfrm>
        </p:grpSpPr>
        <p:sp>
          <p:nvSpPr>
            <p:cNvPr id="73734" name="Rectangle 15"/>
            <p:cNvSpPr/>
            <p:nvPr/>
          </p:nvSpPr>
          <p:spPr>
            <a:xfrm>
              <a:off x="480" y="528"/>
              <a:ext cx="2352" cy="336"/>
            </a:xfrm>
            <a:prstGeom prst="rect">
              <a:avLst/>
            </a:prstGeom>
            <a:noFill/>
            <a:ln w="28575" cap="flat" cmpd="sng">
              <a:solidFill>
                <a:schemeClr val="tx2"/>
              </a:solidFill>
              <a:prstDash val="solid"/>
              <a:miter/>
              <a:headEnd type="none" w="med" len="med"/>
              <a:tailEnd type="none" w="med" len="med"/>
            </a:ln>
          </p:spPr>
          <p:txBody>
            <a:bodyPr wrap="none" lIns="43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en-US" sz="2400" dirty="0">
                  <a:solidFill>
                    <a:schemeClr val="tx2"/>
                  </a:solidFill>
                </a:rPr>
                <a:t>操作码编码</a:t>
              </a:r>
            </a:p>
          </p:txBody>
        </p:sp>
        <p:sp>
          <p:nvSpPr>
            <p:cNvPr id="73735" name="Rectangle 16"/>
            <p:cNvSpPr/>
            <p:nvPr/>
          </p:nvSpPr>
          <p:spPr>
            <a:xfrm>
              <a:off x="2832" y="528"/>
              <a:ext cx="2448" cy="336"/>
            </a:xfrm>
            <a:prstGeom prst="rect">
              <a:avLst/>
            </a:prstGeom>
            <a:noFill/>
            <a:ln w="28575" cap="flat" cmpd="sng">
              <a:solidFill>
                <a:schemeClr val="tx2"/>
              </a:solidFill>
              <a:prstDash val="solid"/>
              <a:miter/>
              <a:headEnd type="none" w="med" len="med"/>
              <a:tailEnd type="none" w="med" len="med"/>
            </a:ln>
          </p:spPr>
          <p:txBody>
            <a:bodyPr wrap="none" lIns="36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en-US" sz="2400" dirty="0">
                  <a:solidFill>
                    <a:schemeClr val="tx2"/>
                  </a:solidFill>
                </a:rPr>
                <a:t>说明</a:t>
              </a:r>
            </a:p>
          </p:txBody>
        </p:sp>
        <p:sp>
          <p:nvSpPr>
            <p:cNvPr id="73736" name="Rectangle 17"/>
            <p:cNvSpPr/>
            <p:nvPr/>
          </p:nvSpPr>
          <p:spPr>
            <a:xfrm>
              <a:off x="480" y="864"/>
              <a:ext cx="2352" cy="1056"/>
            </a:xfrm>
            <a:prstGeom prst="rect">
              <a:avLst/>
            </a:prstGeom>
            <a:noFill/>
            <a:ln w="28575" cap="flat" cmpd="sng">
              <a:solidFill>
                <a:schemeClr val="tx2"/>
              </a:solidFill>
              <a:prstDash val="solid"/>
              <a:miter/>
              <a:headEnd type="none" w="med" len="med"/>
              <a:tailEnd type="none" w="med" len="med"/>
            </a:ln>
          </p:spPr>
          <p:txBody>
            <a:bodyPr wrap="none" lIns="43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400" dirty="0">
                  <a:solidFill>
                    <a:srgbClr val="FF0000"/>
                  </a:solidFill>
                </a:rPr>
                <a:t>0000</a:t>
              </a:r>
            </a:p>
            <a:p>
              <a:pPr marL="0" lvl="0" indent="0" eaLnBrk="1" hangingPunct="1">
                <a:lnSpc>
                  <a:spcPct val="80000"/>
                </a:lnSpc>
                <a:spcBef>
                  <a:spcPct val="0"/>
                </a:spcBef>
                <a:buClrTx/>
                <a:buNone/>
              </a:pPr>
              <a:r>
                <a:rPr lang="zh-CN" altLang="zh-CN" sz="2400" dirty="0">
                  <a:solidFill>
                    <a:srgbClr val="FF0000"/>
                  </a:solidFill>
                </a:rPr>
                <a:t>0001</a:t>
              </a:r>
            </a:p>
            <a:p>
              <a:pPr marL="0" lvl="0" indent="0" eaLnBrk="1" hangingPunct="1">
                <a:lnSpc>
                  <a:spcPct val="80000"/>
                </a:lnSpc>
                <a:spcBef>
                  <a:spcPct val="0"/>
                </a:spcBef>
                <a:buClrTx/>
                <a:buNone/>
              </a:pPr>
              <a:r>
                <a:rPr lang="zh-CN" altLang="zh-CN" sz="2400" dirty="0">
                  <a:solidFill>
                    <a:srgbClr val="FF0000"/>
                  </a:solidFill>
                </a:rPr>
                <a:t>……</a:t>
              </a:r>
            </a:p>
            <a:p>
              <a:pPr marL="0" lvl="0" indent="0" eaLnBrk="1" hangingPunct="1">
                <a:lnSpc>
                  <a:spcPct val="80000"/>
                </a:lnSpc>
                <a:spcBef>
                  <a:spcPct val="0"/>
                </a:spcBef>
                <a:buClrTx/>
                <a:buNone/>
              </a:pPr>
              <a:r>
                <a:rPr lang="zh-CN" altLang="zh-CN" sz="2400" dirty="0">
                  <a:solidFill>
                    <a:srgbClr val="FF0000"/>
                  </a:solidFill>
                </a:rPr>
                <a:t>0111</a:t>
              </a:r>
              <a:endParaRPr lang="zh-CN" altLang="en-US" sz="2400" dirty="0">
                <a:solidFill>
                  <a:srgbClr val="FF0000"/>
                </a:solidFill>
              </a:endParaRPr>
            </a:p>
          </p:txBody>
        </p:sp>
        <p:sp>
          <p:nvSpPr>
            <p:cNvPr id="73737" name="Rectangle 18"/>
            <p:cNvSpPr/>
            <p:nvPr/>
          </p:nvSpPr>
          <p:spPr>
            <a:xfrm>
              <a:off x="2832" y="864"/>
              <a:ext cx="2448" cy="1056"/>
            </a:xfrm>
            <a:prstGeom prst="rect">
              <a:avLst/>
            </a:prstGeom>
            <a:noFill/>
            <a:ln w="28575" cap="flat" cmpd="sng">
              <a:solidFill>
                <a:schemeClr val="tx2"/>
              </a:solidFill>
              <a:prstDash val="solid"/>
              <a:miter/>
              <a:headEnd type="none" w="med" len="med"/>
              <a:tailEnd type="none" w="med" len="med"/>
            </a:ln>
          </p:spPr>
          <p:txBody>
            <a:bodyPr wrap="none" lIns="36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400" dirty="0">
                  <a:solidFill>
                    <a:schemeClr val="tx2"/>
                  </a:solidFill>
                </a:rPr>
                <a:t>4</a:t>
              </a:r>
              <a:r>
                <a:rPr lang="zh-CN" altLang="en-US" sz="2400" dirty="0">
                  <a:solidFill>
                    <a:schemeClr val="tx2"/>
                  </a:solidFill>
                </a:rPr>
                <a:t>位长度的操作码</a:t>
              </a:r>
            </a:p>
            <a:p>
              <a:pPr marL="0" lvl="0" indent="0" eaLnBrk="1" hangingPunct="1">
                <a:lnSpc>
                  <a:spcPct val="80000"/>
                </a:lnSpc>
                <a:spcBef>
                  <a:spcPct val="0"/>
                </a:spcBef>
                <a:buClrTx/>
                <a:buNone/>
              </a:pPr>
              <a:r>
                <a:rPr lang="zh-CN" altLang="en-US" sz="2400" dirty="0">
                  <a:solidFill>
                    <a:schemeClr val="tx2"/>
                  </a:solidFill>
                </a:rPr>
                <a:t>共8种</a:t>
              </a:r>
            </a:p>
          </p:txBody>
        </p:sp>
        <p:sp>
          <p:nvSpPr>
            <p:cNvPr id="73738" name="Rectangle 19"/>
            <p:cNvSpPr/>
            <p:nvPr/>
          </p:nvSpPr>
          <p:spPr>
            <a:xfrm>
              <a:off x="480" y="1920"/>
              <a:ext cx="2352" cy="1056"/>
            </a:xfrm>
            <a:prstGeom prst="rect">
              <a:avLst/>
            </a:prstGeom>
            <a:noFill/>
            <a:ln w="28575" cap="flat" cmpd="sng">
              <a:solidFill>
                <a:schemeClr val="tx2"/>
              </a:solidFill>
              <a:prstDash val="solid"/>
              <a:miter/>
              <a:headEnd type="none" w="med" len="med"/>
              <a:tailEnd type="none" w="med" len="med"/>
            </a:ln>
          </p:spPr>
          <p:txBody>
            <a:bodyPr wrap="none" lIns="43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400" dirty="0">
                  <a:solidFill>
                    <a:srgbClr val="FF0000"/>
                  </a:solidFill>
                </a:rPr>
                <a:t>1000 0000</a:t>
              </a:r>
            </a:p>
            <a:p>
              <a:pPr marL="0" lvl="0" indent="0" eaLnBrk="1" hangingPunct="1">
                <a:lnSpc>
                  <a:spcPct val="80000"/>
                </a:lnSpc>
                <a:spcBef>
                  <a:spcPct val="0"/>
                </a:spcBef>
                <a:buClrTx/>
                <a:buNone/>
              </a:pPr>
              <a:r>
                <a:rPr lang="zh-CN" altLang="zh-CN" sz="2400" dirty="0">
                  <a:solidFill>
                    <a:srgbClr val="FF0000"/>
                  </a:solidFill>
                </a:rPr>
                <a:t>1000 0001</a:t>
              </a:r>
            </a:p>
            <a:p>
              <a:pPr marL="0" lvl="0" indent="0" eaLnBrk="1" hangingPunct="1">
                <a:lnSpc>
                  <a:spcPct val="80000"/>
                </a:lnSpc>
                <a:spcBef>
                  <a:spcPct val="0"/>
                </a:spcBef>
                <a:buClrTx/>
                <a:buNone/>
              </a:pPr>
              <a:r>
                <a:rPr lang="zh-CN" altLang="zh-CN" sz="2400" dirty="0">
                  <a:solidFill>
                    <a:srgbClr val="FF0000"/>
                  </a:solidFill>
                </a:rPr>
                <a:t>……</a:t>
              </a:r>
            </a:p>
            <a:p>
              <a:pPr marL="0" lvl="0" indent="0" eaLnBrk="1" hangingPunct="1">
                <a:lnSpc>
                  <a:spcPct val="80000"/>
                </a:lnSpc>
                <a:spcBef>
                  <a:spcPct val="0"/>
                </a:spcBef>
                <a:buClrTx/>
                <a:buNone/>
              </a:pPr>
              <a:r>
                <a:rPr lang="zh-CN" altLang="zh-CN" sz="2400" dirty="0">
                  <a:solidFill>
                    <a:srgbClr val="FF0000"/>
                  </a:solidFill>
                </a:rPr>
                <a:t>1111 0111</a:t>
              </a:r>
              <a:endParaRPr lang="zh-CN" altLang="en-US" sz="2400" dirty="0">
                <a:solidFill>
                  <a:srgbClr val="FF0000"/>
                </a:solidFill>
              </a:endParaRPr>
            </a:p>
          </p:txBody>
        </p:sp>
        <p:sp>
          <p:nvSpPr>
            <p:cNvPr id="73739" name="Rectangle 20"/>
            <p:cNvSpPr/>
            <p:nvPr/>
          </p:nvSpPr>
          <p:spPr>
            <a:xfrm>
              <a:off x="2832" y="1920"/>
              <a:ext cx="2448" cy="1056"/>
            </a:xfrm>
            <a:prstGeom prst="rect">
              <a:avLst/>
            </a:prstGeom>
            <a:noFill/>
            <a:ln w="28575" cap="flat" cmpd="sng">
              <a:solidFill>
                <a:schemeClr val="tx2"/>
              </a:solidFill>
              <a:prstDash val="solid"/>
              <a:miter/>
              <a:headEnd type="none" w="med" len="med"/>
              <a:tailEnd type="none" w="med" len="med"/>
            </a:ln>
          </p:spPr>
          <p:txBody>
            <a:bodyPr wrap="none" lIns="36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400" dirty="0">
                  <a:solidFill>
                    <a:schemeClr val="tx2"/>
                  </a:solidFill>
                </a:rPr>
                <a:t>8</a:t>
              </a:r>
              <a:r>
                <a:rPr lang="zh-CN" altLang="en-US" sz="2400" dirty="0">
                  <a:solidFill>
                    <a:schemeClr val="tx2"/>
                  </a:solidFill>
                </a:rPr>
                <a:t>位长度的操作码</a:t>
              </a:r>
            </a:p>
            <a:p>
              <a:pPr marL="0" lvl="0" indent="0" eaLnBrk="1" hangingPunct="1">
                <a:lnSpc>
                  <a:spcPct val="80000"/>
                </a:lnSpc>
                <a:spcBef>
                  <a:spcPct val="0"/>
                </a:spcBef>
                <a:buClrTx/>
                <a:buNone/>
              </a:pPr>
              <a:r>
                <a:rPr lang="zh-CN" altLang="en-US" sz="2400" dirty="0">
                  <a:solidFill>
                    <a:schemeClr val="tx2"/>
                  </a:solidFill>
                </a:rPr>
                <a:t>共64种</a:t>
              </a:r>
            </a:p>
          </p:txBody>
        </p:sp>
        <p:sp>
          <p:nvSpPr>
            <p:cNvPr id="73740" name="Rectangle 21"/>
            <p:cNvSpPr/>
            <p:nvPr/>
          </p:nvSpPr>
          <p:spPr>
            <a:xfrm>
              <a:off x="480" y="2976"/>
              <a:ext cx="2352" cy="1056"/>
            </a:xfrm>
            <a:prstGeom prst="rect">
              <a:avLst/>
            </a:prstGeom>
            <a:noFill/>
            <a:ln w="28575" cap="flat" cmpd="sng">
              <a:solidFill>
                <a:schemeClr val="tx2"/>
              </a:solidFill>
              <a:prstDash val="solid"/>
              <a:miter/>
              <a:headEnd type="none" w="med" len="med"/>
              <a:tailEnd type="none" w="med" len="med"/>
            </a:ln>
          </p:spPr>
          <p:txBody>
            <a:bodyPr wrap="none" lIns="432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400" dirty="0">
                  <a:solidFill>
                    <a:srgbClr val="FF0000"/>
                  </a:solidFill>
                </a:rPr>
                <a:t>1000 1000 0000</a:t>
              </a:r>
            </a:p>
            <a:p>
              <a:pPr marL="0" lvl="0" indent="0" eaLnBrk="1" hangingPunct="1">
                <a:lnSpc>
                  <a:spcPct val="80000"/>
                </a:lnSpc>
                <a:spcBef>
                  <a:spcPct val="0"/>
                </a:spcBef>
                <a:buClrTx/>
                <a:buNone/>
              </a:pPr>
              <a:r>
                <a:rPr lang="zh-CN" altLang="zh-CN" sz="2400" dirty="0">
                  <a:solidFill>
                    <a:srgbClr val="FF0000"/>
                  </a:solidFill>
                </a:rPr>
                <a:t>1000 1000 0001</a:t>
              </a:r>
            </a:p>
            <a:p>
              <a:pPr marL="0" lvl="0" indent="0" eaLnBrk="1" hangingPunct="1">
                <a:lnSpc>
                  <a:spcPct val="80000"/>
                </a:lnSpc>
                <a:spcBef>
                  <a:spcPct val="0"/>
                </a:spcBef>
                <a:buClrTx/>
                <a:buNone/>
              </a:pPr>
              <a:r>
                <a:rPr lang="zh-CN" altLang="zh-CN" sz="2400" dirty="0">
                  <a:solidFill>
                    <a:srgbClr val="FF0000"/>
                  </a:solidFill>
                </a:rPr>
                <a:t>……</a:t>
              </a:r>
            </a:p>
            <a:p>
              <a:pPr marL="0" lvl="0" indent="0" eaLnBrk="1" hangingPunct="1">
                <a:lnSpc>
                  <a:spcPct val="80000"/>
                </a:lnSpc>
                <a:spcBef>
                  <a:spcPct val="0"/>
                </a:spcBef>
                <a:buClrTx/>
                <a:buNone/>
              </a:pPr>
              <a:r>
                <a:rPr lang="zh-CN" altLang="zh-CN" sz="2400" dirty="0">
                  <a:solidFill>
                    <a:srgbClr val="FF0000"/>
                  </a:solidFill>
                </a:rPr>
                <a:t>1111 1111 0111</a:t>
              </a:r>
              <a:endParaRPr lang="zh-CN" altLang="en-US" sz="2400" dirty="0">
                <a:solidFill>
                  <a:srgbClr val="FF0000"/>
                </a:solidFill>
              </a:endParaRPr>
            </a:p>
          </p:txBody>
        </p:sp>
        <p:sp>
          <p:nvSpPr>
            <p:cNvPr id="73741" name="Rectangle 22"/>
            <p:cNvSpPr/>
            <p:nvPr/>
          </p:nvSpPr>
          <p:spPr>
            <a:xfrm>
              <a:off x="2832" y="2976"/>
              <a:ext cx="2448" cy="1056"/>
            </a:xfrm>
            <a:prstGeom prst="rect">
              <a:avLst/>
            </a:prstGeom>
            <a:noFill/>
            <a:ln w="28575" cap="flat" cmpd="sng">
              <a:solidFill>
                <a:schemeClr val="tx2"/>
              </a:solidFill>
              <a:prstDash val="solid"/>
              <a:miter/>
              <a:headEnd type="none" w="med" len="med"/>
              <a:tailEnd type="none" w="med" len="med"/>
            </a:ln>
          </p:spPr>
          <p:txBody>
            <a:bodyPr wrap="none" lIns="360000" tIns="36000" rIns="36000" bIns="0" anchor="ct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lnSpc>
                  <a:spcPct val="80000"/>
                </a:lnSpc>
                <a:spcBef>
                  <a:spcPct val="0"/>
                </a:spcBef>
                <a:buClrTx/>
                <a:buNone/>
              </a:pPr>
              <a:r>
                <a:rPr lang="zh-CN" altLang="zh-CN" sz="2400" dirty="0">
                  <a:solidFill>
                    <a:schemeClr val="tx2"/>
                  </a:solidFill>
                </a:rPr>
                <a:t>12</a:t>
              </a:r>
              <a:r>
                <a:rPr lang="zh-CN" altLang="en-US" sz="2400" dirty="0">
                  <a:solidFill>
                    <a:schemeClr val="tx2"/>
                  </a:solidFill>
                </a:rPr>
                <a:t>位长度的操作码</a:t>
              </a:r>
            </a:p>
            <a:p>
              <a:pPr marL="0" lvl="0" indent="0" eaLnBrk="1" hangingPunct="1">
                <a:lnSpc>
                  <a:spcPct val="80000"/>
                </a:lnSpc>
                <a:spcBef>
                  <a:spcPct val="0"/>
                </a:spcBef>
                <a:buClrTx/>
                <a:buNone/>
              </a:pPr>
              <a:r>
                <a:rPr lang="zh-CN" altLang="en-US" sz="2400" dirty="0">
                  <a:solidFill>
                    <a:schemeClr val="tx2"/>
                  </a:solidFill>
                </a:rPr>
                <a:t>共512种</a:t>
              </a:r>
            </a:p>
          </p:txBody>
        </p:sp>
      </p:grpSp>
      <p:sp>
        <p:nvSpPr>
          <p:cNvPr id="73733" name="Text Box 23"/>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zh-CN" altLang="en-US" sz="1200" b="0" dirty="0">
                <a:latin typeface="幼圆" panose="02010509060101010101" pitchFamily="49" charset="-122"/>
                <a:ea typeface="幼圆" panose="02010509060101010101" pitchFamily="49" charset="-122"/>
              </a:rPr>
              <a:t>5 之 4</a:t>
            </a:r>
          </a:p>
        </p:txBody>
      </p:sp>
    </p:spTree>
  </p:cSld>
  <p:clrMapOvr>
    <a:masterClrMapping/>
  </p:clrMapOvr>
  <p:transition spd="slow">
    <p:random/>
    <p:sndAc>
      <p:stSnd>
        <p:snd r:embed="rId2" name="camera.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指令格式的优化设计</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操作码的优化设计</a:t>
            </a:r>
            <a:endParaRPr lang="zh-CN" altLang="en-US" sz="1200" b="0" dirty="0">
              <a:latin typeface="Times New Roman" panose="02020603050405020304" pitchFamily="18" charset="0"/>
              <a:ea typeface="幼圆" panose="02010509060101010101" pitchFamily="49" charset="-122"/>
            </a:endParaRPr>
          </a:p>
        </p:txBody>
      </p:sp>
      <p:sp>
        <p:nvSpPr>
          <p:cNvPr id="328707" name="Rectangle 3"/>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不等长</a:t>
            </a:r>
            <a:r>
              <a:rPr kumimoji="1" lang="zh-CN" altLang="en-US" sz="40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(4-6-10)</a:t>
            </a: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 </a:t>
            </a:r>
            <a:b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b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扩展编码法</a:t>
            </a:r>
          </a:p>
        </p:txBody>
      </p:sp>
      <p:sp>
        <p:nvSpPr>
          <p:cNvPr id="74756" name="Text Box 13"/>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zh-CN" altLang="en-US" sz="1200" b="0" dirty="0">
                <a:latin typeface="幼圆" panose="02010509060101010101" pitchFamily="49" charset="-122"/>
                <a:ea typeface="幼圆" panose="02010509060101010101" pitchFamily="49" charset="-122"/>
              </a:rPr>
              <a:t>5 之 5</a:t>
            </a:r>
          </a:p>
        </p:txBody>
      </p:sp>
      <p:graphicFrame>
        <p:nvGraphicFramePr>
          <p:cNvPr id="328962" name="Group 258"/>
          <p:cNvGraphicFramePr>
            <a:graphicFrameLocks noGrp="1"/>
          </p:cNvGraphicFramePr>
          <p:nvPr/>
        </p:nvGraphicFramePr>
        <p:xfrm>
          <a:off x="2351088" y="2060575"/>
          <a:ext cx="8001000" cy="4064001"/>
        </p:xfrm>
        <a:graphic>
          <a:graphicData uri="http://schemas.openxmlformats.org/drawingml/2006/table">
            <a:tbl>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581025">
                <a:tc rowSpan="2">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endParaRP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编码方法</a:t>
                      </a:r>
                    </a:p>
                  </a:txBody>
                  <a:tcPr marL="0" marR="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各种不同长度操作码的指令种类</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tc hMerge="1">
                  <a:txBody>
                    <a:bodyPr/>
                    <a:lstStyle/>
                    <a:p>
                      <a:endParaRPr lang="zh-CN"/>
                    </a:p>
                  </a:txBody>
                  <a:tcPr/>
                </a:tc>
                <a:tc rowSpan="2">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总的</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指令种类</a:t>
                      </a:r>
                    </a:p>
                  </a:txBody>
                  <a:tcPr marL="0" marR="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vMerge="1">
                  <a:txBody>
                    <a:bodyPr/>
                    <a:lstStyle/>
                    <a:p>
                      <a:endParaRPr lang="zh-CN"/>
                    </a:p>
                  </a:txBody>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4位操作码</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6位操作码</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10位操作码</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p>
                  </a:txBody>
                  <a:tcPr/>
                </a:tc>
                <a:extLst>
                  <a:ext uri="{0D108BD9-81ED-4DB2-BD59-A6C34878D82A}">
                    <a16:rowId xmlns:a16="http://schemas.microsoft.com/office/drawing/2014/main" val="10001"/>
                  </a:ext>
                </a:extLst>
              </a:tr>
              <a:tr h="581025">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15/3/16</a:t>
                      </a:r>
                    </a:p>
                  </a:txBody>
                  <a:tcPr marL="0" marR="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15</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3</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16</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34</a:t>
                      </a:r>
                    </a:p>
                  </a:txBody>
                  <a:tcPr marL="0" marR="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8/31/16</a:t>
                      </a:r>
                    </a:p>
                  </a:txBody>
                  <a:tcPr marL="0" marR="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8</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31</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16</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55</a:t>
                      </a:r>
                    </a:p>
                  </a:txBody>
                  <a:tcPr marL="0" marR="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8/30/32</a:t>
                      </a:r>
                    </a:p>
                  </a:txBody>
                  <a:tcPr marL="0" marR="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8</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30</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32</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70</a:t>
                      </a:r>
                    </a:p>
                  </a:txBody>
                  <a:tcPr marL="0" marR="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8/16/256</a:t>
                      </a:r>
                    </a:p>
                  </a:txBody>
                  <a:tcPr marL="0" marR="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8</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16</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256</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280</a:t>
                      </a:r>
                    </a:p>
                  </a:txBody>
                  <a:tcPr marL="0" marR="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25">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4/32/256</a:t>
                      </a:r>
                    </a:p>
                  </a:txBody>
                  <a:tcPr marL="0" marR="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4</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32</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256</a:t>
                      </a:r>
                    </a:p>
                  </a:txBody>
                  <a:tcPr marL="0" marR="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292</a:t>
                      </a:r>
                    </a:p>
                  </a:txBody>
                  <a:tcPr marL="0" marR="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spd="slow">
    <p:random/>
    <p:sndAc>
      <p:stSnd>
        <p:snd r:embed="rId2" name="camera.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指令格式的优化设计</a:t>
            </a:r>
            <a:endParaRPr lang="zh-CN" altLang="en-US" sz="1200" b="0" dirty="0">
              <a:latin typeface="Times New Roman" panose="02020603050405020304" pitchFamily="18" charset="0"/>
              <a:ea typeface="幼圆" panose="02010509060101010101" pitchFamily="49" charset="-122"/>
            </a:endParaRPr>
          </a:p>
        </p:txBody>
      </p:sp>
      <p:sp>
        <p:nvSpPr>
          <p:cNvPr id="314371" name="Rectangle 3"/>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地址码的优化设计</a:t>
            </a:r>
          </a:p>
        </p:txBody>
      </p:sp>
      <p:sp>
        <p:nvSpPr>
          <p:cNvPr id="75780" name="Rectangle 4"/>
          <p:cNvSpPr>
            <a:spLocks noGrp="1"/>
          </p:cNvSpPr>
          <p:nvPr>
            <p:ph idx="1"/>
          </p:nvPr>
        </p:nvSpPr>
        <p:spPr>
          <a:xfrm>
            <a:off x="3935413" y="2636838"/>
            <a:ext cx="4067175" cy="2579687"/>
          </a:xfrm>
        </p:spPr>
        <p:txBody>
          <a:bodyPr vert="horz" wrap="square" lIns="91440" tIns="45720" rIns="91440" bIns="45720" anchor="t"/>
          <a:lstStyle/>
          <a:p>
            <a:pPr eaLnBrk="1" hangingPunct="1">
              <a:lnSpc>
                <a:spcPct val="200000"/>
              </a:lnSpc>
            </a:pPr>
            <a:r>
              <a:rPr lang="zh-CN" altLang="en-US" dirty="0">
                <a:hlinkClick r:id="" action="ppaction://noaction"/>
              </a:rPr>
              <a:t>地址个数的选择</a:t>
            </a:r>
            <a:endParaRPr lang="zh-CN" altLang="en-US" dirty="0"/>
          </a:p>
          <a:p>
            <a:pPr eaLnBrk="1" hangingPunct="1">
              <a:lnSpc>
                <a:spcPct val="200000"/>
              </a:lnSpc>
            </a:pPr>
            <a:r>
              <a:rPr lang="zh-CN" altLang="en-US" dirty="0">
                <a:hlinkClick r:id="" action="ppaction://noaction"/>
              </a:rPr>
              <a:t>优化单个地址码</a:t>
            </a:r>
            <a:endParaRPr lang="zh-CN" altLang="en-US" dirty="0"/>
          </a:p>
        </p:txBody>
      </p:sp>
    </p:spTree>
  </p:cSld>
  <p:clrMapOvr>
    <a:masterClrMapping/>
  </p:clrMapOvr>
  <p:transition spd="slow">
    <p:random/>
    <p:sndAc>
      <p:stSnd>
        <p:snd r:embed="rId2" name="camera.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指令格式的优化设计</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地址码的优化设计</a:t>
            </a:r>
            <a:endParaRPr lang="zh-CN" altLang="en-US" sz="1200" b="0" dirty="0">
              <a:latin typeface="Times New Roman" panose="02020603050405020304" pitchFamily="18" charset="0"/>
              <a:ea typeface="幼圆" panose="02010509060101010101" pitchFamily="49" charset="-122"/>
            </a:endParaRPr>
          </a:p>
        </p:txBody>
      </p:sp>
      <p:sp>
        <p:nvSpPr>
          <p:cNvPr id="329731" name="Rectangle 3"/>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地址个数的选择</a:t>
            </a:r>
          </a:p>
        </p:txBody>
      </p:sp>
      <p:graphicFrame>
        <p:nvGraphicFramePr>
          <p:cNvPr id="329825" name="Group 97"/>
          <p:cNvGraphicFramePr>
            <a:graphicFrameLocks noGrp="1"/>
          </p:cNvGraphicFramePr>
          <p:nvPr/>
        </p:nvGraphicFramePr>
        <p:xfrm>
          <a:off x="2528888" y="2060575"/>
          <a:ext cx="7772400" cy="3578226"/>
        </p:xfrm>
        <a:graphic>
          <a:graphicData uri="http://schemas.openxmlformats.org/drawingml/2006/table">
            <a:tbl>
              <a:tblPr/>
              <a:tblGrid>
                <a:gridCol w="1553845">
                  <a:extLst>
                    <a:ext uri="{9D8B030D-6E8A-4147-A177-3AD203B41FA5}">
                      <a16:colId xmlns:a16="http://schemas.microsoft.com/office/drawing/2014/main" val="20000"/>
                    </a:ext>
                  </a:extLst>
                </a:gridCol>
                <a:gridCol w="808355">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3200400">
                  <a:extLst>
                    <a:ext uri="{9D8B030D-6E8A-4147-A177-3AD203B41FA5}">
                      <a16:colId xmlns:a16="http://schemas.microsoft.com/office/drawing/2014/main" val="20004"/>
                    </a:ext>
                  </a:extLst>
                </a:gridCol>
              </a:tblGrid>
              <a:tr h="790575">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地址数目</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指令</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条数</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程序</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存储量</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程序执</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行速度</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适用场合</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68325">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三地址</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少</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最大</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一般</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向量、矩阵运算为主</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二地址</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一般</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很大</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很低</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一般不宜采用</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一地址</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较多</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较大</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较快</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连续运算，硬件结构简单</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零地址</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最多</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最小</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最低</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嵌套、递归、变量较多</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4038">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二地址</a:t>
                      </a:r>
                      <a:r>
                        <a:rPr kumimoji="1" lang="en-US" altLang="zh-CN" sz="2000" b="1" i="0" u="none" strike="noStrike" cap="none" normalizeH="0" baseline="0">
                          <a:ln>
                            <a:noFill/>
                          </a:ln>
                          <a:solidFill>
                            <a:schemeClr val="tx1"/>
                          </a:solidFill>
                          <a:effectLst/>
                          <a:latin typeface="Arial" panose="020B0604020202020204" pitchFamily="34" charset="0"/>
                          <a:ea typeface="楷体_GB2312" pitchFamily="49" charset="-122"/>
                        </a:rPr>
                        <a:t>R</a:t>
                      </a: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型</a:t>
                      </a:r>
                    </a:p>
                  </a:txBody>
                  <a:tcPr marL="0" marR="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一般</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最小</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最快</a:t>
                      </a:r>
                    </a:p>
                  </a:txBody>
                  <a:tcPr marL="0"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defRPr kumimoji="1" sz="2800" b="1">
                          <a:solidFill>
                            <a:schemeClr val="tx1"/>
                          </a:solidFill>
                          <a:latin typeface="Arial" panose="020B0604020202020204" pitchFamily="34" charset="0"/>
                          <a:ea typeface="楷体_GB2312" pitchFamily="49" charset="-122"/>
                        </a:defRPr>
                      </a:lvl1pPr>
                      <a:lvl2pPr>
                        <a:buSzPct val="55000"/>
                        <a:defRPr kumimoji="1" sz="2400" b="1">
                          <a:solidFill>
                            <a:schemeClr val="tx1"/>
                          </a:solidFill>
                          <a:latin typeface="Arial" panose="020B0604020202020204" pitchFamily="34" charset="0"/>
                          <a:ea typeface="楷体_GB2312" pitchFamily="49" charset="-122"/>
                        </a:defRPr>
                      </a:lvl2pPr>
                      <a:lvl3pPr marL="857250">
                        <a:buSzPct val="65000"/>
                        <a:defRPr kumimoji="1" sz="2000" b="1">
                          <a:solidFill>
                            <a:schemeClr val="tx1"/>
                          </a:solidFill>
                          <a:latin typeface="Arial" panose="020B0604020202020204" pitchFamily="34" charset="0"/>
                          <a:ea typeface="楷体_GB2312" pitchFamily="49" charset="-122"/>
                        </a:defRPr>
                      </a:lvl3pPr>
                      <a:lvl4pPr marL="1200150">
                        <a:buSzPct val="85000"/>
                        <a:defRPr kumimoji="1" b="1">
                          <a:solidFill>
                            <a:schemeClr val="tx1"/>
                          </a:solidFill>
                          <a:latin typeface="Arial" panose="020B0604020202020204" pitchFamily="34" charset="0"/>
                          <a:ea typeface="楷体_GB2312" pitchFamily="49" charset="-122"/>
                        </a:defRPr>
                      </a:lvl4pPr>
                      <a:lvl5pPr marL="1543050">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zh-CN" altLang="en-US" sz="2000" b="1" i="0" u="none" strike="noStrike" cap="none" normalizeH="0" baseline="0">
                          <a:ln>
                            <a:noFill/>
                          </a:ln>
                          <a:solidFill>
                            <a:schemeClr val="tx1"/>
                          </a:solidFill>
                          <a:effectLst/>
                          <a:latin typeface="Arial" panose="020B0604020202020204" pitchFamily="34" charset="0"/>
                          <a:ea typeface="楷体_GB2312" pitchFamily="49" charset="-122"/>
                        </a:rPr>
                        <a:t>多累加器、数据传送较多</a:t>
                      </a:r>
                    </a:p>
                  </a:txBody>
                  <a:tcPr marL="0" marR="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6848" name="Text Box 98"/>
          <p:cNvSpPr txBox="1"/>
          <p:nvPr/>
        </p:nvSpPr>
        <p:spPr>
          <a:xfrm>
            <a:off x="2640013" y="5805488"/>
            <a:ext cx="7543800" cy="461645"/>
          </a:xfrm>
          <a:prstGeom prst="rect">
            <a:avLst/>
          </a:prstGeom>
          <a:solidFill>
            <a:srgbClr val="FFFF00"/>
          </a:solidFill>
          <a:ln w="9525">
            <a:noFill/>
          </a:ln>
          <a:effectLst>
            <a:outerShdw dist="107763" dir="2699999" algn="ctr" rotWithShape="0">
              <a:schemeClr val="bg2"/>
            </a:outerShdw>
          </a:effectLst>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2400" dirty="0">
                <a:latin typeface="Times New Roman" panose="02020603050405020304" pitchFamily="18" charset="0"/>
              </a:rPr>
              <a:t>采用各种不同地址数指令编写的程序的特点和适用范围</a:t>
            </a:r>
          </a:p>
        </p:txBody>
      </p:sp>
    </p:spTree>
  </p:cSld>
  <p:clrMapOvr>
    <a:masterClrMapping/>
  </p:clrMapOvr>
  <p:transition spd="slow">
    <p:random/>
    <p:sndAc>
      <p:stSnd>
        <p:snd r:embed="rId2" name="camera.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指令格式的优化设计</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地址码的优化设计</a:t>
            </a:r>
            <a:endParaRPr lang="zh-CN" altLang="en-US" sz="1200" b="0" dirty="0">
              <a:latin typeface="Times New Roman" panose="02020603050405020304" pitchFamily="18" charset="0"/>
              <a:ea typeface="幼圆" panose="02010509060101010101" pitchFamily="49" charset="-122"/>
            </a:endParaRPr>
          </a:p>
        </p:txBody>
      </p:sp>
      <p:sp>
        <p:nvSpPr>
          <p:cNvPr id="330755" name="Rectangle 3"/>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优化单个地址码</a:t>
            </a:r>
          </a:p>
        </p:txBody>
      </p:sp>
      <p:sp>
        <p:nvSpPr>
          <p:cNvPr id="330757" name="Rectangle 5"/>
          <p:cNvSpPr>
            <a:spLocks noGrp="1" noChangeArrowheads="1"/>
          </p:cNvSpPr>
          <p:nvPr>
            <p:ph idx="1"/>
          </p:nvPr>
        </p:nvSpPr>
        <p:spPr>
          <a:xfrm>
            <a:off x="2333625" y="1916113"/>
            <a:ext cx="7958138" cy="4465638"/>
          </a:xfrm>
        </p:spPr>
        <p:txBody>
          <a:bodyPr vert="horz" wrap="square" lIns="91440" tIns="45720" rIns="91440" bIns="45720" numCol="1" anchor="t" anchorCtr="0" compatLnSpc="1"/>
          <a:lstStyle/>
          <a:p>
            <a:pPr marL="0" marR="0" lvl="0" indent="0" algn="l" defTabSz="914400" rtl="0" eaLnBrk="1" fontAlgn="base" latinLnBrk="0" hangingPunct="1">
              <a:lnSpc>
                <a:spcPct val="105000"/>
              </a:lnSpc>
              <a:spcBef>
                <a:spcPct val="20000"/>
              </a:spcBef>
              <a:spcAft>
                <a:spcPct val="0"/>
              </a:spcAft>
              <a:buClr>
                <a:srgbClr val="FF3300"/>
              </a:buClr>
              <a:buSzTx/>
              <a:buFont typeface="Wingdings" panose="05000000000000000000" pitchFamily="2" charset="2"/>
              <a:buChar char="w"/>
              <a:defRPr/>
            </a:pPr>
            <a:r>
              <a:rPr kumimoji="1" lang="zh-CN" altLang="en-US" sz="32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  目的</a:t>
            </a:r>
          </a:p>
          <a:p>
            <a:pPr marL="0" marR="0" lvl="0" indent="0" algn="l" defTabSz="914400" rtl="0" eaLnBrk="1" fontAlgn="base" latinLnBrk="0" hangingPunct="1">
              <a:lnSpc>
                <a:spcPct val="105000"/>
              </a:lnSpc>
              <a:spcBef>
                <a:spcPct val="20000"/>
              </a:spcBef>
              <a:spcAft>
                <a:spcPct val="0"/>
              </a:spcAft>
              <a:buClr>
                <a:schemeClr val="accent2"/>
              </a:buClr>
              <a:buSzTx/>
              <a:buFont typeface="Wingdings" panose="05000000000000000000" pitchFamily="2" charset="2"/>
              <a:buNone/>
              <a:defRPr/>
            </a:pPr>
            <a:r>
              <a:rPr kumimoji="1" lang="zh-CN" altLang="en-US" sz="3200" b="1" i="0" u="none" strike="noStrike" kern="0" cap="none" spc="0" normalizeH="0" baseline="0" noProof="0">
                <a:ln>
                  <a:noFill/>
                </a:ln>
                <a:solidFill>
                  <a:schemeClr val="tx1"/>
                </a:solidFill>
                <a:effectLst/>
                <a:uLnTx/>
                <a:uFillTx/>
                <a:latin typeface="+mn-lt"/>
                <a:ea typeface="+mn-ea"/>
                <a:cs typeface="+mn-cs"/>
              </a:rPr>
              <a:t>    </a:t>
            </a:r>
            <a:r>
              <a:rPr kumimoji="1" lang="zh-CN" altLang="en-US" sz="2800" b="1" i="0" u="none" strike="noStrike" kern="0" cap="none" spc="0" normalizeH="0" baseline="0" noProof="0">
                <a:ln>
                  <a:noFill/>
                </a:ln>
                <a:solidFill>
                  <a:schemeClr val="tx1"/>
                </a:solidFill>
                <a:effectLst/>
                <a:uLnTx/>
                <a:uFillTx/>
                <a:latin typeface="+mn-lt"/>
                <a:ea typeface="+mn-ea"/>
                <a:cs typeface="+mn-cs"/>
              </a:rPr>
              <a:t>要用一个较短的地址码表示一个较大的逻辑地址空间，同时还要有较灵活有效的寻址方式。</a:t>
            </a:r>
          </a:p>
          <a:p>
            <a:pPr marL="0" marR="0" lvl="0" indent="0" algn="l" defTabSz="914400" rtl="0" eaLnBrk="1" fontAlgn="base" latinLnBrk="0" hangingPunct="1">
              <a:lnSpc>
                <a:spcPct val="105000"/>
              </a:lnSpc>
              <a:spcBef>
                <a:spcPct val="20000"/>
              </a:spcBef>
              <a:spcAft>
                <a:spcPct val="0"/>
              </a:spcAft>
              <a:buClr>
                <a:srgbClr val="FF3300"/>
              </a:buClr>
              <a:buSzTx/>
              <a:buFont typeface="Wingdings" panose="05000000000000000000" pitchFamily="2" charset="2"/>
              <a:buChar char="w"/>
              <a:defRPr/>
            </a:pPr>
            <a:r>
              <a:rPr kumimoji="1" lang="zh-CN" altLang="en-US" sz="3200" b="1" i="0" u="none" strike="noStrike" kern="0" cap="none" spc="0" normalizeH="0" baseline="0" noProof="0">
                <a:ln>
                  <a:noFill/>
                </a:ln>
                <a:solidFill>
                  <a:schemeClr val="tx1"/>
                </a:solidFill>
                <a:effectLst/>
                <a:uLnTx/>
                <a:uFillTx/>
                <a:latin typeface="+mn-lt"/>
                <a:ea typeface="+mn-ea"/>
                <a:cs typeface="+mn-cs"/>
              </a:rPr>
              <a:t>  </a:t>
            </a:r>
            <a:r>
              <a:rPr kumimoji="1" lang="zh-CN" altLang="en-US" sz="32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常用方法</a:t>
            </a:r>
          </a:p>
          <a:p>
            <a:pPr marL="765175" marR="0" lvl="1" indent="-285750" algn="l" defTabSz="914400" rtl="0" eaLnBrk="1" fontAlgn="base" latinLnBrk="0" hangingPunct="1">
              <a:lnSpc>
                <a:spcPct val="105000"/>
              </a:lnSpc>
              <a:spcBef>
                <a:spcPct val="20000"/>
              </a:spcBef>
              <a:spcAft>
                <a:spcPct val="0"/>
              </a:spcAft>
              <a:buClr>
                <a:schemeClr val="accent2"/>
              </a:buClr>
              <a:buSzPct val="55000"/>
              <a:buFont typeface="Wingdings" panose="05000000000000000000" pitchFamily="2" charset="2"/>
              <a:buChar char="Ø"/>
              <a:defRPr/>
            </a:pPr>
            <a:r>
              <a:rPr kumimoji="1" lang="zh-CN" altLang="en-US" sz="2800" b="1" i="0" u="none" strike="noStrike" kern="0" cap="none" spc="0" normalizeH="0" baseline="0" noProof="0">
                <a:ln>
                  <a:noFill/>
                </a:ln>
                <a:solidFill>
                  <a:schemeClr val="tx1"/>
                </a:solidFill>
                <a:effectLst/>
                <a:uLnTx/>
                <a:uFillTx/>
                <a:latin typeface="+mn-lt"/>
                <a:ea typeface="+mn-ea"/>
              </a:rPr>
              <a:t>用间址寻址方式缩短地址码长度</a:t>
            </a:r>
          </a:p>
          <a:p>
            <a:pPr marL="765175" marR="0" lvl="1" indent="-285750" algn="l" defTabSz="914400" rtl="0" eaLnBrk="1" fontAlgn="base" latinLnBrk="0" hangingPunct="1">
              <a:lnSpc>
                <a:spcPct val="105000"/>
              </a:lnSpc>
              <a:spcBef>
                <a:spcPct val="20000"/>
              </a:spcBef>
              <a:spcAft>
                <a:spcPct val="0"/>
              </a:spcAft>
              <a:buClr>
                <a:schemeClr val="accent2"/>
              </a:buClr>
              <a:buSzPct val="55000"/>
              <a:buFont typeface="Wingdings" panose="05000000000000000000" pitchFamily="2" charset="2"/>
              <a:buChar char="Ø"/>
              <a:defRPr/>
            </a:pPr>
            <a:r>
              <a:rPr kumimoji="1" lang="zh-CN" altLang="en-US" sz="2800" b="1" i="0" u="none" strike="noStrike" kern="0" cap="none" spc="0" normalizeH="0" baseline="0" noProof="0">
                <a:ln>
                  <a:noFill/>
                </a:ln>
                <a:solidFill>
                  <a:schemeClr val="tx1"/>
                </a:solidFill>
                <a:effectLst/>
                <a:uLnTx/>
                <a:uFillTx/>
                <a:latin typeface="+mn-lt"/>
                <a:ea typeface="+mn-ea"/>
              </a:rPr>
              <a:t>用变址寻址方式缩短地址码长度</a:t>
            </a:r>
          </a:p>
          <a:p>
            <a:pPr marL="765175" marR="0" lvl="1" indent="-285750" algn="l" defTabSz="914400" rtl="0" eaLnBrk="1" fontAlgn="base" latinLnBrk="0" hangingPunct="1">
              <a:lnSpc>
                <a:spcPct val="105000"/>
              </a:lnSpc>
              <a:spcBef>
                <a:spcPct val="20000"/>
              </a:spcBef>
              <a:spcAft>
                <a:spcPct val="0"/>
              </a:spcAft>
              <a:buClr>
                <a:schemeClr val="accent2"/>
              </a:buClr>
              <a:buSzPct val="55000"/>
              <a:buFont typeface="Wingdings" panose="05000000000000000000" pitchFamily="2" charset="2"/>
              <a:buChar char="Ø"/>
              <a:defRPr/>
            </a:pPr>
            <a:r>
              <a:rPr kumimoji="1" lang="zh-CN" altLang="en-US" sz="2800" b="1" i="0" u="none" strike="noStrike" kern="0" cap="none" spc="0" normalizeH="0" baseline="0" noProof="0">
                <a:ln>
                  <a:noFill/>
                </a:ln>
                <a:solidFill>
                  <a:schemeClr val="tx1"/>
                </a:solidFill>
                <a:effectLst/>
                <a:uLnTx/>
                <a:uFillTx/>
                <a:latin typeface="+mn-lt"/>
                <a:ea typeface="+mn-ea"/>
              </a:rPr>
              <a:t>用寄存器间接地址方式缩短地址码长度（是最有效的方法）</a:t>
            </a:r>
          </a:p>
        </p:txBody>
      </p:sp>
    </p:spTree>
  </p:cSld>
  <p:clrMapOvr>
    <a:masterClrMapping/>
  </p:clrMapOvr>
  <p:transition spd="slow">
    <p:random/>
    <p:sndAc>
      <p:stSnd>
        <p:snd r:embed="rId2" name="camera.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4.存储系统的性能指标有哪些？要求会计算</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74" name="Rectangle 22"/>
          <p:cNvSpPr>
            <a:spLocks noGrp="1" noChangeArrowheads="1"/>
          </p:cNvSpPr>
          <p:nvPr>
            <p:ph type="title"/>
          </p:nvPr>
        </p:nvSpPr>
        <p:spPr/>
        <p:txBody>
          <a:bodyPr/>
          <a:lstStyle/>
          <a:p>
            <a:pPr eaLnBrk="1" hangingPunct="1">
              <a:defRPr/>
            </a:pPr>
            <a:r>
              <a:rPr lang="zh-CN" altLang="en-US"/>
              <a:t>存储器的性能指标</a:t>
            </a:r>
          </a:p>
        </p:txBody>
      </p:sp>
      <p:sp>
        <p:nvSpPr>
          <p:cNvPr id="407575" name="Rectangle 23"/>
          <p:cNvSpPr>
            <a:spLocks noGrp="1" noChangeArrowheads="1"/>
          </p:cNvSpPr>
          <p:nvPr>
            <p:ph type="body" idx="1"/>
          </p:nvPr>
        </p:nvSpPr>
        <p:spPr/>
        <p:txBody>
          <a:bodyPr/>
          <a:lstStyle/>
          <a:p>
            <a:pPr marL="0" indent="0" eaLnBrk="1" hangingPunct="1">
              <a:lnSpc>
                <a:spcPct val="110000"/>
              </a:lnSpc>
              <a:buClr>
                <a:srgbClr val="FF0000"/>
              </a:buClr>
              <a:defRPr/>
            </a:pPr>
            <a:r>
              <a:rPr lang="zh-CN" altLang="en-US" sz="2800">
                <a:solidFill>
                  <a:srgbClr val="FF0000"/>
                </a:solidFill>
                <a:effectLst>
                  <a:outerShdw blurRad="38100" dist="38100" dir="2700000" algn="tl">
                    <a:srgbClr val="C0C0C0"/>
                  </a:outerShdw>
                </a:effectLst>
              </a:rPr>
              <a:t>  存储容量</a:t>
            </a:r>
          </a:p>
          <a:p>
            <a:pPr marL="0" indent="0" eaLnBrk="1" hangingPunct="1">
              <a:lnSpc>
                <a:spcPct val="110000"/>
              </a:lnSpc>
              <a:buFont typeface="Wingdings" panose="05000000000000000000" pitchFamily="2" charset="2"/>
              <a:buNone/>
              <a:defRPr/>
            </a:pPr>
            <a:r>
              <a:rPr lang="en-US" altLang="zh-CN" sz="2800"/>
              <a:t>    S</a:t>
            </a:r>
            <a:r>
              <a:rPr lang="en-US" altLang="zh-CN" sz="2800" baseline="-25000"/>
              <a:t>M</a:t>
            </a:r>
            <a:r>
              <a:rPr lang="en-US" altLang="zh-CN" sz="2800"/>
              <a:t>=W·l·m。</a:t>
            </a:r>
            <a:r>
              <a:rPr lang="zh-CN" altLang="en-US" sz="2800"/>
              <a:t>其中：</a:t>
            </a:r>
            <a:r>
              <a:rPr lang="en-US" altLang="zh-CN" sz="2800"/>
              <a:t>W</a:t>
            </a:r>
            <a:r>
              <a:rPr lang="zh-CN" altLang="en-US" sz="2800"/>
              <a:t>为存储体的字长，</a:t>
            </a:r>
            <a:r>
              <a:rPr lang="en-US" altLang="zh-CN" sz="2800"/>
              <a:t>l</a:t>
            </a:r>
            <a:r>
              <a:rPr lang="zh-CN" altLang="en-US" sz="2800"/>
              <a:t>为每个存储体的字数，</a:t>
            </a:r>
            <a:r>
              <a:rPr lang="en-US" altLang="zh-CN" sz="2800"/>
              <a:t>m</a:t>
            </a:r>
            <a:r>
              <a:rPr lang="zh-CN" altLang="en-US" sz="2800"/>
              <a:t>为并行工作的存储体个数。</a:t>
            </a:r>
          </a:p>
          <a:p>
            <a:pPr marL="0" indent="0" eaLnBrk="1" hangingPunct="1">
              <a:lnSpc>
                <a:spcPct val="110000"/>
              </a:lnSpc>
              <a:buClr>
                <a:srgbClr val="FF0000"/>
              </a:buClr>
              <a:defRPr/>
            </a:pPr>
            <a:r>
              <a:rPr lang="zh-CN" altLang="en-US" sz="2800"/>
              <a:t>  </a:t>
            </a:r>
            <a:r>
              <a:rPr lang="zh-CN" altLang="en-US" sz="2800">
                <a:solidFill>
                  <a:srgbClr val="FF0000"/>
                </a:solidFill>
                <a:effectLst>
                  <a:outerShdw blurRad="38100" dist="38100" dir="2700000" algn="tl">
                    <a:srgbClr val="C0C0C0"/>
                  </a:outerShdw>
                </a:effectLst>
              </a:rPr>
              <a:t>存储速度</a:t>
            </a:r>
          </a:p>
          <a:p>
            <a:pPr marL="0" indent="0" eaLnBrk="1" hangingPunct="1">
              <a:lnSpc>
                <a:spcPct val="110000"/>
              </a:lnSpc>
              <a:buFont typeface="Wingdings" panose="05000000000000000000" pitchFamily="2" charset="2"/>
              <a:buNone/>
              <a:defRPr/>
            </a:pPr>
            <a:r>
              <a:rPr lang="zh-CN" altLang="en-US" sz="2800"/>
              <a:t>    可以用访问时间</a:t>
            </a:r>
            <a:r>
              <a:rPr lang="en-US" altLang="zh-CN" sz="2800"/>
              <a:t>T</a:t>
            </a:r>
            <a:r>
              <a:rPr lang="en-US" altLang="zh-CN" sz="2800" baseline="-25000"/>
              <a:t>A</a:t>
            </a:r>
            <a:r>
              <a:rPr lang="en-US" altLang="zh-CN" sz="2800"/>
              <a:t>、</a:t>
            </a:r>
            <a:r>
              <a:rPr lang="zh-CN" altLang="en-US" sz="2800"/>
              <a:t>存储周期</a:t>
            </a:r>
            <a:r>
              <a:rPr lang="en-US" altLang="zh-CN" sz="2800"/>
              <a:t>T</a:t>
            </a:r>
            <a:r>
              <a:rPr lang="en-US" altLang="zh-CN" sz="2800" baseline="-25000"/>
              <a:t>M</a:t>
            </a:r>
            <a:r>
              <a:rPr lang="zh-CN" altLang="en-US" sz="2800"/>
              <a:t>和频宽（带宽）</a:t>
            </a:r>
            <a:r>
              <a:rPr lang="en-US" altLang="zh-CN" sz="2800"/>
              <a:t>B</a:t>
            </a:r>
            <a:r>
              <a:rPr lang="en-US" altLang="zh-CN" sz="2800" baseline="-25000"/>
              <a:t>M</a:t>
            </a:r>
            <a:r>
              <a:rPr lang="zh-CN" altLang="en-US" sz="2800"/>
              <a:t>来描述。</a:t>
            </a:r>
          </a:p>
          <a:p>
            <a:pPr marL="0" indent="0" eaLnBrk="1" hangingPunct="1">
              <a:lnSpc>
                <a:spcPct val="110000"/>
              </a:lnSpc>
              <a:buClr>
                <a:srgbClr val="FF0000"/>
              </a:buClr>
              <a:defRPr/>
            </a:pPr>
            <a:r>
              <a:rPr lang="zh-CN" altLang="en-US" sz="2800"/>
              <a:t>  </a:t>
            </a:r>
            <a:r>
              <a:rPr lang="zh-CN" altLang="en-US" sz="2800">
                <a:solidFill>
                  <a:srgbClr val="FF0000"/>
                </a:solidFill>
                <a:effectLst>
                  <a:outerShdw blurRad="38100" dist="38100" dir="2700000" algn="tl">
                    <a:srgbClr val="C0C0C0"/>
                  </a:outerShdw>
                </a:effectLst>
              </a:rPr>
              <a:t>存储价格</a:t>
            </a:r>
          </a:p>
          <a:p>
            <a:pPr marL="0" indent="0" eaLnBrk="1" hangingPunct="1">
              <a:lnSpc>
                <a:spcPct val="110000"/>
              </a:lnSpc>
              <a:buFont typeface="Wingdings" panose="05000000000000000000" pitchFamily="2" charset="2"/>
              <a:buNone/>
              <a:defRPr/>
            </a:pPr>
            <a:r>
              <a:rPr lang="zh-CN" altLang="en-US" sz="2800"/>
              <a:t>    可以用总价格</a:t>
            </a:r>
            <a:r>
              <a:rPr lang="en-US" altLang="zh-CN" sz="2800"/>
              <a:t>C</a:t>
            </a:r>
            <a:r>
              <a:rPr lang="zh-CN" altLang="en-US" sz="2800"/>
              <a:t>或每位价格</a:t>
            </a:r>
            <a:r>
              <a:rPr lang="en-US" altLang="zh-CN" sz="2800"/>
              <a:t>c</a:t>
            </a:r>
            <a:r>
              <a:rPr lang="zh-CN" altLang="en-US" sz="2800"/>
              <a:t>表示。</a:t>
            </a:r>
          </a:p>
        </p:txBody>
      </p:sp>
      <p:sp>
        <p:nvSpPr>
          <p:cNvPr id="6148"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存储系统原理</a:t>
            </a:r>
            <a:endParaRPr lang="zh-CN" altLang="en-US" sz="1200" b="0">
              <a:latin typeface="Times New Roman" panose="02020603050405020304" pitchFamily="18" charset="0"/>
              <a:ea typeface="幼圆" panose="02010509060101010101" pitchFamily="49" charset="-122"/>
            </a:endParaRPr>
          </a:p>
        </p:txBody>
      </p:sp>
      <p:sp>
        <p:nvSpPr>
          <p:cNvPr id="6149" name="Text Box 2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2</a:t>
            </a:r>
          </a:p>
        </p:txBody>
      </p:sp>
    </p:spTree>
  </p:cSld>
  <p:clrMapOvr>
    <a:masterClrMapping/>
  </p:clrMapOvr>
  <p:transition spd="slow">
    <p:random/>
    <p:sndAc>
      <p:stSnd>
        <p:snd r:embed="rId2" name="projctor.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公式一</a:t>
            </a:r>
          </a:p>
        </p:txBody>
      </p:sp>
      <p:sp>
        <p:nvSpPr>
          <p:cNvPr id="51203" name="Text Box 3"/>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4"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设计技术</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定量准则</a:t>
            </a:r>
            <a:r>
              <a:rPr lang="zh-CN" altLang="en-US" sz="1200" b="0" dirty="0">
                <a:latin typeface="Times New Roman" panose="02020603050405020304" pitchFamily="18" charset="0"/>
                <a:ea typeface="幼圆" panose="02010509060101010101" pitchFamily="49" charset="-122"/>
              </a:rPr>
              <a:t>&gt;&gt;</a:t>
            </a:r>
            <a:r>
              <a:rPr lang="en-US" altLang="zh-CN" sz="1200" b="0" dirty="0">
                <a:latin typeface="Times New Roman" panose="02020603050405020304" pitchFamily="18" charset="0"/>
                <a:ea typeface="幼圆" panose="02010509060101010101" pitchFamily="49" charset="-122"/>
                <a:hlinkClick r:id="" action="ppaction://noaction"/>
              </a:rPr>
              <a:t>CPU</a:t>
            </a:r>
            <a:r>
              <a:rPr lang="zh-CN" altLang="en-US" sz="1200" b="0" dirty="0">
                <a:latin typeface="Times New Roman" panose="02020603050405020304" pitchFamily="18" charset="0"/>
                <a:ea typeface="幼圆" panose="02010509060101010101" pitchFamily="49" charset="-122"/>
                <a:hlinkClick r:id="" action="ppaction://noaction"/>
              </a:rPr>
              <a:t>性能公式</a:t>
            </a:r>
            <a:endParaRPr lang="zh-CN" altLang="en-US" sz="1200" b="0" dirty="0">
              <a:latin typeface="Times New Roman" panose="02020603050405020304" pitchFamily="18" charset="0"/>
              <a:ea typeface="幼圆" panose="02010509060101010101" pitchFamily="49" charset="-122"/>
            </a:endParaRPr>
          </a:p>
        </p:txBody>
      </p:sp>
      <p:sp>
        <p:nvSpPr>
          <p:cNvPr id="51204" name="Rectangle 5"/>
          <p:cNvSpPr>
            <a:spLocks noGrp="1"/>
          </p:cNvSpPr>
          <p:nvPr>
            <p:ph idx="1"/>
          </p:nvPr>
        </p:nvSpPr>
        <p:spPr>
          <a:xfrm>
            <a:off x="2286000" y="2133600"/>
            <a:ext cx="7958138" cy="533400"/>
          </a:xfrm>
        </p:spPr>
        <p:txBody>
          <a:bodyPr vert="horz" wrap="square" lIns="91440" tIns="45720" rIns="91440" bIns="45720" anchor="t"/>
          <a:lstStyle/>
          <a:p>
            <a:pPr marL="0" indent="0" eaLnBrk="1" hangingPunct="1">
              <a:buNone/>
            </a:pPr>
            <a:r>
              <a:rPr lang="zh-CN" altLang="en-US" sz="2800" dirty="0">
                <a:latin typeface="宋体" panose="02010600030101010101" pitchFamily="2" charset="-122"/>
              </a:rPr>
              <a:t>    一个程序的</a:t>
            </a:r>
            <a:r>
              <a:rPr lang="en-US" altLang="zh-CN" sz="2800" dirty="0"/>
              <a:t>CPU</a:t>
            </a:r>
            <a:r>
              <a:rPr lang="zh-CN" altLang="en-US" sz="2800" dirty="0">
                <a:latin typeface="宋体" panose="02010600030101010101" pitchFamily="2" charset="-122"/>
              </a:rPr>
              <a:t>时间可以通过下式表达：</a:t>
            </a:r>
            <a:r>
              <a:rPr lang="zh-CN" altLang="en-US" sz="2800" dirty="0"/>
              <a:t> </a:t>
            </a:r>
          </a:p>
        </p:txBody>
      </p:sp>
      <p:sp>
        <p:nvSpPr>
          <p:cNvPr id="51205" name="Rectangle 7"/>
          <p:cNvSpPr/>
          <p:nvPr/>
        </p:nvSpPr>
        <p:spPr>
          <a:xfrm>
            <a:off x="4267200" y="3328988"/>
            <a:ext cx="9144000" cy="52324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buNone/>
            </a:pPr>
            <a:endParaRPr lang="zh-CN" altLang="en-US" sz="2800" b="0" dirty="0">
              <a:latin typeface="Times New Roman" panose="02020603050405020304" pitchFamily="18" charset="0"/>
              <a:ea typeface="宋体" panose="02010600030101010101" pitchFamily="2" charset="-122"/>
            </a:endParaRPr>
          </a:p>
        </p:txBody>
      </p:sp>
      <p:graphicFrame>
        <p:nvGraphicFramePr>
          <p:cNvPr id="51206" name="Object 6"/>
          <p:cNvGraphicFramePr>
            <a:graphicFrameLocks noChangeAspect="1"/>
          </p:cNvGraphicFramePr>
          <p:nvPr/>
        </p:nvGraphicFramePr>
        <p:xfrm>
          <a:off x="2514600" y="2819400"/>
          <a:ext cx="7442200" cy="406400"/>
        </p:xfrm>
        <a:graphic>
          <a:graphicData uri="http://schemas.openxmlformats.org/presentationml/2006/ole">
            <mc:AlternateContent xmlns:mc="http://schemas.openxmlformats.org/markup-compatibility/2006">
              <mc:Choice xmlns:v="urn:schemas-microsoft-com:vml" Requires="v">
                <p:oleObj spid="_x0000_s1026" r:id="rId5" imgW="3657600" imgH="203200" progId="Equation.3">
                  <p:embed/>
                </p:oleObj>
              </mc:Choice>
              <mc:Fallback>
                <p:oleObj r:id="rId5" imgW="3657600" imgH="203200" progId="Equation.3">
                  <p:embed/>
                  <p:pic>
                    <p:nvPicPr>
                      <p:cNvPr id="51206" name="Object 6"/>
                      <p:cNvPicPr/>
                      <p:nvPr/>
                    </p:nvPicPr>
                    <p:blipFill>
                      <a:blip r:embed="rId6"/>
                      <a:stretch>
                        <a:fillRect/>
                      </a:stretch>
                    </p:blipFill>
                    <p:spPr>
                      <a:xfrm>
                        <a:off x="2514600" y="2819400"/>
                        <a:ext cx="7442200" cy="406400"/>
                      </a:xfrm>
                      <a:prstGeom prst="rect">
                        <a:avLst/>
                      </a:prstGeom>
                      <a:solidFill>
                        <a:srgbClr val="FFFF00"/>
                      </a:solidFill>
                      <a:ln w="28575" cap="flat" cmpd="sng">
                        <a:solidFill>
                          <a:schemeClr val="tx1"/>
                        </a:solidFill>
                        <a:prstDash val="solid"/>
                        <a:miter/>
                        <a:headEnd type="none" w="med" len="med"/>
                        <a:tailEnd type="none" w="med" len="med"/>
                      </a:ln>
                      <a:effectLst>
                        <a:outerShdw dist="107763" dir="2699999" algn="ctr" rotWithShape="0">
                          <a:srgbClr val="808080"/>
                        </a:outerShdw>
                      </a:effectLst>
                    </p:spPr>
                  </p:pic>
                </p:oleObj>
              </mc:Fallback>
            </mc:AlternateContent>
          </a:graphicData>
        </a:graphic>
      </p:graphicFrame>
      <p:sp>
        <p:nvSpPr>
          <p:cNvPr id="51207" name="Rectangle 9"/>
          <p:cNvSpPr/>
          <p:nvPr/>
        </p:nvSpPr>
        <p:spPr>
          <a:xfrm>
            <a:off x="4767263" y="3219450"/>
            <a:ext cx="9144000" cy="52324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buNone/>
            </a:pPr>
            <a:endParaRPr lang="zh-CN" altLang="en-US" sz="2800" b="0" dirty="0">
              <a:latin typeface="Times New Roman" panose="02020603050405020304" pitchFamily="18" charset="0"/>
              <a:ea typeface="宋体" panose="02010600030101010101" pitchFamily="2" charset="-122"/>
            </a:endParaRPr>
          </a:p>
        </p:txBody>
      </p:sp>
      <p:graphicFrame>
        <p:nvGraphicFramePr>
          <p:cNvPr id="51208" name="Object 8"/>
          <p:cNvGraphicFramePr>
            <a:graphicFrameLocks noChangeAspect="1"/>
          </p:cNvGraphicFramePr>
          <p:nvPr/>
        </p:nvGraphicFramePr>
        <p:xfrm>
          <a:off x="3429000" y="4038600"/>
          <a:ext cx="5311775" cy="838200"/>
        </p:xfrm>
        <a:graphic>
          <a:graphicData uri="http://schemas.openxmlformats.org/presentationml/2006/ole">
            <mc:AlternateContent xmlns:mc="http://schemas.openxmlformats.org/markup-compatibility/2006">
              <mc:Choice xmlns:v="urn:schemas-microsoft-com:vml" Requires="v">
                <p:oleObj spid="_x0000_s1027" r:id="rId7" imgW="2654300" imgH="419100" progId="Equation.3">
                  <p:embed/>
                </p:oleObj>
              </mc:Choice>
              <mc:Fallback>
                <p:oleObj r:id="rId7" imgW="2654300" imgH="419100" progId="Equation.3">
                  <p:embed/>
                  <p:pic>
                    <p:nvPicPr>
                      <p:cNvPr id="51208" name="Object 8"/>
                      <p:cNvPicPr/>
                      <p:nvPr/>
                    </p:nvPicPr>
                    <p:blipFill>
                      <a:blip r:embed="rId8"/>
                      <a:stretch>
                        <a:fillRect/>
                      </a:stretch>
                    </p:blipFill>
                    <p:spPr>
                      <a:xfrm>
                        <a:off x="3429000" y="4038600"/>
                        <a:ext cx="5311775" cy="838200"/>
                      </a:xfrm>
                      <a:prstGeom prst="rect">
                        <a:avLst/>
                      </a:prstGeom>
                      <a:solidFill>
                        <a:srgbClr val="FFFF00"/>
                      </a:solidFill>
                      <a:ln w="28575" cap="flat" cmpd="sng">
                        <a:solidFill>
                          <a:schemeClr val="tx1"/>
                        </a:solidFill>
                        <a:prstDash val="solid"/>
                        <a:miter/>
                        <a:headEnd type="none" w="med" len="med"/>
                        <a:tailEnd type="none" w="med" len="med"/>
                      </a:ln>
                      <a:effectLst>
                        <a:outerShdw dist="107763" dir="2699999" algn="ctr" rotWithShape="0">
                          <a:srgbClr val="808080"/>
                        </a:outerShdw>
                      </a:effectLst>
                    </p:spPr>
                  </p:pic>
                </p:oleObj>
              </mc:Fallback>
            </mc:AlternateContent>
          </a:graphicData>
        </a:graphic>
      </p:graphicFrame>
      <p:sp>
        <p:nvSpPr>
          <p:cNvPr id="51209" name="Rectangle 10"/>
          <p:cNvSpPr/>
          <p:nvPr/>
        </p:nvSpPr>
        <p:spPr>
          <a:xfrm>
            <a:off x="2286000" y="3352800"/>
            <a:ext cx="7958138" cy="533400"/>
          </a:xfrm>
          <a:prstGeom prst="rect">
            <a:avLst/>
          </a:prstGeom>
          <a:noFill/>
          <a:ln w="9525">
            <a:noFill/>
          </a:ln>
        </p:spPr>
        <p:txBody>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buNone/>
            </a:pPr>
            <a:r>
              <a:rPr lang="zh-CN" altLang="en-US" sz="2800" b="0" dirty="0">
                <a:latin typeface="宋体" panose="02010600030101010101" pitchFamily="2" charset="-122"/>
                <a:ea typeface="宋体" panose="02010600030101010101" pitchFamily="2" charset="-122"/>
              </a:rPr>
              <a:t>    或：</a:t>
            </a:r>
            <a:r>
              <a:rPr lang="zh-CN" altLang="en-US" sz="2800" b="0" dirty="0">
                <a:latin typeface="Times New Roman" panose="02020603050405020304" pitchFamily="18" charset="0"/>
                <a:ea typeface="宋体" panose="02010600030101010101" pitchFamily="2" charset="-122"/>
              </a:rPr>
              <a:t> </a:t>
            </a:r>
          </a:p>
        </p:txBody>
      </p:sp>
      <p:sp>
        <p:nvSpPr>
          <p:cNvPr id="51210" name="AutoShape 11"/>
          <p:cNvSpPr/>
          <p:nvPr/>
        </p:nvSpPr>
        <p:spPr>
          <a:xfrm rot="-10734874">
            <a:off x="3427413" y="5183188"/>
            <a:ext cx="5943600" cy="990600"/>
          </a:xfrm>
          <a:prstGeom prst="cloudCallout">
            <a:avLst>
              <a:gd name="adj1" fmla="val 41773"/>
              <a:gd name="adj2" fmla="val 58833"/>
            </a:avLst>
          </a:prstGeom>
          <a:gradFill rotWithShape="0">
            <a:gsLst>
              <a:gs pos="0">
                <a:srgbClr val="FFFF00"/>
              </a:gs>
              <a:gs pos="100000">
                <a:srgbClr val="767600"/>
              </a:gs>
            </a:gsLst>
            <a:path path="rect">
              <a:fillToRect l="50000" t="50000" r="50000" b="50000"/>
            </a:path>
            <a:tileRect/>
          </a:gradFill>
          <a:ln w="22225" cap="flat" cmpd="sng">
            <a:solidFill>
              <a:schemeClr val="tx1"/>
            </a:solidFill>
            <a:prstDash val="solid"/>
            <a:headEnd type="none" w="med" len="med"/>
            <a:tailEnd type="none" w="med" len="med"/>
          </a:ln>
          <a:effectLst>
            <a:outerShdw dist="107763" dir="2699999" algn="ctr" rotWithShape="0">
              <a:schemeClr val="bg2"/>
            </a:outerShdw>
          </a:effectLst>
        </p:spPr>
        <p:txBody>
          <a:bodyPr rot="10800000" lIns="90000" tIns="46800" rIns="90000" bIns="46800"/>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buNone/>
            </a:pPr>
            <a:r>
              <a:rPr lang="zh-CN" altLang="en-US" sz="2200" b="0" dirty="0">
                <a:latin typeface="方正舒体" panose="02010601030101010101" pitchFamily="2" charset="-122"/>
                <a:ea typeface="方正舒体" panose="02010601030101010101" pitchFamily="2" charset="-122"/>
              </a:rPr>
              <a:t>简单明了，没有什么实用价值 </a:t>
            </a:r>
          </a:p>
        </p:txBody>
      </p:sp>
      <p:sp>
        <p:nvSpPr>
          <p:cNvPr id="51211" name="Text Box 12"/>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zh-CN" altLang="en-US" sz="1200" b="0" dirty="0">
                <a:latin typeface="幼圆" panose="02010509060101010101" pitchFamily="49" charset="-122"/>
                <a:ea typeface="幼圆" panose="02010509060101010101" pitchFamily="49" charset="-122"/>
              </a:rPr>
              <a:t>6 之 2</a:t>
            </a:r>
          </a:p>
        </p:txBody>
      </p:sp>
    </p:spTree>
  </p:cSld>
  <p:clrMapOvr>
    <a:masterClrMapping/>
  </p:clrMapOvr>
  <p:transition spd="slow">
    <p:random/>
    <p:sndAc>
      <p:stSnd>
        <p:snd r:embed="rId3" name="camera.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20200" y="3810000"/>
            <a:ext cx="11557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6770" name="Rectangle 2"/>
          <p:cNvSpPr>
            <a:spLocks noGrp="1" noChangeArrowheads="1"/>
          </p:cNvSpPr>
          <p:nvPr>
            <p:ph type="title"/>
          </p:nvPr>
        </p:nvSpPr>
        <p:spPr/>
        <p:txBody>
          <a:bodyPr/>
          <a:lstStyle/>
          <a:p>
            <a:pPr eaLnBrk="1" hangingPunct="1">
              <a:defRPr/>
            </a:pPr>
            <a:r>
              <a:rPr lang="zh-CN" altLang="en-US"/>
              <a:t>存储系统的性能指标</a:t>
            </a:r>
          </a:p>
        </p:txBody>
      </p:sp>
      <p:sp>
        <p:nvSpPr>
          <p:cNvPr id="15364"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存储系统原理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存储系统的基本概念</a:t>
            </a:r>
            <a:endParaRPr lang="zh-CN" altLang="en-US" sz="1200" b="0">
              <a:latin typeface="Times New Roman" panose="02020603050405020304" pitchFamily="18" charset="0"/>
              <a:ea typeface="幼圆" panose="02010509060101010101" pitchFamily="49" charset="-122"/>
            </a:endParaRPr>
          </a:p>
        </p:txBody>
      </p:sp>
      <p:sp>
        <p:nvSpPr>
          <p:cNvPr id="15365" name="Rectangle 5"/>
          <p:cNvSpPr>
            <a:spLocks noGrp="1" noChangeArrowheads="1"/>
          </p:cNvSpPr>
          <p:nvPr>
            <p:ph type="body" idx="1"/>
          </p:nvPr>
        </p:nvSpPr>
        <p:spPr>
          <a:xfrm>
            <a:off x="2424113" y="2205038"/>
            <a:ext cx="2514600" cy="3959225"/>
          </a:xfrm>
          <a:solidFill>
            <a:srgbClr val="CC99FF"/>
          </a:solidFill>
          <a:ln w="57150" cmpd="thickThin">
            <a:solidFill>
              <a:schemeClr val="tx1"/>
            </a:solidFill>
            <a:miter lim="800000"/>
          </a:ln>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eaLnBrk="1" hangingPunct="1">
              <a:lnSpc>
                <a:spcPct val="220000"/>
              </a:lnSpc>
            </a:pPr>
            <a:r>
              <a:rPr lang="zh-CN" altLang="en-US">
                <a:hlinkClick r:id="rId7" action="ppaction://hlinksldjump"/>
              </a:rPr>
              <a:t>存储容量</a:t>
            </a:r>
            <a:endParaRPr lang="zh-CN" altLang="en-US"/>
          </a:p>
          <a:p>
            <a:pPr eaLnBrk="1" hangingPunct="1">
              <a:lnSpc>
                <a:spcPct val="220000"/>
              </a:lnSpc>
            </a:pPr>
            <a:r>
              <a:rPr lang="zh-CN" altLang="en-US">
                <a:hlinkClick r:id="rId8" action="ppaction://hlinksldjump"/>
              </a:rPr>
              <a:t>存储价格</a:t>
            </a:r>
            <a:endParaRPr lang="zh-CN" altLang="en-US"/>
          </a:p>
          <a:p>
            <a:pPr eaLnBrk="1" hangingPunct="1">
              <a:lnSpc>
                <a:spcPct val="220000"/>
              </a:lnSpc>
            </a:pPr>
            <a:r>
              <a:rPr lang="zh-CN" altLang="en-US">
                <a:hlinkClick r:id="rId9" action="ppaction://hlinksldjump"/>
              </a:rPr>
              <a:t>存储速度</a:t>
            </a:r>
            <a:endParaRPr lang="zh-CN" altLang="en-US"/>
          </a:p>
        </p:txBody>
      </p:sp>
      <p:grpSp>
        <p:nvGrpSpPr>
          <p:cNvPr id="15366" name="Group 18"/>
          <p:cNvGrpSpPr/>
          <p:nvPr/>
        </p:nvGrpSpPr>
        <p:grpSpPr bwMode="auto">
          <a:xfrm>
            <a:off x="5159375" y="2205038"/>
            <a:ext cx="5105400" cy="1700212"/>
            <a:chOff x="2352" y="1488"/>
            <a:chExt cx="3216" cy="1071"/>
          </a:xfrm>
        </p:grpSpPr>
        <p:sp>
          <p:nvSpPr>
            <p:cNvPr id="15368" name="Rectangle 7"/>
            <p:cNvSpPr>
              <a:spLocks noChangeArrowheads="1"/>
            </p:cNvSpPr>
            <p:nvPr/>
          </p:nvSpPr>
          <p:spPr bwMode="auto">
            <a:xfrm>
              <a:off x="2352" y="1488"/>
              <a:ext cx="3216" cy="785"/>
            </a:xfrm>
            <a:prstGeom prst="rect">
              <a:avLst/>
            </a:prstGeom>
            <a:solidFill>
              <a:srgbClr val="FFFF00"/>
            </a:solidFill>
            <a:ln w="38100">
              <a:solidFill>
                <a:srgbClr val="000000"/>
              </a:solidFill>
              <a:prstDash val="sysDot"/>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369" name="Rectangle 8"/>
            <p:cNvSpPr>
              <a:spLocks noChangeArrowheads="1"/>
            </p:cNvSpPr>
            <p:nvPr/>
          </p:nvSpPr>
          <p:spPr bwMode="auto">
            <a:xfrm>
              <a:off x="2467" y="1600"/>
              <a:ext cx="1181" cy="561"/>
            </a:xfrm>
            <a:prstGeom prst="rect">
              <a:avLst/>
            </a:prstGeom>
            <a:solidFill>
              <a:srgbClr val="FFFFFF"/>
            </a:solidFill>
            <a:ln w="28575">
              <a:solidFill>
                <a:srgbClr val="000000"/>
              </a:solidFill>
              <a:miter lim="800000"/>
            </a:ln>
          </p:spPr>
          <p:txBody>
            <a:bodyPr lIns="0" tIns="0" rIns="0" bIns="0"/>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en-US" altLang="zh-CN" sz="2400">
                  <a:latin typeface="Times New Roman" panose="02020603050405020304" pitchFamily="18" charset="0"/>
                  <a:ea typeface="宋体" panose="02010600030101010101" pitchFamily="2" charset="-122"/>
                </a:rPr>
                <a:t>M1</a:t>
              </a:r>
            </a:p>
            <a:p>
              <a:pPr algn="ctr">
                <a:spcBef>
                  <a:spcPct val="0"/>
                </a:spcBef>
                <a:buClrTx/>
                <a:buFontTx/>
                <a:buNone/>
              </a:pPr>
              <a:r>
                <a:rPr kumimoji="0" lang="en-US" altLang="zh-CN" sz="2400">
                  <a:latin typeface="Times New Roman" panose="02020603050405020304" pitchFamily="18" charset="0"/>
                  <a:ea typeface="宋体" panose="02010600030101010101" pitchFamily="2" charset="-122"/>
                </a:rPr>
                <a:t>(S1,C1,T1)</a:t>
              </a:r>
            </a:p>
          </p:txBody>
        </p:sp>
        <p:sp>
          <p:nvSpPr>
            <p:cNvPr id="15370" name="Rectangle 9"/>
            <p:cNvSpPr>
              <a:spLocks noChangeArrowheads="1"/>
            </p:cNvSpPr>
            <p:nvPr/>
          </p:nvSpPr>
          <p:spPr bwMode="auto">
            <a:xfrm>
              <a:off x="4224" y="1600"/>
              <a:ext cx="1231" cy="561"/>
            </a:xfrm>
            <a:prstGeom prst="rect">
              <a:avLst/>
            </a:prstGeom>
            <a:solidFill>
              <a:srgbClr val="FFFFFF"/>
            </a:solidFill>
            <a:ln w="28575">
              <a:solidFill>
                <a:srgbClr val="000000"/>
              </a:solidFill>
              <a:miter lim="800000"/>
            </a:ln>
          </p:spPr>
          <p:txBody>
            <a:bodyPr lIns="0" tIns="0" rIns="0" bIns="0"/>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en-US" altLang="zh-CN" sz="2400">
                  <a:latin typeface="Times New Roman" panose="02020603050405020304" pitchFamily="18" charset="0"/>
                  <a:ea typeface="宋体" panose="02010600030101010101" pitchFamily="2" charset="-122"/>
                </a:rPr>
                <a:t>M2</a:t>
              </a:r>
            </a:p>
            <a:p>
              <a:pPr algn="ctr">
                <a:spcBef>
                  <a:spcPct val="0"/>
                </a:spcBef>
                <a:buClrTx/>
                <a:buFontTx/>
                <a:buNone/>
              </a:pPr>
              <a:r>
                <a:rPr kumimoji="0" lang="en-US" altLang="zh-CN" sz="2400">
                  <a:latin typeface="Times New Roman" panose="02020603050405020304" pitchFamily="18" charset="0"/>
                  <a:ea typeface="宋体" panose="02010600030101010101" pitchFamily="2" charset="-122"/>
                </a:rPr>
                <a:t>(S2,C2,T2)</a:t>
              </a:r>
            </a:p>
          </p:txBody>
        </p:sp>
        <p:sp>
          <p:nvSpPr>
            <p:cNvPr id="15371" name="Line 10"/>
            <p:cNvSpPr>
              <a:spLocks noChangeShapeType="1"/>
            </p:cNvSpPr>
            <p:nvPr/>
          </p:nvSpPr>
          <p:spPr bwMode="auto">
            <a:xfrm>
              <a:off x="3696" y="1869"/>
              <a:ext cx="480" cy="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2" name="Rectangle 11"/>
            <p:cNvSpPr>
              <a:spLocks noChangeArrowheads="1"/>
            </p:cNvSpPr>
            <p:nvPr/>
          </p:nvSpPr>
          <p:spPr bwMode="auto">
            <a:xfrm>
              <a:off x="3312" y="2334"/>
              <a:ext cx="1152" cy="225"/>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en-US" altLang="zh-CN" sz="2400">
                  <a:latin typeface="Times New Roman" panose="02020603050405020304" pitchFamily="18" charset="0"/>
                  <a:ea typeface="宋体" panose="02010600030101010101" pitchFamily="2" charset="-122"/>
                </a:rPr>
                <a:t>M(S,C,T)</a:t>
              </a:r>
            </a:p>
          </p:txBody>
        </p:sp>
      </p:grpSp>
      <p:sp>
        <p:nvSpPr>
          <p:cNvPr id="416780" name="AutoShape 12"/>
          <p:cNvSpPr>
            <a:spLocks noChangeArrowheads="1"/>
          </p:cNvSpPr>
          <p:nvPr/>
        </p:nvSpPr>
        <p:spPr bwMode="auto">
          <a:xfrm>
            <a:off x="5257800" y="4492625"/>
            <a:ext cx="4799013" cy="1827864"/>
          </a:xfrm>
          <a:prstGeom prst="cloudCallout">
            <a:avLst>
              <a:gd name="adj1" fmla="val 43218"/>
              <a:gd name="adj2" fmla="val -70616"/>
            </a:avLst>
          </a:prstGeom>
          <a:solidFill>
            <a:srgbClr val="FFFF00"/>
          </a:solidFill>
          <a:ln w="28575">
            <a:solidFill>
              <a:schemeClr val="tx1"/>
            </a:solidFill>
            <a:round/>
          </a:ln>
          <a:effectLst>
            <a:outerShdw dist="107763" dir="2700000" algn="ctr" rotWithShape="0">
              <a:schemeClr val="bg2"/>
            </a:outerShdw>
          </a:effectLst>
        </p:spPr>
        <p:txBody>
          <a:bodyPr lIns="0" tIns="46800" rIns="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0"/>
              </a:spcBef>
              <a:buClrTx/>
              <a:buFontTx/>
              <a:buNone/>
            </a:pPr>
            <a:r>
              <a:rPr lang="zh-CN" altLang="en-US" sz="2400">
                <a:latin typeface="楷体_GB2312" pitchFamily="49" charset="-122"/>
              </a:rPr>
              <a:t>    为了分析方便，采用由两个存储器</a:t>
            </a:r>
            <a:r>
              <a:rPr lang="en-US" altLang="zh-CN" sz="2400">
                <a:latin typeface="楷体_GB2312" pitchFamily="49" charset="-122"/>
              </a:rPr>
              <a:t>M1</a:t>
            </a:r>
            <a:r>
              <a:rPr lang="zh-CN" altLang="en-US" sz="2400">
                <a:latin typeface="楷体_GB2312" pitchFamily="49" charset="-122"/>
              </a:rPr>
              <a:t>和</a:t>
            </a:r>
            <a:r>
              <a:rPr lang="en-US" altLang="zh-CN" sz="2400">
                <a:latin typeface="楷体_GB2312" pitchFamily="49" charset="-122"/>
              </a:rPr>
              <a:t>M2</a:t>
            </a:r>
            <a:r>
              <a:rPr lang="zh-CN" altLang="en-US" sz="2400">
                <a:latin typeface="楷体_GB2312" pitchFamily="49" charset="-122"/>
              </a:rPr>
              <a:t>组成的存储系统</a:t>
            </a:r>
            <a:r>
              <a:rPr lang="en-US" altLang="zh-CN" sz="2400">
                <a:latin typeface="楷体_GB2312" pitchFamily="49" charset="-122"/>
              </a:rPr>
              <a:t>M。</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grpId="0" nodeType="clickEffect">
                                  <p:stCondLst>
                                    <p:cond delay="0"/>
                                  </p:stCondLst>
                                  <p:childTnLst>
                                    <p:set>
                                      <p:cBhvr>
                                        <p:cTn id="6" dur="1" fill="hold">
                                          <p:stCondLst>
                                            <p:cond delay="0"/>
                                          </p:stCondLst>
                                        </p:cTn>
                                        <p:tgtEl>
                                          <p:spTgt spid="416780"/>
                                        </p:tgtEl>
                                        <p:attrNameLst>
                                          <p:attrName>style.visibility</p:attrName>
                                        </p:attrNameLst>
                                      </p:cBhvr>
                                      <p:to>
                                        <p:strVal val="visible"/>
                                      </p:to>
                                    </p:set>
                                    <p:anim calcmode="lin" valueType="num">
                                      <p:cBhvr>
                                        <p:cTn id="7" dur="500" fill="hold"/>
                                        <p:tgtEl>
                                          <p:spTgt spid="416780"/>
                                        </p:tgtEl>
                                        <p:attrNameLst>
                                          <p:attrName>ppt_x</p:attrName>
                                        </p:attrNameLst>
                                      </p:cBhvr>
                                      <p:tavLst>
                                        <p:tav tm="0">
                                          <p:val>
                                            <p:strVal val="#ppt_x+#ppt_w/2"/>
                                          </p:val>
                                        </p:tav>
                                        <p:tav tm="100000">
                                          <p:val>
                                            <p:strVal val="#ppt_x"/>
                                          </p:val>
                                        </p:tav>
                                      </p:tavLst>
                                    </p:anim>
                                    <p:anim calcmode="lin" valueType="num">
                                      <p:cBhvr>
                                        <p:cTn id="8" dur="500" fill="hold"/>
                                        <p:tgtEl>
                                          <p:spTgt spid="416780"/>
                                        </p:tgtEl>
                                        <p:attrNameLst>
                                          <p:attrName>ppt_y</p:attrName>
                                        </p:attrNameLst>
                                      </p:cBhvr>
                                      <p:tavLst>
                                        <p:tav tm="0">
                                          <p:val>
                                            <p:strVal val="#ppt_y"/>
                                          </p:val>
                                        </p:tav>
                                        <p:tav tm="100000">
                                          <p:val>
                                            <p:strVal val="#ppt_y"/>
                                          </p:val>
                                        </p:tav>
                                      </p:tavLst>
                                    </p:anim>
                                    <p:anim calcmode="lin" valueType="num">
                                      <p:cBhvr>
                                        <p:cTn id="9" dur="500" fill="hold"/>
                                        <p:tgtEl>
                                          <p:spTgt spid="416780"/>
                                        </p:tgtEl>
                                        <p:attrNameLst>
                                          <p:attrName>ppt_w</p:attrName>
                                        </p:attrNameLst>
                                      </p:cBhvr>
                                      <p:tavLst>
                                        <p:tav tm="0">
                                          <p:val>
                                            <p:fltVal val="0"/>
                                          </p:val>
                                        </p:tav>
                                        <p:tav tm="100000">
                                          <p:val>
                                            <p:strVal val="#ppt_w"/>
                                          </p:val>
                                        </p:tav>
                                      </p:tavLst>
                                    </p:anim>
                                    <p:anim calcmode="lin" valueType="num">
                                      <p:cBhvr>
                                        <p:cTn id="10" dur="500" fill="hold"/>
                                        <p:tgtEl>
                                          <p:spTgt spid="4167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80" grpId="0" bldLvl="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pPr eaLnBrk="1" hangingPunct="1">
              <a:defRPr/>
            </a:pPr>
            <a:r>
              <a:rPr lang="zh-CN" altLang="en-US"/>
              <a:t>存储容量</a:t>
            </a:r>
          </a:p>
        </p:txBody>
      </p:sp>
      <p:sp>
        <p:nvSpPr>
          <p:cNvPr id="16387"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存储系统原理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存储系统的基本概念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存储系统的性能指标</a:t>
            </a:r>
            <a:endParaRPr lang="zh-CN" altLang="en-US" sz="1200" b="0">
              <a:latin typeface="Times New Roman" panose="02020603050405020304" pitchFamily="18" charset="0"/>
              <a:ea typeface="幼圆" panose="02010509060101010101" pitchFamily="49" charset="-122"/>
            </a:endParaRPr>
          </a:p>
        </p:txBody>
      </p:sp>
      <p:sp>
        <p:nvSpPr>
          <p:cNvPr id="417797" name="Rectangle 5"/>
          <p:cNvSpPr>
            <a:spLocks noGrp="1" noChangeArrowheads="1"/>
          </p:cNvSpPr>
          <p:nvPr>
            <p:ph type="body" idx="1"/>
          </p:nvPr>
        </p:nvSpPr>
        <p:spPr/>
        <p:txBody>
          <a:bodyPr/>
          <a:lstStyle/>
          <a:p>
            <a:pPr marL="374650" indent="-374650" eaLnBrk="1" hangingPunct="1">
              <a:buFont typeface="Wingdings" panose="05000000000000000000" pitchFamily="2" charset="2"/>
              <a:buNone/>
              <a:defRPr/>
            </a:pPr>
            <a:r>
              <a:rPr lang="zh-CN" altLang="en-US" sz="2800"/>
              <a:t>           存储容量接近于</a:t>
            </a:r>
            <a:r>
              <a:rPr lang="en-US" altLang="zh-CN" sz="2800"/>
              <a:t>M2（</a:t>
            </a:r>
            <a:r>
              <a:rPr lang="zh-CN" altLang="en-US" sz="2800"/>
              <a:t>即：</a:t>
            </a:r>
            <a:r>
              <a:rPr lang="en-US" altLang="zh-CN" sz="2800"/>
              <a:t>S≈S2）。</a:t>
            </a:r>
            <a:r>
              <a:rPr lang="zh-CN" altLang="en-US" sz="2800"/>
              <a:t>对存储系统进行编址的方法有：</a:t>
            </a:r>
          </a:p>
          <a:p>
            <a:pPr marL="374650" indent="-374650" eaLnBrk="1" hangingPunct="1">
              <a:buClr>
                <a:srgbClr val="FF0000"/>
              </a:buClr>
              <a:defRPr/>
            </a:pPr>
            <a:r>
              <a:rPr lang="zh-CN" altLang="en-US" sz="2800">
                <a:solidFill>
                  <a:srgbClr val="FF0000"/>
                </a:solidFill>
                <a:effectLst>
                  <a:outerShdw blurRad="38100" dist="38100" dir="2700000" algn="tl">
                    <a:srgbClr val="C0C0C0"/>
                  </a:outerShdw>
                </a:effectLst>
              </a:rPr>
              <a:t>可以选择对</a:t>
            </a:r>
            <a:r>
              <a:rPr lang="en-US" altLang="zh-CN" sz="2800">
                <a:solidFill>
                  <a:srgbClr val="FF0000"/>
                </a:solidFill>
                <a:effectLst>
                  <a:outerShdw blurRad="38100" dist="38100" dir="2700000" algn="tl">
                    <a:srgbClr val="C0C0C0"/>
                  </a:outerShdw>
                </a:effectLst>
              </a:rPr>
              <a:t>M2</a:t>
            </a:r>
            <a:r>
              <a:rPr lang="zh-CN" altLang="en-US" sz="2800">
                <a:solidFill>
                  <a:srgbClr val="FF0000"/>
                </a:solidFill>
                <a:effectLst>
                  <a:outerShdw blurRad="38100" dist="38100" dir="2700000" algn="tl">
                    <a:srgbClr val="C0C0C0"/>
                  </a:outerShdw>
                </a:effectLst>
              </a:rPr>
              <a:t>进行编址，</a:t>
            </a:r>
            <a:r>
              <a:rPr lang="en-US" altLang="zh-CN" sz="2800">
                <a:solidFill>
                  <a:srgbClr val="FF0000"/>
                </a:solidFill>
                <a:effectLst>
                  <a:outerShdw blurRad="38100" dist="38100" dir="2700000" algn="tl">
                    <a:srgbClr val="C0C0C0"/>
                  </a:outerShdw>
                </a:effectLst>
              </a:rPr>
              <a:t>M1</a:t>
            </a:r>
            <a:r>
              <a:rPr lang="zh-CN" altLang="en-US" sz="2800">
                <a:solidFill>
                  <a:srgbClr val="FF0000"/>
                </a:solidFill>
                <a:effectLst>
                  <a:outerShdw blurRad="38100" dist="38100" dir="2700000" algn="tl">
                    <a:srgbClr val="C0C0C0"/>
                  </a:outerShdw>
                </a:effectLst>
              </a:rPr>
              <a:t>可以不编址或在系统内部编址</a:t>
            </a:r>
          </a:p>
          <a:p>
            <a:pPr marL="374650" indent="-374650" eaLnBrk="1" hangingPunct="1">
              <a:buFont typeface="Wingdings" panose="05000000000000000000" pitchFamily="2" charset="2"/>
              <a:buNone/>
              <a:defRPr/>
            </a:pPr>
            <a:r>
              <a:rPr lang="zh-CN" altLang="en-US" sz="2800"/>
              <a:t>    例如：</a:t>
            </a:r>
            <a:r>
              <a:rPr lang="en-US" altLang="zh-CN" sz="2800"/>
              <a:t>Cache</a:t>
            </a:r>
            <a:r>
              <a:rPr lang="zh-CN" altLang="en-US" sz="2800"/>
              <a:t>存储系统。</a:t>
            </a:r>
          </a:p>
          <a:p>
            <a:pPr marL="374650" indent="-374650" eaLnBrk="1" hangingPunct="1">
              <a:buClr>
                <a:srgbClr val="FF0000"/>
              </a:buClr>
              <a:defRPr/>
            </a:pPr>
            <a:r>
              <a:rPr lang="zh-CN" altLang="en-US" sz="2800">
                <a:solidFill>
                  <a:srgbClr val="FF0000"/>
                </a:solidFill>
                <a:effectLst>
                  <a:outerShdw blurRad="38100" dist="38100" dir="2700000" algn="tl">
                    <a:srgbClr val="C0C0C0"/>
                  </a:outerShdw>
                </a:effectLst>
              </a:rPr>
              <a:t>为存储系统另外设计一个抽象的地址空间，在系统内部对</a:t>
            </a:r>
            <a:r>
              <a:rPr lang="en-US" altLang="zh-CN" sz="2800">
                <a:solidFill>
                  <a:srgbClr val="FF0000"/>
                </a:solidFill>
                <a:effectLst>
                  <a:outerShdw blurRad="38100" dist="38100" dir="2700000" algn="tl">
                    <a:srgbClr val="C0C0C0"/>
                  </a:outerShdw>
                </a:effectLst>
              </a:rPr>
              <a:t>M1、M2</a:t>
            </a:r>
            <a:r>
              <a:rPr lang="zh-CN" altLang="en-US" sz="2800">
                <a:solidFill>
                  <a:srgbClr val="FF0000"/>
                </a:solidFill>
                <a:effectLst>
                  <a:outerShdw blurRad="38100" dist="38100" dir="2700000" algn="tl">
                    <a:srgbClr val="C0C0C0"/>
                  </a:outerShdw>
                </a:effectLst>
              </a:rPr>
              <a:t>分别编址并将地址映象到这个抽象的地址空间中</a:t>
            </a:r>
          </a:p>
          <a:p>
            <a:pPr marL="374650" indent="-374650" eaLnBrk="1" hangingPunct="1">
              <a:buFont typeface="Wingdings" panose="05000000000000000000" pitchFamily="2" charset="2"/>
              <a:buNone/>
              <a:defRPr/>
            </a:pPr>
            <a:r>
              <a:rPr lang="zh-CN" altLang="en-US" sz="2800"/>
              <a:t>     例如：虚拟存储系统。</a:t>
            </a:r>
          </a:p>
        </p:txBody>
      </p:sp>
    </p:spTree>
  </p:cSld>
  <p:clrMapOvr>
    <a:masterClrMapping/>
  </p:clrMapOvr>
  <p:transition spd="slow">
    <p:random/>
    <p:sndAc>
      <p:stSnd>
        <p:snd r:embed="rId2" name="projctor.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eaLnBrk="1" hangingPunct="1">
              <a:defRPr/>
            </a:pPr>
            <a:r>
              <a:rPr lang="zh-CN" altLang="en-US"/>
              <a:t>存储价格</a:t>
            </a:r>
            <a:endParaRPr lang="en-US" altLang="zh-CN"/>
          </a:p>
        </p:txBody>
      </p:sp>
      <p:sp>
        <p:nvSpPr>
          <p:cNvPr id="17411"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存储系统原理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存储系统的基本概念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7" action="ppaction://hlinksldjump"/>
              </a:rPr>
              <a:t>存储系统的性能指标</a:t>
            </a:r>
            <a:endParaRPr lang="zh-CN" altLang="en-US" sz="1200" b="0">
              <a:latin typeface="Times New Roman" panose="02020603050405020304" pitchFamily="18" charset="0"/>
              <a:ea typeface="幼圆" panose="02010509060101010101" pitchFamily="49" charset="-122"/>
            </a:endParaRPr>
          </a:p>
        </p:txBody>
      </p:sp>
      <p:sp>
        <p:nvSpPr>
          <p:cNvPr id="17412" name="Rectangle 4"/>
          <p:cNvSpPr>
            <a:spLocks noGrp="1" noChangeArrowheads="1"/>
          </p:cNvSpPr>
          <p:nvPr>
            <p:ph type="body" idx="1"/>
          </p:nvPr>
        </p:nvSpPr>
        <p:spPr/>
        <p:txBody>
          <a:bodyPr/>
          <a:lstStyle/>
          <a:p>
            <a:pPr marL="0" indent="0" eaLnBrk="1" hangingPunct="1">
              <a:lnSpc>
                <a:spcPct val="110000"/>
              </a:lnSpc>
              <a:buFont typeface="Wingdings" panose="05000000000000000000" pitchFamily="2" charset="2"/>
              <a:buNone/>
            </a:pPr>
            <a:r>
              <a:rPr lang="zh-CN" altLang="en-US"/>
              <a:t>       整个存储系统的单位容量平均价格为：</a:t>
            </a:r>
          </a:p>
          <a:p>
            <a:pPr marL="0" indent="0" eaLnBrk="1" hangingPunct="1">
              <a:lnSpc>
                <a:spcPct val="110000"/>
              </a:lnSpc>
              <a:buFont typeface="Wingdings" panose="05000000000000000000" pitchFamily="2" charset="2"/>
              <a:buNone/>
            </a:pPr>
            <a:endParaRPr lang="zh-CN" altLang="en-US"/>
          </a:p>
          <a:p>
            <a:pPr marL="0" indent="0" eaLnBrk="1" hangingPunct="1">
              <a:lnSpc>
                <a:spcPct val="110000"/>
              </a:lnSpc>
              <a:buFont typeface="Wingdings" panose="05000000000000000000" pitchFamily="2" charset="2"/>
              <a:buNone/>
            </a:pPr>
            <a:endParaRPr lang="zh-CN" altLang="en-US"/>
          </a:p>
          <a:p>
            <a:pPr marL="0" indent="0" eaLnBrk="1" hangingPunct="1">
              <a:lnSpc>
                <a:spcPct val="110000"/>
              </a:lnSpc>
              <a:buFont typeface="Wingdings" panose="05000000000000000000" pitchFamily="2" charset="2"/>
              <a:buNone/>
            </a:pPr>
            <a:endParaRPr lang="zh-CN" altLang="en-US"/>
          </a:p>
          <a:p>
            <a:pPr marL="0" indent="0" eaLnBrk="1" hangingPunct="1">
              <a:lnSpc>
                <a:spcPct val="110000"/>
              </a:lnSpc>
              <a:buFont typeface="Wingdings" panose="05000000000000000000" pitchFamily="2" charset="2"/>
              <a:buNone/>
            </a:pPr>
            <a:r>
              <a:rPr lang="zh-CN" altLang="en-US"/>
              <a:t>       当</a:t>
            </a:r>
            <a:r>
              <a:rPr lang="en-US" altLang="zh-CN"/>
              <a:t>S2&gt;&gt;S1</a:t>
            </a:r>
            <a:r>
              <a:rPr lang="zh-CN" altLang="en-US"/>
              <a:t>时，</a:t>
            </a:r>
            <a:r>
              <a:rPr lang="en-US" altLang="zh-CN"/>
              <a:t>c≈c2，</a:t>
            </a:r>
            <a:r>
              <a:rPr lang="zh-CN" altLang="en-US"/>
              <a:t>但</a:t>
            </a:r>
            <a:r>
              <a:rPr lang="en-US" altLang="zh-CN"/>
              <a:t>S1</a:t>
            </a:r>
            <a:r>
              <a:rPr lang="zh-CN" altLang="en-US"/>
              <a:t>与</a:t>
            </a:r>
            <a:r>
              <a:rPr lang="en-US" altLang="zh-CN"/>
              <a:t>S2</a:t>
            </a:r>
            <a:r>
              <a:rPr lang="zh-CN" altLang="en-US"/>
              <a:t>不能相差太大，否则存储系统要达到比较高的性能，调度起来很困难。</a:t>
            </a:r>
          </a:p>
        </p:txBody>
      </p:sp>
      <p:sp>
        <p:nvSpPr>
          <p:cNvPr id="17413" name="Rectangle 6"/>
          <p:cNvSpPr>
            <a:spLocks noChangeArrowheads="1"/>
          </p:cNvSpPr>
          <p:nvPr/>
        </p:nvSpPr>
        <p:spPr bwMode="auto">
          <a:xfrm>
            <a:off x="5443538" y="3233738"/>
            <a:ext cx="9144000" cy="523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graphicFrame>
        <p:nvGraphicFramePr>
          <p:cNvPr id="17414" name="Object 5"/>
          <p:cNvGraphicFramePr>
            <a:graphicFrameLocks noChangeAspect="1"/>
          </p:cNvGraphicFramePr>
          <p:nvPr/>
        </p:nvGraphicFramePr>
        <p:xfrm>
          <a:off x="4343400" y="2971800"/>
          <a:ext cx="3487738" cy="1182688"/>
        </p:xfrm>
        <a:graphic>
          <a:graphicData uri="http://schemas.openxmlformats.org/presentationml/2006/ole">
            <mc:AlternateContent xmlns:mc="http://schemas.openxmlformats.org/markup-compatibility/2006">
              <mc:Choice xmlns:v="urn:schemas-microsoft-com:vml" Requires="v">
                <p:oleObj spid="_x0000_s8194" name="Equation" r:id="rId8" imgW="1155700" imgH="393700" progId="Equation.3">
                  <p:embed/>
                </p:oleObj>
              </mc:Choice>
              <mc:Fallback>
                <p:oleObj name="Equation" r:id="rId8" imgW="1155700" imgH="393700" progId="Equation.3">
                  <p:embed/>
                  <p:pic>
                    <p:nvPicPr>
                      <p:cNvPr id="17414"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43400" y="2971800"/>
                        <a:ext cx="3487738" cy="1182688"/>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projctor.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pPr eaLnBrk="1" hangingPunct="1">
              <a:defRPr/>
            </a:pPr>
            <a:r>
              <a:rPr lang="zh-CN" altLang="en-US"/>
              <a:t>存储速度</a:t>
            </a:r>
          </a:p>
        </p:txBody>
      </p:sp>
      <p:sp>
        <p:nvSpPr>
          <p:cNvPr id="1843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存储系统原理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存储系统的基本概念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7" action="ppaction://hlinksldjump"/>
              </a:rPr>
              <a:t>存储系统的性能指标</a:t>
            </a:r>
            <a:endParaRPr lang="zh-CN" altLang="en-US" sz="1200" b="0">
              <a:latin typeface="Times New Roman" panose="02020603050405020304" pitchFamily="18" charset="0"/>
              <a:ea typeface="幼圆" panose="02010509060101010101" pitchFamily="49" charset="-122"/>
            </a:endParaRPr>
          </a:p>
        </p:txBody>
      </p:sp>
      <p:sp>
        <p:nvSpPr>
          <p:cNvPr id="419844" name="Rectangle 4"/>
          <p:cNvSpPr>
            <a:spLocks noGrp="1" noChangeArrowheads="1"/>
          </p:cNvSpPr>
          <p:nvPr>
            <p:ph type="body" idx="1"/>
          </p:nvPr>
        </p:nvSpPr>
        <p:spPr/>
        <p:txBody>
          <a:bodyPr/>
          <a:lstStyle/>
          <a:p>
            <a:pPr eaLnBrk="1" hangingPunct="1">
              <a:buClr>
                <a:srgbClr val="FF0000"/>
              </a:buClr>
              <a:defRPr/>
            </a:pPr>
            <a:r>
              <a:rPr lang="zh-CN" altLang="en-US">
                <a:solidFill>
                  <a:srgbClr val="FF0000"/>
                </a:solidFill>
                <a:effectLst>
                  <a:outerShdw blurRad="38100" dist="38100" dir="2700000" algn="tl">
                    <a:srgbClr val="C0C0C0"/>
                  </a:outerShdw>
                </a:effectLst>
              </a:rPr>
              <a:t>命中率</a:t>
            </a:r>
            <a:r>
              <a:rPr lang="en-US" altLang="zh-CN">
                <a:solidFill>
                  <a:srgbClr val="FF0000"/>
                </a:solidFill>
                <a:effectLst>
                  <a:outerShdw blurRad="38100" dist="38100" dir="2700000" algn="tl">
                    <a:srgbClr val="C0C0C0"/>
                  </a:outerShdw>
                </a:effectLst>
              </a:rPr>
              <a:t>H</a:t>
            </a:r>
          </a:p>
          <a:p>
            <a:pPr eaLnBrk="1" hangingPunct="1">
              <a:buFont typeface="Wingdings" panose="05000000000000000000" pitchFamily="2" charset="2"/>
              <a:buNone/>
              <a:defRPr/>
            </a:pPr>
            <a:r>
              <a:rPr lang="zh-CN" altLang="en-US"/>
              <a:t>   在</a:t>
            </a:r>
            <a:r>
              <a:rPr lang="en-US" altLang="zh-CN"/>
              <a:t>M1</a:t>
            </a:r>
            <a:r>
              <a:rPr lang="zh-CN" altLang="en-US"/>
              <a:t>存储器中访问到的概率。</a:t>
            </a:r>
          </a:p>
          <a:p>
            <a:pPr eaLnBrk="1" hangingPunct="1">
              <a:buClr>
                <a:srgbClr val="FF0000"/>
              </a:buClr>
              <a:defRPr/>
            </a:pPr>
            <a:endParaRPr lang="zh-CN" altLang="en-US">
              <a:solidFill>
                <a:srgbClr val="FF0000"/>
              </a:solidFill>
              <a:effectLst>
                <a:outerShdw blurRad="38100" dist="38100" dir="2700000" algn="tl">
                  <a:srgbClr val="C0C0C0"/>
                </a:outerShdw>
              </a:effectLst>
            </a:endParaRPr>
          </a:p>
          <a:p>
            <a:pPr eaLnBrk="1" hangingPunct="1">
              <a:buClr>
                <a:srgbClr val="FF0000"/>
              </a:buClr>
              <a:defRPr/>
            </a:pPr>
            <a:endParaRPr lang="zh-CN" altLang="en-US">
              <a:solidFill>
                <a:srgbClr val="FF0000"/>
              </a:solidFill>
              <a:effectLst>
                <a:outerShdw blurRad="38100" dist="38100" dir="2700000" algn="tl">
                  <a:srgbClr val="C0C0C0"/>
                </a:outerShdw>
              </a:effectLst>
            </a:endParaRPr>
          </a:p>
          <a:p>
            <a:pPr eaLnBrk="1" hangingPunct="1">
              <a:spcBef>
                <a:spcPct val="90000"/>
              </a:spcBef>
              <a:buClr>
                <a:srgbClr val="FF0000"/>
              </a:buClr>
              <a:defRPr/>
            </a:pPr>
            <a:r>
              <a:rPr lang="zh-CN" altLang="en-US">
                <a:solidFill>
                  <a:srgbClr val="FF0000"/>
                </a:solidFill>
                <a:effectLst>
                  <a:outerShdw blurRad="38100" dist="38100" dir="2700000" algn="tl">
                    <a:srgbClr val="C0C0C0"/>
                  </a:outerShdw>
                </a:effectLst>
              </a:rPr>
              <a:t>存储系统的访问时间</a:t>
            </a:r>
            <a:r>
              <a:rPr lang="en-US" altLang="zh-CN">
                <a:solidFill>
                  <a:srgbClr val="FF0000"/>
                </a:solidFill>
                <a:effectLst>
                  <a:outerShdw blurRad="38100" dist="38100" dir="2700000" algn="tl">
                    <a:srgbClr val="C0C0C0"/>
                  </a:outerShdw>
                </a:effectLst>
              </a:rPr>
              <a:t>T</a:t>
            </a:r>
          </a:p>
          <a:p>
            <a:pPr eaLnBrk="1" hangingPunct="1">
              <a:defRPr/>
            </a:pPr>
            <a:endParaRPr lang="en-US" altLang="zh-CN"/>
          </a:p>
          <a:p>
            <a:pPr eaLnBrk="1" hangingPunct="1">
              <a:buFont typeface="Wingdings" panose="05000000000000000000" pitchFamily="2" charset="2"/>
              <a:buNone/>
              <a:defRPr/>
            </a:pPr>
            <a:endParaRPr lang="en-US" altLang="zh-CN"/>
          </a:p>
        </p:txBody>
      </p:sp>
      <p:graphicFrame>
        <p:nvGraphicFramePr>
          <p:cNvPr id="18437" name="Object 5"/>
          <p:cNvGraphicFramePr>
            <a:graphicFrameLocks noChangeAspect="1"/>
          </p:cNvGraphicFramePr>
          <p:nvPr/>
        </p:nvGraphicFramePr>
        <p:xfrm>
          <a:off x="2819400" y="5486400"/>
          <a:ext cx="7107238" cy="539750"/>
        </p:xfrm>
        <a:graphic>
          <a:graphicData uri="http://schemas.openxmlformats.org/presentationml/2006/ole">
            <mc:AlternateContent xmlns:mc="http://schemas.openxmlformats.org/markup-compatibility/2006">
              <mc:Choice xmlns:v="urn:schemas-microsoft-com:vml" Requires="v">
                <p:oleObj spid="_x0000_s9218" name="Equation" r:id="rId8" imgW="2844800" imgH="215900" progId="Equation.3">
                  <p:embed/>
                </p:oleObj>
              </mc:Choice>
              <mc:Fallback>
                <p:oleObj name="Equation" r:id="rId8" imgW="2844800" imgH="215900" progId="Equation.3">
                  <p:embed/>
                  <p:pic>
                    <p:nvPicPr>
                      <p:cNvPr id="18437"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5486400"/>
                        <a:ext cx="7107238" cy="53975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18438" name="Object 7"/>
          <p:cNvGraphicFramePr/>
          <p:nvPr/>
        </p:nvGraphicFramePr>
        <p:xfrm>
          <a:off x="2870200" y="2986088"/>
          <a:ext cx="1931988" cy="885825"/>
        </p:xfrm>
        <a:graphic>
          <a:graphicData uri="http://schemas.openxmlformats.org/presentationml/2006/ole">
            <mc:AlternateContent xmlns:mc="http://schemas.openxmlformats.org/markup-compatibility/2006">
              <mc:Choice xmlns:v="urn:schemas-microsoft-com:vml" Requires="v">
                <p:oleObj spid="_x0000_s9219" name="公式" r:id="rId10" imgW="965200" imgH="444500" progId="Equation.3">
                  <p:embed/>
                </p:oleObj>
              </mc:Choice>
              <mc:Fallback>
                <p:oleObj name="公式" r:id="rId10" imgW="965200" imgH="444500" progId="Equation.3">
                  <p:embed/>
                  <p:pic>
                    <p:nvPicPr>
                      <p:cNvPr id="18438" name="Object 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0200" y="2986088"/>
                        <a:ext cx="1931988" cy="885825"/>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sp>
        <p:nvSpPr>
          <p:cNvPr id="419848" name="Rectangle 8"/>
          <p:cNvSpPr>
            <a:spLocks noChangeArrowheads="1"/>
          </p:cNvSpPr>
          <p:nvPr/>
        </p:nvSpPr>
        <p:spPr bwMode="auto">
          <a:xfrm>
            <a:off x="5519738" y="3284538"/>
            <a:ext cx="1939290" cy="701675"/>
          </a:xfrm>
          <a:prstGeom prst="rect">
            <a:avLst/>
          </a:prstGeom>
          <a:solidFill>
            <a:srgbClr val="CCFFCC"/>
          </a:solidFill>
          <a:ln w="57150" cmpd="thickThin">
            <a:solidFill>
              <a:schemeClr val="tx1"/>
            </a:solidFill>
            <a:miter lim="800000"/>
          </a:ln>
          <a:effectLst>
            <a:outerShdw dist="107763" dir="2700000" algn="ctr" rotWithShape="0">
              <a:schemeClr val="bg2"/>
            </a:outerShdw>
          </a:effectLst>
        </p:spPr>
        <p:txBody>
          <a:bodyPr wrap="none" lIns="90000" tIns="46800" rIns="90000" bIns="46800">
            <a:spAutoFit/>
          </a:bodyPr>
          <a:lstStyle/>
          <a:p>
            <a:pPr algn="l">
              <a:spcBef>
                <a:spcPct val="20000"/>
              </a:spcBef>
              <a:defRPr/>
            </a:pPr>
            <a:r>
              <a:rPr kumimoji="0" lang="en-US" altLang="zh-CN">
                <a:solidFill>
                  <a:srgbClr val="FF0000"/>
                </a:solidFill>
                <a:effectLst>
                  <a:outerShdw blurRad="38100" dist="38100" dir="2700000" algn="tl">
                    <a:srgbClr val="000000"/>
                  </a:outerShdw>
                </a:effectLst>
                <a:ea typeface="楷体_GB2312" pitchFamily="49" charset="-122"/>
              </a:rPr>
              <a:t>N</a:t>
            </a:r>
            <a:r>
              <a:rPr kumimoji="0" lang="en-US" altLang="zh-CN" baseline="-25000">
                <a:solidFill>
                  <a:srgbClr val="FF0000"/>
                </a:solidFill>
                <a:effectLst>
                  <a:outerShdw blurRad="38100" dist="38100" dir="2700000" algn="tl">
                    <a:srgbClr val="000000"/>
                  </a:outerShdw>
                </a:effectLst>
                <a:ea typeface="楷体_GB2312" pitchFamily="49" charset="-122"/>
              </a:rPr>
              <a:t>1</a:t>
            </a:r>
            <a:r>
              <a:rPr kumimoji="0" lang="en-US" altLang="zh-CN">
                <a:solidFill>
                  <a:srgbClr val="FF0000"/>
                </a:solidFill>
                <a:effectLst>
                  <a:outerShdw blurRad="38100" dist="38100" dir="2700000" algn="tl">
                    <a:srgbClr val="000000"/>
                  </a:outerShdw>
                </a:effectLst>
                <a:ea typeface="楷体_GB2312" pitchFamily="49" charset="-122"/>
              </a:rPr>
              <a:t>:</a:t>
            </a:r>
            <a:r>
              <a:rPr kumimoji="0" lang="en-US" altLang="zh-CN">
                <a:ea typeface="楷体_GB2312" pitchFamily="49" charset="-122"/>
              </a:rPr>
              <a:t> </a:t>
            </a:r>
            <a:r>
              <a:rPr kumimoji="0" lang="en-US" altLang="zh-CN" b="1">
                <a:ea typeface="楷体_GB2312" pitchFamily="49" charset="-122"/>
              </a:rPr>
              <a:t>M</a:t>
            </a:r>
            <a:r>
              <a:rPr kumimoji="0" lang="en-US" altLang="zh-CN" b="1" baseline="-25000">
                <a:ea typeface="楷体_GB2312" pitchFamily="49" charset="-122"/>
              </a:rPr>
              <a:t>1</a:t>
            </a:r>
            <a:r>
              <a:rPr kumimoji="0" lang="zh-CN" altLang="en-US" b="1">
                <a:ea typeface="楷体_GB2312" pitchFamily="49" charset="-122"/>
              </a:rPr>
              <a:t>的访问次数</a:t>
            </a:r>
          </a:p>
          <a:p>
            <a:pPr algn="l">
              <a:spcBef>
                <a:spcPct val="20000"/>
              </a:spcBef>
              <a:defRPr/>
            </a:pPr>
            <a:r>
              <a:rPr kumimoji="0" lang="en-US" altLang="zh-CN">
                <a:solidFill>
                  <a:srgbClr val="FF0000"/>
                </a:solidFill>
                <a:effectLst>
                  <a:outerShdw blurRad="38100" dist="38100" dir="2700000" algn="tl">
                    <a:srgbClr val="000000"/>
                  </a:outerShdw>
                </a:effectLst>
                <a:ea typeface="楷体_GB2312" pitchFamily="49" charset="-122"/>
              </a:rPr>
              <a:t>N</a:t>
            </a:r>
            <a:r>
              <a:rPr kumimoji="0" lang="en-US" altLang="zh-CN" baseline="-25000">
                <a:solidFill>
                  <a:srgbClr val="FF0000"/>
                </a:solidFill>
                <a:effectLst>
                  <a:outerShdw blurRad="38100" dist="38100" dir="2700000" algn="tl">
                    <a:srgbClr val="000000"/>
                  </a:outerShdw>
                </a:effectLst>
                <a:ea typeface="楷体_GB2312" pitchFamily="49" charset="-122"/>
              </a:rPr>
              <a:t>2</a:t>
            </a:r>
            <a:r>
              <a:rPr kumimoji="0" lang="en-US" altLang="zh-CN">
                <a:solidFill>
                  <a:srgbClr val="FF0000"/>
                </a:solidFill>
                <a:effectLst>
                  <a:outerShdw blurRad="38100" dist="38100" dir="2700000" algn="tl">
                    <a:srgbClr val="000000"/>
                  </a:outerShdw>
                </a:effectLst>
                <a:ea typeface="楷体_GB2312" pitchFamily="49" charset="-122"/>
              </a:rPr>
              <a:t>:</a:t>
            </a:r>
            <a:r>
              <a:rPr kumimoji="0" lang="en-US" altLang="zh-CN">
                <a:ea typeface="楷体_GB2312" pitchFamily="49" charset="-122"/>
              </a:rPr>
              <a:t> </a:t>
            </a:r>
            <a:r>
              <a:rPr kumimoji="0" lang="en-US" altLang="zh-CN" b="1">
                <a:ea typeface="楷体_GB2312" pitchFamily="49" charset="-122"/>
              </a:rPr>
              <a:t>M</a:t>
            </a:r>
            <a:r>
              <a:rPr kumimoji="0" lang="en-US" altLang="zh-CN" b="1" baseline="-25000">
                <a:ea typeface="楷体_GB2312" pitchFamily="49" charset="-122"/>
              </a:rPr>
              <a:t>2</a:t>
            </a:r>
            <a:r>
              <a:rPr kumimoji="0" lang="zh-CN" altLang="en-US" b="1">
                <a:ea typeface="楷体_GB2312" pitchFamily="49" charset="-122"/>
              </a:rPr>
              <a:t>的访问次数</a:t>
            </a:r>
          </a:p>
        </p:txBody>
      </p:sp>
      <p:sp>
        <p:nvSpPr>
          <p:cNvPr id="18440" name="Text Box 9"/>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1</a:t>
            </a:r>
          </a:p>
        </p:txBody>
      </p:sp>
    </p:spTree>
  </p:cSld>
  <p:clrMapOvr>
    <a:masterClrMapping/>
  </p:clrMapOvr>
  <p:transition spd="slow">
    <p:random/>
    <p:sndAc>
      <p:stSnd>
        <p:snd r:embed="rId3" name="projctor.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eaLnBrk="1" hangingPunct="1">
              <a:defRPr/>
            </a:pPr>
            <a:r>
              <a:rPr lang="zh-CN" altLang="en-US"/>
              <a:t>存储系统的访问效率</a:t>
            </a:r>
          </a:p>
        </p:txBody>
      </p:sp>
      <p:sp>
        <p:nvSpPr>
          <p:cNvPr id="19459"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存储系统原理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存储系统的基本概念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7" action="ppaction://hlinksldjump"/>
              </a:rPr>
              <a:t>存储系统的性能指标</a:t>
            </a:r>
            <a:endParaRPr lang="zh-CN" altLang="en-US" sz="1200" b="0">
              <a:latin typeface="Times New Roman" panose="02020603050405020304" pitchFamily="18" charset="0"/>
              <a:ea typeface="幼圆" panose="02010509060101010101" pitchFamily="49" charset="-122"/>
            </a:endParaRPr>
          </a:p>
        </p:txBody>
      </p:sp>
      <p:sp>
        <p:nvSpPr>
          <p:cNvPr id="19460" name="Rectangle 4"/>
          <p:cNvSpPr>
            <a:spLocks noGrp="1" noChangeArrowheads="1"/>
          </p:cNvSpPr>
          <p:nvPr>
            <p:ph type="body" idx="1"/>
          </p:nvPr>
        </p:nvSpPr>
        <p:spPr>
          <a:xfrm>
            <a:off x="2333625" y="3860800"/>
            <a:ext cx="8010525" cy="2520950"/>
          </a:xfrm>
        </p:spPr>
        <p:txBody>
          <a:bodyPr/>
          <a:lstStyle/>
          <a:p>
            <a:pPr marL="374650" indent="-374650" eaLnBrk="1" hangingPunct="1">
              <a:lnSpc>
                <a:spcPct val="110000"/>
              </a:lnSpc>
              <a:buFont typeface="Wingdings" panose="05000000000000000000" pitchFamily="2" charset="2"/>
              <a:buNone/>
            </a:pPr>
            <a:r>
              <a:rPr lang="zh-CN" altLang="en-US"/>
              <a:t>   提高存储系统速度的两条途径：</a:t>
            </a:r>
          </a:p>
          <a:p>
            <a:pPr marL="374650" indent="-374650" eaLnBrk="1" hangingPunct="1">
              <a:lnSpc>
                <a:spcPct val="110000"/>
              </a:lnSpc>
            </a:pPr>
            <a:r>
              <a:rPr lang="zh-CN" altLang="en-US"/>
              <a:t>提高命中率</a:t>
            </a:r>
            <a:r>
              <a:rPr lang="en-US" altLang="zh-CN"/>
              <a:t>H（</a:t>
            </a:r>
            <a:r>
              <a:rPr lang="zh-CN" altLang="en-US"/>
              <a:t>见</a:t>
            </a:r>
            <a:r>
              <a:rPr lang="zh-CN" altLang="en-US">
                <a:hlinkClick r:id="rId8" action="ppaction://hlinksldjump"/>
              </a:rPr>
              <a:t>例</a:t>
            </a:r>
            <a:r>
              <a:rPr lang="en-US" altLang="zh-CN">
                <a:hlinkClick r:id="rId8" action="ppaction://hlinksldjump"/>
              </a:rPr>
              <a:t>1</a:t>
            </a:r>
            <a:r>
              <a:rPr lang="zh-CN" altLang="en-US"/>
              <a:t>）</a:t>
            </a:r>
          </a:p>
          <a:p>
            <a:pPr marL="374650" indent="-374650" eaLnBrk="1" hangingPunct="1">
              <a:lnSpc>
                <a:spcPct val="110000"/>
              </a:lnSpc>
            </a:pPr>
            <a:r>
              <a:rPr lang="zh-CN" altLang="en-US"/>
              <a:t>两个存储器的速度不要相差太大</a:t>
            </a:r>
            <a:r>
              <a:rPr lang="en-US" altLang="zh-CN"/>
              <a:t>（</a:t>
            </a:r>
            <a:r>
              <a:rPr lang="zh-CN" altLang="en-US"/>
              <a:t>见</a:t>
            </a:r>
            <a:r>
              <a:rPr lang="zh-CN" altLang="en-US">
                <a:hlinkClick r:id="rId9" action="ppaction://hlinksldjump"/>
              </a:rPr>
              <a:t>例</a:t>
            </a:r>
            <a:r>
              <a:rPr lang="en-US" altLang="zh-CN">
                <a:hlinkClick r:id="rId9" action="ppaction://hlinksldjump"/>
              </a:rPr>
              <a:t>3</a:t>
            </a:r>
            <a:r>
              <a:rPr lang="zh-CN" altLang="en-US"/>
              <a:t>）</a:t>
            </a:r>
            <a:endParaRPr lang="en-US" altLang="zh-CN"/>
          </a:p>
        </p:txBody>
      </p:sp>
      <p:graphicFrame>
        <p:nvGraphicFramePr>
          <p:cNvPr id="19461" name="Object 6"/>
          <p:cNvGraphicFramePr>
            <a:graphicFrameLocks noChangeAspect="1"/>
          </p:cNvGraphicFramePr>
          <p:nvPr/>
        </p:nvGraphicFramePr>
        <p:xfrm>
          <a:off x="2495550" y="2205038"/>
          <a:ext cx="7834313" cy="1401762"/>
        </p:xfrm>
        <a:graphic>
          <a:graphicData uri="http://schemas.openxmlformats.org/presentationml/2006/ole">
            <mc:AlternateContent xmlns:mc="http://schemas.openxmlformats.org/markup-compatibility/2006">
              <mc:Choice xmlns:v="urn:schemas-microsoft-com:vml" Requires="v">
                <p:oleObj spid="_x0000_s10242" name="Equation" r:id="rId10" imgW="3581400" imgH="584200" progId="Equation.3">
                  <p:embed/>
                </p:oleObj>
              </mc:Choice>
              <mc:Fallback>
                <p:oleObj name="Equation" r:id="rId10" imgW="3581400" imgH="584200" progId="Equation.3">
                  <p:embed/>
                  <p:pic>
                    <p:nvPicPr>
                      <p:cNvPr id="19461"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95550" y="2205038"/>
                        <a:ext cx="7834313" cy="1401762"/>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sp>
        <p:nvSpPr>
          <p:cNvPr id="19462" name="Text Box 7"/>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2</a:t>
            </a:r>
          </a:p>
        </p:txBody>
      </p:sp>
    </p:spTree>
  </p:cSld>
  <p:clrMapOvr>
    <a:masterClrMapping/>
  </p:clrMapOvr>
  <p:transition spd="slow">
    <p:random/>
    <p:sndAc>
      <p:stSnd>
        <p:snd r:embed="rId3" name="projctor.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pPr eaLnBrk="1" hangingPunct="1">
              <a:defRPr/>
            </a:pPr>
            <a:r>
              <a:rPr lang="zh-CN" altLang="en-US"/>
              <a:t>例1：不同命中率</a:t>
            </a:r>
          </a:p>
        </p:txBody>
      </p:sp>
      <p:sp>
        <p:nvSpPr>
          <p:cNvPr id="20483"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5"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存储系统原理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7" action="ppaction://hlinksldjump"/>
              </a:rPr>
              <a:t>存储系统的基本概念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8" action="ppaction://hlinksldjump"/>
              </a:rPr>
              <a:t>存储系统的性能指标</a:t>
            </a:r>
            <a:endParaRPr lang="zh-CN" altLang="en-US" sz="1200" b="0">
              <a:latin typeface="Times New Roman" panose="02020603050405020304" pitchFamily="18" charset="0"/>
              <a:ea typeface="幼圆" panose="02010509060101010101" pitchFamily="49" charset="-122"/>
            </a:endParaRPr>
          </a:p>
        </p:txBody>
      </p:sp>
      <p:sp>
        <p:nvSpPr>
          <p:cNvPr id="422919" name="Rectangle 7"/>
          <p:cNvSpPr>
            <a:spLocks noGrp="1" noChangeArrowheads="1"/>
          </p:cNvSpPr>
          <p:nvPr>
            <p:ph type="body" idx="1"/>
          </p:nvPr>
        </p:nvSpPr>
        <p:spPr>
          <a:xfrm>
            <a:off x="2333625" y="1989138"/>
            <a:ext cx="7958138" cy="4411662"/>
          </a:xfrm>
        </p:spPr>
        <p:txBody>
          <a:bodyPr/>
          <a:lstStyle/>
          <a:p>
            <a:pPr marL="850900" indent="-850900" eaLnBrk="1" hangingPunct="1">
              <a:buFont typeface="Wingdings" panose="05000000000000000000" pitchFamily="2" charset="2"/>
              <a:buNone/>
              <a:defRPr/>
            </a:pPr>
            <a:r>
              <a:rPr lang="zh-CN" altLang="en-US">
                <a:solidFill>
                  <a:srgbClr val="FF0000"/>
                </a:solidFill>
                <a:effectLst>
                  <a:outerShdw blurRad="38100" dist="38100" dir="2700000" algn="tl">
                    <a:srgbClr val="C0C0C0"/>
                  </a:outerShdw>
                </a:effectLst>
              </a:rPr>
              <a:t>问：</a:t>
            </a:r>
            <a:r>
              <a:rPr lang="zh-CN" altLang="en-US"/>
              <a:t>假设</a:t>
            </a:r>
            <a:r>
              <a:rPr lang="en-US" altLang="zh-CN"/>
              <a:t>T2=5T1，</a:t>
            </a:r>
            <a:r>
              <a:rPr lang="zh-CN" altLang="en-US"/>
              <a:t>在命中率</a:t>
            </a:r>
            <a:r>
              <a:rPr lang="en-US" altLang="zh-CN"/>
              <a:t>H</a:t>
            </a:r>
            <a:r>
              <a:rPr lang="zh-CN" altLang="en-US"/>
              <a:t>为0.9和0.99两种情况下，分别计算存储系统的访问效率。</a:t>
            </a:r>
          </a:p>
          <a:p>
            <a:pPr marL="850900" indent="-850900" eaLnBrk="1" hangingPunct="1">
              <a:buFont typeface="Wingdings" panose="05000000000000000000" pitchFamily="2" charset="2"/>
              <a:buNone/>
              <a:defRPr/>
            </a:pPr>
            <a:r>
              <a:rPr lang="zh-CN" altLang="en-US">
                <a:solidFill>
                  <a:srgbClr val="FF0000"/>
                </a:solidFill>
                <a:effectLst>
                  <a:outerShdw blurRad="38100" dist="38100" dir="2700000" algn="tl">
                    <a:srgbClr val="C0C0C0"/>
                  </a:outerShdw>
                </a:effectLst>
              </a:rPr>
              <a:t>答：</a:t>
            </a:r>
            <a:r>
              <a:rPr lang="zh-CN" altLang="en-US"/>
              <a:t>当</a:t>
            </a:r>
            <a:r>
              <a:rPr lang="en-US" altLang="zh-CN"/>
              <a:t>H=0.9</a:t>
            </a:r>
            <a:r>
              <a:rPr lang="zh-CN" altLang="en-US"/>
              <a:t>时：</a:t>
            </a:r>
          </a:p>
          <a:p>
            <a:pPr marL="850900" indent="-850900" eaLnBrk="1" hangingPunct="1">
              <a:buFont typeface="Wingdings" panose="05000000000000000000" pitchFamily="2" charset="2"/>
              <a:buNone/>
              <a:defRPr/>
            </a:pPr>
            <a:endParaRPr lang="zh-CN" altLang="en-US"/>
          </a:p>
          <a:p>
            <a:pPr marL="850900" indent="-850900" eaLnBrk="1" hangingPunct="1">
              <a:buFont typeface="Wingdings" panose="05000000000000000000" pitchFamily="2" charset="2"/>
              <a:buNone/>
              <a:defRPr/>
            </a:pPr>
            <a:r>
              <a:rPr lang="zh-CN" altLang="en-US"/>
              <a:t>       当</a:t>
            </a:r>
            <a:r>
              <a:rPr lang="en-US" altLang="zh-CN"/>
              <a:t>H=0.99</a:t>
            </a:r>
            <a:r>
              <a:rPr lang="zh-CN" altLang="en-US"/>
              <a:t>时：</a:t>
            </a:r>
          </a:p>
        </p:txBody>
      </p:sp>
      <p:graphicFrame>
        <p:nvGraphicFramePr>
          <p:cNvPr id="422920" name="Object 8"/>
          <p:cNvGraphicFramePr>
            <a:graphicFrameLocks noChangeAspect="1"/>
          </p:cNvGraphicFramePr>
          <p:nvPr/>
        </p:nvGraphicFramePr>
        <p:xfrm>
          <a:off x="5791200" y="5105400"/>
          <a:ext cx="3944938" cy="1004888"/>
        </p:xfrm>
        <a:graphic>
          <a:graphicData uri="http://schemas.openxmlformats.org/presentationml/2006/ole">
            <mc:AlternateContent xmlns:mc="http://schemas.openxmlformats.org/markup-compatibility/2006">
              <mc:Choice xmlns:v="urn:schemas-microsoft-com:vml" Requires="v">
                <p:oleObj spid="_x0000_s11266" name="Equation" r:id="rId9" imgW="1803400" imgH="419100" progId="Equation.3">
                  <p:embed/>
                </p:oleObj>
              </mc:Choice>
              <mc:Fallback>
                <p:oleObj name="Equation" r:id="rId9" imgW="1803400" imgH="419100" progId="Equation.3">
                  <p:embed/>
                  <p:pic>
                    <p:nvPicPr>
                      <p:cNvPr id="42292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5105400"/>
                        <a:ext cx="3944938" cy="1004888"/>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graphicFrame>
        <p:nvGraphicFramePr>
          <p:cNvPr id="422921" name="Object 9"/>
          <p:cNvGraphicFramePr>
            <a:graphicFrameLocks noChangeAspect="1"/>
          </p:cNvGraphicFramePr>
          <p:nvPr/>
        </p:nvGraphicFramePr>
        <p:xfrm>
          <a:off x="5808663" y="3716338"/>
          <a:ext cx="3611562" cy="1004887"/>
        </p:xfrm>
        <a:graphic>
          <a:graphicData uri="http://schemas.openxmlformats.org/presentationml/2006/ole">
            <mc:AlternateContent xmlns:mc="http://schemas.openxmlformats.org/markup-compatibility/2006">
              <mc:Choice xmlns:v="urn:schemas-microsoft-com:vml" Requires="v">
                <p:oleObj spid="_x0000_s11267" name="Equation" r:id="rId11" imgW="1651000" imgH="419100" progId="Equation.3">
                  <p:embed/>
                </p:oleObj>
              </mc:Choice>
              <mc:Fallback>
                <p:oleObj name="Equation" r:id="rId11" imgW="1651000" imgH="419100" progId="Equation.3">
                  <p:embed/>
                  <p:pic>
                    <p:nvPicPr>
                      <p:cNvPr id="422921"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8663" y="3716338"/>
                        <a:ext cx="3611562" cy="1004887"/>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sp>
        <p:nvSpPr>
          <p:cNvPr id="20487" name="Text Box 10"/>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a:t>
            </a:r>
            <a:r>
              <a:rPr lang="en-US" altLang="zh-CN" sz="1200" b="0">
                <a:latin typeface="幼圆" panose="02010509060101010101" pitchFamily="49" charset="-122"/>
                <a:ea typeface="幼圆" panose="02010509060101010101" pitchFamily="49" charset="-122"/>
              </a:rPr>
              <a:t>3</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22921"/>
                                        </p:tgtEl>
                                        <p:attrNameLst>
                                          <p:attrName>style.visibility</p:attrName>
                                        </p:attrNameLst>
                                      </p:cBhvr>
                                      <p:to>
                                        <p:strVal val="visible"/>
                                      </p:to>
                                    </p:set>
                                    <p:anim calcmode="lin" valueType="num">
                                      <p:cBhvr additive="base">
                                        <p:cTn id="7" dur="500" fill="hold"/>
                                        <p:tgtEl>
                                          <p:spTgt spid="422921"/>
                                        </p:tgtEl>
                                        <p:attrNameLst>
                                          <p:attrName>ppt_x</p:attrName>
                                        </p:attrNameLst>
                                      </p:cBhvr>
                                      <p:tavLst>
                                        <p:tav tm="0">
                                          <p:val>
                                            <p:strVal val="1+#ppt_w/2"/>
                                          </p:val>
                                        </p:tav>
                                        <p:tav tm="100000">
                                          <p:val>
                                            <p:strVal val="#ppt_x"/>
                                          </p:val>
                                        </p:tav>
                                      </p:tavLst>
                                    </p:anim>
                                    <p:anim calcmode="lin" valueType="num">
                                      <p:cBhvr additive="base">
                                        <p:cTn id="8" dur="500" fill="hold"/>
                                        <p:tgtEl>
                                          <p:spTgt spid="4229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22920"/>
                                        </p:tgtEl>
                                        <p:attrNameLst>
                                          <p:attrName>style.visibility</p:attrName>
                                        </p:attrNameLst>
                                      </p:cBhvr>
                                      <p:to>
                                        <p:strVal val="visible"/>
                                      </p:to>
                                    </p:set>
                                    <p:anim calcmode="lin" valueType="num">
                                      <p:cBhvr additive="base">
                                        <p:cTn id="13" dur="500" fill="hold"/>
                                        <p:tgtEl>
                                          <p:spTgt spid="422920"/>
                                        </p:tgtEl>
                                        <p:attrNameLst>
                                          <p:attrName>ppt_x</p:attrName>
                                        </p:attrNameLst>
                                      </p:cBhvr>
                                      <p:tavLst>
                                        <p:tav tm="0">
                                          <p:val>
                                            <p:strVal val="1+#ppt_w/2"/>
                                          </p:val>
                                        </p:tav>
                                        <p:tav tm="100000">
                                          <p:val>
                                            <p:strVal val="#ppt_x"/>
                                          </p:val>
                                        </p:tav>
                                      </p:tavLst>
                                    </p:anim>
                                    <p:anim calcmode="lin" valueType="num">
                                      <p:cBhvr additive="base">
                                        <p:cTn id="14" dur="500" fill="hold"/>
                                        <p:tgtEl>
                                          <p:spTgt spid="4229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eaLnBrk="1" hangingPunct="1">
              <a:defRPr/>
            </a:pPr>
            <a:r>
              <a:rPr lang="zh-CN" altLang="en-US"/>
              <a:t>采用预取技术提高</a:t>
            </a:r>
            <a:br>
              <a:rPr lang="zh-CN" altLang="en-US"/>
            </a:br>
            <a:r>
              <a:rPr lang="zh-CN" altLang="en-US"/>
              <a:t>命中率</a:t>
            </a:r>
          </a:p>
        </p:txBody>
      </p:sp>
      <p:sp>
        <p:nvSpPr>
          <p:cNvPr id="21507"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存储系统原理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存储系统的基本概念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7" action="ppaction://hlinksldjump"/>
              </a:rPr>
              <a:t>存储系统的性能指标</a:t>
            </a:r>
            <a:endParaRPr lang="zh-CN" altLang="en-US" sz="1200" b="0">
              <a:latin typeface="Times New Roman" panose="02020603050405020304" pitchFamily="18" charset="0"/>
              <a:ea typeface="幼圆" panose="02010509060101010101" pitchFamily="49" charset="-122"/>
            </a:endParaRPr>
          </a:p>
        </p:txBody>
      </p:sp>
      <p:sp>
        <p:nvSpPr>
          <p:cNvPr id="421894" name="Rectangle 6"/>
          <p:cNvSpPr>
            <a:spLocks noGrp="1" noChangeArrowheads="1"/>
          </p:cNvSpPr>
          <p:nvPr>
            <p:ph type="body" idx="1"/>
          </p:nvPr>
        </p:nvSpPr>
        <p:spPr>
          <a:xfrm>
            <a:off x="2333625" y="1989138"/>
            <a:ext cx="7939088" cy="4411662"/>
          </a:xfrm>
        </p:spPr>
        <p:txBody>
          <a:bodyPr>
            <a:normAutofit lnSpcReduction="10000"/>
          </a:bodyPr>
          <a:lstStyle/>
          <a:p>
            <a:pPr marL="0" indent="0" eaLnBrk="1" hangingPunct="1">
              <a:lnSpc>
                <a:spcPct val="90000"/>
              </a:lnSpc>
              <a:buClr>
                <a:srgbClr val="FF0000"/>
              </a:buClr>
              <a:defRPr/>
            </a:pPr>
            <a:r>
              <a:rPr lang="zh-CN" altLang="en-US" sz="2800">
                <a:solidFill>
                  <a:srgbClr val="FF0000"/>
                </a:solidFill>
                <a:effectLst>
                  <a:outerShdw blurRad="38100" dist="38100" dir="2700000" algn="tl">
                    <a:srgbClr val="C0C0C0"/>
                  </a:outerShdw>
                </a:effectLst>
              </a:rPr>
              <a:t>  思想</a:t>
            </a:r>
          </a:p>
          <a:p>
            <a:pPr marL="0" indent="0" eaLnBrk="1" hangingPunct="1">
              <a:lnSpc>
                <a:spcPct val="90000"/>
              </a:lnSpc>
              <a:buFont typeface="Wingdings" panose="05000000000000000000" pitchFamily="2" charset="2"/>
              <a:buNone/>
              <a:defRPr/>
            </a:pPr>
            <a:r>
              <a:rPr lang="zh-CN" altLang="en-US" sz="2800"/>
              <a:t>    不命中时，把</a:t>
            </a:r>
            <a:r>
              <a:rPr lang="en-US" altLang="zh-CN" sz="2800"/>
              <a:t>M2</a:t>
            </a:r>
            <a:r>
              <a:rPr lang="zh-CN" altLang="en-US" sz="2800"/>
              <a:t>存储器中相邻几个单元组成的一个数据块都取出来送入</a:t>
            </a:r>
            <a:r>
              <a:rPr lang="en-US" altLang="zh-CN" sz="2800"/>
              <a:t>M1</a:t>
            </a:r>
            <a:r>
              <a:rPr lang="zh-CN" altLang="en-US" sz="2800"/>
              <a:t>存储器中。</a:t>
            </a:r>
          </a:p>
          <a:p>
            <a:pPr marL="0" indent="0" eaLnBrk="1" hangingPunct="1">
              <a:lnSpc>
                <a:spcPct val="90000"/>
              </a:lnSpc>
              <a:buClr>
                <a:srgbClr val="FF0000"/>
              </a:buClr>
              <a:defRPr/>
            </a:pPr>
            <a:r>
              <a:rPr lang="zh-CN" altLang="en-US" sz="2800">
                <a:solidFill>
                  <a:srgbClr val="FF0000"/>
                </a:solidFill>
                <a:effectLst>
                  <a:outerShdw blurRad="38100" dist="38100" dir="2700000" algn="tl">
                    <a:srgbClr val="C0C0C0"/>
                  </a:outerShdw>
                </a:effectLst>
              </a:rPr>
              <a:t>  命中率</a:t>
            </a:r>
          </a:p>
          <a:p>
            <a:pPr marL="0" indent="0" eaLnBrk="1" hangingPunct="1">
              <a:lnSpc>
                <a:spcPct val="90000"/>
              </a:lnSpc>
              <a:defRPr/>
            </a:pPr>
            <a:endParaRPr lang="zh-CN" altLang="en-US" sz="2800"/>
          </a:p>
          <a:p>
            <a:pPr marL="0" indent="0" eaLnBrk="1" hangingPunct="1">
              <a:lnSpc>
                <a:spcPct val="90000"/>
              </a:lnSpc>
              <a:buFont typeface="Wingdings" panose="05000000000000000000" pitchFamily="2" charset="2"/>
              <a:buNone/>
              <a:defRPr/>
            </a:pPr>
            <a:r>
              <a:rPr lang="zh-CN" altLang="en-US" sz="2800"/>
              <a:t>                                                           （见</a:t>
            </a:r>
            <a:r>
              <a:rPr lang="zh-CN" altLang="en-US" sz="2800">
                <a:hlinkClick r:id="rId8" action="ppaction://hlinksldjump"/>
              </a:rPr>
              <a:t>例</a:t>
            </a:r>
            <a:r>
              <a:rPr lang="en-US" altLang="zh-CN" sz="2800">
                <a:hlinkClick r:id="rId8" action="ppaction://hlinksldjump"/>
              </a:rPr>
              <a:t>2</a:t>
            </a:r>
            <a:r>
              <a:rPr lang="zh-CN" altLang="en-US" sz="2800"/>
              <a:t>）</a:t>
            </a:r>
          </a:p>
          <a:p>
            <a:pPr marL="0" indent="0" eaLnBrk="1" hangingPunct="1">
              <a:lnSpc>
                <a:spcPct val="90000"/>
              </a:lnSpc>
              <a:buFont typeface="Wingdings" panose="05000000000000000000" pitchFamily="2" charset="2"/>
              <a:buNone/>
              <a:defRPr/>
            </a:pPr>
            <a:r>
              <a:rPr lang="zh-CN" altLang="en-US" sz="2800"/>
              <a:t>其中：</a:t>
            </a:r>
            <a:r>
              <a:rPr lang="en-US" altLang="zh-CN" sz="2800">
                <a:solidFill>
                  <a:srgbClr val="FF0000"/>
                </a:solidFill>
                <a:effectLst>
                  <a:outerShdw blurRad="38100" dist="38100" dir="2700000" algn="tl">
                    <a:srgbClr val="C0C0C0"/>
                  </a:outerShdw>
                </a:effectLst>
              </a:rPr>
              <a:t>H’</a:t>
            </a:r>
            <a:r>
              <a:rPr lang="zh-CN" altLang="en-US" sz="2800"/>
              <a:t>是采用预取技术后的命中率；</a:t>
            </a:r>
          </a:p>
          <a:p>
            <a:pPr marL="0" indent="0" eaLnBrk="1" hangingPunct="1">
              <a:lnSpc>
                <a:spcPct val="90000"/>
              </a:lnSpc>
              <a:buFont typeface="Wingdings" panose="05000000000000000000" pitchFamily="2" charset="2"/>
              <a:buNone/>
              <a:defRPr/>
            </a:pPr>
            <a:r>
              <a:rPr lang="en-US" altLang="zh-CN" sz="2800">
                <a:solidFill>
                  <a:srgbClr val="FF0000"/>
                </a:solidFill>
                <a:effectLst>
                  <a:outerShdw blurRad="38100" dist="38100" dir="2700000" algn="tl">
                    <a:srgbClr val="C0C0C0"/>
                  </a:outerShdw>
                </a:effectLst>
              </a:rPr>
              <a:t>           H</a:t>
            </a:r>
            <a:r>
              <a:rPr lang="zh-CN" altLang="en-US" sz="2800"/>
              <a:t>是原来的命中率；</a:t>
            </a:r>
          </a:p>
          <a:p>
            <a:pPr marL="0" indent="0" eaLnBrk="1" hangingPunct="1">
              <a:lnSpc>
                <a:spcPct val="90000"/>
              </a:lnSpc>
              <a:buFont typeface="Wingdings" panose="05000000000000000000" pitchFamily="2" charset="2"/>
              <a:buNone/>
              <a:defRPr/>
            </a:pPr>
            <a:r>
              <a:rPr lang="zh-CN" altLang="en-US" sz="2800"/>
              <a:t>           </a:t>
            </a:r>
            <a:r>
              <a:rPr lang="en-US" altLang="zh-CN" sz="2800">
                <a:solidFill>
                  <a:srgbClr val="FF0000"/>
                </a:solidFill>
                <a:effectLst>
                  <a:outerShdw blurRad="38100" dist="38100" dir="2700000" algn="tl">
                    <a:srgbClr val="C0C0C0"/>
                  </a:outerShdw>
                </a:effectLst>
              </a:rPr>
              <a:t>n</a:t>
            </a:r>
            <a:r>
              <a:rPr lang="zh-CN" altLang="en-US" sz="2800"/>
              <a:t>为数据块大小与数据重复使用次数的乘积。</a:t>
            </a:r>
          </a:p>
        </p:txBody>
      </p:sp>
      <p:graphicFrame>
        <p:nvGraphicFramePr>
          <p:cNvPr id="21509" name="Object 8"/>
          <p:cNvGraphicFramePr/>
          <p:nvPr/>
        </p:nvGraphicFramePr>
        <p:xfrm>
          <a:off x="3885883" y="3343593"/>
          <a:ext cx="3282950" cy="857250"/>
        </p:xfrm>
        <a:graphic>
          <a:graphicData uri="http://schemas.openxmlformats.org/presentationml/2006/ole">
            <mc:AlternateContent xmlns:mc="http://schemas.openxmlformats.org/markup-compatibility/2006">
              <mc:Choice xmlns:v="urn:schemas-microsoft-com:vml" Requires="v">
                <p:oleObj spid="_x0000_s12290" name="公式" r:id="rId9" imgW="1371600" imgH="355600" progId="Equation.3">
                  <p:embed/>
                </p:oleObj>
              </mc:Choice>
              <mc:Fallback>
                <p:oleObj name="公式" r:id="rId9" imgW="1371600" imgH="355600" progId="Equation.3">
                  <p:embed/>
                  <p:pic>
                    <p:nvPicPr>
                      <p:cNvPr id="21509"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5883" y="3343593"/>
                        <a:ext cx="3282950" cy="857250"/>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sp>
        <p:nvSpPr>
          <p:cNvPr id="21510" name="Text Box 9"/>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a:t>
            </a:r>
            <a:r>
              <a:rPr lang="en-US" altLang="zh-CN" sz="1200" b="0">
                <a:latin typeface="幼圆" panose="02010509060101010101" pitchFamily="49" charset="-122"/>
                <a:ea typeface="幼圆" panose="02010509060101010101" pitchFamily="49" charset="-122"/>
              </a:rPr>
              <a:t>4</a:t>
            </a:r>
          </a:p>
        </p:txBody>
      </p:sp>
    </p:spTree>
  </p:cSld>
  <p:clrMapOvr>
    <a:masterClrMapping/>
  </p:clrMapOvr>
  <p:transition spd="slow">
    <p:random/>
    <p:sndAc>
      <p:stSnd>
        <p:snd r:embed="rId3" name="projctor.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pPr eaLnBrk="1" hangingPunct="1">
              <a:defRPr/>
            </a:pPr>
            <a:r>
              <a:rPr lang="zh-CN" altLang="en-US"/>
              <a:t>例</a:t>
            </a:r>
            <a:r>
              <a:rPr lang="en-US" altLang="zh-CN"/>
              <a:t>2</a:t>
            </a:r>
            <a:r>
              <a:rPr lang="zh-CN" altLang="en-US"/>
              <a:t>：预取技术</a:t>
            </a:r>
          </a:p>
        </p:txBody>
      </p:sp>
      <p:sp>
        <p:nvSpPr>
          <p:cNvPr id="22531"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存储系统原理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存储系统的基本概念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7" action="ppaction://hlinksldjump"/>
              </a:rPr>
              <a:t>存储系统的性能指标</a:t>
            </a:r>
            <a:endParaRPr lang="zh-CN" altLang="en-US" sz="1200" b="0">
              <a:latin typeface="Times New Roman" panose="02020603050405020304" pitchFamily="18" charset="0"/>
              <a:ea typeface="幼圆" panose="02010509060101010101" pitchFamily="49" charset="-122"/>
            </a:endParaRPr>
          </a:p>
        </p:txBody>
      </p:sp>
      <p:sp>
        <p:nvSpPr>
          <p:cNvPr id="424964" name="Rectangle 4"/>
          <p:cNvSpPr>
            <a:spLocks noGrp="1" noChangeArrowheads="1"/>
          </p:cNvSpPr>
          <p:nvPr>
            <p:ph type="body" idx="1"/>
          </p:nvPr>
        </p:nvSpPr>
        <p:spPr>
          <a:xfrm>
            <a:off x="2333625" y="1989138"/>
            <a:ext cx="7958138" cy="4411662"/>
          </a:xfrm>
        </p:spPr>
        <p:txBody>
          <a:bodyPr>
            <a:normAutofit lnSpcReduction="10000"/>
          </a:bodyPr>
          <a:lstStyle/>
          <a:p>
            <a:pPr marL="765175" indent="-765175" eaLnBrk="1" hangingPunct="1">
              <a:lnSpc>
                <a:spcPct val="90000"/>
              </a:lnSpc>
              <a:buFont typeface="Wingdings" panose="05000000000000000000" pitchFamily="2" charset="2"/>
              <a:buNone/>
              <a:defRPr/>
            </a:pPr>
            <a:r>
              <a:rPr lang="zh-CN" altLang="en-US" sz="2800">
                <a:solidFill>
                  <a:srgbClr val="FF0000"/>
                </a:solidFill>
                <a:effectLst>
                  <a:outerShdw blurRad="38100" dist="38100" dir="2700000" algn="tl">
                    <a:srgbClr val="C0C0C0"/>
                  </a:outerShdw>
                </a:effectLst>
              </a:rPr>
              <a:t>问：</a:t>
            </a:r>
            <a:r>
              <a:rPr lang="zh-CN" altLang="en-US" sz="2800"/>
              <a:t>在一个虚拟存储系统中，</a:t>
            </a:r>
            <a:r>
              <a:rPr lang="en-US" altLang="zh-CN" sz="2800"/>
              <a:t>T2＝10</a:t>
            </a:r>
            <a:r>
              <a:rPr lang="en-US" altLang="zh-CN" sz="2800" baseline="30000"/>
              <a:t>5</a:t>
            </a:r>
            <a:r>
              <a:rPr lang="en-US" altLang="zh-CN" sz="2800"/>
              <a:t> T1，</a:t>
            </a:r>
            <a:r>
              <a:rPr lang="zh-CN" altLang="en-US" sz="2800"/>
              <a:t>原来的命中率只有0.8，如果访问磁盘存储器的数据块大小为4</a:t>
            </a:r>
            <a:r>
              <a:rPr lang="en-US" altLang="zh-CN" sz="2800"/>
              <a:t>K</a:t>
            </a:r>
            <a:r>
              <a:rPr lang="zh-CN" altLang="en-US" sz="2800"/>
              <a:t>字，并要求访问效率不低于0.9，计算数据在主存储器中的重复利用率至少为多少？</a:t>
            </a:r>
          </a:p>
          <a:p>
            <a:pPr marL="765175" indent="-765175" eaLnBrk="1" hangingPunct="1">
              <a:lnSpc>
                <a:spcPct val="90000"/>
              </a:lnSpc>
              <a:buFont typeface="Wingdings" panose="05000000000000000000" pitchFamily="2" charset="2"/>
              <a:buNone/>
              <a:defRPr/>
            </a:pPr>
            <a:r>
              <a:rPr lang="zh-CN" altLang="en-US" sz="2800">
                <a:solidFill>
                  <a:srgbClr val="FF0000"/>
                </a:solidFill>
                <a:effectLst>
                  <a:outerShdw blurRad="38100" dist="38100" dir="2700000" algn="tl">
                    <a:srgbClr val="C0C0C0"/>
                  </a:outerShdw>
                </a:effectLst>
              </a:rPr>
              <a:t>答：</a:t>
            </a:r>
            <a:r>
              <a:rPr lang="zh-CN" altLang="en-US" sz="2800"/>
              <a:t>假设数据在主存储器中的重复利用率为</a:t>
            </a:r>
            <a:r>
              <a:rPr lang="en-US" altLang="zh-CN" sz="2800"/>
              <a:t>m，</a:t>
            </a:r>
            <a:r>
              <a:rPr lang="zh-CN" altLang="en-US" sz="2800"/>
              <a:t>根据前面的给出关系：</a:t>
            </a:r>
          </a:p>
          <a:p>
            <a:pPr marL="765175" indent="-765175" eaLnBrk="1" hangingPunct="1">
              <a:lnSpc>
                <a:spcPct val="90000"/>
              </a:lnSpc>
              <a:buFont typeface="Wingdings" panose="05000000000000000000" pitchFamily="2" charset="2"/>
              <a:buNone/>
              <a:defRPr/>
            </a:pPr>
            <a:endParaRPr lang="zh-CN" altLang="en-US" sz="2800"/>
          </a:p>
          <a:p>
            <a:pPr marL="765175" indent="-765175" eaLnBrk="1" hangingPunct="1">
              <a:lnSpc>
                <a:spcPct val="90000"/>
              </a:lnSpc>
              <a:buFont typeface="Wingdings" panose="05000000000000000000" pitchFamily="2" charset="2"/>
              <a:buNone/>
              <a:defRPr/>
            </a:pPr>
            <a:r>
              <a:rPr lang="zh-CN" altLang="en-US" sz="2800"/>
              <a:t>         </a:t>
            </a:r>
          </a:p>
          <a:p>
            <a:pPr marL="765175" indent="-765175" eaLnBrk="1" hangingPunct="1">
              <a:lnSpc>
                <a:spcPct val="90000"/>
              </a:lnSpc>
              <a:buFont typeface="Wingdings" panose="05000000000000000000" pitchFamily="2" charset="2"/>
              <a:buNone/>
              <a:defRPr/>
            </a:pPr>
            <a:r>
              <a:rPr lang="zh-CN" altLang="en-US" sz="2800"/>
              <a:t>        解之得：</a:t>
            </a:r>
            <a:r>
              <a:rPr lang="en-US" altLang="zh-CN" sz="2800"/>
              <a:t>m=44</a:t>
            </a:r>
          </a:p>
        </p:txBody>
      </p:sp>
      <p:graphicFrame>
        <p:nvGraphicFramePr>
          <p:cNvPr id="22533" name="Object 6"/>
          <p:cNvGraphicFramePr/>
          <p:nvPr/>
        </p:nvGraphicFramePr>
        <p:xfrm>
          <a:off x="3432175" y="4797425"/>
          <a:ext cx="6149975" cy="942975"/>
        </p:xfrm>
        <a:graphic>
          <a:graphicData uri="http://schemas.openxmlformats.org/presentationml/2006/ole">
            <mc:AlternateContent xmlns:mc="http://schemas.openxmlformats.org/markup-compatibility/2006">
              <mc:Choice xmlns:v="urn:schemas-microsoft-com:vml" Requires="v">
                <p:oleObj spid="_x0000_s13314" name="公式" r:id="rId8" imgW="2565400" imgH="393700" progId="Equation.3">
                  <p:embed/>
                </p:oleObj>
              </mc:Choice>
              <mc:Fallback>
                <p:oleObj name="公式" r:id="rId8" imgW="2565400" imgH="393700" progId="Equation.3">
                  <p:embed/>
                  <p:pic>
                    <p:nvPicPr>
                      <p:cNvPr id="22533"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32175" y="4797425"/>
                        <a:ext cx="6149975" cy="942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4" name="Text Box 7"/>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a:t>
            </a:r>
            <a:r>
              <a:rPr lang="en-US" altLang="zh-CN" sz="1200" b="0">
                <a:latin typeface="幼圆" panose="02010509060101010101" pitchFamily="49" charset="-122"/>
                <a:ea typeface="幼圆" panose="02010509060101010101" pitchFamily="49" charset="-122"/>
              </a:rPr>
              <a:t>5</a:t>
            </a:r>
          </a:p>
        </p:txBody>
      </p:sp>
    </p:spTree>
  </p:cSld>
  <p:clrMapOvr>
    <a:masterClrMapping/>
  </p:clrMapOvr>
  <p:transition spd="slow">
    <p:random/>
    <p:sndAc>
      <p:stSnd>
        <p:snd r:embed="rId3" name="projctor.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pPr eaLnBrk="1" hangingPunct="1">
              <a:defRPr/>
            </a:pPr>
            <a:r>
              <a:rPr lang="zh-CN" altLang="en-US"/>
              <a:t>例</a:t>
            </a:r>
            <a:r>
              <a:rPr lang="en-US" altLang="zh-CN"/>
              <a:t>3</a:t>
            </a:r>
            <a:r>
              <a:rPr lang="zh-CN" altLang="en-US"/>
              <a:t>：两个存储器的速度相差太大</a:t>
            </a:r>
          </a:p>
        </p:txBody>
      </p:sp>
      <p:sp>
        <p:nvSpPr>
          <p:cNvPr id="2355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存储系统原理</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存储系统的基本概念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7" action="ppaction://hlinksldjump"/>
              </a:rPr>
              <a:t>存储系统的性能指标</a:t>
            </a:r>
            <a:endParaRPr lang="zh-CN" altLang="en-US" sz="1200" b="0">
              <a:latin typeface="Times New Roman" panose="02020603050405020304" pitchFamily="18" charset="0"/>
              <a:ea typeface="幼圆" panose="02010509060101010101" pitchFamily="49" charset="-122"/>
            </a:endParaRPr>
          </a:p>
        </p:txBody>
      </p:sp>
      <p:sp>
        <p:nvSpPr>
          <p:cNvPr id="423940" name="Rectangle 4"/>
          <p:cNvSpPr>
            <a:spLocks noGrp="1" noChangeArrowheads="1"/>
          </p:cNvSpPr>
          <p:nvPr>
            <p:ph type="body" idx="1"/>
          </p:nvPr>
        </p:nvSpPr>
        <p:spPr>
          <a:xfrm>
            <a:off x="2333625" y="1989138"/>
            <a:ext cx="7958138" cy="4411662"/>
          </a:xfrm>
        </p:spPr>
        <p:txBody>
          <a:bodyPr/>
          <a:lstStyle/>
          <a:p>
            <a:pPr marL="850900" indent="-850900" eaLnBrk="1" hangingPunct="1">
              <a:lnSpc>
                <a:spcPct val="90000"/>
              </a:lnSpc>
              <a:buFont typeface="Wingdings" panose="05000000000000000000" pitchFamily="2" charset="2"/>
              <a:buNone/>
              <a:defRPr/>
            </a:pPr>
            <a:r>
              <a:rPr lang="zh-CN" altLang="en-US">
                <a:solidFill>
                  <a:srgbClr val="FF0000"/>
                </a:solidFill>
                <a:effectLst>
                  <a:outerShdw blurRad="38100" dist="38100" dir="2700000" algn="tl">
                    <a:srgbClr val="C0C0C0"/>
                  </a:outerShdw>
                </a:effectLst>
              </a:rPr>
              <a:t>问：</a:t>
            </a:r>
            <a:r>
              <a:rPr lang="zh-CN" altLang="en-US"/>
              <a:t>在虚拟存储系统中，两级存储器的速度相差特别悬殊</a:t>
            </a:r>
            <a:r>
              <a:rPr lang="en-US" altLang="zh-CN"/>
              <a:t>T2=10</a:t>
            </a:r>
            <a:r>
              <a:rPr lang="en-US" altLang="zh-CN" baseline="30000"/>
              <a:t>5</a:t>
            </a:r>
            <a:r>
              <a:rPr lang="en-US" altLang="zh-CN"/>
              <a:t>T1。</a:t>
            </a:r>
            <a:r>
              <a:rPr lang="zh-CN" altLang="en-US"/>
              <a:t>如果要使访问效率</a:t>
            </a:r>
            <a:r>
              <a:rPr lang="en-US" altLang="zh-CN"/>
              <a:t>e=0.9，</a:t>
            </a:r>
            <a:r>
              <a:rPr lang="zh-CN" altLang="en-US"/>
              <a:t>问需要有多高的命中率？</a:t>
            </a:r>
          </a:p>
          <a:p>
            <a:pPr marL="850900" indent="-850900" eaLnBrk="1" hangingPunct="1">
              <a:lnSpc>
                <a:spcPct val="90000"/>
              </a:lnSpc>
              <a:buFont typeface="Wingdings" panose="05000000000000000000" pitchFamily="2" charset="2"/>
              <a:buNone/>
              <a:defRPr/>
            </a:pPr>
            <a:r>
              <a:rPr lang="zh-CN" altLang="en-US">
                <a:solidFill>
                  <a:srgbClr val="FF0000"/>
                </a:solidFill>
                <a:effectLst>
                  <a:outerShdw blurRad="38100" dist="38100" dir="2700000" algn="tl">
                    <a:srgbClr val="C0C0C0"/>
                  </a:outerShdw>
                </a:effectLst>
              </a:rPr>
              <a:t>答：</a:t>
            </a:r>
          </a:p>
          <a:p>
            <a:pPr marL="850900" indent="-850900" eaLnBrk="1" hangingPunct="1">
              <a:lnSpc>
                <a:spcPct val="90000"/>
              </a:lnSpc>
              <a:buFont typeface="Wingdings" panose="05000000000000000000" pitchFamily="2" charset="2"/>
              <a:buNone/>
              <a:defRPr/>
            </a:pPr>
            <a:endParaRPr lang="zh-CN" altLang="en-US">
              <a:solidFill>
                <a:srgbClr val="FF0000"/>
              </a:solidFill>
              <a:effectLst>
                <a:outerShdw blurRad="38100" dist="38100" dir="2700000" algn="tl">
                  <a:srgbClr val="C0C0C0"/>
                </a:outerShdw>
              </a:effectLst>
            </a:endParaRPr>
          </a:p>
          <a:p>
            <a:pPr marL="850900" indent="-850900" eaLnBrk="1" hangingPunct="1">
              <a:lnSpc>
                <a:spcPct val="90000"/>
              </a:lnSpc>
              <a:buFont typeface="Wingdings" panose="05000000000000000000" pitchFamily="2" charset="2"/>
              <a:buNone/>
              <a:defRPr/>
            </a:pPr>
            <a:r>
              <a:rPr lang="zh-CN" altLang="en-US"/>
              <a:t>        </a:t>
            </a:r>
          </a:p>
          <a:p>
            <a:pPr marL="850900" indent="-850900" eaLnBrk="1" hangingPunct="1">
              <a:lnSpc>
                <a:spcPct val="90000"/>
              </a:lnSpc>
              <a:buFont typeface="Wingdings" panose="05000000000000000000" pitchFamily="2" charset="2"/>
              <a:buNone/>
              <a:defRPr/>
            </a:pPr>
            <a:r>
              <a:rPr lang="zh-CN" altLang="en-US"/>
              <a:t>        解之得：</a:t>
            </a:r>
            <a:r>
              <a:rPr lang="en-US" altLang="zh-CN"/>
              <a:t>            H=0.999998888877777...≈0.999999</a:t>
            </a:r>
            <a:endParaRPr lang="zh-CN" altLang="en-US"/>
          </a:p>
        </p:txBody>
      </p:sp>
      <p:graphicFrame>
        <p:nvGraphicFramePr>
          <p:cNvPr id="23557" name="Object 7"/>
          <p:cNvGraphicFramePr/>
          <p:nvPr/>
        </p:nvGraphicFramePr>
        <p:xfrm>
          <a:off x="4876800" y="4114800"/>
          <a:ext cx="2828925" cy="946150"/>
        </p:xfrm>
        <a:graphic>
          <a:graphicData uri="http://schemas.openxmlformats.org/presentationml/2006/ole">
            <mc:AlternateContent xmlns:mc="http://schemas.openxmlformats.org/markup-compatibility/2006">
              <mc:Choice xmlns:v="urn:schemas-microsoft-com:vml" Requires="v">
                <p:oleObj spid="_x0000_s14338" name="公式" r:id="rId8" imgW="1180465" imgH="393700" progId="Equation.3">
                  <p:embed/>
                </p:oleObj>
              </mc:Choice>
              <mc:Fallback>
                <p:oleObj name="公式" r:id="rId8" imgW="1180465" imgH="393700" progId="Equation.3">
                  <p:embed/>
                  <p:pic>
                    <p:nvPicPr>
                      <p:cNvPr id="23557"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4114800"/>
                        <a:ext cx="2828925" cy="946150"/>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sp>
        <p:nvSpPr>
          <p:cNvPr id="23558" name="Text Box 8"/>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6 之 </a:t>
            </a:r>
            <a:r>
              <a:rPr lang="en-US" altLang="zh-CN" sz="1200" b="0">
                <a:latin typeface="幼圆" panose="02010509060101010101" pitchFamily="49" charset="-122"/>
                <a:ea typeface="幼圆" panose="02010509060101010101" pitchFamily="49" charset="-122"/>
              </a:rPr>
              <a:t>6</a:t>
            </a:r>
          </a:p>
        </p:txBody>
      </p:sp>
    </p:spTree>
  </p:cSld>
  <p:clrMapOvr>
    <a:masterClrMapping/>
  </p:clrMapOvr>
  <p:transition spd="slow">
    <p:random/>
    <p:sndAc>
      <p:stSnd>
        <p:snd r:embed="rId3" name="projctor.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5.Cache的性能分析，会针对具体情况分析Cache的性能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85000"/>
              </a:lnSpc>
              <a:spcBef>
                <a:spcPct val="0"/>
              </a:spcBef>
              <a:spcAft>
                <a:spcPct val="0"/>
              </a:spcAft>
              <a:buClrTx/>
              <a:buSzTx/>
              <a:buFontTx/>
              <a:buNone/>
              <a:defRPr/>
            </a:pP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公式三</a:t>
            </a:r>
            <a:endParaRPr kumimoji="1" lang="en-US" altLang="zh-CN"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53251" name="Text Box 3"/>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4"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设计技术</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定量准则</a:t>
            </a:r>
            <a:r>
              <a:rPr lang="zh-CN" altLang="en-US" sz="1200" b="0" dirty="0">
                <a:latin typeface="Times New Roman" panose="02020603050405020304" pitchFamily="18" charset="0"/>
                <a:ea typeface="幼圆" panose="02010509060101010101" pitchFamily="49" charset="-122"/>
              </a:rPr>
              <a:t>&gt;&gt;</a:t>
            </a:r>
            <a:r>
              <a:rPr lang="en-US" altLang="zh-CN" sz="1200" b="0" dirty="0">
                <a:latin typeface="Times New Roman" panose="02020603050405020304" pitchFamily="18" charset="0"/>
                <a:ea typeface="幼圆" panose="02010509060101010101" pitchFamily="49" charset="-122"/>
                <a:hlinkClick r:id="" action="ppaction://noaction"/>
              </a:rPr>
              <a:t>CPU</a:t>
            </a:r>
            <a:r>
              <a:rPr lang="zh-CN" altLang="en-US" sz="1200" b="0" dirty="0">
                <a:latin typeface="Times New Roman" panose="02020603050405020304" pitchFamily="18" charset="0"/>
                <a:ea typeface="幼圆" panose="02010509060101010101" pitchFamily="49" charset="-122"/>
                <a:hlinkClick r:id="" action="ppaction://noaction"/>
              </a:rPr>
              <a:t>性能公式</a:t>
            </a:r>
            <a:endParaRPr lang="zh-CN" altLang="en-US" sz="1200" b="0" dirty="0">
              <a:latin typeface="Times New Roman" panose="02020603050405020304" pitchFamily="18" charset="0"/>
              <a:ea typeface="幼圆" panose="02010509060101010101" pitchFamily="49" charset="-122"/>
            </a:endParaRPr>
          </a:p>
        </p:txBody>
      </p:sp>
      <p:sp>
        <p:nvSpPr>
          <p:cNvPr id="53252" name="Rectangle 4"/>
          <p:cNvSpPr>
            <a:spLocks noGrp="1"/>
          </p:cNvSpPr>
          <p:nvPr>
            <p:ph idx="1"/>
          </p:nvPr>
        </p:nvSpPr>
        <p:spPr>
          <a:xfrm>
            <a:off x="2362200" y="2057400"/>
            <a:ext cx="7958138" cy="528638"/>
          </a:xfrm>
        </p:spPr>
        <p:txBody>
          <a:bodyPr vert="horz" wrap="square" lIns="91440" tIns="45720" rIns="91440" bIns="45720" anchor="t"/>
          <a:lstStyle/>
          <a:p>
            <a:pPr marL="0" indent="0" eaLnBrk="1" hangingPunct="1">
              <a:buNone/>
            </a:pPr>
            <a:r>
              <a:rPr lang="zh-CN" altLang="en-US" sz="2800" dirty="0">
                <a:latin typeface="宋体" panose="02010600030101010101" pitchFamily="2" charset="-122"/>
              </a:rPr>
              <a:t>    一个程序的</a:t>
            </a:r>
            <a:r>
              <a:rPr lang="en-US" altLang="zh-CN" sz="2800" dirty="0"/>
              <a:t>CPU</a:t>
            </a:r>
            <a:r>
              <a:rPr lang="zh-CN" altLang="en-US" sz="2800" dirty="0">
                <a:latin typeface="宋体" panose="02010600030101010101" pitchFamily="2" charset="-122"/>
              </a:rPr>
              <a:t>时间可以通过下式表达：</a:t>
            </a:r>
            <a:r>
              <a:rPr lang="zh-CN" altLang="en-US" sz="2800" dirty="0"/>
              <a:t> </a:t>
            </a:r>
          </a:p>
        </p:txBody>
      </p:sp>
      <p:sp>
        <p:nvSpPr>
          <p:cNvPr id="53253" name="Rectangle 5"/>
          <p:cNvSpPr/>
          <p:nvPr/>
        </p:nvSpPr>
        <p:spPr>
          <a:xfrm>
            <a:off x="4900613" y="3328988"/>
            <a:ext cx="9144000" cy="52324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buNone/>
            </a:pPr>
            <a:endParaRPr lang="zh-CN" altLang="en-US" sz="2800" b="0" dirty="0">
              <a:latin typeface="Times New Roman" panose="02020603050405020304" pitchFamily="18" charset="0"/>
              <a:ea typeface="宋体" panose="02010600030101010101" pitchFamily="2" charset="-122"/>
            </a:endParaRPr>
          </a:p>
        </p:txBody>
      </p:sp>
      <p:sp>
        <p:nvSpPr>
          <p:cNvPr id="94215" name="Rectangle 7"/>
          <p:cNvSpPr>
            <a:spLocks noChangeArrowheads="1"/>
          </p:cNvSpPr>
          <p:nvPr/>
        </p:nvSpPr>
        <p:spPr bwMode="auto">
          <a:xfrm>
            <a:off x="2362200" y="3581400"/>
            <a:ext cx="79581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084580" indent="-1044575">
              <a:spcBef>
                <a:spcPct val="0"/>
              </a:spcBef>
              <a:defRPr kumimoji="1" sz="2400">
                <a:solidFill>
                  <a:schemeClr val="tx1"/>
                </a:solidFill>
                <a:latin typeface="Times New Roman" panose="02020603050405020304" pitchFamily="18" charset="0"/>
                <a:ea typeface="宋体" panose="02010600030101010101" pitchFamily="2" charset="-122"/>
              </a:defRPr>
            </a:lvl1pPr>
            <a:lvl2pPr marL="219583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261493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303403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345313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39103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3675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8247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28193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1084580" marR="0" lvl="0" indent="-1044575"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1"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其中：</a:t>
            </a:r>
            <a:r>
              <a:rPr kumimoji="1" lang="en-US" altLang="zh-CN" sz="2800" b="1" i="0" u="none" strike="noStrike" kern="1200" cap="none" spc="0" normalizeH="0" baseline="0" noProof="0" dirty="0" err="1">
                <a:ln>
                  <a:noFill/>
                </a:ln>
                <a:solidFill>
                  <a:srgbClr val="FF33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IC</a:t>
            </a:r>
            <a:r>
              <a:rPr kumimoji="1" lang="en-US" altLang="zh-CN" sz="2800" b="1" i="0" u="none" strike="noStrike" kern="1200" cap="none" spc="0" normalizeH="0" baseline="-30000" noProof="0" dirty="0" err="1">
                <a:ln>
                  <a:noFill/>
                </a:ln>
                <a:solidFill>
                  <a:srgbClr val="FF33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i</a:t>
            </a:r>
            <a:r>
              <a:rPr kumimoji="1"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为指令</a:t>
            </a:r>
            <a:r>
              <a:rPr kumimoji="1" lang="en-US" altLang="zh-CN" sz="2800" b="1" i="0" u="none" strike="noStrike" kern="1200" cap="none" spc="0" normalizeH="0" baseline="0" noProof="0" dirty="0" err="1">
                <a:ln>
                  <a:noFill/>
                </a:ln>
                <a:solidFill>
                  <a:schemeClr val="tx1"/>
                </a:solidFill>
                <a:effectLst/>
                <a:uLnTx/>
                <a:uFillTx/>
                <a:latin typeface="Arial" panose="020B0604020202020204" pitchFamily="34" charset="0"/>
                <a:ea typeface="楷体_GB2312" pitchFamily="49" charset="-122"/>
                <a:cs typeface="+mn-cs"/>
              </a:rPr>
              <a:t>i</a:t>
            </a:r>
            <a:r>
              <a:rPr kumimoji="1"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在一个程序中的执行次数，</a:t>
            </a:r>
            <a:r>
              <a:rPr kumimoji="1" lang="en-US" altLang="zh-CN" sz="2800" b="1" i="0" u="none" strike="noStrike" kern="1200" cap="none" spc="0" normalizeH="0" baseline="0" noProof="0" dirty="0">
                <a:ln>
                  <a:noFill/>
                </a:ln>
                <a:solidFill>
                  <a:srgbClr val="FF3300"/>
                </a:solidFill>
                <a:effectLst/>
                <a:uLnTx/>
                <a:uFillTx/>
                <a:latin typeface="Arial" panose="020B0604020202020204" pitchFamily="34" charset="0"/>
                <a:ea typeface="楷体_GB2312" pitchFamily="49" charset="-122"/>
                <a:cs typeface="+mn-cs"/>
              </a:rPr>
              <a:t>n</a:t>
            </a:r>
            <a:r>
              <a:rPr kumimoji="1"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为指令总数，</a:t>
            </a:r>
            <a:r>
              <a:rPr kumimoji="1" lang="en-US" altLang="zh-CN" sz="2800" b="1" i="0" u="none" strike="noStrike" kern="1200" cap="none" spc="0" normalizeH="0" baseline="0" noProof="0" dirty="0" err="1">
                <a:ln>
                  <a:noFill/>
                </a:ln>
                <a:solidFill>
                  <a:srgbClr val="FF33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CPI</a:t>
            </a:r>
            <a:r>
              <a:rPr kumimoji="1" lang="en-US" altLang="zh-CN" sz="2800" b="1" i="0" u="none" strike="noStrike" kern="1200" cap="none" spc="0" normalizeH="0" baseline="-30000" noProof="0" dirty="0" err="1">
                <a:ln>
                  <a:noFill/>
                </a:ln>
                <a:solidFill>
                  <a:srgbClr val="FF3300"/>
                </a:solidFill>
                <a:effectLst>
                  <a:outerShdw blurRad="38100" dist="38100" dir="2700000" algn="tl">
                    <a:srgbClr val="C0C0C0"/>
                  </a:outerShdw>
                </a:effectLst>
                <a:uLnTx/>
                <a:uFillTx/>
                <a:latin typeface="Arial" panose="020B0604020202020204" pitchFamily="34" charset="0"/>
                <a:ea typeface="楷体_GB2312" pitchFamily="49" charset="-122"/>
                <a:cs typeface="+mn-cs"/>
              </a:rPr>
              <a:t>i</a:t>
            </a:r>
            <a:r>
              <a:rPr kumimoji="1"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为执行指令</a:t>
            </a:r>
            <a:r>
              <a:rPr kumimoji="1" lang="en-US" altLang="zh-CN" sz="2800" b="1" i="0" u="none" strike="noStrike" kern="1200" cap="none" spc="0" normalizeH="0" baseline="0" noProof="0" dirty="0" err="1">
                <a:ln>
                  <a:noFill/>
                </a:ln>
                <a:solidFill>
                  <a:schemeClr val="tx1"/>
                </a:solidFill>
                <a:effectLst/>
                <a:uLnTx/>
                <a:uFillTx/>
                <a:latin typeface="Arial" panose="020B0604020202020204" pitchFamily="34" charset="0"/>
                <a:ea typeface="楷体_GB2312" pitchFamily="49" charset="-122"/>
                <a:cs typeface="+mn-cs"/>
              </a:rPr>
              <a:t>i</a:t>
            </a:r>
            <a:r>
              <a:rPr kumimoji="1"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楷体_GB2312" pitchFamily="49" charset="-122"/>
                <a:cs typeface="+mn-cs"/>
              </a:rPr>
              <a:t>所需的平均时钟周期数。 </a:t>
            </a:r>
          </a:p>
        </p:txBody>
      </p:sp>
      <p:sp>
        <p:nvSpPr>
          <p:cNvPr id="53255" name="Rectangle 10"/>
          <p:cNvSpPr/>
          <p:nvPr/>
        </p:nvSpPr>
        <p:spPr>
          <a:xfrm>
            <a:off x="4719638" y="3214688"/>
            <a:ext cx="9144000" cy="52324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buNone/>
            </a:pPr>
            <a:endParaRPr lang="zh-CN" altLang="en-US" sz="2800" b="0" dirty="0">
              <a:latin typeface="Times New Roman" panose="02020603050405020304" pitchFamily="18" charset="0"/>
              <a:ea typeface="宋体" panose="02010600030101010101" pitchFamily="2" charset="-122"/>
            </a:endParaRPr>
          </a:p>
        </p:txBody>
      </p:sp>
      <p:graphicFrame>
        <p:nvGraphicFramePr>
          <p:cNvPr id="53256" name="Object 9"/>
          <p:cNvGraphicFramePr>
            <a:graphicFrameLocks noChangeAspect="1"/>
          </p:cNvGraphicFramePr>
          <p:nvPr/>
        </p:nvGraphicFramePr>
        <p:xfrm>
          <a:off x="3429000" y="2667000"/>
          <a:ext cx="5553075" cy="865188"/>
        </p:xfrm>
        <a:graphic>
          <a:graphicData uri="http://schemas.openxmlformats.org/presentationml/2006/ole">
            <mc:AlternateContent xmlns:mc="http://schemas.openxmlformats.org/markup-compatibility/2006">
              <mc:Choice xmlns:v="urn:schemas-microsoft-com:vml" Requires="v">
                <p:oleObj spid="_x0000_s2050" r:id="rId5" imgW="2755900" imgH="431800" progId="Equation.3">
                  <p:embed/>
                </p:oleObj>
              </mc:Choice>
              <mc:Fallback>
                <p:oleObj r:id="rId5" imgW="2755900" imgH="431800" progId="Equation.3">
                  <p:embed/>
                  <p:pic>
                    <p:nvPicPr>
                      <p:cNvPr id="53256" name="Object 9"/>
                      <p:cNvPicPr/>
                      <p:nvPr/>
                    </p:nvPicPr>
                    <p:blipFill>
                      <a:blip r:embed="rId6"/>
                      <a:stretch>
                        <a:fillRect/>
                      </a:stretch>
                    </p:blipFill>
                    <p:spPr>
                      <a:xfrm>
                        <a:off x="3429000" y="2667000"/>
                        <a:ext cx="5553075" cy="865188"/>
                      </a:xfrm>
                      <a:prstGeom prst="rect">
                        <a:avLst/>
                      </a:prstGeom>
                      <a:solidFill>
                        <a:srgbClr val="FFFF00"/>
                      </a:solidFill>
                      <a:ln w="28575" cap="flat" cmpd="sng">
                        <a:solidFill>
                          <a:schemeClr val="tx1"/>
                        </a:solidFill>
                        <a:prstDash val="solid"/>
                        <a:miter/>
                        <a:headEnd type="none" w="med" len="med"/>
                        <a:tailEnd type="none" w="med" len="med"/>
                      </a:ln>
                      <a:effectLst>
                        <a:outerShdw dist="107763" dir="2699999" algn="ctr" rotWithShape="0">
                          <a:srgbClr val="808080"/>
                        </a:outerShdw>
                      </a:effectLst>
                    </p:spPr>
                  </p:pic>
                </p:oleObj>
              </mc:Fallback>
            </mc:AlternateContent>
          </a:graphicData>
        </a:graphic>
      </p:graphicFrame>
      <p:graphicFrame>
        <p:nvGraphicFramePr>
          <p:cNvPr id="53257" name="Object 11"/>
          <p:cNvGraphicFramePr>
            <a:graphicFrameLocks noChangeAspect="1"/>
          </p:cNvGraphicFramePr>
          <p:nvPr/>
        </p:nvGraphicFramePr>
        <p:xfrm>
          <a:off x="3783013" y="5013325"/>
          <a:ext cx="4976812" cy="1270000"/>
        </p:xfrm>
        <a:graphic>
          <a:graphicData uri="http://schemas.openxmlformats.org/presentationml/2006/ole">
            <mc:AlternateContent xmlns:mc="http://schemas.openxmlformats.org/markup-compatibility/2006">
              <mc:Choice xmlns:v="urn:schemas-microsoft-com:vml" Requires="v">
                <p:oleObj spid="_x0000_s2051" r:id="rId7" imgW="2489200" imgH="635000" progId="Equation.3">
                  <p:embed/>
                </p:oleObj>
              </mc:Choice>
              <mc:Fallback>
                <p:oleObj r:id="rId7" imgW="2489200" imgH="635000" progId="Equation.3">
                  <p:embed/>
                  <p:pic>
                    <p:nvPicPr>
                      <p:cNvPr id="53257" name="Object 11"/>
                      <p:cNvPicPr/>
                      <p:nvPr/>
                    </p:nvPicPr>
                    <p:blipFill>
                      <a:blip r:embed="rId8"/>
                      <a:stretch>
                        <a:fillRect/>
                      </a:stretch>
                    </p:blipFill>
                    <p:spPr>
                      <a:xfrm>
                        <a:off x="3783013" y="5013325"/>
                        <a:ext cx="4976812" cy="1270000"/>
                      </a:xfrm>
                      <a:prstGeom prst="rect">
                        <a:avLst/>
                      </a:prstGeom>
                      <a:solidFill>
                        <a:srgbClr val="FFFF00"/>
                      </a:solidFill>
                      <a:ln w="28575" cap="flat" cmpd="sng">
                        <a:solidFill>
                          <a:schemeClr val="tx1"/>
                        </a:solidFill>
                        <a:prstDash val="solid"/>
                        <a:miter/>
                        <a:headEnd type="none" w="med" len="med"/>
                        <a:tailEnd type="none" w="med" len="med"/>
                      </a:ln>
                      <a:effectLst>
                        <a:outerShdw dist="107763" dir="2699999" algn="ctr" rotWithShape="0">
                          <a:srgbClr val="808080"/>
                        </a:outerShdw>
                      </a:effectLst>
                    </p:spPr>
                  </p:pic>
                </p:oleObj>
              </mc:Fallback>
            </mc:AlternateContent>
          </a:graphicData>
        </a:graphic>
      </p:graphicFrame>
      <p:sp>
        <p:nvSpPr>
          <p:cNvPr id="53258" name="Text Box 12"/>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zh-CN" altLang="en-US" sz="1200" b="0" dirty="0">
                <a:latin typeface="幼圆" panose="02010509060101010101" pitchFamily="49" charset="-122"/>
                <a:ea typeface="幼圆" panose="02010509060101010101" pitchFamily="49" charset="-122"/>
              </a:rPr>
              <a:t>6 之 4</a:t>
            </a:r>
          </a:p>
        </p:txBody>
      </p:sp>
    </p:spTree>
  </p:cSld>
  <p:clrMapOvr>
    <a:masterClrMapping/>
  </p:clrMapOvr>
  <p:transition spd="slow">
    <p:random/>
    <p:sndAc>
      <p:stSnd>
        <p:snd r:embed="rId3" name="camera.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9" name="Rectangle 3"/>
          <p:cNvSpPr>
            <a:spLocks noGrp="1" noChangeArrowheads="1"/>
          </p:cNvSpPr>
          <p:nvPr>
            <p:ph type="title"/>
          </p:nvPr>
        </p:nvSpPr>
        <p:spPr/>
        <p:txBody>
          <a:bodyPr/>
          <a:lstStyle/>
          <a:p>
            <a:pPr eaLnBrk="1" hangingPunct="1">
              <a:defRPr/>
            </a:pPr>
            <a:r>
              <a:rPr lang="en-US" altLang="zh-CN"/>
              <a:t>Cache</a:t>
            </a:r>
            <a:r>
              <a:rPr lang="zh-CN" altLang="en-US"/>
              <a:t>性能评价</a:t>
            </a:r>
          </a:p>
        </p:txBody>
      </p:sp>
      <p:sp>
        <p:nvSpPr>
          <p:cNvPr id="118787" name="Text Box 4"/>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endParaRPr lang="zh-CN" altLang="en-US" sz="1200" b="0">
              <a:latin typeface="Times New Roman" panose="02020603050405020304" pitchFamily="18" charset="0"/>
              <a:ea typeface="幼圆" panose="02010509060101010101" pitchFamily="49" charset="-122"/>
            </a:endParaRPr>
          </a:p>
        </p:txBody>
      </p:sp>
      <p:sp>
        <p:nvSpPr>
          <p:cNvPr id="118788" name="Rectangle 5"/>
          <p:cNvSpPr>
            <a:spLocks noGrp="1" noChangeArrowheads="1"/>
          </p:cNvSpPr>
          <p:nvPr>
            <p:ph type="body" idx="1"/>
          </p:nvPr>
        </p:nvSpPr>
        <p:spPr>
          <a:xfrm>
            <a:off x="3216275" y="2852738"/>
            <a:ext cx="7015163" cy="2382837"/>
          </a:xfrm>
        </p:spPr>
        <p:txBody>
          <a:bodyPr/>
          <a:lstStyle/>
          <a:p>
            <a:pPr eaLnBrk="1" hangingPunct="1">
              <a:lnSpc>
                <a:spcPct val="110000"/>
              </a:lnSpc>
            </a:pPr>
            <a:r>
              <a:rPr lang="en-US" altLang="zh-CN">
                <a:hlinkClick r:id="" action="ppaction://noaction"/>
              </a:rPr>
              <a:t>CPU</a:t>
            </a:r>
            <a:r>
              <a:rPr lang="zh-CN" altLang="en-US">
                <a:hlinkClick r:id="" action="ppaction://noaction"/>
              </a:rPr>
              <a:t>执行时间</a:t>
            </a:r>
            <a:endParaRPr lang="zh-CN" altLang="en-US"/>
          </a:p>
          <a:p>
            <a:pPr eaLnBrk="1" hangingPunct="1">
              <a:lnSpc>
                <a:spcPct val="110000"/>
              </a:lnSpc>
            </a:pPr>
            <a:endParaRPr lang="zh-CN" altLang="en-US"/>
          </a:p>
          <a:p>
            <a:pPr eaLnBrk="1" hangingPunct="1">
              <a:lnSpc>
                <a:spcPct val="110000"/>
              </a:lnSpc>
            </a:pPr>
            <a:r>
              <a:rPr lang="zh-CN" altLang="en-US">
                <a:hlinkClick r:id="" action="ppaction://noaction"/>
              </a:rPr>
              <a:t>平均存储器访问时间（</a:t>
            </a:r>
            <a:r>
              <a:rPr lang="en-US" altLang="zh-CN">
                <a:hlinkClick r:id="" action="ppaction://noaction"/>
              </a:rPr>
              <a:t>AMAT）</a:t>
            </a:r>
            <a:endParaRPr lang="zh-CN" altLang="en-US"/>
          </a:p>
        </p:txBody>
      </p:sp>
    </p:spTree>
  </p:cSld>
  <p:clrMapOvr>
    <a:masterClrMapping/>
  </p:clrMapOvr>
  <p:transition spd="slow">
    <p:random/>
    <p:sndAc>
      <p:stSnd>
        <p:snd r:embed="rId2" name="projctor.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pPr eaLnBrk="1" hangingPunct="1">
              <a:defRPr/>
            </a:pPr>
            <a:r>
              <a:rPr lang="en-US" altLang="zh-CN"/>
              <a:t>CPU</a:t>
            </a:r>
            <a:r>
              <a:rPr lang="zh-CN" altLang="en-US"/>
              <a:t>执行时间</a:t>
            </a:r>
          </a:p>
        </p:txBody>
      </p:sp>
      <p:sp>
        <p:nvSpPr>
          <p:cNvPr id="119811"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5"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性能评价</a:t>
            </a:r>
            <a:endParaRPr lang="zh-CN" altLang="en-US" sz="1200" b="0">
              <a:latin typeface="Times New Roman" panose="02020603050405020304" pitchFamily="18" charset="0"/>
              <a:ea typeface="幼圆" panose="02010509060101010101" pitchFamily="49" charset="-122"/>
            </a:endParaRPr>
          </a:p>
        </p:txBody>
      </p:sp>
      <p:sp>
        <p:nvSpPr>
          <p:cNvPr id="566279" name="Rectangle 7"/>
          <p:cNvSpPr>
            <a:spLocks noGrp="1" noChangeArrowheads="1"/>
          </p:cNvSpPr>
          <p:nvPr>
            <p:ph type="body" idx="1"/>
          </p:nvPr>
        </p:nvSpPr>
        <p:spPr>
          <a:xfrm>
            <a:off x="2333625" y="1989138"/>
            <a:ext cx="7958138" cy="4133850"/>
          </a:xfrm>
        </p:spPr>
        <p:txBody>
          <a:bodyPr/>
          <a:lstStyle/>
          <a:p>
            <a:pPr eaLnBrk="1" hangingPunct="1">
              <a:buClr>
                <a:srgbClr val="FF0000"/>
              </a:buClr>
              <a:buFont typeface="Wingdings" panose="05000000000000000000" pitchFamily="2" charset="2"/>
              <a:buNone/>
              <a:defRPr/>
            </a:pPr>
            <a:endParaRPr lang="zh-CN" altLang="en-US" b="0">
              <a:solidFill>
                <a:srgbClr val="FF0000"/>
              </a:solidFill>
              <a:effectLst>
                <a:outerShdw blurRad="38100" dist="38100" dir="2700000" algn="tl">
                  <a:srgbClr val="C0C0C0"/>
                </a:outerShdw>
              </a:effectLst>
            </a:endParaRPr>
          </a:p>
          <a:p>
            <a:pPr eaLnBrk="1" hangingPunct="1">
              <a:buClr>
                <a:srgbClr val="FF0000"/>
              </a:buClr>
              <a:buFont typeface="Wingdings" panose="05000000000000000000" pitchFamily="2" charset="2"/>
              <a:buNone/>
              <a:defRPr/>
            </a:pPr>
            <a:endParaRPr lang="zh-CN" altLang="en-US" sz="2400"/>
          </a:p>
          <a:p>
            <a:pPr eaLnBrk="1" hangingPunct="1">
              <a:buClr>
                <a:srgbClr val="FF0000"/>
              </a:buClr>
              <a:buFont typeface="Wingdings" panose="05000000000000000000" pitchFamily="2" charset="2"/>
              <a:buNone/>
              <a:defRPr/>
            </a:pPr>
            <a:endParaRPr lang="zh-CN" altLang="en-US" sz="2400"/>
          </a:p>
          <a:p>
            <a:pPr eaLnBrk="1" hangingPunct="1">
              <a:buClr>
                <a:srgbClr val="FF0000"/>
              </a:buClr>
              <a:buFont typeface="Wingdings" panose="05000000000000000000" pitchFamily="2" charset="2"/>
              <a:buNone/>
              <a:defRPr/>
            </a:pPr>
            <a:r>
              <a:rPr lang="zh-CN" altLang="en-US" sz="2400">
                <a:solidFill>
                  <a:srgbClr val="FF0000"/>
                </a:solidFill>
                <a:effectLst>
                  <a:outerShdw blurRad="38100" dist="38100" dir="2700000" algn="tl">
                    <a:srgbClr val="C0C0C0"/>
                  </a:outerShdw>
                </a:effectLst>
              </a:rPr>
              <a:t>其中：</a:t>
            </a:r>
          </a:p>
          <a:p>
            <a:pPr eaLnBrk="1" hangingPunct="1">
              <a:buFont typeface="Wingdings" panose="05000000000000000000" pitchFamily="2" charset="2"/>
              <a:buNone/>
              <a:defRPr/>
            </a:pPr>
            <a:endParaRPr lang="zh-CN" altLang="en-US" b="0">
              <a:solidFill>
                <a:srgbClr val="FF0000"/>
              </a:solidFill>
              <a:effectLst>
                <a:outerShdw blurRad="38100" dist="38100" dir="2700000" algn="tl">
                  <a:srgbClr val="C0C0C0"/>
                </a:outerShdw>
              </a:effectLst>
            </a:endParaRPr>
          </a:p>
        </p:txBody>
      </p:sp>
      <p:graphicFrame>
        <p:nvGraphicFramePr>
          <p:cNvPr id="119813" name="Object 8"/>
          <p:cNvGraphicFramePr>
            <a:graphicFrameLocks noChangeAspect="1"/>
          </p:cNvGraphicFramePr>
          <p:nvPr/>
        </p:nvGraphicFramePr>
        <p:xfrm>
          <a:off x="2424113" y="2492375"/>
          <a:ext cx="7853362" cy="368300"/>
        </p:xfrm>
        <a:graphic>
          <a:graphicData uri="http://schemas.openxmlformats.org/presentationml/2006/ole">
            <mc:AlternateContent xmlns:mc="http://schemas.openxmlformats.org/markup-compatibility/2006">
              <mc:Choice xmlns:v="urn:schemas-microsoft-com:vml" Requires="v">
                <p:oleObj spid="_x0000_s15362" name="Equation" r:id="rId6" imgW="4622800" imgH="215900" progId="Equation.3">
                  <p:embed/>
                </p:oleObj>
              </mc:Choice>
              <mc:Fallback>
                <p:oleObj name="Equation" r:id="rId6" imgW="4622800" imgH="215900" progId="Equation.3">
                  <p:embed/>
                  <p:pic>
                    <p:nvPicPr>
                      <p:cNvPr id="119813"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4113" y="2492375"/>
                        <a:ext cx="7853362" cy="3683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566281" name="Object 9"/>
          <p:cNvGraphicFramePr>
            <a:graphicFrameLocks noChangeAspect="1"/>
          </p:cNvGraphicFramePr>
          <p:nvPr/>
        </p:nvGraphicFramePr>
        <p:xfrm>
          <a:off x="2566988" y="4149725"/>
          <a:ext cx="7437437" cy="1858963"/>
        </p:xfrm>
        <a:graphic>
          <a:graphicData uri="http://schemas.openxmlformats.org/presentationml/2006/ole">
            <mc:AlternateContent xmlns:mc="http://schemas.openxmlformats.org/markup-compatibility/2006">
              <mc:Choice xmlns:v="urn:schemas-microsoft-com:vml" Requires="v">
                <p:oleObj spid="_x0000_s15363" name="Equation" r:id="rId8" imgW="4368800" imgH="1092200" progId="Equation.3">
                  <p:embed/>
                </p:oleObj>
              </mc:Choice>
              <mc:Fallback>
                <p:oleObj name="Equation" r:id="rId8" imgW="4368800" imgH="1092200" progId="Equation.3">
                  <p:embed/>
                  <p:pic>
                    <p:nvPicPr>
                      <p:cNvPr id="566281"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6988" y="4149725"/>
                        <a:ext cx="7437437" cy="185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15" name="Text Box 10"/>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1</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566281"/>
                                        </p:tgtEl>
                                        <p:attrNameLst>
                                          <p:attrName>style.visibility</p:attrName>
                                        </p:attrNameLst>
                                      </p:cBhvr>
                                      <p:to>
                                        <p:strVal val="visible"/>
                                      </p:to>
                                    </p:set>
                                    <p:anim to="" calcmode="lin" valueType="num">
                                      <p:cBhvr>
                                        <p:cTn id="7" dur="1" fill="hold"/>
                                        <p:tgtEl>
                                          <p:spTgt spid="566281"/>
                                        </p:tgtEl>
                                      </p:cBhvr>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pPr eaLnBrk="1" hangingPunct="1">
              <a:defRPr/>
            </a:pPr>
            <a:r>
              <a:rPr lang="zh-CN" altLang="en-US"/>
              <a:t>例  子</a:t>
            </a:r>
          </a:p>
        </p:txBody>
      </p:sp>
      <p:sp>
        <p:nvSpPr>
          <p:cNvPr id="12083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5"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性能评价</a:t>
            </a:r>
            <a:endParaRPr lang="zh-CN" altLang="en-US" sz="1200" b="0">
              <a:latin typeface="Times New Roman" panose="02020603050405020304" pitchFamily="18" charset="0"/>
              <a:ea typeface="幼圆" panose="02010509060101010101" pitchFamily="49" charset="-122"/>
            </a:endParaRPr>
          </a:p>
        </p:txBody>
      </p:sp>
      <p:sp>
        <p:nvSpPr>
          <p:cNvPr id="567304" name="Rectangle 8"/>
          <p:cNvSpPr>
            <a:spLocks noGrp="1" noChangeArrowheads="1"/>
          </p:cNvSpPr>
          <p:nvPr>
            <p:ph type="body" idx="1"/>
          </p:nvPr>
        </p:nvSpPr>
        <p:spPr>
          <a:xfrm>
            <a:off x="2333625" y="1989138"/>
            <a:ext cx="7958138" cy="4335462"/>
          </a:xfrm>
        </p:spPr>
        <p:txBody>
          <a:bodyPr/>
          <a:lstStyle/>
          <a:p>
            <a:pPr marL="663575" indent="-663575" eaLnBrk="1" hangingPunct="1">
              <a:buFont typeface="Wingdings" panose="05000000000000000000" pitchFamily="2" charset="2"/>
              <a:buNone/>
              <a:defRPr/>
            </a:pPr>
            <a:r>
              <a:rPr lang="zh-CN" altLang="en-US" sz="2400">
                <a:solidFill>
                  <a:srgbClr val="FF0000"/>
                </a:solidFill>
                <a:effectLst>
                  <a:outerShdw blurRad="38100" dist="38100" dir="2700000" algn="tl">
                    <a:srgbClr val="C0C0C0"/>
                  </a:outerShdw>
                </a:effectLst>
              </a:rPr>
              <a:t>问：</a:t>
            </a:r>
            <a:r>
              <a:rPr lang="zh-CN" altLang="en-US" sz="2400"/>
              <a:t>假定有一台计算机，当所有存储器访问操作都能在</a:t>
            </a:r>
            <a:r>
              <a:rPr lang="en-US" altLang="zh-CN" sz="2400"/>
              <a:t>Cache</a:t>
            </a:r>
            <a:r>
              <a:rPr lang="zh-CN" altLang="en-US" sz="2400"/>
              <a:t>中命中时，</a:t>
            </a:r>
            <a:r>
              <a:rPr lang="en-US" altLang="zh-CN" sz="2400"/>
              <a:t>CPI</a:t>
            </a:r>
            <a:r>
              <a:rPr lang="zh-CN" altLang="en-US" sz="2400"/>
              <a:t>为1.0；数据访问只有</a:t>
            </a:r>
            <a:r>
              <a:rPr lang="en-US" altLang="zh-CN" sz="2400"/>
              <a:t>load</a:t>
            </a:r>
            <a:r>
              <a:rPr lang="zh-CN" altLang="en-US" sz="2400"/>
              <a:t>和</a:t>
            </a:r>
            <a:r>
              <a:rPr lang="en-US" altLang="zh-CN" sz="2400"/>
              <a:t>store</a:t>
            </a:r>
            <a:r>
              <a:rPr lang="zh-CN" altLang="en-US" sz="2400"/>
              <a:t>指令，这些指令占全部指令的50%；缺失代价为25个时钟周期，缺失率为2%。问当所有指令都在</a:t>
            </a:r>
            <a:r>
              <a:rPr lang="en-US" altLang="zh-CN" sz="2400"/>
              <a:t>Cache</a:t>
            </a:r>
            <a:r>
              <a:rPr lang="zh-CN" altLang="en-US" sz="2400"/>
              <a:t>中命中时，计算机性能能提高多少？</a:t>
            </a:r>
          </a:p>
          <a:p>
            <a:pPr marL="663575" indent="-663575" eaLnBrk="1" hangingPunct="1">
              <a:buFont typeface="Wingdings" panose="05000000000000000000" pitchFamily="2" charset="2"/>
              <a:buNone/>
              <a:defRPr/>
            </a:pPr>
            <a:endParaRPr lang="zh-CN" altLang="en-US" sz="2400">
              <a:solidFill>
                <a:srgbClr val="FF0000"/>
              </a:solidFill>
              <a:effectLst>
                <a:outerShdw blurRad="38100" dist="38100" dir="2700000" algn="tl">
                  <a:srgbClr val="C0C0C0"/>
                </a:outerShdw>
              </a:effectLst>
            </a:endParaRPr>
          </a:p>
          <a:p>
            <a:pPr marL="663575" indent="-663575" eaLnBrk="1" hangingPunct="1">
              <a:buFont typeface="Wingdings" panose="05000000000000000000" pitchFamily="2" charset="2"/>
              <a:buNone/>
              <a:defRPr/>
            </a:pPr>
            <a:r>
              <a:rPr lang="zh-CN" altLang="en-US" sz="2400">
                <a:solidFill>
                  <a:srgbClr val="FF0000"/>
                </a:solidFill>
                <a:effectLst>
                  <a:outerShdw blurRad="38100" dist="38100" dir="2700000" algn="tl">
                    <a:srgbClr val="C0C0C0"/>
                  </a:outerShdw>
                </a:effectLst>
              </a:rPr>
              <a:t>答：</a:t>
            </a:r>
            <a:r>
              <a:rPr lang="en-US" altLang="zh-CN" sz="2400"/>
              <a:t>Cache</a:t>
            </a:r>
            <a:r>
              <a:rPr lang="zh-CN" altLang="en-US" sz="2400"/>
              <a:t>始终命中时的计算机性能为：</a:t>
            </a:r>
          </a:p>
        </p:txBody>
      </p:sp>
      <p:graphicFrame>
        <p:nvGraphicFramePr>
          <p:cNvPr id="567305" name="Object 9"/>
          <p:cNvGraphicFramePr>
            <a:graphicFrameLocks noChangeAspect="1"/>
          </p:cNvGraphicFramePr>
          <p:nvPr/>
        </p:nvGraphicFramePr>
        <p:xfrm>
          <a:off x="2566988" y="4941888"/>
          <a:ext cx="7680325" cy="1190625"/>
        </p:xfrm>
        <a:graphic>
          <a:graphicData uri="http://schemas.openxmlformats.org/presentationml/2006/ole">
            <mc:AlternateContent xmlns:mc="http://schemas.openxmlformats.org/markup-compatibility/2006">
              <mc:Choice xmlns:v="urn:schemas-microsoft-com:vml" Requires="v">
                <p:oleObj spid="_x0000_s16386" name="Equation" r:id="rId6" imgW="4521200" imgH="698500" progId="Equation.3">
                  <p:embed/>
                </p:oleObj>
              </mc:Choice>
              <mc:Fallback>
                <p:oleObj name="Equation" r:id="rId6" imgW="4521200" imgH="698500" progId="Equation.3">
                  <p:embed/>
                  <p:pic>
                    <p:nvPicPr>
                      <p:cNvPr id="56730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6988" y="4941888"/>
                        <a:ext cx="768032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838" name="Text Box 10"/>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2</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567305"/>
                                        </p:tgtEl>
                                        <p:attrNameLst>
                                          <p:attrName>style.visibility</p:attrName>
                                        </p:attrNameLst>
                                      </p:cBhvr>
                                      <p:to>
                                        <p:strVal val="visible"/>
                                      </p:to>
                                    </p:set>
                                    <p:anim to="" calcmode="lin" valueType="num">
                                      <p:cBhvr>
                                        <p:cTn id="7" dur="1" fill="hold"/>
                                        <p:tgtEl>
                                          <p:spTgt spid="567305"/>
                                        </p:tgtEl>
                                      </p:cBhvr>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pPr eaLnBrk="1" hangingPunct="1">
              <a:defRPr/>
            </a:pPr>
            <a:r>
              <a:rPr lang="zh-CN" altLang="en-US"/>
              <a:t>平均存储器访问时间（</a:t>
            </a:r>
            <a:r>
              <a:rPr lang="en-US" altLang="zh-CN"/>
              <a:t>AMAT）</a:t>
            </a:r>
            <a:endParaRPr lang="zh-CN" altLang="en-US"/>
          </a:p>
        </p:txBody>
      </p:sp>
      <p:sp>
        <p:nvSpPr>
          <p:cNvPr id="122883"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性能评价</a:t>
            </a:r>
            <a:endParaRPr lang="zh-CN" altLang="en-US" sz="1200" b="0">
              <a:latin typeface="Times New Roman" panose="02020603050405020304" pitchFamily="18" charset="0"/>
              <a:ea typeface="幼圆" panose="02010509060101010101" pitchFamily="49" charset="-122"/>
            </a:endParaRPr>
          </a:p>
        </p:txBody>
      </p:sp>
      <p:sp>
        <p:nvSpPr>
          <p:cNvPr id="122884" name="Text Box 7"/>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1</a:t>
            </a:r>
          </a:p>
        </p:txBody>
      </p:sp>
      <p:graphicFrame>
        <p:nvGraphicFramePr>
          <p:cNvPr id="122885" name="Object 8"/>
          <p:cNvGraphicFramePr>
            <a:graphicFrameLocks noChangeAspect="1"/>
          </p:cNvGraphicFramePr>
          <p:nvPr/>
        </p:nvGraphicFramePr>
        <p:xfrm>
          <a:off x="3124200" y="3352800"/>
          <a:ext cx="6297613" cy="1144588"/>
        </p:xfrm>
        <a:graphic>
          <a:graphicData uri="http://schemas.openxmlformats.org/presentationml/2006/ole">
            <mc:AlternateContent xmlns:mc="http://schemas.openxmlformats.org/markup-compatibility/2006">
              <mc:Choice xmlns:v="urn:schemas-microsoft-com:vml" Requires="v">
                <p:oleObj spid="_x0000_s17410" name="Equation" r:id="rId5" imgW="2514600" imgH="457200" progId="Equation.3">
                  <p:embed/>
                </p:oleObj>
              </mc:Choice>
              <mc:Fallback>
                <p:oleObj name="Equation" r:id="rId5" imgW="2514600" imgH="457200" progId="Equation.3">
                  <p:embed/>
                  <p:pic>
                    <p:nvPicPr>
                      <p:cNvPr id="122885"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352800"/>
                        <a:ext cx="6297613" cy="1144588"/>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projctor.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pPr eaLnBrk="1" hangingPunct="1">
              <a:defRPr/>
            </a:pPr>
            <a:r>
              <a:rPr lang="zh-CN" altLang="en-US"/>
              <a:t>例  子</a:t>
            </a:r>
          </a:p>
        </p:txBody>
      </p:sp>
      <p:sp>
        <p:nvSpPr>
          <p:cNvPr id="123907"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性能评价</a:t>
            </a:r>
            <a:endParaRPr lang="zh-CN" altLang="en-US" sz="1200" b="0">
              <a:latin typeface="Times New Roman" panose="02020603050405020304" pitchFamily="18" charset="0"/>
              <a:ea typeface="幼圆" panose="02010509060101010101" pitchFamily="49" charset="-122"/>
            </a:endParaRPr>
          </a:p>
        </p:txBody>
      </p:sp>
      <p:sp>
        <p:nvSpPr>
          <p:cNvPr id="575492" name="Rectangle 4"/>
          <p:cNvSpPr>
            <a:spLocks noGrp="1" noChangeArrowheads="1"/>
          </p:cNvSpPr>
          <p:nvPr>
            <p:ph type="body" idx="1"/>
          </p:nvPr>
        </p:nvSpPr>
        <p:spPr>
          <a:xfrm>
            <a:off x="2333625" y="1989138"/>
            <a:ext cx="7958138" cy="4335462"/>
          </a:xfrm>
        </p:spPr>
        <p:txBody>
          <a:bodyPr/>
          <a:lstStyle/>
          <a:p>
            <a:pPr marL="663575" indent="-663575" eaLnBrk="1" hangingPunct="1">
              <a:buFont typeface="Wingdings" panose="05000000000000000000" pitchFamily="2" charset="2"/>
              <a:buNone/>
              <a:defRPr/>
            </a:pPr>
            <a:r>
              <a:rPr lang="zh-CN" altLang="en-US" sz="2400">
                <a:solidFill>
                  <a:srgbClr val="FF0000"/>
                </a:solidFill>
                <a:effectLst>
                  <a:outerShdw blurRad="38100" dist="38100" dir="2700000" algn="tl">
                    <a:srgbClr val="C0C0C0"/>
                  </a:outerShdw>
                </a:effectLst>
              </a:rPr>
              <a:t>问：</a:t>
            </a:r>
            <a:r>
              <a:rPr lang="zh-CN" altLang="en-US" sz="2400"/>
              <a:t>一个由8</a:t>
            </a:r>
            <a:r>
              <a:rPr lang="en-US" altLang="zh-CN" sz="2400"/>
              <a:t>KB</a:t>
            </a:r>
            <a:r>
              <a:rPr lang="zh-CN" altLang="en-US" sz="2400"/>
              <a:t>的</a:t>
            </a:r>
            <a:r>
              <a:rPr lang="en-US" altLang="zh-CN" sz="2400"/>
              <a:t>I-Cache</a:t>
            </a:r>
            <a:r>
              <a:rPr lang="zh-CN" altLang="en-US" sz="2400"/>
              <a:t>和8</a:t>
            </a:r>
            <a:r>
              <a:rPr lang="en-US" altLang="zh-CN" sz="2400"/>
              <a:t>KB</a:t>
            </a:r>
            <a:r>
              <a:rPr lang="zh-CN" altLang="en-US" sz="2400"/>
              <a:t>的</a:t>
            </a:r>
            <a:r>
              <a:rPr lang="en-US" altLang="zh-CN" sz="2400"/>
              <a:t>D-Cache</a:t>
            </a:r>
            <a:r>
              <a:rPr lang="zh-CN" altLang="en-US" sz="2400"/>
              <a:t>所构成的分立</a:t>
            </a:r>
            <a:r>
              <a:rPr lang="en-US" altLang="zh-CN" sz="2400"/>
              <a:t>Cache（</a:t>
            </a:r>
            <a:r>
              <a:rPr lang="zh-CN" altLang="en-US" sz="2400">
                <a:solidFill>
                  <a:srgbClr val="0000CC"/>
                </a:solidFill>
                <a:effectLst>
                  <a:outerShdw blurRad="38100" dist="38100" dir="2700000" algn="tl">
                    <a:srgbClr val="C0C0C0"/>
                  </a:outerShdw>
                </a:effectLst>
              </a:rPr>
              <a:t>哈佛结构</a:t>
            </a:r>
            <a:r>
              <a:rPr lang="zh-CN" altLang="en-US" sz="2400"/>
              <a:t>）与一个16</a:t>
            </a:r>
            <a:r>
              <a:rPr lang="en-US" altLang="zh-CN" sz="2400"/>
              <a:t>KB</a:t>
            </a:r>
            <a:r>
              <a:rPr lang="zh-CN" altLang="en-US" sz="2400"/>
              <a:t>的统一</a:t>
            </a:r>
            <a:r>
              <a:rPr lang="en-US" altLang="zh-CN" sz="2400"/>
              <a:t>Cache</a:t>
            </a:r>
            <a:r>
              <a:rPr lang="zh-CN" altLang="en-US" sz="2400"/>
              <a:t>哪一个具有更低的缺失率</a:t>
            </a:r>
            <a:r>
              <a:rPr lang="en-US" altLang="zh-CN" sz="2400"/>
              <a:t>？</a:t>
            </a:r>
            <a:r>
              <a:rPr lang="zh-CN" altLang="en-US" sz="2400"/>
              <a:t>假设命中所需的开销为1个时钟周期，不命中的开销为50个时钟周期，统一</a:t>
            </a:r>
            <a:r>
              <a:rPr lang="en-US" altLang="zh-CN" sz="2400"/>
              <a:t>Cache</a:t>
            </a:r>
            <a:r>
              <a:rPr lang="zh-CN" altLang="en-US" sz="2400"/>
              <a:t>的</a:t>
            </a:r>
            <a:r>
              <a:rPr lang="en-US" altLang="zh-CN" sz="2400"/>
              <a:t>load</a:t>
            </a:r>
            <a:r>
              <a:rPr lang="zh-CN" altLang="en-US" sz="2400"/>
              <a:t>或</a:t>
            </a:r>
            <a:r>
              <a:rPr lang="en-US" altLang="zh-CN" sz="2400"/>
              <a:t>store</a:t>
            </a:r>
            <a:r>
              <a:rPr lang="zh-CN" altLang="en-US" sz="2400"/>
              <a:t>命中需花费1个时钟周期的额外开销。75%的存储器存取是指令访问。</a:t>
            </a:r>
          </a:p>
        </p:txBody>
      </p:sp>
      <p:graphicFrame>
        <p:nvGraphicFramePr>
          <p:cNvPr id="575611" name="Group 123"/>
          <p:cNvGraphicFramePr>
            <a:graphicFrameLocks noGrp="1"/>
          </p:cNvGraphicFramePr>
          <p:nvPr/>
        </p:nvGraphicFramePr>
        <p:xfrm>
          <a:off x="3143250" y="4292600"/>
          <a:ext cx="6934200" cy="2089152"/>
        </p:xfrm>
        <a:graphic>
          <a:graphicData uri="http://schemas.openxmlformats.org/drawingml/2006/table">
            <a:tbl>
              <a:tblPr/>
              <a:tblGrid>
                <a:gridCol w="1389380">
                  <a:extLst>
                    <a:ext uri="{9D8B030D-6E8A-4147-A177-3AD203B41FA5}">
                      <a16:colId xmlns:a16="http://schemas.microsoft.com/office/drawing/2014/main" val="20000"/>
                    </a:ext>
                  </a:extLst>
                </a:gridCol>
                <a:gridCol w="173482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17513">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Cache</a:t>
                      </a: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大小</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I-Cache</a:t>
                      </a: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缺失率</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D-Cache</a:t>
                      </a: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缺失率</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统一</a:t>
                      </a: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Cache</a:t>
                      </a: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缺失率</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3">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4</a:t>
                      </a: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KB</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1.78%</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15.94%</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7.24%</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8</a:t>
                      </a: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KB</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10.19%</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4.57%</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3">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16</a:t>
                      </a: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KB</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0.64%</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6.47%</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2.87%</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7513">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32</a:t>
                      </a:r>
                      <a:r>
                        <a:rPr kumimoji="1" lang="en-US" altLang="zh-CN" sz="1800" b="1" i="0" u="none" strike="noStrike" cap="none" normalizeH="0" baseline="0">
                          <a:ln>
                            <a:noFill/>
                          </a:ln>
                          <a:solidFill>
                            <a:schemeClr val="tx1"/>
                          </a:solidFill>
                          <a:effectLst/>
                          <a:latin typeface="Comic Sans MS" panose="030F0702030302020204" pitchFamily="66" charset="0"/>
                          <a:ea typeface="楷体_GB2312" pitchFamily="49" charset="-122"/>
                        </a:rPr>
                        <a:t>KB</a:t>
                      </a:r>
                      <a:endPar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0.39%</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4.82%</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kumimoji="1" sz="2800" b="1">
                          <a:solidFill>
                            <a:schemeClr val="tx1"/>
                          </a:solidFill>
                          <a:latin typeface="Arial" panose="020B0604020202020204" pitchFamily="34" charset="0"/>
                          <a:ea typeface="楷体_GB2312" pitchFamily="49" charset="-122"/>
                        </a:defRPr>
                      </a:lvl1pPr>
                      <a:lvl2pPr algn="l">
                        <a:spcBef>
                          <a:spcPct val="20000"/>
                        </a:spcBef>
                        <a:buSzPct val="55000"/>
                        <a:defRPr kumimoji="1" sz="2400" b="1">
                          <a:solidFill>
                            <a:schemeClr val="tx1"/>
                          </a:solidFill>
                          <a:latin typeface="Arial" panose="020B0604020202020204" pitchFamily="34" charset="0"/>
                          <a:ea typeface="楷体_GB2312" pitchFamily="49" charset="-122"/>
                        </a:defRPr>
                      </a:lvl2pPr>
                      <a:lvl3pPr marL="857250" algn="l">
                        <a:spcBef>
                          <a:spcPct val="20000"/>
                        </a:spcBef>
                        <a:buSzPct val="65000"/>
                        <a:defRPr kumimoji="1" sz="2000" b="1">
                          <a:solidFill>
                            <a:schemeClr val="tx1"/>
                          </a:solidFill>
                          <a:latin typeface="Arial" panose="020B0604020202020204" pitchFamily="34" charset="0"/>
                          <a:ea typeface="楷体_GB2312" pitchFamily="49" charset="-122"/>
                        </a:defRPr>
                      </a:lvl3pPr>
                      <a:lvl4pPr marL="1200150" algn="l">
                        <a:spcBef>
                          <a:spcPct val="20000"/>
                        </a:spcBef>
                        <a:buSzPct val="85000"/>
                        <a:defRPr kumimoji="1" b="1">
                          <a:solidFill>
                            <a:schemeClr val="tx1"/>
                          </a:solidFill>
                          <a:latin typeface="Arial" panose="020B0604020202020204" pitchFamily="34" charset="0"/>
                          <a:ea typeface="楷体_GB2312" pitchFamily="49" charset="-122"/>
                        </a:defRPr>
                      </a:lvl4pPr>
                      <a:lvl5pPr marL="1543050" algn="l">
                        <a:spcBef>
                          <a:spcPct val="20000"/>
                        </a:spcBef>
                        <a:buSzPct val="80000"/>
                        <a:defRPr kumimoji="1" sz="1600" b="1">
                          <a:solidFill>
                            <a:schemeClr val="tx1"/>
                          </a:solidFill>
                          <a:latin typeface="Arial" panose="020B0604020202020204" pitchFamily="34" charset="0"/>
                          <a:ea typeface="楷体_GB2312" pitchFamily="49" charset="-122"/>
                        </a:defRPr>
                      </a:lvl5pPr>
                      <a:lvl6pPr marL="20002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6pPr>
                      <a:lvl7pPr marL="24574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7pPr>
                      <a:lvl8pPr marL="29146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8pPr>
                      <a:lvl9pPr marL="3371850" fontAlgn="base">
                        <a:spcBef>
                          <a:spcPct val="20000"/>
                        </a:spcBef>
                        <a:spcAft>
                          <a:spcPct val="0"/>
                        </a:spcAft>
                        <a:buClr>
                          <a:schemeClr val="accent2"/>
                        </a:buClr>
                        <a:buSzPct val="80000"/>
                        <a:buFont typeface="Wingdings" panose="05000000000000000000" pitchFamily="2" charset="2"/>
                        <a:defRPr kumimoji="1" sz="1600" b="1">
                          <a:solidFill>
                            <a:schemeClr val="tx1"/>
                          </a:solidFill>
                          <a:latin typeface="Arial" panose="020B0604020202020204" pitchFamily="34"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1" lang="zh-CN" altLang="en-US" sz="1800" b="1" i="0" u="none" strike="noStrike" cap="none" normalizeH="0" baseline="0">
                          <a:ln>
                            <a:noFill/>
                          </a:ln>
                          <a:solidFill>
                            <a:schemeClr val="tx1"/>
                          </a:solidFill>
                          <a:effectLst/>
                          <a:latin typeface="Comic Sans MS" panose="030F0702030302020204" pitchFamily="66" charset="0"/>
                          <a:ea typeface="楷体_GB2312" pitchFamily="49" charset="-122"/>
                        </a:rPr>
                        <a:t>1.99%</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3941" name="Text Box 12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2</a:t>
            </a:r>
          </a:p>
        </p:txBody>
      </p:sp>
    </p:spTree>
  </p:cSld>
  <p:clrMapOvr>
    <a:masterClrMapping/>
  </p:clrMapOvr>
  <p:transition spd="slow">
    <p:random/>
    <p:sndAc>
      <p:stSnd>
        <p:snd r:embed="rId2" name="projctor.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9" name="Rectangle 7"/>
          <p:cNvSpPr>
            <a:spLocks noGrp="1" noChangeArrowheads="1"/>
          </p:cNvSpPr>
          <p:nvPr>
            <p:ph type="body" idx="1"/>
          </p:nvPr>
        </p:nvSpPr>
        <p:spPr>
          <a:xfrm>
            <a:off x="2333625" y="1989138"/>
            <a:ext cx="7958138" cy="4411662"/>
          </a:xfrm>
        </p:spPr>
        <p:txBody>
          <a:bodyPr>
            <a:normAutofit lnSpcReduction="10000"/>
          </a:bodyPr>
          <a:lstStyle/>
          <a:p>
            <a:pPr marL="0" indent="0" eaLnBrk="1" hangingPunct="1">
              <a:lnSpc>
                <a:spcPct val="105000"/>
              </a:lnSpc>
              <a:buFont typeface="Wingdings" panose="05000000000000000000" pitchFamily="2" charset="2"/>
              <a:buNone/>
              <a:defRPr/>
            </a:pPr>
            <a:r>
              <a:rPr lang="zh-CN" altLang="en-US" sz="2400">
                <a:solidFill>
                  <a:srgbClr val="FF0000"/>
                </a:solidFill>
                <a:effectLst>
                  <a:outerShdw blurRad="38100" dist="38100" dir="2700000" algn="tl">
                    <a:srgbClr val="C0C0C0"/>
                  </a:outerShdw>
                </a:effectLst>
              </a:rPr>
              <a:t>答：</a:t>
            </a:r>
            <a:r>
              <a:rPr lang="zh-CN" altLang="en-US" sz="2400"/>
              <a:t>分立</a:t>
            </a:r>
            <a:r>
              <a:rPr lang="en-US" altLang="zh-CN" sz="2400"/>
              <a:t>Cache</a:t>
            </a:r>
            <a:r>
              <a:rPr lang="zh-CN" altLang="en-US" sz="2400"/>
              <a:t>的整体缺失率为：</a:t>
            </a:r>
          </a:p>
          <a:p>
            <a:pPr marL="0" indent="0" eaLnBrk="1" hangingPunct="1">
              <a:lnSpc>
                <a:spcPct val="105000"/>
              </a:lnSpc>
              <a:buFont typeface="Wingdings" panose="05000000000000000000" pitchFamily="2" charset="2"/>
              <a:buNone/>
              <a:defRPr/>
            </a:pPr>
            <a:endParaRPr lang="zh-CN" altLang="en-US" sz="2400"/>
          </a:p>
          <a:p>
            <a:pPr marL="0" indent="0" eaLnBrk="1" hangingPunct="1">
              <a:lnSpc>
                <a:spcPct val="105000"/>
              </a:lnSpc>
              <a:buFont typeface="Wingdings" panose="05000000000000000000" pitchFamily="2" charset="2"/>
              <a:buNone/>
              <a:defRPr/>
            </a:pPr>
            <a:r>
              <a:rPr lang="zh-CN" altLang="en-US" sz="2400"/>
              <a:t>       由表中可知，16</a:t>
            </a:r>
            <a:r>
              <a:rPr lang="en-US" altLang="zh-CN" sz="2400"/>
              <a:t>KB</a:t>
            </a:r>
            <a:r>
              <a:rPr lang="zh-CN" altLang="en-US" sz="2400"/>
              <a:t>的统一</a:t>
            </a:r>
            <a:r>
              <a:rPr lang="en-US" altLang="zh-CN" sz="2400"/>
              <a:t>Cache</a:t>
            </a:r>
            <a:r>
              <a:rPr lang="zh-CN" altLang="en-US" sz="2400"/>
              <a:t>的缺失率为2.87%。因此，统一</a:t>
            </a:r>
            <a:r>
              <a:rPr lang="en-US" altLang="zh-CN" sz="2400"/>
              <a:t>Cache</a:t>
            </a:r>
            <a:r>
              <a:rPr lang="zh-CN" altLang="en-US" sz="2400"/>
              <a:t>结构具有较低的缺失率。</a:t>
            </a:r>
          </a:p>
          <a:p>
            <a:pPr marL="0" indent="0" eaLnBrk="1" hangingPunct="1">
              <a:lnSpc>
                <a:spcPct val="105000"/>
              </a:lnSpc>
              <a:buFont typeface="Wingdings" panose="05000000000000000000" pitchFamily="2" charset="2"/>
              <a:buNone/>
              <a:defRPr/>
            </a:pPr>
            <a:endParaRPr lang="zh-CN" altLang="en-US" sz="2400"/>
          </a:p>
          <a:p>
            <a:pPr marL="0" indent="0" eaLnBrk="1" hangingPunct="1">
              <a:lnSpc>
                <a:spcPct val="105000"/>
              </a:lnSpc>
              <a:buFont typeface="Wingdings" panose="05000000000000000000" pitchFamily="2" charset="2"/>
              <a:buNone/>
              <a:defRPr/>
            </a:pPr>
            <a:endParaRPr lang="zh-CN" altLang="en-US" sz="2400"/>
          </a:p>
          <a:p>
            <a:pPr marL="0" indent="0" eaLnBrk="1" hangingPunct="1">
              <a:lnSpc>
                <a:spcPct val="105000"/>
              </a:lnSpc>
              <a:buFont typeface="Wingdings" panose="05000000000000000000" pitchFamily="2" charset="2"/>
              <a:buNone/>
              <a:defRPr/>
            </a:pPr>
            <a:endParaRPr lang="zh-CN" altLang="en-US" sz="2400"/>
          </a:p>
          <a:p>
            <a:pPr marL="0" indent="0" eaLnBrk="1" hangingPunct="1">
              <a:lnSpc>
                <a:spcPct val="105000"/>
              </a:lnSpc>
              <a:buFont typeface="Wingdings" panose="05000000000000000000" pitchFamily="2" charset="2"/>
              <a:buNone/>
              <a:defRPr/>
            </a:pPr>
            <a:r>
              <a:rPr lang="zh-CN" altLang="en-US" sz="2400"/>
              <a:t>       尽管分立</a:t>
            </a:r>
            <a:r>
              <a:rPr lang="en-US" altLang="zh-CN" sz="2400"/>
              <a:t>Cache</a:t>
            </a:r>
            <a:r>
              <a:rPr lang="zh-CN" altLang="en-US" sz="2400"/>
              <a:t>具有较高的缺失率，但其</a:t>
            </a:r>
            <a:r>
              <a:rPr lang="en-US" altLang="zh-CN" sz="2400"/>
              <a:t>AMAT</a:t>
            </a:r>
            <a:r>
              <a:rPr lang="zh-CN" altLang="en-US" sz="2400"/>
              <a:t>与统一</a:t>
            </a:r>
            <a:r>
              <a:rPr lang="en-US" altLang="zh-CN" sz="2400"/>
              <a:t>Cache</a:t>
            </a:r>
            <a:r>
              <a:rPr lang="zh-CN" altLang="en-US" sz="2400"/>
              <a:t>的</a:t>
            </a:r>
            <a:r>
              <a:rPr lang="en-US" altLang="zh-CN" sz="2400"/>
              <a:t>AMAT</a:t>
            </a:r>
            <a:r>
              <a:rPr lang="zh-CN" altLang="en-US" sz="2400"/>
              <a:t>是基本相同的，可见哈佛结构有优势。大多数现代处理器都采用分立</a:t>
            </a:r>
            <a:r>
              <a:rPr lang="en-US" altLang="zh-CN" sz="2400"/>
              <a:t>Cache</a:t>
            </a:r>
            <a:r>
              <a:rPr lang="zh-CN" altLang="en-US" sz="2400"/>
              <a:t>技术。</a:t>
            </a:r>
          </a:p>
        </p:txBody>
      </p:sp>
      <p:sp>
        <p:nvSpPr>
          <p:cNvPr id="576514" name="Rectangle 2"/>
          <p:cNvSpPr>
            <a:spLocks noGrp="1" noChangeArrowheads="1"/>
          </p:cNvSpPr>
          <p:nvPr>
            <p:ph type="title"/>
          </p:nvPr>
        </p:nvSpPr>
        <p:spPr/>
        <p:txBody>
          <a:bodyPr/>
          <a:lstStyle/>
          <a:p>
            <a:pPr eaLnBrk="1" hangingPunct="1">
              <a:defRPr/>
            </a:pPr>
            <a:r>
              <a:rPr lang="zh-CN" altLang="en-US"/>
              <a:t>例  子（续）</a:t>
            </a:r>
          </a:p>
        </p:txBody>
      </p:sp>
      <p:sp>
        <p:nvSpPr>
          <p:cNvPr id="124932"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5"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性能评价</a:t>
            </a:r>
            <a:endParaRPr lang="zh-CN" altLang="en-US" sz="1200" b="0">
              <a:latin typeface="Times New Roman" panose="02020603050405020304" pitchFamily="18" charset="0"/>
              <a:ea typeface="幼圆" panose="02010509060101010101" pitchFamily="49" charset="-122"/>
            </a:endParaRPr>
          </a:p>
        </p:txBody>
      </p:sp>
      <p:graphicFrame>
        <p:nvGraphicFramePr>
          <p:cNvPr id="576520" name="Object 8"/>
          <p:cNvGraphicFramePr>
            <a:graphicFrameLocks noChangeAspect="1"/>
          </p:cNvGraphicFramePr>
          <p:nvPr/>
        </p:nvGraphicFramePr>
        <p:xfrm>
          <a:off x="3719513" y="2565400"/>
          <a:ext cx="4379912" cy="346075"/>
        </p:xfrm>
        <a:graphic>
          <a:graphicData uri="http://schemas.openxmlformats.org/presentationml/2006/ole">
            <mc:AlternateContent xmlns:mc="http://schemas.openxmlformats.org/markup-compatibility/2006">
              <mc:Choice xmlns:v="urn:schemas-microsoft-com:vml" Requires="v">
                <p:oleObj spid="_x0000_s18434" name="Equation" r:id="rId6" imgW="2578100" imgH="203200" progId="Equation.3">
                  <p:embed/>
                </p:oleObj>
              </mc:Choice>
              <mc:Fallback>
                <p:oleObj name="Equation" r:id="rId6" imgW="2578100" imgH="203200" progId="Equation.3">
                  <p:embed/>
                  <p:pic>
                    <p:nvPicPr>
                      <p:cNvPr id="57652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9513" y="2565400"/>
                        <a:ext cx="4379912"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6521" name="Object 9"/>
          <p:cNvGraphicFramePr>
            <a:graphicFrameLocks noChangeAspect="1"/>
          </p:cNvGraphicFramePr>
          <p:nvPr/>
        </p:nvGraphicFramePr>
        <p:xfrm>
          <a:off x="2640013" y="3933825"/>
          <a:ext cx="7240587" cy="411163"/>
        </p:xfrm>
        <a:graphic>
          <a:graphicData uri="http://schemas.openxmlformats.org/presentationml/2006/ole">
            <mc:AlternateContent xmlns:mc="http://schemas.openxmlformats.org/markup-compatibility/2006">
              <mc:Choice xmlns:v="urn:schemas-microsoft-com:vml" Requires="v">
                <p:oleObj spid="_x0000_s18435" name="Equation" r:id="rId8" imgW="4254500" imgH="241300" progId="Equation.3">
                  <p:embed/>
                </p:oleObj>
              </mc:Choice>
              <mc:Fallback>
                <p:oleObj name="Equation" r:id="rId8" imgW="4254500" imgH="241300" progId="Equation.3">
                  <p:embed/>
                  <p:pic>
                    <p:nvPicPr>
                      <p:cNvPr id="576521"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0013" y="3933825"/>
                        <a:ext cx="7240587"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6522" name="Object 10"/>
          <p:cNvGraphicFramePr>
            <a:graphicFrameLocks noChangeAspect="1"/>
          </p:cNvGraphicFramePr>
          <p:nvPr/>
        </p:nvGraphicFramePr>
        <p:xfrm>
          <a:off x="2424113" y="4508500"/>
          <a:ext cx="7629525" cy="388938"/>
        </p:xfrm>
        <a:graphic>
          <a:graphicData uri="http://schemas.openxmlformats.org/presentationml/2006/ole">
            <mc:AlternateContent xmlns:mc="http://schemas.openxmlformats.org/markup-compatibility/2006">
              <mc:Choice xmlns:v="urn:schemas-microsoft-com:vml" Requires="v">
                <p:oleObj spid="_x0000_s18436" name="Equation" r:id="rId10" imgW="4483100" imgH="228600" progId="Equation.3">
                  <p:embed/>
                </p:oleObj>
              </mc:Choice>
              <mc:Fallback>
                <p:oleObj name="Equation" r:id="rId10" imgW="4483100" imgH="228600" progId="Equation.3">
                  <p:embed/>
                  <p:pic>
                    <p:nvPicPr>
                      <p:cNvPr id="576522"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24113" y="4508500"/>
                        <a:ext cx="7629525"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4936" name="Text Box 11"/>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3</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576520"/>
                                        </p:tgtEl>
                                        <p:attrNameLst>
                                          <p:attrName>style.visibility</p:attrName>
                                        </p:attrNameLst>
                                      </p:cBhvr>
                                      <p:to>
                                        <p:strVal val="visible"/>
                                      </p:to>
                                    </p:set>
                                    <p:anim to="" calcmode="lin" valueType="num">
                                      <p:cBhvr>
                                        <p:cTn id="7" dur="1" fill="hold"/>
                                        <p:tgtEl>
                                          <p:spTgt spid="576520"/>
                                        </p:tgtEl>
                                      </p:cBhvr>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576521"/>
                                        </p:tgtEl>
                                        <p:attrNameLst>
                                          <p:attrName>style.visibility</p:attrName>
                                        </p:attrNameLst>
                                      </p:cBhvr>
                                      <p:to>
                                        <p:strVal val="visible"/>
                                      </p:to>
                                    </p:set>
                                    <p:anim to="" calcmode="lin" valueType="num">
                                      <p:cBhvr>
                                        <p:cTn id="12" dur="1" fill="hold"/>
                                        <p:tgtEl>
                                          <p:spTgt spid="576521"/>
                                        </p:tgtEl>
                                      </p:cBhvr>
                                    </p:anim>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499"/>
                                          </p:stCondLst>
                                        </p:cTn>
                                        <p:tgtEl>
                                          <p:spTgt spid="576522"/>
                                        </p:tgtEl>
                                        <p:attrNameLst>
                                          <p:attrName>style.visibility</p:attrName>
                                        </p:attrNameLst>
                                      </p:cBhvr>
                                      <p:to>
                                        <p:strVal val="visible"/>
                                      </p:to>
                                    </p:set>
                                    <p:anim to="" calcmode="lin" valueType="num">
                                      <p:cBhvr>
                                        <p:cTn id="17" dur="1" fill="hold"/>
                                        <p:tgtEl>
                                          <p:spTgt spid="576522"/>
                                        </p:tgtEl>
                                      </p:cBhvr>
                                    </p:anim>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6.如何提高Cache性能？需进一步掌握四种途径中的方法</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pPr eaLnBrk="1" hangingPunct="1">
              <a:defRPr/>
            </a:pPr>
            <a:r>
              <a:rPr lang="zh-CN" altLang="en-US"/>
              <a:t>提高</a:t>
            </a:r>
            <a:r>
              <a:rPr lang="en-US" altLang="zh-CN"/>
              <a:t>Cache</a:t>
            </a:r>
            <a:r>
              <a:rPr lang="zh-CN" altLang="en-US"/>
              <a:t>性能</a:t>
            </a:r>
          </a:p>
        </p:txBody>
      </p:sp>
      <p:sp>
        <p:nvSpPr>
          <p:cNvPr id="12595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endParaRPr lang="zh-CN" altLang="en-US" sz="1200" b="0">
              <a:latin typeface="Times New Roman" panose="02020603050405020304" pitchFamily="18" charset="0"/>
              <a:ea typeface="幼圆" panose="02010509060101010101" pitchFamily="49" charset="-122"/>
            </a:endParaRPr>
          </a:p>
        </p:txBody>
      </p:sp>
      <p:graphicFrame>
        <p:nvGraphicFramePr>
          <p:cNvPr id="125956" name="Object 5"/>
          <p:cNvGraphicFramePr>
            <a:graphicFrameLocks noChangeAspect="1"/>
          </p:cNvGraphicFramePr>
          <p:nvPr/>
        </p:nvGraphicFramePr>
        <p:xfrm>
          <a:off x="3886200" y="2286000"/>
          <a:ext cx="5030788" cy="914400"/>
        </p:xfrm>
        <a:graphic>
          <a:graphicData uri="http://schemas.openxmlformats.org/presentationml/2006/ole">
            <mc:AlternateContent xmlns:mc="http://schemas.openxmlformats.org/markup-compatibility/2006">
              <mc:Choice xmlns:v="urn:schemas-microsoft-com:vml" Requires="v">
                <p:oleObj spid="_x0000_s19458" name="Equation" r:id="rId5" imgW="2514600" imgH="457200" progId="Equation.3">
                  <p:embed/>
                </p:oleObj>
              </mc:Choice>
              <mc:Fallback>
                <p:oleObj name="Equation" r:id="rId5" imgW="2514600" imgH="457200" progId="Equation.3">
                  <p:embed/>
                  <p:pic>
                    <p:nvPicPr>
                      <p:cNvPr id="12595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286000"/>
                        <a:ext cx="5030788" cy="9144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125957" name="Rectangle 8"/>
          <p:cNvSpPr>
            <a:spLocks noGrp="1" noChangeArrowheads="1"/>
          </p:cNvSpPr>
          <p:nvPr>
            <p:ph type="body" idx="1"/>
          </p:nvPr>
        </p:nvSpPr>
        <p:spPr>
          <a:xfrm>
            <a:off x="3124200" y="3429000"/>
            <a:ext cx="6705600" cy="2895600"/>
          </a:xfrm>
          <a:ln w="57150" cmpd="thickThin">
            <a:solidFill>
              <a:schemeClr val="tx1"/>
            </a:solidFill>
            <a:miter lim="800000"/>
          </a:ln>
        </p:spPr>
        <p:txBody>
          <a:bodyPr>
            <a:normAutofit lnSpcReduction="10000"/>
          </a:bodyPr>
          <a:lstStyle/>
          <a:p>
            <a:pPr eaLnBrk="1" hangingPunct="1">
              <a:lnSpc>
                <a:spcPct val="110000"/>
              </a:lnSpc>
              <a:buFont typeface="Wingdings" panose="05000000000000000000" pitchFamily="2" charset="2"/>
              <a:buNone/>
            </a:pPr>
            <a:r>
              <a:rPr lang="zh-CN" altLang="en-US" sz="2800"/>
              <a:t>    可见主要途径有：</a:t>
            </a:r>
          </a:p>
          <a:p>
            <a:pPr eaLnBrk="1" hangingPunct="1">
              <a:lnSpc>
                <a:spcPct val="110000"/>
              </a:lnSpc>
            </a:pPr>
            <a:r>
              <a:rPr lang="zh-CN" altLang="en-US" sz="2800"/>
              <a:t> </a:t>
            </a:r>
            <a:r>
              <a:rPr lang="zh-CN" altLang="en-US" sz="2800">
                <a:hlinkClick r:id="" action="ppaction://noaction"/>
              </a:rPr>
              <a:t>降低缺失代价</a:t>
            </a:r>
            <a:endParaRPr lang="zh-CN" altLang="en-US" sz="2800"/>
          </a:p>
          <a:p>
            <a:pPr eaLnBrk="1" hangingPunct="1">
              <a:lnSpc>
                <a:spcPct val="110000"/>
              </a:lnSpc>
            </a:pPr>
            <a:r>
              <a:rPr lang="zh-CN" altLang="en-US" sz="2800"/>
              <a:t> </a:t>
            </a:r>
            <a:r>
              <a:rPr lang="zh-CN" altLang="en-US" sz="2800">
                <a:hlinkClick r:id="" action="ppaction://noaction"/>
              </a:rPr>
              <a:t>降低缺失率</a:t>
            </a:r>
            <a:endParaRPr lang="zh-CN" altLang="en-US" sz="2800"/>
          </a:p>
          <a:p>
            <a:pPr eaLnBrk="1" hangingPunct="1">
              <a:lnSpc>
                <a:spcPct val="110000"/>
              </a:lnSpc>
            </a:pPr>
            <a:r>
              <a:rPr lang="zh-CN" altLang="en-US" sz="2800"/>
              <a:t> </a:t>
            </a:r>
            <a:r>
              <a:rPr lang="zh-CN" altLang="en-US" sz="2800">
                <a:hlinkClick r:id="" action="ppaction://noaction"/>
              </a:rPr>
              <a:t>通过并行性降低缺失代价/缺失率</a:t>
            </a:r>
            <a:endParaRPr lang="zh-CN" altLang="en-US" sz="2800"/>
          </a:p>
          <a:p>
            <a:pPr eaLnBrk="1" hangingPunct="1">
              <a:lnSpc>
                <a:spcPct val="110000"/>
              </a:lnSpc>
            </a:pPr>
            <a:r>
              <a:rPr lang="zh-CN" altLang="en-US" sz="2800"/>
              <a:t> </a:t>
            </a:r>
            <a:r>
              <a:rPr lang="zh-CN" altLang="en-US" sz="2800">
                <a:hlinkClick r:id="" action="ppaction://noaction"/>
              </a:rPr>
              <a:t>降低</a:t>
            </a:r>
            <a:r>
              <a:rPr lang="en-US" altLang="zh-CN" sz="2800">
                <a:hlinkClick r:id="" action="ppaction://noaction"/>
              </a:rPr>
              <a:t>Cache</a:t>
            </a:r>
            <a:r>
              <a:rPr lang="zh-CN" altLang="en-US" sz="2800">
                <a:hlinkClick r:id="" action="ppaction://noaction"/>
              </a:rPr>
              <a:t>命中时间 </a:t>
            </a:r>
            <a:endParaRPr lang="zh-CN" altLang="en-US" sz="2800"/>
          </a:p>
        </p:txBody>
      </p:sp>
    </p:spTree>
  </p:cSld>
  <p:clrMapOvr>
    <a:masterClrMapping/>
  </p:clrMapOvr>
  <p:transition spd="slow">
    <p:random/>
    <p:sndAc>
      <p:stSnd>
        <p:snd r:embed="rId3" name="projctor.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pPr eaLnBrk="1" hangingPunct="1">
              <a:defRPr/>
            </a:pPr>
            <a:r>
              <a:rPr lang="zh-CN" altLang="en-US"/>
              <a:t>降低缺失代价</a:t>
            </a:r>
          </a:p>
        </p:txBody>
      </p:sp>
      <p:sp>
        <p:nvSpPr>
          <p:cNvPr id="126979"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endParaRPr lang="zh-CN" altLang="en-US" sz="1200" b="0">
              <a:latin typeface="Times New Roman" panose="02020603050405020304" pitchFamily="18" charset="0"/>
              <a:ea typeface="幼圆" panose="02010509060101010101" pitchFamily="49" charset="-122"/>
            </a:endParaRPr>
          </a:p>
        </p:txBody>
      </p:sp>
      <p:sp>
        <p:nvSpPr>
          <p:cNvPr id="126980" name="Rectangle 7"/>
          <p:cNvSpPr>
            <a:spLocks noGrp="1" noChangeArrowheads="1"/>
          </p:cNvSpPr>
          <p:nvPr>
            <p:ph type="body" idx="1"/>
          </p:nvPr>
        </p:nvSpPr>
        <p:spPr>
          <a:xfrm>
            <a:off x="3429000" y="2133600"/>
            <a:ext cx="5259388" cy="4248150"/>
          </a:xfrm>
        </p:spPr>
        <p:txBody>
          <a:bodyPr/>
          <a:lstStyle/>
          <a:p>
            <a:pPr eaLnBrk="1" hangingPunct="1">
              <a:lnSpc>
                <a:spcPct val="140000"/>
              </a:lnSpc>
            </a:pPr>
            <a:r>
              <a:rPr lang="zh-CN" altLang="en-US">
                <a:hlinkClick r:id="" action="ppaction://noaction"/>
              </a:rPr>
              <a:t>多级</a:t>
            </a:r>
            <a:r>
              <a:rPr lang="en-US" altLang="zh-CN">
                <a:hlinkClick r:id="" action="ppaction://noaction"/>
              </a:rPr>
              <a:t>Cache</a:t>
            </a:r>
            <a:endParaRPr lang="en-US" altLang="zh-CN"/>
          </a:p>
          <a:p>
            <a:pPr eaLnBrk="1" hangingPunct="1">
              <a:lnSpc>
                <a:spcPct val="140000"/>
              </a:lnSpc>
            </a:pPr>
            <a:r>
              <a:rPr lang="zh-CN" altLang="en-US">
                <a:hlinkClick r:id="" action="ppaction://noaction"/>
              </a:rPr>
              <a:t>请求字处理技术</a:t>
            </a:r>
            <a:endParaRPr lang="zh-CN" altLang="en-US"/>
          </a:p>
          <a:p>
            <a:pPr eaLnBrk="1" hangingPunct="1">
              <a:lnSpc>
                <a:spcPct val="140000"/>
              </a:lnSpc>
            </a:pPr>
            <a:r>
              <a:rPr lang="zh-CN" altLang="en-US">
                <a:hlinkClick r:id="" action="ppaction://noaction"/>
              </a:rPr>
              <a:t>给出读缺失对写的优先级</a:t>
            </a:r>
            <a:endParaRPr lang="zh-CN" altLang="en-US"/>
          </a:p>
          <a:p>
            <a:pPr eaLnBrk="1" hangingPunct="1">
              <a:lnSpc>
                <a:spcPct val="140000"/>
              </a:lnSpc>
            </a:pPr>
            <a:r>
              <a:rPr lang="zh-CN" altLang="en-US">
                <a:hlinkClick r:id="" action="ppaction://noaction"/>
              </a:rPr>
              <a:t>合并写缓冲区</a:t>
            </a:r>
            <a:endParaRPr lang="zh-CN" altLang="en-US"/>
          </a:p>
          <a:p>
            <a:pPr eaLnBrk="1" hangingPunct="1">
              <a:lnSpc>
                <a:spcPct val="140000"/>
              </a:lnSpc>
            </a:pPr>
            <a:r>
              <a:rPr lang="zh-CN" altLang="en-US">
                <a:hlinkClick r:id="" action="ppaction://noaction"/>
              </a:rPr>
              <a:t>牺牲者</a:t>
            </a:r>
            <a:r>
              <a:rPr lang="en-US" altLang="zh-CN">
                <a:hlinkClick r:id="" action="ppaction://noaction"/>
              </a:rPr>
              <a:t>Cache</a:t>
            </a:r>
            <a:endParaRPr lang="zh-CN" altLang="en-US"/>
          </a:p>
        </p:txBody>
      </p:sp>
    </p:spTree>
  </p:cSld>
  <p:clrMapOvr>
    <a:masterClrMapping/>
  </p:clrMapOvr>
  <p:transition spd="slow">
    <p:random/>
    <p:sndAc>
      <p:stSnd>
        <p:snd r:embed="rId2" name="projctor.wav"/>
      </p:st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pPr eaLnBrk="1" hangingPunct="1">
              <a:defRPr/>
            </a:pPr>
            <a:r>
              <a:rPr lang="zh-CN" altLang="en-US"/>
              <a:t>多级</a:t>
            </a:r>
            <a:r>
              <a:rPr lang="en-US" altLang="zh-CN"/>
              <a:t>Cache</a:t>
            </a:r>
            <a:endParaRPr lang="zh-CN" altLang="en-US"/>
          </a:p>
        </p:txBody>
      </p:sp>
      <p:sp>
        <p:nvSpPr>
          <p:cNvPr id="128003"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降低缺失代价</a:t>
            </a:r>
            <a:endParaRPr lang="zh-CN" altLang="en-US" sz="1200" b="0">
              <a:latin typeface="Times New Roman" panose="02020603050405020304" pitchFamily="18" charset="0"/>
              <a:ea typeface="幼圆" panose="02010509060101010101" pitchFamily="49" charset="-122"/>
            </a:endParaRPr>
          </a:p>
        </p:txBody>
      </p:sp>
      <p:sp>
        <p:nvSpPr>
          <p:cNvPr id="128004" name="Rectangle 5"/>
          <p:cNvSpPr>
            <a:spLocks noGrp="1" noChangeArrowheads="1"/>
          </p:cNvSpPr>
          <p:nvPr>
            <p:ph type="body" idx="1"/>
          </p:nvPr>
        </p:nvSpPr>
        <p:spPr>
          <a:xfrm>
            <a:off x="4724400" y="2586038"/>
            <a:ext cx="2514600" cy="3074987"/>
          </a:xfrm>
        </p:spPr>
        <p:txBody>
          <a:bodyPr/>
          <a:lstStyle/>
          <a:p>
            <a:pPr eaLnBrk="1" hangingPunct="1">
              <a:lnSpc>
                <a:spcPct val="170000"/>
              </a:lnSpc>
            </a:pPr>
            <a:r>
              <a:rPr lang="zh-CN" altLang="en-US" dirty="0">
                <a:hlinkClick r:id="" action="ppaction://noaction"/>
              </a:rPr>
              <a:t>基本思想</a:t>
            </a:r>
            <a:endParaRPr lang="zh-CN" altLang="en-US" dirty="0"/>
          </a:p>
          <a:p>
            <a:pPr eaLnBrk="1" hangingPunct="1">
              <a:lnSpc>
                <a:spcPct val="170000"/>
              </a:lnSpc>
            </a:pPr>
            <a:r>
              <a:rPr lang="zh-CN" altLang="en-US" dirty="0">
                <a:hlinkClick r:id="" action="ppaction://noaction"/>
              </a:rPr>
              <a:t>性能分析</a:t>
            </a:r>
            <a:endParaRPr lang="zh-CN" altLang="en-US" dirty="0"/>
          </a:p>
          <a:p>
            <a:pPr eaLnBrk="1" hangingPunct="1">
              <a:lnSpc>
                <a:spcPct val="170000"/>
              </a:lnSpc>
            </a:pPr>
            <a:r>
              <a:rPr lang="zh-CN" altLang="en-US" dirty="0">
                <a:hlinkClick r:id="" action="ppaction://noaction"/>
              </a:rPr>
              <a:t>设计考虑</a:t>
            </a:r>
            <a:endParaRPr lang="zh-CN" altLang="en-US" dirty="0"/>
          </a:p>
        </p:txBody>
      </p:sp>
    </p:spTree>
  </p:cSld>
  <p:clrMapOvr>
    <a:masterClrMapping/>
  </p:clrMapOvr>
  <p:transition spd="slow">
    <p:random/>
    <p:sndAc>
      <p:stSnd>
        <p:snd r:embed="rId2" name="projctor.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en-US" altLang="zh-CN"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CPU</a:t>
            </a: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性能公式</a:t>
            </a:r>
            <a:b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b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（例子</a:t>
            </a:r>
            <a:r>
              <a:rPr kumimoji="1" lang="en-US" altLang="zh-CN"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a:t>
            </a:r>
          </a:p>
        </p:txBody>
      </p:sp>
      <p:sp>
        <p:nvSpPr>
          <p:cNvPr id="54275" name="Text Box 3"/>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5"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设计技术</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定量准则</a:t>
            </a:r>
            <a:endParaRPr lang="zh-CN" altLang="en-US" sz="1200" b="0" dirty="0">
              <a:latin typeface="Times New Roman" panose="02020603050405020304" pitchFamily="18" charset="0"/>
              <a:ea typeface="幼圆" panose="02010509060101010101" pitchFamily="49" charset="-122"/>
            </a:endParaRPr>
          </a:p>
        </p:txBody>
      </p:sp>
      <p:sp>
        <p:nvSpPr>
          <p:cNvPr id="96260" name="Rectangle 4"/>
          <p:cNvSpPr>
            <a:spLocks noGrp="1" noChangeArrowheads="1"/>
          </p:cNvSpPr>
          <p:nvPr>
            <p:ph idx="1"/>
          </p:nvPr>
        </p:nvSpPr>
        <p:spPr>
          <a:xfrm>
            <a:off x="2333625" y="1989138"/>
            <a:ext cx="7958138" cy="4335463"/>
          </a:xfrm>
        </p:spPr>
        <p:txBody>
          <a:bodyPr vert="horz" wrap="square" lIns="91440" tIns="45720" rIns="91440" bIns="45720" numCol="1" anchor="t" anchorCtr="0" compatLnSpc="1"/>
          <a:lstStyle/>
          <a:p>
            <a:pPr marL="669925" marR="0" lvl="0" indent="-669925"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defRPr/>
            </a:pPr>
            <a:r>
              <a:rPr kumimoji="1" lang="zh-CN" altLang="en-US" sz="24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问：</a:t>
            </a:r>
            <a:r>
              <a:rPr kumimoji="1" lang="zh-CN" altLang="en-US" sz="2400" b="1" i="0" u="none" strike="noStrike" kern="0" cap="none" spc="0" normalizeH="0" baseline="0" noProof="0">
                <a:ln>
                  <a:noFill/>
                </a:ln>
                <a:solidFill>
                  <a:schemeClr val="tx1"/>
                </a:solidFill>
                <a:effectLst/>
                <a:uLnTx/>
                <a:uFillTx/>
                <a:latin typeface="+mn-lt"/>
                <a:ea typeface="+mn-ea"/>
                <a:cs typeface="+mn-cs"/>
              </a:rPr>
              <a:t>假设某测试程序中</a:t>
            </a:r>
            <a:r>
              <a:rPr kumimoji="1" lang="en-US" altLang="zh-CN" sz="2400" b="1" i="0" u="none" strike="noStrike" kern="0" cap="none" spc="0" normalizeH="0" baseline="0" noProof="0">
                <a:ln>
                  <a:noFill/>
                </a:ln>
                <a:solidFill>
                  <a:schemeClr val="tx1"/>
                </a:solidFill>
                <a:effectLst/>
                <a:uLnTx/>
                <a:uFillTx/>
                <a:latin typeface="+mn-lt"/>
                <a:ea typeface="+mn-ea"/>
                <a:cs typeface="+mn-cs"/>
              </a:rPr>
              <a:t>FP</a:t>
            </a:r>
            <a:r>
              <a:rPr kumimoji="1" lang="zh-CN" altLang="en-US" sz="2400" b="1" i="0" u="none" strike="noStrike" kern="0" cap="none" spc="0" normalizeH="0" baseline="0" noProof="0">
                <a:ln>
                  <a:noFill/>
                </a:ln>
                <a:solidFill>
                  <a:schemeClr val="tx1"/>
                </a:solidFill>
                <a:effectLst/>
                <a:uLnTx/>
                <a:uFillTx/>
                <a:latin typeface="+mn-lt"/>
                <a:ea typeface="+mn-ea"/>
                <a:cs typeface="+mn-cs"/>
              </a:rPr>
              <a:t>指令（包括</a:t>
            </a:r>
            <a:r>
              <a:rPr kumimoji="1" lang="en-US" altLang="zh-CN" sz="2400" b="1" i="0" u="none" strike="noStrike" kern="0" cap="none" spc="0" normalizeH="0" baseline="0" noProof="0">
                <a:ln>
                  <a:noFill/>
                </a:ln>
                <a:solidFill>
                  <a:schemeClr val="tx1"/>
                </a:solidFill>
                <a:effectLst/>
                <a:uLnTx/>
                <a:uFillTx/>
                <a:latin typeface="+mn-lt"/>
                <a:ea typeface="+mn-ea"/>
                <a:cs typeface="+mn-cs"/>
              </a:rPr>
              <a:t>FPSQR）</a:t>
            </a:r>
            <a:r>
              <a:rPr kumimoji="1" lang="zh-CN" altLang="en-US" sz="2400" b="1" i="0" u="none" strike="noStrike" kern="0" cap="none" spc="0" normalizeH="0" baseline="0" noProof="0">
                <a:ln>
                  <a:noFill/>
                </a:ln>
                <a:solidFill>
                  <a:schemeClr val="tx1"/>
                </a:solidFill>
                <a:effectLst/>
                <a:uLnTx/>
                <a:uFillTx/>
                <a:latin typeface="+mn-lt"/>
                <a:ea typeface="+mn-ea"/>
                <a:cs typeface="+mn-cs"/>
              </a:rPr>
              <a:t>的执行频度为25%，</a:t>
            </a:r>
            <a:r>
              <a:rPr kumimoji="1" lang="en-US" altLang="zh-CN" sz="2400" b="1" i="0" u="none" strike="noStrike" kern="0" cap="none" spc="0" normalizeH="0" baseline="0" noProof="0">
                <a:ln>
                  <a:noFill/>
                </a:ln>
                <a:solidFill>
                  <a:schemeClr val="tx1"/>
                </a:solidFill>
                <a:effectLst/>
                <a:uLnTx/>
                <a:uFillTx/>
                <a:latin typeface="+mn-lt"/>
                <a:ea typeface="+mn-ea"/>
                <a:cs typeface="+mn-cs"/>
              </a:rPr>
              <a:t>FP</a:t>
            </a:r>
            <a:r>
              <a:rPr kumimoji="1" lang="zh-CN" altLang="en-US" sz="2400" b="1" i="0" u="none" strike="noStrike" kern="0" cap="none" spc="0" normalizeH="0" baseline="0" noProof="0">
                <a:ln>
                  <a:noFill/>
                </a:ln>
                <a:solidFill>
                  <a:schemeClr val="tx1"/>
                </a:solidFill>
                <a:effectLst/>
                <a:uLnTx/>
                <a:uFillTx/>
                <a:latin typeface="+mn-lt"/>
                <a:ea typeface="+mn-ea"/>
                <a:cs typeface="+mn-cs"/>
              </a:rPr>
              <a:t>指令的平均</a:t>
            </a:r>
            <a:r>
              <a:rPr kumimoji="1" lang="en-US" altLang="zh-CN" sz="2400" b="1" i="0" u="none" strike="noStrike" kern="0" cap="none" spc="0" normalizeH="0" baseline="0" noProof="0">
                <a:ln>
                  <a:noFill/>
                </a:ln>
                <a:solidFill>
                  <a:schemeClr val="tx1"/>
                </a:solidFill>
                <a:effectLst/>
                <a:uLnTx/>
                <a:uFillTx/>
                <a:latin typeface="+mn-lt"/>
                <a:ea typeface="+mn-ea"/>
                <a:cs typeface="+mn-cs"/>
              </a:rPr>
              <a:t>CPI=4.0，</a:t>
            </a:r>
            <a:r>
              <a:rPr kumimoji="1" lang="zh-CN" altLang="en-US" sz="2400" b="1" i="0" u="none" strike="noStrike" kern="0" cap="none" spc="0" normalizeH="0" baseline="0" noProof="0">
                <a:ln>
                  <a:noFill/>
                </a:ln>
                <a:solidFill>
                  <a:schemeClr val="tx1"/>
                </a:solidFill>
                <a:effectLst/>
                <a:uLnTx/>
                <a:uFillTx/>
                <a:latin typeface="+mn-lt"/>
                <a:ea typeface="+mn-ea"/>
                <a:cs typeface="+mn-cs"/>
              </a:rPr>
              <a:t>其它指令的平均</a:t>
            </a:r>
            <a:r>
              <a:rPr kumimoji="1" lang="en-US" altLang="zh-CN" sz="2400" b="1" i="0" u="none" strike="noStrike" kern="0" cap="none" spc="0" normalizeH="0" baseline="0" noProof="0">
                <a:ln>
                  <a:noFill/>
                </a:ln>
                <a:solidFill>
                  <a:schemeClr val="tx1"/>
                </a:solidFill>
                <a:effectLst/>
                <a:uLnTx/>
                <a:uFillTx/>
                <a:latin typeface="+mn-lt"/>
                <a:ea typeface="+mn-ea"/>
                <a:cs typeface="+mn-cs"/>
              </a:rPr>
              <a:t>CPI=1.33；</a:t>
            </a:r>
            <a:r>
              <a:rPr kumimoji="1" lang="zh-CN" altLang="en-US" sz="2400" b="1" i="0" u="none" strike="noStrike" kern="0" cap="none" spc="0" normalizeH="0" baseline="0" noProof="0">
                <a:ln>
                  <a:noFill/>
                </a:ln>
                <a:solidFill>
                  <a:schemeClr val="tx1"/>
                </a:solidFill>
                <a:effectLst/>
                <a:uLnTx/>
                <a:uFillTx/>
                <a:latin typeface="+mn-lt"/>
                <a:ea typeface="+mn-ea"/>
                <a:cs typeface="+mn-cs"/>
              </a:rPr>
              <a:t> </a:t>
            </a:r>
            <a:r>
              <a:rPr kumimoji="1" lang="en-US" altLang="zh-CN" sz="2400" b="1" i="0" u="none" strike="noStrike" kern="0" cap="none" spc="0" normalizeH="0" baseline="0" noProof="0">
                <a:ln>
                  <a:noFill/>
                </a:ln>
                <a:solidFill>
                  <a:schemeClr val="tx1"/>
                </a:solidFill>
                <a:effectLst/>
                <a:uLnTx/>
                <a:uFillTx/>
                <a:latin typeface="+mn-lt"/>
                <a:ea typeface="+mn-ea"/>
                <a:cs typeface="+mn-cs"/>
              </a:rPr>
              <a:t>FPSQR</a:t>
            </a:r>
            <a:r>
              <a:rPr kumimoji="1" lang="zh-CN" altLang="en-US" sz="2400" b="1" i="0" u="none" strike="noStrike" kern="0" cap="none" spc="0" normalizeH="0" baseline="0" noProof="0">
                <a:ln>
                  <a:noFill/>
                </a:ln>
                <a:solidFill>
                  <a:schemeClr val="tx1"/>
                </a:solidFill>
                <a:effectLst/>
                <a:uLnTx/>
                <a:uFillTx/>
                <a:latin typeface="+mn-lt"/>
                <a:ea typeface="+mn-ea"/>
                <a:cs typeface="+mn-cs"/>
              </a:rPr>
              <a:t>指令的执行频度为2%， </a:t>
            </a:r>
            <a:r>
              <a:rPr kumimoji="1" lang="en-US" altLang="zh-CN" sz="2400" b="1" i="0" u="none" strike="noStrike" kern="0" cap="none" spc="0" normalizeH="0" baseline="0" noProof="0">
                <a:ln>
                  <a:noFill/>
                </a:ln>
                <a:solidFill>
                  <a:schemeClr val="tx1"/>
                </a:solidFill>
                <a:effectLst/>
                <a:uLnTx/>
                <a:uFillTx/>
                <a:latin typeface="+mn-lt"/>
                <a:ea typeface="+mn-ea"/>
                <a:cs typeface="+mn-cs"/>
              </a:rPr>
              <a:t>FPSQR</a:t>
            </a:r>
            <a:r>
              <a:rPr kumimoji="1" lang="zh-CN" altLang="en-US" sz="2400" b="1" i="0" u="none" strike="noStrike" kern="0" cap="none" spc="0" normalizeH="0" baseline="0" noProof="0">
                <a:ln>
                  <a:noFill/>
                </a:ln>
                <a:solidFill>
                  <a:schemeClr val="tx1"/>
                </a:solidFill>
                <a:effectLst/>
                <a:uLnTx/>
                <a:uFillTx/>
                <a:latin typeface="+mn-lt"/>
                <a:ea typeface="+mn-ea"/>
                <a:cs typeface="+mn-cs"/>
              </a:rPr>
              <a:t>指令的平均</a:t>
            </a:r>
            <a:r>
              <a:rPr kumimoji="1" lang="en-US" altLang="zh-CN" sz="2400" b="1" i="0" u="none" strike="noStrike" kern="0" cap="none" spc="0" normalizeH="0" baseline="0" noProof="0">
                <a:ln>
                  <a:noFill/>
                </a:ln>
                <a:solidFill>
                  <a:schemeClr val="tx1"/>
                </a:solidFill>
                <a:effectLst/>
                <a:uLnTx/>
                <a:uFillTx/>
                <a:latin typeface="+mn-lt"/>
                <a:ea typeface="+mn-ea"/>
                <a:cs typeface="+mn-cs"/>
              </a:rPr>
              <a:t>CPI=20。</a:t>
            </a:r>
            <a:r>
              <a:rPr kumimoji="1" lang="zh-CN" altLang="en-US" sz="2400" b="1" i="0" u="none" strike="noStrike" kern="0" cap="none" spc="0" normalizeH="0" baseline="0" noProof="0">
                <a:ln>
                  <a:noFill/>
                </a:ln>
                <a:solidFill>
                  <a:schemeClr val="tx1"/>
                </a:solidFill>
                <a:effectLst/>
                <a:uLnTx/>
                <a:uFillTx/>
                <a:latin typeface="+mn-lt"/>
                <a:ea typeface="+mn-ea"/>
                <a:cs typeface="+mn-cs"/>
              </a:rPr>
              <a:t>假设有两种设计方案：一种是将</a:t>
            </a:r>
            <a:r>
              <a:rPr kumimoji="1" lang="en-US" altLang="zh-CN" sz="2400" b="1" i="0" u="none" strike="noStrike" kern="0" cap="none" spc="0" normalizeH="0" baseline="0" noProof="0">
                <a:ln>
                  <a:noFill/>
                </a:ln>
                <a:solidFill>
                  <a:schemeClr val="tx1"/>
                </a:solidFill>
                <a:effectLst/>
                <a:uLnTx/>
                <a:uFillTx/>
                <a:latin typeface="+mn-lt"/>
                <a:ea typeface="+mn-ea"/>
                <a:cs typeface="+mn-cs"/>
              </a:rPr>
              <a:t>FPSQR</a:t>
            </a:r>
            <a:r>
              <a:rPr kumimoji="1" lang="zh-CN" altLang="en-US" sz="2400" b="1" i="0" u="none" strike="noStrike" kern="0" cap="none" spc="0" normalizeH="0" baseline="0" noProof="0">
                <a:ln>
                  <a:noFill/>
                </a:ln>
                <a:solidFill>
                  <a:schemeClr val="tx1"/>
                </a:solidFill>
                <a:effectLst/>
                <a:uLnTx/>
                <a:uFillTx/>
                <a:latin typeface="+mn-lt"/>
                <a:ea typeface="+mn-ea"/>
                <a:cs typeface="+mn-cs"/>
              </a:rPr>
              <a:t>的</a:t>
            </a:r>
            <a:r>
              <a:rPr kumimoji="1" lang="en-US" altLang="zh-CN" sz="2400" b="1" i="0" u="none" strike="noStrike" kern="0" cap="none" spc="0" normalizeH="0" baseline="0" noProof="0">
                <a:ln>
                  <a:noFill/>
                </a:ln>
                <a:solidFill>
                  <a:schemeClr val="tx1"/>
                </a:solidFill>
                <a:effectLst/>
                <a:uLnTx/>
                <a:uFillTx/>
                <a:latin typeface="+mn-lt"/>
                <a:ea typeface="+mn-ea"/>
                <a:cs typeface="+mn-cs"/>
              </a:rPr>
              <a:t>CPI</a:t>
            </a:r>
            <a:r>
              <a:rPr kumimoji="1" lang="zh-CN" altLang="en-US" sz="2400" b="1" i="0" u="none" strike="noStrike" kern="0" cap="none" spc="0" normalizeH="0" baseline="0" noProof="0">
                <a:ln>
                  <a:noFill/>
                </a:ln>
                <a:solidFill>
                  <a:schemeClr val="tx1"/>
                </a:solidFill>
                <a:effectLst/>
                <a:uLnTx/>
                <a:uFillTx/>
                <a:latin typeface="+mn-lt"/>
                <a:ea typeface="+mn-ea"/>
                <a:cs typeface="+mn-cs"/>
              </a:rPr>
              <a:t>减为2，另一种是将所有</a:t>
            </a:r>
            <a:r>
              <a:rPr kumimoji="1" lang="en-US" altLang="zh-CN" sz="2400" b="1" i="0" u="none" strike="noStrike" kern="0" cap="none" spc="0" normalizeH="0" baseline="0" noProof="0">
                <a:ln>
                  <a:noFill/>
                </a:ln>
                <a:solidFill>
                  <a:schemeClr val="tx1"/>
                </a:solidFill>
                <a:effectLst/>
                <a:uLnTx/>
                <a:uFillTx/>
                <a:latin typeface="+mn-lt"/>
                <a:ea typeface="+mn-ea"/>
                <a:cs typeface="+mn-cs"/>
              </a:rPr>
              <a:t>FP</a:t>
            </a:r>
            <a:r>
              <a:rPr kumimoji="1" lang="zh-CN" altLang="en-US" sz="2400" b="1" i="0" u="none" strike="noStrike" kern="0" cap="none" spc="0" normalizeH="0" baseline="0" noProof="0">
                <a:ln>
                  <a:noFill/>
                </a:ln>
                <a:solidFill>
                  <a:schemeClr val="tx1"/>
                </a:solidFill>
                <a:effectLst/>
                <a:uLnTx/>
                <a:uFillTx/>
                <a:latin typeface="+mn-lt"/>
                <a:ea typeface="+mn-ea"/>
                <a:cs typeface="+mn-cs"/>
              </a:rPr>
              <a:t>的</a:t>
            </a:r>
            <a:r>
              <a:rPr kumimoji="1" lang="en-US" altLang="zh-CN" sz="2400" b="1" i="0" u="none" strike="noStrike" kern="0" cap="none" spc="0" normalizeH="0" baseline="0" noProof="0">
                <a:ln>
                  <a:noFill/>
                </a:ln>
                <a:solidFill>
                  <a:schemeClr val="tx1"/>
                </a:solidFill>
                <a:effectLst/>
                <a:uLnTx/>
                <a:uFillTx/>
                <a:latin typeface="+mn-lt"/>
                <a:ea typeface="+mn-ea"/>
                <a:cs typeface="+mn-cs"/>
              </a:rPr>
              <a:t>CPI</a:t>
            </a:r>
            <a:r>
              <a:rPr kumimoji="1" lang="zh-CN" altLang="en-US" sz="2400" b="1" i="0" u="none" strike="noStrike" kern="0" cap="none" spc="0" normalizeH="0" baseline="0" noProof="0">
                <a:ln>
                  <a:noFill/>
                </a:ln>
                <a:solidFill>
                  <a:schemeClr val="tx1"/>
                </a:solidFill>
                <a:effectLst/>
                <a:uLnTx/>
                <a:uFillTx/>
                <a:latin typeface="+mn-lt"/>
                <a:ea typeface="+mn-ea"/>
                <a:cs typeface="+mn-cs"/>
              </a:rPr>
              <a:t>减为2.5，试利用</a:t>
            </a:r>
            <a:r>
              <a:rPr kumimoji="1" lang="en-US" altLang="zh-CN" sz="2400" b="1" i="0" u="none" strike="noStrike" kern="0" cap="none" spc="0" normalizeH="0" baseline="0" noProof="0">
                <a:ln>
                  <a:noFill/>
                </a:ln>
                <a:solidFill>
                  <a:schemeClr val="tx1"/>
                </a:solidFill>
                <a:effectLst/>
                <a:uLnTx/>
                <a:uFillTx/>
                <a:latin typeface="+mn-lt"/>
                <a:ea typeface="+mn-ea"/>
                <a:cs typeface="+mn-cs"/>
              </a:rPr>
              <a:t>CPU</a:t>
            </a:r>
            <a:r>
              <a:rPr kumimoji="1" lang="zh-CN" altLang="en-US" sz="2400" b="1" i="0" u="none" strike="noStrike" kern="0" cap="none" spc="0" normalizeH="0" baseline="0" noProof="0">
                <a:ln>
                  <a:noFill/>
                </a:ln>
                <a:solidFill>
                  <a:schemeClr val="tx1"/>
                </a:solidFill>
                <a:effectLst/>
                <a:uLnTx/>
                <a:uFillTx/>
                <a:latin typeface="+mn-lt"/>
                <a:ea typeface="+mn-ea"/>
                <a:cs typeface="+mn-cs"/>
              </a:rPr>
              <a:t>性能公式比较这两种设计方案。</a:t>
            </a:r>
          </a:p>
          <a:p>
            <a:pPr marL="669925" marR="0" lvl="0" indent="-669925"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defRPr/>
            </a:pPr>
            <a:r>
              <a:rPr kumimoji="1" lang="zh-CN" altLang="en-US" sz="24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答：</a:t>
            </a:r>
            <a:r>
              <a:rPr kumimoji="1" lang="zh-CN" altLang="en-US" sz="2400" b="1" i="0" u="none" strike="noStrike" kern="0" cap="none" spc="0" normalizeH="0" baseline="0" noProof="0">
                <a:ln>
                  <a:noFill/>
                </a:ln>
                <a:solidFill>
                  <a:schemeClr val="tx1"/>
                </a:solidFill>
                <a:effectLst/>
                <a:uLnTx/>
                <a:uFillTx/>
                <a:latin typeface="+mn-lt"/>
                <a:ea typeface="+mn-ea"/>
                <a:cs typeface="+mn-cs"/>
              </a:rPr>
              <a:t>原系统的</a:t>
            </a:r>
            <a:r>
              <a:rPr kumimoji="1" lang="en-US" altLang="zh-CN" sz="2400" b="1" i="0" u="none" strike="noStrike" kern="0" cap="none" spc="0" normalizeH="0" baseline="0" noProof="0">
                <a:ln>
                  <a:noFill/>
                </a:ln>
                <a:solidFill>
                  <a:schemeClr val="tx1"/>
                </a:solidFill>
                <a:effectLst/>
                <a:uLnTx/>
                <a:uFillTx/>
                <a:latin typeface="+mn-lt"/>
                <a:ea typeface="+mn-ea"/>
                <a:cs typeface="+mn-cs"/>
              </a:rPr>
              <a:t>CPI</a:t>
            </a:r>
            <a:r>
              <a:rPr kumimoji="1" lang="zh-CN" altLang="en-US" sz="2400" b="1" i="0" u="none" strike="noStrike" kern="0" cap="none" spc="0" normalizeH="0" baseline="0" noProof="0">
                <a:ln>
                  <a:noFill/>
                </a:ln>
                <a:solidFill>
                  <a:schemeClr val="tx1"/>
                </a:solidFill>
                <a:effectLst/>
                <a:uLnTx/>
                <a:uFillTx/>
                <a:latin typeface="+mn-lt"/>
                <a:ea typeface="+mn-ea"/>
                <a:cs typeface="+mn-cs"/>
              </a:rPr>
              <a:t>为：</a:t>
            </a:r>
          </a:p>
          <a:p>
            <a:pPr marL="669925" marR="0" lvl="0" indent="-669925"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defRPr/>
            </a:pPr>
            <a:endParaRPr kumimoji="1" lang="zh-CN" altLang="en-US" sz="2400" b="1" i="0" u="none" strike="noStrike" kern="0" cap="none" spc="0" normalizeH="0" baseline="0" noProof="0">
              <a:ln>
                <a:noFill/>
              </a:ln>
              <a:solidFill>
                <a:schemeClr val="tx1"/>
              </a:solidFill>
              <a:effectLst/>
              <a:uLnTx/>
              <a:uFillTx/>
              <a:latin typeface="+mn-lt"/>
              <a:ea typeface="+mn-ea"/>
              <a:cs typeface="+mn-cs"/>
            </a:endParaRPr>
          </a:p>
          <a:p>
            <a:pPr marL="669925" marR="0" lvl="0" indent="-669925" algn="l"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defRPr/>
            </a:pPr>
            <a:endParaRPr kumimoji="1" lang="zh-CN" altLang="en-US" sz="2400" b="1" i="0" u="none" strike="noStrike" kern="0" cap="none" spc="0" normalizeH="0" baseline="0" noProof="0">
              <a:ln>
                <a:noFill/>
              </a:ln>
              <a:solidFill>
                <a:schemeClr val="tx1"/>
              </a:solidFill>
              <a:effectLst/>
              <a:uLnTx/>
              <a:uFillTx/>
              <a:latin typeface="+mn-lt"/>
              <a:ea typeface="+mn-ea"/>
              <a:cs typeface="+mn-cs"/>
            </a:endParaRPr>
          </a:p>
        </p:txBody>
      </p:sp>
      <p:graphicFrame>
        <p:nvGraphicFramePr>
          <p:cNvPr id="96264" name="Object 8"/>
          <p:cNvGraphicFramePr>
            <a:graphicFrameLocks noChangeAspect="1"/>
          </p:cNvGraphicFramePr>
          <p:nvPr/>
        </p:nvGraphicFramePr>
        <p:xfrm>
          <a:off x="3143250" y="5157788"/>
          <a:ext cx="6729413" cy="863600"/>
        </p:xfrm>
        <a:graphic>
          <a:graphicData uri="http://schemas.openxmlformats.org/presentationml/2006/ole">
            <mc:AlternateContent xmlns:mc="http://schemas.openxmlformats.org/markup-compatibility/2006">
              <mc:Choice xmlns:v="urn:schemas-microsoft-com:vml" Requires="v">
                <p:oleObj spid="_x0000_s3074" r:id="rId6" imgW="3365500" imgH="431800" progId="Equation.3">
                  <p:embed/>
                </p:oleObj>
              </mc:Choice>
              <mc:Fallback>
                <p:oleObj r:id="rId6" imgW="3365500" imgH="431800" progId="Equation.3">
                  <p:embed/>
                  <p:pic>
                    <p:nvPicPr>
                      <p:cNvPr id="96264" name="Object 8"/>
                      <p:cNvPicPr/>
                      <p:nvPr/>
                    </p:nvPicPr>
                    <p:blipFill>
                      <a:blip r:embed="rId7"/>
                      <a:stretch>
                        <a:fillRect/>
                      </a:stretch>
                    </p:blipFill>
                    <p:spPr>
                      <a:xfrm>
                        <a:off x="3143250" y="5157788"/>
                        <a:ext cx="6729413" cy="863600"/>
                      </a:xfrm>
                      <a:prstGeom prst="rect">
                        <a:avLst/>
                      </a:prstGeom>
                      <a:noFill/>
                      <a:ln w="38100">
                        <a:noFill/>
                        <a:miter/>
                      </a:ln>
                    </p:spPr>
                  </p:pic>
                </p:oleObj>
              </mc:Fallback>
            </mc:AlternateContent>
          </a:graphicData>
        </a:graphic>
      </p:graphicFrame>
      <p:sp>
        <p:nvSpPr>
          <p:cNvPr id="54278" name="Text Box 9"/>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zh-CN" altLang="en-US" sz="1200" b="0" dirty="0">
                <a:latin typeface="幼圆" panose="02010509060101010101" pitchFamily="49" charset="-122"/>
                <a:ea typeface="幼圆" panose="02010509060101010101" pitchFamily="49" charset="-122"/>
              </a:rPr>
              <a:t>6 之 5</a:t>
            </a:r>
          </a:p>
        </p:txBody>
      </p:sp>
    </p:spTree>
  </p:cSld>
  <p:clrMapOvr>
    <a:masterClrMapping/>
  </p:clrMapOvr>
  <p:transition spd="slow">
    <p:random/>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6264"/>
                                        </p:tgtEl>
                                        <p:attrNameLst>
                                          <p:attrName>style.visibility</p:attrName>
                                        </p:attrNameLst>
                                      </p:cBhvr>
                                      <p:to>
                                        <p:strVal val="visible"/>
                                      </p:to>
                                    </p:set>
                                    <p:anim calcmode="lin" valueType="num">
                                      <p:cBhvr additive="base">
                                        <p:cTn id="7" dur="500" fill="hold"/>
                                        <p:tgtEl>
                                          <p:spTgt spid="96264"/>
                                        </p:tgtEl>
                                        <p:attrNameLst>
                                          <p:attrName>ppt_x</p:attrName>
                                        </p:attrNameLst>
                                      </p:cBhvr>
                                      <p:tavLst>
                                        <p:tav tm="0">
                                          <p:val>
                                            <p:strVal val="1+#ppt_w/2"/>
                                          </p:val>
                                        </p:tav>
                                        <p:tav tm="100000">
                                          <p:val>
                                            <p:strVal val="#ppt_x"/>
                                          </p:val>
                                        </p:tav>
                                      </p:tavLst>
                                    </p:anim>
                                    <p:anim calcmode="lin" valueType="num">
                                      <p:cBhvr additive="base">
                                        <p:cTn id="8" dur="500" fill="hold"/>
                                        <p:tgtEl>
                                          <p:spTgt spid="962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pPr eaLnBrk="1" hangingPunct="1">
              <a:defRPr/>
            </a:pPr>
            <a:r>
              <a:rPr lang="zh-CN" altLang="en-US"/>
              <a:t>基本思想</a:t>
            </a:r>
          </a:p>
        </p:txBody>
      </p:sp>
      <p:sp>
        <p:nvSpPr>
          <p:cNvPr id="129027"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降低缺失代价</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多级</a:t>
            </a:r>
            <a:r>
              <a:rPr lang="en-US" altLang="zh-CN" sz="1200" b="0">
                <a:latin typeface="Times New Roman" panose="02020603050405020304" pitchFamily="18" charset="0"/>
                <a:ea typeface="幼圆" panose="02010509060101010101" pitchFamily="49" charset="-122"/>
                <a:hlinkClick r:id="" action="ppaction://noaction"/>
              </a:rPr>
              <a:t>Cache</a:t>
            </a:r>
            <a:endParaRPr lang="zh-CN" altLang="en-US" sz="1200" b="0">
              <a:latin typeface="Times New Roman" panose="02020603050405020304" pitchFamily="18" charset="0"/>
              <a:ea typeface="幼圆" panose="02010509060101010101" pitchFamily="49" charset="-122"/>
            </a:endParaRPr>
          </a:p>
        </p:txBody>
      </p:sp>
      <p:sp>
        <p:nvSpPr>
          <p:cNvPr id="129028" name="Rectangle 5"/>
          <p:cNvSpPr>
            <a:spLocks noGrp="1" noChangeArrowheads="1"/>
          </p:cNvSpPr>
          <p:nvPr>
            <p:ph type="body" idx="1"/>
          </p:nvPr>
        </p:nvSpPr>
        <p:spPr/>
        <p:txBody>
          <a:bodyPr/>
          <a:lstStyle/>
          <a:p>
            <a:pPr marL="0" indent="0" eaLnBrk="1" hangingPunct="1">
              <a:lnSpc>
                <a:spcPct val="150000"/>
              </a:lnSpc>
              <a:buFont typeface="Wingdings" panose="05000000000000000000" pitchFamily="2" charset="2"/>
              <a:buNone/>
            </a:pPr>
            <a:r>
              <a:rPr lang="zh-CN" altLang="en-US"/>
              <a:t>        通过在原始</a:t>
            </a:r>
            <a:r>
              <a:rPr lang="en-US" altLang="zh-CN"/>
              <a:t>Cache</a:t>
            </a:r>
            <a:r>
              <a:rPr lang="zh-CN" altLang="en-US"/>
              <a:t>和存储器之间增加另一级</a:t>
            </a:r>
            <a:r>
              <a:rPr lang="en-US" altLang="zh-CN"/>
              <a:t>Cache，</a:t>
            </a:r>
            <a:r>
              <a:rPr lang="zh-CN" altLang="en-US"/>
              <a:t>第一级</a:t>
            </a:r>
            <a:r>
              <a:rPr lang="en-US" altLang="zh-CN"/>
              <a:t>Cache</a:t>
            </a:r>
            <a:r>
              <a:rPr lang="zh-CN" altLang="en-US"/>
              <a:t>可以小到足以跟上飞快的</a:t>
            </a:r>
            <a:r>
              <a:rPr lang="en-US" altLang="zh-CN"/>
              <a:t>CPU，</a:t>
            </a:r>
            <a:r>
              <a:rPr lang="zh-CN" altLang="en-US"/>
              <a:t>而第二级</a:t>
            </a:r>
            <a:r>
              <a:rPr lang="en-US" altLang="zh-CN"/>
              <a:t>Cache</a:t>
            </a:r>
            <a:r>
              <a:rPr lang="zh-CN" altLang="en-US"/>
              <a:t>能够大到足以捕捉到对主存进行的大多数访问，因而可以有效降低缺失代价。</a:t>
            </a:r>
          </a:p>
        </p:txBody>
      </p:sp>
    </p:spTree>
  </p:cSld>
  <p:clrMapOvr>
    <a:masterClrMapping/>
  </p:clrMapOvr>
  <p:transition spd="slow">
    <p:random/>
    <p:sndAc>
      <p:stSnd>
        <p:snd r:embed="rId2" name="projctor.wav"/>
      </p:st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pPr eaLnBrk="1" hangingPunct="1">
              <a:defRPr/>
            </a:pPr>
            <a:r>
              <a:rPr lang="zh-CN" altLang="en-US"/>
              <a:t>性能分析</a:t>
            </a:r>
          </a:p>
        </p:txBody>
      </p:sp>
      <p:sp>
        <p:nvSpPr>
          <p:cNvPr id="130051"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降低缺失代价</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多级</a:t>
            </a:r>
            <a:r>
              <a:rPr lang="en-US" altLang="zh-CN" sz="1200" b="0">
                <a:latin typeface="Times New Roman" panose="02020603050405020304" pitchFamily="18" charset="0"/>
                <a:ea typeface="幼圆" panose="02010509060101010101" pitchFamily="49" charset="-122"/>
                <a:hlinkClick r:id="" action="ppaction://noaction"/>
              </a:rPr>
              <a:t>Cache</a:t>
            </a:r>
            <a:endParaRPr lang="zh-CN" altLang="en-US" sz="1200" b="0">
              <a:latin typeface="Times New Roman" panose="02020603050405020304" pitchFamily="18" charset="0"/>
              <a:ea typeface="幼圆" panose="02010509060101010101" pitchFamily="49" charset="-122"/>
            </a:endParaRPr>
          </a:p>
        </p:txBody>
      </p:sp>
      <p:sp>
        <p:nvSpPr>
          <p:cNvPr id="562180" name="Rectangle 4"/>
          <p:cNvSpPr>
            <a:spLocks noGrp="1" noChangeArrowheads="1"/>
          </p:cNvSpPr>
          <p:nvPr>
            <p:ph type="body" idx="1"/>
          </p:nvPr>
        </p:nvSpPr>
        <p:spPr>
          <a:xfrm>
            <a:off x="2333625" y="3141663"/>
            <a:ext cx="7958138" cy="3259137"/>
          </a:xfrm>
        </p:spPr>
        <p:txBody>
          <a:bodyPr/>
          <a:lstStyle/>
          <a:p>
            <a:pPr marL="0" indent="0" eaLnBrk="1" hangingPunct="1">
              <a:buClr>
                <a:srgbClr val="FF0000"/>
              </a:buClr>
              <a:defRPr/>
            </a:pPr>
            <a:r>
              <a:rPr lang="zh-CN" altLang="en-US" sz="2400" dirty="0">
                <a:solidFill>
                  <a:srgbClr val="FF0000"/>
                </a:solidFill>
                <a:effectLst>
                  <a:outerShdw blurRad="38100" dist="38100" dir="2700000" algn="tl">
                    <a:srgbClr val="C0C0C0"/>
                  </a:outerShdw>
                </a:effectLst>
              </a:rPr>
              <a:t>  局部缺失率</a:t>
            </a:r>
          </a:p>
          <a:p>
            <a:pPr marL="0" indent="0" eaLnBrk="1" hangingPunct="1">
              <a:buFont typeface="Wingdings" panose="05000000000000000000" pitchFamily="2" charset="2"/>
              <a:buNone/>
              <a:defRPr/>
            </a:pPr>
            <a:r>
              <a:rPr lang="zh-CN" altLang="en-US" sz="2400" dirty="0"/>
              <a:t>    本级</a:t>
            </a:r>
            <a:r>
              <a:rPr lang="en-US" altLang="zh-CN" sz="2400" dirty="0"/>
              <a:t>Cache</a:t>
            </a:r>
            <a:r>
              <a:rPr lang="zh-CN" altLang="en-US" sz="2400" dirty="0"/>
              <a:t>的缺失数除以对本级</a:t>
            </a:r>
            <a:r>
              <a:rPr lang="en-US" altLang="zh-CN" sz="2400" dirty="0"/>
              <a:t>Cache</a:t>
            </a:r>
            <a:r>
              <a:rPr lang="zh-CN" altLang="en-US" sz="2400" dirty="0"/>
              <a:t>的存储器访问总数。例如：第一级</a:t>
            </a:r>
            <a:r>
              <a:rPr lang="en-US" altLang="zh-CN" sz="2400" dirty="0"/>
              <a:t>Cache</a:t>
            </a:r>
            <a:r>
              <a:rPr lang="zh-CN" altLang="en-US" sz="2400" dirty="0"/>
              <a:t>的局部缺失率为</a:t>
            </a:r>
            <a:r>
              <a:rPr lang="zh-CN" altLang="en-US" sz="2400" dirty="0">
                <a:solidFill>
                  <a:srgbClr val="0000CC"/>
                </a:solidFill>
                <a:effectLst>
                  <a:outerShdw blurRad="38100" dist="38100" dir="2700000" algn="tl">
                    <a:srgbClr val="C0C0C0"/>
                  </a:outerShdw>
                </a:effectLst>
              </a:rPr>
              <a:t>缺失率</a:t>
            </a:r>
            <a:r>
              <a:rPr lang="en-US" altLang="zh-CN" sz="2400" baseline="-25000" dirty="0">
                <a:solidFill>
                  <a:srgbClr val="0000CC"/>
                </a:solidFill>
                <a:effectLst>
                  <a:outerShdw blurRad="38100" dist="38100" dir="2700000" algn="tl">
                    <a:srgbClr val="C0C0C0"/>
                  </a:outerShdw>
                </a:effectLst>
              </a:rPr>
              <a:t>L1</a:t>
            </a:r>
            <a:r>
              <a:rPr lang="en-US" altLang="zh-CN" sz="2400" dirty="0"/>
              <a:t>，</a:t>
            </a:r>
            <a:r>
              <a:rPr lang="zh-CN" altLang="en-US" sz="2400" dirty="0"/>
              <a:t>第二级</a:t>
            </a:r>
            <a:r>
              <a:rPr lang="en-US" altLang="zh-CN" sz="2400" dirty="0"/>
              <a:t>Cache</a:t>
            </a:r>
            <a:r>
              <a:rPr lang="zh-CN" altLang="en-US" sz="2400" dirty="0"/>
              <a:t>的局部缺失率为</a:t>
            </a:r>
            <a:r>
              <a:rPr lang="zh-CN" altLang="en-US" sz="2400" dirty="0">
                <a:solidFill>
                  <a:srgbClr val="0000CC"/>
                </a:solidFill>
                <a:effectLst>
                  <a:outerShdw blurRad="38100" dist="38100" dir="2700000" algn="tl">
                    <a:srgbClr val="C0C0C0"/>
                  </a:outerShdw>
                </a:effectLst>
              </a:rPr>
              <a:t>缺失率</a:t>
            </a:r>
            <a:r>
              <a:rPr lang="en-US" altLang="zh-CN" sz="2400" baseline="-25000" dirty="0">
                <a:solidFill>
                  <a:srgbClr val="0000CC"/>
                </a:solidFill>
                <a:effectLst>
                  <a:outerShdw blurRad="38100" dist="38100" dir="2700000" algn="tl">
                    <a:srgbClr val="C0C0C0"/>
                  </a:outerShdw>
                </a:effectLst>
              </a:rPr>
              <a:t>L2</a:t>
            </a:r>
          </a:p>
          <a:p>
            <a:pPr marL="0" indent="0" eaLnBrk="1" hangingPunct="1">
              <a:buClr>
                <a:srgbClr val="FF0000"/>
              </a:buClr>
              <a:defRPr/>
            </a:pPr>
            <a:r>
              <a:rPr lang="zh-CN" altLang="en-US" sz="2400" dirty="0">
                <a:solidFill>
                  <a:srgbClr val="FF0000"/>
                </a:solidFill>
                <a:effectLst>
                  <a:outerShdw blurRad="38100" dist="38100" dir="2700000" algn="tl">
                    <a:srgbClr val="C0C0C0"/>
                  </a:outerShdw>
                </a:effectLst>
              </a:rPr>
              <a:t>  全局缺失率</a:t>
            </a:r>
          </a:p>
          <a:p>
            <a:pPr marL="0" indent="0" eaLnBrk="1" hangingPunct="1">
              <a:buFont typeface="Wingdings" panose="05000000000000000000" pitchFamily="2" charset="2"/>
              <a:buNone/>
              <a:defRPr/>
            </a:pPr>
            <a:r>
              <a:rPr lang="zh-CN" altLang="en-US" sz="2400" dirty="0"/>
              <a:t>    本级</a:t>
            </a:r>
            <a:r>
              <a:rPr lang="en-US" altLang="zh-CN" sz="2400" dirty="0"/>
              <a:t>Cache</a:t>
            </a:r>
            <a:r>
              <a:rPr lang="zh-CN" altLang="en-US" sz="2400" dirty="0"/>
              <a:t>的缺失数除以</a:t>
            </a:r>
            <a:r>
              <a:rPr lang="en-US" altLang="zh-CN" sz="2400" dirty="0"/>
              <a:t>CPU</a:t>
            </a:r>
            <a:r>
              <a:rPr lang="zh-CN" altLang="en-US" sz="2400" dirty="0"/>
              <a:t>产生的存储器访问总数。例如：第一级</a:t>
            </a:r>
            <a:r>
              <a:rPr lang="en-US" altLang="zh-CN" sz="2400" dirty="0"/>
              <a:t>Cache</a:t>
            </a:r>
            <a:r>
              <a:rPr lang="zh-CN" altLang="en-US" sz="2400" dirty="0"/>
              <a:t>的全局缺失率为</a:t>
            </a:r>
            <a:r>
              <a:rPr lang="zh-CN" altLang="en-US" sz="2400" dirty="0">
                <a:solidFill>
                  <a:srgbClr val="0000CC"/>
                </a:solidFill>
                <a:effectLst>
                  <a:outerShdw blurRad="38100" dist="38100" dir="2700000" algn="tl">
                    <a:srgbClr val="C0C0C0"/>
                  </a:outerShdw>
                </a:effectLst>
              </a:rPr>
              <a:t>缺失率</a:t>
            </a:r>
            <a:r>
              <a:rPr lang="en-US" altLang="zh-CN" sz="2400" baseline="-25000" dirty="0">
                <a:solidFill>
                  <a:srgbClr val="0000CC"/>
                </a:solidFill>
                <a:effectLst>
                  <a:outerShdw blurRad="38100" dist="38100" dir="2700000" algn="tl">
                    <a:srgbClr val="C0C0C0"/>
                  </a:outerShdw>
                </a:effectLst>
              </a:rPr>
              <a:t>L1</a:t>
            </a:r>
            <a:r>
              <a:rPr lang="en-US" altLang="zh-CN" sz="2400" dirty="0"/>
              <a:t>，</a:t>
            </a:r>
            <a:r>
              <a:rPr lang="zh-CN" altLang="en-US" sz="2400" dirty="0"/>
              <a:t>第二级</a:t>
            </a:r>
            <a:r>
              <a:rPr lang="en-US" altLang="zh-CN" sz="2400" dirty="0"/>
              <a:t>Cache</a:t>
            </a:r>
            <a:r>
              <a:rPr lang="zh-CN" altLang="en-US" sz="2400" dirty="0"/>
              <a:t>的全局缺失率为</a:t>
            </a:r>
            <a:r>
              <a:rPr lang="zh-CN" altLang="en-US" sz="2400" dirty="0">
                <a:solidFill>
                  <a:srgbClr val="0000CC"/>
                </a:solidFill>
                <a:effectLst>
                  <a:outerShdw blurRad="38100" dist="38100" dir="2700000" algn="tl">
                    <a:srgbClr val="C0C0C0"/>
                  </a:outerShdw>
                </a:effectLst>
              </a:rPr>
              <a:t>缺失率</a:t>
            </a:r>
            <a:r>
              <a:rPr lang="en-US" altLang="zh-CN" sz="2400" baseline="-25000" dirty="0">
                <a:solidFill>
                  <a:srgbClr val="0000CC"/>
                </a:solidFill>
                <a:effectLst>
                  <a:outerShdw blurRad="38100" dist="38100" dir="2700000" algn="tl">
                    <a:srgbClr val="C0C0C0"/>
                  </a:outerShdw>
                </a:effectLst>
              </a:rPr>
              <a:t>L1</a:t>
            </a:r>
            <a:r>
              <a:rPr lang="en-US" altLang="zh-CN" sz="2400" dirty="0">
                <a:solidFill>
                  <a:srgbClr val="0000CC"/>
                </a:solidFill>
                <a:effectLst>
                  <a:outerShdw blurRad="38100" dist="38100" dir="2700000" algn="tl">
                    <a:srgbClr val="C0C0C0"/>
                  </a:outerShdw>
                </a:effectLst>
              </a:rPr>
              <a:t>×</a:t>
            </a:r>
            <a:r>
              <a:rPr lang="zh-CN" altLang="en-US" sz="2400" dirty="0">
                <a:solidFill>
                  <a:srgbClr val="0000CC"/>
                </a:solidFill>
                <a:effectLst>
                  <a:outerShdw blurRad="38100" dist="38100" dir="2700000" algn="tl">
                    <a:srgbClr val="C0C0C0"/>
                  </a:outerShdw>
                </a:effectLst>
              </a:rPr>
              <a:t>缺失率</a:t>
            </a:r>
            <a:r>
              <a:rPr lang="en-US" altLang="zh-CN" sz="2400" baseline="-25000" dirty="0">
                <a:solidFill>
                  <a:srgbClr val="0000CC"/>
                </a:solidFill>
                <a:effectLst>
                  <a:outerShdw blurRad="38100" dist="38100" dir="2700000" algn="tl">
                    <a:srgbClr val="C0C0C0"/>
                  </a:outerShdw>
                </a:effectLst>
              </a:rPr>
              <a:t>L2</a:t>
            </a:r>
            <a:r>
              <a:rPr lang="en-US" altLang="zh-CN" sz="2400" dirty="0"/>
              <a:t>。</a:t>
            </a:r>
            <a:endParaRPr lang="zh-CN" altLang="en-US" sz="2400" dirty="0"/>
          </a:p>
        </p:txBody>
      </p:sp>
      <p:graphicFrame>
        <p:nvGraphicFramePr>
          <p:cNvPr id="130053" name="Object 5"/>
          <p:cNvGraphicFramePr>
            <a:graphicFrameLocks noChangeAspect="1"/>
          </p:cNvGraphicFramePr>
          <p:nvPr/>
        </p:nvGraphicFramePr>
        <p:xfrm>
          <a:off x="2424113" y="2133600"/>
          <a:ext cx="7799387" cy="777875"/>
        </p:xfrm>
        <a:graphic>
          <a:graphicData uri="http://schemas.openxmlformats.org/presentationml/2006/ole">
            <mc:AlternateContent xmlns:mc="http://schemas.openxmlformats.org/markup-compatibility/2006">
              <mc:Choice xmlns:v="urn:schemas-microsoft-com:vml" Requires="v">
                <p:oleObj spid="_x0000_s20482" name="Equation" r:id="rId5" imgW="4584700" imgH="457200" progId="Equation.3">
                  <p:embed/>
                </p:oleObj>
              </mc:Choice>
              <mc:Fallback>
                <p:oleObj name="Equation" r:id="rId5" imgW="4584700" imgH="457200" progId="Equation.3">
                  <p:embed/>
                  <p:pic>
                    <p:nvPicPr>
                      <p:cNvPr id="13005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4113" y="2133600"/>
                        <a:ext cx="7799387" cy="777875"/>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130054"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2</a:t>
            </a:r>
            <a:r>
              <a:rPr lang="zh-CN" altLang="en-US" sz="1200" b="0">
                <a:latin typeface="幼圆" panose="02010509060101010101" pitchFamily="49" charset="-122"/>
                <a:ea typeface="幼圆" panose="02010509060101010101" pitchFamily="49" charset="-122"/>
              </a:rPr>
              <a:t> 之 1</a:t>
            </a:r>
          </a:p>
        </p:txBody>
      </p:sp>
    </p:spTree>
  </p:cSld>
  <p:clrMapOvr>
    <a:masterClrMapping/>
  </p:clrMapOvr>
  <p:transition spd="slow">
    <p:random/>
    <p:sndAc>
      <p:stSnd>
        <p:snd r:embed="rId3" name="projctor.wav"/>
      </p:st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2</a:t>
            </a:r>
            <a:r>
              <a:rPr lang="zh-CN" altLang="en-US" sz="1200" b="0">
                <a:latin typeface="幼圆" panose="02010509060101010101" pitchFamily="49" charset="-122"/>
                <a:ea typeface="幼圆" panose="02010509060101010101" pitchFamily="49" charset="-122"/>
              </a:rPr>
              <a:t> 之 </a:t>
            </a:r>
            <a:r>
              <a:rPr lang="en-US" altLang="zh-CN" sz="1200" b="0">
                <a:latin typeface="幼圆" panose="02010509060101010101" pitchFamily="49" charset="-122"/>
                <a:ea typeface="幼圆" panose="02010509060101010101" pitchFamily="49" charset="-122"/>
              </a:rPr>
              <a:t>2</a:t>
            </a:r>
            <a:endParaRPr lang="zh-CN" altLang="en-US" sz="1200" b="0">
              <a:latin typeface="幼圆" panose="02010509060101010101" pitchFamily="49" charset="-122"/>
              <a:ea typeface="幼圆" panose="02010509060101010101" pitchFamily="49" charset="-122"/>
            </a:endParaRPr>
          </a:p>
        </p:txBody>
      </p:sp>
      <p:sp>
        <p:nvSpPr>
          <p:cNvPr id="2" name="标题 1"/>
          <p:cNvSpPr>
            <a:spLocks noGrp="1"/>
          </p:cNvSpPr>
          <p:nvPr>
            <p:ph type="title"/>
          </p:nvPr>
        </p:nvSpPr>
        <p:spPr/>
        <p:txBody>
          <a:bodyPr/>
          <a:lstStyle/>
          <a:p>
            <a:pPr>
              <a:defRPr/>
            </a:pPr>
            <a:r>
              <a:rPr lang="zh-CN" altLang="en-US" dirty="0"/>
              <a:t>例  子</a:t>
            </a:r>
          </a:p>
        </p:txBody>
      </p:sp>
      <p:sp>
        <p:nvSpPr>
          <p:cNvPr id="131076" name="内容占位符 2"/>
          <p:cNvSpPr>
            <a:spLocks noGrp="1"/>
          </p:cNvSpPr>
          <p:nvPr>
            <p:ph idx="1"/>
          </p:nvPr>
        </p:nvSpPr>
        <p:spPr>
          <a:xfrm>
            <a:off x="2333625" y="1989138"/>
            <a:ext cx="7958138" cy="1511300"/>
          </a:xfrm>
        </p:spPr>
        <p:txBody>
          <a:bodyPr/>
          <a:lstStyle/>
          <a:p>
            <a:pPr marL="630555" indent="-630555">
              <a:lnSpc>
                <a:spcPct val="125000"/>
              </a:lnSpc>
              <a:buFont typeface="Wingdings" panose="05000000000000000000" pitchFamily="2" charset="2"/>
              <a:buNone/>
            </a:pPr>
            <a:r>
              <a:rPr lang="zh-CN" altLang="en-US" sz="2400">
                <a:solidFill>
                  <a:srgbClr val="FF0000"/>
                </a:solidFill>
              </a:rPr>
              <a:t>问：</a:t>
            </a:r>
            <a:r>
              <a:rPr lang="zh-CN" altLang="en-US" sz="2400"/>
              <a:t>假设在</a:t>
            </a:r>
            <a:r>
              <a:rPr lang="en-US" altLang="zh-CN" sz="2400"/>
              <a:t>1000</a:t>
            </a:r>
            <a:r>
              <a:rPr lang="zh-CN" altLang="en-US" sz="2400"/>
              <a:t>次访存中，第一级</a:t>
            </a:r>
            <a:r>
              <a:rPr lang="en-US" altLang="zh-CN" sz="2400"/>
              <a:t>Cache</a:t>
            </a:r>
            <a:r>
              <a:rPr lang="zh-CN" altLang="en-US" sz="2400"/>
              <a:t>失效</a:t>
            </a:r>
            <a:r>
              <a:rPr lang="en-US" altLang="zh-CN" sz="2400"/>
              <a:t>40</a:t>
            </a:r>
            <a:r>
              <a:rPr lang="zh-CN" altLang="en-US" sz="2400"/>
              <a:t>次， 第二级</a:t>
            </a:r>
            <a:r>
              <a:rPr lang="en-US" altLang="zh-CN" sz="2400"/>
              <a:t>Cache</a:t>
            </a:r>
            <a:r>
              <a:rPr lang="zh-CN" altLang="en-US" sz="2400"/>
              <a:t>失效</a:t>
            </a:r>
            <a:r>
              <a:rPr lang="en-US" altLang="zh-CN" sz="2400"/>
              <a:t>20</a:t>
            </a:r>
            <a:r>
              <a:rPr lang="zh-CN" altLang="en-US" sz="2400"/>
              <a:t>次。试问：在这种情况下，该</a:t>
            </a:r>
            <a:r>
              <a:rPr lang="en-US" altLang="zh-CN" sz="2400"/>
              <a:t>Cache</a:t>
            </a:r>
            <a:r>
              <a:rPr lang="zh-CN" altLang="en-US" sz="2400"/>
              <a:t>系统的局部缺失率和全局缺失率各是多少？</a:t>
            </a:r>
          </a:p>
        </p:txBody>
      </p:sp>
      <p:sp>
        <p:nvSpPr>
          <p:cNvPr id="4" name="内容占位符 2"/>
          <p:cNvSpPr txBox="1"/>
          <p:nvPr/>
        </p:nvSpPr>
        <p:spPr bwMode="auto">
          <a:xfrm>
            <a:off x="2351088" y="3573463"/>
            <a:ext cx="7958137"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Ø"/>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9pPr>
          </a:lstStyle>
          <a:p>
            <a:pPr marL="0" indent="0">
              <a:lnSpc>
                <a:spcPct val="125000"/>
              </a:lnSpc>
              <a:buFont typeface="Wingdings" panose="05000000000000000000" pitchFamily="2" charset="2"/>
              <a:buNone/>
              <a:defRPr/>
            </a:pPr>
            <a:r>
              <a:rPr lang="zh-CN" altLang="en-US" sz="2400" kern="0" dirty="0">
                <a:solidFill>
                  <a:srgbClr val="FF0000"/>
                </a:solidFill>
              </a:rPr>
              <a:t>答：</a:t>
            </a:r>
            <a:endParaRPr lang="en-US" altLang="zh-CN" sz="2400" kern="0" dirty="0">
              <a:solidFill>
                <a:srgbClr val="FF0000"/>
              </a:solidFill>
            </a:endParaRPr>
          </a:p>
          <a:p>
            <a:pPr marL="0" indent="0">
              <a:lnSpc>
                <a:spcPct val="125000"/>
              </a:lnSpc>
              <a:buFont typeface="Wingdings" panose="05000000000000000000" pitchFamily="2" charset="2"/>
              <a:buNone/>
              <a:defRPr/>
            </a:pPr>
            <a:r>
              <a:rPr lang="zh-CN" altLang="en-US" sz="2400" kern="0" dirty="0"/>
              <a:t>       第一级</a:t>
            </a:r>
            <a:r>
              <a:rPr lang="en-US" altLang="zh-CN" sz="2400" kern="0" dirty="0"/>
              <a:t>Cache</a:t>
            </a:r>
            <a:r>
              <a:rPr lang="zh-CN" altLang="en-US" sz="2400" kern="0" dirty="0"/>
              <a:t>的</a:t>
            </a:r>
            <a:r>
              <a:rPr lang="zh-CN" altLang="en-US" sz="2400" dirty="0"/>
              <a:t>缺失率</a:t>
            </a:r>
            <a:r>
              <a:rPr lang="zh-CN" altLang="en-US" sz="2400" kern="0" dirty="0"/>
              <a:t>（全局和局部）是：</a:t>
            </a:r>
            <a:endParaRPr lang="en-US" altLang="zh-CN" sz="2400" kern="0" dirty="0"/>
          </a:p>
          <a:p>
            <a:pPr marL="0" indent="0">
              <a:lnSpc>
                <a:spcPct val="125000"/>
              </a:lnSpc>
              <a:buFont typeface="Wingdings" panose="05000000000000000000" pitchFamily="2" charset="2"/>
              <a:buNone/>
              <a:defRPr/>
            </a:pPr>
            <a:r>
              <a:rPr lang="en-US" altLang="zh-CN" sz="2400" kern="0" dirty="0"/>
              <a:t>                 40/1000=4%</a:t>
            </a:r>
            <a:endParaRPr lang="zh-CN" altLang="en-US" sz="2400" kern="0" dirty="0"/>
          </a:p>
          <a:p>
            <a:pPr marL="0" indent="0">
              <a:lnSpc>
                <a:spcPct val="125000"/>
              </a:lnSpc>
              <a:buFont typeface="Wingdings" panose="05000000000000000000" pitchFamily="2" charset="2"/>
              <a:buNone/>
              <a:defRPr/>
            </a:pPr>
            <a:r>
              <a:rPr lang="zh-CN" altLang="en-US" sz="2400" kern="0" dirty="0"/>
              <a:t>       第二级</a:t>
            </a:r>
            <a:r>
              <a:rPr lang="en-US" altLang="zh-CN" sz="2400" kern="0" dirty="0"/>
              <a:t>Cache</a:t>
            </a:r>
            <a:r>
              <a:rPr lang="zh-CN" altLang="en-US" sz="2400" kern="0" dirty="0"/>
              <a:t>的局部</a:t>
            </a:r>
            <a:r>
              <a:rPr lang="zh-CN" altLang="en-US" sz="2400" dirty="0"/>
              <a:t>缺失率</a:t>
            </a:r>
            <a:r>
              <a:rPr lang="zh-CN" altLang="en-US" sz="2400" kern="0" dirty="0"/>
              <a:t>是：</a:t>
            </a:r>
            <a:r>
              <a:rPr lang="en-US" altLang="zh-CN" sz="2400" kern="0" dirty="0"/>
              <a:t>20/40=50%</a:t>
            </a:r>
            <a:endParaRPr lang="zh-CN" altLang="en-US" sz="2400" kern="0" dirty="0"/>
          </a:p>
          <a:p>
            <a:pPr marL="0" indent="0">
              <a:lnSpc>
                <a:spcPct val="125000"/>
              </a:lnSpc>
              <a:buFont typeface="Wingdings" panose="05000000000000000000" pitchFamily="2" charset="2"/>
              <a:buNone/>
              <a:defRPr/>
            </a:pPr>
            <a:r>
              <a:rPr lang="zh-CN" altLang="en-US" sz="2400" kern="0" dirty="0"/>
              <a:t>       第二级</a:t>
            </a:r>
            <a:r>
              <a:rPr lang="en-US" altLang="zh-CN" sz="2400" kern="0" dirty="0"/>
              <a:t>Cache</a:t>
            </a:r>
            <a:r>
              <a:rPr lang="zh-CN" altLang="en-US" sz="2400" kern="0" dirty="0"/>
              <a:t>的全局</a:t>
            </a:r>
            <a:r>
              <a:rPr lang="zh-CN" altLang="en-US" sz="2400" dirty="0"/>
              <a:t>缺失率</a:t>
            </a:r>
            <a:r>
              <a:rPr lang="zh-CN" altLang="en-US" sz="2400" kern="0" dirty="0"/>
              <a:t>是：</a:t>
            </a:r>
            <a:r>
              <a:rPr lang="en-US" altLang="zh-CN" sz="2400" kern="0" dirty="0"/>
              <a:t>20/1000=2%</a:t>
            </a:r>
            <a:endParaRPr lang="zh-CN" altLang="en-US" sz="2400" kern="0" dirty="0"/>
          </a:p>
        </p:txBody>
      </p:sp>
      <p:sp>
        <p:nvSpPr>
          <p:cNvPr id="131078" name="Text Box 3"/>
          <p:cNvSpPr txBox="1">
            <a:spLocks noChangeArrowheads="1"/>
          </p:cNvSpPr>
          <p:nvPr/>
        </p:nvSpPr>
        <p:spPr bwMode="auto">
          <a:xfrm>
            <a:off x="2870200" y="87313"/>
            <a:ext cx="7113588"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降低缺失代价</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多级</a:t>
            </a:r>
            <a:r>
              <a:rPr lang="en-US" altLang="zh-CN" sz="1200" b="0">
                <a:latin typeface="Times New Roman" panose="02020603050405020304" pitchFamily="18" charset="0"/>
                <a:ea typeface="幼圆" panose="02010509060101010101" pitchFamily="49" charset="-122"/>
                <a:hlinkClick r:id="" action="ppaction://noaction"/>
              </a:rPr>
              <a:t>Cache</a:t>
            </a:r>
            <a:endParaRPr lang="zh-CN" altLang="en-US" sz="1200" b="0">
              <a:latin typeface="Times New Roman" panose="02020603050405020304" pitchFamily="18" charset="0"/>
              <a:ea typeface="幼圆" panose="02010509060101010101" pitchFamily="49" charset="-122"/>
            </a:endParaRP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第二级</a:t>
            </a:r>
            <a:r>
              <a:rPr lang="en-US" altLang="zh-CN" dirty="0"/>
              <a:t>Cache</a:t>
            </a:r>
            <a:endParaRPr lang="zh-CN" altLang="en-US" dirty="0"/>
          </a:p>
        </p:txBody>
      </p:sp>
      <p:sp>
        <p:nvSpPr>
          <p:cNvPr id="132099" name="内容占位符 2"/>
          <p:cNvSpPr>
            <a:spLocks noGrp="1"/>
          </p:cNvSpPr>
          <p:nvPr>
            <p:ph idx="1"/>
          </p:nvPr>
        </p:nvSpPr>
        <p:spPr/>
        <p:txBody>
          <a:bodyPr/>
          <a:lstStyle/>
          <a:p>
            <a:pPr>
              <a:lnSpc>
                <a:spcPct val="110000"/>
              </a:lnSpc>
            </a:pPr>
            <a:r>
              <a:rPr lang="zh-CN" altLang="en-US" sz="2600" dirty="0"/>
              <a:t>在第二级</a:t>
            </a:r>
            <a:r>
              <a:rPr lang="en-US" altLang="zh-CN" sz="2600" dirty="0"/>
              <a:t>Cache</a:t>
            </a:r>
            <a:r>
              <a:rPr lang="zh-CN" altLang="en-US" sz="2600" dirty="0"/>
              <a:t>比第一级 </a:t>
            </a:r>
            <a:r>
              <a:rPr lang="en-US" altLang="zh-CN" sz="2600" dirty="0"/>
              <a:t>Cache</a:t>
            </a:r>
            <a:r>
              <a:rPr lang="zh-CN" altLang="en-US" sz="2600" dirty="0"/>
              <a:t>大得多的情况下，两级</a:t>
            </a:r>
            <a:r>
              <a:rPr lang="en-US" altLang="zh-CN" sz="2600" dirty="0"/>
              <a:t>Cache</a:t>
            </a:r>
            <a:r>
              <a:rPr lang="zh-CN" altLang="en-US" sz="2600" dirty="0"/>
              <a:t>的全局缺失率和容量与第二级</a:t>
            </a:r>
            <a:r>
              <a:rPr lang="en-US" altLang="zh-CN" sz="2600" dirty="0"/>
              <a:t>Cache</a:t>
            </a:r>
            <a:r>
              <a:rPr lang="zh-CN" altLang="en-US" sz="2600" dirty="0"/>
              <a:t>相同的单级</a:t>
            </a:r>
            <a:r>
              <a:rPr lang="en-US" altLang="zh-CN" sz="2600" dirty="0"/>
              <a:t>Cache</a:t>
            </a:r>
            <a:r>
              <a:rPr lang="zh-CN" altLang="en-US" sz="2600" dirty="0"/>
              <a:t>的缺失率非常接近。</a:t>
            </a:r>
          </a:p>
          <a:p>
            <a:pPr>
              <a:lnSpc>
                <a:spcPct val="110000"/>
              </a:lnSpc>
            </a:pPr>
            <a:r>
              <a:rPr lang="zh-CN" altLang="en-US" sz="2600" dirty="0">
                <a:solidFill>
                  <a:srgbClr val="0000FF"/>
                </a:solidFill>
              </a:rPr>
              <a:t>局部缺失率</a:t>
            </a:r>
            <a:r>
              <a:rPr lang="zh-CN" altLang="en-US" sz="2600" dirty="0"/>
              <a:t>不是衡量第二级</a:t>
            </a:r>
            <a:r>
              <a:rPr lang="en-US" altLang="zh-CN" sz="2600" dirty="0"/>
              <a:t>Cache</a:t>
            </a:r>
            <a:r>
              <a:rPr lang="zh-CN" altLang="en-US" sz="2600" dirty="0"/>
              <a:t>的一个好指标，因此，在评价第二级</a:t>
            </a:r>
            <a:r>
              <a:rPr lang="en-US" altLang="zh-CN" sz="2600" dirty="0"/>
              <a:t>Cache</a:t>
            </a:r>
            <a:r>
              <a:rPr lang="zh-CN" altLang="en-US" sz="2600" dirty="0"/>
              <a:t>时，应用</a:t>
            </a:r>
            <a:r>
              <a:rPr lang="zh-CN" altLang="en-US" sz="2600" dirty="0">
                <a:solidFill>
                  <a:srgbClr val="FF0000"/>
                </a:solidFill>
              </a:rPr>
              <a:t>全局缺失率</a:t>
            </a:r>
            <a:r>
              <a:rPr lang="zh-CN" altLang="en-US" sz="2600" dirty="0"/>
              <a:t>这个指标。</a:t>
            </a:r>
            <a:endParaRPr lang="en-US" altLang="zh-CN" sz="2600" dirty="0"/>
          </a:p>
          <a:p>
            <a:pPr>
              <a:lnSpc>
                <a:spcPct val="110000"/>
              </a:lnSpc>
            </a:pPr>
            <a:r>
              <a:rPr lang="zh-CN" altLang="en-US" sz="2600" dirty="0">
                <a:latin typeface="黑体" panose="02010609060101010101" pitchFamily="49" charset="-122"/>
              </a:rPr>
              <a:t>第二级</a:t>
            </a:r>
            <a:r>
              <a:rPr lang="en-US" altLang="zh-CN" sz="2600" dirty="0"/>
              <a:t>Cache</a:t>
            </a:r>
            <a:r>
              <a:rPr lang="zh-CN" altLang="en-US" sz="2600" dirty="0">
                <a:latin typeface="黑体" panose="02010609060101010101" pitchFamily="49" charset="-122"/>
              </a:rPr>
              <a:t>不会影响</a:t>
            </a:r>
            <a:r>
              <a:rPr lang="en-US" altLang="zh-CN" sz="2600" dirty="0"/>
              <a:t>CPU</a:t>
            </a:r>
            <a:r>
              <a:rPr lang="zh-CN" altLang="en-US" sz="2600" dirty="0">
                <a:latin typeface="黑体" panose="02010609060101010101" pitchFamily="49" charset="-122"/>
              </a:rPr>
              <a:t>的时钟频率，只影响第一级</a:t>
            </a:r>
            <a:r>
              <a:rPr lang="en-US" altLang="zh-CN" sz="2600" dirty="0"/>
              <a:t>Cache</a:t>
            </a:r>
            <a:r>
              <a:rPr lang="zh-CN" altLang="en-US" sz="2600" dirty="0"/>
              <a:t>的缺失代价，</a:t>
            </a:r>
            <a:r>
              <a:rPr lang="zh-CN" altLang="en-US" sz="2600" dirty="0">
                <a:latin typeface="黑体" panose="02010609060101010101" pitchFamily="49" charset="-122"/>
              </a:rPr>
              <a:t>因此其设计有更大的考虑空间。</a:t>
            </a:r>
          </a:p>
        </p:txBody>
      </p:sp>
      <p:sp>
        <p:nvSpPr>
          <p:cNvPr id="132100"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5</a:t>
            </a:r>
            <a:r>
              <a:rPr lang="zh-CN" altLang="en-US" sz="1200" b="0">
                <a:latin typeface="幼圆" panose="02010509060101010101" pitchFamily="49" charset="-122"/>
                <a:ea typeface="幼圆" panose="02010509060101010101" pitchFamily="49" charset="-122"/>
              </a:rPr>
              <a:t> 之 </a:t>
            </a:r>
            <a:r>
              <a:rPr lang="en-US" altLang="zh-CN" sz="1200" b="0">
                <a:latin typeface="幼圆" panose="02010509060101010101" pitchFamily="49" charset="-122"/>
                <a:ea typeface="幼圆" panose="02010509060101010101" pitchFamily="49" charset="-122"/>
              </a:rPr>
              <a:t>1</a:t>
            </a:r>
            <a:endParaRPr lang="zh-CN" altLang="en-US" sz="1200" b="0">
              <a:latin typeface="幼圆" panose="02010509060101010101" pitchFamily="49" charset="-122"/>
              <a:ea typeface="幼圆" panose="02010509060101010101" pitchFamily="49" charset="-122"/>
            </a:endParaRPr>
          </a:p>
        </p:txBody>
      </p:sp>
      <p:sp>
        <p:nvSpPr>
          <p:cNvPr id="132101" name="Text Box 3"/>
          <p:cNvSpPr txBox="1">
            <a:spLocks noChangeArrowheads="1"/>
          </p:cNvSpPr>
          <p:nvPr/>
        </p:nvSpPr>
        <p:spPr bwMode="auto">
          <a:xfrm>
            <a:off x="2870200" y="87313"/>
            <a:ext cx="69596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 </a:t>
            </a:r>
            <a:r>
              <a:rPr lang="en-US" altLang="zh-CN" sz="1200" b="0" dirty="0">
                <a:latin typeface="Times New Roman" panose="02020603050405020304" pitchFamily="18" charset="0"/>
                <a:ea typeface="幼圆" panose="02010509060101010101" pitchFamily="49" charset="-122"/>
                <a:hlinkClick r:id="" action="ppaction://noaction"/>
              </a:rPr>
              <a:t>Cache</a:t>
            </a:r>
            <a:r>
              <a:rPr lang="zh-CN" altLang="en-US" sz="1200" b="0" dirty="0">
                <a:latin typeface="Times New Roman" panose="02020603050405020304" pitchFamily="18" charset="0"/>
                <a:ea typeface="幼圆" panose="02010509060101010101" pitchFamily="49" charset="-122"/>
                <a:hlinkClick r:id="" action="ppaction://noaction"/>
              </a:rPr>
              <a:t>存储系统</a:t>
            </a:r>
            <a:r>
              <a:rPr lang="zh-CN" altLang="en-US" sz="1200" b="0" dirty="0">
                <a:latin typeface="Times New Roman" panose="02020603050405020304" pitchFamily="18" charset="0"/>
                <a:ea typeface="幼圆" panose="02010509060101010101" pitchFamily="49" charset="-122"/>
              </a:rPr>
              <a:t>&gt;&gt;</a:t>
            </a:r>
            <a:r>
              <a:rPr lang="en-US" altLang="zh-CN" sz="1200" b="0" dirty="0">
                <a:latin typeface="Times New Roman" panose="02020603050405020304" pitchFamily="18" charset="0"/>
                <a:ea typeface="幼圆" panose="02010509060101010101" pitchFamily="49" charset="-122"/>
                <a:hlinkClick r:id="" action="ppaction://noaction"/>
              </a:rPr>
              <a:t>Cache</a:t>
            </a:r>
            <a:r>
              <a:rPr lang="zh-CN" altLang="en-US" sz="1200" b="0" dirty="0">
                <a:latin typeface="Times New Roman" panose="02020603050405020304" pitchFamily="18" charset="0"/>
                <a:ea typeface="幼圆" panose="02010509060101010101" pitchFamily="49" charset="-122"/>
                <a:hlinkClick r:id="" action="ppaction://noaction"/>
              </a:rPr>
              <a:t>性能</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提高</a:t>
            </a:r>
            <a:r>
              <a:rPr lang="en-US" altLang="zh-CN" sz="1200" b="0" dirty="0">
                <a:latin typeface="Times New Roman" panose="02020603050405020304" pitchFamily="18" charset="0"/>
                <a:ea typeface="幼圆" panose="02010509060101010101" pitchFamily="49" charset="-122"/>
                <a:hlinkClick r:id="" action="ppaction://noaction"/>
              </a:rPr>
              <a:t>Cache</a:t>
            </a:r>
            <a:r>
              <a:rPr lang="zh-CN" altLang="en-US" sz="1200" b="0" dirty="0">
                <a:latin typeface="Times New Roman" panose="02020603050405020304" pitchFamily="18" charset="0"/>
                <a:ea typeface="幼圆" panose="02010509060101010101" pitchFamily="49" charset="-122"/>
                <a:hlinkClick r:id="" action="ppaction://noaction"/>
              </a:rPr>
              <a:t>性能</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降低缺失代价</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多级</a:t>
            </a:r>
            <a:r>
              <a:rPr lang="en-US" altLang="zh-CN" sz="1200" b="0" dirty="0">
                <a:latin typeface="Times New Roman" panose="02020603050405020304" pitchFamily="18" charset="0"/>
                <a:ea typeface="幼圆" panose="02010509060101010101" pitchFamily="49" charset="-122"/>
                <a:hlinkClick r:id="" action="ppaction://noaction"/>
              </a:rPr>
              <a:t>Cache</a:t>
            </a:r>
            <a:endParaRPr lang="zh-CN" altLang="en-US" sz="1200" b="0" dirty="0">
              <a:latin typeface="Times New Roman" panose="02020603050405020304" pitchFamily="18" charset="0"/>
              <a:ea typeface="幼圆" panose="02010509060101010101" pitchFamily="49" charset="-122"/>
            </a:endParaRPr>
          </a:p>
        </p:txBody>
      </p:sp>
    </p:spTree>
  </p:cSld>
  <p:clrMapOvr>
    <a:masterClrMapping/>
  </p:clrMapOvr>
  <p:transition spd="slow">
    <p:random/>
    <p:sndAc>
      <p:stSnd>
        <p:snd r:embed="rId2" name="projctor.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pPr eaLnBrk="1" hangingPunct="1">
              <a:defRPr/>
            </a:pPr>
            <a:r>
              <a:rPr lang="zh-CN" altLang="en-US" dirty="0"/>
              <a:t>设计考虑</a:t>
            </a:r>
          </a:p>
        </p:txBody>
      </p:sp>
      <p:sp>
        <p:nvSpPr>
          <p:cNvPr id="133123"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降低缺失代价</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多级</a:t>
            </a:r>
            <a:r>
              <a:rPr lang="en-US" altLang="zh-CN" sz="1200" b="0">
                <a:latin typeface="Times New Roman" panose="02020603050405020304" pitchFamily="18" charset="0"/>
                <a:ea typeface="幼圆" panose="02010509060101010101" pitchFamily="49" charset="-122"/>
                <a:hlinkClick r:id="" action="ppaction://noaction"/>
              </a:rPr>
              <a:t>Cache</a:t>
            </a:r>
            <a:endParaRPr lang="zh-CN" altLang="en-US" sz="1200" b="0">
              <a:latin typeface="Times New Roman" panose="02020603050405020304" pitchFamily="18" charset="0"/>
              <a:ea typeface="幼圆" panose="02010509060101010101" pitchFamily="49" charset="-122"/>
            </a:endParaRPr>
          </a:p>
        </p:txBody>
      </p:sp>
      <p:sp>
        <p:nvSpPr>
          <p:cNvPr id="563204" name="Rectangle 4"/>
          <p:cNvSpPr>
            <a:spLocks noGrp="1" noChangeArrowheads="1"/>
          </p:cNvSpPr>
          <p:nvPr>
            <p:ph type="body" idx="1"/>
          </p:nvPr>
        </p:nvSpPr>
        <p:spPr>
          <a:xfrm>
            <a:off x="2333625" y="1989138"/>
            <a:ext cx="7958138" cy="4411662"/>
          </a:xfrm>
        </p:spPr>
        <p:txBody>
          <a:bodyPr>
            <a:normAutofit lnSpcReduction="10000"/>
          </a:bodyPr>
          <a:lstStyle/>
          <a:p>
            <a:pPr marL="0" indent="0" eaLnBrk="1" hangingPunct="1">
              <a:lnSpc>
                <a:spcPct val="115000"/>
              </a:lnSpc>
              <a:buClr>
                <a:srgbClr val="FF0000"/>
              </a:buClr>
              <a:defRPr/>
            </a:pPr>
            <a:r>
              <a:rPr lang="zh-CN" altLang="en-US" sz="2400" dirty="0">
                <a:solidFill>
                  <a:srgbClr val="FF0000"/>
                </a:solidFill>
                <a:effectLst>
                  <a:outerShdw blurRad="38100" dist="38100" dir="2700000" algn="tl">
                    <a:srgbClr val="C0C0C0"/>
                  </a:outerShdw>
                </a:effectLst>
              </a:rPr>
              <a:t>  第二级</a:t>
            </a:r>
            <a:r>
              <a:rPr lang="en-US" altLang="zh-CN" sz="2400" dirty="0">
                <a:solidFill>
                  <a:srgbClr val="FF0000"/>
                </a:solidFill>
                <a:effectLst>
                  <a:outerShdw blurRad="38100" dist="38100" dir="2700000" algn="tl">
                    <a:srgbClr val="C0C0C0"/>
                  </a:outerShdw>
                </a:effectLst>
              </a:rPr>
              <a:t>Cache</a:t>
            </a:r>
            <a:r>
              <a:rPr lang="zh-CN" altLang="en-US" sz="2400" dirty="0">
                <a:solidFill>
                  <a:srgbClr val="FF0000"/>
                </a:solidFill>
                <a:effectLst>
                  <a:outerShdw blurRad="38100" dist="38100" dir="2700000" algn="tl">
                    <a:srgbClr val="C0C0C0"/>
                  </a:outerShdw>
                </a:effectLst>
              </a:rPr>
              <a:t>的设计</a:t>
            </a:r>
          </a:p>
          <a:p>
            <a:pPr marL="0" indent="0" eaLnBrk="1" hangingPunct="1">
              <a:lnSpc>
                <a:spcPct val="115000"/>
              </a:lnSpc>
              <a:buFont typeface="Wingdings" panose="05000000000000000000" pitchFamily="2" charset="2"/>
              <a:buNone/>
              <a:defRPr/>
            </a:pPr>
            <a:r>
              <a:rPr lang="zh-CN" altLang="en-US" sz="2400" dirty="0"/>
              <a:t>    需考虑的问题有二：</a:t>
            </a:r>
            <a:endParaRPr lang="en-US" altLang="zh-CN" sz="2400" dirty="0"/>
          </a:p>
          <a:p>
            <a:pPr lvl="1" eaLnBrk="1" hangingPunct="1">
              <a:lnSpc>
                <a:spcPct val="115000"/>
              </a:lnSpc>
              <a:defRPr/>
            </a:pPr>
            <a:r>
              <a:rPr lang="zh-CN" altLang="en-US" sz="2400" dirty="0"/>
              <a:t>它能否降低</a:t>
            </a:r>
            <a:r>
              <a:rPr lang="en-US" altLang="zh-CN" sz="2400" dirty="0"/>
              <a:t>CPI</a:t>
            </a:r>
            <a:r>
              <a:rPr lang="zh-CN" altLang="en-US" sz="2400" dirty="0"/>
              <a:t>中的平均访存时间部分？</a:t>
            </a:r>
          </a:p>
          <a:p>
            <a:pPr lvl="1" eaLnBrk="1" hangingPunct="1">
              <a:lnSpc>
                <a:spcPct val="115000"/>
              </a:lnSpc>
              <a:defRPr/>
            </a:pPr>
            <a:r>
              <a:rPr lang="zh-CN" altLang="en-US" sz="2400" dirty="0"/>
              <a:t>它的成本是多少？</a:t>
            </a:r>
          </a:p>
          <a:p>
            <a:pPr eaLnBrk="1" hangingPunct="1">
              <a:lnSpc>
                <a:spcPct val="115000"/>
              </a:lnSpc>
              <a:defRPr/>
            </a:pPr>
            <a:r>
              <a:rPr lang="zh-CN" altLang="en-US" sz="2400" dirty="0">
                <a:solidFill>
                  <a:srgbClr val="FF0000"/>
                </a:solidFill>
                <a:effectLst>
                  <a:outerShdw blurRad="38100" dist="38100" dir="2700000" algn="tl">
                    <a:srgbClr val="C0C0C0"/>
                  </a:outerShdw>
                </a:effectLst>
              </a:rPr>
              <a:t>第二级</a:t>
            </a:r>
            <a:r>
              <a:rPr lang="en-US" altLang="zh-CN" sz="2400" dirty="0">
                <a:solidFill>
                  <a:srgbClr val="FF0000"/>
                </a:solidFill>
                <a:effectLst>
                  <a:outerShdw blurRad="38100" dist="38100" dir="2700000" algn="tl">
                    <a:srgbClr val="C0C0C0"/>
                  </a:outerShdw>
                </a:effectLst>
              </a:rPr>
              <a:t>Cache</a:t>
            </a:r>
            <a:r>
              <a:rPr lang="zh-CN" altLang="en-US" sz="2400" dirty="0">
                <a:solidFill>
                  <a:srgbClr val="FF0000"/>
                </a:solidFill>
                <a:effectLst>
                  <a:outerShdw blurRad="38100" dist="38100" dir="2700000" algn="tl">
                    <a:srgbClr val="C0C0C0"/>
                  </a:outerShdw>
                </a:effectLst>
              </a:rPr>
              <a:t>的参数</a:t>
            </a:r>
          </a:p>
          <a:p>
            <a:pPr lvl="1" eaLnBrk="1" hangingPunct="1">
              <a:lnSpc>
                <a:spcPct val="115000"/>
              </a:lnSpc>
              <a:defRPr/>
            </a:pPr>
            <a:r>
              <a:rPr lang="zh-CN" altLang="en-US" sz="2400" dirty="0"/>
              <a:t>容量</a:t>
            </a:r>
          </a:p>
          <a:p>
            <a:pPr marL="0" indent="0" eaLnBrk="1" hangingPunct="1">
              <a:lnSpc>
                <a:spcPct val="115000"/>
              </a:lnSpc>
              <a:buFont typeface="Wingdings" panose="05000000000000000000" pitchFamily="2" charset="2"/>
              <a:buNone/>
              <a:defRPr/>
            </a:pPr>
            <a:r>
              <a:rPr lang="zh-CN" altLang="en-US" sz="2400" dirty="0"/>
              <a:t>     采用大容量设计，如</a:t>
            </a:r>
            <a:r>
              <a:rPr lang="en-US" altLang="zh-CN" sz="2400" dirty="0"/>
              <a:t>512 KB</a:t>
            </a:r>
            <a:r>
              <a:rPr lang="zh-CN" altLang="en-US" sz="2400" dirty="0"/>
              <a:t>，</a:t>
            </a:r>
            <a:r>
              <a:rPr lang="en-US" altLang="zh-CN" sz="2400" dirty="0"/>
              <a:t>1024 KB</a:t>
            </a:r>
            <a:r>
              <a:rPr lang="zh-CN" altLang="en-US" sz="2400" dirty="0"/>
              <a:t>。因为第一级</a:t>
            </a:r>
            <a:r>
              <a:rPr lang="en-US" altLang="zh-CN" sz="2400" dirty="0"/>
              <a:t>Cache</a:t>
            </a:r>
            <a:r>
              <a:rPr lang="zh-CN" altLang="en-US" sz="2400" dirty="0"/>
              <a:t>中的所有信息都可能会出现在第二级</a:t>
            </a:r>
            <a:r>
              <a:rPr lang="en-US" altLang="zh-CN" sz="2400" dirty="0"/>
              <a:t>Cache</a:t>
            </a:r>
            <a:r>
              <a:rPr lang="zh-CN" altLang="en-US" sz="2400" dirty="0"/>
              <a:t>中，所以第二级</a:t>
            </a:r>
            <a:r>
              <a:rPr lang="en-US" altLang="zh-CN" sz="2400" dirty="0"/>
              <a:t>Cache</a:t>
            </a:r>
            <a:r>
              <a:rPr lang="zh-CN" altLang="en-US" sz="2400" dirty="0"/>
              <a:t>应该比第一级</a:t>
            </a:r>
            <a:r>
              <a:rPr lang="en-US" altLang="zh-CN" sz="2400" dirty="0"/>
              <a:t>Cache</a:t>
            </a:r>
            <a:r>
              <a:rPr lang="zh-CN" altLang="en-US" sz="2400" dirty="0"/>
              <a:t>大得多。</a:t>
            </a:r>
          </a:p>
        </p:txBody>
      </p:sp>
      <p:sp>
        <p:nvSpPr>
          <p:cNvPr id="133125"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5</a:t>
            </a:r>
            <a:r>
              <a:rPr lang="zh-CN" altLang="en-US" sz="1200" b="0">
                <a:latin typeface="幼圆" panose="02010509060101010101" pitchFamily="49" charset="-122"/>
                <a:ea typeface="幼圆" panose="02010509060101010101" pitchFamily="49" charset="-122"/>
              </a:rPr>
              <a:t> 之 </a:t>
            </a:r>
            <a:r>
              <a:rPr lang="en-US" altLang="zh-CN" sz="1200" b="0">
                <a:latin typeface="幼圆" panose="02010509060101010101" pitchFamily="49" charset="-122"/>
                <a:ea typeface="幼圆" panose="02010509060101010101" pitchFamily="49" charset="-122"/>
              </a:rPr>
              <a:t>2</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2" name="projctor.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pPr eaLnBrk="1" hangingPunct="1">
              <a:defRPr/>
            </a:pPr>
            <a:r>
              <a:rPr lang="zh-CN" altLang="en-US"/>
              <a:t>设计考虑</a:t>
            </a:r>
          </a:p>
        </p:txBody>
      </p:sp>
      <p:sp>
        <p:nvSpPr>
          <p:cNvPr id="134147"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降低缺失代价</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多级</a:t>
            </a:r>
            <a:r>
              <a:rPr lang="en-US" altLang="zh-CN" sz="1200" b="0">
                <a:latin typeface="Times New Roman" panose="02020603050405020304" pitchFamily="18" charset="0"/>
                <a:ea typeface="幼圆" panose="02010509060101010101" pitchFamily="49" charset="-122"/>
                <a:hlinkClick r:id="" action="ppaction://noaction"/>
              </a:rPr>
              <a:t>Cache</a:t>
            </a:r>
            <a:endParaRPr lang="zh-CN" altLang="en-US" sz="1200" b="0">
              <a:latin typeface="Times New Roman" panose="02020603050405020304" pitchFamily="18" charset="0"/>
              <a:ea typeface="幼圆" panose="02010509060101010101" pitchFamily="49" charset="-122"/>
            </a:endParaRPr>
          </a:p>
        </p:txBody>
      </p:sp>
      <p:sp>
        <p:nvSpPr>
          <p:cNvPr id="563204" name="Rectangle 4"/>
          <p:cNvSpPr>
            <a:spLocks noGrp="1" noChangeArrowheads="1"/>
          </p:cNvSpPr>
          <p:nvPr>
            <p:ph type="body" idx="1"/>
          </p:nvPr>
        </p:nvSpPr>
        <p:spPr>
          <a:xfrm>
            <a:off x="2333625" y="1989138"/>
            <a:ext cx="7958138" cy="4608512"/>
          </a:xfrm>
        </p:spPr>
        <p:txBody>
          <a:bodyPr>
            <a:normAutofit/>
          </a:bodyPr>
          <a:lstStyle/>
          <a:p>
            <a:pPr marL="0" indent="0" eaLnBrk="1" hangingPunct="1">
              <a:lnSpc>
                <a:spcPct val="110000"/>
              </a:lnSpc>
              <a:buClr>
                <a:srgbClr val="FF0000"/>
              </a:buClr>
              <a:defRPr/>
            </a:pPr>
            <a:r>
              <a:rPr lang="zh-CN" altLang="en-US" sz="2400" dirty="0">
                <a:solidFill>
                  <a:srgbClr val="FF0000"/>
                </a:solidFill>
                <a:effectLst>
                  <a:outerShdw blurRad="38100" dist="38100" dir="2700000" algn="tl">
                    <a:srgbClr val="C0C0C0"/>
                  </a:outerShdw>
                </a:effectLst>
              </a:rPr>
              <a:t>  第二级</a:t>
            </a:r>
            <a:r>
              <a:rPr lang="en-US" altLang="zh-CN" sz="2400" dirty="0">
                <a:solidFill>
                  <a:srgbClr val="FF0000"/>
                </a:solidFill>
                <a:effectLst>
                  <a:outerShdw blurRad="38100" dist="38100" dir="2700000" algn="tl">
                    <a:srgbClr val="C0C0C0"/>
                  </a:outerShdw>
                </a:effectLst>
              </a:rPr>
              <a:t>Cache</a:t>
            </a:r>
            <a:r>
              <a:rPr lang="zh-CN" altLang="en-US" sz="2400" dirty="0">
                <a:solidFill>
                  <a:srgbClr val="FF0000"/>
                </a:solidFill>
                <a:effectLst>
                  <a:outerShdw blurRad="38100" dist="38100" dir="2700000" algn="tl">
                    <a:srgbClr val="C0C0C0"/>
                  </a:outerShdw>
                </a:effectLst>
              </a:rPr>
              <a:t>的参数</a:t>
            </a:r>
          </a:p>
          <a:p>
            <a:pPr lvl="1" eaLnBrk="1" hangingPunct="1">
              <a:lnSpc>
                <a:spcPct val="110000"/>
              </a:lnSpc>
              <a:defRPr/>
            </a:pPr>
            <a:r>
              <a:rPr lang="zh-CN" altLang="en-US" sz="2400" dirty="0"/>
              <a:t>相联度</a:t>
            </a:r>
          </a:p>
          <a:p>
            <a:pPr marL="713105" lvl="2" indent="0">
              <a:lnSpc>
                <a:spcPct val="110000"/>
              </a:lnSpc>
              <a:buFont typeface="Wingdings" panose="05000000000000000000" pitchFamily="2" charset="2"/>
              <a:buNone/>
              <a:defRPr/>
            </a:pPr>
            <a:r>
              <a:rPr lang="zh-CN" altLang="en-US" dirty="0">
                <a:latin typeface="黑体" panose="02010609060101010101" pitchFamily="49" charset="-122"/>
              </a:rPr>
              <a:t>第二级</a:t>
            </a:r>
            <a:r>
              <a:rPr lang="en-US" altLang="zh-CN" dirty="0">
                <a:latin typeface="黑体" panose="02010609060101010101" pitchFamily="49" charset="-122"/>
              </a:rPr>
              <a:t>Cache</a:t>
            </a:r>
            <a:r>
              <a:rPr lang="zh-CN" altLang="en-US" dirty="0">
                <a:latin typeface="黑体" panose="02010609060101010101" pitchFamily="49" charset="-122"/>
              </a:rPr>
              <a:t>可采用较高的相联度或伪相联方法。</a:t>
            </a:r>
          </a:p>
          <a:p>
            <a:pPr lvl="1" eaLnBrk="1" hangingPunct="1">
              <a:lnSpc>
                <a:spcPct val="110000"/>
              </a:lnSpc>
              <a:defRPr/>
            </a:pPr>
            <a:r>
              <a:rPr lang="zh-CN" altLang="en-US" sz="2400" dirty="0"/>
              <a:t>块大小</a:t>
            </a:r>
          </a:p>
          <a:p>
            <a:pPr marL="0" indent="0" eaLnBrk="1" hangingPunct="1">
              <a:lnSpc>
                <a:spcPct val="110000"/>
              </a:lnSpc>
              <a:buFont typeface="Wingdings" panose="05000000000000000000" pitchFamily="2" charset="2"/>
              <a:buNone/>
              <a:defRPr/>
            </a:pPr>
            <a:r>
              <a:rPr lang="zh-CN" altLang="en-US" sz="2400" dirty="0"/>
              <a:t>        为减少平均访存时间，可以让容量较小的第一级</a:t>
            </a:r>
            <a:r>
              <a:rPr lang="en-US" altLang="zh-CN" sz="2400" dirty="0"/>
              <a:t>Cache</a:t>
            </a:r>
            <a:r>
              <a:rPr lang="zh-CN" altLang="en-US" sz="2400" dirty="0"/>
              <a:t>采用较小的块，而让容量较大的第二级</a:t>
            </a:r>
            <a:r>
              <a:rPr lang="en-US" altLang="zh-CN" sz="2400" dirty="0"/>
              <a:t>Cache</a:t>
            </a:r>
            <a:r>
              <a:rPr lang="zh-CN" altLang="en-US" sz="2400" dirty="0"/>
              <a:t>采用较大的块。如 </a:t>
            </a:r>
            <a:r>
              <a:rPr lang="en-US" altLang="zh-CN" sz="2400" dirty="0"/>
              <a:t>64B</a:t>
            </a:r>
            <a:r>
              <a:rPr lang="zh-CN" altLang="en-US" sz="2400" dirty="0"/>
              <a:t>、</a:t>
            </a:r>
            <a:r>
              <a:rPr lang="en-US" altLang="zh-CN" sz="2400" dirty="0"/>
              <a:t>128B</a:t>
            </a:r>
            <a:r>
              <a:rPr lang="zh-CN" altLang="en-US" sz="2400" dirty="0"/>
              <a:t>、</a:t>
            </a:r>
            <a:r>
              <a:rPr lang="en-US" altLang="zh-CN" sz="2400" dirty="0"/>
              <a:t>256B</a:t>
            </a:r>
            <a:r>
              <a:rPr lang="zh-CN" altLang="en-US" sz="2400" dirty="0"/>
              <a:t>。</a:t>
            </a:r>
            <a:r>
              <a:rPr lang="en-US" altLang="zh-CN" sz="2400" dirty="0"/>
              <a:t> </a:t>
            </a:r>
          </a:p>
          <a:p>
            <a:pPr lvl="1" eaLnBrk="1" hangingPunct="1">
              <a:lnSpc>
                <a:spcPct val="110000"/>
              </a:lnSpc>
              <a:defRPr/>
            </a:pPr>
            <a:r>
              <a:rPr lang="zh-CN" altLang="en-US" sz="2400" dirty="0"/>
              <a:t>多级包容性 </a:t>
            </a:r>
          </a:p>
          <a:p>
            <a:pPr marL="0" indent="0" eaLnBrk="1" hangingPunct="1">
              <a:lnSpc>
                <a:spcPct val="110000"/>
              </a:lnSpc>
              <a:buFont typeface="Wingdings" panose="05000000000000000000" pitchFamily="2" charset="2"/>
              <a:buNone/>
              <a:defRPr/>
            </a:pPr>
            <a:r>
              <a:rPr lang="zh-CN" altLang="en-US" sz="2400" dirty="0"/>
              <a:t>         第一级</a:t>
            </a:r>
            <a:r>
              <a:rPr lang="en-US" altLang="zh-CN" sz="2400" dirty="0"/>
              <a:t>Cache</a:t>
            </a:r>
            <a:r>
              <a:rPr lang="zh-CN" altLang="en-US" sz="2400" dirty="0"/>
              <a:t>中的数据是否总是同时存在于第二级</a:t>
            </a:r>
            <a:r>
              <a:rPr lang="en-US" altLang="zh-CN" sz="2400" dirty="0"/>
              <a:t>Cache</a:t>
            </a:r>
            <a:r>
              <a:rPr lang="zh-CN" altLang="en-US" sz="2400" dirty="0"/>
              <a:t>中。 </a:t>
            </a:r>
          </a:p>
          <a:p>
            <a:pPr marL="0" indent="0" eaLnBrk="1" hangingPunct="1">
              <a:lnSpc>
                <a:spcPct val="110000"/>
              </a:lnSpc>
              <a:buFont typeface="Wingdings" panose="05000000000000000000" pitchFamily="2" charset="2"/>
              <a:buNone/>
              <a:defRPr/>
            </a:pPr>
            <a:endParaRPr lang="zh-CN" altLang="en-US" sz="2400" dirty="0"/>
          </a:p>
        </p:txBody>
      </p:sp>
      <p:sp>
        <p:nvSpPr>
          <p:cNvPr id="134149"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5</a:t>
            </a:r>
            <a:r>
              <a:rPr lang="zh-CN" altLang="en-US" sz="1200" b="0">
                <a:latin typeface="幼圆" panose="02010509060101010101" pitchFamily="49" charset="-122"/>
                <a:ea typeface="幼圆" panose="02010509060101010101" pitchFamily="49" charset="-122"/>
              </a:rPr>
              <a:t> 之 </a:t>
            </a:r>
            <a:r>
              <a:rPr lang="en-US" altLang="zh-CN" sz="1200" b="0">
                <a:latin typeface="幼圆" panose="02010509060101010101" pitchFamily="49" charset="-122"/>
                <a:ea typeface="幼圆" panose="02010509060101010101" pitchFamily="49" charset="-122"/>
              </a:rPr>
              <a:t>3</a:t>
            </a:r>
            <a:endParaRPr lang="zh-CN" altLang="en-US" sz="1200" b="0">
              <a:latin typeface="幼圆" panose="02010509060101010101" pitchFamily="49" charset="-122"/>
              <a:ea typeface="幼圆" panose="02010509060101010101" pitchFamily="49" charset="-122"/>
            </a:endParaRPr>
          </a:p>
        </p:txBody>
      </p:sp>
    </p:spTree>
  </p:cSld>
  <p:clrMapOvr>
    <a:masterClrMapping/>
  </p:clrMapOvr>
  <p:transition spd="slow">
    <p:random/>
    <p:sndAc>
      <p:stSnd>
        <p:snd r:embed="rId2" name="projctor.wav"/>
      </p:stSnd>
    </p:sndAc>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pPr eaLnBrk="1" hangingPunct="1">
              <a:defRPr/>
            </a:pPr>
            <a:r>
              <a:rPr lang="zh-CN" altLang="en-US" dirty="0"/>
              <a:t>第二级</a:t>
            </a:r>
            <a:r>
              <a:rPr lang="en-US" altLang="zh-CN" dirty="0"/>
              <a:t>Cache</a:t>
            </a:r>
            <a:r>
              <a:rPr lang="zh-CN" altLang="en-US" dirty="0"/>
              <a:t>的相联度设计考虑</a:t>
            </a:r>
          </a:p>
        </p:txBody>
      </p:sp>
      <p:sp>
        <p:nvSpPr>
          <p:cNvPr id="135171"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降低缺失代价</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多级</a:t>
            </a:r>
            <a:r>
              <a:rPr lang="en-US" altLang="zh-CN" sz="1200" b="0">
                <a:latin typeface="Times New Roman" panose="02020603050405020304" pitchFamily="18" charset="0"/>
                <a:ea typeface="幼圆" panose="02010509060101010101" pitchFamily="49" charset="-122"/>
                <a:hlinkClick r:id="" action="ppaction://noaction"/>
              </a:rPr>
              <a:t>Cache</a:t>
            </a:r>
            <a:endParaRPr lang="zh-CN" altLang="en-US" sz="1200" b="0">
              <a:latin typeface="Times New Roman" panose="02020603050405020304" pitchFamily="18" charset="0"/>
              <a:ea typeface="幼圆" panose="02010509060101010101" pitchFamily="49" charset="-122"/>
            </a:endParaRPr>
          </a:p>
        </p:txBody>
      </p:sp>
      <p:sp>
        <p:nvSpPr>
          <p:cNvPr id="135172" name="Text Box 6"/>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5</a:t>
            </a:r>
            <a:r>
              <a:rPr lang="zh-CN" altLang="en-US" sz="1200" b="0">
                <a:latin typeface="幼圆" panose="02010509060101010101" pitchFamily="49" charset="-122"/>
                <a:ea typeface="幼圆" panose="02010509060101010101" pitchFamily="49" charset="-122"/>
              </a:rPr>
              <a:t> 之 </a:t>
            </a:r>
            <a:r>
              <a:rPr lang="en-US" altLang="zh-CN" sz="1200" b="0">
                <a:latin typeface="幼圆" panose="02010509060101010101" pitchFamily="49" charset="-122"/>
                <a:ea typeface="幼圆" panose="02010509060101010101" pitchFamily="49" charset="-122"/>
              </a:rPr>
              <a:t>4</a:t>
            </a:r>
            <a:endParaRPr lang="zh-CN" altLang="en-US" sz="1200" b="0">
              <a:latin typeface="幼圆" panose="02010509060101010101" pitchFamily="49" charset="-122"/>
              <a:ea typeface="幼圆" panose="02010509060101010101" pitchFamily="49" charset="-122"/>
            </a:endParaRPr>
          </a:p>
        </p:txBody>
      </p:sp>
      <p:sp>
        <p:nvSpPr>
          <p:cNvPr id="135173" name="内容占位符 1"/>
          <p:cNvSpPr>
            <a:spLocks noGrp="1"/>
          </p:cNvSpPr>
          <p:nvPr>
            <p:ph idx="1"/>
          </p:nvPr>
        </p:nvSpPr>
        <p:spPr>
          <a:xfrm>
            <a:off x="2333625" y="1989138"/>
            <a:ext cx="7958138" cy="4103687"/>
          </a:xfrm>
        </p:spPr>
        <p:txBody>
          <a:bodyPr/>
          <a:lstStyle/>
          <a:p>
            <a:pPr marL="0" indent="0">
              <a:lnSpc>
                <a:spcPct val="125000"/>
              </a:lnSpc>
              <a:buFont typeface="Wingdings" panose="05000000000000000000" pitchFamily="2" charset="2"/>
              <a:buNone/>
            </a:pPr>
            <a:r>
              <a:rPr lang="zh-CN" altLang="en-US" sz="2400">
                <a:solidFill>
                  <a:srgbClr val="FF0000"/>
                </a:solidFill>
              </a:rPr>
              <a:t>问：</a:t>
            </a:r>
            <a:r>
              <a:rPr lang="zh-CN" altLang="en-US" sz="2400"/>
              <a:t>给出有关第二级</a:t>
            </a:r>
            <a:r>
              <a:rPr lang="en-US" altLang="zh-CN" sz="2400"/>
              <a:t>Cache</a:t>
            </a:r>
            <a:r>
              <a:rPr lang="zh-CN" altLang="en-US" sz="2400"/>
              <a:t>的以下数据：</a:t>
            </a:r>
          </a:p>
          <a:p>
            <a:pPr marL="0" indent="0">
              <a:lnSpc>
                <a:spcPct val="125000"/>
              </a:lnSpc>
              <a:buFont typeface="Wingdings" panose="05000000000000000000" pitchFamily="2" charset="2"/>
              <a:buNone/>
            </a:pPr>
            <a:r>
              <a:rPr lang="zh-CN" altLang="en-US" sz="2400"/>
              <a:t>     （</a:t>
            </a:r>
            <a:r>
              <a:rPr lang="en-US" altLang="zh-CN" sz="2400"/>
              <a:t>1</a:t>
            </a:r>
            <a:r>
              <a:rPr lang="zh-CN" altLang="en-US" sz="2400"/>
              <a:t>） 对于直接映象，命中时间</a:t>
            </a:r>
            <a:r>
              <a:rPr lang="en-US" altLang="zh-CN" sz="2400" baseline="-25000"/>
              <a:t>L2</a:t>
            </a:r>
            <a:r>
              <a:rPr lang="en-US" altLang="zh-CN" sz="2400"/>
              <a:t> </a:t>
            </a:r>
            <a:r>
              <a:rPr lang="zh-CN" altLang="en-US" sz="2400"/>
              <a:t>＝ </a:t>
            </a:r>
            <a:r>
              <a:rPr lang="en-US" altLang="zh-CN" sz="2400"/>
              <a:t>10</a:t>
            </a:r>
            <a:r>
              <a:rPr lang="zh-CN" altLang="en-US" sz="2400"/>
              <a:t>个时钟周期</a:t>
            </a:r>
            <a:endParaRPr lang="en-US" altLang="zh-CN" sz="2400"/>
          </a:p>
          <a:p>
            <a:pPr marL="0" indent="0">
              <a:lnSpc>
                <a:spcPct val="125000"/>
              </a:lnSpc>
              <a:buFont typeface="Wingdings" panose="05000000000000000000" pitchFamily="2" charset="2"/>
              <a:buNone/>
            </a:pPr>
            <a:r>
              <a:rPr lang="zh-CN" altLang="en-US" sz="2400"/>
              <a:t>     （</a:t>
            </a:r>
            <a:r>
              <a:rPr lang="en-US" altLang="zh-CN" sz="2400"/>
              <a:t>2</a:t>
            </a:r>
            <a:r>
              <a:rPr lang="zh-CN" altLang="en-US" sz="2400"/>
              <a:t>） </a:t>
            </a:r>
            <a:r>
              <a:rPr lang="en-US" altLang="zh-CN" sz="2400"/>
              <a:t>2</a:t>
            </a:r>
            <a:r>
              <a:rPr lang="zh-CN" altLang="en-US" sz="2400"/>
              <a:t>路组相联使命中时间增加</a:t>
            </a:r>
            <a:r>
              <a:rPr lang="en-US" altLang="zh-CN" sz="2400"/>
              <a:t>10%×CPU</a:t>
            </a:r>
            <a:r>
              <a:rPr lang="zh-CN" altLang="en-US" sz="2400"/>
              <a:t>时钟周期</a:t>
            </a:r>
          </a:p>
          <a:p>
            <a:pPr marL="0" indent="0">
              <a:lnSpc>
                <a:spcPct val="125000"/>
              </a:lnSpc>
              <a:buFont typeface="Wingdings" panose="05000000000000000000" pitchFamily="2" charset="2"/>
              <a:buNone/>
            </a:pPr>
            <a:r>
              <a:rPr lang="zh-CN" altLang="en-US" sz="2400"/>
              <a:t>     （</a:t>
            </a:r>
            <a:r>
              <a:rPr lang="en-US" altLang="zh-CN" sz="2400"/>
              <a:t>3</a:t>
            </a:r>
            <a:r>
              <a:rPr lang="zh-CN" altLang="en-US" sz="2400"/>
              <a:t>） 对于直接映象，局部缺失率</a:t>
            </a:r>
            <a:r>
              <a:rPr lang="en-US" altLang="zh-CN" sz="2400" baseline="-25000"/>
              <a:t>L2</a:t>
            </a:r>
            <a:r>
              <a:rPr lang="en-US" altLang="zh-CN" sz="2400"/>
              <a:t> </a:t>
            </a:r>
            <a:r>
              <a:rPr lang="zh-CN" altLang="en-US" sz="2400"/>
              <a:t>＝ </a:t>
            </a:r>
            <a:r>
              <a:rPr lang="en-US" altLang="zh-CN" sz="2400"/>
              <a:t>25%</a:t>
            </a:r>
          </a:p>
          <a:p>
            <a:pPr marL="0" indent="0">
              <a:lnSpc>
                <a:spcPct val="125000"/>
              </a:lnSpc>
              <a:buFont typeface="Wingdings" panose="05000000000000000000" pitchFamily="2" charset="2"/>
              <a:buNone/>
            </a:pPr>
            <a:r>
              <a:rPr lang="en-US" altLang="zh-CN" sz="2400"/>
              <a:t>     </a:t>
            </a:r>
            <a:r>
              <a:rPr lang="zh-CN" altLang="en-US" sz="2400"/>
              <a:t>（</a:t>
            </a:r>
            <a:r>
              <a:rPr lang="en-US" altLang="zh-CN" sz="2400"/>
              <a:t>4</a:t>
            </a:r>
            <a:r>
              <a:rPr lang="zh-CN" altLang="en-US" sz="2400"/>
              <a:t>） 对于</a:t>
            </a:r>
            <a:r>
              <a:rPr lang="en-US" altLang="zh-CN" sz="2400"/>
              <a:t>2</a:t>
            </a:r>
            <a:r>
              <a:rPr lang="zh-CN" altLang="en-US" sz="2400"/>
              <a:t>路组相联，局部缺失率</a:t>
            </a:r>
            <a:r>
              <a:rPr lang="en-US" altLang="zh-CN" sz="2400" baseline="-25000"/>
              <a:t>L2</a:t>
            </a:r>
            <a:r>
              <a:rPr lang="en-US" altLang="zh-CN" sz="2400"/>
              <a:t> </a:t>
            </a:r>
            <a:r>
              <a:rPr lang="zh-CN" altLang="en-US" sz="2400"/>
              <a:t>＝ </a:t>
            </a:r>
            <a:r>
              <a:rPr lang="en-US" altLang="zh-CN" sz="2400"/>
              <a:t>20%</a:t>
            </a:r>
          </a:p>
          <a:p>
            <a:pPr marL="0" indent="0">
              <a:lnSpc>
                <a:spcPct val="125000"/>
              </a:lnSpc>
              <a:buFont typeface="Wingdings" panose="05000000000000000000" pitchFamily="2" charset="2"/>
              <a:buNone/>
            </a:pPr>
            <a:r>
              <a:rPr lang="en-US" altLang="zh-CN" sz="2400"/>
              <a:t>     </a:t>
            </a:r>
            <a:r>
              <a:rPr lang="zh-CN" altLang="en-US" sz="2400"/>
              <a:t>（</a:t>
            </a:r>
            <a:r>
              <a:rPr lang="en-US" altLang="zh-CN" sz="2400"/>
              <a:t>5</a:t>
            </a:r>
            <a:r>
              <a:rPr lang="zh-CN" altLang="en-US" sz="2400"/>
              <a:t>） 缺失代价</a:t>
            </a:r>
            <a:r>
              <a:rPr lang="en-US" altLang="zh-CN" sz="2400" baseline="-25000"/>
              <a:t>L2</a:t>
            </a:r>
            <a:r>
              <a:rPr lang="en-US" altLang="zh-CN" sz="2400"/>
              <a:t> </a:t>
            </a:r>
            <a:r>
              <a:rPr lang="zh-CN" altLang="en-US" sz="2400"/>
              <a:t>＝ </a:t>
            </a:r>
            <a:r>
              <a:rPr lang="en-US" altLang="zh-CN" sz="2400"/>
              <a:t>50</a:t>
            </a:r>
            <a:r>
              <a:rPr lang="zh-CN" altLang="en-US" sz="2400"/>
              <a:t>个时钟周期</a:t>
            </a:r>
          </a:p>
          <a:p>
            <a:pPr marL="0" indent="0">
              <a:lnSpc>
                <a:spcPct val="125000"/>
              </a:lnSpc>
              <a:buFont typeface="Wingdings" panose="05000000000000000000" pitchFamily="2" charset="2"/>
              <a:buNone/>
            </a:pPr>
            <a:r>
              <a:rPr lang="zh-CN" altLang="en-US" sz="2400"/>
              <a:t>       试问第二级</a:t>
            </a:r>
            <a:r>
              <a:rPr lang="en-US" altLang="zh-CN" sz="2400"/>
              <a:t>Cache</a:t>
            </a:r>
            <a:r>
              <a:rPr lang="zh-CN" altLang="en-US" sz="2400"/>
              <a:t>的相联度对缺失代价的影响如何？</a:t>
            </a:r>
          </a:p>
          <a:p>
            <a:pPr marL="0" indent="0">
              <a:lnSpc>
                <a:spcPct val="125000"/>
              </a:lnSpc>
              <a:buFont typeface="Wingdings" panose="05000000000000000000" pitchFamily="2" charset="2"/>
              <a:buNone/>
            </a:pPr>
            <a:endParaRPr lang="zh-CN" altLang="en-US" sz="2400"/>
          </a:p>
        </p:txBody>
      </p:sp>
    </p:spTree>
  </p:cSld>
  <p:clrMapOvr>
    <a:masterClrMapping/>
  </p:clrMapOvr>
  <p:transition spd="slow">
    <p:random/>
    <p:sndAc>
      <p:stSnd>
        <p:snd r:embed="rId2" name="projctor.wav"/>
      </p:stSnd>
    </p:sndAc>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pPr eaLnBrk="1" hangingPunct="1">
              <a:defRPr/>
            </a:pPr>
            <a:r>
              <a:rPr lang="zh-CN" altLang="en-US" dirty="0"/>
              <a:t>第二级</a:t>
            </a:r>
            <a:r>
              <a:rPr lang="en-US" altLang="zh-CN" dirty="0"/>
              <a:t>Cache</a:t>
            </a:r>
            <a:r>
              <a:rPr lang="zh-CN" altLang="en-US" dirty="0"/>
              <a:t>的相联度设计考虑</a:t>
            </a:r>
          </a:p>
        </p:txBody>
      </p:sp>
      <p:sp>
        <p:nvSpPr>
          <p:cNvPr id="13619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降低缺失代价</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多级</a:t>
            </a:r>
            <a:r>
              <a:rPr lang="en-US" altLang="zh-CN" sz="1200" b="0">
                <a:latin typeface="Times New Roman" panose="02020603050405020304" pitchFamily="18" charset="0"/>
                <a:ea typeface="幼圆" panose="02010509060101010101" pitchFamily="49" charset="-122"/>
                <a:hlinkClick r:id="" action="ppaction://noaction"/>
              </a:rPr>
              <a:t>Cache</a:t>
            </a:r>
            <a:endParaRPr lang="zh-CN" altLang="en-US" sz="1200" b="0">
              <a:latin typeface="Times New Roman" panose="02020603050405020304" pitchFamily="18" charset="0"/>
              <a:ea typeface="幼圆" panose="02010509060101010101" pitchFamily="49" charset="-122"/>
            </a:endParaRPr>
          </a:p>
        </p:txBody>
      </p:sp>
      <p:sp>
        <p:nvSpPr>
          <p:cNvPr id="136196" name="Text Box 6"/>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5</a:t>
            </a:r>
            <a:r>
              <a:rPr lang="zh-CN" altLang="en-US" sz="1200" b="0">
                <a:latin typeface="幼圆" panose="02010509060101010101" pitchFamily="49" charset="-122"/>
                <a:ea typeface="幼圆" panose="02010509060101010101" pitchFamily="49" charset="-122"/>
              </a:rPr>
              <a:t> 之 </a:t>
            </a:r>
            <a:r>
              <a:rPr lang="en-US" altLang="zh-CN" sz="1200" b="0">
                <a:latin typeface="幼圆" panose="02010509060101010101" pitchFamily="49" charset="-122"/>
                <a:ea typeface="幼圆" panose="02010509060101010101" pitchFamily="49" charset="-122"/>
              </a:rPr>
              <a:t>5</a:t>
            </a:r>
            <a:endParaRPr lang="zh-CN" altLang="en-US" sz="1200" b="0">
              <a:latin typeface="幼圆" panose="02010509060101010101" pitchFamily="49" charset="-122"/>
              <a:ea typeface="幼圆" panose="02010509060101010101" pitchFamily="49" charset="-122"/>
            </a:endParaRPr>
          </a:p>
        </p:txBody>
      </p:sp>
      <p:sp>
        <p:nvSpPr>
          <p:cNvPr id="136197" name="内容占位符 2"/>
          <p:cNvSpPr>
            <a:spLocks noGrp="1"/>
          </p:cNvSpPr>
          <p:nvPr>
            <p:ph idx="1"/>
          </p:nvPr>
        </p:nvSpPr>
        <p:spPr>
          <a:xfrm>
            <a:off x="2333625" y="1989138"/>
            <a:ext cx="8105775" cy="4392612"/>
          </a:xfrm>
        </p:spPr>
        <p:txBody>
          <a:bodyPr>
            <a:normAutofit lnSpcReduction="10000"/>
          </a:bodyPr>
          <a:lstStyle/>
          <a:p>
            <a:pPr marL="0" indent="0">
              <a:lnSpc>
                <a:spcPct val="125000"/>
              </a:lnSpc>
              <a:buFont typeface="Wingdings" panose="05000000000000000000" pitchFamily="2" charset="2"/>
              <a:buNone/>
            </a:pPr>
            <a:r>
              <a:rPr lang="zh-CN" altLang="en-US" sz="2400">
                <a:solidFill>
                  <a:srgbClr val="FF0000"/>
                </a:solidFill>
              </a:rPr>
              <a:t>答：</a:t>
            </a:r>
            <a:r>
              <a:rPr lang="zh-CN" altLang="en-US" sz="2400"/>
              <a:t> 对一个直接映象的第二级</a:t>
            </a:r>
            <a:r>
              <a:rPr lang="en-US" altLang="zh-CN" sz="2400"/>
              <a:t>Cache</a:t>
            </a:r>
            <a:r>
              <a:rPr lang="zh-CN" altLang="en-US" sz="2400"/>
              <a:t>来说：</a:t>
            </a:r>
          </a:p>
          <a:p>
            <a:pPr marL="0" indent="0">
              <a:lnSpc>
                <a:spcPct val="125000"/>
              </a:lnSpc>
              <a:buFont typeface="Wingdings" panose="05000000000000000000" pitchFamily="2" charset="2"/>
              <a:buNone/>
            </a:pPr>
            <a:r>
              <a:rPr lang="zh-CN" altLang="en-US" sz="2400"/>
              <a:t>缺失代价</a:t>
            </a:r>
            <a:r>
              <a:rPr lang="zh-CN" altLang="en-US" sz="2400" baseline="-25000"/>
              <a:t>直接映象，</a:t>
            </a:r>
            <a:r>
              <a:rPr lang="en-US" altLang="zh-CN" sz="2400" baseline="-25000"/>
              <a:t>L1 </a:t>
            </a:r>
            <a:r>
              <a:rPr lang="zh-CN" altLang="en-US" sz="2400"/>
              <a:t>＝ </a:t>
            </a:r>
            <a:r>
              <a:rPr lang="en-US" altLang="zh-CN" sz="2400"/>
              <a:t>10</a:t>
            </a:r>
            <a:r>
              <a:rPr lang="zh-CN" altLang="en-US" sz="2400"/>
              <a:t>＋</a:t>
            </a:r>
            <a:r>
              <a:rPr lang="en-US" altLang="zh-CN" sz="2400"/>
              <a:t>25%×50 </a:t>
            </a:r>
            <a:r>
              <a:rPr lang="zh-CN" altLang="en-US" sz="2400"/>
              <a:t>＝ </a:t>
            </a:r>
            <a:r>
              <a:rPr lang="en-US" altLang="zh-CN" sz="2400"/>
              <a:t>22.5 </a:t>
            </a:r>
            <a:r>
              <a:rPr lang="zh-CN" altLang="en-US" sz="2400"/>
              <a:t>个时钟周期</a:t>
            </a:r>
          </a:p>
          <a:p>
            <a:pPr marL="0" indent="0">
              <a:lnSpc>
                <a:spcPct val="125000"/>
              </a:lnSpc>
              <a:buFont typeface="Wingdings" panose="05000000000000000000" pitchFamily="2" charset="2"/>
              <a:buNone/>
            </a:pPr>
            <a:r>
              <a:rPr lang="zh-CN" altLang="en-US" sz="2400"/>
              <a:t>        对于</a:t>
            </a:r>
            <a:r>
              <a:rPr lang="en-US" altLang="zh-CN" sz="2400"/>
              <a:t>2</a:t>
            </a:r>
            <a:r>
              <a:rPr lang="zh-CN" altLang="en-US" sz="2400"/>
              <a:t>路组相联第二级</a:t>
            </a:r>
            <a:r>
              <a:rPr lang="en-US" altLang="zh-CN" sz="2400"/>
              <a:t>Cache</a:t>
            </a:r>
            <a:r>
              <a:rPr lang="zh-CN" altLang="en-US" sz="2400"/>
              <a:t>来说：</a:t>
            </a:r>
          </a:p>
          <a:p>
            <a:pPr marL="0" indent="0">
              <a:lnSpc>
                <a:spcPct val="125000"/>
              </a:lnSpc>
              <a:buFont typeface="Wingdings" panose="05000000000000000000" pitchFamily="2" charset="2"/>
              <a:buNone/>
            </a:pPr>
            <a:r>
              <a:rPr lang="zh-CN" altLang="en-US" sz="2400"/>
              <a:t>缺失代价</a:t>
            </a:r>
            <a:r>
              <a:rPr lang="en-US" altLang="zh-CN" sz="2400" baseline="-25000"/>
              <a:t>2</a:t>
            </a:r>
            <a:r>
              <a:rPr lang="zh-CN" altLang="en-US" sz="2400" baseline="-25000"/>
              <a:t>路组相联，</a:t>
            </a:r>
            <a:r>
              <a:rPr lang="en-US" altLang="zh-CN" sz="2400" baseline="-25000"/>
              <a:t>L1</a:t>
            </a:r>
            <a:r>
              <a:rPr lang="en-US" altLang="zh-CN" sz="2400"/>
              <a:t> </a:t>
            </a:r>
            <a:r>
              <a:rPr lang="zh-CN" altLang="en-US" sz="2400"/>
              <a:t>＝ </a:t>
            </a:r>
            <a:r>
              <a:rPr lang="en-US" altLang="zh-CN" sz="2400"/>
              <a:t>10.1</a:t>
            </a:r>
            <a:r>
              <a:rPr lang="zh-CN" altLang="en-US" sz="2400"/>
              <a:t>＋</a:t>
            </a:r>
            <a:r>
              <a:rPr lang="en-US" altLang="zh-CN" sz="2400"/>
              <a:t>20%×50 </a:t>
            </a:r>
            <a:r>
              <a:rPr lang="zh-CN" altLang="en-US" sz="2400"/>
              <a:t>＝ </a:t>
            </a:r>
            <a:r>
              <a:rPr lang="en-US" altLang="zh-CN" sz="2400"/>
              <a:t>20.1 </a:t>
            </a:r>
            <a:r>
              <a:rPr lang="zh-CN" altLang="en-US" sz="2400"/>
              <a:t>个时钟周期</a:t>
            </a:r>
          </a:p>
          <a:p>
            <a:pPr marL="0" indent="0">
              <a:lnSpc>
                <a:spcPct val="125000"/>
              </a:lnSpc>
              <a:buFont typeface="Wingdings" panose="05000000000000000000" pitchFamily="2" charset="2"/>
              <a:buNone/>
            </a:pPr>
            <a:r>
              <a:rPr lang="zh-CN" altLang="en-US" sz="2400"/>
              <a:t>        如将第二级</a:t>
            </a:r>
            <a:r>
              <a:rPr lang="en-US" altLang="zh-CN" sz="2400"/>
              <a:t>Cache</a:t>
            </a:r>
            <a:r>
              <a:rPr lang="zh-CN" altLang="en-US" sz="2400"/>
              <a:t>的命中时间取整，得</a:t>
            </a:r>
            <a:r>
              <a:rPr lang="en-US" altLang="zh-CN" sz="2400"/>
              <a:t>10/11</a:t>
            </a:r>
            <a:r>
              <a:rPr lang="zh-CN" altLang="en-US" sz="2400"/>
              <a:t>，则：</a:t>
            </a:r>
          </a:p>
          <a:p>
            <a:pPr marL="0" indent="0">
              <a:lnSpc>
                <a:spcPct val="125000"/>
              </a:lnSpc>
              <a:buFont typeface="Wingdings" panose="05000000000000000000" pitchFamily="2" charset="2"/>
              <a:buNone/>
            </a:pPr>
            <a:r>
              <a:rPr lang="zh-CN" altLang="en-US" sz="2400"/>
              <a:t>缺失代价</a:t>
            </a:r>
            <a:r>
              <a:rPr lang="en-US" altLang="zh-CN" sz="2400" baseline="-25000"/>
              <a:t>2</a:t>
            </a:r>
            <a:r>
              <a:rPr lang="zh-CN" altLang="en-US" sz="2400" baseline="-25000"/>
              <a:t>路组相联，</a:t>
            </a:r>
            <a:r>
              <a:rPr lang="en-US" altLang="zh-CN" sz="2400" baseline="-25000"/>
              <a:t>L1 </a:t>
            </a:r>
            <a:r>
              <a:rPr lang="zh-CN" altLang="en-US" sz="2400"/>
              <a:t>＝ </a:t>
            </a:r>
            <a:r>
              <a:rPr lang="en-US" altLang="zh-CN" sz="2400"/>
              <a:t>10</a:t>
            </a:r>
            <a:r>
              <a:rPr lang="zh-CN" altLang="en-US" sz="2400"/>
              <a:t>＋</a:t>
            </a:r>
            <a:r>
              <a:rPr lang="en-US" altLang="zh-CN" sz="2400"/>
              <a:t>20%×50 </a:t>
            </a:r>
            <a:r>
              <a:rPr lang="zh-CN" altLang="en-US" sz="2400"/>
              <a:t>＝ </a:t>
            </a:r>
            <a:r>
              <a:rPr lang="en-US" altLang="zh-CN" sz="2400"/>
              <a:t>20.0 </a:t>
            </a:r>
            <a:r>
              <a:rPr lang="zh-CN" altLang="en-US" sz="2400"/>
              <a:t>个时钟周期</a:t>
            </a:r>
          </a:p>
          <a:p>
            <a:pPr marL="0" indent="0">
              <a:lnSpc>
                <a:spcPct val="125000"/>
              </a:lnSpc>
              <a:buFont typeface="Wingdings" panose="05000000000000000000" pitchFamily="2" charset="2"/>
              <a:buNone/>
            </a:pPr>
            <a:r>
              <a:rPr lang="zh-CN" altLang="en-US" sz="2400"/>
              <a:t>缺失代价</a:t>
            </a:r>
            <a:r>
              <a:rPr lang="en-US" altLang="zh-CN" sz="2400" baseline="-25000"/>
              <a:t>2</a:t>
            </a:r>
            <a:r>
              <a:rPr lang="zh-CN" altLang="en-US" sz="2400" baseline="-25000"/>
              <a:t>路组相联，</a:t>
            </a:r>
            <a:r>
              <a:rPr lang="en-US" altLang="zh-CN" sz="2400" baseline="-25000"/>
              <a:t>L1 </a:t>
            </a:r>
            <a:r>
              <a:rPr lang="zh-CN" altLang="en-US" sz="2400"/>
              <a:t>＝ </a:t>
            </a:r>
            <a:r>
              <a:rPr lang="en-US" altLang="zh-CN" sz="2400"/>
              <a:t>11</a:t>
            </a:r>
            <a:r>
              <a:rPr lang="zh-CN" altLang="en-US" sz="2400"/>
              <a:t>＋</a:t>
            </a:r>
            <a:r>
              <a:rPr lang="en-US" altLang="zh-CN" sz="2400"/>
              <a:t>20%×50 </a:t>
            </a:r>
            <a:r>
              <a:rPr lang="zh-CN" altLang="en-US" sz="2400"/>
              <a:t>＝ </a:t>
            </a:r>
            <a:r>
              <a:rPr lang="en-US" altLang="zh-CN" sz="2400"/>
              <a:t>21.0 </a:t>
            </a:r>
            <a:r>
              <a:rPr lang="zh-CN" altLang="en-US" sz="2400"/>
              <a:t>个时钟周期</a:t>
            </a:r>
          </a:p>
          <a:p>
            <a:pPr marL="0" indent="0">
              <a:lnSpc>
                <a:spcPct val="125000"/>
              </a:lnSpc>
              <a:buFont typeface="Wingdings" panose="05000000000000000000" pitchFamily="2" charset="2"/>
              <a:buNone/>
            </a:pPr>
            <a:r>
              <a:rPr lang="zh-CN" altLang="en-US" sz="2400">
                <a:solidFill>
                  <a:srgbClr val="FF0000"/>
                </a:solidFill>
              </a:rPr>
              <a:t>结论：</a:t>
            </a:r>
            <a:r>
              <a:rPr lang="zh-CN" altLang="en-US" sz="2400"/>
              <a:t>对于第二级</a:t>
            </a:r>
            <a:r>
              <a:rPr lang="en-US" altLang="zh-CN" sz="2400"/>
              <a:t>Cache</a:t>
            </a:r>
            <a:r>
              <a:rPr lang="zh-CN" altLang="en-US" sz="2400"/>
              <a:t>来说，</a:t>
            </a:r>
            <a:r>
              <a:rPr lang="en-US" altLang="zh-CN" sz="2400"/>
              <a:t>2</a:t>
            </a:r>
            <a:r>
              <a:rPr lang="zh-CN" altLang="en-US" sz="2400"/>
              <a:t>路组相联优于直接映象</a:t>
            </a:r>
          </a:p>
          <a:p>
            <a:pPr marL="0" indent="0">
              <a:lnSpc>
                <a:spcPct val="125000"/>
              </a:lnSpc>
              <a:buFont typeface="Wingdings" panose="05000000000000000000" pitchFamily="2" charset="2"/>
              <a:buNone/>
            </a:pPr>
            <a:endParaRPr lang="zh-CN" altLang="en-US" sz="2400"/>
          </a:p>
        </p:txBody>
      </p:sp>
    </p:spTree>
  </p:cSld>
  <p:clrMapOvr>
    <a:masterClrMapping/>
  </p:clrMapOvr>
  <p:transition spd="slow">
    <p:random/>
    <p:sndAc>
      <p:stSnd>
        <p:snd r:embed="rId2" name="projctor.wav"/>
      </p:st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pPr eaLnBrk="1" hangingPunct="1">
              <a:defRPr/>
            </a:pPr>
            <a:r>
              <a:rPr lang="zh-CN" altLang="en-US"/>
              <a:t>请求字处理技术</a:t>
            </a:r>
          </a:p>
        </p:txBody>
      </p:sp>
      <p:sp>
        <p:nvSpPr>
          <p:cNvPr id="580613" name="Rectangle 5"/>
          <p:cNvSpPr>
            <a:spLocks noGrp="1" noChangeArrowheads="1"/>
          </p:cNvSpPr>
          <p:nvPr>
            <p:ph type="body" sz="half" idx="1"/>
          </p:nvPr>
        </p:nvSpPr>
        <p:spPr>
          <a:xfrm>
            <a:off x="2333625" y="1989138"/>
            <a:ext cx="8029575" cy="2016125"/>
          </a:xfrm>
        </p:spPr>
        <p:txBody>
          <a:bodyPr>
            <a:normAutofit/>
          </a:bodyPr>
          <a:lstStyle/>
          <a:p>
            <a:pPr marL="0" indent="0" eaLnBrk="1" hangingPunct="1">
              <a:lnSpc>
                <a:spcPct val="90000"/>
              </a:lnSpc>
              <a:buClr>
                <a:srgbClr val="FF0000"/>
              </a:buClr>
              <a:defRPr/>
            </a:pPr>
            <a:r>
              <a:rPr lang="zh-CN" altLang="en-US" sz="2400" dirty="0">
                <a:solidFill>
                  <a:srgbClr val="FF0000"/>
                </a:solidFill>
                <a:effectLst>
                  <a:outerShdw blurRad="38100" dist="38100" dir="2700000" algn="tl">
                    <a:srgbClr val="C0C0C0"/>
                  </a:outerShdw>
                </a:effectLst>
              </a:rPr>
              <a:t>  思想</a:t>
            </a:r>
          </a:p>
          <a:p>
            <a:pPr marL="0" indent="0" eaLnBrk="1" hangingPunct="1">
              <a:lnSpc>
                <a:spcPct val="90000"/>
              </a:lnSpc>
              <a:buFont typeface="Wingdings" panose="05000000000000000000" pitchFamily="2" charset="2"/>
              <a:buNone/>
              <a:defRPr/>
            </a:pPr>
            <a:r>
              <a:rPr lang="zh-CN" altLang="en-US" sz="2400" dirty="0"/>
              <a:t>    因为</a:t>
            </a:r>
            <a:r>
              <a:rPr lang="en-US" altLang="zh-CN" sz="2400" dirty="0"/>
              <a:t>CPU</a:t>
            </a:r>
            <a:r>
              <a:rPr lang="zh-CN" altLang="en-US" sz="2400" dirty="0"/>
              <a:t>在同一时刻只需要块中的一个字（</a:t>
            </a:r>
            <a:r>
              <a:rPr lang="zh-CN" altLang="en-US" sz="2400" dirty="0">
                <a:solidFill>
                  <a:srgbClr val="0000FF"/>
                </a:solidFill>
                <a:effectLst>
                  <a:outerShdw blurRad="38100" dist="38100" dir="2700000" algn="tl">
                    <a:srgbClr val="C0C0C0"/>
                  </a:outerShdw>
                </a:effectLst>
              </a:rPr>
              <a:t>请求字</a:t>
            </a:r>
            <a:r>
              <a:rPr lang="zh-CN" altLang="en-US" sz="2400" dirty="0"/>
              <a:t>），所以本技术不必等到全部块装入就可以将所需字送出，然后重新启动</a:t>
            </a:r>
            <a:r>
              <a:rPr lang="en-US" altLang="zh-CN" sz="2400" dirty="0"/>
              <a:t>CPU。</a:t>
            </a:r>
          </a:p>
          <a:p>
            <a:pPr marL="0" indent="0" eaLnBrk="1" hangingPunct="1">
              <a:lnSpc>
                <a:spcPct val="90000"/>
              </a:lnSpc>
              <a:buClr>
                <a:srgbClr val="FF0000"/>
              </a:buClr>
              <a:defRPr/>
            </a:pPr>
            <a:r>
              <a:rPr lang="zh-CN" altLang="en-US" sz="2400" dirty="0">
                <a:solidFill>
                  <a:srgbClr val="FF0000"/>
                </a:solidFill>
                <a:effectLst>
                  <a:outerShdw blurRad="38100" dist="38100" dir="2700000" algn="tl">
                    <a:srgbClr val="C0C0C0"/>
                  </a:outerShdw>
                </a:effectLst>
              </a:rPr>
              <a:t>  方法</a:t>
            </a:r>
          </a:p>
        </p:txBody>
      </p:sp>
      <p:sp>
        <p:nvSpPr>
          <p:cNvPr id="580614" name="Rectangle 6"/>
          <p:cNvSpPr>
            <a:spLocks noGrp="1" noChangeArrowheads="1"/>
          </p:cNvSpPr>
          <p:nvPr>
            <p:ph type="body" sz="half" idx="2"/>
          </p:nvPr>
        </p:nvSpPr>
        <p:spPr>
          <a:xfrm>
            <a:off x="6456040" y="4005261"/>
            <a:ext cx="3733800" cy="2390775"/>
          </a:xfrm>
          <a:solidFill>
            <a:srgbClr val="FFFF99"/>
          </a:solidFill>
          <a:ln w="57150" cmpd="thickThin">
            <a:solidFill>
              <a:schemeClr val="tx1"/>
            </a:solidFill>
            <a:miter lim="800000"/>
          </a:ln>
        </p:spPr>
        <p:txBody>
          <a:bodyPr/>
          <a:lstStyle/>
          <a:p>
            <a:pPr marL="0" indent="0" eaLnBrk="1" hangingPunct="1">
              <a:lnSpc>
                <a:spcPct val="110000"/>
              </a:lnSpc>
              <a:buFont typeface="Wingdings" panose="05000000000000000000" pitchFamily="2" charset="2"/>
              <a:buChar char="Ø"/>
              <a:defRPr/>
            </a:pPr>
            <a:r>
              <a:rPr lang="zh-CN" altLang="en-US" sz="2400" dirty="0">
                <a:effectLst>
                  <a:outerShdw blurRad="38100" dist="38100" dir="2700000" algn="tl">
                    <a:srgbClr val="000000"/>
                  </a:outerShdw>
                </a:effectLst>
              </a:rPr>
              <a:t>  请求字优先</a:t>
            </a:r>
          </a:p>
          <a:p>
            <a:pPr marL="0" indent="0" eaLnBrk="1" hangingPunct="1">
              <a:lnSpc>
                <a:spcPct val="90000"/>
              </a:lnSpc>
              <a:buFont typeface="Wingdings" panose="05000000000000000000" pitchFamily="2" charset="2"/>
              <a:buNone/>
              <a:defRPr/>
            </a:pPr>
            <a:r>
              <a:rPr lang="zh-CN" altLang="en-US" sz="2400" dirty="0"/>
              <a:t>     首先向存储器请求缺失的字，一旦它到了就将它发送到</a:t>
            </a:r>
            <a:r>
              <a:rPr lang="en-US" altLang="zh-CN" sz="2400" dirty="0"/>
              <a:t>CPU</a:t>
            </a:r>
            <a:r>
              <a:rPr lang="zh-CN" altLang="en-US" sz="2400" dirty="0"/>
              <a:t>中；让</a:t>
            </a:r>
            <a:r>
              <a:rPr lang="en-US" altLang="zh-CN" sz="2400" dirty="0"/>
              <a:t>CPU</a:t>
            </a:r>
            <a:r>
              <a:rPr lang="zh-CN" altLang="en-US" sz="2400" dirty="0"/>
              <a:t>继续执行，同时装入块中的其他字。</a:t>
            </a:r>
            <a:endParaRPr lang="zh-CN" altLang="en-US" dirty="0"/>
          </a:p>
        </p:txBody>
      </p:sp>
      <p:sp>
        <p:nvSpPr>
          <p:cNvPr id="137221"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降低缺失代价</a:t>
            </a:r>
            <a:endParaRPr lang="zh-CN" altLang="en-US" sz="1200" b="0">
              <a:latin typeface="Times New Roman" panose="02020603050405020304" pitchFamily="18" charset="0"/>
              <a:ea typeface="幼圆" panose="02010509060101010101" pitchFamily="49" charset="-122"/>
            </a:endParaRPr>
          </a:p>
        </p:txBody>
      </p:sp>
      <p:sp>
        <p:nvSpPr>
          <p:cNvPr id="580615" name="Rectangle 7"/>
          <p:cNvSpPr>
            <a:spLocks noChangeArrowheads="1"/>
          </p:cNvSpPr>
          <p:nvPr/>
        </p:nvSpPr>
        <p:spPr bwMode="auto">
          <a:xfrm>
            <a:off x="2567608" y="4005262"/>
            <a:ext cx="3733800" cy="2390775"/>
          </a:xfrm>
          <a:prstGeom prst="rect">
            <a:avLst/>
          </a:prstGeom>
          <a:solidFill>
            <a:srgbClr val="CC99FF"/>
          </a:solidFill>
          <a:ln w="57150" cmpd="thickThin">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65175" indent="-285750"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84275" indent="-228600" algn="l">
              <a:spcBef>
                <a:spcPct val="0"/>
              </a:spcBef>
              <a:defRPr kumimoji="1" sz="2400">
                <a:solidFill>
                  <a:schemeClr val="tx1"/>
                </a:solidFill>
                <a:latin typeface="Times New Roman" panose="02020603050405020304" pitchFamily="18" charset="0"/>
                <a:ea typeface="宋体" panose="02010600030101010101" pitchFamily="2" charset="-122"/>
              </a:defRPr>
            </a:lvl3pPr>
            <a:lvl4pPr marL="1603375" indent="-228600" algn="l">
              <a:spcBef>
                <a:spcPct val="0"/>
              </a:spcBef>
              <a:defRPr kumimoji="1" sz="2400">
                <a:solidFill>
                  <a:schemeClr val="tx1"/>
                </a:solidFill>
                <a:latin typeface="Times New Roman" panose="02020603050405020304" pitchFamily="18" charset="0"/>
                <a:ea typeface="宋体" panose="02010600030101010101" pitchFamily="2" charset="-122"/>
              </a:defRPr>
            </a:lvl4pPr>
            <a:lvl5pPr marL="2022475" indent="-228600"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247967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3687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39407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51275"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buClr>
                <a:schemeClr val="tx1"/>
              </a:buClr>
              <a:buFont typeface="Wingdings" panose="05000000000000000000" pitchFamily="2" charset="2"/>
              <a:buChar char="Ø"/>
              <a:defRPr/>
            </a:pPr>
            <a:r>
              <a:rPr lang="zh-CN" altLang="en-US" b="1" dirty="0">
                <a:effectLst>
                  <a:outerShdw blurRad="38100" dist="38100" dir="2700000" algn="tl">
                    <a:srgbClr val="000000"/>
                  </a:outerShdw>
                </a:effectLst>
                <a:latin typeface="Arial" panose="020B0604020202020204" pitchFamily="34" charset="0"/>
                <a:ea typeface="楷体_GB2312" pitchFamily="49" charset="-122"/>
              </a:rPr>
              <a:t>  尽早重启动</a:t>
            </a:r>
          </a:p>
          <a:p>
            <a:pPr>
              <a:lnSpc>
                <a:spcPct val="110000"/>
              </a:lnSpc>
              <a:spcBef>
                <a:spcPct val="20000"/>
              </a:spcBef>
              <a:buClr>
                <a:schemeClr val="tx1"/>
              </a:buClr>
              <a:defRPr/>
            </a:pPr>
            <a:r>
              <a:rPr lang="zh-CN" altLang="en-US" b="1" dirty="0">
                <a:latin typeface="Arial" panose="020B0604020202020204" pitchFamily="34" charset="0"/>
                <a:ea typeface="楷体_GB2312" pitchFamily="49" charset="-122"/>
              </a:rPr>
              <a:t>     按正常次序获取字，只要被请求的字一到达就将它发送到</a:t>
            </a:r>
            <a:r>
              <a:rPr lang="en-US" altLang="zh-CN" b="1" dirty="0">
                <a:latin typeface="Arial" panose="020B0604020202020204" pitchFamily="34" charset="0"/>
                <a:ea typeface="楷体_GB2312" pitchFamily="49" charset="-122"/>
              </a:rPr>
              <a:t>CPU</a:t>
            </a:r>
            <a:r>
              <a:rPr lang="zh-CN" altLang="en-US" b="1" dirty="0">
                <a:latin typeface="Arial" panose="020B0604020202020204" pitchFamily="34" charset="0"/>
                <a:ea typeface="楷体_GB2312" pitchFamily="49" charset="-122"/>
              </a:rPr>
              <a:t>中，让</a:t>
            </a:r>
            <a:r>
              <a:rPr lang="en-US" altLang="zh-CN" b="1" dirty="0">
                <a:latin typeface="Arial" panose="020B0604020202020204" pitchFamily="34" charset="0"/>
                <a:ea typeface="楷体_GB2312" pitchFamily="49" charset="-122"/>
              </a:rPr>
              <a:t>CPU</a:t>
            </a:r>
            <a:r>
              <a:rPr lang="zh-CN" altLang="en-US" b="1" dirty="0">
                <a:latin typeface="Arial" panose="020B0604020202020204" pitchFamily="34" charset="0"/>
                <a:ea typeface="楷体_GB2312" pitchFamily="49" charset="-122"/>
              </a:rPr>
              <a:t>继续执行。</a:t>
            </a:r>
          </a:p>
        </p:txBody>
      </p:sp>
      <p:sp>
        <p:nvSpPr>
          <p:cNvPr id="137223" name="Text Box 8"/>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1</a:t>
            </a:r>
          </a:p>
        </p:txBody>
      </p:sp>
    </p:spTree>
  </p:cSld>
  <p:clrMapOvr>
    <a:masterClrMapping/>
  </p:clrMapOvr>
  <p:transition spd="slow">
    <p:random/>
    <p:sndAc>
      <p:stSnd>
        <p:snd r:embed="rId2" name="projctor.wav"/>
      </p:stSnd>
    </p:sndAc>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pPr eaLnBrk="1" hangingPunct="1">
              <a:defRPr/>
            </a:pPr>
            <a:r>
              <a:rPr lang="zh-CN" altLang="en-US"/>
              <a:t>局限性</a:t>
            </a:r>
          </a:p>
        </p:txBody>
      </p:sp>
      <p:sp>
        <p:nvSpPr>
          <p:cNvPr id="138243" name="Rectangle 9"/>
          <p:cNvSpPr>
            <a:spLocks noGrp="1" noChangeArrowheads="1"/>
          </p:cNvSpPr>
          <p:nvPr>
            <p:ph type="body" idx="1"/>
          </p:nvPr>
        </p:nvSpPr>
        <p:spPr>
          <a:xfrm>
            <a:off x="2333625" y="2060575"/>
            <a:ext cx="7958138" cy="4321175"/>
          </a:xfrm>
        </p:spPr>
        <p:txBody>
          <a:bodyPr/>
          <a:lstStyle/>
          <a:p>
            <a:pPr marL="0" indent="0" eaLnBrk="1" hangingPunct="1">
              <a:lnSpc>
                <a:spcPct val="150000"/>
              </a:lnSpc>
              <a:buFont typeface="Wingdings" panose="05000000000000000000" pitchFamily="2" charset="2"/>
              <a:buNone/>
            </a:pPr>
            <a:r>
              <a:rPr lang="zh-CN" altLang="en-US" sz="2800"/>
              <a:t>        本技术的收益取决于块的大小（块越大，收益越大）和对块中未装入部分的访问可能性。所以这种技术在以下情况下效果不大：</a:t>
            </a:r>
          </a:p>
          <a:p>
            <a:pPr lvl="1" eaLnBrk="1" hangingPunct="1">
              <a:lnSpc>
                <a:spcPct val="150000"/>
              </a:lnSpc>
            </a:pPr>
            <a:r>
              <a:rPr lang="en-US" altLang="zh-CN"/>
              <a:t>Cache</a:t>
            </a:r>
            <a:r>
              <a:rPr lang="zh-CN" altLang="en-US"/>
              <a:t>块较小</a:t>
            </a:r>
          </a:p>
          <a:p>
            <a:pPr lvl="1" eaLnBrk="1" hangingPunct="1">
              <a:lnSpc>
                <a:spcPct val="150000"/>
              </a:lnSpc>
            </a:pPr>
            <a:r>
              <a:rPr lang="zh-CN" altLang="en-US"/>
              <a:t>下一条指令正好访问同一</a:t>
            </a:r>
            <a:r>
              <a:rPr lang="en-US" altLang="zh-CN"/>
              <a:t>Cache</a:t>
            </a:r>
            <a:r>
              <a:rPr lang="zh-CN" altLang="en-US"/>
              <a:t>块的另一部分</a:t>
            </a:r>
          </a:p>
          <a:p>
            <a:pPr marL="0" indent="0" eaLnBrk="1" hangingPunct="1">
              <a:lnSpc>
                <a:spcPct val="150000"/>
              </a:lnSpc>
              <a:buFont typeface="Wingdings" panose="05000000000000000000" pitchFamily="2" charset="2"/>
              <a:buNone/>
            </a:pPr>
            <a:endParaRPr lang="zh-CN" altLang="en-US" sz="2800"/>
          </a:p>
        </p:txBody>
      </p:sp>
      <p:sp>
        <p:nvSpPr>
          <p:cNvPr id="138244" name="Text Box 5"/>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降低缺失代价</a:t>
            </a:r>
            <a:endParaRPr lang="zh-CN" altLang="en-US" sz="1200" b="0">
              <a:latin typeface="Times New Roman" panose="02020603050405020304" pitchFamily="18" charset="0"/>
              <a:ea typeface="幼圆" panose="02010509060101010101" pitchFamily="49" charset="-122"/>
            </a:endParaRPr>
          </a:p>
        </p:txBody>
      </p:sp>
      <p:sp>
        <p:nvSpPr>
          <p:cNvPr id="138245" name="Text Box 10"/>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2</a:t>
            </a:r>
          </a:p>
        </p:txBody>
      </p:sp>
    </p:spTree>
  </p:cSld>
  <p:clrMapOvr>
    <a:masterClrMapping/>
  </p:clrMapOvr>
  <p:transition spd="slow">
    <p:random/>
    <p:sndAc>
      <p:stSnd>
        <p:snd r:embed="rId2" name="projctor.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en-US" altLang="zh-CN"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CPU</a:t>
            </a: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性能公式</a:t>
            </a:r>
            <a:b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b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（例子）</a:t>
            </a:r>
          </a:p>
        </p:txBody>
      </p:sp>
      <p:sp>
        <p:nvSpPr>
          <p:cNvPr id="55299" name="Text Box 3"/>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5"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设计技术</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定量准则</a:t>
            </a:r>
            <a:endParaRPr lang="zh-CN" altLang="en-US" sz="1200" b="0" dirty="0">
              <a:latin typeface="Times New Roman" panose="02020603050405020304" pitchFamily="18" charset="0"/>
              <a:ea typeface="幼圆" panose="02010509060101010101" pitchFamily="49" charset="-122"/>
            </a:endParaRPr>
          </a:p>
        </p:txBody>
      </p:sp>
      <p:sp>
        <p:nvSpPr>
          <p:cNvPr id="95237" name="Rectangle 5"/>
          <p:cNvSpPr>
            <a:spLocks noGrp="1" noChangeArrowheads="1"/>
          </p:cNvSpPr>
          <p:nvPr>
            <p:ph idx="1"/>
          </p:nvPr>
        </p:nvSpPr>
        <p:spPr>
          <a:xfrm>
            <a:off x="2333625" y="2214563"/>
            <a:ext cx="7958138" cy="4110038"/>
          </a:xfrm>
        </p:spPr>
        <p:txBody>
          <a:bodyPr vert="horz" wrap="square" lIns="91440" tIns="45720" rIns="91440" bIns="45720" numCol="1" anchor="t" anchorCtr="0" compatLnSpc="1"/>
          <a:lstStyle/>
          <a:p>
            <a:pPr marL="342900" marR="0" lvl="0" indent="-342900" algn="l" defTabSz="914400" rtl="0" eaLnBrk="1" fontAlgn="base" latinLnBrk="0" hangingPunct="1">
              <a:lnSpc>
                <a:spcPct val="130000"/>
              </a:lnSpc>
              <a:spcBef>
                <a:spcPct val="20000"/>
              </a:spcBef>
              <a:spcAft>
                <a:spcPct val="0"/>
              </a:spcAft>
              <a:buClr>
                <a:schemeClr val="accent2"/>
              </a:buClr>
              <a:buSzTx/>
              <a:buFont typeface="Wingdings" panose="05000000000000000000" pitchFamily="2" charset="2"/>
              <a:buNone/>
              <a:defRPr/>
            </a:pPr>
            <a:r>
              <a:rPr kumimoji="1"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方案一</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：将</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FPSQR</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的</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CPI</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减为2</a:t>
            </a:r>
          </a:p>
          <a:p>
            <a:pPr marL="342900" marR="0" lvl="0" indent="-342900" algn="l" defTabSz="914400" rtl="0" eaLnBrk="1" fontAlgn="base" latinLnBrk="0" hangingPunct="1">
              <a:lnSpc>
                <a:spcPct val="130000"/>
              </a:lnSpc>
              <a:spcBef>
                <a:spcPct val="20000"/>
              </a:spcBef>
              <a:spcAft>
                <a:spcPct val="0"/>
              </a:spcAft>
              <a:buClr>
                <a:schemeClr val="accent2"/>
              </a:buClr>
              <a:buSzTx/>
              <a:buFont typeface="Wingdings" panose="05000000000000000000" pitchFamily="2" charset="2"/>
              <a:buNone/>
              <a:defRPr/>
            </a:pPr>
            <a:endParaRPr kumimoji="1" lang="zh-CN" altLang="en-US"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30000"/>
              </a:lnSpc>
              <a:spcBef>
                <a:spcPct val="20000"/>
              </a:spcBef>
              <a:spcAft>
                <a:spcPct val="0"/>
              </a:spcAft>
              <a:buClr>
                <a:schemeClr val="accent2"/>
              </a:buClr>
              <a:buSzTx/>
              <a:buFont typeface="Wingdings" panose="05000000000000000000" pitchFamily="2" charset="2"/>
              <a:buNone/>
              <a:defRPr/>
            </a:pPr>
            <a:r>
              <a:rPr kumimoji="1"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方案二</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：将所有</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FP</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的</a:t>
            </a:r>
            <a:r>
              <a:rPr kumimoji="1" lang="en-US" altLang="zh-CN" sz="2400" b="1" i="0" u="none" strike="noStrike" kern="0" cap="none" spc="0" normalizeH="0" baseline="0" noProof="0" dirty="0">
                <a:ln>
                  <a:noFill/>
                </a:ln>
                <a:solidFill>
                  <a:schemeClr val="tx1"/>
                </a:solidFill>
                <a:effectLst/>
                <a:uLnTx/>
                <a:uFillTx/>
                <a:latin typeface="+mn-lt"/>
                <a:ea typeface="+mn-ea"/>
                <a:cs typeface="+mn-cs"/>
              </a:rPr>
              <a:t>CPI</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减为2.5</a:t>
            </a:r>
          </a:p>
          <a:p>
            <a:pPr marL="342900" marR="0" lvl="0" indent="-342900" algn="l" defTabSz="914400" rtl="0" eaLnBrk="1" fontAlgn="base" latinLnBrk="0" hangingPunct="1">
              <a:lnSpc>
                <a:spcPct val="130000"/>
              </a:lnSpc>
              <a:spcBef>
                <a:spcPct val="20000"/>
              </a:spcBef>
              <a:spcAft>
                <a:spcPct val="0"/>
              </a:spcAft>
              <a:buClr>
                <a:schemeClr val="accent2"/>
              </a:buClr>
              <a:buSzTx/>
              <a:buFont typeface="Wingdings" panose="05000000000000000000" pitchFamily="2" charset="2"/>
              <a:buNone/>
              <a:defRPr/>
            </a:pPr>
            <a:endParaRPr kumimoji="1" lang="zh-CN" altLang="en-US" sz="2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30000"/>
              </a:lnSpc>
              <a:spcBef>
                <a:spcPct val="20000"/>
              </a:spcBef>
              <a:spcAft>
                <a:spcPct val="0"/>
              </a:spcAft>
              <a:buClr>
                <a:schemeClr val="accent2"/>
              </a:buClr>
              <a:buSzTx/>
              <a:buFont typeface="Wingdings" panose="05000000000000000000" pitchFamily="2" charset="2"/>
              <a:buNone/>
              <a:defRPr/>
            </a:pPr>
            <a:r>
              <a:rPr kumimoji="1" lang="zh-CN" altLang="en-US" sz="2400" b="1" i="0" u="none" strike="noStrike" kern="0" cap="none" spc="0" normalizeH="0" baseline="0" noProof="0" dirty="0">
                <a:ln>
                  <a:noFill/>
                </a:ln>
                <a:solidFill>
                  <a:schemeClr val="tx1"/>
                </a:solidFill>
                <a:effectLst/>
                <a:uLnTx/>
                <a:uFillTx/>
                <a:latin typeface="+mn-lt"/>
                <a:ea typeface="+mn-ea"/>
                <a:cs typeface="+mn-cs"/>
              </a:rPr>
              <a:t>或</a:t>
            </a:r>
          </a:p>
          <a:p>
            <a:pPr marL="342900" marR="0" lvl="0" indent="-342900" algn="l" defTabSz="914400" rtl="0" eaLnBrk="1" fontAlgn="base" latinLnBrk="0" hangingPunct="1">
              <a:lnSpc>
                <a:spcPct val="130000"/>
              </a:lnSpc>
              <a:spcBef>
                <a:spcPct val="40000"/>
              </a:spcBef>
              <a:spcAft>
                <a:spcPct val="0"/>
              </a:spcAft>
              <a:buClr>
                <a:schemeClr val="accent2"/>
              </a:buClr>
              <a:buSzTx/>
              <a:buFont typeface="Wingdings" panose="05000000000000000000" pitchFamily="2" charset="2"/>
              <a:buNone/>
              <a:defRPr/>
            </a:pPr>
            <a:endParaRPr kumimoji="1"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30000"/>
              </a:lnSpc>
              <a:spcBef>
                <a:spcPct val="40000"/>
              </a:spcBef>
              <a:spcAft>
                <a:spcPct val="0"/>
              </a:spcAft>
              <a:buClr>
                <a:schemeClr val="accent2"/>
              </a:buClr>
              <a:buSzTx/>
              <a:buFont typeface="Wingdings" panose="05000000000000000000" pitchFamily="2" charset="2"/>
              <a:buNone/>
              <a:defRPr/>
            </a:pPr>
            <a:r>
              <a:rPr kumimoji="1"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mn-ea"/>
                <a:cs typeface="+mn-cs"/>
              </a:rPr>
              <a:t>结   论</a:t>
            </a:r>
            <a:r>
              <a:rPr kumimoji="1" lang="zh-CN" altLang="en-US" sz="2400" b="1" i="0" u="none" strike="noStrike" kern="0" cap="none" spc="0" normalizeH="0" baseline="0" noProof="0" dirty="0">
                <a:ln>
                  <a:noFill/>
                </a:ln>
                <a:solidFill>
                  <a:schemeClr val="tx1"/>
                </a:solidFill>
                <a:effectLst/>
                <a:uLnTx/>
                <a:uFillTx/>
                <a:latin typeface="+mn-lt"/>
                <a:ea typeface="+mn-ea"/>
                <a:cs typeface="+mn-cs"/>
              </a:rPr>
              <a:t>：</a:t>
            </a:r>
            <a:r>
              <a:rPr kumimoji="1" lang="zh-CN" altLang="en-US" sz="2400" b="1" i="0" u="none" strike="noStrike" kern="0" cap="none" spc="0" normalizeH="0" baseline="0" noProof="0" dirty="0">
                <a:ln>
                  <a:noFill/>
                </a:ln>
                <a:solidFill>
                  <a:srgbClr val="FF3300"/>
                </a:solidFill>
                <a:effectLst>
                  <a:outerShdw blurRad="38100" dist="38100" dir="2700000" algn="tl">
                    <a:srgbClr val="C0C0C0"/>
                  </a:outerShdw>
                </a:effectLst>
                <a:uLnTx/>
                <a:uFillTx/>
                <a:latin typeface="+mn-lt"/>
                <a:ea typeface="+mn-ea"/>
                <a:cs typeface="+mn-cs"/>
              </a:rPr>
              <a:t>方案二优于方案一</a:t>
            </a:r>
            <a:endParaRPr kumimoji="1" lang="zh-CN" altLang="en-US" sz="2400" b="1"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95238" name="Object 6"/>
          <p:cNvGraphicFramePr>
            <a:graphicFrameLocks noChangeAspect="1"/>
          </p:cNvGraphicFramePr>
          <p:nvPr/>
        </p:nvGraphicFramePr>
        <p:xfrm>
          <a:off x="2590800" y="2895600"/>
          <a:ext cx="7731125" cy="385763"/>
        </p:xfrm>
        <a:graphic>
          <a:graphicData uri="http://schemas.openxmlformats.org/presentationml/2006/ole">
            <mc:AlternateContent xmlns:mc="http://schemas.openxmlformats.org/markup-compatibility/2006">
              <mc:Choice xmlns:v="urn:schemas-microsoft-com:vml" Requires="v">
                <p:oleObj spid="_x0000_s4098" r:id="rId6" imgW="4838700" imgH="241300" progId="Equation.3">
                  <p:embed/>
                </p:oleObj>
              </mc:Choice>
              <mc:Fallback>
                <p:oleObj r:id="rId6" imgW="4838700" imgH="241300" progId="Equation.3">
                  <p:embed/>
                  <p:pic>
                    <p:nvPicPr>
                      <p:cNvPr id="95238" name="Object 6"/>
                      <p:cNvPicPr/>
                      <p:nvPr/>
                    </p:nvPicPr>
                    <p:blipFill>
                      <a:blip r:embed="rId7"/>
                      <a:stretch>
                        <a:fillRect/>
                      </a:stretch>
                    </p:blipFill>
                    <p:spPr>
                      <a:xfrm>
                        <a:off x="2590800" y="2895600"/>
                        <a:ext cx="7731125" cy="385763"/>
                      </a:xfrm>
                      <a:prstGeom prst="rect">
                        <a:avLst/>
                      </a:prstGeom>
                      <a:noFill/>
                      <a:ln w="38100">
                        <a:noFill/>
                        <a:miter/>
                      </a:ln>
                    </p:spPr>
                  </p:pic>
                </p:oleObj>
              </mc:Fallback>
            </mc:AlternateContent>
          </a:graphicData>
        </a:graphic>
      </p:graphicFrame>
      <p:graphicFrame>
        <p:nvGraphicFramePr>
          <p:cNvPr id="95239" name="Object 7"/>
          <p:cNvGraphicFramePr>
            <a:graphicFrameLocks noChangeAspect="1"/>
          </p:cNvGraphicFramePr>
          <p:nvPr/>
        </p:nvGraphicFramePr>
        <p:xfrm>
          <a:off x="2514600" y="3962400"/>
          <a:ext cx="7731125" cy="368300"/>
        </p:xfrm>
        <a:graphic>
          <a:graphicData uri="http://schemas.openxmlformats.org/presentationml/2006/ole">
            <mc:AlternateContent xmlns:mc="http://schemas.openxmlformats.org/markup-compatibility/2006">
              <mc:Choice xmlns:v="urn:schemas-microsoft-com:vml" Requires="v">
                <p:oleObj spid="_x0000_s4099" r:id="rId8" imgW="4800600" imgH="228600" progId="Equation.3">
                  <p:embed/>
                </p:oleObj>
              </mc:Choice>
              <mc:Fallback>
                <p:oleObj r:id="rId8" imgW="4800600" imgH="228600" progId="Equation.3">
                  <p:embed/>
                  <p:pic>
                    <p:nvPicPr>
                      <p:cNvPr id="95239" name="Object 7"/>
                      <p:cNvPicPr/>
                      <p:nvPr/>
                    </p:nvPicPr>
                    <p:blipFill>
                      <a:blip r:embed="rId9"/>
                      <a:stretch>
                        <a:fillRect/>
                      </a:stretch>
                    </p:blipFill>
                    <p:spPr>
                      <a:xfrm>
                        <a:off x="2514600" y="3962400"/>
                        <a:ext cx="7731125" cy="368300"/>
                      </a:xfrm>
                      <a:prstGeom prst="rect">
                        <a:avLst/>
                      </a:prstGeom>
                      <a:noFill/>
                      <a:ln w="38100">
                        <a:noFill/>
                        <a:miter/>
                      </a:ln>
                    </p:spPr>
                  </p:pic>
                </p:oleObj>
              </mc:Fallback>
            </mc:AlternateContent>
          </a:graphicData>
        </a:graphic>
      </p:graphicFrame>
      <p:graphicFrame>
        <p:nvGraphicFramePr>
          <p:cNvPr id="95241" name="Object 9"/>
          <p:cNvGraphicFramePr>
            <a:graphicFrameLocks noChangeAspect="1"/>
          </p:cNvGraphicFramePr>
          <p:nvPr/>
        </p:nvGraphicFramePr>
        <p:xfrm>
          <a:off x="2514600" y="4876800"/>
          <a:ext cx="5729288" cy="690563"/>
        </p:xfrm>
        <a:graphic>
          <a:graphicData uri="http://schemas.openxmlformats.org/presentationml/2006/ole">
            <mc:AlternateContent xmlns:mc="http://schemas.openxmlformats.org/markup-compatibility/2006">
              <mc:Choice xmlns:v="urn:schemas-microsoft-com:vml" Requires="v">
                <p:oleObj spid="_x0000_s4100" r:id="rId10" imgW="3581400" imgH="431800" progId="Equation.3">
                  <p:embed/>
                </p:oleObj>
              </mc:Choice>
              <mc:Fallback>
                <p:oleObj r:id="rId10" imgW="3581400" imgH="431800" progId="Equation.3">
                  <p:embed/>
                  <p:pic>
                    <p:nvPicPr>
                      <p:cNvPr id="95241" name="Object 9"/>
                      <p:cNvPicPr/>
                      <p:nvPr/>
                    </p:nvPicPr>
                    <p:blipFill>
                      <a:blip r:embed="rId11"/>
                      <a:stretch>
                        <a:fillRect/>
                      </a:stretch>
                    </p:blipFill>
                    <p:spPr>
                      <a:xfrm>
                        <a:off x="2514600" y="4876800"/>
                        <a:ext cx="5729288" cy="690563"/>
                      </a:xfrm>
                      <a:prstGeom prst="rect">
                        <a:avLst/>
                      </a:prstGeom>
                      <a:noFill/>
                      <a:ln w="38100">
                        <a:noFill/>
                        <a:miter/>
                      </a:ln>
                    </p:spPr>
                  </p:pic>
                </p:oleObj>
              </mc:Fallback>
            </mc:AlternateContent>
          </a:graphicData>
        </a:graphic>
      </p:graphicFrame>
      <p:sp>
        <p:nvSpPr>
          <p:cNvPr id="55304" name="Text Box 10"/>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zh-CN" altLang="en-US" sz="1200" b="0" dirty="0">
                <a:latin typeface="幼圆" panose="02010509060101010101" pitchFamily="49" charset="-122"/>
                <a:ea typeface="幼圆" panose="02010509060101010101" pitchFamily="49" charset="-122"/>
              </a:rPr>
              <a:t>6 之 6</a:t>
            </a:r>
          </a:p>
        </p:txBody>
      </p:sp>
    </p:spTree>
  </p:cSld>
  <p:clrMapOvr>
    <a:masterClrMapping/>
  </p:clrMapOvr>
  <p:transition spd="slow">
    <p:random/>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5238"/>
                                        </p:tgtEl>
                                        <p:attrNameLst>
                                          <p:attrName>style.visibility</p:attrName>
                                        </p:attrNameLst>
                                      </p:cBhvr>
                                      <p:to>
                                        <p:strVal val="visible"/>
                                      </p:to>
                                    </p:set>
                                    <p:anim calcmode="lin" valueType="num">
                                      <p:cBhvr additive="base">
                                        <p:cTn id="7" dur="500" fill="hold"/>
                                        <p:tgtEl>
                                          <p:spTgt spid="95238"/>
                                        </p:tgtEl>
                                        <p:attrNameLst>
                                          <p:attrName>ppt_x</p:attrName>
                                        </p:attrNameLst>
                                      </p:cBhvr>
                                      <p:tavLst>
                                        <p:tav tm="0">
                                          <p:val>
                                            <p:strVal val="1+#ppt_w/2"/>
                                          </p:val>
                                        </p:tav>
                                        <p:tav tm="100000">
                                          <p:val>
                                            <p:strVal val="#ppt_x"/>
                                          </p:val>
                                        </p:tav>
                                      </p:tavLst>
                                    </p:anim>
                                    <p:anim calcmode="lin" valueType="num">
                                      <p:cBhvr additive="base">
                                        <p:cTn id="8" dur="500" fill="hold"/>
                                        <p:tgtEl>
                                          <p:spTgt spid="952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5239"/>
                                        </p:tgtEl>
                                        <p:attrNameLst>
                                          <p:attrName>style.visibility</p:attrName>
                                        </p:attrNameLst>
                                      </p:cBhvr>
                                      <p:to>
                                        <p:strVal val="visible"/>
                                      </p:to>
                                    </p:set>
                                    <p:anim calcmode="lin" valueType="num">
                                      <p:cBhvr additive="base">
                                        <p:cTn id="13" dur="500" fill="hold"/>
                                        <p:tgtEl>
                                          <p:spTgt spid="95239"/>
                                        </p:tgtEl>
                                        <p:attrNameLst>
                                          <p:attrName>ppt_x</p:attrName>
                                        </p:attrNameLst>
                                      </p:cBhvr>
                                      <p:tavLst>
                                        <p:tav tm="0">
                                          <p:val>
                                            <p:strVal val="1+#ppt_w/2"/>
                                          </p:val>
                                        </p:tav>
                                        <p:tav tm="100000">
                                          <p:val>
                                            <p:strVal val="#ppt_x"/>
                                          </p:val>
                                        </p:tav>
                                      </p:tavLst>
                                    </p:anim>
                                    <p:anim calcmode="lin" valueType="num">
                                      <p:cBhvr additive="base">
                                        <p:cTn id="14" dur="500" fill="hold"/>
                                        <p:tgtEl>
                                          <p:spTgt spid="952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chimes.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5241"/>
                                        </p:tgtEl>
                                        <p:attrNameLst>
                                          <p:attrName>style.visibility</p:attrName>
                                        </p:attrNameLst>
                                      </p:cBhvr>
                                      <p:to>
                                        <p:strVal val="visible"/>
                                      </p:to>
                                    </p:set>
                                    <p:anim calcmode="lin" valueType="num">
                                      <p:cBhvr additive="base">
                                        <p:cTn id="19" dur="500" fill="hold"/>
                                        <p:tgtEl>
                                          <p:spTgt spid="95241"/>
                                        </p:tgtEl>
                                        <p:attrNameLst>
                                          <p:attrName>ppt_x</p:attrName>
                                        </p:attrNameLst>
                                      </p:cBhvr>
                                      <p:tavLst>
                                        <p:tav tm="0">
                                          <p:val>
                                            <p:strVal val="1+#ppt_w/2"/>
                                          </p:val>
                                        </p:tav>
                                        <p:tav tm="100000">
                                          <p:val>
                                            <p:strVal val="#ppt_x"/>
                                          </p:val>
                                        </p:tav>
                                      </p:tavLst>
                                    </p:anim>
                                    <p:anim calcmode="lin" valueType="num">
                                      <p:cBhvr additive="base">
                                        <p:cTn id="20" dur="500" fill="hold"/>
                                        <p:tgtEl>
                                          <p:spTgt spid="952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chimes.wav"/>
                                        </p:tgtEl>
                                      </p:cMediaNode>
                                    </p:audio>
                                  </p:sub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5237">
                                            <p:txEl>
                                              <p:pRg st="6" end="6"/>
                                            </p:txEl>
                                          </p:spTgt>
                                        </p:tgtEl>
                                        <p:attrNameLst>
                                          <p:attrName>style.visibility</p:attrName>
                                        </p:attrNameLst>
                                      </p:cBhvr>
                                      <p:to>
                                        <p:strVal val="visible"/>
                                      </p:to>
                                    </p:set>
                                    <p:animEffect transition="in" filter="fade">
                                      <p:cBhvr>
                                        <p:cTn id="25" dur="1000"/>
                                        <p:tgtEl>
                                          <p:spTgt spid="95237">
                                            <p:txEl>
                                              <p:pRg st="6" end="6"/>
                                            </p:txEl>
                                          </p:spTgt>
                                        </p:tgtEl>
                                      </p:cBhvr>
                                    </p:animEffect>
                                    <p:anim calcmode="lin" valueType="num">
                                      <p:cBhvr>
                                        <p:cTn id="26" dur="1000" fill="hold"/>
                                        <p:tgtEl>
                                          <p:spTgt spid="95237">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9523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pPr eaLnBrk="1" hangingPunct="1">
              <a:defRPr/>
            </a:pPr>
            <a:r>
              <a:rPr lang="zh-CN" altLang="en-US"/>
              <a:t>给出读缺失对写的优先级</a:t>
            </a:r>
          </a:p>
        </p:txBody>
      </p:sp>
      <p:sp>
        <p:nvSpPr>
          <p:cNvPr id="139267"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降低缺失代价</a:t>
            </a:r>
            <a:endParaRPr lang="zh-CN" altLang="en-US" sz="1200" b="0">
              <a:latin typeface="Times New Roman" panose="02020603050405020304" pitchFamily="18" charset="0"/>
              <a:ea typeface="幼圆" panose="02010509060101010101" pitchFamily="49" charset="-122"/>
            </a:endParaRPr>
          </a:p>
        </p:txBody>
      </p:sp>
      <p:sp>
        <p:nvSpPr>
          <p:cNvPr id="581636" name="Rectangle 4"/>
          <p:cNvSpPr>
            <a:spLocks noGrp="1" noChangeArrowheads="1"/>
          </p:cNvSpPr>
          <p:nvPr>
            <p:ph type="body" idx="1"/>
          </p:nvPr>
        </p:nvSpPr>
        <p:spPr>
          <a:xfrm>
            <a:off x="2333625" y="1989138"/>
            <a:ext cx="7958138" cy="4411662"/>
          </a:xfrm>
        </p:spPr>
        <p:txBody>
          <a:bodyPr/>
          <a:lstStyle/>
          <a:p>
            <a:pPr marL="0" indent="0" eaLnBrk="1" hangingPunct="1">
              <a:lnSpc>
                <a:spcPct val="120000"/>
              </a:lnSpc>
              <a:buClr>
                <a:srgbClr val="FF0000"/>
              </a:buClr>
              <a:defRPr/>
            </a:pPr>
            <a:r>
              <a:rPr lang="zh-CN" altLang="en-US" sz="2400" dirty="0">
                <a:solidFill>
                  <a:srgbClr val="FF0000"/>
                </a:solidFill>
                <a:effectLst>
                  <a:outerShdw blurRad="38100" dist="38100" dir="2700000" algn="tl">
                    <a:srgbClr val="C0C0C0"/>
                  </a:outerShdw>
                </a:effectLst>
              </a:rPr>
              <a:t>  问题</a:t>
            </a:r>
          </a:p>
          <a:p>
            <a:pPr marL="0" indent="0" eaLnBrk="1" hangingPunct="1">
              <a:lnSpc>
                <a:spcPct val="120000"/>
              </a:lnSpc>
              <a:buFont typeface="Wingdings" panose="05000000000000000000" pitchFamily="2" charset="2"/>
              <a:buNone/>
              <a:defRPr/>
            </a:pPr>
            <a:r>
              <a:rPr lang="zh-CN" altLang="en-US" sz="2400" dirty="0"/>
              <a:t>    对于一个写直达的</a:t>
            </a:r>
            <a:r>
              <a:rPr lang="en-US" altLang="zh-CN" sz="2400" dirty="0"/>
              <a:t>Cache，</a:t>
            </a:r>
            <a:r>
              <a:rPr lang="zh-CN" altLang="en-US" sz="2400" dirty="0"/>
              <a:t>需要设置容量适中的写缓冲区（见后图）。然而写缓冲区（滞后）使得存储器访问变的复杂，因为其中可能包含读缺失时所需要的更新数据。</a:t>
            </a:r>
          </a:p>
          <a:p>
            <a:pPr marL="0" indent="0" eaLnBrk="1" hangingPunct="1">
              <a:lnSpc>
                <a:spcPct val="120000"/>
              </a:lnSpc>
              <a:buFont typeface="Wingdings" panose="05000000000000000000" pitchFamily="2" charset="2"/>
              <a:buNone/>
              <a:defRPr/>
            </a:pPr>
            <a:r>
              <a:rPr lang="en-US" altLang="zh-CN" sz="2400" dirty="0">
                <a:solidFill>
                  <a:srgbClr val="0000CC"/>
                </a:solidFill>
                <a:latin typeface="Comic Sans MS" panose="030F0702030302020204" pitchFamily="66" charset="0"/>
              </a:rPr>
              <a:t>SW R3,512(R0)    ;M[512]←R3     (Cache Index 0)</a:t>
            </a:r>
          </a:p>
          <a:p>
            <a:pPr marL="0" indent="0" eaLnBrk="1" hangingPunct="1">
              <a:lnSpc>
                <a:spcPct val="120000"/>
              </a:lnSpc>
              <a:buFont typeface="Wingdings" panose="05000000000000000000" pitchFamily="2" charset="2"/>
              <a:buNone/>
              <a:defRPr/>
            </a:pPr>
            <a:r>
              <a:rPr lang="en-US" altLang="zh-CN" sz="2400" dirty="0">
                <a:solidFill>
                  <a:srgbClr val="0000CC"/>
                </a:solidFill>
                <a:latin typeface="Comic Sans MS" panose="030F0702030302020204" pitchFamily="66" charset="0"/>
              </a:rPr>
              <a:t>LW R1,1024(R0)   ;R1 ←M[1024]   (Cache Index 0)</a:t>
            </a:r>
          </a:p>
          <a:p>
            <a:pPr marL="0" indent="0" eaLnBrk="1" hangingPunct="1">
              <a:lnSpc>
                <a:spcPct val="120000"/>
              </a:lnSpc>
              <a:buFont typeface="Wingdings" panose="05000000000000000000" pitchFamily="2" charset="2"/>
              <a:buNone/>
              <a:defRPr/>
            </a:pPr>
            <a:r>
              <a:rPr lang="en-US" altLang="zh-CN" sz="2400" dirty="0">
                <a:solidFill>
                  <a:srgbClr val="0000CC"/>
                </a:solidFill>
                <a:latin typeface="Comic Sans MS" panose="030F0702030302020204" pitchFamily="66" charset="0"/>
              </a:rPr>
              <a:t>LW R2,512(R0)     ;R2 ←M[512]    (Cache Index 0)</a:t>
            </a:r>
            <a:endParaRPr lang="zh-CN" altLang="en-US" sz="2400" dirty="0">
              <a:solidFill>
                <a:srgbClr val="0000CC"/>
              </a:solidFill>
              <a:latin typeface="Comic Sans MS" panose="030F0702030302020204" pitchFamily="66" charset="0"/>
            </a:endParaRPr>
          </a:p>
        </p:txBody>
      </p:sp>
      <p:sp>
        <p:nvSpPr>
          <p:cNvPr id="581637" name="WordArt 5"/>
          <p:cNvSpPr>
            <a:spLocks noChangeArrowheads="1" noChangeShapeType="1" noTextEdit="1"/>
          </p:cNvSpPr>
          <p:nvPr/>
        </p:nvSpPr>
        <p:spPr bwMode="auto">
          <a:xfrm>
            <a:off x="3935413" y="5661025"/>
            <a:ext cx="4800600" cy="457200"/>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sp3d>
          </a:bodyPr>
          <a:lstStyle/>
          <a:p>
            <a:pPr>
              <a:defRPr/>
            </a:pPr>
            <a:r>
              <a:rPr lang="en-US" altLang="zh-CN" sz="3600" kern="10">
                <a:ln w="9525">
                  <a:round/>
                </a:ln>
                <a:gradFill rotWithShape="0">
                  <a:gsLst>
                    <a:gs pos="0">
                      <a:srgbClr val="FFE701"/>
                    </a:gs>
                    <a:gs pos="100000">
                      <a:srgbClr val="FE3E02"/>
                    </a:gs>
                  </a:gsLst>
                  <a:lin ang="5400000" scaled="1"/>
                </a:gradFill>
                <a:latin typeface="宋体" panose="02010600030101010101" pitchFamily="2" charset="-122"/>
                <a:ea typeface="宋体" panose="02010600030101010101" pitchFamily="2" charset="-122"/>
              </a:rPr>
              <a:t>R2≠R3</a:t>
            </a:r>
            <a:r>
              <a:rPr lang="zh-CN" altLang="en-US" sz="3600" kern="10">
                <a:ln w="9525">
                  <a:round/>
                </a:ln>
                <a:gradFill rotWithShape="0">
                  <a:gsLst>
                    <a:gs pos="0">
                      <a:srgbClr val="FFE701"/>
                    </a:gs>
                    <a:gs pos="100000">
                      <a:srgbClr val="FE3E02"/>
                    </a:gs>
                  </a:gsLst>
                  <a:lin ang="5400000" scaled="1"/>
                </a:gradFill>
                <a:latin typeface="宋体" panose="02010600030101010101" pitchFamily="2" charset="-122"/>
                <a:ea typeface="宋体" panose="02010600030101010101" pitchFamily="2" charset="-122"/>
              </a:rPr>
              <a:t>？！</a:t>
            </a:r>
          </a:p>
        </p:txBody>
      </p:sp>
      <p:sp>
        <p:nvSpPr>
          <p:cNvPr id="139270" name="Text Box 6"/>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1</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581637"/>
                                        </p:tgtEl>
                                        <p:attrNameLst>
                                          <p:attrName>style.visibility</p:attrName>
                                        </p:attrNameLst>
                                      </p:cBhvr>
                                      <p:to>
                                        <p:strVal val="visible"/>
                                      </p:to>
                                    </p:set>
                                    <p:anim to="" calcmode="lin" valueType="num">
                                      <p:cBhvr>
                                        <p:cTn id="7" dur="1" fill="hold"/>
                                        <p:tgtEl>
                                          <p:spTgt spid="581637"/>
                                        </p:tgtEl>
                                      </p:cBhvr>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1026"/>
          <p:cNvSpPr>
            <a:spLocks noGrp="1" noChangeArrowheads="1"/>
          </p:cNvSpPr>
          <p:nvPr>
            <p:ph type="title"/>
          </p:nvPr>
        </p:nvSpPr>
        <p:spPr/>
        <p:txBody>
          <a:bodyPr/>
          <a:lstStyle/>
          <a:p>
            <a:pPr eaLnBrk="1" hangingPunct="1">
              <a:defRPr/>
            </a:pPr>
            <a:r>
              <a:rPr lang="zh-CN" altLang="en-US" dirty="0"/>
              <a:t>写缓冲区</a:t>
            </a:r>
          </a:p>
        </p:txBody>
      </p:sp>
      <p:sp>
        <p:nvSpPr>
          <p:cNvPr id="140291" name="Text Box 1027"/>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降低缺失代价</a:t>
            </a:r>
            <a:endParaRPr lang="zh-CN" altLang="en-US" sz="1200" b="0">
              <a:latin typeface="Times New Roman" panose="02020603050405020304" pitchFamily="18" charset="0"/>
              <a:ea typeface="幼圆" panose="02010509060101010101" pitchFamily="49" charset="-122"/>
            </a:endParaRPr>
          </a:p>
        </p:txBody>
      </p:sp>
      <p:grpSp>
        <p:nvGrpSpPr>
          <p:cNvPr id="140292" name="Group 1036"/>
          <p:cNvGrpSpPr/>
          <p:nvPr/>
        </p:nvGrpSpPr>
        <p:grpSpPr bwMode="auto">
          <a:xfrm>
            <a:off x="3352800" y="2209800"/>
            <a:ext cx="6019800" cy="4137025"/>
            <a:chOff x="960" y="1152"/>
            <a:chExt cx="4128" cy="2990"/>
          </a:xfrm>
        </p:grpSpPr>
        <p:pic>
          <p:nvPicPr>
            <p:cNvPr id="140299" name="Picture 10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1152"/>
              <a:ext cx="4128" cy="2990"/>
            </a:xfrm>
            <a:prstGeom prst="rect">
              <a:avLst/>
            </a:prstGeom>
            <a:solidFill>
              <a:srgbClr val="FFFF00"/>
            </a:solidFill>
            <a:ln>
              <a:noFill/>
            </a:ln>
            <a:effectLst/>
            <a:extLs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0300" name="Text Box 1038"/>
            <p:cNvSpPr txBox="1">
              <a:spLocks noChangeArrowheads="1"/>
            </p:cNvSpPr>
            <p:nvPr/>
          </p:nvSpPr>
          <p:spPr bwMode="auto">
            <a:xfrm>
              <a:off x="3880" y="3117"/>
              <a:ext cx="622" cy="466"/>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en-US" altLang="zh-CN" sz="1800">
                  <a:latin typeface="Comic Sans MS" panose="030F0702030302020204" pitchFamily="66" charset="0"/>
                  <a:ea typeface="宋体" panose="02010600030101010101" pitchFamily="2" charset="-122"/>
                </a:rPr>
                <a:t>write</a:t>
              </a:r>
            </a:p>
            <a:p>
              <a:pPr algn="ctr">
                <a:spcBef>
                  <a:spcPct val="0"/>
                </a:spcBef>
                <a:buClrTx/>
                <a:buFontTx/>
                <a:buNone/>
              </a:pPr>
              <a:r>
                <a:rPr kumimoji="0" lang="en-US" altLang="zh-CN" sz="1800">
                  <a:latin typeface="Comic Sans MS" panose="030F0702030302020204" pitchFamily="66" charset="0"/>
                  <a:ea typeface="宋体" panose="02010600030101010101" pitchFamily="2" charset="-122"/>
                </a:rPr>
                <a:t>buffer</a:t>
              </a:r>
            </a:p>
          </p:txBody>
        </p:sp>
        <p:sp>
          <p:nvSpPr>
            <p:cNvPr id="140301" name="Text Box 1039"/>
            <p:cNvSpPr txBox="1">
              <a:spLocks noChangeArrowheads="1"/>
            </p:cNvSpPr>
            <p:nvPr/>
          </p:nvSpPr>
          <p:spPr bwMode="auto">
            <a:xfrm>
              <a:off x="3888" y="1211"/>
              <a:ext cx="541" cy="644"/>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en-US" altLang="zh-CN" sz="1800">
                  <a:latin typeface="Comic Sans MS" panose="030F0702030302020204" pitchFamily="66" charset="0"/>
                  <a:ea typeface="宋体" panose="02010600030101010101" pitchFamily="2" charset="-122"/>
                </a:rPr>
                <a:t>CPU</a:t>
              </a:r>
            </a:p>
            <a:p>
              <a:pPr algn="ctr">
                <a:spcBef>
                  <a:spcPct val="0"/>
                </a:spcBef>
                <a:buClrTx/>
                <a:buFontTx/>
                <a:buNone/>
              </a:pPr>
              <a:endParaRPr kumimoji="0" lang="en-US" altLang="zh-CN" sz="1800">
                <a:latin typeface="Comic Sans MS" panose="030F0702030302020204" pitchFamily="66" charset="0"/>
                <a:ea typeface="宋体" panose="02010600030101010101" pitchFamily="2" charset="-122"/>
              </a:endParaRPr>
            </a:p>
            <a:p>
              <a:pPr algn="ctr">
                <a:spcBef>
                  <a:spcPct val="0"/>
                </a:spcBef>
                <a:buClrTx/>
                <a:buFontTx/>
                <a:buNone/>
              </a:pPr>
              <a:r>
                <a:rPr kumimoji="0" lang="en-US" altLang="zh-CN" sz="1600">
                  <a:latin typeface="Comic Sans MS" panose="030F0702030302020204" pitchFamily="66" charset="0"/>
                  <a:ea typeface="宋体" panose="02010600030101010101" pitchFamily="2" charset="-122"/>
                </a:rPr>
                <a:t>in out</a:t>
              </a:r>
              <a:endParaRPr kumimoji="0" lang="en-US" altLang="zh-CN" sz="1800">
                <a:latin typeface="Comic Sans MS" panose="030F0702030302020204" pitchFamily="66" charset="0"/>
                <a:ea typeface="宋体" panose="02010600030101010101" pitchFamily="2" charset="-122"/>
              </a:endParaRPr>
            </a:p>
          </p:txBody>
        </p:sp>
        <p:sp>
          <p:nvSpPr>
            <p:cNvPr id="140302" name="Text Box 1040"/>
            <p:cNvSpPr txBox="1">
              <a:spLocks noChangeArrowheads="1"/>
            </p:cNvSpPr>
            <p:nvPr/>
          </p:nvSpPr>
          <p:spPr bwMode="auto">
            <a:xfrm>
              <a:off x="3432" y="3579"/>
              <a:ext cx="1261" cy="466"/>
            </a:xfrm>
            <a:prstGeom prst="rect">
              <a:avLst/>
            </a:prstGeom>
            <a:solidFill>
              <a:srgbClr val="FFFF00"/>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latin typeface="Comic Sans MS" panose="030F0702030302020204" pitchFamily="66" charset="0"/>
                  <a:ea typeface="宋体" panose="02010600030101010101" pitchFamily="2" charset="-122"/>
                </a:rPr>
                <a:t>   </a:t>
              </a:r>
              <a:r>
                <a:rPr kumimoji="0" lang="en-US" altLang="zh-CN" sz="1800">
                  <a:latin typeface="Comic Sans MS" panose="030F0702030302020204" pitchFamily="66" charset="0"/>
                  <a:ea typeface="宋体" panose="02010600030101010101" pitchFamily="2" charset="-122"/>
                </a:rPr>
                <a:t>DRAM   </a:t>
              </a:r>
            </a:p>
            <a:p>
              <a:pPr algn="ctr">
                <a:spcBef>
                  <a:spcPct val="0"/>
                </a:spcBef>
                <a:buClrTx/>
                <a:buFontTx/>
                <a:buNone/>
              </a:pPr>
              <a:r>
                <a:rPr kumimoji="0" lang="en-US" altLang="zh-CN" sz="1800">
                  <a:latin typeface="Comic Sans MS" panose="030F0702030302020204" pitchFamily="66" charset="0"/>
                  <a:ea typeface="宋体" panose="02010600030101010101" pitchFamily="2" charset="-122"/>
                </a:rPr>
                <a:t>(or lower mem)</a:t>
              </a:r>
            </a:p>
          </p:txBody>
        </p:sp>
      </p:grpSp>
      <p:grpSp>
        <p:nvGrpSpPr>
          <p:cNvPr id="588817" name="Group 1041"/>
          <p:cNvGrpSpPr/>
          <p:nvPr/>
        </p:nvGrpSpPr>
        <p:grpSpPr bwMode="auto">
          <a:xfrm>
            <a:off x="8041640" y="3322968"/>
            <a:ext cx="0" cy="0"/>
            <a:chOff x="0" y="-1026600"/>
            <a:chExt cx="1713456" cy="2060160"/>
          </a:xfrm>
        </p:grpSpPr>
        <p:sp>
          <p:nvSpPr>
            <p:cNvPr id="140297" name="Line 1042"/>
            <p:cNvSpPr>
              <a:spLocks noChangeShapeType="1"/>
            </p:cNvSpPr>
            <p:nvPr/>
          </p:nvSpPr>
          <p:spPr bwMode="auto">
            <a:xfrm>
              <a:off x="0" y="0"/>
              <a:ext cx="0" cy="0"/>
            </a:xfrm>
            <a:prstGeom prst="line">
              <a:avLst/>
            </a:prstGeom>
            <a:noFill/>
            <a:ln w="57150">
              <a:solidFill>
                <a:srgbClr val="00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0298" name="Line 1043"/>
            <p:cNvSpPr>
              <a:spLocks noChangeShapeType="1"/>
            </p:cNvSpPr>
            <p:nvPr/>
          </p:nvSpPr>
          <p:spPr bwMode="auto">
            <a:xfrm>
              <a:off x="3504" y="-1026600"/>
              <a:ext cx="1709952" cy="2060160"/>
            </a:xfrm>
            <a:prstGeom prst="line">
              <a:avLst/>
            </a:prstGeom>
            <a:noFill/>
            <a:ln w="38100">
              <a:solidFill>
                <a:srgbClr val="00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588820" name="Freeform 1044"/>
          <p:cNvSpPr/>
          <p:nvPr/>
        </p:nvSpPr>
        <p:spPr bwMode="auto">
          <a:xfrm>
            <a:off x="7693025" y="4195763"/>
            <a:ext cx="309880" cy="368300"/>
          </a:xfrm>
          <a:custGeom>
            <a:avLst/>
            <a:gdLst>
              <a:gd name="T0" fmla="*/ 0 w 1"/>
              <a:gd name="T1" fmla="*/ 2147483647 h 1760"/>
              <a:gd name="T2" fmla="*/ 0 w 1"/>
              <a:gd name="T3" fmla="*/ 0 h 1760"/>
              <a:gd name="T4" fmla="*/ 0 60000 65536"/>
              <a:gd name="T5" fmla="*/ 0 60000 65536"/>
            </a:gdLst>
            <a:ahLst/>
            <a:cxnLst>
              <a:cxn ang="T4">
                <a:pos x="T0" y="T1"/>
              </a:cxn>
              <a:cxn ang="T5">
                <a:pos x="T2" y="T3"/>
              </a:cxn>
            </a:cxnLst>
            <a:rect l="0" t="0" r="r" b="b"/>
            <a:pathLst>
              <a:path w="1" h="1760">
                <a:moveTo>
                  <a:pt x="0" y="1760"/>
                </a:moveTo>
                <a:lnTo>
                  <a:pt x="0" y="0"/>
                </a:lnTo>
              </a:path>
            </a:pathLst>
          </a:custGeom>
          <a:noFill/>
          <a:ln w="76200">
            <a:solidFill>
              <a:srgbClr val="FF0000"/>
            </a:solidFill>
            <a:rou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88821" name="Oval 1045"/>
          <p:cNvSpPr>
            <a:spLocks noChangeArrowheads="1"/>
          </p:cNvSpPr>
          <p:nvPr/>
        </p:nvSpPr>
        <p:spPr bwMode="auto">
          <a:xfrm>
            <a:off x="7702744" y="4844384"/>
            <a:ext cx="679064" cy="774446"/>
          </a:xfrm>
          <a:prstGeom prst="ellipse">
            <a:avLst/>
          </a:prstGeom>
          <a:noFill/>
          <a:ln w="38100">
            <a:solidFill>
              <a:srgbClr val="0000FF"/>
            </a:solidFill>
            <a:prstDash val="sysDot"/>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40296" name="Text Box 1046"/>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2</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88817"/>
                                        </p:tgtEl>
                                        <p:attrNameLst>
                                          <p:attrName>style.visibility</p:attrName>
                                        </p:attrNameLst>
                                      </p:cBhvr>
                                      <p:to>
                                        <p:strVal val="visible"/>
                                      </p:to>
                                    </p:set>
                                    <p:animEffect transition="in" filter="wipe(up)">
                                      <p:cBhvr>
                                        <p:cTn id="7" dur="500"/>
                                        <p:tgtEl>
                                          <p:spTgt spid="5888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8821"/>
                                        </p:tgtEl>
                                        <p:attrNameLst>
                                          <p:attrName>style.visibility</p:attrName>
                                        </p:attrNameLst>
                                      </p:cBhvr>
                                      <p:to>
                                        <p:strVal val="visible"/>
                                      </p:to>
                                    </p:set>
                                    <p:animEffect transition="in" filter="dissolve">
                                      <p:cBhvr>
                                        <p:cTn id="12" dur="500"/>
                                        <p:tgtEl>
                                          <p:spTgt spid="5888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88820"/>
                                        </p:tgtEl>
                                        <p:attrNameLst>
                                          <p:attrName>style.visibility</p:attrName>
                                        </p:attrNameLst>
                                      </p:cBhvr>
                                      <p:to>
                                        <p:strVal val="visible"/>
                                      </p:to>
                                    </p:set>
                                    <p:animEffect transition="in" filter="wipe(down)">
                                      <p:cBhvr>
                                        <p:cTn id="17" dur="500"/>
                                        <p:tgtEl>
                                          <p:spTgt spid="588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20" grpId="0" bldLvl="0" animBg="1"/>
      <p:bldP spid="588821"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1026"/>
          <p:cNvSpPr>
            <a:spLocks noGrp="1" noChangeArrowheads="1"/>
          </p:cNvSpPr>
          <p:nvPr>
            <p:ph type="title"/>
          </p:nvPr>
        </p:nvSpPr>
        <p:spPr/>
        <p:txBody>
          <a:bodyPr/>
          <a:lstStyle/>
          <a:p>
            <a:pPr eaLnBrk="1" hangingPunct="1">
              <a:defRPr/>
            </a:pPr>
            <a:r>
              <a:rPr lang="zh-CN" altLang="en-US"/>
              <a:t>给出读缺失对写的优先级</a:t>
            </a:r>
          </a:p>
        </p:txBody>
      </p:sp>
      <p:sp>
        <p:nvSpPr>
          <p:cNvPr id="141315" name="Text Box 1027"/>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降低缺失代价</a:t>
            </a:r>
            <a:endParaRPr lang="zh-CN" altLang="en-US" sz="1200" b="0">
              <a:latin typeface="Times New Roman" panose="02020603050405020304" pitchFamily="18" charset="0"/>
              <a:ea typeface="幼圆" panose="02010509060101010101" pitchFamily="49" charset="-122"/>
            </a:endParaRPr>
          </a:p>
        </p:txBody>
      </p:sp>
      <p:sp>
        <p:nvSpPr>
          <p:cNvPr id="587780" name="Rectangle 1028"/>
          <p:cNvSpPr>
            <a:spLocks noGrp="1" noChangeArrowheads="1"/>
          </p:cNvSpPr>
          <p:nvPr>
            <p:ph type="body" idx="1"/>
          </p:nvPr>
        </p:nvSpPr>
        <p:spPr>
          <a:xfrm>
            <a:off x="2333625" y="1989138"/>
            <a:ext cx="7958138" cy="4259262"/>
          </a:xfrm>
        </p:spPr>
        <p:txBody>
          <a:bodyPr/>
          <a:lstStyle/>
          <a:p>
            <a:pPr marL="0" indent="0" eaLnBrk="1" hangingPunct="1">
              <a:lnSpc>
                <a:spcPct val="110000"/>
              </a:lnSpc>
              <a:buClr>
                <a:srgbClr val="FF0000"/>
              </a:buClr>
              <a:defRPr/>
            </a:pPr>
            <a:r>
              <a:rPr lang="zh-CN" altLang="en-US" sz="2400" dirty="0">
                <a:solidFill>
                  <a:srgbClr val="FF0000"/>
                </a:solidFill>
                <a:effectLst>
                  <a:outerShdw blurRad="38100" dist="38100" dir="2700000" algn="tl">
                    <a:srgbClr val="C0C0C0"/>
                  </a:outerShdw>
                </a:effectLst>
              </a:rPr>
              <a:t>  解决</a:t>
            </a:r>
            <a:endParaRPr lang="en-US" altLang="zh-CN" sz="2400" dirty="0">
              <a:solidFill>
                <a:srgbClr val="FF0000"/>
              </a:solidFill>
              <a:effectLst>
                <a:outerShdw blurRad="38100" dist="38100" dir="2700000" algn="tl">
                  <a:srgbClr val="C0C0C0"/>
                </a:outerShdw>
              </a:effectLst>
            </a:endParaRPr>
          </a:p>
          <a:p>
            <a:pPr marL="0" indent="0" eaLnBrk="1" hangingPunct="1">
              <a:lnSpc>
                <a:spcPct val="110000"/>
              </a:lnSpc>
              <a:buFont typeface="Wingdings" panose="05000000000000000000" pitchFamily="2" charset="2"/>
              <a:buNone/>
              <a:defRPr/>
            </a:pPr>
            <a:r>
              <a:rPr lang="zh-CN" altLang="en-US" sz="2400" dirty="0"/>
              <a:t>    最简单的解决方法：读缺失等待，直到写缓冲区为空为止；但该方法会增加读缺失代价。另一种解决方法：在读缺失时查看写缓冲区中的内容，如果没有冲突（即没有地址相同）而且存储器系统可以访问，就可继续处理读缺失；即：</a:t>
            </a:r>
            <a:r>
              <a:rPr lang="zh-CN" altLang="en-US" sz="2400" dirty="0">
                <a:solidFill>
                  <a:srgbClr val="0000CC"/>
                </a:solidFill>
                <a:effectLst>
                  <a:outerShdw blurRad="38100" dist="38100" dir="2700000" algn="tl">
                    <a:srgbClr val="C0C0C0"/>
                  </a:outerShdw>
                </a:effectLst>
              </a:rPr>
              <a:t>使读缺失优先于写</a:t>
            </a:r>
            <a:r>
              <a:rPr lang="zh-CN" altLang="en-US" sz="2400" dirty="0"/>
              <a:t>。</a:t>
            </a:r>
            <a:endParaRPr lang="zh-CN" altLang="en-US" sz="2400" dirty="0">
              <a:solidFill>
                <a:srgbClr val="0000CC"/>
              </a:solidFill>
              <a:latin typeface="Comic Sans MS" panose="030F0702030302020204" pitchFamily="66" charset="0"/>
            </a:endParaRPr>
          </a:p>
        </p:txBody>
      </p:sp>
      <p:sp>
        <p:nvSpPr>
          <p:cNvPr id="141317" name="Text Box 1030"/>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3</a:t>
            </a:r>
          </a:p>
        </p:txBody>
      </p:sp>
      <p:pic>
        <p:nvPicPr>
          <p:cNvPr id="141318" name="Picture 103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38400" y="4953000"/>
            <a:ext cx="1701800" cy="127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7784" name="AutoShape 1032"/>
          <p:cNvSpPr>
            <a:spLocks noChangeArrowheads="1"/>
          </p:cNvSpPr>
          <p:nvPr/>
        </p:nvSpPr>
        <p:spPr bwMode="auto">
          <a:xfrm>
            <a:off x="4419600" y="4648200"/>
            <a:ext cx="5791200" cy="1752600"/>
          </a:xfrm>
          <a:prstGeom prst="cloudCallout">
            <a:avLst>
              <a:gd name="adj1" fmla="val -65681"/>
              <a:gd name="adj2" fmla="val -11412"/>
            </a:avLst>
          </a:prstGeom>
          <a:noFill/>
          <a:ln w="28575">
            <a:solidFill>
              <a:schemeClr val="tx1"/>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lIns="90000" tIns="46800" rIns="90000" bIns="46800"/>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Clr>
                <a:schemeClr val="accent2"/>
              </a:buClr>
              <a:buFont typeface="Wingdings" panose="05000000000000000000" pitchFamily="2" charset="2"/>
              <a:buNone/>
            </a:pPr>
            <a:r>
              <a:rPr lang="zh-CN" altLang="en-US" sz="2400"/>
              <a:t>在写回法的</a:t>
            </a:r>
            <a:r>
              <a:rPr lang="en-US" altLang="zh-CN" sz="2400"/>
              <a:t>Cache</a:t>
            </a:r>
            <a:r>
              <a:rPr lang="zh-CN" altLang="en-US" sz="2400"/>
              <a:t>中，在替换块时也要使用一个简单的写缓冲，同样处理。</a:t>
            </a:r>
          </a:p>
        </p:txBody>
      </p:sp>
    </p:spTree>
  </p:cSld>
  <p:clrMapOvr>
    <a:masterClrMapping/>
  </p:clrMapOvr>
  <p:transition spd="slow">
    <p:random/>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87784"/>
                                        </p:tgtEl>
                                        <p:attrNameLst>
                                          <p:attrName>style.visibility</p:attrName>
                                        </p:attrNameLst>
                                      </p:cBhvr>
                                      <p:to>
                                        <p:strVal val="visible"/>
                                      </p:to>
                                    </p:set>
                                    <p:anim calcmode="lin" valueType="num">
                                      <p:cBhvr>
                                        <p:cTn id="7" dur="500" fill="hold"/>
                                        <p:tgtEl>
                                          <p:spTgt spid="587784"/>
                                        </p:tgtEl>
                                        <p:attrNameLst>
                                          <p:attrName>ppt_x</p:attrName>
                                        </p:attrNameLst>
                                      </p:cBhvr>
                                      <p:tavLst>
                                        <p:tav tm="0">
                                          <p:val>
                                            <p:strVal val="#ppt_x-#ppt_w/2"/>
                                          </p:val>
                                        </p:tav>
                                        <p:tav tm="100000">
                                          <p:val>
                                            <p:strVal val="#ppt_x"/>
                                          </p:val>
                                        </p:tav>
                                      </p:tavLst>
                                    </p:anim>
                                    <p:anim calcmode="lin" valueType="num">
                                      <p:cBhvr>
                                        <p:cTn id="8" dur="500" fill="hold"/>
                                        <p:tgtEl>
                                          <p:spTgt spid="587784"/>
                                        </p:tgtEl>
                                        <p:attrNameLst>
                                          <p:attrName>ppt_y</p:attrName>
                                        </p:attrNameLst>
                                      </p:cBhvr>
                                      <p:tavLst>
                                        <p:tav tm="0">
                                          <p:val>
                                            <p:strVal val="#ppt_y"/>
                                          </p:val>
                                        </p:tav>
                                        <p:tav tm="100000">
                                          <p:val>
                                            <p:strVal val="#ppt_y"/>
                                          </p:val>
                                        </p:tav>
                                      </p:tavLst>
                                    </p:anim>
                                    <p:anim calcmode="lin" valueType="num">
                                      <p:cBhvr>
                                        <p:cTn id="9" dur="500" fill="hold"/>
                                        <p:tgtEl>
                                          <p:spTgt spid="587784"/>
                                        </p:tgtEl>
                                        <p:attrNameLst>
                                          <p:attrName>ppt_w</p:attrName>
                                        </p:attrNameLst>
                                      </p:cBhvr>
                                      <p:tavLst>
                                        <p:tav tm="0">
                                          <p:val>
                                            <p:fltVal val="0"/>
                                          </p:val>
                                        </p:tav>
                                        <p:tav tm="100000">
                                          <p:val>
                                            <p:strVal val="#ppt_w"/>
                                          </p:val>
                                        </p:tav>
                                      </p:tavLst>
                                    </p:anim>
                                    <p:anim calcmode="lin" valueType="num">
                                      <p:cBhvr>
                                        <p:cTn id="10" dur="500" fill="hold"/>
                                        <p:tgtEl>
                                          <p:spTgt spid="58778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4" grpId="0" bldLvl="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eaLnBrk="1" hangingPunct="1">
              <a:defRPr/>
            </a:pPr>
            <a:r>
              <a:rPr lang="zh-CN" altLang="en-US"/>
              <a:t>合并写缓冲区</a:t>
            </a:r>
          </a:p>
        </p:txBody>
      </p:sp>
      <p:sp>
        <p:nvSpPr>
          <p:cNvPr id="142339"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降低缺失代价</a:t>
            </a:r>
            <a:endParaRPr lang="zh-CN" altLang="en-US" sz="1200" b="0">
              <a:latin typeface="Times New Roman" panose="02020603050405020304" pitchFamily="18" charset="0"/>
              <a:ea typeface="幼圆" panose="02010509060101010101" pitchFamily="49" charset="-122"/>
            </a:endParaRPr>
          </a:p>
        </p:txBody>
      </p:sp>
      <p:sp>
        <p:nvSpPr>
          <p:cNvPr id="582660" name="Rectangle 4"/>
          <p:cNvSpPr>
            <a:spLocks noGrp="1" noChangeArrowheads="1"/>
          </p:cNvSpPr>
          <p:nvPr>
            <p:ph type="body" idx="1"/>
          </p:nvPr>
        </p:nvSpPr>
        <p:spPr>
          <a:xfrm>
            <a:off x="2566988" y="1916113"/>
            <a:ext cx="1944687" cy="4392612"/>
          </a:xfrm>
          <a:solidFill>
            <a:srgbClr val="FFFF00"/>
          </a:solidFill>
          <a:ln w="57150" cmpd="thickThin">
            <a:solidFill>
              <a:schemeClr val="tx1"/>
            </a:solidFill>
            <a:miter lim="800000"/>
          </a:ln>
        </p:spPr>
        <p:txBody>
          <a:bodyPr/>
          <a:lstStyle/>
          <a:p>
            <a:pPr marL="0" indent="0" eaLnBrk="1" hangingPunct="1">
              <a:lnSpc>
                <a:spcPct val="120000"/>
              </a:lnSpc>
              <a:buClr>
                <a:srgbClr val="FF0000"/>
              </a:buClr>
              <a:defRPr/>
            </a:pPr>
            <a:r>
              <a:rPr lang="zh-CN" altLang="en-US" sz="2200">
                <a:solidFill>
                  <a:srgbClr val="FF0000"/>
                </a:solidFill>
                <a:effectLst>
                  <a:outerShdw blurRad="38100" dist="38100" dir="2700000" algn="tl">
                    <a:srgbClr val="000000"/>
                  </a:outerShdw>
                </a:effectLst>
              </a:rPr>
              <a:t>  思想</a:t>
            </a:r>
          </a:p>
          <a:p>
            <a:pPr marL="0" indent="0" eaLnBrk="1" hangingPunct="1">
              <a:lnSpc>
                <a:spcPct val="120000"/>
              </a:lnSpc>
              <a:buFont typeface="Wingdings" panose="05000000000000000000" pitchFamily="2" charset="2"/>
              <a:buNone/>
              <a:defRPr/>
            </a:pPr>
            <a:r>
              <a:rPr lang="zh-CN" altLang="en-US" sz="2200"/>
              <a:t>    在写缓冲区中，将多个连续的数据组合起来，提高写缓冲区的空间利用率，减少因写缓冲区满而等待的时间。</a:t>
            </a:r>
          </a:p>
        </p:txBody>
      </p:sp>
      <p:pic>
        <p:nvPicPr>
          <p:cNvPr id="142341" name="Picture 5" descr="Ch5-fig12"/>
          <p:cNvPicPr>
            <a:picLocks noChangeAspect="1" noChangeArrowheads="1"/>
          </p:cNvPicPr>
          <p:nvPr/>
        </p:nvPicPr>
        <p:blipFill>
          <a:blip r:embed="rId4">
            <a:clrChange>
              <a:clrFrom>
                <a:srgbClr val="FFFFFF"/>
              </a:clrFrom>
              <a:clrTo>
                <a:srgbClr val="FFFFFF">
                  <a:alpha val="0"/>
                </a:srgbClr>
              </a:clrTo>
            </a:clrChange>
            <a:lum bright="-12000"/>
            <a:extLst>
              <a:ext uri="{28A0092B-C50C-407E-A947-70E740481C1C}">
                <a14:useLocalDpi xmlns:a14="http://schemas.microsoft.com/office/drawing/2010/main" val="0"/>
              </a:ext>
            </a:extLst>
          </a:blip>
          <a:srcRect b="16817"/>
          <a:stretch>
            <a:fillRect/>
          </a:stretch>
        </p:blipFill>
        <p:spPr bwMode="auto">
          <a:xfrm>
            <a:off x="4727575" y="2060575"/>
            <a:ext cx="556260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2" name="TextBox 1"/>
          <p:cNvSpPr txBox="1">
            <a:spLocks noChangeArrowheads="1"/>
          </p:cNvSpPr>
          <p:nvPr/>
        </p:nvSpPr>
        <p:spPr bwMode="auto">
          <a:xfrm>
            <a:off x="6167438" y="1916113"/>
            <a:ext cx="576262"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400">
                <a:solidFill>
                  <a:srgbClr val="0000FF"/>
                </a:solidFill>
                <a:latin typeface="Times New Roman" panose="02020603050405020304" pitchFamily="18" charset="0"/>
                <a:ea typeface="宋体" panose="02010600030101010101" pitchFamily="2" charset="-122"/>
              </a:rPr>
              <a:t>64bit</a:t>
            </a:r>
            <a:endParaRPr lang="zh-CN" altLang="en-US" sz="1400">
              <a:solidFill>
                <a:srgbClr val="0000FF"/>
              </a:solidFill>
              <a:latin typeface="Times New Roman" panose="02020603050405020304" pitchFamily="18" charset="0"/>
              <a:ea typeface="宋体" panose="02010600030101010101" pitchFamily="2" charset="-122"/>
            </a:endParaRPr>
          </a:p>
        </p:txBody>
      </p:sp>
      <p:sp>
        <p:nvSpPr>
          <p:cNvPr id="142343" name="TextBox 6"/>
          <p:cNvSpPr txBox="1">
            <a:spLocks noChangeArrowheads="1"/>
          </p:cNvSpPr>
          <p:nvPr/>
        </p:nvSpPr>
        <p:spPr bwMode="auto">
          <a:xfrm>
            <a:off x="7232650" y="1928813"/>
            <a:ext cx="57467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400">
                <a:solidFill>
                  <a:srgbClr val="0000FF"/>
                </a:solidFill>
                <a:latin typeface="Times New Roman" panose="02020603050405020304" pitchFamily="18" charset="0"/>
                <a:ea typeface="宋体" panose="02010600030101010101" pitchFamily="2" charset="-122"/>
              </a:rPr>
              <a:t>64bit</a:t>
            </a:r>
            <a:endParaRPr lang="zh-CN" altLang="en-US" sz="1400">
              <a:solidFill>
                <a:srgbClr val="0000FF"/>
              </a:solidFill>
              <a:latin typeface="Times New Roman" panose="02020603050405020304" pitchFamily="18" charset="0"/>
              <a:ea typeface="宋体" panose="02010600030101010101" pitchFamily="2" charset="-122"/>
            </a:endParaRPr>
          </a:p>
        </p:txBody>
      </p:sp>
      <p:sp>
        <p:nvSpPr>
          <p:cNvPr id="142344" name="TextBox 7"/>
          <p:cNvSpPr txBox="1">
            <a:spLocks noChangeArrowheads="1"/>
          </p:cNvSpPr>
          <p:nvPr/>
        </p:nvSpPr>
        <p:spPr bwMode="auto">
          <a:xfrm>
            <a:off x="8328025" y="1928813"/>
            <a:ext cx="576263"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400">
                <a:solidFill>
                  <a:srgbClr val="0000FF"/>
                </a:solidFill>
                <a:latin typeface="Times New Roman" panose="02020603050405020304" pitchFamily="18" charset="0"/>
                <a:ea typeface="宋体" panose="02010600030101010101" pitchFamily="2" charset="-122"/>
              </a:rPr>
              <a:t>64bit</a:t>
            </a:r>
            <a:endParaRPr lang="zh-CN" altLang="en-US" sz="1400">
              <a:solidFill>
                <a:srgbClr val="0000FF"/>
              </a:solidFill>
              <a:latin typeface="Times New Roman" panose="02020603050405020304" pitchFamily="18" charset="0"/>
              <a:ea typeface="宋体" panose="02010600030101010101" pitchFamily="2" charset="-122"/>
            </a:endParaRPr>
          </a:p>
        </p:txBody>
      </p:sp>
      <p:sp>
        <p:nvSpPr>
          <p:cNvPr id="142345" name="TextBox 10"/>
          <p:cNvSpPr txBox="1">
            <a:spLocks noChangeArrowheads="1"/>
          </p:cNvSpPr>
          <p:nvPr/>
        </p:nvSpPr>
        <p:spPr bwMode="auto">
          <a:xfrm>
            <a:off x="9480550" y="1928813"/>
            <a:ext cx="576263"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400">
                <a:solidFill>
                  <a:srgbClr val="0000FF"/>
                </a:solidFill>
                <a:latin typeface="Times New Roman" panose="02020603050405020304" pitchFamily="18" charset="0"/>
                <a:ea typeface="宋体" panose="02010600030101010101" pitchFamily="2" charset="-122"/>
              </a:rPr>
              <a:t>64bit</a:t>
            </a:r>
            <a:endParaRPr lang="zh-CN" altLang="en-US" sz="1400">
              <a:solidFill>
                <a:srgbClr val="0000FF"/>
              </a:solidFill>
              <a:latin typeface="Times New Roman" panose="02020603050405020304" pitchFamily="18" charset="0"/>
              <a:ea typeface="宋体" panose="02010600030101010101" pitchFamily="2" charset="-122"/>
            </a:endParaRPr>
          </a:p>
        </p:txBody>
      </p:sp>
    </p:spTree>
  </p:cSld>
  <p:clrMapOvr>
    <a:masterClrMapping/>
  </p:clrMapOvr>
  <p:transition spd="slow">
    <p:random/>
    <p:sndAc>
      <p:stSnd>
        <p:snd r:embed="rId2" name="projctor.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pPr eaLnBrk="1" hangingPunct="1">
              <a:defRPr/>
            </a:pPr>
            <a:r>
              <a:rPr lang="zh-CN" altLang="en-US"/>
              <a:t>牺牲者</a:t>
            </a:r>
            <a:r>
              <a:rPr lang="en-US" altLang="zh-CN"/>
              <a:t>Cache</a:t>
            </a:r>
            <a:endParaRPr lang="zh-CN" altLang="en-US"/>
          </a:p>
        </p:txBody>
      </p:sp>
      <p:sp>
        <p:nvSpPr>
          <p:cNvPr id="143363"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降低缺失代价</a:t>
            </a:r>
            <a:endParaRPr lang="zh-CN" altLang="en-US" sz="1200" b="0">
              <a:latin typeface="Times New Roman" panose="02020603050405020304" pitchFamily="18" charset="0"/>
              <a:ea typeface="幼圆" panose="02010509060101010101" pitchFamily="49" charset="-122"/>
            </a:endParaRPr>
          </a:p>
        </p:txBody>
      </p:sp>
      <p:sp>
        <p:nvSpPr>
          <p:cNvPr id="583684" name="Rectangle 4"/>
          <p:cNvSpPr>
            <a:spLocks noGrp="1" noChangeArrowheads="1"/>
          </p:cNvSpPr>
          <p:nvPr>
            <p:ph type="body" idx="1"/>
          </p:nvPr>
        </p:nvSpPr>
        <p:spPr>
          <a:xfrm>
            <a:off x="2333625" y="1989138"/>
            <a:ext cx="7958138" cy="4335462"/>
          </a:xfrm>
        </p:spPr>
        <p:txBody>
          <a:bodyPr>
            <a:normAutofit lnSpcReduction="10000"/>
          </a:bodyPr>
          <a:lstStyle/>
          <a:p>
            <a:pPr marL="0" indent="0" eaLnBrk="1" hangingPunct="1">
              <a:lnSpc>
                <a:spcPct val="110000"/>
              </a:lnSpc>
              <a:buClr>
                <a:srgbClr val="FF0000"/>
              </a:buClr>
              <a:defRPr/>
            </a:pPr>
            <a:r>
              <a:rPr lang="zh-CN" altLang="en-US" sz="2400" dirty="0">
                <a:solidFill>
                  <a:srgbClr val="FF0000"/>
                </a:solidFill>
                <a:effectLst>
                  <a:outerShdw blurRad="38100" dist="38100" dir="2700000" algn="tl">
                    <a:srgbClr val="C0C0C0"/>
                  </a:outerShdw>
                </a:effectLst>
              </a:rPr>
              <a:t>  思想</a:t>
            </a:r>
          </a:p>
          <a:p>
            <a:pPr marL="0" indent="0" eaLnBrk="1" hangingPunct="1">
              <a:lnSpc>
                <a:spcPct val="110000"/>
              </a:lnSpc>
              <a:buFont typeface="Wingdings" panose="05000000000000000000" pitchFamily="2" charset="2"/>
              <a:buNone/>
              <a:defRPr/>
            </a:pPr>
            <a:r>
              <a:rPr lang="zh-CN" altLang="en-US" sz="2400" dirty="0"/>
              <a:t>    在</a:t>
            </a:r>
            <a:r>
              <a:rPr lang="en-US" altLang="zh-CN" sz="2400" dirty="0"/>
              <a:t>Cache</a:t>
            </a:r>
            <a:r>
              <a:rPr lang="zh-CN" altLang="en-US" sz="2400" dirty="0"/>
              <a:t>和它的替换路径之间增加一个小的、全相联的</a:t>
            </a:r>
            <a:r>
              <a:rPr lang="en-US" altLang="zh-CN" sz="2400" dirty="0"/>
              <a:t>Cache（</a:t>
            </a:r>
            <a:r>
              <a:rPr lang="zh-CN" altLang="en-US" sz="2400" dirty="0">
                <a:solidFill>
                  <a:srgbClr val="0000FF"/>
                </a:solidFill>
              </a:rPr>
              <a:t>牺牲者</a:t>
            </a:r>
            <a:r>
              <a:rPr lang="en-US" altLang="zh-CN" sz="2400" dirty="0">
                <a:solidFill>
                  <a:srgbClr val="0000FF"/>
                </a:solidFill>
              </a:rPr>
              <a:t>Cache</a:t>
            </a:r>
            <a:r>
              <a:rPr lang="en-US" altLang="zh-CN" sz="2400" dirty="0"/>
              <a:t>），</a:t>
            </a:r>
            <a:r>
              <a:rPr lang="zh-CN" altLang="en-US" sz="2400" dirty="0"/>
              <a:t>这个牺牲者</a:t>
            </a:r>
            <a:r>
              <a:rPr lang="en-US" altLang="zh-CN" sz="2400" dirty="0"/>
              <a:t>Cache</a:t>
            </a:r>
            <a:r>
              <a:rPr lang="zh-CN" altLang="en-US" sz="2400" dirty="0"/>
              <a:t>中只包含</a:t>
            </a:r>
            <a:r>
              <a:rPr lang="en-US" altLang="zh-CN" sz="2400" dirty="0"/>
              <a:t>Cache</a:t>
            </a:r>
            <a:r>
              <a:rPr lang="zh-CN" altLang="en-US" sz="2400" dirty="0"/>
              <a:t>中因为冲突而被替换出的块（牺牲者），然后在缺失发生时，在要访问下层存储器之前，先检查牺牲者</a:t>
            </a:r>
            <a:r>
              <a:rPr lang="en-US" altLang="zh-CN" sz="2400" dirty="0"/>
              <a:t>Cache，</a:t>
            </a:r>
            <a:r>
              <a:rPr lang="zh-CN" altLang="en-US" sz="2400" dirty="0"/>
              <a:t>看其中是否包含有期望的数据，如果有，则牺牲块与</a:t>
            </a:r>
            <a:r>
              <a:rPr lang="en-US" altLang="zh-CN" sz="2400" dirty="0"/>
              <a:t>Cache</a:t>
            </a:r>
            <a:r>
              <a:rPr lang="zh-CN" altLang="en-US" sz="2400" dirty="0"/>
              <a:t>块互换（见后图） 。</a:t>
            </a:r>
          </a:p>
          <a:p>
            <a:pPr marL="0" indent="0" eaLnBrk="1" hangingPunct="1">
              <a:lnSpc>
                <a:spcPct val="110000"/>
              </a:lnSpc>
              <a:buClr>
                <a:srgbClr val="FF0000"/>
              </a:buClr>
              <a:defRPr/>
            </a:pPr>
            <a:r>
              <a:rPr lang="zh-CN" altLang="en-US" sz="2400" dirty="0">
                <a:solidFill>
                  <a:srgbClr val="FF0000"/>
                </a:solidFill>
                <a:effectLst>
                  <a:outerShdw blurRad="38100" dist="38100" dir="2700000" algn="tl">
                    <a:srgbClr val="C0C0C0"/>
                  </a:outerShdw>
                </a:effectLst>
              </a:rPr>
              <a:t>  性能</a:t>
            </a:r>
          </a:p>
          <a:p>
            <a:pPr marL="0" indent="0" eaLnBrk="1" hangingPunct="1">
              <a:lnSpc>
                <a:spcPct val="110000"/>
              </a:lnSpc>
              <a:buFont typeface="Wingdings" panose="05000000000000000000" pitchFamily="2" charset="2"/>
              <a:buNone/>
              <a:defRPr/>
            </a:pPr>
            <a:r>
              <a:rPr lang="zh-CN" altLang="en-US" sz="2400" dirty="0"/>
              <a:t>    依赖于特定的程序，一个包含4个存储字的牺牲者</a:t>
            </a:r>
            <a:r>
              <a:rPr lang="en-US" altLang="zh-CN" sz="2400" dirty="0"/>
              <a:t>Cache</a:t>
            </a:r>
            <a:r>
              <a:rPr lang="zh-CN" altLang="en-US" sz="2400" dirty="0"/>
              <a:t>能减少20%～90%的冲突缺失。</a:t>
            </a:r>
          </a:p>
        </p:txBody>
      </p:sp>
      <p:sp>
        <p:nvSpPr>
          <p:cNvPr id="143365"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1</a:t>
            </a:r>
          </a:p>
        </p:txBody>
      </p:sp>
    </p:spTree>
  </p:cSld>
  <p:clrMapOvr>
    <a:masterClrMapping/>
  </p:clrMapOvr>
  <p:transition spd="slow">
    <p:random/>
    <p:sndAc>
      <p:stSnd>
        <p:snd r:embed="rId2" name="projctor.wav"/>
      </p:stSnd>
    </p:sndAc>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1026"/>
          <p:cNvSpPr>
            <a:spLocks noGrp="1" noChangeArrowheads="1"/>
          </p:cNvSpPr>
          <p:nvPr>
            <p:ph type="title"/>
          </p:nvPr>
        </p:nvSpPr>
        <p:spPr/>
        <p:txBody>
          <a:bodyPr/>
          <a:lstStyle/>
          <a:p>
            <a:pPr eaLnBrk="1" hangingPunct="1">
              <a:defRPr/>
            </a:pPr>
            <a:r>
              <a:rPr lang="zh-CN" altLang="en-US"/>
              <a:t>牺牲者</a:t>
            </a:r>
            <a:r>
              <a:rPr lang="en-US" altLang="zh-CN"/>
              <a:t>Cache</a:t>
            </a:r>
            <a:endParaRPr lang="zh-CN" altLang="en-US"/>
          </a:p>
        </p:txBody>
      </p:sp>
      <p:sp>
        <p:nvSpPr>
          <p:cNvPr id="144387" name="Text Box 1027"/>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降低缺失代价</a:t>
            </a:r>
            <a:endParaRPr lang="zh-CN" altLang="en-US" sz="1200" b="0">
              <a:latin typeface="Times New Roman" panose="02020603050405020304" pitchFamily="18" charset="0"/>
              <a:ea typeface="幼圆" panose="02010509060101010101" pitchFamily="49" charset="-122"/>
            </a:endParaRPr>
          </a:p>
        </p:txBody>
      </p:sp>
      <p:pic>
        <p:nvPicPr>
          <p:cNvPr id="144388" name="Picture 1030" descr="Ch5-fig13"/>
          <p:cNvPicPr>
            <a:picLocks noChangeAspect="1" noChangeArrowheads="1"/>
          </p:cNvPicPr>
          <p:nvPr/>
        </p:nvPicPr>
        <p:blipFill>
          <a:blip r:embed="rId4">
            <a:clrChange>
              <a:clrFrom>
                <a:srgbClr val="FFFFFF"/>
              </a:clrFrom>
              <a:clrTo>
                <a:srgbClr val="FFFFFF">
                  <a:alpha val="0"/>
                </a:srgbClr>
              </a:clrTo>
            </a:clrChange>
            <a:lum bright="-24000"/>
            <a:extLst>
              <a:ext uri="{28A0092B-C50C-407E-A947-70E740481C1C}">
                <a14:useLocalDpi xmlns:a14="http://schemas.microsoft.com/office/drawing/2010/main" val="0"/>
              </a:ext>
            </a:extLst>
          </a:blip>
          <a:srcRect b="15636"/>
          <a:stretch>
            <a:fillRect/>
          </a:stretch>
        </p:blipFill>
        <p:spPr bwMode="auto">
          <a:xfrm>
            <a:off x="3200400" y="2133600"/>
            <a:ext cx="5486400" cy="433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9" name="Text Box 1031"/>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2</a:t>
            </a:r>
          </a:p>
        </p:txBody>
      </p:sp>
    </p:spTree>
  </p:cSld>
  <p:clrMapOvr>
    <a:masterClrMapping/>
  </p:clrMapOvr>
  <p:transition spd="slow">
    <p:random/>
    <p:sndAc>
      <p:stSnd>
        <p:snd r:embed="rId2" name="projctor.wav"/>
      </p:stSnd>
    </p:sndAc>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eaLnBrk="1" hangingPunct="1">
              <a:defRPr/>
            </a:pPr>
            <a:r>
              <a:rPr lang="zh-CN" altLang="en-US"/>
              <a:t>降低缺失率</a:t>
            </a:r>
          </a:p>
        </p:txBody>
      </p:sp>
      <p:sp>
        <p:nvSpPr>
          <p:cNvPr id="145411"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endParaRPr lang="zh-CN" altLang="en-US" sz="1200" b="0">
              <a:latin typeface="Times New Roman" panose="02020603050405020304" pitchFamily="18" charset="0"/>
              <a:ea typeface="幼圆" panose="02010509060101010101" pitchFamily="49" charset="-122"/>
            </a:endParaRPr>
          </a:p>
        </p:txBody>
      </p:sp>
      <p:sp>
        <p:nvSpPr>
          <p:cNvPr id="145412" name="Rectangle 4"/>
          <p:cNvSpPr>
            <a:spLocks noGrp="1" noChangeArrowheads="1"/>
          </p:cNvSpPr>
          <p:nvPr>
            <p:ph type="body" idx="1"/>
          </p:nvPr>
        </p:nvSpPr>
        <p:spPr>
          <a:xfrm>
            <a:off x="3810000" y="1989138"/>
            <a:ext cx="6481763" cy="4392612"/>
          </a:xfrm>
        </p:spPr>
        <p:txBody>
          <a:bodyPr/>
          <a:lstStyle/>
          <a:p>
            <a:pPr eaLnBrk="1" hangingPunct="1">
              <a:lnSpc>
                <a:spcPct val="120000"/>
              </a:lnSpc>
            </a:pPr>
            <a:r>
              <a:rPr lang="zh-CN" altLang="en-US">
                <a:hlinkClick r:id="" action="ppaction://noaction"/>
              </a:rPr>
              <a:t>导致缺失的原因</a:t>
            </a:r>
            <a:endParaRPr lang="zh-CN" altLang="en-US"/>
          </a:p>
          <a:p>
            <a:pPr eaLnBrk="1" hangingPunct="1">
              <a:lnSpc>
                <a:spcPct val="120000"/>
              </a:lnSpc>
            </a:pPr>
            <a:r>
              <a:rPr lang="zh-CN" altLang="en-US"/>
              <a:t>降低缺失率的技术</a:t>
            </a:r>
          </a:p>
          <a:p>
            <a:pPr lvl="1" eaLnBrk="1" hangingPunct="1">
              <a:lnSpc>
                <a:spcPct val="120000"/>
              </a:lnSpc>
            </a:pPr>
            <a:r>
              <a:rPr lang="zh-CN" altLang="en-US">
                <a:hlinkClick r:id="" action="ppaction://noaction"/>
              </a:rPr>
              <a:t>增加</a:t>
            </a:r>
            <a:r>
              <a:rPr lang="en-US" altLang="zh-CN">
                <a:hlinkClick r:id="" action="ppaction://noaction"/>
              </a:rPr>
              <a:t>Cache</a:t>
            </a:r>
            <a:r>
              <a:rPr lang="zh-CN" altLang="en-US">
                <a:hlinkClick r:id="" action="ppaction://noaction"/>
              </a:rPr>
              <a:t>块大小</a:t>
            </a:r>
            <a:endParaRPr lang="zh-CN" altLang="en-US"/>
          </a:p>
          <a:p>
            <a:pPr lvl="1" eaLnBrk="1" hangingPunct="1">
              <a:lnSpc>
                <a:spcPct val="120000"/>
              </a:lnSpc>
            </a:pPr>
            <a:r>
              <a:rPr lang="zh-CN" altLang="en-US">
                <a:hlinkClick r:id="" action="ppaction://noaction"/>
              </a:rPr>
              <a:t>增加</a:t>
            </a:r>
            <a:r>
              <a:rPr lang="en-US" altLang="zh-CN">
                <a:hlinkClick r:id="" action="ppaction://noaction"/>
              </a:rPr>
              <a:t>Cache</a:t>
            </a:r>
            <a:r>
              <a:rPr lang="zh-CN" altLang="en-US">
                <a:hlinkClick r:id="" action="ppaction://noaction"/>
              </a:rPr>
              <a:t>容量</a:t>
            </a:r>
            <a:endParaRPr lang="zh-CN" altLang="en-US"/>
          </a:p>
          <a:p>
            <a:pPr lvl="1" eaLnBrk="1" hangingPunct="1">
              <a:lnSpc>
                <a:spcPct val="120000"/>
              </a:lnSpc>
            </a:pPr>
            <a:r>
              <a:rPr lang="zh-CN" altLang="en-US">
                <a:hlinkClick r:id="" action="ppaction://noaction"/>
              </a:rPr>
              <a:t>增加相联度</a:t>
            </a:r>
            <a:endParaRPr lang="zh-CN" altLang="en-US"/>
          </a:p>
          <a:p>
            <a:pPr lvl="1" eaLnBrk="1" hangingPunct="1">
              <a:lnSpc>
                <a:spcPct val="120000"/>
              </a:lnSpc>
            </a:pPr>
            <a:r>
              <a:rPr lang="zh-CN" altLang="en-US">
                <a:hlinkClick r:id="" action="ppaction://noaction"/>
              </a:rPr>
              <a:t>路预测和伪相联</a:t>
            </a:r>
            <a:r>
              <a:rPr lang="en-US" altLang="zh-CN">
                <a:hlinkClick r:id="" action="ppaction://noaction"/>
              </a:rPr>
              <a:t>Cache</a:t>
            </a:r>
            <a:endParaRPr lang="en-US" altLang="zh-CN"/>
          </a:p>
          <a:p>
            <a:pPr lvl="1" eaLnBrk="1" hangingPunct="1">
              <a:lnSpc>
                <a:spcPct val="120000"/>
              </a:lnSpc>
            </a:pPr>
            <a:r>
              <a:rPr lang="zh-CN" altLang="en-US">
                <a:hlinkClick r:id="" action="ppaction://noaction"/>
              </a:rPr>
              <a:t>编译优化</a:t>
            </a:r>
            <a:endParaRPr lang="zh-CN" altLang="en-US"/>
          </a:p>
        </p:txBody>
      </p:sp>
    </p:spTree>
  </p:cSld>
  <p:clrMapOvr>
    <a:masterClrMapping/>
  </p:clrMapOvr>
  <p:transition spd="slow">
    <p:random/>
    <p:sndAc>
      <p:stSnd>
        <p:snd r:embed="rId2" name="projctor.wav"/>
      </p:stSnd>
    </p:sndAc>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pPr eaLnBrk="1" hangingPunct="1">
              <a:defRPr/>
            </a:pPr>
            <a:r>
              <a:rPr lang="zh-CN" altLang="en-US"/>
              <a:t>导致缺失的原因</a:t>
            </a:r>
          </a:p>
        </p:txBody>
      </p:sp>
      <p:sp>
        <p:nvSpPr>
          <p:cNvPr id="14643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降低缺失率</a:t>
            </a:r>
            <a:endParaRPr lang="zh-CN" altLang="en-US" sz="1200" b="0">
              <a:latin typeface="Times New Roman" panose="02020603050405020304" pitchFamily="18" charset="0"/>
              <a:ea typeface="幼圆" panose="02010509060101010101" pitchFamily="49" charset="-122"/>
            </a:endParaRPr>
          </a:p>
        </p:txBody>
      </p:sp>
      <p:sp>
        <p:nvSpPr>
          <p:cNvPr id="590853" name="Rectangle 5"/>
          <p:cNvSpPr>
            <a:spLocks noGrp="1" noChangeArrowheads="1"/>
          </p:cNvSpPr>
          <p:nvPr>
            <p:ph type="body" idx="1"/>
          </p:nvPr>
        </p:nvSpPr>
        <p:spPr>
          <a:xfrm>
            <a:off x="2333625" y="1989138"/>
            <a:ext cx="7958138" cy="4411662"/>
          </a:xfrm>
        </p:spPr>
        <p:txBody>
          <a:bodyPr/>
          <a:lstStyle/>
          <a:p>
            <a:pPr marL="0" indent="0" eaLnBrk="1" hangingPunct="1">
              <a:buClr>
                <a:srgbClr val="FF0000"/>
              </a:buClr>
              <a:defRPr/>
            </a:pPr>
            <a:r>
              <a:rPr lang="zh-CN" altLang="en-US" sz="2400" dirty="0"/>
              <a:t>  </a:t>
            </a:r>
            <a:r>
              <a:rPr lang="zh-CN" altLang="en-US" sz="2400" dirty="0">
                <a:solidFill>
                  <a:srgbClr val="FF0000"/>
                </a:solidFill>
                <a:effectLst>
                  <a:outerShdw blurRad="38100" dist="38100" dir="2700000" algn="tl">
                    <a:srgbClr val="C0C0C0"/>
                  </a:outerShdw>
                </a:effectLst>
              </a:rPr>
              <a:t>强制（</a:t>
            </a:r>
            <a:r>
              <a:rPr lang="en-US" altLang="zh-CN" sz="2400" dirty="0">
                <a:solidFill>
                  <a:srgbClr val="FF0000"/>
                </a:solidFill>
                <a:effectLst>
                  <a:outerShdw blurRad="38100" dist="38100" dir="2700000" algn="tl">
                    <a:srgbClr val="C0C0C0"/>
                  </a:outerShdw>
                </a:effectLst>
              </a:rPr>
              <a:t>Compulsory）</a:t>
            </a:r>
            <a:r>
              <a:rPr lang="zh-CN" altLang="en-US" sz="2400" dirty="0">
                <a:solidFill>
                  <a:srgbClr val="FF0000"/>
                </a:solidFill>
                <a:effectLst>
                  <a:outerShdw blurRad="38100" dist="38100" dir="2700000" algn="tl">
                    <a:srgbClr val="C0C0C0"/>
                  </a:outerShdw>
                </a:effectLst>
              </a:rPr>
              <a:t>缺失</a:t>
            </a:r>
          </a:p>
          <a:p>
            <a:pPr marL="0" indent="0" eaLnBrk="1" hangingPunct="1">
              <a:buFont typeface="Wingdings" panose="05000000000000000000" pitchFamily="2" charset="2"/>
              <a:buNone/>
              <a:defRPr/>
            </a:pPr>
            <a:r>
              <a:rPr lang="zh-CN" altLang="en-US" sz="2400" dirty="0"/>
              <a:t>    对一个块的第一次访问一定不在</a:t>
            </a:r>
            <a:r>
              <a:rPr lang="en-US" altLang="zh-CN" sz="2400" dirty="0"/>
              <a:t>Cache</a:t>
            </a:r>
            <a:r>
              <a:rPr lang="zh-CN" altLang="en-US" sz="2400" dirty="0"/>
              <a:t>中，所以该块必须被调入到</a:t>
            </a:r>
            <a:r>
              <a:rPr lang="en-US" altLang="zh-CN" sz="2400" dirty="0"/>
              <a:t>Cache</a:t>
            </a:r>
            <a:r>
              <a:rPr lang="zh-CN" altLang="en-US" sz="2400" dirty="0"/>
              <a:t>中（这也称为：冷启动缺失、首次访问缺失等）。</a:t>
            </a:r>
          </a:p>
          <a:p>
            <a:pPr marL="0" indent="0" eaLnBrk="1" hangingPunct="1">
              <a:buClr>
                <a:srgbClr val="FF0000"/>
              </a:buClr>
              <a:defRPr/>
            </a:pPr>
            <a:r>
              <a:rPr lang="zh-CN" altLang="en-US" sz="2400" dirty="0"/>
              <a:t>  </a:t>
            </a:r>
            <a:r>
              <a:rPr lang="zh-CN" altLang="en-US" sz="2400" dirty="0">
                <a:solidFill>
                  <a:srgbClr val="FF0000"/>
                </a:solidFill>
                <a:effectLst>
                  <a:outerShdw blurRad="38100" dist="38100" dir="2700000" algn="tl">
                    <a:srgbClr val="C0C0C0"/>
                  </a:outerShdw>
                </a:effectLst>
              </a:rPr>
              <a:t>容量（</a:t>
            </a:r>
            <a:r>
              <a:rPr lang="en-US" altLang="zh-CN" sz="2400" dirty="0">
                <a:solidFill>
                  <a:srgbClr val="FF0000"/>
                </a:solidFill>
                <a:effectLst>
                  <a:outerShdw blurRad="38100" dist="38100" dir="2700000" algn="tl">
                    <a:srgbClr val="C0C0C0"/>
                  </a:outerShdw>
                </a:effectLst>
              </a:rPr>
              <a:t>Capacity）</a:t>
            </a:r>
            <a:r>
              <a:rPr lang="zh-CN" altLang="en-US" sz="2400" dirty="0">
                <a:solidFill>
                  <a:srgbClr val="FF0000"/>
                </a:solidFill>
                <a:effectLst>
                  <a:outerShdw blurRad="38100" dist="38100" dir="2700000" algn="tl">
                    <a:srgbClr val="C0C0C0"/>
                  </a:outerShdw>
                </a:effectLst>
              </a:rPr>
              <a:t>缺失</a:t>
            </a:r>
          </a:p>
          <a:p>
            <a:pPr marL="0" indent="0" eaLnBrk="1" hangingPunct="1">
              <a:buFont typeface="Wingdings" panose="05000000000000000000" pitchFamily="2" charset="2"/>
              <a:buNone/>
              <a:defRPr/>
            </a:pPr>
            <a:r>
              <a:rPr lang="zh-CN" altLang="en-US" sz="2400" dirty="0"/>
              <a:t>    如果</a:t>
            </a:r>
            <a:r>
              <a:rPr lang="en-US" altLang="zh-CN" sz="2400" dirty="0"/>
              <a:t>Cache</a:t>
            </a:r>
            <a:r>
              <a:rPr lang="zh-CN" altLang="en-US" sz="2400" dirty="0"/>
              <a:t>容纳不了一个程序持续执行所需要的所有块，当某些块被替换后，若又重新被访问就会发生缺失。</a:t>
            </a:r>
          </a:p>
          <a:p>
            <a:pPr marL="0" indent="0" eaLnBrk="1" hangingPunct="1">
              <a:buClr>
                <a:srgbClr val="FF0000"/>
              </a:buClr>
              <a:defRPr/>
            </a:pPr>
            <a:r>
              <a:rPr lang="zh-CN" altLang="en-US" sz="2400" dirty="0">
                <a:solidFill>
                  <a:srgbClr val="FF0000"/>
                </a:solidFill>
                <a:effectLst>
                  <a:outerShdw blurRad="38100" dist="38100" dir="2700000" algn="tl">
                    <a:srgbClr val="C0C0C0"/>
                  </a:outerShdw>
                </a:effectLst>
              </a:rPr>
              <a:t>  冲突（</a:t>
            </a:r>
            <a:r>
              <a:rPr lang="en-US" altLang="zh-CN" sz="2400" dirty="0">
                <a:solidFill>
                  <a:srgbClr val="FF0000"/>
                </a:solidFill>
                <a:effectLst>
                  <a:outerShdw blurRad="38100" dist="38100" dir="2700000" algn="tl">
                    <a:srgbClr val="C0C0C0"/>
                  </a:outerShdw>
                </a:effectLst>
              </a:rPr>
              <a:t>Conflict）</a:t>
            </a:r>
            <a:r>
              <a:rPr lang="zh-CN" altLang="en-US" sz="2400" dirty="0">
                <a:solidFill>
                  <a:srgbClr val="FF0000"/>
                </a:solidFill>
                <a:effectLst>
                  <a:outerShdw blurRad="38100" dist="38100" dir="2700000" algn="tl">
                    <a:srgbClr val="C0C0C0"/>
                  </a:outerShdw>
                </a:effectLst>
              </a:rPr>
              <a:t>缺失</a:t>
            </a:r>
          </a:p>
          <a:p>
            <a:pPr marL="0" indent="0" eaLnBrk="1" hangingPunct="1">
              <a:buFont typeface="Wingdings" panose="05000000000000000000" pitchFamily="2" charset="2"/>
              <a:buNone/>
              <a:defRPr/>
            </a:pPr>
            <a:r>
              <a:rPr lang="zh-CN" altLang="en-US" sz="2400" dirty="0"/>
              <a:t>    如果采用组相联/直接相联，若太多的块映射到同一组（块）中，则会出现该组中某块被别的块替换后又被重新访问，这就发生冲突缺失。</a:t>
            </a:r>
          </a:p>
        </p:txBody>
      </p:sp>
      <p:sp>
        <p:nvSpPr>
          <p:cNvPr id="146437" name="Text Box 6"/>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5</a:t>
            </a:r>
            <a:r>
              <a:rPr lang="zh-CN" altLang="en-US" sz="1200" b="0">
                <a:latin typeface="幼圆" panose="02010509060101010101" pitchFamily="49" charset="-122"/>
                <a:ea typeface="幼圆" panose="02010509060101010101" pitchFamily="49" charset="-122"/>
              </a:rPr>
              <a:t> 之 1</a:t>
            </a:r>
          </a:p>
        </p:txBody>
      </p:sp>
    </p:spTree>
  </p:cSld>
  <p:clrMapOvr>
    <a:masterClrMapping/>
  </p:clrMapOvr>
  <p:transition spd="slow">
    <p:random/>
    <p:sndAc>
      <p:stSnd>
        <p:snd r:embed="rId2" name="projctor.wav"/>
      </p:stSnd>
    </p:sndAc>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总  结</a:t>
            </a:r>
          </a:p>
        </p:txBody>
      </p:sp>
      <p:sp>
        <p:nvSpPr>
          <p:cNvPr id="150531" name="内容占位符 2"/>
          <p:cNvSpPr>
            <a:spLocks noGrp="1"/>
          </p:cNvSpPr>
          <p:nvPr>
            <p:ph idx="1"/>
          </p:nvPr>
        </p:nvSpPr>
        <p:spPr/>
        <p:txBody>
          <a:bodyPr/>
          <a:lstStyle/>
          <a:p>
            <a:r>
              <a:rPr lang="zh-CN" altLang="en-US" sz="2400" dirty="0">
                <a:solidFill>
                  <a:srgbClr val="FF0000"/>
                </a:solidFill>
              </a:rPr>
              <a:t>规律</a:t>
            </a:r>
            <a:endParaRPr lang="en-US" altLang="zh-CN" sz="2400" dirty="0">
              <a:solidFill>
                <a:srgbClr val="FF0000"/>
              </a:solidFill>
            </a:endParaRPr>
          </a:p>
          <a:p>
            <a:pPr lvl="1"/>
            <a:r>
              <a:rPr lang="zh-CN" altLang="en-US" sz="2400" dirty="0"/>
              <a:t>相联度越高，冲突缺失就越少</a:t>
            </a:r>
          </a:p>
          <a:p>
            <a:pPr lvl="1"/>
            <a:r>
              <a:rPr lang="zh-CN" altLang="en-US" sz="2400" dirty="0"/>
              <a:t>强制缺失和容量缺失不受相联度的影响</a:t>
            </a:r>
          </a:p>
          <a:p>
            <a:pPr lvl="1"/>
            <a:r>
              <a:rPr lang="zh-CN" altLang="en-US" sz="2400" dirty="0"/>
              <a:t>强制缺失不受</a:t>
            </a:r>
            <a:r>
              <a:rPr lang="en-US" altLang="zh-CN" sz="2400" dirty="0"/>
              <a:t>Cache</a:t>
            </a:r>
            <a:r>
              <a:rPr lang="zh-CN" altLang="en-US" sz="2400" dirty="0"/>
              <a:t>容量的影响，但容量缺失却随着容量的增加而减少</a:t>
            </a:r>
          </a:p>
          <a:p>
            <a:r>
              <a:rPr lang="zh-CN" altLang="en-US" sz="2400" dirty="0">
                <a:solidFill>
                  <a:srgbClr val="FF0000"/>
                </a:solidFill>
              </a:rPr>
              <a:t>减少三种缺失的方法</a:t>
            </a:r>
          </a:p>
          <a:p>
            <a:pPr lvl="1"/>
            <a:r>
              <a:rPr lang="zh-CN" altLang="en-US" sz="2400" dirty="0"/>
              <a:t>强制缺失（本身很少）：增加块大小，预取</a:t>
            </a:r>
          </a:p>
          <a:p>
            <a:pPr lvl="1"/>
            <a:r>
              <a:rPr lang="zh-CN" altLang="en-US" sz="2400" dirty="0"/>
              <a:t>容量缺失：增加容量</a:t>
            </a:r>
          </a:p>
          <a:p>
            <a:pPr lvl="1"/>
            <a:r>
              <a:rPr lang="zh-CN" altLang="en-US" sz="2400" dirty="0"/>
              <a:t>冲突缺失：提高相联度（理想情况：全相联）</a:t>
            </a:r>
          </a:p>
          <a:p>
            <a:r>
              <a:rPr lang="zh-CN" altLang="en-US" sz="2400" dirty="0"/>
              <a:t>许多降低缺失率的方法会增加命中时间或缺失代价</a:t>
            </a:r>
          </a:p>
        </p:txBody>
      </p:sp>
      <p:sp>
        <p:nvSpPr>
          <p:cNvPr id="150532"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5</a:t>
            </a:r>
            <a:r>
              <a:rPr lang="zh-CN" altLang="en-US" sz="1200" b="0">
                <a:latin typeface="幼圆" panose="02010509060101010101" pitchFamily="49" charset="-122"/>
                <a:ea typeface="幼圆" panose="02010509060101010101" pitchFamily="49" charset="-122"/>
              </a:rPr>
              <a:t> 之 </a:t>
            </a:r>
            <a:r>
              <a:rPr lang="en-US" altLang="zh-CN" sz="1200" b="0">
                <a:latin typeface="幼圆" panose="02010509060101010101" pitchFamily="49" charset="-122"/>
                <a:ea typeface="幼圆" panose="02010509060101010101" pitchFamily="49" charset="-122"/>
              </a:rPr>
              <a:t>5</a:t>
            </a:r>
            <a:endParaRPr lang="zh-CN" altLang="en-US" sz="1200" b="0">
              <a:latin typeface="幼圆" panose="02010509060101010101" pitchFamily="49" charset="-122"/>
              <a:ea typeface="幼圆" panose="02010509060101010101" pitchFamily="49" charset="-122"/>
            </a:endParaRPr>
          </a:p>
        </p:txBody>
      </p:sp>
      <p:sp>
        <p:nvSpPr>
          <p:cNvPr id="150533" name="Text Box 4"/>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降低缺失率</a:t>
            </a:r>
            <a:endParaRPr lang="zh-CN" altLang="en-US" sz="1200" b="0">
              <a:latin typeface="Times New Roman" panose="02020603050405020304" pitchFamily="18" charset="0"/>
              <a:ea typeface="幼圆" panose="02010509060101010101" pitchFamily="49" charset="-122"/>
            </a:endParaRPr>
          </a:p>
        </p:txBody>
      </p:sp>
    </p:spTree>
  </p:cSld>
  <p:clrMapOvr>
    <a:masterClrMapping/>
  </p:clrMapOvr>
  <p:transition spd="slow">
    <p:random/>
    <p:sndAc>
      <p:stSnd>
        <p:snd r:embed="rId2" name="projctor.wav"/>
      </p:stSnd>
    </p:sndAc>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444" name="Rectangle 380"/>
          <p:cNvSpPr>
            <a:spLocks noGrp="1" noChangeArrowheads="1"/>
          </p:cNvSpPr>
          <p:nvPr>
            <p:ph type="title"/>
          </p:nvPr>
        </p:nvSpPr>
        <p:spPr/>
        <p:txBody>
          <a:bodyPr/>
          <a:lstStyle/>
          <a:p>
            <a:pPr eaLnBrk="1" hangingPunct="1">
              <a:defRPr/>
            </a:pPr>
            <a:r>
              <a:rPr lang="zh-CN" altLang="en-US"/>
              <a:t>增加</a:t>
            </a:r>
            <a:r>
              <a:rPr lang="en-US" altLang="zh-CN"/>
              <a:t>Cache</a:t>
            </a:r>
            <a:r>
              <a:rPr lang="zh-CN" altLang="en-US"/>
              <a:t>块大小</a:t>
            </a:r>
          </a:p>
        </p:txBody>
      </p:sp>
      <p:sp>
        <p:nvSpPr>
          <p:cNvPr id="151555" name="Rectangle 381"/>
          <p:cNvSpPr>
            <a:spLocks noGrp="1" noChangeArrowheads="1"/>
          </p:cNvSpPr>
          <p:nvPr>
            <p:ph type="body" idx="1"/>
          </p:nvPr>
        </p:nvSpPr>
        <p:spPr>
          <a:xfrm>
            <a:off x="2424113" y="2205038"/>
            <a:ext cx="7848600" cy="598487"/>
          </a:xfrm>
        </p:spPr>
        <p:txBody>
          <a:bodyPr/>
          <a:lstStyle/>
          <a:p>
            <a:pPr marL="0" indent="0" algn="ctr" eaLnBrk="1" hangingPunct="1">
              <a:buFont typeface="Wingdings" panose="05000000000000000000" pitchFamily="2" charset="2"/>
              <a:buNone/>
            </a:pPr>
            <a:r>
              <a:rPr lang="zh-CN" altLang="en-US" sz="2400">
                <a:latin typeface="Comic Sans MS" panose="030F0702030302020204" pitchFamily="66" charset="0"/>
              </a:rPr>
              <a:t>五种不同容量</a:t>
            </a:r>
            <a:r>
              <a:rPr lang="en-US" altLang="zh-CN" sz="2400">
                <a:latin typeface="Comic Sans MS" panose="030F0702030302020204" pitchFamily="66" charset="0"/>
              </a:rPr>
              <a:t>Cache</a:t>
            </a:r>
            <a:r>
              <a:rPr lang="zh-CN" altLang="en-US" sz="2400">
                <a:latin typeface="Comic Sans MS" panose="030F0702030302020204" pitchFamily="66" charset="0"/>
              </a:rPr>
              <a:t>的缺失率与块大小的关系</a:t>
            </a:r>
          </a:p>
        </p:txBody>
      </p:sp>
      <p:sp>
        <p:nvSpPr>
          <p:cNvPr id="151556"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降低缺失率</a:t>
            </a:r>
            <a:endParaRPr lang="zh-CN" altLang="en-US" sz="1200" b="0">
              <a:latin typeface="Times New Roman" panose="02020603050405020304" pitchFamily="18" charset="0"/>
              <a:ea typeface="幼圆" panose="02010509060101010101" pitchFamily="49" charset="-122"/>
            </a:endParaRPr>
          </a:p>
        </p:txBody>
      </p:sp>
      <p:grpSp>
        <p:nvGrpSpPr>
          <p:cNvPr id="151557" name="Group 382"/>
          <p:cNvGrpSpPr/>
          <p:nvPr/>
        </p:nvGrpSpPr>
        <p:grpSpPr bwMode="auto">
          <a:xfrm>
            <a:off x="2351088" y="2884488"/>
            <a:ext cx="8158162" cy="3094037"/>
            <a:chOff x="528" y="2092"/>
            <a:chExt cx="5139" cy="1949"/>
          </a:xfrm>
        </p:grpSpPr>
        <p:sp>
          <p:nvSpPr>
            <p:cNvPr id="151559" name="Rectangle 328"/>
            <p:cNvSpPr>
              <a:spLocks noChangeArrowheads="1"/>
            </p:cNvSpPr>
            <p:nvPr/>
          </p:nvSpPr>
          <p:spPr bwMode="auto">
            <a:xfrm>
              <a:off x="4765" y="3680"/>
              <a:ext cx="707" cy="245"/>
            </a:xfrm>
            <a:prstGeom prst="rect">
              <a:avLst/>
            </a:prstGeom>
            <a:solidFill>
              <a:srgbClr val="FFFF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0.49%</a:t>
              </a:r>
            </a:p>
          </p:txBody>
        </p:sp>
        <p:sp>
          <p:nvSpPr>
            <p:cNvPr id="151560" name="Rectangle 329"/>
            <p:cNvSpPr>
              <a:spLocks noChangeArrowheads="1"/>
            </p:cNvSpPr>
            <p:nvPr/>
          </p:nvSpPr>
          <p:spPr bwMode="auto">
            <a:xfrm>
              <a:off x="4060" y="3680"/>
              <a:ext cx="705"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1.15%</a:t>
              </a:r>
            </a:p>
          </p:txBody>
        </p:sp>
        <p:sp>
          <p:nvSpPr>
            <p:cNvPr id="151561" name="Rectangle 330"/>
            <p:cNvSpPr>
              <a:spLocks noChangeArrowheads="1"/>
            </p:cNvSpPr>
            <p:nvPr/>
          </p:nvSpPr>
          <p:spPr bwMode="auto">
            <a:xfrm>
              <a:off x="3353" y="3680"/>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3.29%</a:t>
              </a:r>
            </a:p>
          </p:txBody>
        </p:sp>
        <p:sp>
          <p:nvSpPr>
            <p:cNvPr id="151562" name="Rectangle 331"/>
            <p:cNvSpPr>
              <a:spLocks noChangeArrowheads="1"/>
            </p:cNvSpPr>
            <p:nvPr/>
          </p:nvSpPr>
          <p:spPr bwMode="auto">
            <a:xfrm>
              <a:off x="2647" y="3680"/>
              <a:ext cx="706"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9.51%</a:t>
              </a:r>
            </a:p>
          </p:txBody>
        </p:sp>
        <p:sp>
          <p:nvSpPr>
            <p:cNvPr id="151563" name="Rectangle 332"/>
            <p:cNvSpPr>
              <a:spLocks noChangeArrowheads="1"/>
            </p:cNvSpPr>
            <p:nvPr/>
          </p:nvSpPr>
          <p:spPr bwMode="auto">
            <a:xfrm>
              <a:off x="1940" y="3680"/>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22.01%</a:t>
              </a:r>
            </a:p>
          </p:txBody>
        </p:sp>
        <p:sp>
          <p:nvSpPr>
            <p:cNvPr id="151564" name="Rectangle 333"/>
            <p:cNvSpPr>
              <a:spLocks noChangeArrowheads="1"/>
            </p:cNvSpPr>
            <p:nvPr/>
          </p:nvSpPr>
          <p:spPr bwMode="auto">
            <a:xfrm>
              <a:off x="816" y="3680"/>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latin typeface="Comic Sans MS" panose="030F0702030302020204" pitchFamily="66" charset="0"/>
                  <a:ea typeface="宋体" panose="02010600030101010101" pitchFamily="2" charset="-122"/>
                </a:rPr>
                <a:t>256</a:t>
              </a:r>
            </a:p>
          </p:txBody>
        </p:sp>
        <p:sp>
          <p:nvSpPr>
            <p:cNvPr id="151565" name="Rectangle 334"/>
            <p:cNvSpPr>
              <a:spLocks noChangeArrowheads="1"/>
            </p:cNvSpPr>
            <p:nvPr/>
          </p:nvSpPr>
          <p:spPr bwMode="auto">
            <a:xfrm>
              <a:off x="4765" y="3436"/>
              <a:ext cx="707" cy="244"/>
            </a:xfrm>
            <a:prstGeom prst="rect">
              <a:avLst/>
            </a:prstGeom>
            <a:solidFill>
              <a:srgbClr val="FFFF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0.49%</a:t>
              </a:r>
            </a:p>
          </p:txBody>
        </p:sp>
        <p:sp>
          <p:nvSpPr>
            <p:cNvPr id="151566" name="Rectangle 335"/>
            <p:cNvSpPr>
              <a:spLocks noChangeArrowheads="1"/>
            </p:cNvSpPr>
            <p:nvPr/>
          </p:nvSpPr>
          <p:spPr bwMode="auto">
            <a:xfrm>
              <a:off x="4060" y="3436"/>
              <a:ext cx="705" cy="244"/>
            </a:xfrm>
            <a:prstGeom prst="rect">
              <a:avLst/>
            </a:prstGeom>
            <a:solidFill>
              <a:srgbClr val="FFFF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1.02%</a:t>
              </a:r>
            </a:p>
          </p:txBody>
        </p:sp>
        <p:sp>
          <p:nvSpPr>
            <p:cNvPr id="151567" name="Rectangle 336"/>
            <p:cNvSpPr>
              <a:spLocks noChangeArrowheads="1"/>
            </p:cNvSpPr>
            <p:nvPr/>
          </p:nvSpPr>
          <p:spPr bwMode="auto">
            <a:xfrm>
              <a:off x="3353" y="3436"/>
              <a:ext cx="707"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2.77%</a:t>
              </a:r>
            </a:p>
          </p:txBody>
        </p:sp>
        <p:sp>
          <p:nvSpPr>
            <p:cNvPr id="151568" name="Rectangle 337"/>
            <p:cNvSpPr>
              <a:spLocks noChangeArrowheads="1"/>
            </p:cNvSpPr>
            <p:nvPr/>
          </p:nvSpPr>
          <p:spPr bwMode="auto">
            <a:xfrm>
              <a:off x="2647" y="3436"/>
              <a:ext cx="706"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7.78%</a:t>
              </a:r>
            </a:p>
          </p:txBody>
        </p:sp>
        <p:sp>
          <p:nvSpPr>
            <p:cNvPr id="151569" name="Rectangle 338"/>
            <p:cNvSpPr>
              <a:spLocks noChangeArrowheads="1"/>
            </p:cNvSpPr>
            <p:nvPr/>
          </p:nvSpPr>
          <p:spPr bwMode="auto">
            <a:xfrm>
              <a:off x="1940" y="3436"/>
              <a:ext cx="707"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16.64%</a:t>
              </a:r>
            </a:p>
          </p:txBody>
        </p:sp>
        <p:sp>
          <p:nvSpPr>
            <p:cNvPr id="151570" name="Rectangle 339"/>
            <p:cNvSpPr>
              <a:spLocks noChangeArrowheads="1"/>
            </p:cNvSpPr>
            <p:nvPr/>
          </p:nvSpPr>
          <p:spPr bwMode="auto">
            <a:xfrm>
              <a:off x="816" y="3436"/>
              <a:ext cx="707" cy="2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latin typeface="Comic Sans MS" panose="030F0702030302020204" pitchFamily="66" charset="0"/>
                  <a:ea typeface="宋体" panose="02010600030101010101" pitchFamily="2" charset="-122"/>
                </a:rPr>
                <a:t>128</a:t>
              </a:r>
            </a:p>
          </p:txBody>
        </p:sp>
        <p:sp>
          <p:nvSpPr>
            <p:cNvPr id="151571" name="Rectangle 340"/>
            <p:cNvSpPr>
              <a:spLocks noChangeArrowheads="1"/>
            </p:cNvSpPr>
            <p:nvPr/>
          </p:nvSpPr>
          <p:spPr bwMode="auto">
            <a:xfrm>
              <a:off x="4765" y="319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0.51%</a:t>
              </a:r>
            </a:p>
          </p:txBody>
        </p:sp>
        <p:sp>
          <p:nvSpPr>
            <p:cNvPr id="151572" name="Rectangle 341"/>
            <p:cNvSpPr>
              <a:spLocks noChangeArrowheads="1"/>
            </p:cNvSpPr>
            <p:nvPr/>
          </p:nvSpPr>
          <p:spPr bwMode="auto">
            <a:xfrm>
              <a:off x="4060" y="3191"/>
              <a:ext cx="705"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1.06%</a:t>
              </a:r>
            </a:p>
          </p:txBody>
        </p:sp>
        <p:sp>
          <p:nvSpPr>
            <p:cNvPr id="151573" name="Rectangle 342"/>
            <p:cNvSpPr>
              <a:spLocks noChangeArrowheads="1"/>
            </p:cNvSpPr>
            <p:nvPr/>
          </p:nvSpPr>
          <p:spPr bwMode="auto">
            <a:xfrm>
              <a:off x="3353" y="3191"/>
              <a:ext cx="707" cy="245"/>
            </a:xfrm>
            <a:prstGeom prst="rect">
              <a:avLst/>
            </a:prstGeom>
            <a:solidFill>
              <a:srgbClr val="FFFF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2.64%</a:t>
              </a:r>
            </a:p>
          </p:txBody>
        </p:sp>
        <p:sp>
          <p:nvSpPr>
            <p:cNvPr id="151574" name="Rectangle 343"/>
            <p:cNvSpPr>
              <a:spLocks noChangeArrowheads="1"/>
            </p:cNvSpPr>
            <p:nvPr/>
          </p:nvSpPr>
          <p:spPr bwMode="auto">
            <a:xfrm>
              <a:off x="2647" y="3191"/>
              <a:ext cx="706" cy="245"/>
            </a:xfrm>
            <a:prstGeom prst="rect">
              <a:avLst/>
            </a:prstGeom>
            <a:solidFill>
              <a:srgbClr val="FFFF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7.00%</a:t>
              </a:r>
            </a:p>
          </p:txBody>
        </p:sp>
        <p:sp>
          <p:nvSpPr>
            <p:cNvPr id="151575" name="Rectangle 344"/>
            <p:cNvSpPr>
              <a:spLocks noChangeArrowheads="1"/>
            </p:cNvSpPr>
            <p:nvPr/>
          </p:nvSpPr>
          <p:spPr bwMode="auto">
            <a:xfrm>
              <a:off x="1940" y="319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13.76%</a:t>
              </a:r>
            </a:p>
          </p:txBody>
        </p:sp>
        <p:sp>
          <p:nvSpPr>
            <p:cNvPr id="151576" name="Rectangle 345"/>
            <p:cNvSpPr>
              <a:spLocks noChangeArrowheads="1"/>
            </p:cNvSpPr>
            <p:nvPr/>
          </p:nvSpPr>
          <p:spPr bwMode="auto">
            <a:xfrm>
              <a:off x="829" y="319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latin typeface="Comic Sans MS" panose="030F0702030302020204" pitchFamily="66" charset="0"/>
                  <a:ea typeface="宋体" panose="02010600030101010101" pitchFamily="2" charset="-122"/>
                </a:rPr>
                <a:t>64</a:t>
              </a:r>
            </a:p>
          </p:txBody>
        </p:sp>
        <p:sp>
          <p:nvSpPr>
            <p:cNvPr id="151577" name="Rectangle 346"/>
            <p:cNvSpPr>
              <a:spLocks noChangeArrowheads="1"/>
            </p:cNvSpPr>
            <p:nvPr/>
          </p:nvSpPr>
          <p:spPr bwMode="auto">
            <a:xfrm>
              <a:off x="4765" y="2946"/>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0.70%</a:t>
              </a:r>
            </a:p>
          </p:txBody>
        </p:sp>
        <p:sp>
          <p:nvSpPr>
            <p:cNvPr id="151578" name="Rectangle 347"/>
            <p:cNvSpPr>
              <a:spLocks noChangeArrowheads="1"/>
            </p:cNvSpPr>
            <p:nvPr/>
          </p:nvSpPr>
          <p:spPr bwMode="auto">
            <a:xfrm>
              <a:off x="4060" y="2946"/>
              <a:ext cx="705"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1.35%</a:t>
              </a:r>
            </a:p>
          </p:txBody>
        </p:sp>
        <p:sp>
          <p:nvSpPr>
            <p:cNvPr id="151579" name="Rectangle 348"/>
            <p:cNvSpPr>
              <a:spLocks noChangeArrowheads="1"/>
            </p:cNvSpPr>
            <p:nvPr/>
          </p:nvSpPr>
          <p:spPr bwMode="auto">
            <a:xfrm>
              <a:off x="3353" y="2946"/>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2.87%</a:t>
              </a:r>
            </a:p>
          </p:txBody>
        </p:sp>
        <p:sp>
          <p:nvSpPr>
            <p:cNvPr id="151580" name="Rectangle 349"/>
            <p:cNvSpPr>
              <a:spLocks noChangeArrowheads="1"/>
            </p:cNvSpPr>
            <p:nvPr/>
          </p:nvSpPr>
          <p:spPr bwMode="auto">
            <a:xfrm>
              <a:off x="2647" y="2946"/>
              <a:ext cx="706"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7.24%</a:t>
              </a:r>
            </a:p>
          </p:txBody>
        </p:sp>
        <p:sp>
          <p:nvSpPr>
            <p:cNvPr id="151581" name="Rectangle 350"/>
            <p:cNvSpPr>
              <a:spLocks noChangeArrowheads="1"/>
            </p:cNvSpPr>
            <p:nvPr/>
          </p:nvSpPr>
          <p:spPr bwMode="auto">
            <a:xfrm>
              <a:off x="1940" y="2946"/>
              <a:ext cx="707" cy="245"/>
            </a:xfrm>
            <a:prstGeom prst="rect">
              <a:avLst/>
            </a:prstGeom>
            <a:solidFill>
              <a:srgbClr val="FFFF00"/>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13.34%</a:t>
              </a:r>
            </a:p>
          </p:txBody>
        </p:sp>
        <p:sp>
          <p:nvSpPr>
            <p:cNvPr id="151582" name="Rectangle 351"/>
            <p:cNvSpPr>
              <a:spLocks noChangeArrowheads="1"/>
            </p:cNvSpPr>
            <p:nvPr/>
          </p:nvSpPr>
          <p:spPr bwMode="auto">
            <a:xfrm>
              <a:off x="829" y="2946"/>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latin typeface="Comic Sans MS" panose="030F0702030302020204" pitchFamily="66" charset="0"/>
                  <a:ea typeface="宋体" panose="02010600030101010101" pitchFamily="2" charset="-122"/>
                </a:rPr>
                <a:t>32</a:t>
              </a:r>
            </a:p>
          </p:txBody>
        </p:sp>
        <p:sp>
          <p:nvSpPr>
            <p:cNvPr id="151583" name="Rectangle 352"/>
            <p:cNvSpPr>
              <a:spLocks noChangeArrowheads="1"/>
            </p:cNvSpPr>
            <p:nvPr/>
          </p:nvSpPr>
          <p:spPr bwMode="auto">
            <a:xfrm>
              <a:off x="4765" y="270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1.09%</a:t>
              </a:r>
            </a:p>
          </p:txBody>
        </p:sp>
        <p:sp>
          <p:nvSpPr>
            <p:cNvPr id="151584" name="Rectangle 353"/>
            <p:cNvSpPr>
              <a:spLocks noChangeArrowheads="1"/>
            </p:cNvSpPr>
            <p:nvPr/>
          </p:nvSpPr>
          <p:spPr bwMode="auto">
            <a:xfrm>
              <a:off x="4060" y="2701"/>
              <a:ext cx="705"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2.04%</a:t>
              </a:r>
            </a:p>
          </p:txBody>
        </p:sp>
        <p:sp>
          <p:nvSpPr>
            <p:cNvPr id="151585" name="Rectangle 354"/>
            <p:cNvSpPr>
              <a:spLocks noChangeArrowheads="1"/>
            </p:cNvSpPr>
            <p:nvPr/>
          </p:nvSpPr>
          <p:spPr bwMode="auto">
            <a:xfrm>
              <a:off x="3353" y="270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3.94%</a:t>
              </a:r>
            </a:p>
          </p:txBody>
        </p:sp>
        <p:sp>
          <p:nvSpPr>
            <p:cNvPr id="151586" name="Rectangle 355"/>
            <p:cNvSpPr>
              <a:spLocks noChangeArrowheads="1"/>
            </p:cNvSpPr>
            <p:nvPr/>
          </p:nvSpPr>
          <p:spPr bwMode="auto">
            <a:xfrm>
              <a:off x="2647" y="2701"/>
              <a:ext cx="706"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8.57%</a:t>
              </a:r>
              <a:endParaRPr kumimoji="0" lang="en-US" altLang="zh-CN" sz="1800">
                <a:latin typeface="Comic Sans MS" panose="030F0702030302020204" pitchFamily="66" charset="0"/>
                <a:ea typeface="宋体" panose="02010600030101010101" pitchFamily="2" charset="-122"/>
              </a:endParaRPr>
            </a:p>
          </p:txBody>
        </p:sp>
        <p:sp>
          <p:nvSpPr>
            <p:cNvPr id="151587" name="Rectangle 356"/>
            <p:cNvSpPr>
              <a:spLocks noChangeArrowheads="1"/>
            </p:cNvSpPr>
            <p:nvPr/>
          </p:nvSpPr>
          <p:spPr bwMode="auto">
            <a:xfrm>
              <a:off x="1940" y="270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r">
                <a:spcBef>
                  <a:spcPct val="0"/>
                </a:spcBef>
                <a:buClrTx/>
                <a:buFontTx/>
                <a:buNone/>
              </a:pPr>
              <a:r>
                <a:rPr kumimoji="0" lang="zh-CN" altLang="en-US" sz="1800">
                  <a:latin typeface="Comic Sans MS" panose="030F0702030302020204" pitchFamily="66" charset="0"/>
                  <a:ea typeface="宋体" panose="02010600030101010101" pitchFamily="2" charset="-122"/>
                </a:rPr>
                <a:t>15.05%</a:t>
              </a:r>
            </a:p>
          </p:txBody>
        </p:sp>
        <p:sp>
          <p:nvSpPr>
            <p:cNvPr id="151588" name="Rectangle 357"/>
            <p:cNvSpPr>
              <a:spLocks noChangeArrowheads="1"/>
            </p:cNvSpPr>
            <p:nvPr/>
          </p:nvSpPr>
          <p:spPr bwMode="auto">
            <a:xfrm>
              <a:off x="829" y="2701"/>
              <a:ext cx="707"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latin typeface="Comic Sans MS" panose="030F0702030302020204" pitchFamily="66" charset="0"/>
                  <a:ea typeface="宋体" panose="02010600030101010101" pitchFamily="2" charset="-122"/>
                </a:rPr>
                <a:t>16</a:t>
              </a:r>
            </a:p>
          </p:txBody>
        </p:sp>
        <p:sp>
          <p:nvSpPr>
            <p:cNvPr id="151589" name="Rectangle 358"/>
            <p:cNvSpPr>
              <a:spLocks noChangeArrowheads="1"/>
            </p:cNvSpPr>
            <p:nvPr/>
          </p:nvSpPr>
          <p:spPr bwMode="auto">
            <a:xfrm>
              <a:off x="4765" y="2453"/>
              <a:ext cx="70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chemeClr val="accent2"/>
                  </a:solidFill>
                  <a:latin typeface="Comic Sans MS" panose="030F0702030302020204" pitchFamily="66" charset="0"/>
                  <a:ea typeface="宋体" panose="02010600030101010101" pitchFamily="2" charset="-122"/>
                </a:rPr>
                <a:t>256</a:t>
              </a:r>
              <a:endParaRPr kumimoji="0" lang="en-US" altLang="zh-CN" sz="1800">
                <a:solidFill>
                  <a:schemeClr val="accent2"/>
                </a:solidFill>
                <a:latin typeface="Comic Sans MS" panose="030F0702030302020204" pitchFamily="66" charset="0"/>
                <a:ea typeface="宋体" panose="02010600030101010101" pitchFamily="2" charset="-122"/>
              </a:endParaRPr>
            </a:p>
          </p:txBody>
        </p:sp>
        <p:sp>
          <p:nvSpPr>
            <p:cNvPr id="151590" name="Rectangle 359"/>
            <p:cNvSpPr>
              <a:spLocks noChangeArrowheads="1"/>
            </p:cNvSpPr>
            <p:nvPr/>
          </p:nvSpPr>
          <p:spPr bwMode="auto">
            <a:xfrm>
              <a:off x="4060" y="2453"/>
              <a:ext cx="705"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chemeClr val="accent2"/>
                  </a:solidFill>
                  <a:latin typeface="Comic Sans MS" panose="030F0702030302020204" pitchFamily="66" charset="0"/>
                  <a:ea typeface="宋体" panose="02010600030101010101" pitchFamily="2" charset="-122"/>
                </a:rPr>
                <a:t>64</a:t>
              </a:r>
              <a:endParaRPr kumimoji="0" lang="en-US" altLang="zh-CN" sz="1800">
                <a:solidFill>
                  <a:schemeClr val="accent2"/>
                </a:solidFill>
                <a:latin typeface="Comic Sans MS" panose="030F0702030302020204" pitchFamily="66" charset="0"/>
                <a:ea typeface="宋体" panose="02010600030101010101" pitchFamily="2" charset="-122"/>
              </a:endParaRPr>
            </a:p>
          </p:txBody>
        </p:sp>
        <p:sp>
          <p:nvSpPr>
            <p:cNvPr id="151591" name="Rectangle 360"/>
            <p:cNvSpPr>
              <a:spLocks noChangeArrowheads="1"/>
            </p:cNvSpPr>
            <p:nvPr/>
          </p:nvSpPr>
          <p:spPr bwMode="auto">
            <a:xfrm>
              <a:off x="3353" y="2453"/>
              <a:ext cx="70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chemeClr val="accent2"/>
                  </a:solidFill>
                  <a:latin typeface="Comic Sans MS" panose="030F0702030302020204" pitchFamily="66" charset="0"/>
                  <a:ea typeface="宋体" panose="02010600030101010101" pitchFamily="2" charset="-122"/>
                </a:rPr>
                <a:t>16</a:t>
              </a:r>
              <a:endParaRPr kumimoji="0" lang="en-US" altLang="zh-CN" sz="1800">
                <a:solidFill>
                  <a:schemeClr val="accent2"/>
                </a:solidFill>
                <a:latin typeface="Comic Sans MS" panose="030F0702030302020204" pitchFamily="66" charset="0"/>
                <a:ea typeface="宋体" panose="02010600030101010101" pitchFamily="2" charset="-122"/>
              </a:endParaRPr>
            </a:p>
          </p:txBody>
        </p:sp>
        <p:sp>
          <p:nvSpPr>
            <p:cNvPr id="151592" name="Rectangle 361"/>
            <p:cNvSpPr>
              <a:spLocks noChangeArrowheads="1"/>
            </p:cNvSpPr>
            <p:nvPr/>
          </p:nvSpPr>
          <p:spPr bwMode="auto">
            <a:xfrm>
              <a:off x="2647" y="2453"/>
              <a:ext cx="706"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chemeClr val="accent2"/>
                  </a:solidFill>
                  <a:latin typeface="Comic Sans MS" panose="030F0702030302020204" pitchFamily="66" charset="0"/>
                  <a:ea typeface="宋体" panose="02010600030101010101" pitchFamily="2" charset="-122"/>
                </a:rPr>
                <a:t>4</a:t>
              </a:r>
              <a:endParaRPr kumimoji="0" lang="en-US" altLang="zh-CN" sz="1800">
                <a:solidFill>
                  <a:schemeClr val="accent2"/>
                </a:solidFill>
                <a:latin typeface="Comic Sans MS" panose="030F0702030302020204" pitchFamily="66" charset="0"/>
                <a:ea typeface="宋体" panose="02010600030101010101" pitchFamily="2" charset="-122"/>
              </a:endParaRPr>
            </a:p>
          </p:txBody>
        </p:sp>
        <p:sp>
          <p:nvSpPr>
            <p:cNvPr id="151593" name="Rectangle 362"/>
            <p:cNvSpPr>
              <a:spLocks noChangeArrowheads="1"/>
            </p:cNvSpPr>
            <p:nvPr/>
          </p:nvSpPr>
          <p:spPr bwMode="auto">
            <a:xfrm>
              <a:off x="1940" y="2453"/>
              <a:ext cx="707" cy="2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chemeClr val="accent2"/>
                  </a:solidFill>
                  <a:latin typeface="Comic Sans MS" panose="030F0702030302020204" pitchFamily="66" charset="0"/>
                  <a:ea typeface="宋体" panose="02010600030101010101" pitchFamily="2" charset="-122"/>
                </a:rPr>
                <a:t>1</a:t>
              </a:r>
              <a:endParaRPr kumimoji="0" lang="en-US" altLang="zh-CN" sz="1800">
                <a:solidFill>
                  <a:schemeClr val="accent2"/>
                </a:solidFill>
                <a:latin typeface="Comic Sans MS" panose="030F0702030302020204" pitchFamily="66" charset="0"/>
                <a:ea typeface="宋体" panose="02010600030101010101" pitchFamily="2" charset="-122"/>
              </a:endParaRPr>
            </a:p>
          </p:txBody>
        </p:sp>
        <p:sp>
          <p:nvSpPr>
            <p:cNvPr id="151594" name="Rectangle 363"/>
            <p:cNvSpPr>
              <a:spLocks noChangeArrowheads="1"/>
            </p:cNvSpPr>
            <p:nvPr/>
          </p:nvSpPr>
          <p:spPr bwMode="auto">
            <a:xfrm>
              <a:off x="1940" y="2208"/>
              <a:ext cx="3532" cy="2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en-US" altLang="zh-CN" sz="1800">
                  <a:solidFill>
                    <a:srgbClr val="0033CC"/>
                  </a:solidFill>
                  <a:latin typeface="Comic Sans MS" panose="030F0702030302020204" pitchFamily="66" charset="0"/>
                  <a:ea typeface="宋体" panose="02010600030101010101" pitchFamily="2" charset="-122"/>
                </a:rPr>
                <a:t>Cache size (KB)</a:t>
              </a:r>
            </a:p>
          </p:txBody>
        </p:sp>
        <p:sp>
          <p:nvSpPr>
            <p:cNvPr id="151595" name="Rectangle 364"/>
            <p:cNvSpPr>
              <a:spLocks noChangeArrowheads="1"/>
            </p:cNvSpPr>
            <p:nvPr/>
          </p:nvSpPr>
          <p:spPr bwMode="auto">
            <a:xfrm>
              <a:off x="829" y="2208"/>
              <a:ext cx="707" cy="49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en-US" altLang="zh-CN" sz="1800">
                  <a:solidFill>
                    <a:srgbClr val="0033CC"/>
                  </a:solidFill>
                  <a:latin typeface="Comic Sans MS" panose="030F0702030302020204" pitchFamily="66" charset="0"/>
                  <a:ea typeface="宋体" panose="02010600030101010101" pitchFamily="2" charset="-122"/>
                </a:rPr>
                <a:t>Block size (B)</a:t>
              </a:r>
            </a:p>
          </p:txBody>
        </p:sp>
        <p:sp>
          <p:nvSpPr>
            <p:cNvPr id="151596" name="Line 365"/>
            <p:cNvSpPr>
              <a:spLocks noChangeShapeType="1"/>
            </p:cNvSpPr>
            <p:nvPr/>
          </p:nvSpPr>
          <p:spPr bwMode="auto">
            <a:xfrm>
              <a:off x="528" y="2092"/>
              <a:ext cx="195" cy="232"/>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597" name="Line 366"/>
            <p:cNvSpPr>
              <a:spLocks noChangeShapeType="1"/>
            </p:cNvSpPr>
            <p:nvPr/>
          </p:nvSpPr>
          <p:spPr bwMode="auto">
            <a:xfrm>
              <a:off x="528" y="2585"/>
              <a:ext cx="195" cy="23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598" name="Line 367"/>
            <p:cNvSpPr>
              <a:spLocks noChangeShapeType="1"/>
            </p:cNvSpPr>
            <p:nvPr/>
          </p:nvSpPr>
          <p:spPr bwMode="auto">
            <a:xfrm>
              <a:off x="528" y="2830"/>
              <a:ext cx="195" cy="23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599" name="Line 368"/>
            <p:cNvSpPr>
              <a:spLocks noChangeShapeType="1"/>
            </p:cNvSpPr>
            <p:nvPr/>
          </p:nvSpPr>
          <p:spPr bwMode="auto">
            <a:xfrm>
              <a:off x="528" y="3075"/>
              <a:ext cx="195" cy="23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0" name="Line 369"/>
            <p:cNvSpPr>
              <a:spLocks noChangeShapeType="1"/>
            </p:cNvSpPr>
            <p:nvPr/>
          </p:nvSpPr>
          <p:spPr bwMode="auto">
            <a:xfrm>
              <a:off x="528" y="3320"/>
              <a:ext cx="195" cy="23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1" name="Line 370"/>
            <p:cNvSpPr>
              <a:spLocks noChangeShapeType="1"/>
            </p:cNvSpPr>
            <p:nvPr/>
          </p:nvSpPr>
          <p:spPr bwMode="auto">
            <a:xfrm>
              <a:off x="528" y="3564"/>
              <a:ext cx="195" cy="23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2" name="Line 371"/>
            <p:cNvSpPr>
              <a:spLocks noChangeShapeType="1"/>
            </p:cNvSpPr>
            <p:nvPr/>
          </p:nvSpPr>
          <p:spPr bwMode="auto">
            <a:xfrm>
              <a:off x="528" y="3809"/>
              <a:ext cx="195" cy="232"/>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3" name="Line 372"/>
            <p:cNvSpPr>
              <a:spLocks noChangeShapeType="1"/>
            </p:cNvSpPr>
            <p:nvPr/>
          </p:nvSpPr>
          <p:spPr bwMode="auto">
            <a:xfrm>
              <a:off x="528" y="2950"/>
              <a:ext cx="195" cy="232"/>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4" name="Line 373"/>
            <p:cNvSpPr>
              <a:spLocks noChangeShapeType="1"/>
            </p:cNvSpPr>
            <p:nvPr/>
          </p:nvSpPr>
          <p:spPr bwMode="auto">
            <a:xfrm>
              <a:off x="5472" y="2950"/>
              <a:ext cx="195" cy="232"/>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5" name="Line 374"/>
            <p:cNvSpPr>
              <a:spLocks noChangeShapeType="1"/>
            </p:cNvSpPr>
            <p:nvPr/>
          </p:nvSpPr>
          <p:spPr bwMode="auto">
            <a:xfrm>
              <a:off x="2647" y="3073"/>
              <a:ext cx="195" cy="23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6" name="Line 375"/>
            <p:cNvSpPr>
              <a:spLocks noChangeShapeType="1"/>
            </p:cNvSpPr>
            <p:nvPr/>
          </p:nvSpPr>
          <p:spPr bwMode="auto">
            <a:xfrm>
              <a:off x="3353" y="3073"/>
              <a:ext cx="195" cy="23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7" name="Line 376"/>
            <p:cNvSpPr>
              <a:spLocks noChangeShapeType="1"/>
            </p:cNvSpPr>
            <p:nvPr/>
          </p:nvSpPr>
          <p:spPr bwMode="auto">
            <a:xfrm>
              <a:off x="4060" y="3073"/>
              <a:ext cx="195" cy="23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8" name="Line 377"/>
            <p:cNvSpPr>
              <a:spLocks noChangeShapeType="1"/>
            </p:cNvSpPr>
            <p:nvPr/>
          </p:nvSpPr>
          <p:spPr bwMode="auto">
            <a:xfrm>
              <a:off x="4765" y="3073"/>
              <a:ext cx="195" cy="23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09" name="Line 378"/>
            <p:cNvSpPr>
              <a:spLocks noChangeShapeType="1"/>
            </p:cNvSpPr>
            <p:nvPr/>
          </p:nvSpPr>
          <p:spPr bwMode="auto">
            <a:xfrm>
              <a:off x="1949" y="2341"/>
              <a:ext cx="195" cy="23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51610" name="Freeform 379"/>
            <p:cNvSpPr/>
            <p:nvPr/>
          </p:nvSpPr>
          <p:spPr bwMode="auto">
            <a:xfrm>
              <a:off x="1944" y="2948"/>
              <a:ext cx="195" cy="232"/>
            </a:xfrm>
            <a:custGeom>
              <a:avLst/>
              <a:gdLst>
                <a:gd name="T0" fmla="*/ 0 w 1"/>
                <a:gd name="T1" fmla="*/ 0 h 1712"/>
                <a:gd name="T2" fmla="*/ 1 w 1"/>
                <a:gd name="T3" fmla="*/ 1712 h 1712"/>
                <a:gd name="T4" fmla="*/ 0 60000 65536"/>
                <a:gd name="T5" fmla="*/ 0 60000 65536"/>
              </a:gdLst>
              <a:ahLst/>
              <a:cxnLst>
                <a:cxn ang="T4">
                  <a:pos x="T0" y="T1"/>
                </a:cxn>
                <a:cxn ang="T5">
                  <a:pos x="T2" y="T3"/>
                </a:cxn>
              </a:cxnLst>
              <a:rect l="0" t="0" r="r" b="b"/>
              <a:pathLst>
                <a:path w="1" h="1712">
                  <a:moveTo>
                    <a:pt x="0" y="0"/>
                  </a:moveTo>
                  <a:lnTo>
                    <a:pt x="1" y="1712"/>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51558" name="Text Box 383"/>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5 </a:t>
            </a:r>
            <a:r>
              <a:rPr lang="zh-CN" altLang="en-US" sz="1200" b="0">
                <a:latin typeface="幼圆" panose="02010509060101010101" pitchFamily="49" charset="-122"/>
                <a:ea typeface="幼圆" panose="02010509060101010101" pitchFamily="49" charset="-122"/>
              </a:rPr>
              <a:t>之 1</a:t>
            </a:r>
          </a:p>
        </p:txBody>
      </p:sp>
    </p:spTree>
  </p:cSld>
  <p:clrMapOvr>
    <a:masterClrMapping/>
  </p:clrMapOvr>
  <p:transition spd="slow">
    <p:random/>
    <p:sndAc>
      <p:stSnd>
        <p:snd r:embed="rId2" name="projctor.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2.会利用Amdahl定律比较多种设计方案的优劣</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pPr eaLnBrk="1" hangingPunct="1">
              <a:defRPr/>
            </a:pPr>
            <a:r>
              <a:rPr lang="zh-CN" altLang="en-US"/>
              <a:t>图  示</a:t>
            </a:r>
          </a:p>
        </p:txBody>
      </p:sp>
      <p:sp>
        <p:nvSpPr>
          <p:cNvPr id="152579"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降低缺失率</a:t>
            </a:r>
            <a:endParaRPr lang="zh-CN" altLang="en-US" sz="1200" b="0">
              <a:latin typeface="Times New Roman" panose="02020603050405020304" pitchFamily="18" charset="0"/>
              <a:ea typeface="幼圆" panose="02010509060101010101" pitchFamily="49" charset="-122"/>
            </a:endParaRPr>
          </a:p>
        </p:txBody>
      </p:sp>
      <p:grpSp>
        <p:nvGrpSpPr>
          <p:cNvPr id="152580" name="Group 4"/>
          <p:cNvGrpSpPr/>
          <p:nvPr/>
        </p:nvGrpSpPr>
        <p:grpSpPr bwMode="auto">
          <a:xfrm>
            <a:off x="2743200" y="2209800"/>
            <a:ext cx="7167563" cy="4162426"/>
            <a:chOff x="768" y="1392"/>
            <a:chExt cx="4515" cy="2622"/>
          </a:xfrm>
        </p:grpSpPr>
        <p:grpSp>
          <p:nvGrpSpPr>
            <p:cNvPr id="152582" name="Group 5"/>
            <p:cNvGrpSpPr/>
            <p:nvPr/>
          </p:nvGrpSpPr>
          <p:grpSpPr bwMode="auto">
            <a:xfrm>
              <a:off x="4272" y="1590"/>
              <a:ext cx="1011" cy="1885"/>
              <a:chOff x="4066" y="1226"/>
              <a:chExt cx="1011" cy="1885"/>
            </a:xfrm>
          </p:grpSpPr>
          <p:sp>
            <p:nvSpPr>
              <p:cNvPr id="152888" name="Rectangle 6"/>
              <p:cNvSpPr>
                <a:spLocks noChangeArrowheads="1"/>
              </p:cNvSpPr>
              <p:nvPr/>
            </p:nvSpPr>
            <p:spPr bwMode="auto">
              <a:xfrm>
                <a:off x="4066" y="1436"/>
                <a:ext cx="1011" cy="1675"/>
              </a:xfrm>
              <a:prstGeom prst="rect">
                <a:avLst/>
              </a:prstGeom>
              <a:solidFill>
                <a:srgbClr val="FFFFFF"/>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889" name="Line 7"/>
              <p:cNvSpPr>
                <a:spLocks noChangeShapeType="1"/>
              </p:cNvSpPr>
              <p:nvPr/>
            </p:nvSpPr>
            <p:spPr bwMode="auto">
              <a:xfrm>
                <a:off x="4142" y="1591"/>
                <a:ext cx="382"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90" name="Rectangle 8"/>
              <p:cNvSpPr>
                <a:spLocks noChangeArrowheads="1"/>
              </p:cNvSpPr>
              <p:nvPr/>
            </p:nvSpPr>
            <p:spPr bwMode="auto">
              <a:xfrm>
                <a:off x="4313" y="1571"/>
                <a:ext cx="40" cy="40"/>
              </a:xfrm>
              <a:prstGeom prst="rect">
                <a:avLst/>
              </a:prstGeom>
              <a:solidFill>
                <a:srgbClr val="DD0806"/>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891" name="Rectangle 9"/>
              <p:cNvSpPr>
                <a:spLocks noChangeArrowheads="1"/>
              </p:cNvSpPr>
              <p:nvPr/>
            </p:nvSpPr>
            <p:spPr bwMode="auto">
              <a:xfrm>
                <a:off x="4634" y="1535"/>
                <a:ext cx="1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anose="030F0702030302020204" pitchFamily="66" charset="0"/>
                    <a:ea typeface="宋体" panose="02010600030101010101" pitchFamily="2" charset="-122"/>
                  </a:rPr>
                  <a:t>1</a:t>
                </a:r>
                <a:r>
                  <a:rPr kumimoji="0" lang="en-US" altLang="zh-CN" sz="1800">
                    <a:solidFill>
                      <a:srgbClr val="000000"/>
                    </a:solidFill>
                    <a:latin typeface="Comic Sans MS" panose="030F0702030302020204" pitchFamily="66" charset="0"/>
                    <a:ea typeface="宋体" panose="02010600030101010101" pitchFamily="2" charset="-122"/>
                  </a:rPr>
                  <a:t>K</a:t>
                </a:r>
                <a:endParaRPr kumimoji="0" lang="en-US" altLang="zh-CN" sz="1800">
                  <a:latin typeface="Comic Sans MS" panose="030F0702030302020204" pitchFamily="66" charset="0"/>
                  <a:ea typeface="宋体" panose="02010600030101010101" pitchFamily="2" charset="-122"/>
                </a:endParaRPr>
              </a:p>
            </p:txBody>
          </p:sp>
          <p:sp>
            <p:nvSpPr>
              <p:cNvPr id="152892" name="Line 10"/>
              <p:cNvSpPr>
                <a:spLocks noChangeShapeType="1"/>
              </p:cNvSpPr>
              <p:nvPr/>
            </p:nvSpPr>
            <p:spPr bwMode="auto">
              <a:xfrm>
                <a:off x="4142" y="1917"/>
                <a:ext cx="382"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93" name="Rectangle 11"/>
              <p:cNvSpPr>
                <a:spLocks noChangeArrowheads="1"/>
              </p:cNvSpPr>
              <p:nvPr/>
            </p:nvSpPr>
            <p:spPr bwMode="auto">
              <a:xfrm>
                <a:off x="4313" y="1897"/>
                <a:ext cx="40" cy="39"/>
              </a:xfrm>
              <a:prstGeom prst="rect">
                <a:avLst/>
              </a:prstGeom>
              <a:solidFill>
                <a:srgbClr val="008011"/>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894" name="Rectangle 12"/>
              <p:cNvSpPr>
                <a:spLocks noChangeArrowheads="1"/>
              </p:cNvSpPr>
              <p:nvPr/>
            </p:nvSpPr>
            <p:spPr bwMode="auto">
              <a:xfrm>
                <a:off x="4634" y="1861"/>
                <a:ext cx="1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anose="030F0702030302020204" pitchFamily="66" charset="0"/>
                    <a:ea typeface="宋体" panose="02010600030101010101" pitchFamily="2" charset="-122"/>
                  </a:rPr>
                  <a:t>4</a:t>
                </a:r>
                <a:r>
                  <a:rPr kumimoji="0" lang="en-US" altLang="zh-CN" sz="1800">
                    <a:solidFill>
                      <a:srgbClr val="000000"/>
                    </a:solidFill>
                    <a:latin typeface="Comic Sans MS" panose="030F0702030302020204" pitchFamily="66" charset="0"/>
                    <a:ea typeface="宋体" panose="02010600030101010101" pitchFamily="2" charset="-122"/>
                  </a:rPr>
                  <a:t>K</a:t>
                </a:r>
                <a:endParaRPr kumimoji="0" lang="en-US" altLang="zh-CN" sz="1800">
                  <a:latin typeface="Comic Sans MS" panose="030F0702030302020204" pitchFamily="66" charset="0"/>
                  <a:ea typeface="宋体" panose="02010600030101010101" pitchFamily="2" charset="-122"/>
                </a:endParaRPr>
              </a:p>
            </p:txBody>
          </p:sp>
          <p:sp>
            <p:nvSpPr>
              <p:cNvPr id="152895" name="Line 13"/>
              <p:cNvSpPr>
                <a:spLocks noChangeShapeType="1"/>
              </p:cNvSpPr>
              <p:nvPr/>
            </p:nvSpPr>
            <p:spPr bwMode="auto">
              <a:xfrm>
                <a:off x="4142" y="2242"/>
                <a:ext cx="382"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96" name="Rectangle 14"/>
              <p:cNvSpPr>
                <a:spLocks noChangeArrowheads="1"/>
              </p:cNvSpPr>
              <p:nvPr/>
            </p:nvSpPr>
            <p:spPr bwMode="auto">
              <a:xfrm>
                <a:off x="4313" y="2222"/>
                <a:ext cx="40" cy="40"/>
              </a:xfrm>
              <a:prstGeom prst="rect">
                <a:avLst/>
              </a:prstGeom>
              <a:solidFill>
                <a:srgbClr val="0000D4"/>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897" name="Rectangle 15"/>
              <p:cNvSpPr>
                <a:spLocks noChangeArrowheads="1"/>
              </p:cNvSpPr>
              <p:nvPr/>
            </p:nvSpPr>
            <p:spPr bwMode="auto">
              <a:xfrm>
                <a:off x="4630" y="2187"/>
                <a:ext cx="2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anose="030F0702030302020204" pitchFamily="66" charset="0"/>
                    <a:ea typeface="宋体" panose="02010600030101010101" pitchFamily="2" charset="-122"/>
                  </a:rPr>
                  <a:t>16</a:t>
                </a:r>
                <a:r>
                  <a:rPr kumimoji="0" lang="en-US" altLang="zh-CN" sz="1800">
                    <a:solidFill>
                      <a:srgbClr val="000000"/>
                    </a:solidFill>
                    <a:latin typeface="Comic Sans MS" panose="030F0702030302020204" pitchFamily="66" charset="0"/>
                    <a:ea typeface="宋体" panose="02010600030101010101" pitchFamily="2" charset="-122"/>
                  </a:rPr>
                  <a:t>K</a:t>
                </a:r>
                <a:endParaRPr kumimoji="0" lang="en-US" altLang="zh-CN" sz="1800">
                  <a:latin typeface="Comic Sans MS" panose="030F0702030302020204" pitchFamily="66" charset="0"/>
                  <a:ea typeface="宋体" panose="02010600030101010101" pitchFamily="2" charset="-122"/>
                </a:endParaRPr>
              </a:p>
            </p:txBody>
          </p:sp>
          <p:sp>
            <p:nvSpPr>
              <p:cNvPr id="152898" name="Line 16"/>
              <p:cNvSpPr>
                <a:spLocks noChangeShapeType="1"/>
              </p:cNvSpPr>
              <p:nvPr/>
            </p:nvSpPr>
            <p:spPr bwMode="auto">
              <a:xfrm>
                <a:off x="4142" y="2568"/>
                <a:ext cx="382"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99" name="Rectangle 17"/>
              <p:cNvSpPr>
                <a:spLocks noChangeArrowheads="1"/>
              </p:cNvSpPr>
              <p:nvPr/>
            </p:nvSpPr>
            <p:spPr bwMode="auto">
              <a:xfrm>
                <a:off x="4313" y="2548"/>
                <a:ext cx="40" cy="39"/>
              </a:xfrm>
              <a:prstGeom prst="rect">
                <a:avLst/>
              </a:prstGeom>
              <a:solidFill>
                <a:srgbClr val="FCF305"/>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900" name="Rectangle 18"/>
              <p:cNvSpPr>
                <a:spLocks noChangeArrowheads="1"/>
              </p:cNvSpPr>
              <p:nvPr/>
            </p:nvSpPr>
            <p:spPr bwMode="auto">
              <a:xfrm>
                <a:off x="4630" y="2512"/>
                <a:ext cx="2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anose="030F0702030302020204" pitchFamily="66" charset="0"/>
                    <a:ea typeface="宋体" panose="02010600030101010101" pitchFamily="2" charset="-122"/>
                  </a:rPr>
                  <a:t>64</a:t>
                </a:r>
                <a:r>
                  <a:rPr kumimoji="0" lang="en-US" altLang="zh-CN" sz="1800">
                    <a:solidFill>
                      <a:srgbClr val="000000"/>
                    </a:solidFill>
                    <a:latin typeface="Comic Sans MS" panose="030F0702030302020204" pitchFamily="66" charset="0"/>
                    <a:ea typeface="宋体" panose="02010600030101010101" pitchFamily="2" charset="-122"/>
                  </a:rPr>
                  <a:t>K</a:t>
                </a:r>
                <a:endParaRPr kumimoji="0" lang="en-US" altLang="zh-CN" sz="1800">
                  <a:latin typeface="Comic Sans MS" panose="030F0702030302020204" pitchFamily="66" charset="0"/>
                  <a:ea typeface="宋体" panose="02010600030101010101" pitchFamily="2" charset="-122"/>
                </a:endParaRPr>
              </a:p>
            </p:txBody>
          </p:sp>
          <p:sp>
            <p:nvSpPr>
              <p:cNvPr id="152901" name="Line 19"/>
              <p:cNvSpPr>
                <a:spLocks noChangeShapeType="1"/>
              </p:cNvSpPr>
              <p:nvPr/>
            </p:nvSpPr>
            <p:spPr bwMode="auto">
              <a:xfrm>
                <a:off x="4142" y="2893"/>
                <a:ext cx="382"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902" name="Rectangle 20"/>
              <p:cNvSpPr>
                <a:spLocks noChangeArrowheads="1"/>
              </p:cNvSpPr>
              <p:nvPr/>
            </p:nvSpPr>
            <p:spPr bwMode="auto">
              <a:xfrm>
                <a:off x="4313" y="2873"/>
                <a:ext cx="40" cy="40"/>
              </a:xfrm>
              <a:prstGeom prst="rect">
                <a:avLst/>
              </a:prstGeom>
              <a:solidFill>
                <a:srgbClr val="F20884"/>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903" name="Rectangle 21"/>
              <p:cNvSpPr>
                <a:spLocks noChangeArrowheads="1"/>
              </p:cNvSpPr>
              <p:nvPr/>
            </p:nvSpPr>
            <p:spPr bwMode="auto">
              <a:xfrm>
                <a:off x="4626" y="2838"/>
                <a:ext cx="35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anose="030F0702030302020204" pitchFamily="66" charset="0"/>
                    <a:ea typeface="宋体" panose="02010600030101010101" pitchFamily="2" charset="-122"/>
                  </a:rPr>
                  <a:t>256</a:t>
                </a:r>
                <a:r>
                  <a:rPr kumimoji="0" lang="en-US" altLang="zh-CN" sz="1800">
                    <a:solidFill>
                      <a:srgbClr val="000000"/>
                    </a:solidFill>
                    <a:latin typeface="Comic Sans MS" panose="030F0702030302020204" pitchFamily="66" charset="0"/>
                    <a:ea typeface="宋体" panose="02010600030101010101" pitchFamily="2" charset="-122"/>
                  </a:rPr>
                  <a:t>K</a:t>
                </a:r>
                <a:endParaRPr kumimoji="0" lang="en-US" altLang="zh-CN" sz="1800">
                  <a:latin typeface="Comic Sans MS" panose="030F0702030302020204" pitchFamily="66" charset="0"/>
                  <a:ea typeface="宋体" panose="02010600030101010101" pitchFamily="2" charset="-122"/>
                </a:endParaRPr>
              </a:p>
            </p:txBody>
          </p:sp>
          <p:sp>
            <p:nvSpPr>
              <p:cNvPr id="152904" name="Text Box 22"/>
              <p:cNvSpPr txBox="1">
                <a:spLocks noChangeArrowheads="1"/>
              </p:cNvSpPr>
              <p:nvPr/>
            </p:nvSpPr>
            <p:spPr bwMode="auto">
              <a:xfrm>
                <a:off x="4109" y="1226"/>
                <a:ext cx="883" cy="2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just">
                  <a:spcBef>
                    <a:spcPct val="0"/>
                  </a:spcBef>
                  <a:buClrTx/>
                  <a:buFontTx/>
                  <a:buNone/>
                </a:pPr>
                <a:r>
                  <a:rPr kumimoji="0" lang="en-US" altLang="zh-CN" sz="1800">
                    <a:solidFill>
                      <a:srgbClr val="FF0000"/>
                    </a:solidFill>
                    <a:latin typeface="Comic Sans MS" panose="030F0702030302020204" pitchFamily="66" charset="0"/>
                    <a:ea typeface="宋体" panose="02010600030101010101" pitchFamily="2" charset="-122"/>
                  </a:rPr>
                  <a:t>Cache Size</a:t>
                </a:r>
              </a:p>
            </p:txBody>
          </p:sp>
        </p:grpSp>
        <p:grpSp>
          <p:nvGrpSpPr>
            <p:cNvPr id="152583" name="Group 23"/>
            <p:cNvGrpSpPr/>
            <p:nvPr/>
          </p:nvGrpSpPr>
          <p:grpSpPr bwMode="auto">
            <a:xfrm>
              <a:off x="768" y="1392"/>
              <a:ext cx="3109" cy="2622"/>
              <a:chOff x="763" y="1296"/>
              <a:chExt cx="3109" cy="2622"/>
            </a:xfrm>
          </p:grpSpPr>
          <p:grpSp>
            <p:nvGrpSpPr>
              <p:cNvPr id="152584" name="Group 24"/>
              <p:cNvGrpSpPr/>
              <p:nvPr/>
            </p:nvGrpSpPr>
            <p:grpSpPr bwMode="auto">
              <a:xfrm>
                <a:off x="1631" y="1383"/>
                <a:ext cx="2156" cy="1557"/>
                <a:chOff x="1619" y="1297"/>
                <a:chExt cx="2156" cy="1557"/>
              </a:xfrm>
            </p:grpSpPr>
            <p:sp>
              <p:nvSpPr>
                <p:cNvPr id="152688" name="Line 25"/>
                <p:cNvSpPr>
                  <a:spLocks noChangeShapeType="1"/>
                </p:cNvSpPr>
                <p:nvPr/>
              </p:nvSpPr>
              <p:spPr bwMode="auto">
                <a:xfrm>
                  <a:off x="1619" y="2853"/>
                  <a:ext cx="1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89" name="Line 26"/>
                <p:cNvSpPr>
                  <a:spLocks noChangeShapeType="1"/>
                </p:cNvSpPr>
                <p:nvPr/>
              </p:nvSpPr>
              <p:spPr bwMode="auto">
                <a:xfrm>
                  <a:off x="1666"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90" name="Line 27"/>
                <p:cNvSpPr>
                  <a:spLocks noChangeShapeType="1"/>
                </p:cNvSpPr>
                <p:nvPr/>
              </p:nvSpPr>
              <p:spPr bwMode="auto">
                <a:xfrm>
                  <a:off x="1714"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91" name="Line 28"/>
                <p:cNvSpPr>
                  <a:spLocks noChangeShapeType="1"/>
                </p:cNvSpPr>
                <p:nvPr/>
              </p:nvSpPr>
              <p:spPr bwMode="auto">
                <a:xfrm>
                  <a:off x="1762"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92" name="Line 29"/>
                <p:cNvSpPr>
                  <a:spLocks noChangeShapeType="1"/>
                </p:cNvSpPr>
                <p:nvPr/>
              </p:nvSpPr>
              <p:spPr bwMode="auto">
                <a:xfrm>
                  <a:off x="1810" y="2853"/>
                  <a:ext cx="1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93" name="Line 30"/>
                <p:cNvSpPr>
                  <a:spLocks noChangeShapeType="1"/>
                </p:cNvSpPr>
                <p:nvPr/>
              </p:nvSpPr>
              <p:spPr bwMode="auto">
                <a:xfrm>
                  <a:off x="1857"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94" name="Line 31"/>
                <p:cNvSpPr>
                  <a:spLocks noChangeShapeType="1"/>
                </p:cNvSpPr>
                <p:nvPr/>
              </p:nvSpPr>
              <p:spPr bwMode="auto">
                <a:xfrm>
                  <a:off x="1905"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95" name="Line 32"/>
                <p:cNvSpPr>
                  <a:spLocks noChangeShapeType="1"/>
                </p:cNvSpPr>
                <p:nvPr/>
              </p:nvSpPr>
              <p:spPr bwMode="auto">
                <a:xfrm>
                  <a:off x="1953"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96" name="Line 33"/>
                <p:cNvSpPr>
                  <a:spLocks noChangeShapeType="1"/>
                </p:cNvSpPr>
                <p:nvPr/>
              </p:nvSpPr>
              <p:spPr bwMode="auto">
                <a:xfrm>
                  <a:off x="2001"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97" name="Line 34"/>
                <p:cNvSpPr>
                  <a:spLocks noChangeShapeType="1"/>
                </p:cNvSpPr>
                <p:nvPr/>
              </p:nvSpPr>
              <p:spPr bwMode="auto">
                <a:xfrm>
                  <a:off x="2048"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98" name="Line 35"/>
                <p:cNvSpPr>
                  <a:spLocks noChangeShapeType="1"/>
                </p:cNvSpPr>
                <p:nvPr/>
              </p:nvSpPr>
              <p:spPr bwMode="auto">
                <a:xfrm>
                  <a:off x="2096"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99" name="Line 36"/>
                <p:cNvSpPr>
                  <a:spLocks noChangeShapeType="1"/>
                </p:cNvSpPr>
                <p:nvPr/>
              </p:nvSpPr>
              <p:spPr bwMode="auto">
                <a:xfrm>
                  <a:off x="2144"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00" name="Line 37"/>
                <p:cNvSpPr>
                  <a:spLocks noChangeShapeType="1"/>
                </p:cNvSpPr>
                <p:nvPr/>
              </p:nvSpPr>
              <p:spPr bwMode="auto">
                <a:xfrm>
                  <a:off x="2192"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01" name="Line 38"/>
                <p:cNvSpPr>
                  <a:spLocks noChangeShapeType="1"/>
                </p:cNvSpPr>
                <p:nvPr/>
              </p:nvSpPr>
              <p:spPr bwMode="auto">
                <a:xfrm>
                  <a:off x="2239"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02" name="Line 39"/>
                <p:cNvSpPr>
                  <a:spLocks noChangeShapeType="1"/>
                </p:cNvSpPr>
                <p:nvPr/>
              </p:nvSpPr>
              <p:spPr bwMode="auto">
                <a:xfrm>
                  <a:off x="2287"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03" name="Line 40"/>
                <p:cNvSpPr>
                  <a:spLocks noChangeShapeType="1"/>
                </p:cNvSpPr>
                <p:nvPr/>
              </p:nvSpPr>
              <p:spPr bwMode="auto">
                <a:xfrm>
                  <a:off x="2335"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04" name="Line 41"/>
                <p:cNvSpPr>
                  <a:spLocks noChangeShapeType="1"/>
                </p:cNvSpPr>
                <p:nvPr/>
              </p:nvSpPr>
              <p:spPr bwMode="auto">
                <a:xfrm>
                  <a:off x="2383"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05" name="Line 42"/>
                <p:cNvSpPr>
                  <a:spLocks noChangeShapeType="1"/>
                </p:cNvSpPr>
                <p:nvPr/>
              </p:nvSpPr>
              <p:spPr bwMode="auto">
                <a:xfrm>
                  <a:off x="2430"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06" name="Line 43"/>
                <p:cNvSpPr>
                  <a:spLocks noChangeShapeType="1"/>
                </p:cNvSpPr>
                <p:nvPr/>
              </p:nvSpPr>
              <p:spPr bwMode="auto">
                <a:xfrm>
                  <a:off x="2478"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07" name="Line 44"/>
                <p:cNvSpPr>
                  <a:spLocks noChangeShapeType="1"/>
                </p:cNvSpPr>
                <p:nvPr/>
              </p:nvSpPr>
              <p:spPr bwMode="auto">
                <a:xfrm>
                  <a:off x="2526"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08" name="Line 45"/>
                <p:cNvSpPr>
                  <a:spLocks noChangeShapeType="1"/>
                </p:cNvSpPr>
                <p:nvPr/>
              </p:nvSpPr>
              <p:spPr bwMode="auto">
                <a:xfrm>
                  <a:off x="2574"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09" name="Line 46"/>
                <p:cNvSpPr>
                  <a:spLocks noChangeShapeType="1"/>
                </p:cNvSpPr>
                <p:nvPr/>
              </p:nvSpPr>
              <p:spPr bwMode="auto">
                <a:xfrm>
                  <a:off x="2621"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10" name="Line 47"/>
                <p:cNvSpPr>
                  <a:spLocks noChangeShapeType="1"/>
                </p:cNvSpPr>
                <p:nvPr/>
              </p:nvSpPr>
              <p:spPr bwMode="auto">
                <a:xfrm>
                  <a:off x="2669"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11" name="Line 48"/>
                <p:cNvSpPr>
                  <a:spLocks noChangeShapeType="1"/>
                </p:cNvSpPr>
                <p:nvPr/>
              </p:nvSpPr>
              <p:spPr bwMode="auto">
                <a:xfrm>
                  <a:off x="2717"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12" name="Line 49"/>
                <p:cNvSpPr>
                  <a:spLocks noChangeShapeType="1"/>
                </p:cNvSpPr>
                <p:nvPr/>
              </p:nvSpPr>
              <p:spPr bwMode="auto">
                <a:xfrm>
                  <a:off x="2765"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13" name="Line 50"/>
                <p:cNvSpPr>
                  <a:spLocks noChangeShapeType="1"/>
                </p:cNvSpPr>
                <p:nvPr/>
              </p:nvSpPr>
              <p:spPr bwMode="auto">
                <a:xfrm>
                  <a:off x="2812"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14" name="Line 51"/>
                <p:cNvSpPr>
                  <a:spLocks noChangeShapeType="1"/>
                </p:cNvSpPr>
                <p:nvPr/>
              </p:nvSpPr>
              <p:spPr bwMode="auto">
                <a:xfrm>
                  <a:off x="2860"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15" name="Line 52"/>
                <p:cNvSpPr>
                  <a:spLocks noChangeShapeType="1"/>
                </p:cNvSpPr>
                <p:nvPr/>
              </p:nvSpPr>
              <p:spPr bwMode="auto">
                <a:xfrm>
                  <a:off x="2908"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16" name="Line 53"/>
                <p:cNvSpPr>
                  <a:spLocks noChangeShapeType="1"/>
                </p:cNvSpPr>
                <p:nvPr/>
              </p:nvSpPr>
              <p:spPr bwMode="auto">
                <a:xfrm>
                  <a:off x="2956"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17" name="Line 54"/>
                <p:cNvSpPr>
                  <a:spLocks noChangeShapeType="1"/>
                </p:cNvSpPr>
                <p:nvPr/>
              </p:nvSpPr>
              <p:spPr bwMode="auto">
                <a:xfrm>
                  <a:off x="3003"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18" name="Line 55"/>
                <p:cNvSpPr>
                  <a:spLocks noChangeShapeType="1"/>
                </p:cNvSpPr>
                <p:nvPr/>
              </p:nvSpPr>
              <p:spPr bwMode="auto">
                <a:xfrm>
                  <a:off x="3051"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19" name="Line 56"/>
                <p:cNvSpPr>
                  <a:spLocks noChangeShapeType="1"/>
                </p:cNvSpPr>
                <p:nvPr/>
              </p:nvSpPr>
              <p:spPr bwMode="auto">
                <a:xfrm>
                  <a:off x="3099"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20" name="Line 57"/>
                <p:cNvSpPr>
                  <a:spLocks noChangeShapeType="1"/>
                </p:cNvSpPr>
                <p:nvPr/>
              </p:nvSpPr>
              <p:spPr bwMode="auto">
                <a:xfrm>
                  <a:off x="3147"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21" name="Line 58"/>
                <p:cNvSpPr>
                  <a:spLocks noChangeShapeType="1"/>
                </p:cNvSpPr>
                <p:nvPr/>
              </p:nvSpPr>
              <p:spPr bwMode="auto">
                <a:xfrm>
                  <a:off x="3194"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22" name="Line 59"/>
                <p:cNvSpPr>
                  <a:spLocks noChangeShapeType="1"/>
                </p:cNvSpPr>
                <p:nvPr/>
              </p:nvSpPr>
              <p:spPr bwMode="auto">
                <a:xfrm>
                  <a:off x="3242"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23" name="Line 60"/>
                <p:cNvSpPr>
                  <a:spLocks noChangeShapeType="1"/>
                </p:cNvSpPr>
                <p:nvPr/>
              </p:nvSpPr>
              <p:spPr bwMode="auto">
                <a:xfrm>
                  <a:off x="3290"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24" name="Line 61"/>
                <p:cNvSpPr>
                  <a:spLocks noChangeShapeType="1"/>
                </p:cNvSpPr>
                <p:nvPr/>
              </p:nvSpPr>
              <p:spPr bwMode="auto">
                <a:xfrm>
                  <a:off x="3338"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25" name="Line 62"/>
                <p:cNvSpPr>
                  <a:spLocks noChangeShapeType="1"/>
                </p:cNvSpPr>
                <p:nvPr/>
              </p:nvSpPr>
              <p:spPr bwMode="auto">
                <a:xfrm>
                  <a:off x="3385"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26" name="Line 63"/>
                <p:cNvSpPr>
                  <a:spLocks noChangeShapeType="1"/>
                </p:cNvSpPr>
                <p:nvPr/>
              </p:nvSpPr>
              <p:spPr bwMode="auto">
                <a:xfrm>
                  <a:off x="3433"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27" name="Line 64"/>
                <p:cNvSpPr>
                  <a:spLocks noChangeShapeType="1"/>
                </p:cNvSpPr>
                <p:nvPr/>
              </p:nvSpPr>
              <p:spPr bwMode="auto">
                <a:xfrm>
                  <a:off x="3481"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28" name="Line 65"/>
                <p:cNvSpPr>
                  <a:spLocks noChangeShapeType="1"/>
                </p:cNvSpPr>
                <p:nvPr/>
              </p:nvSpPr>
              <p:spPr bwMode="auto">
                <a:xfrm>
                  <a:off x="3529"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29" name="Line 66"/>
                <p:cNvSpPr>
                  <a:spLocks noChangeShapeType="1"/>
                </p:cNvSpPr>
                <p:nvPr/>
              </p:nvSpPr>
              <p:spPr bwMode="auto">
                <a:xfrm>
                  <a:off x="3577" y="2853"/>
                  <a:ext cx="1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30" name="Line 67"/>
                <p:cNvSpPr>
                  <a:spLocks noChangeShapeType="1"/>
                </p:cNvSpPr>
                <p:nvPr/>
              </p:nvSpPr>
              <p:spPr bwMode="auto">
                <a:xfrm>
                  <a:off x="3624"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31" name="Line 68"/>
                <p:cNvSpPr>
                  <a:spLocks noChangeShapeType="1"/>
                </p:cNvSpPr>
                <p:nvPr/>
              </p:nvSpPr>
              <p:spPr bwMode="auto">
                <a:xfrm>
                  <a:off x="3672"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32" name="Line 69"/>
                <p:cNvSpPr>
                  <a:spLocks noChangeShapeType="1"/>
                </p:cNvSpPr>
                <p:nvPr/>
              </p:nvSpPr>
              <p:spPr bwMode="auto">
                <a:xfrm>
                  <a:off x="3720" y="285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33" name="Line 70"/>
                <p:cNvSpPr>
                  <a:spLocks noChangeShapeType="1"/>
                </p:cNvSpPr>
                <p:nvPr/>
              </p:nvSpPr>
              <p:spPr bwMode="auto">
                <a:xfrm>
                  <a:off x="3768" y="2853"/>
                  <a:ext cx="7"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34" name="Line 71"/>
                <p:cNvSpPr>
                  <a:spLocks noChangeShapeType="1"/>
                </p:cNvSpPr>
                <p:nvPr/>
              </p:nvSpPr>
              <p:spPr bwMode="auto">
                <a:xfrm>
                  <a:off x="1619" y="2464"/>
                  <a:ext cx="1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35" name="Line 72"/>
                <p:cNvSpPr>
                  <a:spLocks noChangeShapeType="1"/>
                </p:cNvSpPr>
                <p:nvPr/>
              </p:nvSpPr>
              <p:spPr bwMode="auto">
                <a:xfrm>
                  <a:off x="1666"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36" name="Line 73"/>
                <p:cNvSpPr>
                  <a:spLocks noChangeShapeType="1"/>
                </p:cNvSpPr>
                <p:nvPr/>
              </p:nvSpPr>
              <p:spPr bwMode="auto">
                <a:xfrm>
                  <a:off x="1714"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37" name="Line 74"/>
                <p:cNvSpPr>
                  <a:spLocks noChangeShapeType="1"/>
                </p:cNvSpPr>
                <p:nvPr/>
              </p:nvSpPr>
              <p:spPr bwMode="auto">
                <a:xfrm>
                  <a:off x="1762"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38" name="Line 75"/>
                <p:cNvSpPr>
                  <a:spLocks noChangeShapeType="1"/>
                </p:cNvSpPr>
                <p:nvPr/>
              </p:nvSpPr>
              <p:spPr bwMode="auto">
                <a:xfrm>
                  <a:off x="1810" y="2464"/>
                  <a:ext cx="1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39" name="Line 76"/>
                <p:cNvSpPr>
                  <a:spLocks noChangeShapeType="1"/>
                </p:cNvSpPr>
                <p:nvPr/>
              </p:nvSpPr>
              <p:spPr bwMode="auto">
                <a:xfrm>
                  <a:off x="1857"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40" name="Line 77"/>
                <p:cNvSpPr>
                  <a:spLocks noChangeShapeType="1"/>
                </p:cNvSpPr>
                <p:nvPr/>
              </p:nvSpPr>
              <p:spPr bwMode="auto">
                <a:xfrm>
                  <a:off x="1905"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41" name="Line 78"/>
                <p:cNvSpPr>
                  <a:spLocks noChangeShapeType="1"/>
                </p:cNvSpPr>
                <p:nvPr/>
              </p:nvSpPr>
              <p:spPr bwMode="auto">
                <a:xfrm>
                  <a:off x="1953"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42" name="Line 79"/>
                <p:cNvSpPr>
                  <a:spLocks noChangeShapeType="1"/>
                </p:cNvSpPr>
                <p:nvPr/>
              </p:nvSpPr>
              <p:spPr bwMode="auto">
                <a:xfrm>
                  <a:off x="2001"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43" name="Line 80"/>
                <p:cNvSpPr>
                  <a:spLocks noChangeShapeType="1"/>
                </p:cNvSpPr>
                <p:nvPr/>
              </p:nvSpPr>
              <p:spPr bwMode="auto">
                <a:xfrm>
                  <a:off x="2048"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44" name="Line 81"/>
                <p:cNvSpPr>
                  <a:spLocks noChangeShapeType="1"/>
                </p:cNvSpPr>
                <p:nvPr/>
              </p:nvSpPr>
              <p:spPr bwMode="auto">
                <a:xfrm>
                  <a:off x="2096"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45" name="Line 82"/>
                <p:cNvSpPr>
                  <a:spLocks noChangeShapeType="1"/>
                </p:cNvSpPr>
                <p:nvPr/>
              </p:nvSpPr>
              <p:spPr bwMode="auto">
                <a:xfrm>
                  <a:off x="2144"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46" name="Line 83"/>
                <p:cNvSpPr>
                  <a:spLocks noChangeShapeType="1"/>
                </p:cNvSpPr>
                <p:nvPr/>
              </p:nvSpPr>
              <p:spPr bwMode="auto">
                <a:xfrm>
                  <a:off x="2192"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47" name="Line 84"/>
                <p:cNvSpPr>
                  <a:spLocks noChangeShapeType="1"/>
                </p:cNvSpPr>
                <p:nvPr/>
              </p:nvSpPr>
              <p:spPr bwMode="auto">
                <a:xfrm>
                  <a:off x="2239"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48" name="Line 85"/>
                <p:cNvSpPr>
                  <a:spLocks noChangeShapeType="1"/>
                </p:cNvSpPr>
                <p:nvPr/>
              </p:nvSpPr>
              <p:spPr bwMode="auto">
                <a:xfrm>
                  <a:off x="2287"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49" name="Line 86"/>
                <p:cNvSpPr>
                  <a:spLocks noChangeShapeType="1"/>
                </p:cNvSpPr>
                <p:nvPr/>
              </p:nvSpPr>
              <p:spPr bwMode="auto">
                <a:xfrm>
                  <a:off x="2335"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50" name="Line 87"/>
                <p:cNvSpPr>
                  <a:spLocks noChangeShapeType="1"/>
                </p:cNvSpPr>
                <p:nvPr/>
              </p:nvSpPr>
              <p:spPr bwMode="auto">
                <a:xfrm>
                  <a:off x="2383"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51" name="Line 88"/>
                <p:cNvSpPr>
                  <a:spLocks noChangeShapeType="1"/>
                </p:cNvSpPr>
                <p:nvPr/>
              </p:nvSpPr>
              <p:spPr bwMode="auto">
                <a:xfrm>
                  <a:off x="2430"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52" name="Line 89"/>
                <p:cNvSpPr>
                  <a:spLocks noChangeShapeType="1"/>
                </p:cNvSpPr>
                <p:nvPr/>
              </p:nvSpPr>
              <p:spPr bwMode="auto">
                <a:xfrm>
                  <a:off x="2478"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53" name="Line 90"/>
                <p:cNvSpPr>
                  <a:spLocks noChangeShapeType="1"/>
                </p:cNvSpPr>
                <p:nvPr/>
              </p:nvSpPr>
              <p:spPr bwMode="auto">
                <a:xfrm>
                  <a:off x="2526"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54" name="Line 91"/>
                <p:cNvSpPr>
                  <a:spLocks noChangeShapeType="1"/>
                </p:cNvSpPr>
                <p:nvPr/>
              </p:nvSpPr>
              <p:spPr bwMode="auto">
                <a:xfrm>
                  <a:off x="2574"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55" name="Line 92"/>
                <p:cNvSpPr>
                  <a:spLocks noChangeShapeType="1"/>
                </p:cNvSpPr>
                <p:nvPr/>
              </p:nvSpPr>
              <p:spPr bwMode="auto">
                <a:xfrm>
                  <a:off x="2621"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56" name="Line 93"/>
                <p:cNvSpPr>
                  <a:spLocks noChangeShapeType="1"/>
                </p:cNvSpPr>
                <p:nvPr/>
              </p:nvSpPr>
              <p:spPr bwMode="auto">
                <a:xfrm>
                  <a:off x="2669"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57" name="Line 94"/>
                <p:cNvSpPr>
                  <a:spLocks noChangeShapeType="1"/>
                </p:cNvSpPr>
                <p:nvPr/>
              </p:nvSpPr>
              <p:spPr bwMode="auto">
                <a:xfrm>
                  <a:off x="2717"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58" name="Line 95"/>
                <p:cNvSpPr>
                  <a:spLocks noChangeShapeType="1"/>
                </p:cNvSpPr>
                <p:nvPr/>
              </p:nvSpPr>
              <p:spPr bwMode="auto">
                <a:xfrm>
                  <a:off x="2765"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59" name="Line 96"/>
                <p:cNvSpPr>
                  <a:spLocks noChangeShapeType="1"/>
                </p:cNvSpPr>
                <p:nvPr/>
              </p:nvSpPr>
              <p:spPr bwMode="auto">
                <a:xfrm>
                  <a:off x="2812"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60" name="Line 97"/>
                <p:cNvSpPr>
                  <a:spLocks noChangeShapeType="1"/>
                </p:cNvSpPr>
                <p:nvPr/>
              </p:nvSpPr>
              <p:spPr bwMode="auto">
                <a:xfrm>
                  <a:off x="2860"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61" name="Line 98"/>
                <p:cNvSpPr>
                  <a:spLocks noChangeShapeType="1"/>
                </p:cNvSpPr>
                <p:nvPr/>
              </p:nvSpPr>
              <p:spPr bwMode="auto">
                <a:xfrm>
                  <a:off x="2908"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62" name="Line 99"/>
                <p:cNvSpPr>
                  <a:spLocks noChangeShapeType="1"/>
                </p:cNvSpPr>
                <p:nvPr/>
              </p:nvSpPr>
              <p:spPr bwMode="auto">
                <a:xfrm>
                  <a:off x="2956"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63" name="Line 100"/>
                <p:cNvSpPr>
                  <a:spLocks noChangeShapeType="1"/>
                </p:cNvSpPr>
                <p:nvPr/>
              </p:nvSpPr>
              <p:spPr bwMode="auto">
                <a:xfrm>
                  <a:off x="3003"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64" name="Line 101"/>
                <p:cNvSpPr>
                  <a:spLocks noChangeShapeType="1"/>
                </p:cNvSpPr>
                <p:nvPr/>
              </p:nvSpPr>
              <p:spPr bwMode="auto">
                <a:xfrm>
                  <a:off x="3051"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65" name="Line 102"/>
                <p:cNvSpPr>
                  <a:spLocks noChangeShapeType="1"/>
                </p:cNvSpPr>
                <p:nvPr/>
              </p:nvSpPr>
              <p:spPr bwMode="auto">
                <a:xfrm>
                  <a:off x="3099"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66" name="Line 103"/>
                <p:cNvSpPr>
                  <a:spLocks noChangeShapeType="1"/>
                </p:cNvSpPr>
                <p:nvPr/>
              </p:nvSpPr>
              <p:spPr bwMode="auto">
                <a:xfrm>
                  <a:off x="3147"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67" name="Line 104"/>
                <p:cNvSpPr>
                  <a:spLocks noChangeShapeType="1"/>
                </p:cNvSpPr>
                <p:nvPr/>
              </p:nvSpPr>
              <p:spPr bwMode="auto">
                <a:xfrm>
                  <a:off x="3194"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68" name="Line 105"/>
                <p:cNvSpPr>
                  <a:spLocks noChangeShapeType="1"/>
                </p:cNvSpPr>
                <p:nvPr/>
              </p:nvSpPr>
              <p:spPr bwMode="auto">
                <a:xfrm>
                  <a:off x="3242"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69" name="Line 106"/>
                <p:cNvSpPr>
                  <a:spLocks noChangeShapeType="1"/>
                </p:cNvSpPr>
                <p:nvPr/>
              </p:nvSpPr>
              <p:spPr bwMode="auto">
                <a:xfrm>
                  <a:off x="3290"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70" name="Line 107"/>
                <p:cNvSpPr>
                  <a:spLocks noChangeShapeType="1"/>
                </p:cNvSpPr>
                <p:nvPr/>
              </p:nvSpPr>
              <p:spPr bwMode="auto">
                <a:xfrm>
                  <a:off x="3338"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71" name="Line 108"/>
                <p:cNvSpPr>
                  <a:spLocks noChangeShapeType="1"/>
                </p:cNvSpPr>
                <p:nvPr/>
              </p:nvSpPr>
              <p:spPr bwMode="auto">
                <a:xfrm>
                  <a:off x="3385"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72" name="Line 109"/>
                <p:cNvSpPr>
                  <a:spLocks noChangeShapeType="1"/>
                </p:cNvSpPr>
                <p:nvPr/>
              </p:nvSpPr>
              <p:spPr bwMode="auto">
                <a:xfrm>
                  <a:off x="3433"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73" name="Line 110"/>
                <p:cNvSpPr>
                  <a:spLocks noChangeShapeType="1"/>
                </p:cNvSpPr>
                <p:nvPr/>
              </p:nvSpPr>
              <p:spPr bwMode="auto">
                <a:xfrm>
                  <a:off x="3481"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74" name="Line 111"/>
                <p:cNvSpPr>
                  <a:spLocks noChangeShapeType="1"/>
                </p:cNvSpPr>
                <p:nvPr/>
              </p:nvSpPr>
              <p:spPr bwMode="auto">
                <a:xfrm>
                  <a:off x="3529"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75" name="Line 112"/>
                <p:cNvSpPr>
                  <a:spLocks noChangeShapeType="1"/>
                </p:cNvSpPr>
                <p:nvPr/>
              </p:nvSpPr>
              <p:spPr bwMode="auto">
                <a:xfrm>
                  <a:off x="3577" y="2464"/>
                  <a:ext cx="1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76" name="Line 113"/>
                <p:cNvSpPr>
                  <a:spLocks noChangeShapeType="1"/>
                </p:cNvSpPr>
                <p:nvPr/>
              </p:nvSpPr>
              <p:spPr bwMode="auto">
                <a:xfrm>
                  <a:off x="3624"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77" name="Line 114"/>
                <p:cNvSpPr>
                  <a:spLocks noChangeShapeType="1"/>
                </p:cNvSpPr>
                <p:nvPr/>
              </p:nvSpPr>
              <p:spPr bwMode="auto">
                <a:xfrm>
                  <a:off x="3672"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78" name="Line 115"/>
                <p:cNvSpPr>
                  <a:spLocks noChangeShapeType="1"/>
                </p:cNvSpPr>
                <p:nvPr/>
              </p:nvSpPr>
              <p:spPr bwMode="auto">
                <a:xfrm>
                  <a:off x="3720" y="2464"/>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79" name="Line 116"/>
                <p:cNvSpPr>
                  <a:spLocks noChangeShapeType="1"/>
                </p:cNvSpPr>
                <p:nvPr/>
              </p:nvSpPr>
              <p:spPr bwMode="auto">
                <a:xfrm>
                  <a:off x="3768" y="2464"/>
                  <a:ext cx="7"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80" name="Line 117"/>
                <p:cNvSpPr>
                  <a:spLocks noChangeShapeType="1"/>
                </p:cNvSpPr>
                <p:nvPr/>
              </p:nvSpPr>
              <p:spPr bwMode="auto">
                <a:xfrm>
                  <a:off x="1619" y="2075"/>
                  <a:ext cx="1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81" name="Line 118"/>
                <p:cNvSpPr>
                  <a:spLocks noChangeShapeType="1"/>
                </p:cNvSpPr>
                <p:nvPr/>
              </p:nvSpPr>
              <p:spPr bwMode="auto">
                <a:xfrm>
                  <a:off x="1666"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82" name="Line 119"/>
                <p:cNvSpPr>
                  <a:spLocks noChangeShapeType="1"/>
                </p:cNvSpPr>
                <p:nvPr/>
              </p:nvSpPr>
              <p:spPr bwMode="auto">
                <a:xfrm>
                  <a:off x="1714"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83" name="Line 120"/>
                <p:cNvSpPr>
                  <a:spLocks noChangeShapeType="1"/>
                </p:cNvSpPr>
                <p:nvPr/>
              </p:nvSpPr>
              <p:spPr bwMode="auto">
                <a:xfrm>
                  <a:off x="1762"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84" name="Line 121"/>
                <p:cNvSpPr>
                  <a:spLocks noChangeShapeType="1"/>
                </p:cNvSpPr>
                <p:nvPr/>
              </p:nvSpPr>
              <p:spPr bwMode="auto">
                <a:xfrm>
                  <a:off x="1810" y="2075"/>
                  <a:ext cx="1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85" name="Line 122"/>
                <p:cNvSpPr>
                  <a:spLocks noChangeShapeType="1"/>
                </p:cNvSpPr>
                <p:nvPr/>
              </p:nvSpPr>
              <p:spPr bwMode="auto">
                <a:xfrm>
                  <a:off x="1857"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86" name="Line 123"/>
                <p:cNvSpPr>
                  <a:spLocks noChangeShapeType="1"/>
                </p:cNvSpPr>
                <p:nvPr/>
              </p:nvSpPr>
              <p:spPr bwMode="auto">
                <a:xfrm>
                  <a:off x="1905"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87" name="Line 124"/>
                <p:cNvSpPr>
                  <a:spLocks noChangeShapeType="1"/>
                </p:cNvSpPr>
                <p:nvPr/>
              </p:nvSpPr>
              <p:spPr bwMode="auto">
                <a:xfrm>
                  <a:off x="1953"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88" name="Line 125"/>
                <p:cNvSpPr>
                  <a:spLocks noChangeShapeType="1"/>
                </p:cNvSpPr>
                <p:nvPr/>
              </p:nvSpPr>
              <p:spPr bwMode="auto">
                <a:xfrm>
                  <a:off x="2001"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89" name="Line 126"/>
                <p:cNvSpPr>
                  <a:spLocks noChangeShapeType="1"/>
                </p:cNvSpPr>
                <p:nvPr/>
              </p:nvSpPr>
              <p:spPr bwMode="auto">
                <a:xfrm>
                  <a:off x="2048"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90" name="Line 127"/>
                <p:cNvSpPr>
                  <a:spLocks noChangeShapeType="1"/>
                </p:cNvSpPr>
                <p:nvPr/>
              </p:nvSpPr>
              <p:spPr bwMode="auto">
                <a:xfrm>
                  <a:off x="2096"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91" name="Line 128"/>
                <p:cNvSpPr>
                  <a:spLocks noChangeShapeType="1"/>
                </p:cNvSpPr>
                <p:nvPr/>
              </p:nvSpPr>
              <p:spPr bwMode="auto">
                <a:xfrm>
                  <a:off x="2144"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92" name="Line 129"/>
                <p:cNvSpPr>
                  <a:spLocks noChangeShapeType="1"/>
                </p:cNvSpPr>
                <p:nvPr/>
              </p:nvSpPr>
              <p:spPr bwMode="auto">
                <a:xfrm>
                  <a:off x="2192"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93" name="Line 130"/>
                <p:cNvSpPr>
                  <a:spLocks noChangeShapeType="1"/>
                </p:cNvSpPr>
                <p:nvPr/>
              </p:nvSpPr>
              <p:spPr bwMode="auto">
                <a:xfrm>
                  <a:off x="2239"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94" name="Line 131"/>
                <p:cNvSpPr>
                  <a:spLocks noChangeShapeType="1"/>
                </p:cNvSpPr>
                <p:nvPr/>
              </p:nvSpPr>
              <p:spPr bwMode="auto">
                <a:xfrm>
                  <a:off x="2287"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95" name="Line 132"/>
                <p:cNvSpPr>
                  <a:spLocks noChangeShapeType="1"/>
                </p:cNvSpPr>
                <p:nvPr/>
              </p:nvSpPr>
              <p:spPr bwMode="auto">
                <a:xfrm>
                  <a:off x="2335"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96" name="Line 133"/>
                <p:cNvSpPr>
                  <a:spLocks noChangeShapeType="1"/>
                </p:cNvSpPr>
                <p:nvPr/>
              </p:nvSpPr>
              <p:spPr bwMode="auto">
                <a:xfrm>
                  <a:off x="2383"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97" name="Line 134"/>
                <p:cNvSpPr>
                  <a:spLocks noChangeShapeType="1"/>
                </p:cNvSpPr>
                <p:nvPr/>
              </p:nvSpPr>
              <p:spPr bwMode="auto">
                <a:xfrm>
                  <a:off x="2430"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98" name="Line 135"/>
                <p:cNvSpPr>
                  <a:spLocks noChangeShapeType="1"/>
                </p:cNvSpPr>
                <p:nvPr/>
              </p:nvSpPr>
              <p:spPr bwMode="auto">
                <a:xfrm>
                  <a:off x="2478"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799" name="Line 136"/>
                <p:cNvSpPr>
                  <a:spLocks noChangeShapeType="1"/>
                </p:cNvSpPr>
                <p:nvPr/>
              </p:nvSpPr>
              <p:spPr bwMode="auto">
                <a:xfrm>
                  <a:off x="2526"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00" name="Line 137"/>
                <p:cNvSpPr>
                  <a:spLocks noChangeShapeType="1"/>
                </p:cNvSpPr>
                <p:nvPr/>
              </p:nvSpPr>
              <p:spPr bwMode="auto">
                <a:xfrm>
                  <a:off x="2574"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01" name="Line 138"/>
                <p:cNvSpPr>
                  <a:spLocks noChangeShapeType="1"/>
                </p:cNvSpPr>
                <p:nvPr/>
              </p:nvSpPr>
              <p:spPr bwMode="auto">
                <a:xfrm>
                  <a:off x="2621"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02" name="Line 139"/>
                <p:cNvSpPr>
                  <a:spLocks noChangeShapeType="1"/>
                </p:cNvSpPr>
                <p:nvPr/>
              </p:nvSpPr>
              <p:spPr bwMode="auto">
                <a:xfrm>
                  <a:off x="2669"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03" name="Line 140"/>
                <p:cNvSpPr>
                  <a:spLocks noChangeShapeType="1"/>
                </p:cNvSpPr>
                <p:nvPr/>
              </p:nvSpPr>
              <p:spPr bwMode="auto">
                <a:xfrm>
                  <a:off x="2717"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04" name="Line 141"/>
                <p:cNvSpPr>
                  <a:spLocks noChangeShapeType="1"/>
                </p:cNvSpPr>
                <p:nvPr/>
              </p:nvSpPr>
              <p:spPr bwMode="auto">
                <a:xfrm>
                  <a:off x="2765"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05" name="Line 142"/>
                <p:cNvSpPr>
                  <a:spLocks noChangeShapeType="1"/>
                </p:cNvSpPr>
                <p:nvPr/>
              </p:nvSpPr>
              <p:spPr bwMode="auto">
                <a:xfrm>
                  <a:off x="2812"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06" name="Line 143"/>
                <p:cNvSpPr>
                  <a:spLocks noChangeShapeType="1"/>
                </p:cNvSpPr>
                <p:nvPr/>
              </p:nvSpPr>
              <p:spPr bwMode="auto">
                <a:xfrm>
                  <a:off x="2860"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07" name="Line 144"/>
                <p:cNvSpPr>
                  <a:spLocks noChangeShapeType="1"/>
                </p:cNvSpPr>
                <p:nvPr/>
              </p:nvSpPr>
              <p:spPr bwMode="auto">
                <a:xfrm>
                  <a:off x="2908"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08" name="Line 145"/>
                <p:cNvSpPr>
                  <a:spLocks noChangeShapeType="1"/>
                </p:cNvSpPr>
                <p:nvPr/>
              </p:nvSpPr>
              <p:spPr bwMode="auto">
                <a:xfrm>
                  <a:off x="2956"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09" name="Line 146"/>
                <p:cNvSpPr>
                  <a:spLocks noChangeShapeType="1"/>
                </p:cNvSpPr>
                <p:nvPr/>
              </p:nvSpPr>
              <p:spPr bwMode="auto">
                <a:xfrm>
                  <a:off x="3003"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10" name="Line 147"/>
                <p:cNvSpPr>
                  <a:spLocks noChangeShapeType="1"/>
                </p:cNvSpPr>
                <p:nvPr/>
              </p:nvSpPr>
              <p:spPr bwMode="auto">
                <a:xfrm>
                  <a:off x="3051"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11" name="Line 148"/>
                <p:cNvSpPr>
                  <a:spLocks noChangeShapeType="1"/>
                </p:cNvSpPr>
                <p:nvPr/>
              </p:nvSpPr>
              <p:spPr bwMode="auto">
                <a:xfrm>
                  <a:off x="3099"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12" name="Line 149"/>
                <p:cNvSpPr>
                  <a:spLocks noChangeShapeType="1"/>
                </p:cNvSpPr>
                <p:nvPr/>
              </p:nvSpPr>
              <p:spPr bwMode="auto">
                <a:xfrm>
                  <a:off x="3147"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13" name="Line 150"/>
                <p:cNvSpPr>
                  <a:spLocks noChangeShapeType="1"/>
                </p:cNvSpPr>
                <p:nvPr/>
              </p:nvSpPr>
              <p:spPr bwMode="auto">
                <a:xfrm>
                  <a:off x="3194"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14" name="Line 151"/>
                <p:cNvSpPr>
                  <a:spLocks noChangeShapeType="1"/>
                </p:cNvSpPr>
                <p:nvPr/>
              </p:nvSpPr>
              <p:spPr bwMode="auto">
                <a:xfrm>
                  <a:off x="3242"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15" name="Line 152"/>
                <p:cNvSpPr>
                  <a:spLocks noChangeShapeType="1"/>
                </p:cNvSpPr>
                <p:nvPr/>
              </p:nvSpPr>
              <p:spPr bwMode="auto">
                <a:xfrm>
                  <a:off x="3290"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16" name="Line 153"/>
                <p:cNvSpPr>
                  <a:spLocks noChangeShapeType="1"/>
                </p:cNvSpPr>
                <p:nvPr/>
              </p:nvSpPr>
              <p:spPr bwMode="auto">
                <a:xfrm>
                  <a:off x="3338"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17" name="Line 154"/>
                <p:cNvSpPr>
                  <a:spLocks noChangeShapeType="1"/>
                </p:cNvSpPr>
                <p:nvPr/>
              </p:nvSpPr>
              <p:spPr bwMode="auto">
                <a:xfrm>
                  <a:off x="3385"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18" name="Line 155"/>
                <p:cNvSpPr>
                  <a:spLocks noChangeShapeType="1"/>
                </p:cNvSpPr>
                <p:nvPr/>
              </p:nvSpPr>
              <p:spPr bwMode="auto">
                <a:xfrm>
                  <a:off x="3433"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19" name="Line 156"/>
                <p:cNvSpPr>
                  <a:spLocks noChangeShapeType="1"/>
                </p:cNvSpPr>
                <p:nvPr/>
              </p:nvSpPr>
              <p:spPr bwMode="auto">
                <a:xfrm>
                  <a:off x="3481"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20" name="Line 157"/>
                <p:cNvSpPr>
                  <a:spLocks noChangeShapeType="1"/>
                </p:cNvSpPr>
                <p:nvPr/>
              </p:nvSpPr>
              <p:spPr bwMode="auto">
                <a:xfrm>
                  <a:off x="3529"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21" name="Line 158"/>
                <p:cNvSpPr>
                  <a:spLocks noChangeShapeType="1"/>
                </p:cNvSpPr>
                <p:nvPr/>
              </p:nvSpPr>
              <p:spPr bwMode="auto">
                <a:xfrm>
                  <a:off x="3577" y="2075"/>
                  <a:ext cx="1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22" name="Line 159"/>
                <p:cNvSpPr>
                  <a:spLocks noChangeShapeType="1"/>
                </p:cNvSpPr>
                <p:nvPr/>
              </p:nvSpPr>
              <p:spPr bwMode="auto">
                <a:xfrm>
                  <a:off x="3624"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23" name="Line 160"/>
                <p:cNvSpPr>
                  <a:spLocks noChangeShapeType="1"/>
                </p:cNvSpPr>
                <p:nvPr/>
              </p:nvSpPr>
              <p:spPr bwMode="auto">
                <a:xfrm>
                  <a:off x="3672"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24" name="Line 161"/>
                <p:cNvSpPr>
                  <a:spLocks noChangeShapeType="1"/>
                </p:cNvSpPr>
                <p:nvPr/>
              </p:nvSpPr>
              <p:spPr bwMode="auto">
                <a:xfrm>
                  <a:off x="3720" y="2075"/>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25" name="Line 162"/>
                <p:cNvSpPr>
                  <a:spLocks noChangeShapeType="1"/>
                </p:cNvSpPr>
                <p:nvPr/>
              </p:nvSpPr>
              <p:spPr bwMode="auto">
                <a:xfrm>
                  <a:off x="3768" y="2075"/>
                  <a:ext cx="7"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26" name="Line 163"/>
                <p:cNvSpPr>
                  <a:spLocks noChangeShapeType="1"/>
                </p:cNvSpPr>
                <p:nvPr/>
              </p:nvSpPr>
              <p:spPr bwMode="auto">
                <a:xfrm>
                  <a:off x="1619" y="1686"/>
                  <a:ext cx="1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27" name="Line 164"/>
                <p:cNvSpPr>
                  <a:spLocks noChangeShapeType="1"/>
                </p:cNvSpPr>
                <p:nvPr/>
              </p:nvSpPr>
              <p:spPr bwMode="auto">
                <a:xfrm>
                  <a:off x="1666"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28" name="Line 165"/>
                <p:cNvSpPr>
                  <a:spLocks noChangeShapeType="1"/>
                </p:cNvSpPr>
                <p:nvPr/>
              </p:nvSpPr>
              <p:spPr bwMode="auto">
                <a:xfrm>
                  <a:off x="1714"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29" name="Line 166"/>
                <p:cNvSpPr>
                  <a:spLocks noChangeShapeType="1"/>
                </p:cNvSpPr>
                <p:nvPr/>
              </p:nvSpPr>
              <p:spPr bwMode="auto">
                <a:xfrm>
                  <a:off x="1762"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30" name="Line 167"/>
                <p:cNvSpPr>
                  <a:spLocks noChangeShapeType="1"/>
                </p:cNvSpPr>
                <p:nvPr/>
              </p:nvSpPr>
              <p:spPr bwMode="auto">
                <a:xfrm>
                  <a:off x="1810" y="1686"/>
                  <a:ext cx="1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31" name="Line 168"/>
                <p:cNvSpPr>
                  <a:spLocks noChangeShapeType="1"/>
                </p:cNvSpPr>
                <p:nvPr/>
              </p:nvSpPr>
              <p:spPr bwMode="auto">
                <a:xfrm>
                  <a:off x="1857"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32" name="Line 169"/>
                <p:cNvSpPr>
                  <a:spLocks noChangeShapeType="1"/>
                </p:cNvSpPr>
                <p:nvPr/>
              </p:nvSpPr>
              <p:spPr bwMode="auto">
                <a:xfrm>
                  <a:off x="1905"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33" name="Line 170"/>
                <p:cNvSpPr>
                  <a:spLocks noChangeShapeType="1"/>
                </p:cNvSpPr>
                <p:nvPr/>
              </p:nvSpPr>
              <p:spPr bwMode="auto">
                <a:xfrm>
                  <a:off x="1953"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34" name="Line 171"/>
                <p:cNvSpPr>
                  <a:spLocks noChangeShapeType="1"/>
                </p:cNvSpPr>
                <p:nvPr/>
              </p:nvSpPr>
              <p:spPr bwMode="auto">
                <a:xfrm>
                  <a:off x="2001"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35" name="Line 172"/>
                <p:cNvSpPr>
                  <a:spLocks noChangeShapeType="1"/>
                </p:cNvSpPr>
                <p:nvPr/>
              </p:nvSpPr>
              <p:spPr bwMode="auto">
                <a:xfrm>
                  <a:off x="2048"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36" name="Line 173"/>
                <p:cNvSpPr>
                  <a:spLocks noChangeShapeType="1"/>
                </p:cNvSpPr>
                <p:nvPr/>
              </p:nvSpPr>
              <p:spPr bwMode="auto">
                <a:xfrm>
                  <a:off x="2096"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37" name="Line 174"/>
                <p:cNvSpPr>
                  <a:spLocks noChangeShapeType="1"/>
                </p:cNvSpPr>
                <p:nvPr/>
              </p:nvSpPr>
              <p:spPr bwMode="auto">
                <a:xfrm>
                  <a:off x="2144"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38" name="Line 175"/>
                <p:cNvSpPr>
                  <a:spLocks noChangeShapeType="1"/>
                </p:cNvSpPr>
                <p:nvPr/>
              </p:nvSpPr>
              <p:spPr bwMode="auto">
                <a:xfrm>
                  <a:off x="2192"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39" name="Line 176"/>
                <p:cNvSpPr>
                  <a:spLocks noChangeShapeType="1"/>
                </p:cNvSpPr>
                <p:nvPr/>
              </p:nvSpPr>
              <p:spPr bwMode="auto">
                <a:xfrm>
                  <a:off x="2239"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40" name="Line 177"/>
                <p:cNvSpPr>
                  <a:spLocks noChangeShapeType="1"/>
                </p:cNvSpPr>
                <p:nvPr/>
              </p:nvSpPr>
              <p:spPr bwMode="auto">
                <a:xfrm>
                  <a:off x="2287"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41" name="Line 178"/>
                <p:cNvSpPr>
                  <a:spLocks noChangeShapeType="1"/>
                </p:cNvSpPr>
                <p:nvPr/>
              </p:nvSpPr>
              <p:spPr bwMode="auto">
                <a:xfrm>
                  <a:off x="2335"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42" name="Line 179"/>
                <p:cNvSpPr>
                  <a:spLocks noChangeShapeType="1"/>
                </p:cNvSpPr>
                <p:nvPr/>
              </p:nvSpPr>
              <p:spPr bwMode="auto">
                <a:xfrm>
                  <a:off x="2383"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43" name="Line 180"/>
                <p:cNvSpPr>
                  <a:spLocks noChangeShapeType="1"/>
                </p:cNvSpPr>
                <p:nvPr/>
              </p:nvSpPr>
              <p:spPr bwMode="auto">
                <a:xfrm>
                  <a:off x="2430"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44" name="Line 181"/>
                <p:cNvSpPr>
                  <a:spLocks noChangeShapeType="1"/>
                </p:cNvSpPr>
                <p:nvPr/>
              </p:nvSpPr>
              <p:spPr bwMode="auto">
                <a:xfrm>
                  <a:off x="2478"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45" name="Line 182"/>
                <p:cNvSpPr>
                  <a:spLocks noChangeShapeType="1"/>
                </p:cNvSpPr>
                <p:nvPr/>
              </p:nvSpPr>
              <p:spPr bwMode="auto">
                <a:xfrm>
                  <a:off x="2526"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46" name="Line 183"/>
                <p:cNvSpPr>
                  <a:spLocks noChangeShapeType="1"/>
                </p:cNvSpPr>
                <p:nvPr/>
              </p:nvSpPr>
              <p:spPr bwMode="auto">
                <a:xfrm>
                  <a:off x="2574"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47" name="Line 184"/>
                <p:cNvSpPr>
                  <a:spLocks noChangeShapeType="1"/>
                </p:cNvSpPr>
                <p:nvPr/>
              </p:nvSpPr>
              <p:spPr bwMode="auto">
                <a:xfrm>
                  <a:off x="2621"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48" name="Line 185"/>
                <p:cNvSpPr>
                  <a:spLocks noChangeShapeType="1"/>
                </p:cNvSpPr>
                <p:nvPr/>
              </p:nvSpPr>
              <p:spPr bwMode="auto">
                <a:xfrm>
                  <a:off x="2669"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49" name="Line 186"/>
                <p:cNvSpPr>
                  <a:spLocks noChangeShapeType="1"/>
                </p:cNvSpPr>
                <p:nvPr/>
              </p:nvSpPr>
              <p:spPr bwMode="auto">
                <a:xfrm>
                  <a:off x="2717"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50" name="Line 187"/>
                <p:cNvSpPr>
                  <a:spLocks noChangeShapeType="1"/>
                </p:cNvSpPr>
                <p:nvPr/>
              </p:nvSpPr>
              <p:spPr bwMode="auto">
                <a:xfrm>
                  <a:off x="2765"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51" name="Line 188"/>
                <p:cNvSpPr>
                  <a:spLocks noChangeShapeType="1"/>
                </p:cNvSpPr>
                <p:nvPr/>
              </p:nvSpPr>
              <p:spPr bwMode="auto">
                <a:xfrm>
                  <a:off x="2812"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52" name="Line 189"/>
                <p:cNvSpPr>
                  <a:spLocks noChangeShapeType="1"/>
                </p:cNvSpPr>
                <p:nvPr/>
              </p:nvSpPr>
              <p:spPr bwMode="auto">
                <a:xfrm>
                  <a:off x="2860"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53" name="Line 190"/>
                <p:cNvSpPr>
                  <a:spLocks noChangeShapeType="1"/>
                </p:cNvSpPr>
                <p:nvPr/>
              </p:nvSpPr>
              <p:spPr bwMode="auto">
                <a:xfrm>
                  <a:off x="2908"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54" name="Line 191"/>
                <p:cNvSpPr>
                  <a:spLocks noChangeShapeType="1"/>
                </p:cNvSpPr>
                <p:nvPr/>
              </p:nvSpPr>
              <p:spPr bwMode="auto">
                <a:xfrm>
                  <a:off x="2956"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55" name="Line 192"/>
                <p:cNvSpPr>
                  <a:spLocks noChangeShapeType="1"/>
                </p:cNvSpPr>
                <p:nvPr/>
              </p:nvSpPr>
              <p:spPr bwMode="auto">
                <a:xfrm>
                  <a:off x="3003"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56" name="Line 193"/>
                <p:cNvSpPr>
                  <a:spLocks noChangeShapeType="1"/>
                </p:cNvSpPr>
                <p:nvPr/>
              </p:nvSpPr>
              <p:spPr bwMode="auto">
                <a:xfrm>
                  <a:off x="3051"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57" name="Line 194"/>
                <p:cNvSpPr>
                  <a:spLocks noChangeShapeType="1"/>
                </p:cNvSpPr>
                <p:nvPr/>
              </p:nvSpPr>
              <p:spPr bwMode="auto">
                <a:xfrm>
                  <a:off x="3099"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58" name="Line 195"/>
                <p:cNvSpPr>
                  <a:spLocks noChangeShapeType="1"/>
                </p:cNvSpPr>
                <p:nvPr/>
              </p:nvSpPr>
              <p:spPr bwMode="auto">
                <a:xfrm>
                  <a:off x="3147"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59" name="Line 196"/>
                <p:cNvSpPr>
                  <a:spLocks noChangeShapeType="1"/>
                </p:cNvSpPr>
                <p:nvPr/>
              </p:nvSpPr>
              <p:spPr bwMode="auto">
                <a:xfrm>
                  <a:off x="3194"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60" name="Line 197"/>
                <p:cNvSpPr>
                  <a:spLocks noChangeShapeType="1"/>
                </p:cNvSpPr>
                <p:nvPr/>
              </p:nvSpPr>
              <p:spPr bwMode="auto">
                <a:xfrm>
                  <a:off x="3242"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61" name="Line 198"/>
                <p:cNvSpPr>
                  <a:spLocks noChangeShapeType="1"/>
                </p:cNvSpPr>
                <p:nvPr/>
              </p:nvSpPr>
              <p:spPr bwMode="auto">
                <a:xfrm>
                  <a:off x="3290"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62" name="Line 199"/>
                <p:cNvSpPr>
                  <a:spLocks noChangeShapeType="1"/>
                </p:cNvSpPr>
                <p:nvPr/>
              </p:nvSpPr>
              <p:spPr bwMode="auto">
                <a:xfrm>
                  <a:off x="3338"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63" name="Line 200"/>
                <p:cNvSpPr>
                  <a:spLocks noChangeShapeType="1"/>
                </p:cNvSpPr>
                <p:nvPr/>
              </p:nvSpPr>
              <p:spPr bwMode="auto">
                <a:xfrm>
                  <a:off x="3385"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64" name="Line 201"/>
                <p:cNvSpPr>
                  <a:spLocks noChangeShapeType="1"/>
                </p:cNvSpPr>
                <p:nvPr/>
              </p:nvSpPr>
              <p:spPr bwMode="auto">
                <a:xfrm>
                  <a:off x="3433"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65" name="Line 202"/>
                <p:cNvSpPr>
                  <a:spLocks noChangeShapeType="1"/>
                </p:cNvSpPr>
                <p:nvPr/>
              </p:nvSpPr>
              <p:spPr bwMode="auto">
                <a:xfrm>
                  <a:off x="3481"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66" name="Line 203"/>
                <p:cNvSpPr>
                  <a:spLocks noChangeShapeType="1"/>
                </p:cNvSpPr>
                <p:nvPr/>
              </p:nvSpPr>
              <p:spPr bwMode="auto">
                <a:xfrm>
                  <a:off x="3529"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67" name="Line 204"/>
                <p:cNvSpPr>
                  <a:spLocks noChangeShapeType="1"/>
                </p:cNvSpPr>
                <p:nvPr/>
              </p:nvSpPr>
              <p:spPr bwMode="auto">
                <a:xfrm>
                  <a:off x="3577" y="1686"/>
                  <a:ext cx="1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68" name="Line 205"/>
                <p:cNvSpPr>
                  <a:spLocks noChangeShapeType="1"/>
                </p:cNvSpPr>
                <p:nvPr/>
              </p:nvSpPr>
              <p:spPr bwMode="auto">
                <a:xfrm>
                  <a:off x="3624"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69" name="Line 206"/>
                <p:cNvSpPr>
                  <a:spLocks noChangeShapeType="1"/>
                </p:cNvSpPr>
                <p:nvPr/>
              </p:nvSpPr>
              <p:spPr bwMode="auto">
                <a:xfrm>
                  <a:off x="3672"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70" name="Line 207"/>
                <p:cNvSpPr>
                  <a:spLocks noChangeShapeType="1"/>
                </p:cNvSpPr>
                <p:nvPr/>
              </p:nvSpPr>
              <p:spPr bwMode="auto">
                <a:xfrm>
                  <a:off x="3720" y="1686"/>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71" name="Line 208"/>
                <p:cNvSpPr>
                  <a:spLocks noChangeShapeType="1"/>
                </p:cNvSpPr>
                <p:nvPr/>
              </p:nvSpPr>
              <p:spPr bwMode="auto">
                <a:xfrm>
                  <a:off x="3768" y="1686"/>
                  <a:ext cx="7"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72" name="Line 209"/>
                <p:cNvSpPr>
                  <a:spLocks noChangeShapeType="1"/>
                </p:cNvSpPr>
                <p:nvPr/>
              </p:nvSpPr>
              <p:spPr bwMode="auto">
                <a:xfrm>
                  <a:off x="1619" y="1297"/>
                  <a:ext cx="1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73" name="Line 210"/>
                <p:cNvSpPr>
                  <a:spLocks noChangeShapeType="1"/>
                </p:cNvSpPr>
                <p:nvPr/>
              </p:nvSpPr>
              <p:spPr bwMode="auto">
                <a:xfrm>
                  <a:off x="1666" y="1297"/>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74" name="Line 211"/>
                <p:cNvSpPr>
                  <a:spLocks noChangeShapeType="1"/>
                </p:cNvSpPr>
                <p:nvPr/>
              </p:nvSpPr>
              <p:spPr bwMode="auto">
                <a:xfrm>
                  <a:off x="1714" y="1297"/>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75" name="Line 212"/>
                <p:cNvSpPr>
                  <a:spLocks noChangeShapeType="1"/>
                </p:cNvSpPr>
                <p:nvPr/>
              </p:nvSpPr>
              <p:spPr bwMode="auto">
                <a:xfrm>
                  <a:off x="1762" y="1297"/>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76" name="Line 213"/>
                <p:cNvSpPr>
                  <a:spLocks noChangeShapeType="1"/>
                </p:cNvSpPr>
                <p:nvPr/>
              </p:nvSpPr>
              <p:spPr bwMode="auto">
                <a:xfrm>
                  <a:off x="1810" y="1297"/>
                  <a:ext cx="1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77" name="Line 214"/>
                <p:cNvSpPr>
                  <a:spLocks noChangeShapeType="1"/>
                </p:cNvSpPr>
                <p:nvPr/>
              </p:nvSpPr>
              <p:spPr bwMode="auto">
                <a:xfrm>
                  <a:off x="1857" y="1297"/>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78" name="Line 215"/>
                <p:cNvSpPr>
                  <a:spLocks noChangeShapeType="1"/>
                </p:cNvSpPr>
                <p:nvPr/>
              </p:nvSpPr>
              <p:spPr bwMode="auto">
                <a:xfrm>
                  <a:off x="1905" y="1297"/>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79" name="Line 216"/>
                <p:cNvSpPr>
                  <a:spLocks noChangeShapeType="1"/>
                </p:cNvSpPr>
                <p:nvPr/>
              </p:nvSpPr>
              <p:spPr bwMode="auto">
                <a:xfrm>
                  <a:off x="1953" y="1297"/>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80" name="Line 217"/>
                <p:cNvSpPr>
                  <a:spLocks noChangeShapeType="1"/>
                </p:cNvSpPr>
                <p:nvPr/>
              </p:nvSpPr>
              <p:spPr bwMode="auto">
                <a:xfrm>
                  <a:off x="2001" y="1297"/>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81" name="Line 218"/>
                <p:cNvSpPr>
                  <a:spLocks noChangeShapeType="1"/>
                </p:cNvSpPr>
                <p:nvPr/>
              </p:nvSpPr>
              <p:spPr bwMode="auto">
                <a:xfrm>
                  <a:off x="2048" y="1297"/>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82" name="Line 219"/>
                <p:cNvSpPr>
                  <a:spLocks noChangeShapeType="1"/>
                </p:cNvSpPr>
                <p:nvPr/>
              </p:nvSpPr>
              <p:spPr bwMode="auto">
                <a:xfrm>
                  <a:off x="2096" y="1297"/>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83" name="Line 220"/>
                <p:cNvSpPr>
                  <a:spLocks noChangeShapeType="1"/>
                </p:cNvSpPr>
                <p:nvPr/>
              </p:nvSpPr>
              <p:spPr bwMode="auto">
                <a:xfrm>
                  <a:off x="2144" y="1297"/>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84" name="Line 221"/>
                <p:cNvSpPr>
                  <a:spLocks noChangeShapeType="1"/>
                </p:cNvSpPr>
                <p:nvPr/>
              </p:nvSpPr>
              <p:spPr bwMode="auto">
                <a:xfrm>
                  <a:off x="2192" y="1297"/>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85" name="Line 222"/>
                <p:cNvSpPr>
                  <a:spLocks noChangeShapeType="1"/>
                </p:cNvSpPr>
                <p:nvPr/>
              </p:nvSpPr>
              <p:spPr bwMode="auto">
                <a:xfrm>
                  <a:off x="2239" y="1297"/>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86" name="Line 223"/>
                <p:cNvSpPr>
                  <a:spLocks noChangeShapeType="1"/>
                </p:cNvSpPr>
                <p:nvPr/>
              </p:nvSpPr>
              <p:spPr bwMode="auto">
                <a:xfrm>
                  <a:off x="2287" y="1297"/>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887" name="Line 224"/>
                <p:cNvSpPr>
                  <a:spLocks noChangeShapeType="1"/>
                </p:cNvSpPr>
                <p:nvPr/>
              </p:nvSpPr>
              <p:spPr bwMode="auto">
                <a:xfrm>
                  <a:off x="2335" y="1297"/>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52585" name="Line 225"/>
              <p:cNvSpPr>
                <a:spLocks noChangeShapeType="1"/>
              </p:cNvSpPr>
              <p:nvPr/>
            </p:nvSpPr>
            <p:spPr bwMode="auto">
              <a:xfrm>
                <a:off x="2395"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586" name="Line 226"/>
              <p:cNvSpPr>
                <a:spLocks noChangeShapeType="1"/>
              </p:cNvSpPr>
              <p:nvPr/>
            </p:nvSpPr>
            <p:spPr bwMode="auto">
              <a:xfrm>
                <a:off x="2442"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587" name="Line 227"/>
              <p:cNvSpPr>
                <a:spLocks noChangeShapeType="1"/>
              </p:cNvSpPr>
              <p:nvPr/>
            </p:nvSpPr>
            <p:spPr bwMode="auto">
              <a:xfrm>
                <a:off x="2490"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588" name="Line 228"/>
              <p:cNvSpPr>
                <a:spLocks noChangeShapeType="1"/>
              </p:cNvSpPr>
              <p:nvPr/>
            </p:nvSpPr>
            <p:spPr bwMode="auto">
              <a:xfrm>
                <a:off x="2538"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589" name="Line 229"/>
              <p:cNvSpPr>
                <a:spLocks noChangeShapeType="1"/>
              </p:cNvSpPr>
              <p:nvPr/>
            </p:nvSpPr>
            <p:spPr bwMode="auto">
              <a:xfrm>
                <a:off x="2586"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590" name="Line 230"/>
              <p:cNvSpPr>
                <a:spLocks noChangeShapeType="1"/>
              </p:cNvSpPr>
              <p:nvPr/>
            </p:nvSpPr>
            <p:spPr bwMode="auto">
              <a:xfrm>
                <a:off x="2633"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591" name="Line 231"/>
              <p:cNvSpPr>
                <a:spLocks noChangeShapeType="1"/>
              </p:cNvSpPr>
              <p:nvPr/>
            </p:nvSpPr>
            <p:spPr bwMode="auto">
              <a:xfrm>
                <a:off x="2681"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592" name="Line 232"/>
              <p:cNvSpPr>
                <a:spLocks noChangeShapeType="1"/>
              </p:cNvSpPr>
              <p:nvPr/>
            </p:nvSpPr>
            <p:spPr bwMode="auto">
              <a:xfrm>
                <a:off x="2729"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593" name="Line 233"/>
              <p:cNvSpPr>
                <a:spLocks noChangeShapeType="1"/>
              </p:cNvSpPr>
              <p:nvPr/>
            </p:nvSpPr>
            <p:spPr bwMode="auto">
              <a:xfrm>
                <a:off x="2777"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594" name="Line 234"/>
              <p:cNvSpPr>
                <a:spLocks noChangeShapeType="1"/>
              </p:cNvSpPr>
              <p:nvPr/>
            </p:nvSpPr>
            <p:spPr bwMode="auto">
              <a:xfrm>
                <a:off x="2824"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595" name="Line 235"/>
              <p:cNvSpPr>
                <a:spLocks noChangeShapeType="1"/>
              </p:cNvSpPr>
              <p:nvPr/>
            </p:nvSpPr>
            <p:spPr bwMode="auto">
              <a:xfrm>
                <a:off x="2872"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596" name="Line 236"/>
              <p:cNvSpPr>
                <a:spLocks noChangeShapeType="1"/>
              </p:cNvSpPr>
              <p:nvPr/>
            </p:nvSpPr>
            <p:spPr bwMode="auto">
              <a:xfrm>
                <a:off x="2920"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597" name="Line 237"/>
              <p:cNvSpPr>
                <a:spLocks noChangeShapeType="1"/>
              </p:cNvSpPr>
              <p:nvPr/>
            </p:nvSpPr>
            <p:spPr bwMode="auto">
              <a:xfrm>
                <a:off x="2968"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598" name="Line 238"/>
              <p:cNvSpPr>
                <a:spLocks noChangeShapeType="1"/>
              </p:cNvSpPr>
              <p:nvPr/>
            </p:nvSpPr>
            <p:spPr bwMode="auto">
              <a:xfrm>
                <a:off x="3015"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599" name="Line 239"/>
              <p:cNvSpPr>
                <a:spLocks noChangeShapeType="1"/>
              </p:cNvSpPr>
              <p:nvPr/>
            </p:nvSpPr>
            <p:spPr bwMode="auto">
              <a:xfrm>
                <a:off x="3063"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00" name="Line 240"/>
              <p:cNvSpPr>
                <a:spLocks noChangeShapeType="1"/>
              </p:cNvSpPr>
              <p:nvPr/>
            </p:nvSpPr>
            <p:spPr bwMode="auto">
              <a:xfrm>
                <a:off x="3111"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01" name="Line 241"/>
              <p:cNvSpPr>
                <a:spLocks noChangeShapeType="1"/>
              </p:cNvSpPr>
              <p:nvPr/>
            </p:nvSpPr>
            <p:spPr bwMode="auto">
              <a:xfrm>
                <a:off x="3159"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02" name="Line 242"/>
              <p:cNvSpPr>
                <a:spLocks noChangeShapeType="1"/>
              </p:cNvSpPr>
              <p:nvPr/>
            </p:nvSpPr>
            <p:spPr bwMode="auto">
              <a:xfrm>
                <a:off x="3206"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03" name="Line 243"/>
              <p:cNvSpPr>
                <a:spLocks noChangeShapeType="1"/>
              </p:cNvSpPr>
              <p:nvPr/>
            </p:nvSpPr>
            <p:spPr bwMode="auto">
              <a:xfrm>
                <a:off x="3254"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04" name="Line 244"/>
              <p:cNvSpPr>
                <a:spLocks noChangeShapeType="1"/>
              </p:cNvSpPr>
              <p:nvPr/>
            </p:nvSpPr>
            <p:spPr bwMode="auto">
              <a:xfrm>
                <a:off x="3302"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05" name="Line 245"/>
              <p:cNvSpPr>
                <a:spLocks noChangeShapeType="1"/>
              </p:cNvSpPr>
              <p:nvPr/>
            </p:nvSpPr>
            <p:spPr bwMode="auto">
              <a:xfrm>
                <a:off x="3350"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06" name="Line 246"/>
              <p:cNvSpPr>
                <a:spLocks noChangeShapeType="1"/>
              </p:cNvSpPr>
              <p:nvPr/>
            </p:nvSpPr>
            <p:spPr bwMode="auto">
              <a:xfrm>
                <a:off x="3397"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07" name="Line 247"/>
              <p:cNvSpPr>
                <a:spLocks noChangeShapeType="1"/>
              </p:cNvSpPr>
              <p:nvPr/>
            </p:nvSpPr>
            <p:spPr bwMode="auto">
              <a:xfrm>
                <a:off x="3445"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08" name="Line 248"/>
              <p:cNvSpPr>
                <a:spLocks noChangeShapeType="1"/>
              </p:cNvSpPr>
              <p:nvPr/>
            </p:nvSpPr>
            <p:spPr bwMode="auto">
              <a:xfrm>
                <a:off x="3493"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09" name="Line 249"/>
              <p:cNvSpPr>
                <a:spLocks noChangeShapeType="1"/>
              </p:cNvSpPr>
              <p:nvPr/>
            </p:nvSpPr>
            <p:spPr bwMode="auto">
              <a:xfrm>
                <a:off x="3541"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10" name="Line 250"/>
              <p:cNvSpPr>
                <a:spLocks noChangeShapeType="1"/>
              </p:cNvSpPr>
              <p:nvPr/>
            </p:nvSpPr>
            <p:spPr bwMode="auto">
              <a:xfrm>
                <a:off x="3589" y="1383"/>
                <a:ext cx="1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11" name="Line 251"/>
              <p:cNvSpPr>
                <a:spLocks noChangeShapeType="1"/>
              </p:cNvSpPr>
              <p:nvPr/>
            </p:nvSpPr>
            <p:spPr bwMode="auto">
              <a:xfrm>
                <a:off x="3636"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12" name="Line 252"/>
              <p:cNvSpPr>
                <a:spLocks noChangeShapeType="1"/>
              </p:cNvSpPr>
              <p:nvPr/>
            </p:nvSpPr>
            <p:spPr bwMode="auto">
              <a:xfrm>
                <a:off x="3684"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13" name="Line 253"/>
              <p:cNvSpPr>
                <a:spLocks noChangeShapeType="1"/>
              </p:cNvSpPr>
              <p:nvPr/>
            </p:nvSpPr>
            <p:spPr bwMode="auto">
              <a:xfrm>
                <a:off x="3732" y="1383"/>
                <a:ext cx="1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14" name="Line 254"/>
              <p:cNvSpPr>
                <a:spLocks noChangeShapeType="1"/>
              </p:cNvSpPr>
              <p:nvPr/>
            </p:nvSpPr>
            <p:spPr bwMode="auto">
              <a:xfrm>
                <a:off x="3780" y="1383"/>
                <a:ext cx="7"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15" name="Line 255"/>
              <p:cNvSpPr>
                <a:spLocks noChangeShapeType="1"/>
              </p:cNvSpPr>
              <p:nvPr/>
            </p:nvSpPr>
            <p:spPr bwMode="auto">
              <a:xfrm flipV="1">
                <a:off x="1631" y="1383"/>
                <a:ext cx="1" cy="194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16" name="Line 256"/>
              <p:cNvSpPr>
                <a:spLocks noChangeShapeType="1"/>
              </p:cNvSpPr>
              <p:nvPr/>
            </p:nvSpPr>
            <p:spPr bwMode="auto">
              <a:xfrm>
                <a:off x="1607" y="3329"/>
                <a:ext cx="5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17" name="Line 257"/>
              <p:cNvSpPr>
                <a:spLocks noChangeShapeType="1"/>
              </p:cNvSpPr>
              <p:nvPr/>
            </p:nvSpPr>
            <p:spPr bwMode="auto">
              <a:xfrm>
                <a:off x="1607" y="2939"/>
                <a:ext cx="5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18" name="Line 258"/>
              <p:cNvSpPr>
                <a:spLocks noChangeShapeType="1"/>
              </p:cNvSpPr>
              <p:nvPr/>
            </p:nvSpPr>
            <p:spPr bwMode="auto">
              <a:xfrm>
                <a:off x="1607" y="2550"/>
                <a:ext cx="5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19" name="Line 259"/>
              <p:cNvSpPr>
                <a:spLocks noChangeShapeType="1"/>
              </p:cNvSpPr>
              <p:nvPr/>
            </p:nvSpPr>
            <p:spPr bwMode="auto">
              <a:xfrm>
                <a:off x="1607" y="2161"/>
                <a:ext cx="5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20" name="Line 260"/>
              <p:cNvSpPr>
                <a:spLocks noChangeShapeType="1"/>
              </p:cNvSpPr>
              <p:nvPr/>
            </p:nvSpPr>
            <p:spPr bwMode="auto">
              <a:xfrm>
                <a:off x="1607" y="1772"/>
                <a:ext cx="5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21" name="Line 261"/>
              <p:cNvSpPr>
                <a:spLocks noChangeShapeType="1"/>
              </p:cNvSpPr>
              <p:nvPr/>
            </p:nvSpPr>
            <p:spPr bwMode="auto">
              <a:xfrm>
                <a:off x="1607" y="1383"/>
                <a:ext cx="55"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22" name="Line 262"/>
              <p:cNvSpPr>
                <a:spLocks noChangeShapeType="1"/>
              </p:cNvSpPr>
              <p:nvPr/>
            </p:nvSpPr>
            <p:spPr bwMode="auto">
              <a:xfrm>
                <a:off x="1631" y="3329"/>
                <a:ext cx="2156"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23" name="Line 263"/>
              <p:cNvSpPr>
                <a:spLocks noChangeShapeType="1"/>
              </p:cNvSpPr>
              <p:nvPr/>
            </p:nvSpPr>
            <p:spPr bwMode="auto">
              <a:xfrm flipV="1">
                <a:off x="1631" y="3305"/>
                <a:ext cx="1" cy="5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24" name="Line 264"/>
              <p:cNvSpPr>
                <a:spLocks noChangeShapeType="1"/>
              </p:cNvSpPr>
              <p:nvPr/>
            </p:nvSpPr>
            <p:spPr bwMode="auto">
              <a:xfrm flipV="1">
                <a:off x="2172" y="3305"/>
                <a:ext cx="1" cy="5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25" name="Line 265"/>
              <p:cNvSpPr>
                <a:spLocks noChangeShapeType="1"/>
              </p:cNvSpPr>
              <p:nvPr/>
            </p:nvSpPr>
            <p:spPr bwMode="auto">
              <a:xfrm flipV="1">
                <a:off x="2713" y="3305"/>
                <a:ext cx="1" cy="5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26" name="Line 266"/>
              <p:cNvSpPr>
                <a:spLocks noChangeShapeType="1"/>
              </p:cNvSpPr>
              <p:nvPr/>
            </p:nvSpPr>
            <p:spPr bwMode="auto">
              <a:xfrm flipV="1">
                <a:off x="3246" y="3305"/>
                <a:ext cx="1" cy="5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27" name="Line 267"/>
              <p:cNvSpPr>
                <a:spLocks noChangeShapeType="1"/>
              </p:cNvSpPr>
              <p:nvPr/>
            </p:nvSpPr>
            <p:spPr bwMode="auto">
              <a:xfrm flipV="1">
                <a:off x="3787" y="3305"/>
                <a:ext cx="1" cy="5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28" name="Line 268"/>
              <p:cNvSpPr>
                <a:spLocks noChangeShapeType="1"/>
              </p:cNvSpPr>
              <p:nvPr/>
            </p:nvSpPr>
            <p:spPr bwMode="auto">
              <a:xfrm>
                <a:off x="1631" y="2153"/>
                <a:ext cx="541" cy="13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29" name="Line 269"/>
              <p:cNvSpPr>
                <a:spLocks noChangeShapeType="1"/>
              </p:cNvSpPr>
              <p:nvPr/>
            </p:nvSpPr>
            <p:spPr bwMode="auto">
              <a:xfrm flipV="1">
                <a:off x="2172" y="2257"/>
                <a:ext cx="541" cy="3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30" name="Line 270"/>
              <p:cNvSpPr>
                <a:spLocks noChangeShapeType="1"/>
              </p:cNvSpPr>
              <p:nvPr/>
            </p:nvSpPr>
            <p:spPr bwMode="auto">
              <a:xfrm flipV="1">
                <a:off x="2713" y="2034"/>
                <a:ext cx="533" cy="22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31" name="Line 271"/>
              <p:cNvSpPr>
                <a:spLocks noChangeShapeType="1"/>
              </p:cNvSpPr>
              <p:nvPr/>
            </p:nvSpPr>
            <p:spPr bwMode="auto">
              <a:xfrm flipV="1">
                <a:off x="3246" y="1614"/>
                <a:ext cx="541" cy="42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32" name="Line 272"/>
              <p:cNvSpPr>
                <a:spLocks noChangeShapeType="1"/>
              </p:cNvSpPr>
              <p:nvPr/>
            </p:nvSpPr>
            <p:spPr bwMode="auto">
              <a:xfrm>
                <a:off x="1631" y="2662"/>
                <a:ext cx="541" cy="103"/>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33" name="Line 273"/>
              <p:cNvSpPr>
                <a:spLocks noChangeShapeType="1"/>
              </p:cNvSpPr>
              <p:nvPr/>
            </p:nvSpPr>
            <p:spPr bwMode="auto">
              <a:xfrm>
                <a:off x="2172" y="2765"/>
                <a:ext cx="541" cy="1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34" name="Line 274"/>
              <p:cNvSpPr>
                <a:spLocks noChangeShapeType="1"/>
              </p:cNvSpPr>
              <p:nvPr/>
            </p:nvSpPr>
            <p:spPr bwMode="auto">
              <a:xfrm flipV="1">
                <a:off x="2713" y="2725"/>
                <a:ext cx="533" cy="5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35" name="Line 275"/>
              <p:cNvSpPr>
                <a:spLocks noChangeShapeType="1"/>
              </p:cNvSpPr>
              <p:nvPr/>
            </p:nvSpPr>
            <p:spPr bwMode="auto">
              <a:xfrm flipV="1">
                <a:off x="3246" y="2590"/>
                <a:ext cx="541" cy="13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36" name="Line 276"/>
              <p:cNvSpPr>
                <a:spLocks noChangeShapeType="1"/>
              </p:cNvSpPr>
              <p:nvPr/>
            </p:nvSpPr>
            <p:spPr bwMode="auto">
              <a:xfrm>
                <a:off x="1631" y="3019"/>
                <a:ext cx="541" cy="87"/>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37" name="Line 277"/>
              <p:cNvSpPr>
                <a:spLocks noChangeShapeType="1"/>
              </p:cNvSpPr>
              <p:nvPr/>
            </p:nvSpPr>
            <p:spPr bwMode="auto">
              <a:xfrm>
                <a:off x="2172" y="3106"/>
                <a:ext cx="541" cy="1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38" name="Line 278"/>
              <p:cNvSpPr>
                <a:spLocks noChangeShapeType="1"/>
              </p:cNvSpPr>
              <p:nvPr/>
            </p:nvSpPr>
            <p:spPr bwMode="auto">
              <a:xfrm flipV="1">
                <a:off x="2713" y="3114"/>
                <a:ext cx="533" cy="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39" name="Line 279"/>
              <p:cNvSpPr>
                <a:spLocks noChangeShapeType="1"/>
              </p:cNvSpPr>
              <p:nvPr/>
            </p:nvSpPr>
            <p:spPr bwMode="auto">
              <a:xfrm flipV="1">
                <a:off x="3246" y="3074"/>
                <a:ext cx="541" cy="40"/>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40" name="Line 280"/>
              <p:cNvSpPr>
                <a:spLocks noChangeShapeType="1"/>
              </p:cNvSpPr>
              <p:nvPr/>
            </p:nvSpPr>
            <p:spPr bwMode="auto">
              <a:xfrm>
                <a:off x="1631" y="3170"/>
                <a:ext cx="541" cy="55"/>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41" name="Line 281"/>
              <p:cNvSpPr>
                <a:spLocks noChangeShapeType="1"/>
              </p:cNvSpPr>
              <p:nvPr/>
            </p:nvSpPr>
            <p:spPr bwMode="auto">
              <a:xfrm>
                <a:off x="2172" y="3225"/>
                <a:ext cx="541" cy="24"/>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42" name="Line 282"/>
              <p:cNvSpPr>
                <a:spLocks noChangeShapeType="1"/>
              </p:cNvSpPr>
              <p:nvPr/>
            </p:nvSpPr>
            <p:spPr bwMode="auto">
              <a:xfrm>
                <a:off x="2713" y="3249"/>
                <a:ext cx="533"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43" name="Line 283"/>
              <p:cNvSpPr>
                <a:spLocks noChangeShapeType="1"/>
              </p:cNvSpPr>
              <p:nvPr/>
            </p:nvSpPr>
            <p:spPr bwMode="auto">
              <a:xfrm flipV="1">
                <a:off x="3246" y="3241"/>
                <a:ext cx="541" cy="8"/>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44" name="Line 284"/>
              <p:cNvSpPr>
                <a:spLocks noChangeShapeType="1"/>
              </p:cNvSpPr>
              <p:nvPr/>
            </p:nvSpPr>
            <p:spPr bwMode="auto">
              <a:xfrm>
                <a:off x="1631" y="3241"/>
                <a:ext cx="541" cy="32"/>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45" name="Line 285"/>
              <p:cNvSpPr>
                <a:spLocks noChangeShapeType="1"/>
              </p:cNvSpPr>
              <p:nvPr/>
            </p:nvSpPr>
            <p:spPr bwMode="auto">
              <a:xfrm>
                <a:off x="2172" y="3273"/>
                <a:ext cx="541" cy="16"/>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46" name="Line 286"/>
              <p:cNvSpPr>
                <a:spLocks noChangeShapeType="1"/>
              </p:cNvSpPr>
              <p:nvPr/>
            </p:nvSpPr>
            <p:spPr bwMode="auto">
              <a:xfrm>
                <a:off x="2713" y="3289"/>
                <a:ext cx="533"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47" name="Line 287"/>
              <p:cNvSpPr>
                <a:spLocks noChangeShapeType="1"/>
              </p:cNvSpPr>
              <p:nvPr/>
            </p:nvSpPr>
            <p:spPr bwMode="auto">
              <a:xfrm>
                <a:off x="3246" y="3289"/>
                <a:ext cx="541" cy="1"/>
              </a:xfrm>
              <a:prstGeom prst="line">
                <a:avLst/>
              </a:prstGeom>
              <a:noFill/>
              <a:ln w="127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2648" name="Rectangle 288"/>
              <p:cNvSpPr>
                <a:spLocks noChangeArrowheads="1"/>
              </p:cNvSpPr>
              <p:nvPr/>
            </p:nvSpPr>
            <p:spPr bwMode="auto">
              <a:xfrm>
                <a:off x="1611" y="2134"/>
                <a:ext cx="39" cy="39"/>
              </a:xfrm>
              <a:prstGeom prst="rect">
                <a:avLst/>
              </a:prstGeom>
              <a:solidFill>
                <a:srgbClr val="DD0806"/>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49" name="Rectangle 289"/>
              <p:cNvSpPr>
                <a:spLocks noChangeArrowheads="1"/>
              </p:cNvSpPr>
              <p:nvPr/>
            </p:nvSpPr>
            <p:spPr bwMode="auto">
              <a:xfrm>
                <a:off x="2152" y="2269"/>
                <a:ext cx="40" cy="39"/>
              </a:xfrm>
              <a:prstGeom prst="rect">
                <a:avLst/>
              </a:prstGeom>
              <a:solidFill>
                <a:srgbClr val="DD0806"/>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50" name="Rectangle 290"/>
              <p:cNvSpPr>
                <a:spLocks noChangeArrowheads="1"/>
              </p:cNvSpPr>
              <p:nvPr/>
            </p:nvSpPr>
            <p:spPr bwMode="auto">
              <a:xfrm>
                <a:off x="2693" y="2237"/>
                <a:ext cx="40" cy="40"/>
              </a:xfrm>
              <a:prstGeom prst="rect">
                <a:avLst/>
              </a:prstGeom>
              <a:solidFill>
                <a:srgbClr val="DD0806"/>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51" name="Rectangle 291"/>
              <p:cNvSpPr>
                <a:spLocks noChangeArrowheads="1"/>
              </p:cNvSpPr>
              <p:nvPr/>
            </p:nvSpPr>
            <p:spPr bwMode="auto">
              <a:xfrm>
                <a:off x="3226" y="2015"/>
                <a:ext cx="40" cy="39"/>
              </a:xfrm>
              <a:prstGeom prst="rect">
                <a:avLst/>
              </a:prstGeom>
              <a:solidFill>
                <a:srgbClr val="DD0806"/>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52" name="Rectangle 292"/>
              <p:cNvSpPr>
                <a:spLocks noChangeArrowheads="1"/>
              </p:cNvSpPr>
              <p:nvPr/>
            </p:nvSpPr>
            <p:spPr bwMode="auto">
              <a:xfrm>
                <a:off x="3768" y="1594"/>
                <a:ext cx="39" cy="39"/>
              </a:xfrm>
              <a:prstGeom prst="rect">
                <a:avLst/>
              </a:prstGeom>
              <a:solidFill>
                <a:srgbClr val="DD0806"/>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53" name="Rectangle 293"/>
              <p:cNvSpPr>
                <a:spLocks noChangeArrowheads="1"/>
              </p:cNvSpPr>
              <p:nvPr/>
            </p:nvSpPr>
            <p:spPr bwMode="auto">
              <a:xfrm>
                <a:off x="1611" y="2642"/>
                <a:ext cx="39" cy="39"/>
              </a:xfrm>
              <a:prstGeom prst="rect">
                <a:avLst/>
              </a:prstGeom>
              <a:solidFill>
                <a:srgbClr val="008011"/>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54" name="Rectangle 294"/>
              <p:cNvSpPr>
                <a:spLocks noChangeArrowheads="1"/>
              </p:cNvSpPr>
              <p:nvPr/>
            </p:nvSpPr>
            <p:spPr bwMode="auto">
              <a:xfrm>
                <a:off x="2152" y="2745"/>
                <a:ext cx="40" cy="40"/>
              </a:xfrm>
              <a:prstGeom prst="rect">
                <a:avLst/>
              </a:prstGeom>
              <a:solidFill>
                <a:srgbClr val="008011"/>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55" name="Rectangle 295"/>
              <p:cNvSpPr>
                <a:spLocks noChangeArrowheads="1"/>
              </p:cNvSpPr>
              <p:nvPr/>
            </p:nvSpPr>
            <p:spPr bwMode="auto">
              <a:xfrm>
                <a:off x="2693" y="2761"/>
                <a:ext cx="40" cy="40"/>
              </a:xfrm>
              <a:prstGeom prst="rect">
                <a:avLst/>
              </a:prstGeom>
              <a:solidFill>
                <a:srgbClr val="008011"/>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56" name="Rectangle 296"/>
              <p:cNvSpPr>
                <a:spLocks noChangeArrowheads="1"/>
              </p:cNvSpPr>
              <p:nvPr/>
            </p:nvSpPr>
            <p:spPr bwMode="auto">
              <a:xfrm>
                <a:off x="3226" y="2705"/>
                <a:ext cx="40" cy="40"/>
              </a:xfrm>
              <a:prstGeom prst="rect">
                <a:avLst/>
              </a:prstGeom>
              <a:solidFill>
                <a:srgbClr val="008011"/>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57" name="Rectangle 297"/>
              <p:cNvSpPr>
                <a:spLocks noChangeArrowheads="1"/>
              </p:cNvSpPr>
              <p:nvPr/>
            </p:nvSpPr>
            <p:spPr bwMode="auto">
              <a:xfrm>
                <a:off x="3768" y="2570"/>
                <a:ext cx="39" cy="40"/>
              </a:xfrm>
              <a:prstGeom prst="rect">
                <a:avLst/>
              </a:prstGeom>
              <a:solidFill>
                <a:srgbClr val="008011"/>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58" name="Rectangle 298"/>
              <p:cNvSpPr>
                <a:spLocks noChangeArrowheads="1"/>
              </p:cNvSpPr>
              <p:nvPr/>
            </p:nvSpPr>
            <p:spPr bwMode="auto">
              <a:xfrm>
                <a:off x="1611" y="2999"/>
                <a:ext cx="39" cy="40"/>
              </a:xfrm>
              <a:prstGeom prst="rect">
                <a:avLst/>
              </a:prstGeom>
              <a:solidFill>
                <a:srgbClr val="0000D4"/>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59" name="Rectangle 299"/>
              <p:cNvSpPr>
                <a:spLocks noChangeArrowheads="1"/>
              </p:cNvSpPr>
              <p:nvPr/>
            </p:nvSpPr>
            <p:spPr bwMode="auto">
              <a:xfrm>
                <a:off x="2152" y="3086"/>
                <a:ext cx="40" cy="40"/>
              </a:xfrm>
              <a:prstGeom prst="rect">
                <a:avLst/>
              </a:prstGeom>
              <a:solidFill>
                <a:srgbClr val="0000D4"/>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60" name="Rectangle 300"/>
              <p:cNvSpPr>
                <a:spLocks noChangeArrowheads="1"/>
              </p:cNvSpPr>
              <p:nvPr/>
            </p:nvSpPr>
            <p:spPr bwMode="auto">
              <a:xfrm>
                <a:off x="2693" y="3102"/>
                <a:ext cx="40" cy="40"/>
              </a:xfrm>
              <a:prstGeom prst="rect">
                <a:avLst/>
              </a:prstGeom>
              <a:solidFill>
                <a:srgbClr val="0000D4"/>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61" name="Rectangle 301"/>
              <p:cNvSpPr>
                <a:spLocks noChangeArrowheads="1"/>
              </p:cNvSpPr>
              <p:nvPr/>
            </p:nvSpPr>
            <p:spPr bwMode="auto">
              <a:xfrm>
                <a:off x="3226" y="3094"/>
                <a:ext cx="40" cy="40"/>
              </a:xfrm>
              <a:prstGeom prst="rect">
                <a:avLst/>
              </a:prstGeom>
              <a:solidFill>
                <a:srgbClr val="0000D4"/>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62" name="Rectangle 302"/>
              <p:cNvSpPr>
                <a:spLocks noChangeArrowheads="1"/>
              </p:cNvSpPr>
              <p:nvPr/>
            </p:nvSpPr>
            <p:spPr bwMode="auto">
              <a:xfrm>
                <a:off x="3768" y="3055"/>
                <a:ext cx="39" cy="39"/>
              </a:xfrm>
              <a:prstGeom prst="rect">
                <a:avLst/>
              </a:prstGeom>
              <a:solidFill>
                <a:srgbClr val="0000D4"/>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63" name="Rectangle 303"/>
              <p:cNvSpPr>
                <a:spLocks noChangeArrowheads="1"/>
              </p:cNvSpPr>
              <p:nvPr/>
            </p:nvSpPr>
            <p:spPr bwMode="auto">
              <a:xfrm>
                <a:off x="1611" y="3150"/>
                <a:ext cx="39" cy="40"/>
              </a:xfrm>
              <a:prstGeom prst="rect">
                <a:avLst/>
              </a:prstGeom>
              <a:solidFill>
                <a:srgbClr val="FCF305"/>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64" name="Rectangle 304"/>
              <p:cNvSpPr>
                <a:spLocks noChangeArrowheads="1"/>
              </p:cNvSpPr>
              <p:nvPr/>
            </p:nvSpPr>
            <p:spPr bwMode="auto">
              <a:xfrm>
                <a:off x="2152" y="3205"/>
                <a:ext cx="40" cy="40"/>
              </a:xfrm>
              <a:prstGeom prst="rect">
                <a:avLst/>
              </a:prstGeom>
              <a:solidFill>
                <a:srgbClr val="FCF305"/>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65" name="Rectangle 305"/>
              <p:cNvSpPr>
                <a:spLocks noChangeArrowheads="1"/>
              </p:cNvSpPr>
              <p:nvPr/>
            </p:nvSpPr>
            <p:spPr bwMode="auto">
              <a:xfrm>
                <a:off x="2693" y="3229"/>
                <a:ext cx="40" cy="40"/>
              </a:xfrm>
              <a:prstGeom prst="rect">
                <a:avLst/>
              </a:prstGeom>
              <a:solidFill>
                <a:srgbClr val="FCF305"/>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66" name="Rectangle 306"/>
              <p:cNvSpPr>
                <a:spLocks noChangeArrowheads="1"/>
              </p:cNvSpPr>
              <p:nvPr/>
            </p:nvSpPr>
            <p:spPr bwMode="auto">
              <a:xfrm>
                <a:off x="3226" y="3229"/>
                <a:ext cx="40" cy="40"/>
              </a:xfrm>
              <a:prstGeom prst="rect">
                <a:avLst/>
              </a:prstGeom>
              <a:solidFill>
                <a:srgbClr val="FCF305"/>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67" name="Rectangle 307"/>
              <p:cNvSpPr>
                <a:spLocks noChangeArrowheads="1"/>
              </p:cNvSpPr>
              <p:nvPr/>
            </p:nvSpPr>
            <p:spPr bwMode="auto">
              <a:xfrm>
                <a:off x="3768" y="3221"/>
                <a:ext cx="39" cy="40"/>
              </a:xfrm>
              <a:prstGeom prst="rect">
                <a:avLst/>
              </a:prstGeom>
              <a:solidFill>
                <a:srgbClr val="FCF305"/>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68" name="Rectangle 308"/>
              <p:cNvSpPr>
                <a:spLocks noChangeArrowheads="1"/>
              </p:cNvSpPr>
              <p:nvPr/>
            </p:nvSpPr>
            <p:spPr bwMode="auto">
              <a:xfrm>
                <a:off x="1611" y="3221"/>
                <a:ext cx="39" cy="40"/>
              </a:xfrm>
              <a:prstGeom prst="rect">
                <a:avLst/>
              </a:prstGeom>
              <a:solidFill>
                <a:srgbClr val="F20884"/>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69" name="Rectangle 309"/>
              <p:cNvSpPr>
                <a:spLocks noChangeArrowheads="1"/>
              </p:cNvSpPr>
              <p:nvPr/>
            </p:nvSpPr>
            <p:spPr bwMode="auto">
              <a:xfrm>
                <a:off x="2152" y="3253"/>
                <a:ext cx="40" cy="40"/>
              </a:xfrm>
              <a:prstGeom prst="rect">
                <a:avLst/>
              </a:prstGeom>
              <a:solidFill>
                <a:srgbClr val="F20884"/>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70" name="Rectangle 310"/>
              <p:cNvSpPr>
                <a:spLocks noChangeArrowheads="1"/>
              </p:cNvSpPr>
              <p:nvPr/>
            </p:nvSpPr>
            <p:spPr bwMode="auto">
              <a:xfrm>
                <a:off x="2693" y="3269"/>
                <a:ext cx="40" cy="40"/>
              </a:xfrm>
              <a:prstGeom prst="rect">
                <a:avLst/>
              </a:prstGeom>
              <a:solidFill>
                <a:srgbClr val="F20884"/>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71" name="Rectangle 311"/>
              <p:cNvSpPr>
                <a:spLocks noChangeArrowheads="1"/>
              </p:cNvSpPr>
              <p:nvPr/>
            </p:nvSpPr>
            <p:spPr bwMode="auto">
              <a:xfrm>
                <a:off x="3226" y="3269"/>
                <a:ext cx="40" cy="40"/>
              </a:xfrm>
              <a:prstGeom prst="rect">
                <a:avLst/>
              </a:prstGeom>
              <a:solidFill>
                <a:srgbClr val="F20884"/>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72" name="Rectangle 312"/>
              <p:cNvSpPr>
                <a:spLocks noChangeArrowheads="1"/>
              </p:cNvSpPr>
              <p:nvPr/>
            </p:nvSpPr>
            <p:spPr bwMode="auto">
              <a:xfrm>
                <a:off x="3768" y="3269"/>
                <a:ext cx="39" cy="40"/>
              </a:xfrm>
              <a:prstGeom prst="rect">
                <a:avLst/>
              </a:prstGeom>
              <a:solidFill>
                <a:srgbClr val="F20884"/>
              </a:solidFill>
              <a:ln w="12700">
                <a:solidFill>
                  <a:srgbClr val="000000"/>
                </a:solidFill>
                <a:miter lim="800000"/>
              </a:ln>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2673" name="Rectangle 313"/>
              <p:cNvSpPr>
                <a:spLocks noChangeArrowheads="1"/>
              </p:cNvSpPr>
              <p:nvPr/>
            </p:nvSpPr>
            <p:spPr bwMode="auto">
              <a:xfrm>
                <a:off x="1919" y="3744"/>
                <a:ext cx="14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Comic Sans MS" panose="030F0702030302020204" pitchFamily="66" charset="0"/>
                    <a:ea typeface="宋体" panose="02010600030101010101" pitchFamily="2" charset="-122"/>
                  </a:rPr>
                  <a:t>Block Size</a:t>
                </a:r>
                <a:r>
                  <a:rPr kumimoji="0" lang="en-US" altLang="zh-CN" sz="1800">
                    <a:solidFill>
                      <a:srgbClr val="000000"/>
                    </a:solidFill>
                    <a:latin typeface="Comic Sans MS" panose="030F0702030302020204" pitchFamily="66" charset="0"/>
                    <a:ea typeface="宋体" panose="02010600030101010101" pitchFamily="2" charset="-122"/>
                  </a:rPr>
                  <a:t> (bytes)   </a:t>
                </a:r>
                <a:endParaRPr kumimoji="0" lang="en-US" altLang="zh-CN" sz="1800">
                  <a:latin typeface="Comic Sans MS" panose="030F0702030302020204" pitchFamily="66" charset="0"/>
                  <a:ea typeface="宋体" panose="02010600030101010101" pitchFamily="2" charset="-122"/>
                </a:endParaRPr>
              </a:p>
            </p:txBody>
          </p:sp>
          <p:sp>
            <p:nvSpPr>
              <p:cNvPr id="152674" name="Rectangle 314"/>
              <p:cNvSpPr>
                <a:spLocks noChangeArrowheads="1"/>
              </p:cNvSpPr>
              <p:nvPr/>
            </p:nvSpPr>
            <p:spPr bwMode="auto">
              <a:xfrm>
                <a:off x="770" y="2169"/>
                <a:ext cx="37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Comic Sans MS" panose="030F0702030302020204" pitchFamily="66" charset="0"/>
                    <a:ea typeface="宋体" panose="02010600030101010101" pitchFamily="2" charset="-122"/>
                  </a:rPr>
                  <a:t>Miss </a:t>
                </a:r>
              </a:p>
            </p:txBody>
          </p:sp>
          <p:sp>
            <p:nvSpPr>
              <p:cNvPr id="152675" name="Rectangle 315"/>
              <p:cNvSpPr>
                <a:spLocks noChangeArrowheads="1"/>
              </p:cNvSpPr>
              <p:nvPr/>
            </p:nvSpPr>
            <p:spPr bwMode="auto">
              <a:xfrm>
                <a:off x="763" y="2368"/>
                <a:ext cx="3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en-US" altLang="zh-CN" sz="1800">
                    <a:solidFill>
                      <a:srgbClr val="FF0000"/>
                    </a:solidFill>
                    <a:latin typeface="Comic Sans MS" panose="030F0702030302020204" pitchFamily="66" charset="0"/>
                    <a:ea typeface="宋体" panose="02010600030101010101" pitchFamily="2" charset="-122"/>
                  </a:rPr>
                  <a:t>Rate</a:t>
                </a:r>
                <a:r>
                  <a:rPr kumimoji="0" lang="en-US" altLang="zh-CN" sz="1800">
                    <a:solidFill>
                      <a:srgbClr val="000000"/>
                    </a:solidFill>
                    <a:latin typeface="Comic Sans MS" panose="030F0702030302020204" pitchFamily="66" charset="0"/>
                    <a:ea typeface="宋体" panose="02010600030101010101" pitchFamily="2" charset="-122"/>
                  </a:rPr>
                  <a:t> </a:t>
                </a:r>
                <a:endParaRPr kumimoji="0" lang="en-US" altLang="zh-CN" sz="1800">
                  <a:latin typeface="Comic Sans MS" panose="030F0702030302020204" pitchFamily="66" charset="0"/>
                  <a:ea typeface="宋体" panose="02010600030101010101" pitchFamily="2" charset="-122"/>
                </a:endParaRPr>
              </a:p>
            </p:txBody>
          </p:sp>
          <p:sp>
            <p:nvSpPr>
              <p:cNvPr id="152676" name="Rectangle 316"/>
              <p:cNvSpPr>
                <a:spLocks noChangeArrowheads="1"/>
              </p:cNvSpPr>
              <p:nvPr/>
            </p:nvSpPr>
            <p:spPr bwMode="auto">
              <a:xfrm>
                <a:off x="1344" y="3249"/>
                <a:ext cx="20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anose="030F0702030302020204" pitchFamily="66" charset="0"/>
                    <a:ea typeface="宋体" panose="02010600030101010101" pitchFamily="2" charset="-122"/>
                  </a:rPr>
                  <a:t>0%</a:t>
                </a:r>
                <a:endParaRPr kumimoji="0" lang="zh-CN" altLang="en-US" sz="1800">
                  <a:latin typeface="Comic Sans MS" panose="030F0702030302020204" pitchFamily="66" charset="0"/>
                  <a:ea typeface="宋体" panose="02010600030101010101" pitchFamily="2" charset="-122"/>
                </a:endParaRPr>
              </a:p>
            </p:txBody>
          </p:sp>
          <p:sp>
            <p:nvSpPr>
              <p:cNvPr id="152677" name="Rectangle 317"/>
              <p:cNvSpPr>
                <a:spLocks noChangeArrowheads="1"/>
              </p:cNvSpPr>
              <p:nvPr/>
            </p:nvSpPr>
            <p:spPr bwMode="auto">
              <a:xfrm>
                <a:off x="1344" y="2860"/>
                <a:ext cx="20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anose="030F0702030302020204" pitchFamily="66" charset="0"/>
                    <a:ea typeface="宋体" panose="02010600030101010101" pitchFamily="2" charset="-122"/>
                  </a:rPr>
                  <a:t>5%</a:t>
                </a:r>
                <a:endParaRPr kumimoji="0" lang="zh-CN" altLang="en-US" sz="1800">
                  <a:latin typeface="Comic Sans MS" panose="030F0702030302020204" pitchFamily="66" charset="0"/>
                  <a:ea typeface="宋体" panose="02010600030101010101" pitchFamily="2" charset="-122"/>
                </a:endParaRPr>
              </a:p>
            </p:txBody>
          </p:sp>
          <p:sp>
            <p:nvSpPr>
              <p:cNvPr id="152678" name="Rectangle 318"/>
              <p:cNvSpPr>
                <a:spLocks noChangeArrowheads="1"/>
              </p:cNvSpPr>
              <p:nvPr/>
            </p:nvSpPr>
            <p:spPr bwMode="auto">
              <a:xfrm>
                <a:off x="1237" y="2463"/>
                <a:ext cx="2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anose="030F0702030302020204" pitchFamily="66" charset="0"/>
                    <a:ea typeface="宋体" panose="02010600030101010101" pitchFamily="2" charset="-122"/>
                  </a:rPr>
                  <a:t>10%</a:t>
                </a:r>
                <a:endParaRPr kumimoji="0" lang="zh-CN" altLang="en-US" sz="1800">
                  <a:latin typeface="Comic Sans MS" panose="030F0702030302020204" pitchFamily="66" charset="0"/>
                  <a:ea typeface="宋体" panose="02010600030101010101" pitchFamily="2" charset="-122"/>
                </a:endParaRPr>
              </a:p>
            </p:txBody>
          </p:sp>
          <p:sp>
            <p:nvSpPr>
              <p:cNvPr id="152679" name="Rectangle 319"/>
              <p:cNvSpPr>
                <a:spLocks noChangeArrowheads="1"/>
              </p:cNvSpPr>
              <p:nvPr/>
            </p:nvSpPr>
            <p:spPr bwMode="auto">
              <a:xfrm>
                <a:off x="1237" y="2074"/>
                <a:ext cx="2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anose="030F0702030302020204" pitchFamily="66" charset="0"/>
                    <a:ea typeface="宋体" panose="02010600030101010101" pitchFamily="2" charset="-122"/>
                  </a:rPr>
                  <a:t>15%</a:t>
                </a:r>
                <a:endParaRPr kumimoji="0" lang="zh-CN" altLang="en-US" sz="1800">
                  <a:latin typeface="Comic Sans MS" panose="030F0702030302020204" pitchFamily="66" charset="0"/>
                  <a:ea typeface="宋体" panose="02010600030101010101" pitchFamily="2" charset="-122"/>
                </a:endParaRPr>
              </a:p>
            </p:txBody>
          </p:sp>
          <p:sp>
            <p:nvSpPr>
              <p:cNvPr id="152680" name="Rectangle 320"/>
              <p:cNvSpPr>
                <a:spLocks noChangeArrowheads="1"/>
              </p:cNvSpPr>
              <p:nvPr/>
            </p:nvSpPr>
            <p:spPr bwMode="auto">
              <a:xfrm>
                <a:off x="1237" y="1685"/>
                <a:ext cx="2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anose="030F0702030302020204" pitchFamily="66" charset="0"/>
                    <a:ea typeface="宋体" panose="02010600030101010101" pitchFamily="2" charset="-122"/>
                  </a:rPr>
                  <a:t>20%</a:t>
                </a:r>
                <a:endParaRPr kumimoji="0" lang="zh-CN" altLang="en-US" sz="1800">
                  <a:latin typeface="Comic Sans MS" panose="030F0702030302020204" pitchFamily="66" charset="0"/>
                  <a:ea typeface="宋体" panose="02010600030101010101" pitchFamily="2" charset="-122"/>
                </a:endParaRPr>
              </a:p>
            </p:txBody>
          </p:sp>
          <p:sp>
            <p:nvSpPr>
              <p:cNvPr id="152681" name="Rectangle 321"/>
              <p:cNvSpPr>
                <a:spLocks noChangeArrowheads="1"/>
              </p:cNvSpPr>
              <p:nvPr/>
            </p:nvSpPr>
            <p:spPr bwMode="auto">
              <a:xfrm>
                <a:off x="1237" y="1296"/>
                <a:ext cx="2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anose="030F0702030302020204" pitchFamily="66" charset="0"/>
                    <a:ea typeface="宋体" panose="02010600030101010101" pitchFamily="2" charset="-122"/>
                  </a:rPr>
                  <a:t>25%</a:t>
                </a:r>
                <a:endParaRPr kumimoji="0" lang="zh-CN" altLang="en-US" sz="1800">
                  <a:latin typeface="Comic Sans MS" panose="030F0702030302020204" pitchFamily="66" charset="0"/>
                  <a:ea typeface="宋体" panose="02010600030101010101" pitchFamily="2" charset="-122"/>
                </a:endParaRPr>
              </a:p>
            </p:txBody>
          </p:sp>
          <p:sp>
            <p:nvSpPr>
              <p:cNvPr id="152682" name="Rectangle 322"/>
              <p:cNvSpPr>
                <a:spLocks noChangeArrowheads="1"/>
              </p:cNvSpPr>
              <p:nvPr/>
            </p:nvSpPr>
            <p:spPr bwMode="auto">
              <a:xfrm rot="-5400000">
                <a:off x="1540" y="3440"/>
                <a:ext cx="1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anose="030F0702030302020204" pitchFamily="66" charset="0"/>
                    <a:ea typeface="宋体" panose="02010600030101010101" pitchFamily="2" charset="-122"/>
                  </a:rPr>
                  <a:t>16</a:t>
                </a:r>
                <a:endParaRPr kumimoji="0" lang="zh-CN" altLang="en-US" sz="1800">
                  <a:latin typeface="Comic Sans MS" panose="030F0702030302020204" pitchFamily="66" charset="0"/>
                  <a:ea typeface="宋体" panose="02010600030101010101" pitchFamily="2" charset="-122"/>
                </a:endParaRPr>
              </a:p>
            </p:txBody>
          </p:sp>
          <p:sp>
            <p:nvSpPr>
              <p:cNvPr id="152683" name="Rectangle 323"/>
              <p:cNvSpPr>
                <a:spLocks noChangeArrowheads="1"/>
              </p:cNvSpPr>
              <p:nvPr/>
            </p:nvSpPr>
            <p:spPr bwMode="auto">
              <a:xfrm rot="-5400000">
                <a:off x="2082" y="3440"/>
                <a:ext cx="1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anose="030F0702030302020204" pitchFamily="66" charset="0"/>
                    <a:ea typeface="宋体" panose="02010600030101010101" pitchFamily="2" charset="-122"/>
                  </a:rPr>
                  <a:t>32</a:t>
                </a:r>
                <a:endParaRPr kumimoji="0" lang="zh-CN" altLang="en-US" sz="1800">
                  <a:latin typeface="Comic Sans MS" panose="030F0702030302020204" pitchFamily="66" charset="0"/>
                  <a:ea typeface="宋体" panose="02010600030101010101" pitchFamily="2" charset="-122"/>
                </a:endParaRPr>
              </a:p>
            </p:txBody>
          </p:sp>
          <p:sp>
            <p:nvSpPr>
              <p:cNvPr id="152684" name="Rectangle 324"/>
              <p:cNvSpPr>
                <a:spLocks noChangeArrowheads="1"/>
              </p:cNvSpPr>
              <p:nvPr/>
            </p:nvSpPr>
            <p:spPr bwMode="auto">
              <a:xfrm rot="-5400000">
                <a:off x="2615" y="3440"/>
                <a:ext cx="17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anose="030F0702030302020204" pitchFamily="66" charset="0"/>
                    <a:ea typeface="宋体" panose="02010600030101010101" pitchFamily="2" charset="-122"/>
                  </a:rPr>
                  <a:t>64</a:t>
                </a:r>
                <a:endParaRPr kumimoji="0" lang="zh-CN" altLang="en-US" sz="1800">
                  <a:latin typeface="Comic Sans MS" panose="030F0702030302020204" pitchFamily="66" charset="0"/>
                  <a:ea typeface="宋体" panose="02010600030101010101" pitchFamily="2" charset="-122"/>
                </a:endParaRPr>
              </a:p>
            </p:txBody>
          </p:sp>
          <p:sp>
            <p:nvSpPr>
              <p:cNvPr id="152685" name="Rectangle 325"/>
              <p:cNvSpPr>
                <a:spLocks noChangeArrowheads="1"/>
              </p:cNvSpPr>
              <p:nvPr/>
            </p:nvSpPr>
            <p:spPr bwMode="auto">
              <a:xfrm rot="-5400000">
                <a:off x="3112" y="3504"/>
                <a:ext cx="2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anose="030F0702030302020204" pitchFamily="66" charset="0"/>
                    <a:ea typeface="宋体" panose="02010600030101010101" pitchFamily="2" charset="-122"/>
                  </a:rPr>
                  <a:t>128</a:t>
                </a:r>
                <a:endParaRPr kumimoji="0" lang="zh-CN" altLang="en-US" sz="1800">
                  <a:latin typeface="Comic Sans MS" panose="030F0702030302020204" pitchFamily="66" charset="0"/>
                  <a:ea typeface="宋体" panose="02010600030101010101" pitchFamily="2" charset="-122"/>
                </a:endParaRPr>
              </a:p>
            </p:txBody>
          </p:sp>
          <p:sp>
            <p:nvSpPr>
              <p:cNvPr id="152686" name="Rectangle 326"/>
              <p:cNvSpPr>
                <a:spLocks noChangeArrowheads="1"/>
              </p:cNvSpPr>
              <p:nvPr/>
            </p:nvSpPr>
            <p:spPr bwMode="auto">
              <a:xfrm rot="-5400000">
                <a:off x="3653" y="3504"/>
                <a:ext cx="2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a:spcBef>
                    <a:spcPct val="0"/>
                  </a:spcBef>
                  <a:buClrTx/>
                  <a:buFontTx/>
                  <a:buNone/>
                </a:pPr>
                <a:r>
                  <a:rPr kumimoji="0" lang="zh-CN" altLang="en-US" sz="1800">
                    <a:solidFill>
                      <a:srgbClr val="000000"/>
                    </a:solidFill>
                    <a:latin typeface="Comic Sans MS" panose="030F0702030302020204" pitchFamily="66" charset="0"/>
                    <a:ea typeface="宋体" panose="02010600030101010101" pitchFamily="2" charset="-122"/>
                  </a:rPr>
                  <a:t>256</a:t>
                </a:r>
                <a:endParaRPr kumimoji="0" lang="zh-CN" altLang="en-US" sz="1800">
                  <a:latin typeface="Comic Sans MS" panose="030F0702030302020204" pitchFamily="66" charset="0"/>
                  <a:ea typeface="宋体" panose="02010600030101010101" pitchFamily="2" charset="-122"/>
                </a:endParaRPr>
              </a:p>
            </p:txBody>
          </p:sp>
          <p:sp>
            <p:nvSpPr>
              <p:cNvPr id="152687" name="Oval 327"/>
              <p:cNvSpPr>
                <a:spLocks noChangeArrowheads="1"/>
              </p:cNvSpPr>
              <p:nvPr/>
            </p:nvSpPr>
            <p:spPr bwMode="auto">
              <a:xfrm>
                <a:off x="2016" y="3041"/>
                <a:ext cx="288" cy="413"/>
              </a:xfrm>
              <a:prstGeom prst="ellipse">
                <a:avLst/>
              </a:prstGeom>
              <a:noFill/>
              <a:ln w="57150">
                <a:solidFill>
                  <a:srgbClr val="FF0000"/>
                </a:solidFill>
                <a:prstDash val="sysDot"/>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grpSp>
      </p:grpSp>
      <p:sp>
        <p:nvSpPr>
          <p:cNvPr id="152581" name="Text Box 328"/>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5 </a:t>
            </a:r>
            <a:r>
              <a:rPr lang="zh-CN" altLang="en-US" sz="1200" b="0">
                <a:latin typeface="幼圆" panose="02010509060101010101" pitchFamily="49" charset="-122"/>
                <a:ea typeface="幼圆" panose="02010509060101010101" pitchFamily="49" charset="-122"/>
              </a:rPr>
              <a:t>之 2</a:t>
            </a:r>
          </a:p>
        </p:txBody>
      </p:sp>
    </p:spTree>
  </p:cSld>
  <p:clrMapOvr>
    <a:masterClrMapping/>
  </p:clrMapOvr>
  <p:transition spd="slow">
    <p:random/>
    <p:sndAc>
      <p:stSnd>
        <p:snd r:embed="rId2" name="projctor.wav"/>
      </p:stSnd>
    </p:sndAc>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3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01000" y="4572000"/>
            <a:ext cx="22955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2440" name="Rectangle 328"/>
          <p:cNvSpPr>
            <a:spLocks noGrp="1" noChangeArrowheads="1"/>
          </p:cNvSpPr>
          <p:nvPr>
            <p:ph type="title"/>
          </p:nvPr>
        </p:nvSpPr>
        <p:spPr/>
        <p:txBody>
          <a:bodyPr/>
          <a:lstStyle/>
          <a:p>
            <a:pPr eaLnBrk="1" hangingPunct="1">
              <a:defRPr/>
            </a:pPr>
            <a:r>
              <a:rPr lang="zh-CN" altLang="en-US"/>
              <a:t>分  析</a:t>
            </a:r>
          </a:p>
        </p:txBody>
      </p:sp>
      <p:sp>
        <p:nvSpPr>
          <p:cNvPr id="602441" name="Rectangle 329"/>
          <p:cNvSpPr>
            <a:spLocks noGrp="1" noChangeArrowheads="1"/>
          </p:cNvSpPr>
          <p:nvPr>
            <p:ph type="body" idx="1"/>
          </p:nvPr>
        </p:nvSpPr>
        <p:spPr/>
        <p:txBody>
          <a:bodyPr/>
          <a:lstStyle/>
          <a:p>
            <a:pPr marL="0" indent="0" eaLnBrk="1" hangingPunct="1">
              <a:lnSpc>
                <a:spcPct val="130000"/>
              </a:lnSpc>
              <a:buClr>
                <a:srgbClr val="FF0000"/>
              </a:buClr>
              <a:defRPr/>
            </a:pPr>
            <a:r>
              <a:rPr lang="zh-CN" altLang="en-US" sz="2400">
                <a:solidFill>
                  <a:srgbClr val="FF0000"/>
                </a:solidFill>
                <a:effectLst>
                  <a:outerShdw blurRad="38100" dist="38100" dir="2700000" algn="tl">
                    <a:srgbClr val="C0C0C0"/>
                  </a:outerShdw>
                </a:effectLst>
              </a:rPr>
              <a:t>  增加块大小会先降低后增加缺失率</a:t>
            </a:r>
          </a:p>
          <a:p>
            <a:pPr marL="0" indent="0" eaLnBrk="1" hangingPunct="1">
              <a:lnSpc>
                <a:spcPct val="130000"/>
              </a:lnSpc>
              <a:buFont typeface="Wingdings" panose="05000000000000000000" pitchFamily="2" charset="2"/>
              <a:buNone/>
              <a:defRPr/>
            </a:pPr>
            <a:r>
              <a:rPr lang="zh-CN" altLang="en-US" sz="2400"/>
              <a:t>    增加块大小会降低强制缺失率，这是利用了空间局部性原理。但因为它减少了</a:t>
            </a:r>
            <a:r>
              <a:rPr lang="en-US" altLang="zh-CN" sz="2400"/>
              <a:t>Cache</a:t>
            </a:r>
            <a:r>
              <a:rPr lang="zh-CN" altLang="en-US" sz="2400"/>
              <a:t>中的块数，加重了冲突缺失，如果</a:t>
            </a:r>
            <a:r>
              <a:rPr lang="en-US" altLang="zh-CN" sz="2400"/>
              <a:t>Cache</a:t>
            </a:r>
            <a:r>
              <a:rPr lang="zh-CN" altLang="en-US" sz="2400"/>
              <a:t>容量较小时，甚至会有容量缺失。</a:t>
            </a:r>
          </a:p>
          <a:p>
            <a:pPr marL="0" indent="0" eaLnBrk="1" hangingPunct="1">
              <a:lnSpc>
                <a:spcPct val="130000"/>
              </a:lnSpc>
              <a:buClr>
                <a:srgbClr val="FF0000"/>
              </a:buClr>
              <a:defRPr/>
            </a:pPr>
            <a:r>
              <a:rPr lang="zh-CN" altLang="en-US" sz="2400">
                <a:solidFill>
                  <a:srgbClr val="FF0000"/>
                </a:solidFill>
                <a:effectLst>
                  <a:outerShdw blurRad="38100" dist="38100" dir="2700000" algn="tl">
                    <a:srgbClr val="C0C0C0"/>
                  </a:outerShdw>
                </a:effectLst>
              </a:rPr>
              <a:t>  增加块大小会增加缺失代价</a:t>
            </a:r>
          </a:p>
        </p:txBody>
      </p:sp>
      <p:sp>
        <p:nvSpPr>
          <p:cNvPr id="15360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降低缺失率</a:t>
            </a:r>
            <a:endParaRPr lang="zh-CN" altLang="en-US" sz="1200" b="0">
              <a:latin typeface="Times New Roman" panose="02020603050405020304" pitchFamily="18" charset="0"/>
              <a:ea typeface="幼圆" panose="02010509060101010101" pitchFamily="49" charset="-122"/>
            </a:endParaRPr>
          </a:p>
        </p:txBody>
      </p:sp>
      <p:sp>
        <p:nvSpPr>
          <p:cNvPr id="153606" name="AutoShape 330"/>
          <p:cNvSpPr>
            <a:spLocks noChangeArrowheads="1"/>
          </p:cNvSpPr>
          <p:nvPr/>
        </p:nvSpPr>
        <p:spPr bwMode="auto">
          <a:xfrm>
            <a:off x="2743200" y="5029200"/>
            <a:ext cx="3581400" cy="1295400"/>
          </a:xfrm>
          <a:prstGeom prst="cloudCallout">
            <a:avLst>
              <a:gd name="adj1" fmla="val 113829"/>
              <a:gd name="adj2" fmla="val -28310"/>
            </a:avLst>
          </a:prstGeom>
          <a:noFill/>
          <a:ln w="28575">
            <a:solidFill>
              <a:schemeClr val="tx1"/>
            </a:solidFill>
            <a:roun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lIns="90000" tIns="46800" rIns="90000" bIns="46800"/>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buClr>
                <a:schemeClr val="accent2"/>
              </a:buClr>
              <a:buFont typeface="Wingdings" panose="05000000000000000000" pitchFamily="2" charset="2"/>
              <a:buNone/>
            </a:pPr>
            <a:r>
              <a:rPr lang="zh-CN" altLang="en-US" sz="2400">
                <a:latin typeface="Comic Sans MS" panose="030F0702030302020204" pitchFamily="66" charset="0"/>
              </a:rPr>
              <a:t>块大小应为多大</a:t>
            </a:r>
            <a:r>
              <a:rPr lang="en-US" altLang="zh-CN" sz="2400">
                <a:latin typeface="Comic Sans MS" panose="030F0702030302020204" pitchFamily="66" charset="0"/>
              </a:rPr>
              <a:t>AMAT</a:t>
            </a:r>
            <a:r>
              <a:rPr lang="zh-CN" altLang="en-US" sz="2400">
                <a:latin typeface="Comic Sans MS" panose="030F0702030302020204" pitchFamily="66" charset="0"/>
              </a:rPr>
              <a:t>最小？</a:t>
            </a:r>
          </a:p>
        </p:txBody>
      </p:sp>
      <p:sp>
        <p:nvSpPr>
          <p:cNvPr id="153607" name="Text Box 332"/>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5 </a:t>
            </a:r>
            <a:r>
              <a:rPr lang="zh-CN" altLang="en-US" sz="1200" b="0">
                <a:latin typeface="幼圆" panose="02010509060101010101" pitchFamily="49" charset="-122"/>
                <a:ea typeface="幼圆" panose="02010509060101010101" pitchFamily="49" charset="-122"/>
              </a:rPr>
              <a:t>之 3</a:t>
            </a:r>
          </a:p>
        </p:txBody>
      </p:sp>
    </p:spTree>
  </p:cSld>
  <p:clrMapOvr>
    <a:masterClrMapping/>
  </p:clrMapOvr>
  <p:transition spd="slow">
    <p:random/>
    <p:sndAc>
      <p:stSnd>
        <p:snd r:embed="rId2" name="projctor.wav"/>
      </p:stSnd>
    </p:sndAc>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1026"/>
          <p:cNvSpPr>
            <a:spLocks noGrp="1" noChangeArrowheads="1"/>
          </p:cNvSpPr>
          <p:nvPr>
            <p:ph type="title"/>
          </p:nvPr>
        </p:nvSpPr>
        <p:spPr/>
        <p:txBody>
          <a:bodyPr/>
          <a:lstStyle/>
          <a:p>
            <a:pPr eaLnBrk="1" hangingPunct="1">
              <a:defRPr/>
            </a:pPr>
            <a:r>
              <a:rPr lang="en-US" altLang="zh-CN"/>
              <a:t>AMAT</a:t>
            </a:r>
            <a:r>
              <a:rPr lang="zh-CN" altLang="en-US"/>
              <a:t>与块大小</a:t>
            </a:r>
          </a:p>
        </p:txBody>
      </p:sp>
      <p:sp>
        <p:nvSpPr>
          <p:cNvPr id="154627" name="Text Box 1028"/>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降低缺失率</a:t>
            </a:r>
            <a:endParaRPr lang="zh-CN" altLang="en-US" sz="1200" b="0">
              <a:latin typeface="Times New Roman" panose="02020603050405020304" pitchFamily="18" charset="0"/>
              <a:ea typeface="幼圆" panose="02010509060101010101" pitchFamily="49" charset="-122"/>
            </a:endParaRPr>
          </a:p>
        </p:txBody>
      </p:sp>
      <p:sp>
        <p:nvSpPr>
          <p:cNvPr id="603141" name="Rectangle 1029"/>
          <p:cNvSpPr>
            <a:spLocks noGrp="1" noChangeArrowheads="1"/>
          </p:cNvSpPr>
          <p:nvPr>
            <p:ph type="body" idx="1"/>
          </p:nvPr>
        </p:nvSpPr>
        <p:spPr>
          <a:xfrm>
            <a:off x="2333625" y="1989138"/>
            <a:ext cx="7958138" cy="1460500"/>
          </a:xfrm>
        </p:spPr>
        <p:txBody>
          <a:bodyPr/>
          <a:lstStyle/>
          <a:p>
            <a:pPr marL="0" indent="0" eaLnBrk="1" hangingPunct="1">
              <a:buFont typeface="Wingdings" panose="05000000000000000000" pitchFamily="2" charset="2"/>
              <a:buNone/>
              <a:defRPr/>
            </a:pPr>
            <a:r>
              <a:rPr lang="zh-CN" altLang="en-US" sz="2400" dirty="0">
                <a:latin typeface="Comic Sans MS" panose="030F0702030302020204" pitchFamily="66" charset="0"/>
              </a:rPr>
              <a:t>     假设命中时间为1个时钟周期，缺失时系统开销为80个时钟周期，以后每2个时钟周期传送16</a:t>
            </a:r>
            <a:r>
              <a:rPr lang="en-US" altLang="zh-CN" sz="2400" dirty="0">
                <a:latin typeface="Comic Sans MS" panose="030F0702030302020204" pitchFamily="66" charset="0"/>
              </a:rPr>
              <a:t>B，</a:t>
            </a:r>
            <a:r>
              <a:rPr lang="zh-CN" altLang="en-US" sz="2400" dirty="0">
                <a:latin typeface="Comic Sans MS" panose="030F0702030302020204" pitchFamily="66" charset="0"/>
              </a:rPr>
              <a:t>缺失率参见前表。结果显示：</a:t>
            </a:r>
            <a:r>
              <a:rPr lang="zh-CN" altLang="en-US" sz="2400" dirty="0">
                <a:solidFill>
                  <a:srgbClr val="FF0000"/>
                </a:solidFill>
                <a:effectLst>
                  <a:outerShdw blurRad="38100" dist="38100" dir="2700000" algn="tl">
                    <a:srgbClr val="C0C0C0"/>
                  </a:outerShdw>
                </a:effectLst>
                <a:latin typeface="Comic Sans MS" panose="030F0702030302020204" pitchFamily="66" charset="0"/>
              </a:rPr>
              <a:t>32/64</a:t>
            </a:r>
            <a:r>
              <a:rPr lang="en-US" altLang="zh-CN" sz="2400" dirty="0">
                <a:solidFill>
                  <a:srgbClr val="FF0000"/>
                </a:solidFill>
                <a:effectLst>
                  <a:outerShdw blurRad="38100" dist="38100" dir="2700000" algn="tl">
                    <a:srgbClr val="C0C0C0"/>
                  </a:outerShdw>
                </a:effectLst>
                <a:latin typeface="Comic Sans MS" panose="030F0702030302020204" pitchFamily="66" charset="0"/>
              </a:rPr>
              <a:t>B</a:t>
            </a:r>
            <a:r>
              <a:rPr lang="zh-CN" altLang="en-US" sz="2400" dirty="0">
                <a:solidFill>
                  <a:srgbClr val="FF0000"/>
                </a:solidFill>
                <a:effectLst>
                  <a:outerShdw blurRad="38100" dist="38100" dir="2700000" algn="tl">
                    <a:srgbClr val="C0C0C0"/>
                  </a:outerShdw>
                </a:effectLst>
                <a:latin typeface="Comic Sans MS" panose="030F0702030302020204" pitchFamily="66" charset="0"/>
              </a:rPr>
              <a:t>是目前</a:t>
            </a:r>
            <a:r>
              <a:rPr lang="en-US" altLang="zh-CN" sz="2400" dirty="0">
                <a:solidFill>
                  <a:srgbClr val="FF0000"/>
                </a:solidFill>
                <a:effectLst>
                  <a:outerShdw blurRad="38100" dist="38100" dir="2700000" algn="tl">
                    <a:srgbClr val="C0C0C0"/>
                  </a:outerShdw>
                </a:effectLst>
                <a:latin typeface="Comic Sans MS" panose="030F0702030302020204" pitchFamily="66" charset="0"/>
              </a:rPr>
              <a:t>Cache</a:t>
            </a:r>
            <a:r>
              <a:rPr lang="zh-CN" altLang="en-US" sz="2400" dirty="0">
                <a:solidFill>
                  <a:srgbClr val="FF0000"/>
                </a:solidFill>
                <a:effectLst>
                  <a:outerShdw blurRad="38100" dist="38100" dir="2700000" algn="tl">
                    <a:srgbClr val="C0C0C0"/>
                  </a:outerShdw>
                </a:effectLst>
                <a:latin typeface="Comic Sans MS" panose="030F0702030302020204" pitchFamily="66" charset="0"/>
              </a:rPr>
              <a:t>所通用的块大小</a:t>
            </a:r>
            <a:r>
              <a:rPr lang="zh-CN" altLang="en-US" sz="2400" dirty="0">
                <a:latin typeface="Comic Sans MS" panose="030F0702030302020204" pitchFamily="66" charset="0"/>
              </a:rPr>
              <a:t>。</a:t>
            </a:r>
          </a:p>
        </p:txBody>
      </p:sp>
      <p:sp>
        <p:nvSpPr>
          <p:cNvPr id="154629" name="Text Box 114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5 </a:t>
            </a:r>
            <a:r>
              <a:rPr lang="zh-CN" altLang="en-US" sz="1200" b="0">
                <a:latin typeface="幼圆" panose="02010509060101010101" pitchFamily="49" charset="-122"/>
                <a:ea typeface="幼圆" panose="02010509060101010101" pitchFamily="49" charset="-122"/>
              </a:rPr>
              <a:t>之 4</a:t>
            </a:r>
          </a:p>
        </p:txBody>
      </p:sp>
      <p:pic>
        <p:nvPicPr>
          <p:cNvPr id="154630" name="Picture 1148"/>
          <p:cNvPicPr>
            <a:picLocks noChangeAspect="1" noChangeArrowheads="1"/>
          </p:cNvPicPr>
          <p:nvPr/>
        </p:nvPicPr>
        <p:blipFill>
          <a:blip r:embed="rId4">
            <a:clrChange>
              <a:clrFrom>
                <a:srgbClr val="FFFFFF"/>
              </a:clrFrom>
              <a:clrTo>
                <a:srgbClr val="FFFFFF">
                  <a:alpha val="0"/>
                </a:srgbClr>
              </a:clrTo>
            </a:clrChange>
            <a:lum bright="-48000"/>
            <a:extLst>
              <a:ext uri="{28A0092B-C50C-407E-A947-70E740481C1C}">
                <a14:useLocalDpi xmlns:a14="http://schemas.microsoft.com/office/drawing/2010/main" val="0"/>
              </a:ext>
            </a:extLst>
          </a:blip>
          <a:srcRect/>
          <a:stretch>
            <a:fillRect/>
          </a:stretch>
        </p:blipFill>
        <p:spPr bwMode="auto">
          <a:xfrm>
            <a:off x="2362200" y="3505200"/>
            <a:ext cx="78867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154631" name="Rectangle 1150"/>
          <p:cNvSpPr>
            <a:spLocks noChangeArrowheads="1"/>
          </p:cNvSpPr>
          <p:nvPr/>
        </p:nvSpPr>
        <p:spPr bwMode="auto">
          <a:xfrm>
            <a:off x="5523865" y="4729480"/>
            <a:ext cx="306070" cy="523240"/>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4632" name="Rectangle 1151"/>
          <p:cNvSpPr>
            <a:spLocks noChangeArrowheads="1"/>
          </p:cNvSpPr>
          <p:nvPr/>
        </p:nvSpPr>
        <p:spPr bwMode="auto">
          <a:xfrm>
            <a:off x="6514465" y="4729480"/>
            <a:ext cx="306070" cy="523240"/>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4633" name="Rectangle 1152"/>
          <p:cNvSpPr>
            <a:spLocks noChangeArrowheads="1"/>
          </p:cNvSpPr>
          <p:nvPr/>
        </p:nvSpPr>
        <p:spPr bwMode="auto">
          <a:xfrm>
            <a:off x="7581265" y="5034280"/>
            <a:ext cx="306070" cy="523240"/>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4634" name="Rectangle 1153"/>
          <p:cNvSpPr>
            <a:spLocks noChangeArrowheads="1"/>
          </p:cNvSpPr>
          <p:nvPr/>
        </p:nvSpPr>
        <p:spPr bwMode="auto">
          <a:xfrm>
            <a:off x="8571865" y="5034280"/>
            <a:ext cx="306070" cy="523240"/>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
        <p:nvSpPr>
          <p:cNvPr id="154635" name="Rectangle 1154"/>
          <p:cNvSpPr>
            <a:spLocks noChangeArrowheads="1"/>
          </p:cNvSpPr>
          <p:nvPr/>
        </p:nvSpPr>
        <p:spPr bwMode="auto">
          <a:xfrm>
            <a:off x="9562465" y="5034280"/>
            <a:ext cx="306070" cy="523240"/>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endParaRPr lang="zh-CN" altLang="en-US" sz="2800" b="0">
              <a:latin typeface="Times New Roman" panose="02020603050405020304" pitchFamily="18" charset="0"/>
              <a:ea typeface="宋体" panose="02010600030101010101" pitchFamily="2" charset="-122"/>
            </a:endParaRPr>
          </a:p>
        </p:txBody>
      </p:sp>
    </p:spTree>
  </p:cSld>
  <p:clrMapOvr>
    <a:masterClrMapping/>
  </p:clrMapOvr>
  <p:transition spd="slow">
    <p:random/>
    <p:sndAc>
      <p:stSnd>
        <p:snd r:embed="rId2" name="projctor.wav"/>
      </p:stSnd>
    </p:sndAc>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1" name="Rectangle 3"/>
          <p:cNvSpPr>
            <a:spLocks noGrp="1" noChangeArrowheads="1"/>
          </p:cNvSpPr>
          <p:nvPr>
            <p:ph type="title"/>
          </p:nvPr>
        </p:nvSpPr>
        <p:spPr/>
        <p:txBody>
          <a:bodyPr/>
          <a:lstStyle/>
          <a:p>
            <a:pPr eaLnBrk="1" hangingPunct="1">
              <a:defRPr/>
            </a:pPr>
            <a:r>
              <a:rPr lang="zh-CN" altLang="en-US"/>
              <a:t>块大小的选择</a:t>
            </a:r>
          </a:p>
        </p:txBody>
      </p:sp>
      <p:sp>
        <p:nvSpPr>
          <p:cNvPr id="155651" name="Text Box 5"/>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降低缺失率</a:t>
            </a:r>
            <a:endParaRPr lang="zh-CN" altLang="en-US" sz="1200" b="0">
              <a:latin typeface="Times New Roman" panose="02020603050405020304" pitchFamily="18" charset="0"/>
              <a:ea typeface="幼圆" panose="02010509060101010101" pitchFamily="49" charset="-122"/>
            </a:endParaRPr>
          </a:p>
        </p:txBody>
      </p:sp>
      <p:sp>
        <p:nvSpPr>
          <p:cNvPr id="155652" name="Text Box 7"/>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en-US" altLang="zh-CN" sz="1200" b="0">
                <a:latin typeface="幼圆" panose="02010509060101010101" pitchFamily="49" charset="-122"/>
                <a:ea typeface="幼圆" panose="02010509060101010101" pitchFamily="49" charset="-122"/>
              </a:rPr>
              <a:t>5 </a:t>
            </a:r>
            <a:r>
              <a:rPr lang="zh-CN" altLang="en-US" sz="1200" b="0">
                <a:latin typeface="幼圆" panose="02010509060101010101" pitchFamily="49" charset="-122"/>
                <a:ea typeface="幼圆" panose="02010509060101010101" pitchFamily="49" charset="-122"/>
              </a:rPr>
              <a:t>之 </a:t>
            </a:r>
            <a:r>
              <a:rPr lang="en-US" altLang="zh-CN" sz="1200" b="0">
                <a:latin typeface="幼圆" panose="02010509060101010101" pitchFamily="49" charset="-122"/>
                <a:ea typeface="幼圆" panose="02010509060101010101" pitchFamily="49" charset="-122"/>
              </a:rPr>
              <a:t>5</a:t>
            </a:r>
          </a:p>
        </p:txBody>
      </p:sp>
      <p:sp>
        <p:nvSpPr>
          <p:cNvPr id="631816" name="Rectangle 8"/>
          <p:cNvSpPr>
            <a:spLocks noGrp="1" noChangeArrowheads="1"/>
          </p:cNvSpPr>
          <p:nvPr>
            <p:ph type="body" idx="1"/>
          </p:nvPr>
        </p:nvSpPr>
        <p:spPr/>
        <p:txBody>
          <a:bodyPr/>
          <a:lstStyle/>
          <a:p>
            <a:pPr marL="0" indent="0" eaLnBrk="1" hangingPunct="1">
              <a:lnSpc>
                <a:spcPct val="120000"/>
              </a:lnSpc>
              <a:buFont typeface="Wingdings" panose="05000000000000000000" pitchFamily="2" charset="2"/>
              <a:buNone/>
              <a:defRPr/>
            </a:pPr>
            <a:r>
              <a:rPr lang="zh-CN" altLang="en-US" dirty="0"/>
              <a:t>       </a:t>
            </a:r>
            <a:r>
              <a:rPr lang="zh-CN" altLang="en-US" dirty="0">
                <a:solidFill>
                  <a:srgbClr val="FF0000"/>
                </a:solidFill>
                <a:effectLst>
                  <a:outerShdw blurRad="38100" dist="38100" dir="2700000" algn="tl">
                    <a:srgbClr val="C0C0C0"/>
                  </a:outerShdw>
                </a:effectLst>
              </a:rPr>
              <a:t>块大小的选择取决于较低层存储器的延迟和带宽</a:t>
            </a:r>
            <a:r>
              <a:rPr lang="zh-CN" altLang="en-US" dirty="0"/>
              <a:t>：低延迟和高带宽存储器使得块大小要大些，因为这样在每次缺失时</a:t>
            </a:r>
            <a:r>
              <a:rPr lang="en-US" altLang="zh-CN" dirty="0"/>
              <a:t>Cache</a:t>
            </a:r>
            <a:r>
              <a:rPr lang="zh-CN" altLang="en-US" dirty="0"/>
              <a:t>可以获得更多的字节，而缺失代价只有少量的增加；相反，高延迟和低带宽存储器希望块大小要小些，因为较大的块并不能节省多少时间。</a:t>
            </a:r>
          </a:p>
        </p:txBody>
      </p:sp>
    </p:spTree>
  </p:cSld>
  <p:clrMapOvr>
    <a:masterClrMapping/>
  </p:clrMapOvr>
  <p:transition spd="slow">
    <p:random/>
    <p:sndAc>
      <p:stSnd>
        <p:snd r:embed="rId2" name="projctor.wav"/>
      </p:stSnd>
    </p:sndAc>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050"/>
          <p:cNvSpPr>
            <a:spLocks noGrp="1" noChangeArrowheads="1"/>
          </p:cNvSpPr>
          <p:nvPr>
            <p:ph type="title"/>
          </p:nvPr>
        </p:nvSpPr>
        <p:spPr/>
        <p:txBody>
          <a:bodyPr/>
          <a:lstStyle/>
          <a:p>
            <a:pPr eaLnBrk="1" hangingPunct="1">
              <a:defRPr/>
            </a:pPr>
            <a:r>
              <a:rPr lang="zh-CN" altLang="en-US"/>
              <a:t>增加</a:t>
            </a:r>
            <a:r>
              <a:rPr lang="en-US" altLang="zh-CN"/>
              <a:t>Cache</a:t>
            </a:r>
            <a:r>
              <a:rPr lang="zh-CN" altLang="en-US"/>
              <a:t>容量</a:t>
            </a:r>
          </a:p>
        </p:txBody>
      </p:sp>
      <p:sp>
        <p:nvSpPr>
          <p:cNvPr id="156675" name="Text Box 2051"/>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降低缺失率</a:t>
            </a:r>
            <a:endParaRPr lang="zh-CN" altLang="en-US" sz="1200" b="0">
              <a:latin typeface="Times New Roman" panose="02020603050405020304" pitchFamily="18" charset="0"/>
              <a:ea typeface="幼圆" panose="02010509060101010101" pitchFamily="49" charset="-122"/>
            </a:endParaRPr>
          </a:p>
        </p:txBody>
      </p:sp>
      <p:sp>
        <p:nvSpPr>
          <p:cNvPr id="156676" name="Rectangle 2052"/>
          <p:cNvSpPr>
            <a:spLocks noGrp="1" noChangeArrowheads="1"/>
          </p:cNvSpPr>
          <p:nvPr>
            <p:ph type="body" idx="1"/>
          </p:nvPr>
        </p:nvSpPr>
        <p:spPr>
          <a:xfrm>
            <a:off x="2351088" y="2852738"/>
            <a:ext cx="7958137" cy="3363912"/>
          </a:xfrm>
        </p:spPr>
        <p:txBody>
          <a:bodyPr/>
          <a:lstStyle/>
          <a:p>
            <a:pPr marL="0" indent="0" eaLnBrk="1" hangingPunct="1">
              <a:lnSpc>
                <a:spcPct val="150000"/>
              </a:lnSpc>
              <a:buFont typeface="Wingdings" panose="05000000000000000000" pitchFamily="2" charset="2"/>
              <a:buNone/>
            </a:pPr>
            <a:r>
              <a:rPr lang="zh-CN" altLang="en-US"/>
              <a:t>       增加</a:t>
            </a:r>
            <a:r>
              <a:rPr lang="en-US" altLang="zh-CN"/>
              <a:t>Cache</a:t>
            </a:r>
            <a:r>
              <a:rPr lang="zh-CN" altLang="en-US"/>
              <a:t>容量可以降低容量缺失，但增加了命中时间和成本。这种技术在片外</a:t>
            </a:r>
            <a:r>
              <a:rPr lang="en-US" altLang="zh-CN"/>
              <a:t>Cache</a:t>
            </a:r>
            <a:r>
              <a:rPr lang="zh-CN" altLang="en-US"/>
              <a:t>中很通用。</a:t>
            </a:r>
          </a:p>
        </p:txBody>
      </p:sp>
    </p:spTree>
  </p:cSld>
  <p:clrMapOvr>
    <a:masterClrMapping/>
  </p:clrMapOvr>
  <p:transition spd="slow">
    <p:random/>
    <p:sndAc>
      <p:stSnd>
        <p:snd r:embed="rId2" name="projctor.wav"/>
      </p:stSnd>
    </p:sndAc>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pPr eaLnBrk="1" hangingPunct="1">
              <a:defRPr/>
            </a:pPr>
            <a:r>
              <a:rPr lang="zh-CN" altLang="en-US"/>
              <a:t>路预测</a:t>
            </a:r>
          </a:p>
        </p:txBody>
      </p:sp>
      <p:sp>
        <p:nvSpPr>
          <p:cNvPr id="160771"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降低缺失率</a:t>
            </a:r>
            <a:endParaRPr lang="zh-CN" altLang="en-US" sz="1200" b="0">
              <a:latin typeface="Times New Roman" panose="02020603050405020304" pitchFamily="18" charset="0"/>
              <a:ea typeface="幼圆" panose="02010509060101010101" pitchFamily="49" charset="-122"/>
            </a:endParaRPr>
          </a:p>
        </p:txBody>
      </p:sp>
      <p:sp>
        <p:nvSpPr>
          <p:cNvPr id="594948" name="Rectangle 4"/>
          <p:cNvSpPr>
            <a:spLocks noGrp="1" noChangeArrowheads="1"/>
          </p:cNvSpPr>
          <p:nvPr>
            <p:ph type="body" idx="1"/>
          </p:nvPr>
        </p:nvSpPr>
        <p:spPr>
          <a:xfrm>
            <a:off x="2333625" y="1989138"/>
            <a:ext cx="7958138" cy="4335462"/>
          </a:xfrm>
        </p:spPr>
        <p:txBody>
          <a:bodyPr/>
          <a:lstStyle/>
          <a:p>
            <a:pPr marL="0" indent="0" eaLnBrk="1" hangingPunct="1">
              <a:lnSpc>
                <a:spcPct val="110000"/>
              </a:lnSpc>
              <a:buClr>
                <a:srgbClr val="FF0000"/>
              </a:buClr>
              <a:defRPr/>
            </a:pPr>
            <a:r>
              <a:rPr lang="zh-CN" altLang="en-US" sz="2400">
                <a:solidFill>
                  <a:srgbClr val="FF0000"/>
                </a:solidFill>
                <a:effectLst>
                  <a:outerShdw blurRad="38100" dist="38100" dir="2700000" algn="tl">
                    <a:srgbClr val="C0C0C0"/>
                  </a:outerShdw>
                </a:effectLst>
              </a:rPr>
              <a:t>  思想</a:t>
            </a:r>
          </a:p>
          <a:p>
            <a:pPr marL="0" indent="0" eaLnBrk="1" hangingPunct="1">
              <a:lnSpc>
                <a:spcPct val="110000"/>
              </a:lnSpc>
              <a:buFont typeface="Wingdings" panose="05000000000000000000" pitchFamily="2" charset="2"/>
              <a:buNone/>
              <a:defRPr/>
            </a:pPr>
            <a:r>
              <a:rPr lang="zh-CN" altLang="en-US" sz="2400"/>
              <a:t>    在</a:t>
            </a:r>
            <a:r>
              <a:rPr lang="en-US" altLang="zh-CN" sz="2400"/>
              <a:t>Cache</a:t>
            </a:r>
            <a:r>
              <a:rPr lang="zh-CN" altLang="en-US" sz="2400"/>
              <a:t>中设置一些特殊位来预测下次</a:t>
            </a:r>
            <a:r>
              <a:rPr lang="en-US" altLang="zh-CN" sz="2400"/>
              <a:t>Cache</a:t>
            </a:r>
            <a:r>
              <a:rPr lang="zh-CN" altLang="en-US" sz="2400"/>
              <a:t>访问中可能会在组中用到的路/块。</a:t>
            </a:r>
          </a:p>
          <a:p>
            <a:pPr marL="0" indent="0" eaLnBrk="1" hangingPunct="1">
              <a:lnSpc>
                <a:spcPct val="110000"/>
              </a:lnSpc>
              <a:buClr>
                <a:srgbClr val="FF0000"/>
              </a:buClr>
              <a:defRPr/>
            </a:pPr>
            <a:r>
              <a:rPr lang="zh-CN" altLang="en-US" sz="2400">
                <a:solidFill>
                  <a:srgbClr val="FF0000"/>
                </a:solidFill>
                <a:effectLst>
                  <a:outerShdw blurRad="38100" dist="38100" dir="2700000" algn="tl">
                    <a:srgbClr val="C0C0C0"/>
                  </a:outerShdw>
                </a:effectLst>
              </a:rPr>
              <a:t>  特点</a:t>
            </a:r>
          </a:p>
          <a:p>
            <a:pPr marL="0" indent="0" eaLnBrk="1" hangingPunct="1">
              <a:lnSpc>
                <a:spcPct val="110000"/>
              </a:lnSpc>
              <a:buFont typeface="Wingdings" panose="05000000000000000000" pitchFamily="2" charset="2"/>
              <a:buNone/>
              <a:defRPr/>
            </a:pPr>
            <a:r>
              <a:rPr lang="zh-CN" altLang="en-US" sz="2400"/>
              <a:t>    在降低冲突缺失的同时，保持直接映象</a:t>
            </a:r>
            <a:r>
              <a:rPr lang="en-US" altLang="zh-CN" sz="2400"/>
              <a:t>Cache</a:t>
            </a:r>
            <a:r>
              <a:rPr lang="zh-CN" altLang="en-US" sz="2400"/>
              <a:t>的命中速度。</a:t>
            </a:r>
          </a:p>
          <a:p>
            <a:pPr marL="0" indent="0" eaLnBrk="1" hangingPunct="1">
              <a:lnSpc>
                <a:spcPct val="110000"/>
              </a:lnSpc>
              <a:buClr>
                <a:srgbClr val="FF0000"/>
              </a:buClr>
              <a:defRPr/>
            </a:pPr>
            <a:r>
              <a:rPr lang="zh-CN" altLang="en-US" sz="2400">
                <a:solidFill>
                  <a:srgbClr val="FF0000"/>
                </a:solidFill>
                <a:effectLst>
                  <a:outerShdw blurRad="38100" dist="38100" dir="2700000" algn="tl">
                    <a:srgbClr val="C0C0C0"/>
                  </a:outerShdw>
                </a:effectLst>
              </a:rPr>
              <a:t>  例子</a:t>
            </a:r>
          </a:p>
          <a:p>
            <a:pPr marL="0" indent="0" eaLnBrk="1" hangingPunct="1">
              <a:lnSpc>
                <a:spcPct val="110000"/>
              </a:lnSpc>
              <a:buFont typeface="Wingdings" panose="05000000000000000000" pitchFamily="2" charset="2"/>
              <a:buNone/>
              <a:defRPr/>
            </a:pPr>
            <a:r>
              <a:rPr lang="en-US" altLang="zh-CN" sz="2400"/>
              <a:t>    Alpha 21264</a:t>
            </a:r>
            <a:r>
              <a:rPr lang="zh-CN" altLang="en-US" sz="2400"/>
              <a:t>在2-路组相联指令</a:t>
            </a:r>
            <a:r>
              <a:rPr lang="en-US" altLang="zh-CN" sz="2400"/>
              <a:t>Cache</a:t>
            </a:r>
            <a:r>
              <a:rPr lang="zh-CN" altLang="en-US" sz="2400"/>
              <a:t>使用路预测，</a:t>
            </a:r>
            <a:r>
              <a:rPr lang="en-US" altLang="zh-CN" sz="2400"/>
              <a:t>SPEC95</a:t>
            </a:r>
            <a:r>
              <a:rPr lang="zh-CN" altLang="en-US" sz="2400"/>
              <a:t>仿真结果显示：预测正确率超过85%。</a:t>
            </a:r>
          </a:p>
        </p:txBody>
      </p:sp>
      <p:sp>
        <p:nvSpPr>
          <p:cNvPr id="160773" name="Text Box 6"/>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1</a:t>
            </a:r>
          </a:p>
        </p:txBody>
      </p:sp>
    </p:spTree>
  </p:cSld>
  <p:clrMapOvr>
    <a:masterClrMapping/>
  </p:clrMapOvr>
  <p:transition spd="slow">
    <p:random/>
    <p:sndAc>
      <p:stSnd>
        <p:snd r:embed="rId2" name="projctor.wav"/>
      </p:stSnd>
    </p:sndAc>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pPr eaLnBrk="1" hangingPunct="1">
              <a:defRPr/>
            </a:pPr>
            <a:r>
              <a:rPr lang="zh-CN" altLang="en-US"/>
              <a:t>伪相联</a:t>
            </a:r>
            <a:r>
              <a:rPr lang="en-US" altLang="zh-CN"/>
              <a:t>Cache</a:t>
            </a:r>
            <a:endParaRPr lang="zh-CN" altLang="en-US"/>
          </a:p>
        </p:txBody>
      </p:sp>
      <p:sp>
        <p:nvSpPr>
          <p:cNvPr id="16179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降低缺失率</a:t>
            </a:r>
            <a:endParaRPr lang="zh-CN" altLang="en-US" sz="1200" b="0">
              <a:latin typeface="Times New Roman" panose="02020603050405020304" pitchFamily="18" charset="0"/>
              <a:ea typeface="幼圆" panose="02010509060101010101" pitchFamily="49" charset="-122"/>
            </a:endParaRPr>
          </a:p>
        </p:txBody>
      </p:sp>
      <p:sp>
        <p:nvSpPr>
          <p:cNvPr id="606212" name="Rectangle 4"/>
          <p:cNvSpPr>
            <a:spLocks noGrp="1" noChangeArrowheads="1"/>
          </p:cNvSpPr>
          <p:nvPr>
            <p:ph type="body" idx="1"/>
          </p:nvPr>
        </p:nvSpPr>
        <p:spPr>
          <a:xfrm>
            <a:off x="2333625" y="1989138"/>
            <a:ext cx="7958138" cy="3168650"/>
          </a:xfrm>
        </p:spPr>
        <p:txBody>
          <a:bodyPr/>
          <a:lstStyle/>
          <a:p>
            <a:pPr marL="0" indent="0" eaLnBrk="1" hangingPunct="1">
              <a:lnSpc>
                <a:spcPct val="110000"/>
              </a:lnSpc>
              <a:buClr>
                <a:srgbClr val="FF0000"/>
              </a:buClr>
              <a:defRPr/>
            </a:pPr>
            <a:r>
              <a:rPr lang="zh-CN" altLang="en-US" sz="2200" dirty="0">
                <a:solidFill>
                  <a:srgbClr val="FF0000"/>
                </a:solidFill>
                <a:effectLst>
                  <a:outerShdw blurRad="38100" dist="38100" dir="2700000" algn="tl">
                    <a:srgbClr val="C0C0C0"/>
                  </a:outerShdw>
                </a:effectLst>
              </a:rPr>
              <a:t>  思想</a:t>
            </a:r>
          </a:p>
          <a:p>
            <a:pPr marL="0" indent="0" eaLnBrk="1" hangingPunct="1">
              <a:lnSpc>
                <a:spcPct val="110000"/>
              </a:lnSpc>
              <a:buFont typeface="Wingdings" panose="05000000000000000000" pitchFamily="2" charset="2"/>
              <a:buNone/>
              <a:defRPr/>
            </a:pPr>
            <a:r>
              <a:rPr lang="zh-CN" altLang="en-US" sz="2200" dirty="0"/>
              <a:t>    在逻辑上把直接映象</a:t>
            </a:r>
            <a:r>
              <a:rPr lang="en-US" altLang="zh-CN" sz="2200" dirty="0"/>
              <a:t>Cache</a:t>
            </a:r>
            <a:r>
              <a:rPr lang="zh-CN" altLang="en-US" sz="2200" dirty="0"/>
              <a:t>的空间上下平分为两个区。对于任何一次访问，伪相联</a:t>
            </a:r>
            <a:r>
              <a:rPr lang="en-US" altLang="zh-CN" sz="2200" dirty="0"/>
              <a:t>Cache</a:t>
            </a:r>
            <a:r>
              <a:rPr lang="zh-CN" altLang="en-US" sz="2200" dirty="0"/>
              <a:t>先按直接映象</a:t>
            </a:r>
            <a:r>
              <a:rPr lang="en-US" altLang="zh-CN" sz="2200" dirty="0"/>
              <a:t>Cache</a:t>
            </a:r>
            <a:r>
              <a:rPr lang="zh-CN" altLang="en-US" sz="2200" dirty="0"/>
              <a:t>的方式去处理。若命中，则其访问过程与直接映象</a:t>
            </a:r>
            <a:r>
              <a:rPr lang="en-US" altLang="zh-CN" sz="2200" dirty="0"/>
              <a:t>Cache</a:t>
            </a:r>
            <a:r>
              <a:rPr lang="zh-CN" altLang="en-US" sz="2200" dirty="0"/>
              <a:t>的情况一样（</a:t>
            </a:r>
            <a:r>
              <a:rPr lang="zh-CN" altLang="en-US" sz="2200" dirty="0">
                <a:solidFill>
                  <a:srgbClr val="0000CC"/>
                </a:solidFill>
                <a:effectLst>
                  <a:outerShdw blurRad="38100" dist="38100" dir="2700000" algn="tl">
                    <a:srgbClr val="C0C0C0"/>
                  </a:outerShdw>
                </a:effectLst>
              </a:rPr>
              <a:t>命中时间</a:t>
            </a:r>
            <a:r>
              <a:rPr lang="zh-CN" altLang="en-US" sz="2200" dirty="0"/>
              <a:t>） 。若不命中，则再到另一区相应的位置去查找。若找到，则发生了伪命中（</a:t>
            </a:r>
            <a:r>
              <a:rPr lang="zh-CN" altLang="en-US" sz="2200" dirty="0">
                <a:solidFill>
                  <a:srgbClr val="0000CC"/>
                </a:solidFill>
                <a:effectLst>
                  <a:outerShdw blurRad="38100" dist="38100" dir="2700000" algn="tl">
                    <a:srgbClr val="C0C0C0"/>
                  </a:outerShdw>
                </a:effectLst>
              </a:rPr>
              <a:t>伪命中时间</a:t>
            </a:r>
            <a:r>
              <a:rPr lang="zh-CN" altLang="en-US" sz="2200" dirty="0"/>
              <a:t>），否则就只好访问下一级存储器（</a:t>
            </a:r>
            <a:r>
              <a:rPr lang="zh-CN" altLang="en-US" sz="2200" dirty="0">
                <a:solidFill>
                  <a:srgbClr val="0000CC"/>
                </a:solidFill>
                <a:effectLst>
                  <a:outerShdw blurRad="38100" dist="38100" dir="2700000" algn="tl">
                    <a:srgbClr val="C0C0C0"/>
                  </a:outerShdw>
                </a:effectLst>
              </a:rPr>
              <a:t>缺失代价</a:t>
            </a:r>
            <a:r>
              <a:rPr lang="zh-CN" altLang="en-US" sz="2200" dirty="0"/>
              <a:t>） 。</a:t>
            </a:r>
          </a:p>
        </p:txBody>
      </p:sp>
      <p:pic>
        <p:nvPicPr>
          <p:cNvPr id="161797" name="Picture 5" descr="Ch5-fig20"/>
          <p:cNvPicPr>
            <a:picLocks noChangeAspect="1" noChangeArrowheads="1"/>
          </p:cNvPicPr>
          <p:nvPr/>
        </p:nvPicPr>
        <p:blipFill>
          <a:blip r:embed="rId4">
            <a:clrChange>
              <a:clrFrom>
                <a:srgbClr val="FFFFFF"/>
              </a:clrFrom>
              <a:clrTo>
                <a:srgbClr val="FFFFFF">
                  <a:alpha val="0"/>
                </a:srgbClr>
              </a:clrTo>
            </a:clrChange>
            <a:lum bright="-24000"/>
            <a:extLst>
              <a:ext uri="{28A0092B-C50C-407E-A947-70E740481C1C}">
                <a14:useLocalDpi xmlns:a14="http://schemas.microsoft.com/office/drawing/2010/main" val="0"/>
              </a:ext>
            </a:extLst>
          </a:blip>
          <a:srcRect b="42838"/>
          <a:stretch>
            <a:fillRect/>
          </a:stretch>
        </p:blipFill>
        <p:spPr bwMode="auto">
          <a:xfrm>
            <a:off x="2452688" y="4724400"/>
            <a:ext cx="754380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8" name="Text Box 6"/>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2</a:t>
            </a:r>
          </a:p>
        </p:txBody>
      </p:sp>
    </p:spTree>
  </p:cSld>
  <p:clrMapOvr>
    <a:masterClrMapping/>
  </p:clrMapOvr>
  <p:transition spd="slow">
    <p:random/>
    <p:sndAc>
      <p:stSnd>
        <p:snd r:embed="rId2" name="projctor.wav"/>
      </p:stSnd>
    </p:sndAc>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pPr eaLnBrk="1" hangingPunct="1">
              <a:defRPr/>
            </a:pPr>
            <a:r>
              <a:rPr lang="zh-CN" altLang="en-US"/>
              <a:t>伪相联</a:t>
            </a:r>
            <a:r>
              <a:rPr lang="en-US" altLang="zh-CN"/>
              <a:t>Cache</a:t>
            </a:r>
            <a:endParaRPr lang="zh-CN" altLang="en-US"/>
          </a:p>
        </p:txBody>
      </p:sp>
      <p:sp>
        <p:nvSpPr>
          <p:cNvPr id="162819"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降低缺失率</a:t>
            </a:r>
            <a:endParaRPr lang="zh-CN" altLang="en-US" sz="1200" b="0">
              <a:latin typeface="Times New Roman" panose="02020603050405020304" pitchFamily="18" charset="0"/>
              <a:ea typeface="幼圆" panose="02010509060101010101" pitchFamily="49" charset="-122"/>
            </a:endParaRPr>
          </a:p>
        </p:txBody>
      </p:sp>
      <p:sp>
        <p:nvSpPr>
          <p:cNvPr id="607236" name="Rectangle 4"/>
          <p:cNvSpPr>
            <a:spLocks noGrp="1" noChangeArrowheads="1"/>
          </p:cNvSpPr>
          <p:nvPr>
            <p:ph type="body" idx="1"/>
          </p:nvPr>
        </p:nvSpPr>
        <p:spPr>
          <a:xfrm>
            <a:off x="2333625" y="1989138"/>
            <a:ext cx="7958138" cy="2322512"/>
          </a:xfrm>
        </p:spPr>
        <p:txBody>
          <a:bodyPr/>
          <a:lstStyle/>
          <a:p>
            <a:pPr marL="0" indent="0" eaLnBrk="1" hangingPunct="1">
              <a:lnSpc>
                <a:spcPct val="120000"/>
              </a:lnSpc>
              <a:buClr>
                <a:srgbClr val="FF0000"/>
              </a:buClr>
              <a:defRPr/>
            </a:pPr>
            <a:r>
              <a:rPr lang="zh-CN" altLang="en-US" sz="2400">
                <a:solidFill>
                  <a:srgbClr val="FF0000"/>
                </a:solidFill>
                <a:effectLst>
                  <a:outerShdw blurRad="38100" dist="38100" dir="2700000" algn="tl">
                    <a:srgbClr val="C0C0C0"/>
                  </a:outerShdw>
                </a:effectLst>
              </a:rPr>
              <a:t>  特点</a:t>
            </a:r>
          </a:p>
          <a:p>
            <a:pPr marL="0" indent="0" eaLnBrk="1" hangingPunct="1">
              <a:lnSpc>
                <a:spcPct val="120000"/>
              </a:lnSpc>
              <a:buFont typeface="Wingdings" panose="05000000000000000000" pitchFamily="2" charset="2"/>
              <a:buNone/>
              <a:defRPr/>
            </a:pPr>
            <a:r>
              <a:rPr lang="zh-CN" altLang="en-US" sz="2400"/>
              <a:t>    伪相联</a:t>
            </a:r>
            <a:r>
              <a:rPr lang="en-US" altLang="zh-CN" sz="2400"/>
              <a:t>Cache</a:t>
            </a:r>
            <a:r>
              <a:rPr lang="zh-CN" altLang="en-US" sz="2400"/>
              <a:t>的</a:t>
            </a:r>
            <a:r>
              <a:rPr lang="en-US" altLang="zh-CN" sz="2400"/>
              <a:t>AMAT</a:t>
            </a:r>
            <a:r>
              <a:rPr lang="zh-CN" altLang="en-US" sz="2400"/>
              <a:t>短，但变化的命中时间会使流水线</a:t>
            </a:r>
            <a:r>
              <a:rPr lang="en-US" altLang="zh-CN" sz="2400"/>
              <a:t>CPU</a:t>
            </a:r>
            <a:r>
              <a:rPr lang="zh-CN" altLang="en-US" sz="2400"/>
              <a:t>设计复杂度增加，因此较适合用于离</a:t>
            </a:r>
            <a:r>
              <a:rPr lang="en-US" altLang="zh-CN" sz="2400"/>
              <a:t>CPU</a:t>
            </a:r>
            <a:r>
              <a:rPr lang="zh-CN" altLang="en-US" sz="2400"/>
              <a:t>较远的</a:t>
            </a:r>
            <a:r>
              <a:rPr lang="en-US" altLang="zh-CN" sz="2400"/>
              <a:t>Cache</a:t>
            </a:r>
            <a:r>
              <a:rPr lang="zh-CN" altLang="en-US" sz="2400"/>
              <a:t>中，例如：</a:t>
            </a:r>
            <a:r>
              <a:rPr lang="en-US" altLang="zh-CN" sz="2400"/>
              <a:t>L2 Caches。</a:t>
            </a:r>
            <a:endParaRPr lang="zh-CN" altLang="en-US" sz="2400"/>
          </a:p>
        </p:txBody>
      </p:sp>
      <p:pic>
        <p:nvPicPr>
          <p:cNvPr id="162821"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0800" y="4495800"/>
            <a:ext cx="22098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2822" name="Rectangle 11"/>
          <p:cNvSpPr>
            <a:spLocks noChangeArrowheads="1"/>
          </p:cNvSpPr>
          <p:nvPr/>
        </p:nvSpPr>
        <p:spPr bwMode="auto">
          <a:xfrm>
            <a:off x="6019800" y="4267200"/>
            <a:ext cx="3962400" cy="2052638"/>
          </a:xfrm>
          <a:prstGeom prst="rect">
            <a:avLst/>
          </a:prstGeom>
          <a:solidFill>
            <a:srgbClr val="FFFF00"/>
          </a:solidFill>
          <a:ln w="57150" cmpd="thickThin">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65175"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84275"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3375"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22475"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47967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3687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39407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51275"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lnSpc>
                <a:spcPct val="120000"/>
              </a:lnSpc>
              <a:buClr>
                <a:srgbClr val="FF0000"/>
              </a:buClr>
              <a:buFont typeface="Wingdings" panose="05000000000000000000" pitchFamily="2" charset="2"/>
              <a:buNone/>
            </a:pPr>
            <a:r>
              <a:rPr lang="zh-CN" altLang="en-US" sz="2400"/>
              <a:t>       这两个技术都综合了1-路组相联（直接相联）的命中时间短和2-路组相联的冲突低。 </a:t>
            </a:r>
          </a:p>
        </p:txBody>
      </p:sp>
      <p:sp>
        <p:nvSpPr>
          <p:cNvPr id="162823" name="AutoShape 12"/>
          <p:cNvSpPr>
            <a:spLocks noChangeArrowheads="1"/>
          </p:cNvSpPr>
          <p:nvPr/>
        </p:nvSpPr>
        <p:spPr bwMode="auto">
          <a:xfrm>
            <a:off x="4953000" y="4577715"/>
            <a:ext cx="306070" cy="36957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FF66"/>
          </a:solidFill>
          <a:ln w="28575">
            <a:solidFill>
              <a:schemeClr val="tx1"/>
            </a:solidFill>
            <a:miter lim="800000"/>
          </a:ln>
          <a:effectLst>
            <a:outerShdw dist="107763" dir="8100000" algn="ctr" rotWithShape="0">
              <a:schemeClr val="bg2"/>
            </a:outerShdw>
          </a:effectLst>
        </p:spPr>
        <p:txBody>
          <a:bodyPr wrap="none" lIns="90000" tIns="46800" rIns="90000" bIns="46800" anchor="ctr">
            <a:spAutoFit/>
          </a:bodyPr>
          <a:lstStyle/>
          <a:p>
            <a:endParaRPr lang="zh-CN" altLang="en-US"/>
          </a:p>
        </p:txBody>
      </p:sp>
      <p:sp>
        <p:nvSpPr>
          <p:cNvPr id="162824" name="Text Box 13"/>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3</a:t>
            </a:r>
          </a:p>
        </p:txBody>
      </p:sp>
    </p:spTree>
  </p:cSld>
  <p:clrMapOvr>
    <a:masterClrMapping/>
  </p:clrMapOvr>
  <p:transition spd="slow">
    <p:random/>
    <p:sndAc>
      <p:stSnd>
        <p:snd r:embed="rId2" name="projctor.wav"/>
      </p:stSnd>
    </p:sndAc>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pPr eaLnBrk="1" hangingPunct="1">
              <a:defRPr/>
            </a:pPr>
            <a:r>
              <a:rPr lang="zh-CN" altLang="en-US"/>
              <a:t>编译优化</a:t>
            </a:r>
          </a:p>
        </p:txBody>
      </p:sp>
      <p:sp>
        <p:nvSpPr>
          <p:cNvPr id="163843"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降低缺失率</a:t>
            </a:r>
            <a:endParaRPr lang="zh-CN" altLang="en-US" sz="1200" b="0">
              <a:latin typeface="Times New Roman" panose="02020603050405020304" pitchFamily="18" charset="0"/>
              <a:ea typeface="幼圆" panose="02010509060101010101" pitchFamily="49" charset="-122"/>
            </a:endParaRPr>
          </a:p>
        </p:txBody>
      </p:sp>
      <p:sp>
        <p:nvSpPr>
          <p:cNvPr id="595972" name="Rectangle 4"/>
          <p:cNvSpPr>
            <a:spLocks noGrp="1" noChangeArrowheads="1"/>
          </p:cNvSpPr>
          <p:nvPr>
            <p:ph type="body" idx="1"/>
          </p:nvPr>
        </p:nvSpPr>
        <p:spPr>
          <a:xfrm>
            <a:off x="2333625" y="1989138"/>
            <a:ext cx="7958138" cy="4259262"/>
          </a:xfrm>
        </p:spPr>
        <p:txBody>
          <a:bodyPr/>
          <a:lstStyle/>
          <a:p>
            <a:pPr marL="0" indent="0" eaLnBrk="1" hangingPunct="1">
              <a:lnSpc>
                <a:spcPct val="125000"/>
              </a:lnSpc>
              <a:buClr>
                <a:srgbClr val="FF0000"/>
              </a:buClr>
              <a:defRPr/>
            </a:pPr>
            <a:r>
              <a:rPr lang="zh-CN" altLang="en-US" sz="2800" dirty="0">
                <a:solidFill>
                  <a:srgbClr val="FF0000"/>
                </a:solidFill>
                <a:effectLst>
                  <a:outerShdw blurRad="38100" dist="38100" dir="2700000" algn="tl">
                    <a:srgbClr val="C0C0C0"/>
                  </a:outerShdw>
                </a:effectLst>
              </a:rPr>
              <a:t>  指令缺失性能改善</a:t>
            </a:r>
          </a:p>
          <a:p>
            <a:pPr marL="0" indent="0" eaLnBrk="1" hangingPunct="1">
              <a:lnSpc>
                <a:spcPct val="125000"/>
              </a:lnSpc>
              <a:buFont typeface="Wingdings" panose="05000000000000000000" pitchFamily="2" charset="2"/>
              <a:buNone/>
              <a:defRPr/>
            </a:pPr>
            <a:r>
              <a:rPr lang="zh-CN" altLang="en-US" sz="2800" dirty="0"/>
              <a:t>    在不影响正确性的前提下重新安排程序代码，可能会降低冲突缺失，从而降低指令缺失率。例如：</a:t>
            </a:r>
            <a:r>
              <a:rPr lang="en-US" altLang="zh-CN" sz="2800" dirty="0" err="1"/>
              <a:t>McFarling</a:t>
            </a:r>
            <a:r>
              <a:rPr lang="en-US" altLang="zh-CN" sz="2800" dirty="0"/>
              <a:t>[1989]</a:t>
            </a:r>
            <a:r>
              <a:rPr lang="zh-CN" altLang="en-US" sz="2800" dirty="0"/>
              <a:t>在容量2</a:t>
            </a:r>
            <a:r>
              <a:rPr lang="en-US" altLang="zh-CN" sz="2800" dirty="0"/>
              <a:t>KB、</a:t>
            </a:r>
            <a:r>
              <a:rPr lang="zh-CN" altLang="en-US" sz="2800" dirty="0"/>
              <a:t>块大小4</a:t>
            </a:r>
            <a:r>
              <a:rPr lang="en-US" altLang="zh-CN" sz="2800" dirty="0"/>
              <a:t>B</a:t>
            </a:r>
            <a:r>
              <a:rPr lang="zh-CN" altLang="en-US" sz="2800" dirty="0"/>
              <a:t>的直接相联</a:t>
            </a:r>
            <a:r>
              <a:rPr lang="en-US" altLang="zh-CN" sz="2800" dirty="0"/>
              <a:t>Cache</a:t>
            </a:r>
            <a:r>
              <a:rPr lang="zh-CN" altLang="en-US" sz="2800" dirty="0"/>
              <a:t>中使用本方法将</a:t>
            </a:r>
            <a:r>
              <a:rPr lang="en-US" altLang="zh-CN" sz="2800" dirty="0"/>
              <a:t>Cache</a:t>
            </a:r>
            <a:r>
              <a:rPr lang="zh-CN" altLang="en-US" sz="2800" dirty="0"/>
              <a:t>的缺失率降低50%，若</a:t>
            </a:r>
            <a:r>
              <a:rPr lang="en-US" altLang="zh-CN" sz="2800" dirty="0"/>
              <a:t>Cache</a:t>
            </a:r>
            <a:r>
              <a:rPr lang="zh-CN" altLang="en-US" sz="2800" dirty="0"/>
              <a:t>容量为8</a:t>
            </a:r>
            <a:r>
              <a:rPr lang="en-US" altLang="zh-CN" sz="2800" dirty="0"/>
              <a:t>KB，</a:t>
            </a:r>
            <a:r>
              <a:rPr lang="zh-CN" altLang="en-US" sz="2800" dirty="0"/>
              <a:t>则缺失率降低75%。</a:t>
            </a:r>
          </a:p>
        </p:txBody>
      </p:sp>
      <p:sp>
        <p:nvSpPr>
          <p:cNvPr id="163845"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1</a:t>
            </a:r>
          </a:p>
        </p:txBody>
      </p:sp>
    </p:spTree>
  </p:cSld>
  <p:clrMapOvr>
    <a:masterClrMapping/>
  </p:clrMapOvr>
  <p:transition spd="slow">
    <p:random/>
    <p:sndAc>
      <p:stSnd>
        <p:snd r:embed="rId2" name="projctor.wav"/>
      </p:stSnd>
    </p:sndAc>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pPr eaLnBrk="1" hangingPunct="1">
              <a:defRPr/>
            </a:pPr>
            <a:r>
              <a:rPr lang="zh-CN" altLang="en-US">
                <a:latin typeface="宋体" panose="02010600030101010101" pitchFamily="2" charset="-122"/>
              </a:rPr>
              <a:t>通过并行性降低缺失代价</a:t>
            </a:r>
            <a:r>
              <a:rPr lang="zh-CN" altLang="en-US"/>
              <a:t>/</a:t>
            </a:r>
            <a:r>
              <a:rPr lang="zh-CN" altLang="en-US">
                <a:latin typeface="宋体" panose="02010600030101010101" pitchFamily="2" charset="-122"/>
              </a:rPr>
              <a:t>缺失率</a:t>
            </a:r>
            <a:r>
              <a:rPr lang="zh-CN" altLang="en-US"/>
              <a:t> </a:t>
            </a:r>
          </a:p>
        </p:txBody>
      </p:sp>
      <p:sp>
        <p:nvSpPr>
          <p:cNvPr id="17203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endParaRPr lang="zh-CN" altLang="en-US" sz="1200" b="0">
              <a:latin typeface="Times New Roman" panose="02020603050405020304" pitchFamily="18" charset="0"/>
              <a:ea typeface="幼圆" panose="02010509060101010101" pitchFamily="49" charset="-122"/>
            </a:endParaRPr>
          </a:p>
        </p:txBody>
      </p:sp>
      <p:sp>
        <p:nvSpPr>
          <p:cNvPr id="172036" name="Rectangle 4"/>
          <p:cNvSpPr>
            <a:spLocks noGrp="1" noChangeArrowheads="1"/>
          </p:cNvSpPr>
          <p:nvPr>
            <p:ph type="body" idx="1"/>
          </p:nvPr>
        </p:nvSpPr>
        <p:spPr>
          <a:xfrm>
            <a:off x="2566988" y="2708275"/>
            <a:ext cx="7218362" cy="2987675"/>
          </a:xfrm>
        </p:spPr>
        <p:txBody>
          <a:bodyPr/>
          <a:lstStyle/>
          <a:p>
            <a:pPr eaLnBrk="1" hangingPunct="1">
              <a:lnSpc>
                <a:spcPct val="160000"/>
              </a:lnSpc>
            </a:pPr>
            <a:r>
              <a:rPr lang="zh-CN" altLang="en-US"/>
              <a:t>用非阻塞</a:t>
            </a:r>
            <a:r>
              <a:rPr lang="en-US" altLang="zh-CN"/>
              <a:t>Cache</a:t>
            </a:r>
            <a:r>
              <a:rPr lang="zh-CN" altLang="en-US"/>
              <a:t>减少</a:t>
            </a:r>
            <a:r>
              <a:rPr lang="en-US" altLang="zh-CN"/>
              <a:t>Cache</a:t>
            </a:r>
            <a:r>
              <a:rPr lang="zh-CN" altLang="en-US"/>
              <a:t>缺失暂停</a:t>
            </a:r>
          </a:p>
          <a:p>
            <a:pPr eaLnBrk="1" hangingPunct="1">
              <a:lnSpc>
                <a:spcPct val="160000"/>
              </a:lnSpc>
            </a:pPr>
            <a:r>
              <a:rPr lang="zh-CN" altLang="en-US">
                <a:hlinkClick r:id="" action="ppaction://noaction"/>
              </a:rPr>
              <a:t>指令和数据硬件预取</a:t>
            </a:r>
            <a:endParaRPr lang="zh-CN" altLang="en-US"/>
          </a:p>
          <a:p>
            <a:pPr eaLnBrk="1" hangingPunct="1">
              <a:lnSpc>
                <a:spcPct val="160000"/>
              </a:lnSpc>
            </a:pPr>
            <a:r>
              <a:rPr lang="zh-CN" altLang="en-US">
                <a:hlinkClick r:id="" action="ppaction://noaction"/>
              </a:rPr>
              <a:t>编译控制的预取</a:t>
            </a:r>
            <a:endParaRPr lang="zh-CN" altLang="en-US"/>
          </a:p>
        </p:txBody>
      </p:sp>
    </p:spTree>
  </p:cSld>
  <p:clrMapOvr>
    <a:masterClrMapping/>
  </p:clrMapOvr>
  <p:transition spd="slow">
    <p:random/>
    <p:sndAc>
      <p:stSnd>
        <p:snd r:embed="rId2" name="projctor.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85000"/>
              </a:lnSpc>
              <a:spcBef>
                <a:spcPct val="0"/>
              </a:spcBef>
              <a:spcAft>
                <a:spcPct val="0"/>
              </a:spcAft>
              <a:buClrTx/>
              <a:buSzTx/>
              <a:buFontTx/>
              <a:buNone/>
              <a:defRPr/>
            </a:pPr>
            <a:r>
              <a:rPr kumimoji="1" lang="en-US" altLang="zh-CN"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Amdahl</a:t>
            </a: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定律</a:t>
            </a:r>
          </a:p>
        </p:txBody>
      </p:sp>
      <p:sp>
        <p:nvSpPr>
          <p:cNvPr id="47107" name="Text Box 3"/>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3"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设计技术</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定量准则</a:t>
            </a:r>
            <a:endParaRPr lang="zh-CN" altLang="en-US" sz="1200" b="0" dirty="0">
              <a:latin typeface="Times New Roman" panose="02020603050405020304" pitchFamily="18" charset="0"/>
              <a:ea typeface="幼圆" panose="02010509060101010101" pitchFamily="49" charset="-122"/>
            </a:endParaRPr>
          </a:p>
        </p:txBody>
      </p:sp>
      <p:sp>
        <p:nvSpPr>
          <p:cNvPr id="47108" name="Rectangle 7"/>
          <p:cNvSpPr>
            <a:spLocks noGrp="1"/>
          </p:cNvSpPr>
          <p:nvPr>
            <p:ph idx="1"/>
          </p:nvPr>
        </p:nvSpPr>
        <p:spPr>
          <a:xfrm>
            <a:off x="2333625" y="2662238"/>
            <a:ext cx="7958138" cy="3646487"/>
          </a:xfrm>
        </p:spPr>
        <p:txBody>
          <a:bodyPr vert="horz" wrap="square" lIns="91440" tIns="45720" rIns="91440" bIns="45720" anchor="t"/>
          <a:lstStyle/>
          <a:p>
            <a:pPr marL="0" indent="0" eaLnBrk="1" hangingPunct="1">
              <a:lnSpc>
                <a:spcPct val="150000"/>
              </a:lnSpc>
              <a:buNone/>
            </a:pPr>
            <a:r>
              <a:rPr lang="zh-CN" altLang="en-US" dirty="0"/>
              <a:t>       计算机系统中某一部件由于采用某种更快的执行方式后整个系统性能的提高与这种执行方式的使用频率或占总执行时间的比例有关。 </a:t>
            </a:r>
          </a:p>
        </p:txBody>
      </p:sp>
      <p:sp>
        <p:nvSpPr>
          <p:cNvPr id="47109" name="Text Box 8"/>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en-US" altLang="zh-CN" sz="1200" b="0" dirty="0">
                <a:latin typeface="幼圆" panose="02010509060101010101" pitchFamily="49" charset="-122"/>
                <a:ea typeface="幼圆" panose="02010509060101010101" pitchFamily="49" charset="-122"/>
              </a:rPr>
              <a:t>4 </a:t>
            </a:r>
            <a:r>
              <a:rPr lang="zh-CN" altLang="en-US" sz="1200" b="0" dirty="0">
                <a:latin typeface="幼圆" panose="02010509060101010101" pitchFamily="49" charset="-122"/>
                <a:ea typeface="幼圆" panose="02010509060101010101" pitchFamily="49" charset="-122"/>
              </a:rPr>
              <a:t>之 </a:t>
            </a:r>
            <a:r>
              <a:rPr lang="en-US" altLang="zh-CN" sz="1200" b="0" dirty="0">
                <a:latin typeface="幼圆" panose="02010509060101010101" pitchFamily="49" charset="-122"/>
                <a:ea typeface="幼圆" panose="02010509060101010101" pitchFamily="49" charset="-122"/>
              </a:rPr>
              <a:t>2</a:t>
            </a:r>
          </a:p>
        </p:txBody>
      </p:sp>
    </p:spTree>
  </p:cSld>
  <p:clrMapOvr>
    <a:masterClrMapping/>
  </p:clrMapOvr>
  <p:transition spd="slow">
    <p:random/>
    <p:sndAc>
      <p:stSnd>
        <p:snd r:embed="rId2" name="camera.wav"/>
      </p:stSnd>
    </p:sndAc>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pPr eaLnBrk="1" hangingPunct="1">
              <a:defRPr/>
            </a:pPr>
            <a:r>
              <a:rPr lang="zh-CN" altLang="en-US"/>
              <a:t>指令和数据硬件预取</a:t>
            </a:r>
          </a:p>
        </p:txBody>
      </p:sp>
      <p:sp>
        <p:nvSpPr>
          <p:cNvPr id="173059"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rId4" action="ppaction://hlinksldjump"/>
              </a:rPr>
              <a:t>Cache</a:t>
            </a:r>
            <a:r>
              <a:rPr lang="zh-CN" altLang="en-US" sz="1200" b="0">
                <a:latin typeface="Times New Roman" panose="02020603050405020304" pitchFamily="18" charset="0"/>
                <a:ea typeface="幼圆" panose="02010509060101010101" pitchFamily="49" charset="-122"/>
                <a:hlinkClick r:id="rId4" action="ppaction://hlinksldjump"/>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通过并行性降低缺失代价/缺失率 </a:t>
            </a:r>
            <a:endParaRPr lang="zh-CN" altLang="en-US" sz="1200" b="0">
              <a:latin typeface="Times New Roman" panose="02020603050405020304" pitchFamily="18" charset="0"/>
              <a:ea typeface="幼圆" panose="02010509060101010101" pitchFamily="49" charset="-122"/>
            </a:endParaRPr>
          </a:p>
        </p:txBody>
      </p:sp>
      <p:sp>
        <p:nvSpPr>
          <p:cNvPr id="622597" name="Rectangle 5"/>
          <p:cNvSpPr>
            <a:spLocks noGrp="1" noChangeArrowheads="1"/>
          </p:cNvSpPr>
          <p:nvPr>
            <p:ph type="body" idx="1"/>
          </p:nvPr>
        </p:nvSpPr>
        <p:spPr/>
        <p:txBody>
          <a:bodyPr/>
          <a:lstStyle/>
          <a:p>
            <a:pPr marL="0" indent="0" eaLnBrk="1" hangingPunct="1">
              <a:lnSpc>
                <a:spcPct val="110000"/>
              </a:lnSpc>
              <a:buClr>
                <a:srgbClr val="FF0000"/>
              </a:buClr>
              <a:defRPr/>
            </a:pPr>
            <a:r>
              <a:rPr lang="zh-CN" altLang="en-US" dirty="0">
                <a:solidFill>
                  <a:srgbClr val="FF0000"/>
                </a:solidFill>
                <a:effectLst>
                  <a:outerShdw blurRad="38100" dist="38100" dir="2700000" algn="tl">
                    <a:srgbClr val="C0C0C0"/>
                  </a:outerShdw>
                </a:effectLst>
              </a:rPr>
              <a:t>  思想</a:t>
            </a:r>
          </a:p>
          <a:p>
            <a:pPr marL="0" indent="0" eaLnBrk="1" hangingPunct="1">
              <a:lnSpc>
                <a:spcPct val="110000"/>
              </a:lnSpc>
              <a:buFont typeface="Wingdings" panose="05000000000000000000" pitchFamily="2" charset="2"/>
              <a:buNone/>
              <a:defRPr/>
            </a:pPr>
            <a:r>
              <a:rPr lang="zh-CN" altLang="en-US" dirty="0">
                <a:latin typeface="宋体" panose="02010600030101010101" pitchFamily="2" charset="-122"/>
              </a:rPr>
              <a:t>  在处理器访问指令和数据之前就将它们预取到</a:t>
            </a:r>
            <a:r>
              <a:rPr lang="en-US" altLang="zh-CN" dirty="0"/>
              <a:t>Cache</a:t>
            </a:r>
            <a:r>
              <a:rPr lang="zh-CN" altLang="en-US" dirty="0">
                <a:latin typeface="宋体" panose="02010600030101010101" pitchFamily="2" charset="-122"/>
              </a:rPr>
              <a:t>或预取到可以比主存访问速度更快的外部缓冲区中。</a:t>
            </a:r>
          </a:p>
          <a:p>
            <a:pPr marL="0" indent="0" eaLnBrk="1" hangingPunct="1">
              <a:lnSpc>
                <a:spcPct val="110000"/>
              </a:lnSpc>
              <a:buClr>
                <a:srgbClr val="FF0000"/>
              </a:buClr>
              <a:defRPr/>
            </a:pPr>
            <a:r>
              <a:rPr lang="zh-CN" altLang="en-US" dirty="0">
                <a:solidFill>
                  <a:srgbClr val="FF0000"/>
                </a:solidFill>
                <a:effectLst>
                  <a:outerShdw blurRad="38100" dist="38100" dir="2700000" algn="tl">
                    <a:srgbClr val="C0C0C0"/>
                  </a:outerShdw>
                </a:effectLst>
              </a:rPr>
              <a:t>  提示</a:t>
            </a:r>
          </a:p>
          <a:p>
            <a:pPr marL="0" indent="0" eaLnBrk="1" hangingPunct="1">
              <a:lnSpc>
                <a:spcPct val="110000"/>
              </a:lnSpc>
              <a:buFont typeface="Wingdings" panose="05000000000000000000" pitchFamily="2" charset="2"/>
              <a:buNone/>
              <a:defRPr/>
            </a:pPr>
            <a:r>
              <a:rPr lang="zh-CN" altLang="en-US" dirty="0"/>
              <a:t>    预取技术依赖于存储器带宽，编译器可以帮助减少不必要的预取。</a:t>
            </a:r>
          </a:p>
        </p:txBody>
      </p:sp>
      <p:sp>
        <p:nvSpPr>
          <p:cNvPr id="173061" name="Text Box 6"/>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1</a:t>
            </a:r>
          </a:p>
        </p:txBody>
      </p:sp>
    </p:spTree>
  </p:cSld>
  <p:clrMapOvr>
    <a:masterClrMapping/>
  </p:clrMapOvr>
  <p:transition spd="slow">
    <p:random/>
    <p:sndAc>
      <p:stSnd>
        <p:snd r:embed="rId2" name="projctor.wav"/>
      </p:stSnd>
    </p:sndAc>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p:txBody>
          <a:bodyPr/>
          <a:lstStyle/>
          <a:p>
            <a:pPr eaLnBrk="1" hangingPunct="1">
              <a:defRPr/>
            </a:pPr>
            <a:r>
              <a:rPr lang="zh-CN" altLang="en-US"/>
              <a:t>例</a:t>
            </a:r>
            <a:r>
              <a:rPr lang="en-US" altLang="zh-CN"/>
              <a:t>:</a:t>
            </a:r>
            <a:r>
              <a:rPr lang="zh-CN" altLang="en-US"/>
              <a:t>指令硬件预取</a:t>
            </a:r>
          </a:p>
        </p:txBody>
      </p:sp>
      <p:sp>
        <p:nvSpPr>
          <p:cNvPr id="174083"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rId4" action="ppaction://hlinksldjump"/>
              </a:rPr>
              <a:t>Cache</a:t>
            </a:r>
            <a:r>
              <a:rPr lang="zh-CN" altLang="en-US" sz="1200" b="0">
                <a:latin typeface="Times New Roman" panose="02020603050405020304" pitchFamily="18" charset="0"/>
                <a:ea typeface="幼圆" panose="02010509060101010101" pitchFamily="49" charset="-122"/>
                <a:hlinkClick r:id="rId4" action="ppaction://hlinksldjump"/>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通过并行性降低缺失代价/缺失率 </a:t>
            </a:r>
            <a:endParaRPr lang="zh-CN" altLang="en-US" sz="1200" b="0">
              <a:latin typeface="Times New Roman" panose="02020603050405020304" pitchFamily="18" charset="0"/>
              <a:ea typeface="幼圆" panose="02010509060101010101" pitchFamily="49" charset="-122"/>
            </a:endParaRPr>
          </a:p>
        </p:txBody>
      </p:sp>
      <p:sp>
        <p:nvSpPr>
          <p:cNvPr id="624644" name="Rectangle 4"/>
          <p:cNvSpPr>
            <a:spLocks noGrp="1" noChangeArrowheads="1"/>
          </p:cNvSpPr>
          <p:nvPr>
            <p:ph type="body" idx="1"/>
          </p:nvPr>
        </p:nvSpPr>
        <p:spPr>
          <a:xfrm>
            <a:off x="2333625" y="1989138"/>
            <a:ext cx="7958138" cy="4411662"/>
          </a:xfrm>
        </p:spPr>
        <p:txBody>
          <a:bodyPr/>
          <a:lstStyle/>
          <a:p>
            <a:pPr marL="0" indent="0" eaLnBrk="1" hangingPunct="1">
              <a:lnSpc>
                <a:spcPct val="95000"/>
              </a:lnSpc>
              <a:buClr>
                <a:srgbClr val="FF0000"/>
              </a:buClr>
              <a:defRPr/>
            </a:pPr>
            <a:r>
              <a:rPr lang="zh-CN" altLang="en-US" sz="2400" dirty="0">
                <a:solidFill>
                  <a:srgbClr val="FF0000"/>
                </a:solidFill>
                <a:effectLst>
                  <a:outerShdw blurRad="38100" dist="38100" dir="2700000" algn="tl">
                    <a:srgbClr val="C0C0C0"/>
                  </a:outerShdw>
                </a:effectLst>
              </a:rPr>
              <a:t>  例子</a:t>
            </a:r>
          </a:p>
          <a:p>
            <a:pPr marL="0" indent="0" eaLnBrk="1" hangingPunct="1">
              <a:lnSpc>
                <a:spcPct val="95000"/>
              </a:lnSpc>
              <a:buFont typeface="Wingdings" panose="05000000000000000000" pitchFamily="2" charset="2"/>
              <a:buNone/>
              <a:defRPr/>
            </a:pPr>
            <a:r>
              <a:rPr lang="zh-CN" altLang="en-US" sz="2400" dirty="0">
                <a:latin typeface="宋体" panose="02010600030101010101" pitchFamily="2" charset="-122"/>
              </a:rPr>
              <a:t>   </a:t>
            </a:r>
            <a:r>
              <a:rPr lang="en-US" altLang="zh-CN" sz="2400" dirty="0">
                <a:latin typeface="宋体" panose="02010600030101010101" pitchFamily="2" charset="-122"/>
              </a:rPr>
              <a:t>AXP21064</a:t>
            </a:r>
            <a:r>
              <a:rPr lang="zh-CN" altLang="en-US" sz="2400" dirty="0">
                <a:latin typeface="宋体" panose="02010600030101010101" pitchFamily="2" charset="-122"/>
              </a:rPr>
              <a:t>微处理器在缺失时取两个块：被请求的块和其后紧挨着的块。被请求的块装入到指令</a:t>
            </a:r>
            <a:r>
              <a:rPr lang="en-US" altLang="zh-CN" sz="2400" dirty="0">
                <a:latin typeface="宋体" panose="02010600030101010101" pitchFamily="2" charset="-122"/>
              </a:rPr>
              <a:t>Cache</a:t>
            </a:r>
            <a:r>
              <a:rPr lang="zh-CN" altLang="en-US" sz="2400" dirty="0">
                <a:latin typeface="宋体" panose="02010600030101010101" pitchFamily="2" charset="-122"/>
              </a:rPr>
              <a:t>中，而预取的块被装入到指令流缓冲区中。如果某次被请求块在指令流缓冲区中找到，则原</a:t>
            </a:r>
            <a:r>
              <a:rPr lang="en-US" altLang="zh-CN" sz="2400" dirty="0">
                <a:latin typeface="宋体" panose="02010600030101010101" pitchFamily="2" charset="-122"/>
              </a:rPr>
              <a:t>Cache</a:t>
            </a:r>
            <a:r>
              <a:rPr lang="zh-CN" altLang="en-US" sz="2400" dirty="0">
                <a:latin typeface="宋体" panose="02010600030101010101" pitchFamily="2" charset="-122"/>
              </a:rPr>
              <a:t>请求被取消，块被从流缓冲区中读入，然后下一个预取请求被发出。</a:t>
            </a:r>
          </a:p>
          <a:p>
            <a:pPr marL="0" indent="0" eaLnBrk="1" hangingPunct="1">
              <a:lnSpc>
                <a:spcPct val="95000"/>
              </a:lnSpc>
              <a:buClr>
                <a:srgbClr val="FF0000"/>
              </a:buClr>
              <a:defRPr/>
            </a:pPr>
            <a:r>
              <a:rPr lang="zh-CN" altLang="en-US" sz="2400" dirty="0">
                <a:solidFill>
                  <a:srgbClr val="FF0000"/>
                </a:solidFill>
                <a:effectLst>
                  <a:outerShdw blurRad="38100" dist="38100" dir="2700000" algn="tl">
                    <a:srgbClr val="C0C0C0"/>
                  </a:outerShdw>
                </a:effectLst>
              </a:rPr>
              <a:t>  性能</a:t>
            </a:r>
          </a:p>
          <a:p>
            <a:pPr marL="0" indent="0" eaLnBrk="1" hangingPunct="1">
              <a:lnSpc>
                <a:spcPct val="95000"/>
              </a:lnSpc>
              <a:buFont typeface="Wingdings" panose="05000000000000000000" pitchFamily="2" charset="2"/>
              <a:buNone/>
              <a:defRPr/>
            </a:pPr>
            <a:r>
              <a:rPr lang="zh-CN" altLang="en-US" sz="2400" dirty="0"/>
              <a:t>    </a:t>
            </a:r>
            <a:r>
              <a:rPr lang="en-US" altLang="zh-CN" sz="2400" dirty="0" err="1"/>
              <a:t>Jouppi</a:t>
            </a:r>
            <a:r>
              <a:rPr lang="en-US" altLang="zh-CN" sz="2400" dirty="0"/>
              <a:t>[1990]</a:t>
            </a:r>
            <a:r>
              <a:rPr lang="zh-CN" altLang="en-US" sz="2400" dirty="0"/>
              <a:t>研究发现：对于容量为4</a:t>
            </a:r>
            <a:r>
              <a:rPr lang="en-US" altLang="zh-CN" sz="2400" dirty="0"/>
              <a:t>KB、</a:t>
            </a:r>
            <a:r>
              <a:rPr lang="zh-CN" altLang="en-US" sz="2400" dirty="0"/>
              <a:t>块大小为16</a:t>
            </a:r>
            <a:r>
              <a:rPr lang="en-US" altLang="zh-CN" sz="2400" dirty="0"/>
              <a:t>B</a:t>
            </a:r>
            <a:r>
              <a:rPr lang="zh-CN" altLang="en-US" sz="2400" dirty="0"/>
              <a:t>的直接映象指令</a:t>
            </a:r>
            <a:r>
              <a:rPr lang="en-US" altLang="zh-CN" sz="2400" dirty="0"/>
              <a:t>Cache</a:t>
            </a:r>
            <a:r>
              <a:rPr lang="zh-CN" altLang="en-US" sz="2400" dirty="0"/>
              <a:t>来说，大小为</a:t>
            </a:r>
            <a:r>
              <a:rPr lang="en-US" altLang="zh-CN" sz="2400" dirty="0"/>
              <a:t>1</a:t>
            </a:r>
            <a:r>
              <a:rPr lang="zh-CN" altLang="en-US" sz="2400" dirty="0"/>
              <a:t>块的指令流缓冲区可以捕捉到15%～25%的缺失；大小为</a:t>
            </a:r>
            <a:r>
              <a:rPr lang="en-US" altLang="zh-CN" sz="2400" dirty="0"/>
              <a:t>4</a:t>
            </a:r>
            <a:r>
              <a:rPr lang="zh-CN" altLang="en-US" sz="2400" dirty="0"/>
              <a:t>块的指令流缓冲区，命中率提高到大约50%，大小为16块提高到72%。</a:t>
            </a:r>
          </a:p>
        </p:txBody>
      </p:sp>
      <p:sp>
        <p:nvSpPr>
          <p:cNvPr id="174085"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2 之 2</a:t>
            </a:r>
          </a:p>
        </p:txBody>
      </p:sp>
    </p:spTree>
  </p:cSld>
  <p:clrMapOvr>
    <a:masterClrMapping/>
  </p:clrMapOvr>
  <p:transition spd="slow">
    <p:random/>
    <p:sndAc>
      <p:stSnd>
        <p:snd r:embed="rId2" name="projctor.wav"/>
      </p:stSnd>
    </p:sndAc>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pPr eaLnBrk="1" hangingPunct="1">
              <a:defRPr/>
            </a:pPr>
            <a:r>
              <a:rPr lang="zh-CN" altLang="en-US"/>
              <a:t>编译控制的预取</a:t>
            </a:r>
          </a:p>
        </p:txBody>
      </p:sp>
      <p:sp>
        <p:nvSpPr>
          <p:cNvPr id="175107"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rId4" action="ppaction://hlinksldjump"/>
              </a:rPr>
              <a:t>Cache</a:t>
            </a:r>
            <a:r>
              <a:rPr lang="zh-CN" altLang="en-US" sz="1200" b="0">
                <a:latin typeface="Times New Roman" panose="02020603050405020304" pitchFamily="18" charset="0"/>
                <a:ea typeface="幼圆" panose="02010509060101010101" pitchFamily="49" charset="-122"/>
                <a:hlinkClick r:id="rId4" action="ppaction://hlinksldjump"/>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通过并行性降低缺失代价/缺失率 </a:t>
            </a:r>
            <a:endParaRPr lang="zh-CN" altLang="en-US" sz="1200" b="0">
              <a:latin typeface="Times New Roman" panose="02020603050405020304" pitchFamily="18" charset="0"/>
              <a:ea typeface="幼圆" panose="02010509060101010101" pitchFamily="49" charset="-122"/>
            </a:endParaRPr>
          </a:p>
        </p:txBody>
      </p:sp>
      <p:sp>
        <p:nvSpPr>
          <p:cNvPr id="623621" name="Rectangle 5"/>
          <p:cNvSpPr>
            <a:spLocks noGrp="1" noChangeArrowheads="1"/>
          </p:cNvSpPr>
          <p:nvPr>
            <p:ph type="body" idx="1"/>
          </p:nvPr>
        </p:nvSpPr>
        <p:spPr/>
        <p:txBody>
          <a:bodyPr/>
          <a:lstStyle/>
          <a:p>
            <a:pPr marL="0" indent="0" eaLnBrk="1" hangingPunct="1">
              <a:buClr>
                <a:srgbClr val="FF0000"/>
              </a:buClr>
              <a:defRPr/>
            </a:pPr>
            <a:r>
              <a:rPr lang="zh-CN" altLang="en-US" sz="2300" dirty="0">
                <a:solidFill>
                  <a:srgbClr val="FF0000"/>
                </a:solidFill>
                <a:effectLst>
                  <a:outerShdw blurRad="38100" dist="38100" dir="2700000" algn="tl">
                    <a:srgbClr val="C0C0C0"/>
                  </a:outerShdw>
                </a:effectLst>
              </a:rPr>
              <a:t>  思想</a:t>
            </a:r>
          </a:p>
          <a:p>
            <a:pPr marL="0" indent="0" eaLnBrk="1" hangingPunct="1">
              <a:buFont typeface="Wingdings" panose="05000000000000000000" pitchFamily="2" charset="2"/>
              <a:buNone/>
              <a:defRPr/>
            </a:pPr>
            <a:r>
              <a:rPr lang="zh-CN" altLang="en-US" sz="2300" dirty="0"/>
              <a:t>    利用编译器来插入预取指令，提前发出数据请求，可以将数据预取到寄存器（</a:t>
            </a:r>
            <a:r>
              <a:rPr lang="zh-CN" altLang="en-US" sz="2300" dirty="0">
                <a:solidFill>
                  <a:srgbClr val="FF0000"/>
                </a:solidFill>
                <a:effectLst>
                  <a:outerShdw blurRad="38100" dist="38100" dir="2700000" algn="tl">
                    <a:srgbClr val="C0C0C0"/>
                  </a:outerShdw>
                </a:effectLst>
              </a:rPr>
              <a:t>寄存器预取</a:t>
            </a:r>
            <a:r>
              <a:rPr lang="zh-CN" altLang="en-US" sz="2300" dirty="0"/>
              <a:t>，例如：</a:t>
            </a:r>
            <a:r>
              <a:rPr lang="en-US" altLang="zh-CN" sz="2300" dirty="0"/>
              <a:t>HP PA-RISC）</a:t>
            </a:r>
            <a:r>
              <a:rPr lang="zh-CN" altLang="en-US" sz="2300" dirty="0"/>
              <a:t>或将数据预取到</a:t>
            </a:r>
            <a:r>
              <a:rPr lang="en-US" altLang="zh-CN" sz="2300" dirty="0" err="1"/>
              <a:t>Cache（</a:t>
            </a:r>
            <a:r>
              <a:rPr lang="en-US" altLang="zh-CN" sz="2300" dirty="0" err="1">
                <a:solidFill>
                  <a:srgbClr val="FF0000"/>
                </a:solidFill>
                <a:effectLst>
                  <a:outerShdw blurRad="38100" dist="38100" dir="2700000" algn="tl">
                    <a:srgbClr val="C0C0C0"/>
                  </a:outerShdw>
                </a:effectLst>
              </a:rPr>
              <a:t>Cache</a:t>
            </a:r>
            <a:r>
              <a:rPr lang="zh-CN" altLang="en-US" sz="2300" dirty="0">
                <a:solidFill>
                  <a:srgbClr val="FF0000"/>
                </a:solidFill>
                <a:effectLst>
                  <a:outerShdw blurRad="38100" dist="38100" dir="2700000" algn="tl">
                    <a:srgbClr val="C0C0C0"/>
                  </a:outerShdw>
                </a:effectLst>
              </a:rPr>
              <a:t>预取</a:t>
            </a:r>
            <a:r>
              <a:rPr lang="zh-CN" altLang="en-US" sz="2300" dirty="0"/>
              <a:t>，例如：</a:t>
            </a:r>
            <a:r>
              <a:rPr lang="en-US" altLang="zh-CN" sz="2300" dirty="0"/>
              <a:t>MIPS </a:t>
            </a:r>
            <a:r>
              <a:rPr lang="en-US" altLang="zh-CN" sz="2300" dirty="0" err="1"/>
              <a:t>IV、PowerPC、SPARC</a:t>
            </a:r>
            <a:r>
              <a:rPr lang="en-US" altLang="zh-CN" sz="2300" dirty="0"/>
              <a:t> v.9）。</a:t>
            </a:r>
          </a:p>
          <a:p>
            <a:pPr marL="0" indent="0" eaLnBrk="1" hangingPunct="1">
              <a:buClr>
                <a:srgbClr val="FF0000"/>
              </a:buClr>
              <a:defRPr/>
            </a:pPr>
            <a:r>
              <a:rPr lang="zh-CN" altLang="en-US" sz="2300" dirty="0">
                <a:solidFill>
                  <a:srgbClr val="FF0000"/>
                </a:solidFill>
                <a:effectLst>
                  <a:outerShdw blurRad="38100" dist="38100" dir="2700000" algn="tl">
                    <a:srgbClr val="C0C0C0"/>
                  </a:outerShdw>
                </a:effectLst>
              </a:rPr>
              <a:t>  提示</a:t>
            </a:r>
          </a:p>
          <a:p>
            <a:pPr lvl="1" eaLnBrk="1" hangingPunct="1">
              <a:defRPr/>
            </a:pPr>
            <a:r>
              <a:rPr lang="zh-CN" altLang="en-US" sz="2300" dirty="0"/>
              <a:t>在预取数据的同时，处理器应能继续执行（即：执行指令和读取数据重叠执行）</a:t>
            </a:r>
          </a:p>
          <a:p>
            <a:pPr lvl="1" eaLnBrk="1" hangingPunct="1">
              <a:defRPr/>
            </a:pPr>
            <a:r>
              <a:rPr lang="zh-CN" altLang="en-US" sz="2300" dirty="0"/>
              <a:t>循环是预取优化的主要对象</a:t>
            </a:r>
          </a:p>
          <a:p>
            <a:pPr lvl="2" eaLnBrk="1" hangingPunct="1">
              <a:defRPr/>
            </a:pPr>
            <a:r>
              <a:rPr lang="zh-CN" altLang="en-US" sz="2300" dirty="0"/>
              <a:t>失效开销小时：循环体展开</a:t>
            </a:r>
            <a:r>
              <a:rPr lang="en-US" altLang="zh-CN" sz="2300" dirty="0"/>
              <a:t>1</a:t>
            </a:r>
            <a:r>
              <a:rPr lang="zh-CN" altLang="en-US" sz="2300" dirty="0"/>
              <a:t>～</a:t>
            </a:r>
            <a:r>
              <a:rPr lang="en-US" altLang="zh-CN" sz="2300" dirty="0"/>
              <a:t>2</a:t>
            </a:r>
            <a:r>
              <a:rPr lang="zh-CN" altLang="en-US" sz="2300" dirty="0"/>
              <a:t>次</a:t>
            </a:r>
          </a:p>
          <a:p>
            <a:pPr lvl="2" eaLnBrk="1" hangingPunct="1">
              <a:defRPr/>
            </a:pPr>
            <a:r>
              <a:rPr lang="zh-CN" altLang="en-US" sz="2300" dirty="0"/>
              <a:t>失效开销大时：循环体展开许多次</a:t>
            </a:r>
          </a:p>
        </p:txBody>
      </p:sp>
    </p:spTree>
  </p:cSld>
  <p:clrMapOvr>
    <a:masterClrMapping/>
  </p:clrMapOvr>
  <p:transition spd="slow">
    <p:random/>
    <p:sndAc>
      <p:stSnd>
        <p:snd r:embed="rId2" name="projctor.wav"/>
      </p:stSnd>
    </p:sndAc>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pPr eaLnBrk="1" hangingPunct="1">
              <a:defRPr/>
            </a:pPr>
            <a:r>
              <a:rPr lang="zh-CN" altLang="en-US">
                <a:latin typeface="宋体" panose="02010600030101010101" pitchFamily="2" charset="-122"/>
              </a:rPr>
              <a:t>降低</a:t>
            </a:r>
            <a:r>
              <a:rPr lang="en-US" altLang="zh-CN"/>
              <a:t>Cache</a:t>
            </a:r>
            <a:r>
              <a:rPr lang="zh-CN" altLang="en-US">
                <a:latin typeface="宋体" panose="02010600030101010101" pitchFamily="2" charset="-122"/>
              </a:rPr>
              <a:t>命中时间</a:t>
            </a:r>
            <a:r>
              <a:rPr lang="zh-CN" altLang="en-US"/>
              <a:t> </a:t>
            </a:r>
          </a:p>
        </p:txBody>
      </p:sp>
      <p:sp>
        <p:nvSpPr>
          <p:cNvPr id="176131"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 </a:t>
            </a:r>
            <a:r>
              <a:rPr lang="en-US" altLang="zh-CN" sz="1200" b="0">
                <a:latin typeface="Times New Roman" panose="02020603050405020304" pitchFamily="18" charset="0"/>
                <a:ea typeface="幼圆" panose="02010509060101010101" pitchFamily="49" charset="-122"/>
                <a:hlinkClick r:id="rId4" action="ppaction://hlinksldjump"/>
              </a:rPr>
              <a:t>Cache</a:t>
            </a:r>
            <a:r>
              <a:rPr lang="zh-CN" altLang="en-US" sz="1200" b="0">
                <a:latin typeface="Times New Roman" panose="02020603050405020304" pitchFamily="18" charset="0"/>
                <a:ea typeface="幼圆" panose="02010509060101010101" pitchFamily="49" charset="-122"/>
                <a:hlinkClick r:id="rId4" action="ppaction://hlinksldjump"/>
              </a:rPr>
              <a:t>存储系统</a:t>
            </a:r>
            <a:r>
              <a:rPr lang="zh-CN" altLang="en-US" sz="1200" b="0">
                <a:latin typeface="Times New Roman" panose="02020603050405020304" pitchFamily="18" charset="0"/>
                <a:ea typeface="幼圆" panose="02010509060101010101" pitchFamily="49" charset="-122"/>
              </a:rPr>
              <a:t>&gt;&gt;</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 action="ppaction://noaction"/>
              </a:rPr>
              <a:t>提高</a:t>
            </a:r>
            <a:r>
              <a:rPr lang="en-US" altLang="zh-CN" sz="1200" b="0">
                <a:latin typeface="Times New Roman" panose="02020603050405020304" pitchFamily="18" charset="0"/>
                <a:ea typeface="幼圆" panose="02010509060101010101" pitchFamily="49" charset="-122"/>
                <a:hlinkClick r:id="" action="ppaction://noaction"/>
              </a:rPr>
              <a:t>Cache</a:t>
            </a:r>
            <a:r>
              <a:rPr lang="zh-CN" altLang="en-US" sz="1200" b="0">
                <a:latin typeface="Times New Roman" panose="02020603050405020304" pitchFamily="18" charset="0"/>
                <a:ea typeface="幼圆" panose="02010509060101010101" pitchFamily="49" charset="-122"/>
                <a:hlinkClick r:id="" action="ppaction://noaction"/>
              </a:rPr>
              <a:t>性能</a:t>
            </a:r>
            <a:endParaRPr lang="zh-CN" altLang="en-US" sz="1200" b="0">
              <a:latin typeface="Times New Roman" panose="02020603050405020304" pitchFamily="18" charset="0"/>
              <a:ea typeface="幼圆" panose="02010509060101010101" pitchFamily="49" charset="-122"/>
            </a:endParaRPr>
          </a:p>
        </p:txBody>
      </p:sp>
      <p:sp>
        <p:nvSpPr>
          <p:cNvPr id="176132" name="Rectangle 4"/>
          <p:cNvSpPr>
            <a:spLocks noGrp="1" noChangeArrowheads="1"/>
          </p:cNvSpPr>
          <p:nvPr>
            <p:ph type="body" idx="1"/>
          </p:nvPr>
        </p:nvSpPr>
        <p:spPr>
          <a:xfrm>
            <a:off x="2566988" y="2276475"/>
            <a:ext cx="6786562" cy="3563938"/>
          </a:xfrm>
        </p:spPr>
        <p:txBody>
          <a:bodyPr/>
          <a:lstStyle/>
          <a:p>
            <a:pPr eaLnBrk="1" hangingPunct="1">
              <a:lnSpc>
                <a:spcPct val="150000"/>
              </a:lnSpc>
            </a:pPr>
            <a:r>
              <a:rPr lang="zh-CN" altLang="en-US">
                <a:latin typeface="宋体" panose="02010600030101010101" pitchFamily="2" charset="-122"/>
              </a:rPr>
              <a:t>小而简单的</a:t>
            </a:r>
            <a:r>
              <a:rPr lang="en-US" altLang="zh-CN"/>
              <a:t>Cache </a:t>
            </a:r>
          </a:p>
          <a:p>
            <a:pPr eaLnBrk="1" hangingPunct="1">
              <a:lnSpc>
                <a:spcPct val="150000"/>
              </a:lnSpc>
            </a:pPr>
            <a:r>
              <a:rPr lang="zh-CN" altLang="en-US">
                <a:latin typeface="宋体" panose="02010600030101010101" pitchFamily="2" charset="-122"/>
              </a:rPr>
              <a:t>在</a:t>
            </a:r>
            <a:r>
              <a:rPr lang="en-US" altLang="zh-CN"/>
              <a:t>Cache</a:t>
            </a:r>
            <a:r>
              <a:rPr lang="zh-CN" altLang="en-US">
                <a:latin typeface="宋体" panose="02010600030101010101" pitchFamily="2" charset="-122"/>
              </a:rPr>
              <a:t>索引过程中避免地址变换</a:t>
            </a:r>
            <a:r>
              <a:rPr lang="zh-CN" altLang="en-US"/>
              <a:t> </a:t>
            </a:r>
          </a:p>
          <a:p>
            <a:pPr eaLnBrk="1" hangingPunct="1">
              <a:lnSpc>
                <a:spcPct val="150000"/>
              </a:lnSpc>
            </a:pPr>
            <a:r>
              <a:rPr lang="zh-CN" altLang="en-US">
                <a:latin typeface="宋体" panose="02010600030101010101" pitchFamily="2" charset="-122"/>
              </a:rPr>
              <a:t>流水</a:t>
            </a:r>
            <a:r>
              <a:rPr lang="en-US" altLang="zh-CN"/>
              <a:t>Cache</a:t>
            </a:r>
            <a:r>
              <a:rPr lang="zh-CN" altLang="en-US">
                <a:latin typeface="宋体" panose="02010600030101010101" pitchFamily="2" charset="-122"/>
              </a:rPr>
              <a:t>存取</a:t>
            </a:r>
            <a:r>
              <a:rPr lang="zh-CN" altLang="en-US"/>
              <a:t> </a:t>
            </a:r>
          </a:p>
          <a:p>
            <a:pPr eaLnBrk="1" hangingPunct="1">
              <a:lnSpc>
                <a:spcPct val="150000"/>
              </a:lnSpc>
            </a:pPr>
            <a:r>
              <a:rPr lang="zh-CN" altLang="en-US">
                <a:latin typeface="宋体" panose="02010600030101010101" pitchFamily="2" charset="-122"/>
              </a:rPr>
              <a:t>跟踪</a:t>
            </a:r>
            <a:r>
              <a:rPr lang="en-US" altLang="zh-CN"/>
              <a:t>Cache </a:t>
            </a:r>
            <a:endParaRPr lang="zh-CN" altLang="en-US"/>
          </a:p>
        </p:txBody>
      </p:sp>
    </p:spTree>
  </p:cSld>
  <p:clrMapOvr>
    <a:masterClrMapping/>
  </p:clrMapOvr>
  <p:transition spd="slow">
    <p:random/>
    <p:sndAc>
      <p:stSnd>
        <p:snd r:embed="rId2" name="projctor.wav"/>
      </p:st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7.流水线的性能分析，要求会根据具体流水线进行计算</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pPr eaLnBrk="1" hangingPunct="1">
              <a:defRPr/>
            </a:pPr>
            <a:r>
              <a:rPr lang="zh-CN" altLang="en-US"/>
              <a:t>流水线的性能分析</a:t>
            </a:r>
          </a:p>
        </p:txBody>
      </p:sp>
      <p:sp>
        <p:nvSpPr>
          <p:cNvPr id="31747"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流水线基本概念</a:t>
            </a:r>
            <a:endParaRPr lang="zh-CN" altLang="en-US" sz="1200" b="0">
              <a:latin typeface="Times New Roman" panose="02020603050405020304" pitchFamily="18" charset="0"/>
              <a:ea typeface="幼圆" panose="02010509060101010101" pitchFamily="49" charset="-122"/>
            </a:endParaRPr>
          </a:p>
        </p:txBody>
      </p:sp>
      <p:sp>
        <p:nvSpPr>
          <p:cNvPr id="31748" name="Rectangle 4"/>
          <p:cNvSpPr>
            <a:spLocks noGrp="1" noChangeArrowheads="1"/>
          </p:cNvSpPr>
          <p:nvPr>
            <p:ph type="body" idx="1"/>
          </p:nvPr>
        </p:nvSpPr>
        <p:spPr>
          <a:xfrm>
            <a:off x="3505200" y="1989138"/>
            <a:ext cx="4895850" cy="4411662"/>
          </a:xfrm>
        </p:spPr>
        <p:txBody>
          <a:bodyPr/>
          <a:lstStyle/>
          <a:p>
            <a:pPr eaLnBrk="1" hangingPunct="1">
              <a:lnSpc>
                <a:spcPct val="140000"/>
              </a:lnSpc>
            </a:pPr>
            <a:r>
              <a:rPr lang="zh-CN" altLang="en-US">
                <a:hlinkClick r:id="rId5" action="ppaction://hlinksldjump"/>
              </a:rPr>
              <a:t>吞吐率</a:t>
            </a:r>
            <a:endParaRPr lang="zh-CN" altLang="en-US"/>
          </a:p>
          <a:p>
            <a:pPr eaLnBrk="1" hangingPunct="1">
              <a:lnSpc>
                <a:spcPct val="140000"/>
              </a:lnSpc>
            </a:pPr>
            <a:r>
              <a:rPr lang="zh-CN" altLang="en-US">
                <a:hlinkClick r:id="rId6" action="ppaction://hlinksldjump"/>
              </a:rPr>
              <a:t>加速比</a:t>
            </a:r>
            <a:endParaRPr lang="zh-CN" altLang="en-US"/>
          </a:p>
          <a:p>
            <a:pPr eaLnBrk="1" hangingPunct="1">
              <a:lnSpc>
                <a:spcPct val="140000"/>
              </a:lnSpc>
            </a:pPr>
            <a:r>
              <a:rPr lang="zh-CN" altLang="en-US">
                <a:hlinkClick r:id="rId7" action="ppaction://hlinksldjump"/>
              </a:rPr>
              <a:t>效    率</a:t>
            </a:r>
            <a:endParaRPr lang="zh-CN" altLang="en-US"/>
          </a:p>
          <a:p>
            <a:pPr eaLnBrk="1" hangingPunct="1">
              <a:lnSpc>
                <a:spcPct val="140000"/>
              </a:lnSpc>
            </a:pPr>
            <a:r>
              <a:rPr lang="zh-CN" altLang="en-US">
                <a:hlinkClick r:id="rId8" action="ppaction://hlinksldjump"/>
              </a:rPr>
              <a:t>流水线最佳段数的选择</a:t>
            </a:r>
            <a:endParaRPr lang="zh-CN" altLang="en-US"/>
          </a:p>
          <a:p>
            <a:pPr eaLnBrk="1" hangingPunct="1">
              <a:lnSpc>
                <a:spcPct val="140000"/>
              </a:lnSpc>
            </a:pPr>
            <a:r>
              <a:rPr lang="zh-CN" altLang="en-US">
                <a:hlinkClick r:id="rId9" action="ppaction://hlinksldjump"/>
              </a:rPr>
              <a:t>性能分析举例</a:t>
            </a:r>
            <a:endParaRPr lang="zh-CN" altLang="en-US"/>
          </a:p>
        </p:txBody>
      </p:sp>
    </p:spTree>
  </p:cSld>
  <p:clrMapOvr>
    <a:masterClrMapping/>
  </p:clrMapOvr>
  <p:transition spd="slow">
    <p:random/>
    <p:sndAc>
      <p:stSnd>
        <p:snd r:embed="rId2" name="projctor.wav"/>
      </p:stSnd>
    </p:sndAc>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pPr eaLnBrk="1" hangingPunct="1">
              <a:defRPr/>
            </a:pPr>
            <a:r>
              <a:rPr lang="zh-CN" altLang="en-US" sz="4400" dirty="0"/>
              <a:t>例1：各段时间均相等</a:t>
            </a:r>
          </a:p>
        </p:txBody>
      </p:sp>
      <p:sp>
        <p:nvSpPr>
          <p:cNvPr id="33795" name="Rectangle 8"/>
          <p:cNvSpPr>
            <a:spLocks noGrp="1" noChangeArrowheads="1"/>
          </p:cNvSpPr>
          <p:nvPr>
            <p:ph type="body" idx="1"/>
          </p:nvPr>
        </p:nvSpPr>
        <p:spPr>
          <a:xfrm>
            <a:off x="2333625" y="1989138"/>
            <a:ext cx="7958138" cy="1466850"/>
          </a:xfrm>
        </p:spPr>
        <p:txBody>
          <a:bodyPr/>
          <a:lstStyle/>
          <a:p>
            <a:pPr marL="0" indent="0" eaLnBrk="1" hangingPunct="1">
              <a:lnSpc>
                <a:spcPct val="110000"/>
              </a:lnSpc>
              <a:buFont typeface="Wingdings" panose="05000000000000000000" pitchFamily="2" charset="2"/>
              <a:buNone/>
            </a:pPr>
            <a:r>
              <a:rPr lang="zh-CN" altLang="en-US" sz="2400"/>
              <a:t>       假设在流水线各段的执行时间（</a:t>
            </a:r>
            <a:r>
              <a:rPr lang="zh-CN" altLang="zh-CN" sz="2400">
                <a:solidFill>
                  <a:srgbClr val="FF0000"/>
                </a:solidFill>
                <a:sym typeface="Symbol" panose="05050102010706020507" pitchFamily="18" charset="2"/>
              </a:rPr>
              <a:t> </a:t>
            </a:r>
            <a:r>
              <a:rPr lang="zh-CN" altLang="zh-CN" sz="2400">
                <a:sym typeface="Symbol" panose="05050102010706020507" pitchFamily="18" charset="2"/>
              </a:rPr>
              <a:t>t </a:t>
            </a:r>
            <a:r>
              <a:rPr lang="zh-CN" altLang="en-US" sz="2400"/>
              <a:t>）均相等，输入到流水线中的任务是连续的理想情况下，一条单功能</a:t>
            </a:r>
            <a:r>
              <a:rPr lang="en-US" altLang="zh-CN" sz="2400"/>
              <a:t>m</a:t>
            </a:r>
            <a:r>
              <a:rPr lang="zh-CN" altLang="en-US" sz="2400"/>
              <a:t>段线性流水线能够在</a:t>
            </a:r>
            <a:r>
              <a:rPr lang="en-US" altLang="zh-CN" sz="2400"/>
              <a:t>m+n-1</a:t>
            </a:r>
            <a:r>
              <a:rPr lang="zh-CN" altLang="en-US" sz="2400"/>
              <a:t>个</a:t>
            </a:r>
            <a:r>
              <a:rPr lang="zh-CN" altLang="zh-CN" sz="2400">
                <a:sym typeface="Symbol" panose="05050102010706020507" pitchFamily="18" charset="2"/>
              </a:rPr>
              <a:t>t</a:t>
            </a:r>
            <a:r>
              <a:rPr lang="zh-CN" altLang="en-US" sz="2400">
                <a:sym typeface="Symbol" panose="05050102010706020507" pitchFamily="18" charset="2"/>
              </a:rPr>
              <a:t>时间</a:t>
            </a:r>
            <a:r>
              <a:rPr lang="zh-CN" altLang="en-US" sz="2400"/>
              <a:t>内完成</a:t>
            </a:r>
            <a:r>
              <a:rPr lang="en-US" altLang="zh-CN" sz="2400"/>
              <a:t>n</a:t>
            </a:r>
            <a:r>
              <a:rPr lang="zh-CN" altLang="en-US" sz="2400"/>
              <a:t>个任务。</a:t>
            </a:r>
          </a:p>
        </p:txBody>
      </p:sp>
      <p:sp>
        <p:nvSpPr>
          <p:cNvPr id="33796" name="Text Box 5"/>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sp>
        <p:nvSpPr>
          <p:cNvPr id="33797" name="Text Box 6"/>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2</a:t>
            </a:r>
          </a:p>
        </p:txBody>
      </p:sp>
      <p:sp>
        <p:nvSpPr>
          <p:cNvPr id="33798" name="Rectangle 11"/>
          <p:cNvSpPr>
            <a:spLocks noChangeArrowheads="1"/>
          </p:cNvSpPr>
          <p:nvPr/>
        </p:nvSpPr>
        <p:spPr bwMode="auto">
          <a:xfrm>
            <a:off x="3176588" y="4997450"/>
            <a:ext cx="585787" cy="33972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33799" name="Line 12"/>
          <p:cNvSpPr>
            <a:spLocks noChangeShapeType="1"/>
          </p:cNvSpPr>
          <p:nvPr/>
        </p:nvSpPr>
        <p:spPr bwMode="auto">
          <a:xfrm flipV="1">
            <a:off x="3176588" y="3643313"/>
            <a:ext cx="0" cy="1693862"/>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0" name="Rectangle 13"/>
          <p:cNvSpPr>
            <a:spLocks noChangeArrowheads="1"/>
          </p:cNvSpPr>
          <p:nvPr/>
        </p:nvSpPr>
        <p:spPr bwMode="auto">
          <a:xfrm>
            <a:off x="9253538" y="4949825"/>
            <a:ext cx="804862"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时间</a:t>
            </a:r>
            <a:endParaRPr lang="zh-CN" altLang="zh-CN" sz="2400">
              <a:solidFill>
                <a:schemeClr val="tx2"/>
              </a:solidFill>
            </a:endParaRPr>
          </a:p>
        </p:txBody>
      </p:sp>
      <p:sp>
        <p:nvSpPr>
          <p:cNvPr id="33801" name="Rectangle 14"/>
          <p:cNvSpPr>
            <a:spLocks noChangeArrowheads="1"/>
          </p:cNvSpPr>
          <p:nvPr/>
        </p:nvSpPr>
        <p:spPr bwMode="auto">
          <a:xfrm>
            <a:off x="2663825" y="3352800"/>
            <a:ext cx="9525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空间</a:t>
            </a:r>
            <a:endParaRPr lang="zh-CN" altLang="zh-CN" sz="2400">
              <a:solidFill>
                <a:schemeClr val="tx2"/>
              </a:solidFill>
            </a:endParaRPr>
          </a:p>
        </p:txBody>
      </p:sp>
      <p:sp>
        <p:nvSpPr>
          <p:cNvPr id="33802" name="Line 15"/>
          <p:cNvSpPr>
            <a:spLocks noChangeShapeType="1"/>
          </p:cNvSpPr>
          <p:nvPr/>
        </p:nvSpPr>
        <p:spPr bwMode="auto">
          <a:xfrm flipV="1">
            <a:off x="9032875" y="4321175"/>
            <a:ext cx="0" cy="1016000"/>
          </a:xfrm>
          <a:prstGeom prst="line">
            <a:avLst/>
          </a:prstGeom>
          <a:noFill/>
          <a:ln w="28575" cap="rnd">
            <a:solidFill>
              <a:schemeClr val="tx2"/>
            </a:solidFill>
            <a:prstDash val="sysDot"/>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3" name="Rectangle 16"/>
          <p:cNvSpPr>
            <a:spLocks noChangeArrowheads="1"/>
          </p:cNvSpPr>
          <p:nvPr/>
        </p:nvSpPr>
        <p:spPr bwMode="auto">
          <a:xfrm>
            <a:off x="2590800" y="4997450"/>
            <a:ext cx="5857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S</a:t>
            </a:r>
            <a:r>
              <a:rPr lang="zh-CN" altLang="zh-CN" sz="2400" baseline="-25000">
                <a:solidFill>
                  <a:schemeClr val="tx2"/>
                </a:solidFill>
                <a:sym typeface="Symbol" panose="05050102010706020507" pitchFamily="18" charset="2"/>
              </a:rPr>
              <a:t>1</a:t>
            </a:r>
            <a:endParaRPr lang="en-US" altLang="zh-CN" sz="2400">
              <a:solidFill>
                <a:schemeClr val="tx2"/>
              </a:solidFill>
            </a:endParaRPr>
          </a:p>
        </p:txBody>
      </p:sp>
      <p:sp>
        <p:nvSpPr>
          <p:cNvPr id="33804" name="Line 17"/>
          <p:cNvSpPr>
            <a:spLocks noChangeShapeType="1"/>
          </p:cNvSpPr>
          <p:nvPr/>
        </p:nvSpPr>
        <p:spPr bwMode="auto">
          <a:xfrm>
            <a:off x="3176588" y="5337175"/>
            <a:ext cx="6808787"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05" name="Rectangle 18"/>
          <p:cNvSpPr>
            <a:spLocks noChangeArrowheads="1"/>
          </p:cNvSpPr>
          <p:nvPr/>
        </p:nvSpPr>
        <p:spPr bwMode="auto">
          <a:xfrm>
            <a:off x="3762375" y="4997450"/>
            <a:ext cx="585788" cy="33972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2</a:t>
            </a:r>
          </a:p>
        </p:txBody>
      </p:sp>
      <p:sp>
        <p:nvSpPr>
          <p:cNvPr id="33806" name="Rectangle 19"/>
          <p:cNvSpPr>
            <a:spLocks noChangeArrowheads="1"/>
          </p:cNvSpPr>
          <p:nvPr/>
        </p:nvSpPr>
        <p:spPr bwMode="auto">
          <a:xfrm>
            <a:off x="4348163" y="4997450"/>
            <a:ext cx="585787" cy="33972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3</a:t>
            </a:r>
          </a:p>
        </p:txBody>
      </p:sp>
      <p:sp>
        <p:nvSpPr>
          <p:cNvPr id="33807" name="Rectangle 20"/>
          <p:cNvSpPr>
            <a:spLocks noChangeArrowheads="1"/>
          </p:cNvSpPr>
          <p:nvPr/>
        </p:nvSpPr>
        <p:spPr bwMode="auto">
          <a:xfrm>
            <a:off x="4933950" y="4997450"/>
            <a:ext cx="585788" cy="33972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33808" name="Rectangle 21"/>
          <p:cNvSpPr>
            <a:spLocks noChangeArrowheads="1"/>
          </p:cNvSpPr>
          <p:nvPr/>
        </p:nvSpPr>
        <p:spPr bwMode="auto">
          <a:xfrm>
            <a:off x="5519738" y="4997450"/>
            <a:ext cx="585787" cy="33972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33809" name="Rectangle 22"/>
          <p:cNvSpPr>
            <a:spLocks noChangeArrowheads="1"/>
          </p:cNvSpPr>
          <p:nvPr/>
        </p:nvSpPr>
        <p:spPr bwMode="auto">
          <a:xfrm>
            <a:off x="6105525" y="4997450"/>
            <a:ext cx="585788" cy="33972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n-1</a:t>
            </a:r>
          </a:p>
        </p:txBody>
      </p:sp>
      <p:sp>
        <p:nvSpPr>
          <p:cNvPr id="33810" name="Rectangle 23"/>
          <p:cNvSpPr>
            <a:spLocks noChangeArrowheads="1"/>
          </p:cNvSpPr>
          <p:nvPr/>
        </p:nvSpPr>
        <p:spPr bwMode="auto">
          <a:xfrm>
            <a:off x="6691313" y="4997450"/>
            <a:ext cx="585787" cy="33972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n</a:t>
            </a:r>
          </a:p>
        </p:txBody>
      </p:sp>
      <p:sp>
        <p:nvSpPr>
          <p:cNvPr id="33811" name="Rectangle 24"/>
          <p:cNvSpPr>
            <a:spLocks noChangeArrowheads="1"/>
          </p:cNvSpPr>
          <p:nvPr/>
        </p:nvSpPr>
        <p:spPr bwMode="auto">
          <a:xfrm>
            <a:off x="2590800" y="4659313"/>
            <a:ext cx="58578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S</a:t>
            </a:r>
            <a:r>
              <a:rPr lang="zh-CN" altLang="zh-CN" sz="2400" baseline="-25000">
                <a:solidFill>
                  <a:schemeClr val="tx2"/>
                </a:solidFill>
                <a:sym typeface="Symbol" panose="05050102010706020507" pitchFamily="18" charset="2"/>
              </a:rPr>
              <a:t>2</a:t>
            </a:r>
            <a:endParaRPr lang="en-US" altLang="zh-CN" sz="2400">
              <a:solidFill>
                <a:schemeClr val="tx2"/>
              </a:solidFill>
            </a:endParaRPr>
          </a:p>
        </p:txBody>
      </p:sp>
      <p:sp>
        <p:nvSpPr>
          <p:cNvPr id="33812" name="Rectangle 25"/>
          <p:cNvSpPr>
            <a:spLocks noChangeArrowheads="1"/>
          </p:cNvSpPr>
          <p:nvPr/>
        </p:nvSpPr>
        <p:spPr bwMode="auto">
          <a:xfrm>
            <a:off x="2590800" y="4321175"/>
            <a:ext cx="58578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endParaRPr lang="en-US" altLang="zh-CN" sz="2400">
              <a:solidFill>
                <a:schemeClr val="tx2"/>
              </a:solidFill>
            </a:endParaRPr>
          </a:p>
        </p:txBody>
      </p:sp>
      <p:sp>
        <p:nvSpPr>
          <p:cNvPr id="33813" name="Rectangle 26"/>
          <p:cNvSpPr>
            <a:spLocks noChangeArrowheads="1"/>
          </p:cNvSpPr>
          <p:nvPr/>
        </p:nvSpPr>
        <p:spPr bwMode="auto">
          <a:xfrm>
            <a:off x="2590800" y="3981450"/>
            <a:ext cx="585788"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S</a:t>
            </a:r>
            <a:r>
              <a:rPr lang="zh-CN" altLang="en-US" sz="2400" baseline="-25000">
                <a:solidFill>
                  <a:schemeClr val="tx2"/>
                </a:solidFill>
                <a:sym typeface="Symbol" panose="05050102010706020507" pitchFamily="18" charset="2"/>
              </a:rPr>
              <a:t>m</a:t>
            </a:r>
            <a:endParaRPr lang="en-US" altLang="zh-CN" sz="2400">
              <a:solidFill>
                <a:schemeClr val="tx2"/>
              </a:solidFill>
            </a:endParaRPr>
          </a:p>
        </p:txBody>
      </p:sp>
      <p:sp>
        <p:nvSpPr>
          <p:cNvPr id="33814" name="Line 27"/>
          <p:cNvSpPr>
            <a:spLocks noChangeShapeType="1"/>
          </p:cNvSpPr>
          <p:nvPr/>
        </p:nvSpPr>
        <p:spPr bwMode="auto">
          <a:xfrm flipV="1">
            <a:off x="9032875" y="5384800"/>
            <a:ext cx="0" cy="1016000"/>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15" name="Rectangle 28"/>
          <p:cNvSpPr>
            <a:spLocks noChangeArrowheads="1"/>
          </p:cNvSpPr>
          <p:nvPr/>
        </p:nvSpPr>
        <p:spPr bwMode="auto">
          <a:xfrm>
            <a:off x="3762375" y="4659313"/>
            <a:ext cx="585788" cy="338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33816" name="Rectangle 29"/>
          <p:cNvSpPr>
            <a:spLocks noChangeArrowheads="1"/>
          </p:cNvSpPr>
          <p:nvPr/>
        </p:nvSpPr>
        <p:spPr bwMode="auto">
          <a:xfrm>
            <a:off x="4348163" y="4659313"/>
            <a:ext cx="585787" cy="338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2</a:t>
            </a:r>
          </a:p>
        </p:txBody>
      </p:sp>
      <p:sp>
        <p:nvSpPr>
          <p:cNvPr id="33817" name="Rectangle 30"/>
          <p:cNvSpPr>
            <a:spLocks noChangeArrowheads="1"/>
          </p:cNvSpPr>
          <p:nvPr/>
        </p:nvSpPr>
        <p:spPr bwMode="auto">
          <a:xfrm>
            <a:off x="4933950" y="4659313"/>
            <a:ext cx="585788" cy="338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3</a:t>
            </a:r>
          </a:p>
        </p:txBody>
      </p:sp>
      <p:sp>
        <p:nvSpPr>
          <p:cNvPr id="33818" name="Rectangle 31"/>
          <p:cNvSpPr>
            <a:spLocks noChangeArrowheads="1"/>
          </p:cNvSpPr>
          <p:nvPr/>
        </p:nvSpPr>
        <p:spPr bwMode="auto">
          <a:xfrm>
            <a:off x="5519738" y="4659313"/>
            <a:ext cx="585787" cy="338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33819" name="Rectangle 32"/>
          <p:cNvSpPr>
            <a:spLocks noChangeArrowheads="1"/>
          </p:cNvSpPr>
          <p:nvPr/>
        </p:nvSpPr>
        <p:spPr bwMode="auto">
          <a:xfrm>
            <a:off x="6105525" y="4659313"/>
            <a:ext cx="585788" cy="338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33820" name="Rectangle 33"/>
          <p:cNvSpPr>
            <a:spLocks noChangeArrowheads="1"/>
          </p:cNvSpPr>
          <p:nvPr/>
        </p:nvSpPr>
        <p:spPr bwMode="auto">
          <a:xfrm>
            <a:off x="6691313" y="4659313"/>
            <a:ext cx="585787" cy="338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n-1</a:t>
            </a:r>
          </a:p>
        </p:txBody>
      </p:sp>
      <p:sp>
        <p:nvSpPr>
          <p:cNvPr id="33821" name="Rectangle 34"/>
          <p:cNvSpPr>
            <a:spLocks noChangeArrowheads="1"/>
          </p:cNvSpPr>
          <p:nvPr/>
        </p:nvSpPr>
        <p:spPr bwMode="auto">
          <a:xfrm>
            <a:off x="7277100" y="4659313"/>
            <a:ext cx="584200" cy="3381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n</a:t>
            </a:r>
          </a:p>
        </p:txBody>
      </p:sp>
      <p:sp>
        <p:nvSpPr>
          <p:cNvPr id="33822" name="Rectangle 35"/>
          <p:cNvSpPr>
            <a:spLocks noChangeArrowheads="1"/>
          </p:cNvSpPr>
          <p:nvPr/>
        </p:nvSpPr>
        <p:spPr bwMode="auto">
          <a:xfrm>
            <a:off x="4348163" y="4321175"/>
            <a:ext cx="585787" cy="33813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33823" name="Rectangle 36"/>
          <p:cNvSpPr>
            <a:spLocks noChangeArrowheads="1"/>
          </p:cNvSpPr>
          <p:nvPr/>
        </p:nvSpPr>
        <p:spPr bwMode="auto">
          <a:xfrm>
            <a:off x="4933950" y="4321175"/>
            <a:ext cx="585788" cy="33813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33824" name="Rectangle 37"/>
          <p:cNvSpPr>
            <a:spLocks noChangeArrowheads="1"/>
          </p:cNvSpPr>
          <p:nvPr/>
        </p:nvSpPr>
        <p:spPr bwMode="auto">
          <a:xfrm>
            <a:off x="5519738" y="4321175"/>
            <a:ext cx="585787" cy="33813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33825" name="Rectangle 38"/>
          <p:cNvSpPr>
            <a:spLocks noChangeArrowheads="1"/>
          </p:cNvSpPr>
          <p:nvPr/>
        </p:nvSpPr>
        <p:spPr bwMode="auto">
          <a:xfrm>
            <a:off x="6105525" y="4321175"/>
            <a:ext cx="585788" cy="33813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33826" name="Rectangle 39"/>
          <p:cNvSpPr>
            <a:spLocks noChangeArrowheads="1"/>
          </p:cNvSpPr>
          <p:nvPr/>
        </p:nvSpPr>
        <p:spPr bwMode="auto">
          <a:xfrm>
            <a:off x="6691313" y="4321175"/>
            <a:ext cx="585787" cy="33813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33827" name="Rectangle 40"/>
          <p:cNvSpPr>
            <a:spLocks noChangeArrowheads="1"/>
          </p:cNvSpPr>
          <p:nvPr/>
        </p:nvSpPr>
        <p:spPr bwMode="auto">
          <a:xfrm>
            <a:off x="7277100" y="4321175"/>
            <a:ext cx="584200" cy="33813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endParaRPr lang="en-US" altLang="zh-CN" sz="2400">
              <a:solidFill>
                <a:schemeClr val="tx2"/>
              </a:solidFill>
            </a:endParaRPr>
          </a:p>
        </p:txBody>
      </p:sp>
      <p:sp>
        <p:nvSpPr>
          <p:cNvPr id="33828" name="Rectangle 41"/>
          <p:cNvSpPr>
            <a:spLocks noChangeArrowheads="1"/>
          </p:cNvSpPr>
          <p:nvPr/>
        </p:nvSpPr>
        <p:spPr bwMode="auto">
          <a:xfrm>
            <a:off x="7861300" y="4321175"/>
            <a:ext cx="585788" cy="33813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endParaRPr lang="en-US" altLang="zh-CN" sz="2400">
              <a:solidFill>
                <a:schemeClr val="tx2"/>
              </a:solidFill>
            </a:endParaRPr>
          </a:p>
        </p:txBody>
      </p:sp>
      <p:sp>
        <p:nvSpPr>
          <p:cNvPr id="33829" name="Rectangle 42"/>
          <p:cNvSpPr>
            <a:spLocks noChangeArrowheads="1"/>
          </p:cNvSpPr>
          <p:nvPr/>
        </p:nvSpPr>
        <p:spPr bwMode="auto">
          <a:xfrm>
            <a:off x="4933950" y="3981450"/>
            <a:ext cx="585788" cy="33972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33830" name="Rectangle 43"/>
          <p:cNvSpPr>
            <a:spLocks noChangeArrowheads="1"/>
          </p:cNvSpPr>
          <p:nvPr/>
        </p:nvSpPr>
        <p:spPr bwMode="auto">
          <a:xfrm>
            <a:off x="5519738" y="3981450"/>
            <a:ext cx="585787" cy="33972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2</a:t>
            </a:r>
          </a:p>
        </p:txBody>
      </p:sp>
      <p:sp>
        <p:nvSpPr>
          <p:cNvPr id="33831" name="Rectangle 44"/>
          <p:cNvSpPr>
            <a:spLocks noChangeArrowheads="1"/>
          </p:cNvSpPr>
          <p:nvPr/>
        </p:nvSpPr>
        <p:spPr bwMode="auto">
          <a:xfrm>
            <a:off x="6105525" y="3981450"/>
            <a:ext cx="585788" cy="33972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3</a:t>
            </a:r>
          </a:p>
        </p:txBody>
      </p:sp>
      <p:sp>
        <p:nvSpPr>
          <p:cNvPr id="33832" name="Rectangle 45"/>
          <p:cNvSpPr>
            <a:spLocks noChangeArrowheads="1"/>
          </p:cNvSpPr>
          <p:nvPr/>
        </p:nvSpPr>
        <p:spPr bwMode="auto">
          <a:xfrm>
            <a:off x="6691313" y="3981450"/>
            <a:ext cx="585787" cy="33972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33833" name="Rectangle 46"/>
          <p:cNvSpPr>
            <a:spLocks noChangeArrowheads="1"/>
          </p:cNvSpPr>
          <p:nvPr/>
        </p:nvSpPr>
        <p:spPr bwMode="auto">
          <a:xfrm>
            <a:off x="7277100" y="3981450"/>
            <a:ext cx="584200" cy="33972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33834" name="Rectangle 47"/>
          <p:cNvSpPr>
            <a:spLocks noChangeArrowheads="1"/>
          </p:cNvSpPr>
          <p:nvPr/>
        </p:nvSpPr>
        <p:spPr bwMode="auto">
          <a:xfrm>
            <a:off x="7861300" y="3981450"/>
            <a:ext cx="585788" cy="33972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n-1</a:t>
            </a:r>
          </a:p>
        </p:txBody>
      </p:sp>
      <p:sp>
        <p:nvSpPr>
          <p:cNvPr id="33835" name="Rectangle 48"/>
          <p:cNvSpPr>
            <a:spLocks noChangeArrowheads="1"/>
          </p:cNvSpPr>
          <p:nvPr/>
        </p:nvSpPr>
        <p:spPr bwMode="auto">
          <a:xfrm>
            <a:off x="8447088" y="3981450"/>
            <a:ext cx="585787" cy="339725"/>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n</a:t>
            </a:r>
          </a:p>
        </p:txBody>
      </p:sp>
      <p:sp>
        <p:nvSpPr>
          <p:cNvPr id="33836" name="Line 49"/>
          <p:cNvSpPr>
            <a:spLocks noChangeShapeType="1"/>
          </p:cNvSpPr>
          <p:nvPr/>
        </p:nvSpPr>
        <p:spPr bwMode="auto">
          <a:xfrm flipV="1">
            <a:off x="8447088" y="4659313"/>
            <a:ext cx="0" cy="677862"/>
          </a:xfrm>
          <a:prstGeom prst="line">
            <a:avLst/>
          </a:prstGeom>
          <a:noFill/>
          <a:ln w="28575" cap="rnd">
            <a:solidFill>
              <a:schemeClr val="tx2"/>
            </a:solidFill>
            <a:prstDash val="sysDot"/>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7" name="Line 50"/>
          <p:cNvSpPr>
            <a:spLocks noChangeShapeType="1"/>
          </p:cNvSpPr>
          <p:nvPr/>
        </p:nvSpPr>
        <p:spPr bwMode="auto">
          <a:xfrm flipV="1">
            <a:off x="7861300" y="4997450"/>
            <a:ext cx="0" cy="339725"/>
          </a:xfrm>
          <a:prstGeom prst="line">
            <a:avLst/>
          </a:prstGeom>
          <a:noFill/>
          <a:ln w="28575" cap="rnd">
            <a:solidFill>
              <a:schemeClr val="tx2"/>
            </a:solidFill>
            <a:prstDash val="sysDot"/>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8" name="Line 51"/>
          <p:cNvSpPr>
            <a:spLocks noChangeShapeType="1"/>
          </p:cNvSpPr>
          <p:nvPr/>
        </p:nvSpPr>
        <p:spPr bwMode="auto">
          <a:xfrm flipV="1">
            <a:off x="3176588" y="5384800"/>
            <a:ext cx="0" cy="1016000"/>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9" name="Line 52"/>
          <p:cNvSpPr>
            <a:spLocks noChangeShapeType="1"/>
          </p:cNvSpPr>
          <p:nvPr/>
        </p:nvSpPr>
        <p:spPr bwMode="auto">
          <a:xfrm flipV="1">
            <a:off x="5519738" y="5432425"/>
            <a:ext cx="0" cy="242888"/>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0" name="Line 53"/>
          <p:cNvSpPr>
            <a:spLocks noChangeShapeType="1"/>
          </p:cNvSpPr>
          <p:nvPr/>
        </p:nvSpPr>
        <p:spPr bwMode="auto">
          <a:xfrm flipH="1" flipV="1">
            <a:off x="3176588" y="5529263"/>
            <a:ext cx="804862" cy="0"/>
          </a:xfrm>
          <a:prstGeom prst="line">
            <a:avLst/>
          </a:prstGeom>
          <a:noFill/>
          <a:ln w="127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1" name="Rectangle 54"/>
          <p:cNvSpPr>
            <a:spLocks noChangeArrowheads="1"/>
          </p:cNvSpPr>
          <p:nvPr/>
        </p:nvSpPr>
        <p:spPr bwMode="auto">
          <a:xfrm>
            <a:off x="3981450" y="5384800"/>
            <a:ext cx="658813"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sym typeface="Symbol" panose="05050102010706020507" pitchFamily="18" charset="2"/>
              </a:rPr>
              <a:t>m</a:t>
            </a:r>
            <a:r>
              <a:rPr lang="zh-CN" altLang="zh-CN" sz="2400">
                <a:solidFill>
                  <a:schemeClr val="tx2"/>
                </a:solidFill>
                <a:sym typeface="Symbol" panose="05050102010706020507" pitchFamily="18" charset="2"/>
              </a:rPr>
              <a:t>t</a:t>
            </a:r>
            <a:endParaRPr lang="en-US" altLang="zh-CN" sz="2400">
              <a:solidFill>
                <a:schemeClr val="tx2"/>
              </a:solidFill>
            </a:endParaRPr>
          </a:p>
        </p:txBody>
      </p:sp>
      <p:sp>
        <p:nvSpPr>
          <p:cNvPr id="33842" name="Line 55"/>
          <p:cNvSpPr>
            <a:spLocks noChangeShapeType="1"/>
          </p:cNvSpPr>
          <p:nvPr/>
        </p:nvSpPr>
        <p:spPr bwMode="auto">
          <a:xfrm flipH="1" flipV="1">
            <a:off x="4713288" y="5529263"/>
            <a:ext cx="806450" cy="0"/>
          </a:xfrm>
          <a:prstGeom prst="line">
            <a:avLst/>
          </a:prstGeom>
          <a:noFill/>
          <a:ln w="127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3" name="Line 56"/>
          <p:cNvSpPr>
            <a:spLocks noChangeShapeType="1"/>
          </p:cNvSpPr>
          <p:nvPr/>
        </p:nvSpPr>
        <p:spPr bwMode="auto">
          <a:xfrm flipH="1" flipV="1">
            <a:off x="5519738" y="5529263"/>
            <a:ext cx="1096962" cy="0"/>
          </a:xfrm>
          <a:prstGeom prst="line">
            <a:avLst/>
          </a:prstGeom>
          <a:noFill/>
          <a:ln w="127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4" name="Rectangle 57"/>
          <p:cNvSpPr>
            <a:spLocks noChangeArrowheads="1"/>
          </p:cNvSpPr>
          <p:nvPr/>
        </p:nvSpPr>
        <p:spPr bwMode="auto">
          <a:xfrm>
            <a:off x="6543675" y="5384800"/>
            <a:ext cx="1392238"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(n-1) t</a:t>
            </a:r>
            <a:endParaRPr lang="en-US" altLang="zh-CN" sz="2400">
              <a:solidFill>
                <a:schemeClr val="tx2"/>
              </a:solidFill>
            </a:endParaRPr>
          </a:p>
        </p:txBody>
      </p:sp>
      <p:sp>
        <p:nvSpPr>
          <p:cNvPr id="33845" name="Line 58"/>
          <p:cNvSpPr>
            <a:spLocks noChangeShapeType="1"/>
          </p:cNvSpPr>
          <p:nvPr/>
        </p:nvSpPr>
        <p:spPr bwMode="auto">
          <a:xfrm flipH="1" flipV="1">
            <a:off x="7935913" y="5529263"/>
            <a:ext cx="1096962" cy="0"/>
          </a:xfrm>
          <a:prstGeom prst="line">
            <a:avLst/>
          </a:prstGeom>
          <a:noFill/>
          <a:ln w="127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6" name="Line 59"/>
          <p:cNvSpPr>
            <a:spLocks noChangeShapeType="1"/>
          </p:cNvSpPr>
          <p:nvPr/>
        </p:nvSpPr>
        <p:spPr bwMode="auto">
          <a:xfrm flipV="1">
            <a:off x="7277100" y="5772150"/>
            <a:ext cx="0" cy="241300"/>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7" name="Line 60"/>
          <p:cNvSpPr>
            <a:spLocks noChangeShapeType="1"/>
          </p:cNvSpPr>
          <p:nvPr/>
        </p:nvSpPr>
        <p:spPr bwMode="auto">
          <a:xfrm flipH="1" flipV="1">
            <a:off x="3176588" y="5868988"/>
            <a:ext cx="1684337" cy="0"/>
          </a:xfrm>
          <a:prstGeom prst="line">
            <a:avLst/>
          </a:prstGeom>
          <a:noFill/>
          <a:ln w="127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8" name="Rectangle 61"/>
          <p:cNvSpPr>
            <a:spLocks noChangeArrowheads="1"/>
          </p:cNvSpPr>
          <p:nvPr/>
        </p:nvSpPr>
        <p:spPr bwMode="auto">
          <a:xfrm>
            <a:off x="4860925" y="5722938"/>
            <a:ext cx="658813"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rgbClr val="FF0000"/>
                </a:solidFill>
                <a:sym typeface="Symbol" panose="05050102010706020507" pitchFamily="18" charset="2"/>
              </a:rPr>
              <a:t>nt</a:t>
            </a:r>
            <a:endParaRPr lang="en-US" altLang="zh-CN" sz="2400">
              <a:solidFill>
                <a:srgbClr val="FF0000"/>
              </a:solidFill>
            </a:endParaRPr>
          </a:p>
        </p:txBody>
      </p:sp>
      <p:sp>
        <p:nvSpPr>
          <p:cNvPr id="33849" name="Line 62"/>
          <p:cNvSpPr>
            <a:spLocks noChangeShapeType="1"/>
          </p:cNvSpPr>
          <p:nvPr/>
        </p:nvSpPr>
        <p:spPr bwMode="auto">
          <a:xfrm flipH="1" flipV="1">
            <a:off x="5592763" y="5868988"/>
            <a:ext cx="1684337" cy="0"/>
          </a:xfrm>
          <a:prstGeom prst="line">
            <a:avLst/>
          </a:prstGeom>
          <a:noFill/>
          <a:ln w="127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0" name="Rectangle 63"/>
          <p:cNvSpPr>
            <a:spLocks noChangeArrowheads="1"/>
          </p:cNvSpPr>
          <p:nvPr/>
        </p:nvSpPr>
        <p:spPr bwMode="auto">
          <a:xfrm>
            <a:off x="7496175" y="5722938"/>
            <a:ext cx="1244600"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rgbClr val="FF0000"/>
                </a:solidFill>
                <a:sym typeface="Symbol" panose="05050102010706020507" pitchFamily="18" charset="2"/>
              </a:rPr>
              <a:t>(</a:t>
            </a:r>
            <a:r>
              <a:rPr lang="zh-CN" altLang="en-US" sz="2400">
                <a:solidFill>
                  <a:srgbClr val="FF0000"/>
                </a:solidFill>
                <a:sym typeface="Symbol" panose="05050102010706020507" pitchFamily="18" charset="2"/>
              </a:rPr>
              <a:t>m</a:t>
            </a:r>
            <a:r>
              <a:rPr lang="zh-CN" altLang="zh-CN" sz="2400">
                <a:solidFill>
                  <a:srgbClr val="FF0000"/>
                </a:solidFill>
                <a:sym typeface="Symbol" panose="05050102010706020507" pitchFamily="18" charset="2"/>
              </a:rPr>
              <a:t>-1)t</a:t>
            </a:r>
            <a:endParaRPr lang="en-US" altLang="zh-CN" sz="2400">
              <a:solidFill>
                <a:srgbClr val="FF0000"/>
              </a:solidFill>
            </a:endParaRPr>
          </a:p>
        </p:txBody>
      </p:sp>
      <p:sp>
        <p:nvSpPr>
          <p:cNvPr id="33851" name="Line 64"/>
          <p:cNvSpPr>
            <a:spLocks noChangeShapeType="1"/>
          </p:cNvSpPr>
          <p:nvPr/>
        </p:nvSpPr>
        <p:spPr bwMode="auto">
          <a:xfrm flipH="1" flipV="1">
            <a:off x="8740775" y="5868988"/>
            <a:ext cx="292100" cy="0"/>
          </a:xfrm>
          <a:prstGeom prst="line">
            <a:avLst/>
          </a:prstGeom>
          <a:noFill/>
          <a:ln w="127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2" name="Line 65"/>
          <p:cNvSpPr>
            <a:spLocks noChangeShapeType="1"/>
          </p:cNvSpPr>
          <p:nvPr/>
        </p:nvSpPr>
        <p:spPr bwMode="auto">
          <a:xfrm flipH="1" flipV="1">
            <a:off x="7277100" y="5868988"/>
            <a:ext cx="292100" cy="0"/>
          </a:xfrm>
          <a:prstGeom prst="line">
            <a:avLst/>
          </a:prstGeom>
          <a:noFill/>
          <a:ln w="127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3" name="Rectangle 66"/>
          <p:cNvSpPr>
            <a:spLocks noChangeArrowheads="1"/>
          </p:cNvSpPr>
          <p:nvPr/>
        </p:nvSpPr>
        <p:spPr bwMode="auto">
          <a:xfrm>
            <a:off x="5884863" y="6062663"/>
            <a:ext cx="366712" cy="290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T</a:t>
            </a:r>
            <a:r>
              <a:rPr lang="zh-CN" altLang="en-US" sz="2400" baseline="-25000">
                <a:solidFill>
                  <a:schemeClr val="tx2"/>
                </a:solidFill>
                <a:sym typeface="Symbol" panose="05050102010706020507" pitchFamily="18" charset="2"/>
              </a:rPr>
              <a:t>m</a:t>
            </a:r>
            <a:endParaRPr lang="en-US" altLang="zh-CN" sz="2400" baseline="-25000">
              <a:solidFill>
                <a:schemeClr val="tx2"/>
              </a:solidFill>
            </a:endParaRPr>
          </a:p>
        </p:txBody>
      </p:sp>
      <p:sp>
        <p:nvSpPr>
          <p:cNvPr id="33854" name="Line 67"/>
          <p:cNvSpPr>
            <a:spLocks noChangeShapeType="1"/>
          </p:cNvSpPr>
          <p:nvPr/>
        </p:nvSpPr>
        <p:spPr bwMode="auto">
          <a:xfrm flipH="1" flipV="1">
            <a:off x="3176588" y="6207125"/>
            <a:ext cx="2708275" cy="0"/>
          </a:xfrm>
          <a:prstGeom prst="line">
            <a:avLst/>
          </a:prstGeom>
          <a:noFill/>
          <a:ln w="127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5" name="Line 68"/>
          <p:cNvSpPr>
            <a:spLocks noChangeShapeType="1"/>
          </p:cNvSpPr>
          <p:nvPr/>
        </p:nvSpPr>
        <p:spPr bwMode="auto">
          <a:xfrm flipH="1" flipV="1">
            <a:off x="6324600" y="6207125"/>
            <a:ext cx="2708275" cy="0"/>
          </a:xfrm>
          <a:prstGeom prst="line">
            <a:avLst/>
          </a:prstGeom>
          <a:noFill/>
          <a:ln w="127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random/>
    <p:sndAc>
      <p:stSnd>
        <p:snd r:embed="rId2" name="projctor.wav"/>
      </p:stSnd>
    </p:sndAc>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a:xfrm>
            <a:off x="2855913" y="476250"/>
            <a:ext cx="6119812" cy="1143000"/>
          </a:xfrm>
        </p:spPr>
        <p:txBody>
          <a:bodyPr/>
          <a:lstStyle/>
          <a:p>
            <a:pPr eaLnBrk="1" hangingPunct="1">
              <a:defRPr/>
            </a:pPr>
            <a:r>
              <a:rPr lang="zh-CN" altLang="en-US" sz="4400" dirty="0"/>
              <a:t>例1：各段时间均相等</a:t>
            </a:r>
          </a:p>
        </p:txBody>
      </p:sp>
      <p:sp>
        <p:nvSpPr>
          <p:cNvPr id="34819" name="Text Box 4"/>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5"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7"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sp>
        <p:nvSpPr>
          <p:cNvPr id="34820"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3</a:t>
            </a:r>
          </a:p>
        </p:txBody>
      </p:sp>
      <p:sp>
        <p:nvSpPr>
          <p:cNvPr id="604224" name="Rectangle 64"/>
          <p:cNvSpPr>
            <a:spLocks noGrp="1" noChangeArrowheads="1"/>
          </p:cNvSpPr>
          <p:nvPr>
            <p:ph type="body" idx="1"/>
          </p:nvPr>
        </p:nvSpPr>
        <p:spPr/>
        <p:txBody>
          <a:bodyPr/>
          <a:lstStyle/>
          <a:p>
            <a:pPr eaLnBrk="1" hangingPunct="1">
              <a:buClr>
                <a:srgbClr val="FF0000"/>
              </a:buClr>
              <a:defRPr/>
            </a:pPr>
            <a:r>
              <a:rPr lang="zh-CN" altLang="en-US" sz="2800">
                <a:solidFill>
                  <a:srgbClr val="FF0000"/>
                </a:solidFill>
                <a:effectLst>
                  <a:outerShdw blurRad="38100" dist="38100" dir="2700000" algn="tl">
                    <a:srgbClr val="C0C0C0"/>
                  </a:outerShdw>
                </a:effectLst>
              </a:rPr>
              <a:t>实际吞吐率</a:t>
            </a:r>
          </a:p>
          <a:p>
            <a:pPr eaLnBrk="1" hangingPunct="1">
              <a:defRPr/>
            </a:pPr>
            <a:endParaRPr lang="zh-CN" altLang="en-US" sz="2800"/>
          </a:p>
          <a:p>
            <a:pPr eaLnBrk="1" hangingPunct="1">
              <a:defRPr/>
            </a:pPr>
            <a:endParaRPr lang="zh-CN" altLang="en-US" sz="2800"/>
          </a:p>
          <a:p>
            <a:pPr eaLnBrk="1" hangingPunct="1">
              <a:buClr>
                <a:srgbClr val="FF0000"/>
              </a:buClr>
              <a:defRPr/>
            </a:pPr>
            <a:r>
              <a:rPr lang="zh-CN" altLang="en-US" sz="2800">
                <a:solidFill>
                  <a:srgbClr val="FF0000"/>
                </a:solidFill>
                <a:effectLst>
                  <a:outerShdw blurRad="38100" dist="38100" dir="2700000" algn="tl">
                    <a:srgbClr val="C0C0C0"/>
                  </a:outerShdw>
                </a:effectLst>
              </a:rPr>
              <a:t>最大吞吐率</a:t>
            </a:r>
          </a:p>
          <a:p>
            <a:pPr eaLnBrk="1" hangingPunct="1">
              <a:defRPr/>
            </a:pPr>
            <a:endParaRPr lang="zh-CN" altLang="en-US" sz="2800"/>
          </a:p>
          <a:p>
            <a:pPr eaLnBrk="1" hangingPunct="1">
              <a:defRPr/>
            </a:pPr>
            <a:endParaRPr lang="zh-CN" altLang="en-US" sz="2800"/>
          </a:p>
          <a:p>
            <a:pPr eaLnBrk="1" hangingPunct="1">
              <a:buClr>
                <a:srgbClr val="FF0000"/>
              </a:buClr>
              <a:defRPr/>
            </a:pPr>
            <a:r>
              <a:rPr lang="zh-CN" altLang="en-US" sz="2800">
                <a:solidFill>
                  <a:srgbClr val="FF0000"/>
                </a:solidFill>
                <a:effectLst>
                  <a:outerShdw blurRad="38100" dist="38100" dir="2700000" algn="tl">
                    <a:srgbClr val="C0C0C0"/>
                  </a:outerShdw>
                </a:effectLst>
              </a:rPr>
              <a:t>两者之间的关系</a:t>
            </a:r>
          </a:p>
          <a:p>
            <a:pPr eaLnBrk="1" hangingPunct="1">
              <a:buFont typeface="Wingdings" panose="05000000000000000000" pitchFamily="2" charset="2"/>
              <a:buNone/>
              <a:defRPr/>
            </a:pPr>
            <a:endParaRPr lang="zh-CN" altLang="en-US" sz="2800"/>
          </a:p>
        </p:txBody>
      </p:sp>
      <p:graphicFrame>
        <p:nvGraphicFramePr>
          <p:cNvPr id="604225" name="Object 65"/>
          <p:cNvGraphicFramePr/>
          <p:nvPr/>
        </p:nvGraphicFramePr>
        <p:xfrm>
          <a:off x="5791200" y="2362200"/>
          <a:ext cx="2365375" cy="838200"/>
        </p:xfrm>
        <a:graphic>
          <a:graphicData uri="http://schemas.openxmlformats.org/presentationml/2006/ole">
            <mc:AlternateContent xmlns:mc="http://schemas.openxmlformats.org/markup-compatibility/2006">
              <mc:Choice xmlns:v="urn:schemas-microsoft-com:vml" Requires="v">
                <p:oleObj spid="_x0000_s21506" name="Equation" r:id="rId8" imgW="1180465" imgH="419100" progId="Equation.3">
                  <p:embed/>
                </p:oleObj>
              </mc:Choice>
              <mc:Fallback>
                <p:oleObj name="Equation" r:id="rId8" imgW="1180465" imgH="419100" progId="Equation.3">
                  <p:embed/>
                  <p:pic>
                    <p:nvPicPr>
                      <p:cNvPr id="604225" name="Object 6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1200" y="2362200"/>
                        <a:ext cx="2365375" cy="8382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604226" name="Object 66"/>
          <p:cNvGraphicFramePr/>
          <p:nvPr/>
        </p:nvGraphicFramePr>
        <p:xfrm>
          <a:off x="5791200" y="3886200"/>
          <a:ext cx="3903663" cy="836613"/>
        </p:xfrm>
        <a:graphic>
          <a:graphicData uri="http://schemas.openxmlformats.org/presentationml/2006/ole">
            <mc:AlternateContent xmlns:mc="http://schemas.openxmlformats.org/markup-compatibility/2006">
              <mc:Choice xmlns:v="urn:schemas-microsoft-com:vml" Requires="v">
                <p:oleObj spid="_x0000_s21507" name="Equation" r:id="rId10" imgW="1955800" imgH="419100" progId="Equation.3">
                  <p:embed/>
                </p:oleObj>
              </mc:Choice>
              <mc:Fallback>
                <p:oleObj name="Equation" r:id="rId10" imgW="1955800" imgH="419100" progId="Equation.3">
                  <p:embed/>
                  <p:pic>
                    <p:nvPicPr>
                      <p:cNvPr id="604226" name="Object 6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1200" y="3886200"/>
                        <a:ext cx="3903663" cy="836613"/>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604227" name="Object 67"/>
          <p:cNvGraphicFramePr/>
          <p:nvPr/>
        </p:nvGraphicFramePr>
        <p:xfrm>
          <a:off x="5791200" y="5410200"/>
          <a:ext cx="2660650" cy="811213"/>
        </p:xfrm>
        <a:graphic>
          <a:graphicData uri="http://schemas.openxmlformats.org/presentationml/2006/ole">
            <mc:AlternateContent xmlns:mc="http://schemas.openxmlformats.org/markup-compatibility/2006">
              <mc:Choice xmlns:v="urn:schemas-microsoft-com:vml" Requires="v">
                <p:oleObj spid="_x0000_s21508" name="Equation" r:id="rId12" imgW="1332865" imgH="406400" progId="Equation.3">
                  <p:embed/>
                </p:oleObj>
              </mc:Choice>
              <mc:Fallback>
                <p:oleObj name="Equation" r:id="rId12" imgW="1332865" imgH="406400" progId="Equation.3">
                  <p:embed/>
                  <p:pic>
                    <p:nvPicPr>
                      <p:cNvPr id="604227" name="Object 6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91200" y="5410200"/>
                        <a:ext cx="2660650" cy="811213"/>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604225"/>
                                        </p:tgtEl>
                                        <p:attrNameLst>
                                          <p:attrName>style.visibility</p:attrName>
                                        </p:attrNameLst>
                                      </p:cBhvr>
                                      <p:to>
                                        <p:strVal val="visible"/>
                                      </p:to>
                                    </p:set>
                                    <p:anim to="" calcmode="lin" valueType="num">
                                      <p:cBhvr>
                                        <p:cTn id="7" dur="1" fill="hold"/>
                                        <p:tgtEl>
                                          <p:spTgt spid="604225"/>
                                        </p:tgtEl>
                                      </p:cBhvr>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604226"/>
                                        </p:tgtEl>
                                        <p:attrNameLst>
                                          <p:attrName>style.visibility</p:attrName>
                                        </p:attrNameLst>
                                      </p:cBhvr>
                                      <p:to>
                                        <p:strVal val="visible"/>
                                      </p:to>
                                    </p:set>
                                    <p:anim to="" calcmode="lin" valueType="num">
                                      <p:cBhvr>
                                        <p:cTn id="12" dur="1" fill="hold"/>
                                        <p:tgtEl>
                                          <p:spTgt spid="604226"/>
                                        </p:tgtEl>
                                      </p:cBhvr>
                                    </p:anim>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499"/>
                                          </p:stCondLst>
                                        </p:cTn>
                                        <p:tgtEl>
                                          <p:spTgt spid="604227"/>
                                        </p:tgtEl>
                                        <p:attrNameLst>
                                          <p:attrName>style.visibility</p:attrName>
                                        </p:attrNameLst>
                                      </p:cBhvr>
                                      <p:to>
                                        <p:strVal val="visible"/>
                                      </p:to>
                                    </p:set>
                                    <p:anim to="" calcmode="lin" valueType="num">
                                      <p:cBhvr>
                                        <p:cTn id="17" dur="1" fill="hold"/>
                                        <p:tgtEl>
                                          <p:spTgt spid="604227"/>
                                        </p:tgtEl>
                                      </p:cBhvr>
                                    </p:anim>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2855913" y="476250"/>
            <a:ext cx="6192837" cy="1143000"/>
          </a:xfrm>
        </p:spPr>
        <p:txBody>
          <a:bodyPr/>
          <a:lstStyle/>
          <a:p>
            <a:pPr eaLnBrk="1" hangingPunct="1">
              <a:defRPr/>
            </a:pPr>
            <a:r>
              <a:rPr lang="zh-CN" altLang="en-US" sz="4400" dirty="0"/>
              <a:t>例2：各段时间不相等</a:t>
            </a:r>
          </a:p>
        </p:txBody>
      </p:sp>
      <p:sp>
        <p:nvSpPr>
          <p:cNvPr id="605187" name="Rectangle 3"/>
          <p:cNvSpPr>
            <a:spLocks noGrp="1" noChangeArrowheads="1"/>
          </p:cNvSpPr>
          <p:nvPr>
            <p:ph type="body" idx="1"/>
          </p:nvPr>
        </p:nvSpPr>
        <p:spPr/>
        <p:txBody>
          <a:bodyPr/>
          <a:lstStyle/>
          <a:p>
            <a:pPr marL="0" indent="0" eaLnBrk="1" hangingPunct="1">
              <a:lnSpc>
                <a:spcPct val="120000"/>
              </a:lnSpc>
              <a:buFont typeface="Wingdings" panose="05000000000000000000" pitchFamily="2" charset="2"/>
              <a:buNone/>
              <a:defRPr/>
            </a:pPr>
            <a:r>
              <a:rPr lang="zh-CN" altLang="en-US" sz="2400" dirty="0"/>
              <a:t>       假设在流水线各段的执行时间（</a:t>
            </a:r>
            <a:r>
              <a:rPr lang="zh-CN" altLang="zh-CN" sz="2400" dirty="0">
                <a:solidFill>
                  <a:srgbClr val="FF0000"/>
                </a:solidFill>
                <a:sym typeface="Symbol" panose="05050102010706020507" pitchFamily="18" charset="2"/>
              </a:rPr>
              <a:t> </a:t>
            </a:r>
            <a:r>
              <a:rPr lang="zh-CN" altLang="zh-CN" sz="2400" dirty="0">
                <a:sym typeface="Symbol" panose="05050102010706020507" pitchFamily="18" charset="2"/>
              </a:rPr>
              <a:t>t</a:t>
            </a:r>
            <a:r>
              <a:rPr lang="en-US" altLang="zh-CN" sz="2400" baseline="-25000" dirty="0">
                <a:sym typeface="Symbol" panose="05050102010706020507" pitchFamily="18" charset="2"/>
              </a:rPr>
              <a:t>1</a:t>
            </a:r>
            <a:r>
              <a:rPr lang="zh-CN" altLang="en-US" sz="2400" dirty="0">
                <a:sym typeface="Symbol" panose="05050102010706020507" pitchFamily="18" charset="2"/>
              </a:rPr>
              <a:t>、</a:t>
            </a:r>
            <a:r>
              <a:rPr lang="zh-CN" altLang="zh-CN" sz="2400" dirty="0">
                <a:sym typeface="Symbol" panose="05050102010706020507" pitchFamily="18" charset="2"/>
              </a:rPr>
              <a:t> t</a:t>
            </a:r>
            <a:r>
              <a:rPr lang="en-US" altLang="zh-CN" sz="2400" baseline="-25000" dirty="0">
                <a:sym typeface="Symbol" panose="05050102010706020507" pitchFamily="18" charset="2"/>
              </a:rPr>
              <a:t>2 </a:t>
            </a:r>
            <a:r>
              <a:rPr lang="zh-CN" altLang="en-US" sz="2400" dirty="0">
                <a:sym typeface="Symbol" panose="05050102010706020507" pitchFamily="18" charset="2"/>
              </a:rPr>
              <a:t>、</a:t>
            </a:r>
            <a:r>
              <a:rPr lang="zh-CN" altLang="zh-CN" sz="2400" dirty="0">
                <a:sym typeface="Symbol" panose="05050102010706020507" pitchFamily="18" charset="2"/>
              </a:rPr>
              <a:t> t</a:t>
            </a:r>
            <a:r>
              <a:rPr lang="en-US" altLang="zh-CN" sz="2400" baseline="-25000" dirty="0">
                <a:sym typeface="Symbol" panose="05050102010706020507" pitchFamily="18" charset="2"/>
              </a:rPr>
              <a:t>3 </a:t>
            </a:r>
            <a:r>
              <a:rPr lang="zh-CN" altLang="en-US" sz="2400" dirty="0">
                <a:sym typeface="Symbol" panose="05050102010706020507" pitchFamily="18" charset="2"/>
              </a:rPr>
              <a:t>、</a:t>
            </a:r>
            <a:r>
              <a:rPr lang="en-US" altLang="zh-CN" sz="2400" dirty="0">
                <a:sym typeface="Symbol" panose="05050102010706020507" pitchFamily="18" charset="2"/>
              </a:rPr>
              <a:t>…</a:t>
            </a:r>
            <a:r>
              <a:rPr lang="zh-CN" altLang="en-US" sz="2400" dirty="0">
                <a:sym typeface="Symbol" panose="05050102010706020507" pitchFamily="18" charset="2"/>
              </a:rPr>
              <a:t>、</a:t>
            </a:r>
            <a:r>
              <a:rPr lang="zh-CN" altLang="zh-CN" sz="2400" dirty="0">
                <a:sym typeface="Symbol" panose="05050102010706020507" pitchFamily="18" charset="2"/>
              </a:rPr>
              <a:t> t</a:t>
            </a:r>
            <a:r>
              <a:rPr lang="en-US" altLang="zh-CN" sz="2400" baseline="-25000" dirty="0">
                <a:sym typeface="Symbol" panose="05050102010706020507" pitchFamily="18" charset="2"/>
              </a:rPr>
              <a:t>m </a:t>
            </a:r>
            <a:r>
              <a:rPr lang="zh-CN" altLang="en-US" sz="2400" dirty="0"/>
              <a:t>）不相等，输入到流水线中的任务是连续的情况下，一条单功能</a:t>
            </a:r>
            <a:r>
              <a:rPr lang="en-US" altLang="zh-CN" sz="2400" dirty="0"/>
              <a:t>m</a:t>
            </a:r>
            <a:r>
              <a:rPr lang="zh-CN" altLang="en-US" sz="2400" dirty="0"/>
              <a:t>段线性流水线完成</a:t>
            </a:r>
            <a:r>
              <a:rPr lang="en-US" altLang="zh-CN" sz="2400" dirty="0"/>
              <a:t>n</a:t>
            </a:r>
            <a:r>
              <a:rPr lang="zh-CN" altLang="en-US" sz="2400" dirty="0"/>
              <a:t>个任务。</a:t>
            </a:r>
          </a:p>
          <a:p>
            <a:pPr marL="0" indent="0" eaLnBrk="1" hangingPunct="1">
              <a:buClr>
                <a:srgbClr val="FF0000"/>
              </a:buClr>
              <a:defRPr/>
            </a:pPr>
            <a:r>
              <a:rPr lang="zh-CN" altLang="en-US" sz="2400" dirty="0"/>
              <a:t>  </a:t>
            </a:r>
            <a:r>
              <a:rPr lang="zh-CN" altLang="en-US" sz="2400" dirty="0">
                <a:solidFill>
                  <a:srgbClr val="FF0000"/>
                </a:solidFill>
                <a:effectLst>
                  <a:outerShdw blurRad="38100" dist="38100" dir="2700000" algn="tl">
                    <a:srgbClr val="C0C0C0"/>
                  </a:outerShdw>
                </a:effectLst>
              </a:rPr>
              <a:t>实际吞吐率</a:t>
            </a:r>
          </a:p>
          <a:p>
            <a:pPr marL="0" indent="0" eaLnBrk="1" hangingPunct="1">
              <a:defRPr/>
            </a:pPr>
            <a:endParaRPr lang="zh-CN" altLang="en-US" sz="2400" dirty="0"/>
          </a:p>
          <a:p>
            <a:pPr marL="0" indent="0" eaLnBrk="1" hangingPunct="1">
              <a:defRPr/>
            </a:pPr>
            <a:endParaRPr lang="zh-CN" altLang="en-US" sz="2400" dirty="0"/>
          </a:p>
          <a:p>
            <a:pPr marL="0" indent="0" eaLnBrk="1" hangingPunct="1">
              <a:buClr>
                <a:srgbClr val="FF0000"/>
              </a:buClr>
              <a:defRPr/>
            </a:pPr>
            <a:r>
              <a:rPr lang="zh-CN" altLang="en-US" sz="2400" dirty="0">
                <a:solidFill>
                  <a:srgbClr val="FF0000"/>
                </a:solidFill>
                <a:effectLst>
                  <a:outerShdw blurRad="38100" dist="38100" dir="2700000" algn="tl">
                    <a:srgbClr val="C0C0C0"/>
                  </a:outerShdw>
                </a:effectLst>
              </a:rPr>
              <a:t>  最大吞吐率</a:t>
            </a:r>
          </a:p>
          <a:p>
            <a:pPr marL="0" indent="0" eaLnBrk="1" hangingPunct="1">
              <a:buFont typeface="Wingdings" panose="05000000000000000000" pitchFamily="2" charset="2"/>
              <a:buNone/>
              <a:defRPr/>
            </a:pPr>
            <a:endParaRPr lang="zh-CN" altLang="en-US" sz="2400" dirty="0"/>
          </a:p>
        </p:txBody>
      </p:sp>
      <p:sp>
        <p:nvSpPr>
          <p:cNvPr id="35844" name="Text Box 4"/>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5"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7"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sp>
        <p:nvSpPr>
          <p:cNvPr id="35845"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4</a:t>
            </a:r>
          </a:p>
        </p:txBody>
      </p:sp>
      <p:graphicFrame>
        <p:nvGraphicFramePr>
          <p:cNvPr id="605248" name="Object 64"/>
          <p:cNvGraphicFramePr/>
          <p:nvPr/>
        </p:nvGraphicFramePr>
        <p:xfrm>
          <a:off x="4837113" y="3481388"/>
          <a:ext cx="5146675" cy="1243012"/>
        </p:xfrm>
        <a:graphic>
          <a:graphicData uri="http://schemas.openxmlformats.org/presentationml/2006/ole">
            <mc:AlternateContent xmlns:mc="http://schemas.openxmlformats.org/markup-compatibility/2006">
              <mc:Choice xmlns:v="urn:schemas-microsoft-com:vml" Requires="v">
                <p:oleObj spid="_x0000_s22530" name="Equation" r:id="rId8" imgW="2578100" imgH="622300" progId="Equation.3">
                  <p:embed/>
                </p:oleObj>
              </mc:Choice>
              <mc:Fallback>
                <p:oleObj name="Equation" r:id="rId8" imgW="2578100" imgH="622300" progId="Equation.3">
                  <p:embed/>
                  <p:pic>
                    <p:nvPicPr>
                      <p:cNvPr id="605248" name="Object 6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7113" y="3481388"/>
                        <a:ext cx="5146675" cy="1243012"/>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605249" name="Object 65"/>
          <p:cNvGraphicFramePr/>
          <p:nvPr/>
        </p:nvGraphicFramePr>
        <p:xfrm>
          <a:off x="4865688" y="5229225"/>
          <a:ext cx="3678237" cy="863600"/>
        </p:xfrm>
        <a:graphic>
          <a:graphicData uri="http://schemas.openxmlformats.org/presentationml/2006/ole">
            <mc:AlternateContent xmlns:mc="http://schemas.openxmlformats.org/markup-compatibility/2006">
              <mc:Choice xmlns:v="urn:schemas-microsoft-com:vml" Requires="v">
                <p:oleObj spid="_x0000_s22531" name="Equation" r:id="rId10" imgW="1841500" imgH="431800" progId="Equation.3">
                  <p:embed/>
                </p:oleObj>
              </mc:Choice>
              <mc:Fallback>
                <p:oleObj name="Equation" r:id="rId10" imgW="1841500" imgH="431800" progId="Equation.3">
                  <p:embed/>
                  <p:pic>
                    <p:nvPicPr>
                      <p:cNvPr id="605249" name="Object 6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65688" y="5229225"/>
                        <a:ext cx="3678237" cy="8636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605248"/>
                                        </p:tgtEl>
                                        <p:attrNameLst>
                                          <p:attrName>style.visibility</p:attrName>
                                        </p:attrNameLst>
                                      </p:cBhvr>
                                      <p:to>
                                        <p:strVal val="visible"/>
                                      </p:to>
                                    </p:set>
                                    <p:anim to="" calcmode="lin" valueType="num">
                                      <p:cBhvr>
                                        <p:cTn id="7" dur="1" fill="hold"/>
                                        <p:tgtEl>
                                          <p:spTgt spid="605248"/>
                                        </p:tgtEl>
                                      </p:cBhvr>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605249"/>
                                        </p:tgtEl>
                                        <p:attrNameLst>
                                          <p:attrName>style.visibility</p:attrName>
                                        </p:attrNameLst>
                                      </p:cBhvr>
                                      <p:to>
                                        <p:strVal val="visible"/>
                                      </p:to>
                                    </p:set>
                                    <p:anim to="" calcmode="lin" valueType="num">
                                      <p:cBhvr>
                                        <p:cTn id="12" dur="1" fill="hold"/>
                                        <p:tgtEl>
                                          <p:spTgt spid="605249"/>
                                        </p:tgtEl>
                                      </p:cBhvr>
                                    </p:anim>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pPr eaLnBrk="1" hangingPunct="1">
              <a:defRPr/>
            </a:pPr>
            <a:r>
              <a:rPr lang="zh-CN" altLang="en-US"/>
              <a:t>问题及解决</a:t>
            </a:r>
          </a:p>
        </p:txBody>
      </p:sp>
      <p:sp>
        <p:nvSpPr>
          <p:cNvPr id="36867"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sp>
        <p:nvSpPr>
          <p:cNvPr id="36868" name="Text Box 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5</a:t>
            </a:r>
          </a:p>
        </p:txBody>
      </p:sp>
      <p:sp>
        <p:nvSpPr>
          <p:cNvPr id="606217" name="Rectangle 9"/>
          <p:cNvSpPr>
            <a:spLocks noGrp="1" noChangeArrowheads="1"/>
          </p:cNvSpPr>
          <p:nvPr>
            <p:ph type="body" idx="1"/>
          </p:nvPr>
        </p:nvSpPr>
        <p:spPr>
          <a:xfrm>
            <a:off x="2333625" y="1989138"/>
            <a:ext cx="7958138" cy="4535487"/>
          </a:xfrm>
        </p:spPr>
        <p:txBody>
          <a:bodyPr/>
          <a:lstStyle/>
          <a:p>
            <a:pPr marL="0" indent="0" eaLnBrk="1" hangingPunct="1">
              <a:lnSpc>
                <a:spcPct val="115000"/>
              </a:lnSpc>
              <a:buClr>
                <a:srgbClr val="FF0000"/>
              </a:buClr>
              <a:defRPr/>
            </a:pPr>
            <a:r>
              <a:rPr lang="zh-CN" altLang="en-US" sz="2800">
                <a:solidFill>
                  <a:srgbClr val="FF0000"/>
                </a:solidFill>
                <a:effectLst>
                  <a:outerShdw blurRad="38100" dist="38100" dir="2700000" algn="tl">
                    <a:srgbClr val="C0C0C0"/>
                  </a:outerShdw>
                </a:effectLst>
              </a:rPr>
              <a:t>  问题</a:t>
            </a:r>
          </a:p>
          <a:p>
            <a:pPr marL="0" indent="0" eaLnBrk="1" hangingPunct="1">
              <a:lnSpc>
                <a:spcPct val="115000"/>
              </a:lnSpc>
              <a:buFont typeface="Wingdings" panose="05000000000000000000" pitchFamily="2" charset="2"/>
              <a:buNone/>
              <a:defRPr/>
            </a:pPr>
            <a:r>
              <a:rPr lang="zh-CN" altLang="en-US" sz="2800"/>
              <a:t>    流水线的</a:t>
            </a:r>
            <a:r>
              <a:rPr lang="en-US" altLang="zh-CN" sz="2800"/>
              <a:t>TP</a:t>
            </a:r>
            <a:r>
              <a:rPr lang="zh-CN" altLang="en-US" sz="2800"/>
              <a:t>和</a:t>
            </a:r>
            <a:r>
              <a:rPr lang="en-US" altLang="zh-CN" sz="2800"/>
              <a:t>TP</a:t>
            </a:r>
            <a:r>
              <a:rPr lang="en-US" altLang="zh-CN" sz="2800" baseline="-25000"/>
              <a:t>max</a:t>
            </a:r>
            <a:r>
              <a:rPr lang="zh-CN" altLang="en-US" sz="2800"/>
              <a:t>主要由流水线中执行时间最长的那个功能段来决定，这个功能段就成了整个流水线的“瓶颈”。</a:t>
            </a:r>
          </a:p>
          <a:p>
            <a:pPr marL="0" indent="0" eaLnBrk="1" hangingPunct="1">
              <a:lnSpc>
                <a:spcPct val="115000"/>
              </a:lnSpc>
              <a:buClr>
                <a:srgbClr val="FF0000"/>
              </a:buClr>
              <a:defRPr/>
            </a:pPr>
            <a:r>
              <a:rPr lang="zh-CN" altLang="en-US" sz="2800">
                <a:solidFill>
                  <a:srgbClr val="FF0000"/>
                </a:solidFill>
                <a:effectLst>
                  <a:outerShdw blurRad="38100" dist="38100" dir="2700000" algn="tl">
                    <a:srgbClr val="C0C0C0"/>
                  </a:outerShdw>
                </a:effectLst>
              </a:rPr>
              <a:t>  解决</a:t>
            </a:r>
          </a:p>
          <a:p>
            <a:pPr marL="765175" lvl="1" eaLnBrk="1" hangingPunct="1">
              <a:lnSpc>
                <a:spcPct val="115000"/>
              </a:lnSpc>
              <a:defRPr/>
            </a:pPr>
            <a:r>
              <a:rPr lang="zh-CN" altLang="en-US"/>
              <a:t>将流水线中的“瓶颈”再细分；</a:t>
            </a:r>
          </a:p>
          <a:p>
            <a:pPr marL="765175" lvl="1" eaLnBrk="1" hangingPunct="1">
              <a:lnSpc>
                <a:spcPct val="115000"/>
              </a:lnSpc>
              <a:defRPr/>
            </a:pPr>
            <a:r>
              <a:rPr lang="zh-CN" altLang="en-US"/>
              <a:t>通过重复设置多套瓶颈功能段，让多个瓶颈功能段并行工作。</a:t>
            </a:r>
          </a:p>
        </p:txBody>
      </p:sp>
    </p:spTree>
  </p:cSld>
  <p:clrMapOvr>
    <a:masterClrMapping/>
  </p:clrMapOvr>
  <p:transition spd="slow">
    <p:random/>
    <p:sndAc>
      <p:stSnd>
        <p:snd r:embed="rId2" name="projctor.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85000"/>
              </a:lnSpc>
              <a:spcBef>
                <a:spcPct val="0"/>
              </a:spcBef>
              <a:spcAft>
                <a:spcPct val="0"/>
              </a:spcAft>
              <a:buClrTx/>
              <a:buSzTx/>
              <a:buFontTx/>
              <a:buNone/>
              <a:defRPr/>
            </a:pPr>
            <a:r>
              <a:rPr kumimoji="1" lang="en-US" altLang="zh-CN"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Amdahl</a:t>
            </a: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定律</a:t>
            </a:r>
            <a:b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br>
            <a:r>
              <a:rPr kumimoji="1" lang="zh-CN" altLang="en-US" sz="4800" b="0" i="0" u="none" strike="noStrike" kern="0" cap="none" spc="0" normalizeH="0" baseline="0" noProof="0">
                <a:ln>
                  <a:noFill/>
                </a:ln>
                <a:solidFill>
                  <a:schemeClr val="tx2"/>
                </a:solidFill>
                <a:effectLst>
                  <a:outerShdw blurRad="38100" dist="38100" dir="2700000" algn="tl">
                    <a:srgbClr val="C0C0C0"/>
                  </a:outerShdw>
                </a:effectLst>
                <a:uLnTx/>
                <a:uFillTx/>
                <a:latin typeface="+mj-lt"/>
                <a:ea typeface="+mj-ea"/>
                <a:cs typeface="+mj-cs"/>
              </a:rPr>
              <a:t>（量化）</a:t>
            </a:r>
          </a:p>
        </p:txBody>
      </p:sp>
      <p:sp>
        <p:nvSpPr>
          <p:cNvPr id="48131" name="Text Box 3"/>
          <p:cNvSpPr txBox="1"/>
          <p:nvPr/>
        </p:nvSpPr>
        <p:spPr>
          <a:xfrm>
            <a:off x="2870200" y="87313"/>
            <a:ext cx="7569200" cy="27559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eaLnBrk="1" hangingPunct="1">
              <a:spcBef>
                <a:spcPct val="50000"/>
              </a:spcBef>
              <a:buNone/>
            </a:pPr>
            <a:r>
              <a:rPr lang="zh-CN" altLang="en-US" sz="1200" b="0" dirty="0">
                <a:latin typeface="Times New Roman" panose="02020603050405020304" pitchFamily="18" charset="0"/>
                <a:ea typeface="幼圆" panose="02010509060101010101" pitchFamily="49" charset="-122"/>
                <a:hlinkClick r:id="rId4" action="ppaction://hlinksldjump"/>
              </a:rPr>
              <a:t>本章内容</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设计技术</a:t>
            </a:r>
            <a:r>
              <a:rPr lang="zh-CN" altLang="en-US" sz="1200" b="0" dirty="0">
                <a:latin typeface="Times New Roman" panose="02020603050405020304" pitchFamily="18" charset="0"/>
                <a:ea typeface="幼圆" panose="02010509060101010101" pitchFamily="49" charset="-122"/>
              </a:rPr>
              <a:t>&gt;&gt;</a:t>
            </a:r>
            <a:r>
              <a:rPr lang="zh-CN" altLang="en-US" sz="1200" b="0" dirty="0">
                <a:latin typeface="Times New Roman" panose="02020603050405020304" pitchFamily="18" charset="0"/>
                <a:ea typeface="幼圆" panose="02010509060101010101" pitchFamily="49" charset="-122"/>
                <a:hlinkClick r:id="" action="ppaction://noaction"/>
              </a:rPr>
              <a:t>定量准则</a:t>
            </a:r>
            <a:endParaRPr lang="zh-CN" altLang="en-US" sz="1200" b="0" dirty="0">
              <a:latin typeface="Times New Roman" panose="02020603050405020304" pitchFamily="18" charset="0"/>
              <a:ea typeface="幼圆" panose="02010509060101010101" pitchFamily="49" charset="-122"/>
            </a:endParaRPr>
          </a:p>
        </p:txBody>
      </p:sp>
      <p:sp>
        <p:nvSpPr>
          <p:cNvPr id="82951" name="Rectangle 7"/>
          <p:cNvSpPr>
            <a:spLocks noGrp="1" noChangeArrowheads="1"/>
          </p:cNvSpPr>
          <p:nvPr>
            <p:ph idx="1"/>
          </p:nvPr>
        </p:nvSpPr>
        <p:spPr>
          <a:xfrm>
            <a:off x="2333625" y="3429000"/>
            <a:ext cx="7958138" cy="2971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w"/>
              <a:defRPr/>
            </a:pPr>
            <a:r>
              <a:rPr kumimoji="1" lang="en-US" altLang="zh-CN" sz="2000" b="1" i="1"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S</a:t>
            </a:r>
            <a:r>
              <a:rPr kumimoji="1" lang="en-US" altLang="zh-CN" sz="2000" b="1" i="0" u="none" strike="noStrike" kern="0" cap="none" spc="0" normalizeH="0" baseline="-25000" noProof="0">
                <a:ln>
                  <a:noFill/>
                </a:ln>
                <a:solidFill>
                  <a:srgbClr val="FF3300"/>
                </a:solidFill>
                <a:effectLst>
                  <a:outerShdw blurRad="38100" dist="38100" dir="2700000" algn="tl">
                    <a:srgbClr val="C0C0C0"/>
                  </a:outerShdw>
                </a:effectLst>
                <a:uLnTx/>
                <a:uFillTx/>
                <a:latin typeface="+mn-lt"/>
                <a:ea typeface="+mn-ea"/>
                <a:cs typeface="+mn-cs"/>
              </a:rPr>
              <a:t>n</a:t>
            </a:r>
            <a:r>
              <a:rPr kumimoji="1" lang="en-US" altLang="zh-CN" sz="20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a:t>
            </a:r>
            <a:r>
              <a:rPr kumimoji="1" lang="zh-CN" altLang="en-US" sz="2000" b="1" i="0" u="none" strike="noStrike" kern="0" cap="none" spc="0" normalizeH="0" baseline="0" noProof="0">
                <a:ln>
                  <a:noFill/>
                </a:ln>
                <a:solidFill>
                  <a:schemeClr val="tx1"/>
                </a:solidFill>
                <a:effectLst/>
                <a:uLnTx/>
                <a:uFillTx/>
                <a:latin typeface="+mn-lt"/>
                <a:ea typeface="+mn-ea"/>
                <a:cs typeface="+mn-cs"/>
              </a:rPr>
              <a:t>整个系统的加速比</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w"/>
              <a:defRPr/>
            </a:pPr>
            <a:r>
              <a:rPr kumimoji="1" lang="en-US" altLang="zh-CN" sz="2000" b="1" i="1"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T</a:t>
            </a:r>
            <a:r>
              <a:rPr kumimoji="1" lang="en-US" altLang="zh-CN" sz="2000" b="1" i="0" u="none" strike="noStrike" kern="0" cap="none" spc="0" normalizeH="0" baseline="-25000" noProof="0">
                <a:ln>
                  <a:noFill/>
                </a:ln>
                <a:solidFill>
                  <a:srgbClr val="FF3300"/>
                </a:solidFill>
                <a:effectLst>
                  <a:outerShdw blurRad="38100" dist="38100" dir="2700000" algn="tl">
                    <a:srgbClr val="C0C0C0"/>
                  </a:outerShdw>
                </a:effectLst>
                <a:uLnTx/>
                <a:uFillTx/>
                <a:latin typeface="+mn-lt"/>
                <a:ea typeface="+mn-ea"/>
                <a:cs typeface="+mn-cs"/>
              </a:rPr>
              <a:t>0</a:t>
            </a:r>
            <a:r>
              <a:rPr kumimoji="1" lang="en-US" altLang="zh-CN" sz="20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a:t>
            </a:r>
            <a:r>
              <a:rPr kumimoji="1" lang="zh-CN" altLang="en-US" sz="2000" b="1" i="0" u="none" strike="noStrike" kern="0" cap="none" spc="0" normalizeH="0" baseline="0" noProof="0">
                <a:ln>
                  <a:noFill/>
                </a:ln>
                <a:solidFill>
                  <a:schemeClr val="tx1"/>
                </a:solidFill>
                <a:effectLst/>
                <a:uLnTx/>
                <a:uFillTx/>
                <a:latin typeface="+mn-lt"/>
                <a:ea typeface="+mn-ea"/>
                <a:cs typeface="+mn-cs"/>
              </a:rPr>
              <a:t>改进前整个任务的执行时间</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w"/>
              <a:defRPr/>
            </a:pPr>
            <a:r>
              <a:rPr kumimoji="1" lang="en-US" altLang="zh-CN" sz="2000" b="1" i="1"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T</a:t>
            </a:r>
            <a:r>
              <a:rPr kumimoji="1" lang="en-US" altLang="zh-CN" sz="2000" b="1" i="0" u="none" strike="noStrike" kern="0" cap="none" spc="0" normalizeH="0" baseline="-25000" noProof="0">
                <a:ln>
                  <a:noFill/>
                </a:ln>
                <a:solidFill>
                  <a:srgbClr val="FF3300"/>
                </a:solidFill>
                <a:effectLst>
                  <a:outerShdw blurRad="38100" dist="38100" dir="2700000" algn="tl">
                    <a:srgbClr val="C0C0C0"/>
                  </a:outerShdw>
                </a:effectLst>
                <a:uLnTx/>
                <a:uFillTx/>
                <a:latin typeface="+mn-lt"/>
                <a:ea typeface="+mn-ea"/>
                <a:cs typeface="+mn-cs"/>
              </a:rPr>
              <a:t>n</a:t>
            </a:r>
            <a:r>
              <a:rPr kumimoji="1" lang="en-US" altLang="zh-CN" sz="20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a:t>
            </a:r>
            <a:r>
              <a:rPr kumimoji="1" lang="zh-CN" altLang="en-US" sz="2000" b="1" i="0" u="none" strike="noStrike" kern="0" cap="none" spc="0" normalizeH="0" baseline="0" noProof="0">
                <a:ln>
                  <a:noFill/>
                </a:ln>
                <a:solidFill>
                  <a:schemeClr val="tx1"/>
                </a:solidFill>
                <a:effectLst/>
                <a:uLnTx/>
                <a:uFillTx/>
                <a:latin typeface="+mn-lt"/>
                <a:ea typeface="+mn-ea"/>
                <a:cs typeface="+mn-cs"/>
              </a:rPr>
              <a:t>改进后整个任务的执行时间</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w"/>
              <a:defRPr/>
            </a:pPr>
            <a:r>
              <a:rPr kumimoji="1" lang="en-US" altLang="zh-CN" sz="2000" b="1" i="1"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F</a:t>
            </a:r>
            <a:r>
              <a:rPr kumimoji="1" lang="en-US" altLang="zh-CN" sz="2000" b="1" i="0" u="none" strike="noStrike" kern="0" cap="none" spc="0" normalizeH="0" baseline="-25000" noProof="0">
                <a:ln>
                  <a:noFill/>
                </a:ln>
                <a:solidFill>
                  <a:srgbClr val="FF3300"/>
                </a:solidFill>
                <a:effectLst>
                  <a:outerShdw blurRad="38100" dist="38100" dir="2700000" algn="tl">
                    <a:srgbClr val="C0C0C0"/>
                  </a:outerShdw>
                </a:effectLst>
                <a:uLnTx/>
                <a:uFillTx/>
                <a:latin typeface="+mn-lt"/>
                <a:ea typeface="+mn-ea"/>
                <a:cs typeface="+mn-cs"/>
              </a:rPr>
              <a:t>e</a:t>
            </a:r>
            <a:r>
              <a:rPr kumimoji="1" lang="en-US" altLang="zh-CN" sz="20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a:t>
            </a:r>
            <a:r>
              <a:rPr kumimoji="1" lang="zh-CN" altLang="en-US" sz="2000" b="1" i="0" u="none" strike="noStrike" kern="0" cap="none" spc="0" normalizeH="0" baseline="0" noProof="0">
                <a:ln>
                  <a:noFill/>
                </a:ln>
                <a:solidFill>
                  <a:schemeClr val="tx1"/>
                </a:solidFill>
                <a:effectLst/>
                <a:uLnTx/>
                <a:uFillTx/>
                <a:latin typeface="宋体" panose="02010600030101010101" pitchFamily="2" charset="-122"/>
                <a:ea typeface="+mn-ea"/>
                <a:cs typeface="+mn-cs"/>
              </a:rPr>
              <a:t>增强比例</a:t>
            </a:r>
            <a:r>
              <a:rPr kumimoji="1" lang="zh-CN" altLang="en-US" sz="2000" b="1" i="0" u="none" strike="noStrike" kern="0" cap="none" spc="0" normalizeH="0" baseline="0" noProof="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1" lang="en-US" altLang="zh-CN" sz="2000" b="1" i="0" u="none" strike="noStrike" kern="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w"/>
              <a:defRPr/>
            </a:pPr>
            <a:r>
              <a:rPr kumimoji="1" lang="en-US" altLang="zh-CN" sz="2000" b="1" i="1"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S</a:t>
            </a:r>
            <a:r>
              <a:rPr kumimoji="1" lang="en-US" altLang="zh-CN" sz="2000" b="1" i="0" u="none" strike="noStrike" kern="0" cap="none" spc="0" normalizeH="0" baseline="-25000" noProof="0">
                <a:ln>
                  <a:noFill/>
                </a:ln>
                <a:solidFill>
                  <a:srgbClr val="FF3300"/>
                </a:solidFill>
                <a:effectLst>
                  <a:outerShdw blurRad="38100" dist="38100" dir="2700000" algn="tl">
                    <a:srgbClr val="C0C0C0"/>
                  </a:outerShdw>
                </a:effectLst>
                <a:uLnTx/>
                <a:uFillTx/>
                <a:latin typeface="+mn-lt"/>
                <a:ea typeface="+mn-ea"/>
                <a:cs typeface="+mn-cs"/>
              </a:rPr>
              <a:t>e </a:t>
            </a:r>
            <a:r>
              <a:rPr kumimoji="1" lang="en-US" altLang="zh-CN" sz="2000" b="1" i="0" u="none" strike="noStrike" kern="0" cap="none" spc="0" normalizeH="0" baseline="0" noProof="0">
                <a:ln>
                  <a:noFill/>
                </a:ln>
                <a:solidFill>
                  <a:srgbClr val="FF3300"/>
                </a:solidFill>
                <a:effectLst>
                  <a:outerShdw blurRad="38100" dist="38100" dir="2700000" algn="tl">
                    <a:srgbClr val="C0C0C0"/>
                  </a:outerShdw>
                </a:effectLst>
                <a:uLnTx/>
                <a:uFillTx/>
                <a:latin typeface="+mn-lt"/>
                <a:ea typeface="+mn-ea"/>
                <a:cs typeface="+mn-cs"/>
              </a:rPr>
              <a:t>：</a:t>
            </a:r>
            <a:r>
              <a:rPr kumimoji="1" lang="zh-CN" altLang="en-US" sz="2000" b="1" i="0" u="none" strike="noStrike" kern="0" cap="none" spc="0" normalizeH="0" baseline="0" noProof="0">
                <a:ln>
                  <a:noFill/>
                </a:ln>
                <a:solidFill>
                  <a:schemeClr val="tx1"/>
                </a:solidFill>
                <a:effectLst/>
                <a:uLnTx/>
                <a:uFillTx/>
                <a:latin typeface="宋体" panose="02010600030101010101" pitchFamily="2" charset="-122"/>
                <a:ea typeface="+mn-ea"/>
                <a:cs typeface="+mn-cs"/>
              </a:rPr>
              <a:t>增强</a:t>
            </a:r>
            <a:r>
              <a:rPr kumimoji="1" lang="zh-CN" altLang="en-US" sz="2000" b="1" i="0" u="none" strike="noStrike" kern="0" cap="none" spc="0" normalizeH="0" baseline="0" noProof="0">
                <a:ln>
                  <a:noFill/>
                </a:ln>
                <a:solidFill>
                  <a:schemeClr val="tx1"/>
                </a:solidFill>
                <a:effectLst/>
                <a:uLnTx/>
                <a:uFillTx/>
                <a:latin typeface="+mn-lt"/>
                <a:ea typeface="+mn-ea"/>
                <a:cs typeface="+mn-cs"/>
              </a:rPr>
              <a:t>加速比</a:t>
            </a:r>
          </a:p>
          <a:p>
            <a:pPr marL="342900" marR="0" lvl="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w"/>
              <a:defRPr/>
            </a:pPr>
            <a:endParaRPr kumimoji="1" lang="en-US" altLang="zh-CN" sz="2000" b="1" i="0" u="none" strike="noStrike" kern="0" cap="none" spc="0" normalizeH="0" baseline="0" noProof="0">
              <a:ln>
                <a:noFill/>
              </a:ln>
              <a:solidFill>
                <a:schemeClr val="tx1"/>
              </a:solidFill>
              <a:effectLst/>
              <a:uLnTx/>
              <a:uFillTx/>
              <a:latin typeface="+mn-lt"/>
              <a:ea typeface="+mn-ea"/>
              <a:cs typeface="+mn-cs"/>
            </a:endParaRPr>
          </a:p>
        </p:txBody>
      </p:sp>
      <p:graphicFrame>
        <p:nvGraphicFramePr>
          <p:cNvPr id="48133" name="Object 10"/>
          <p:cNvGraphicFramePr>
            <a:graphicFrameLocks noChangeAspect="1"/>
          </p:cNvGraphicFramePr>
          <p:nvPr/>
        </p:nvGraphicFramePr>
        <p:xfrm>
          <a:off x="4724400" y="2133600"/>
          <a:ext cx="3352800" cy="1241425"/>
        </p:xfrm>
        <a:graphic>
          <a:graphicData uri="http://schemas.openxmlformats.org/presentationml/2006/ole">
            <mc:AlternateContent xmlns:mc="http://schemas.openxmlformats.org/markup-compatibility/2006">
              <mc:Choice xmlns:v="urn:schemas-microsoft-com:vml" Requires="v">
                <p:oleObj spid="_x0000_s5122" r:id="rId5" imgW="1371600" imgH="508000" progId="Equation.3">
                  <p:embed/>
                </p:oleObj>
              </mc:Choice>
              <mc:Fallback>
                <p:oleObj r:id="rId5" imgW="1371600" imgH="508000" progId="Equation.3">
                  <p:embed/>
                  <p:pic>
                    <p:nvPicPr>
                      <p:cNvPr id="48133" name="Object 10"/>
                      <p:cNvPicPr/>
                      <p:nvPr/>
                    </p:nvPicPr>
                    <p:blipFill>
                      <a:blip r:embed="rId6"/>
                      <a:stretch>
                        <a:fillRect/>
                      </a:stretch>
                    </p:blipFill>
                    <p:spPr>
                      <a:xfrm>
                        <a:off x="4724400" y="2133600"/>
                        <a:ext cx="3352800" cy="1241425"/>
                      </a:xfrm>
                      <a:prstGeom prst="rect">
                        <a:avLst/>
                      </a:prstGeom>
                      <a:solidFill>
                        <a:srgbClr val="FFFF00"/>
                      </a:solidFill>
                      <a:ln w="28575" cap="flat" cmpd="sng">
                        <a:solidFill>
                          <a:schemeClr val="tx1"/>
                        </a:solidFill>
                        <a:prstDash val="solid"/>
                        <a:miter/>
                        <a:headEnd type="none" w="med" len="med"/>
                        <a:tailEnd type="none" w="med" len="med"/>
                      </a:ln>
                      <a:effectLst>
                        <a:outerShdw dist="107763" dir="2699999" algn="ctr" rotWithShape="0">
                          <a:srgbClr val="808080"/>
                        </a:outerShdw>
                      </a:effectLst>
                    </p:spPr>
                  </p:pic>
                </p:oleObj>
              </mc:Fallback>
            </mc:AlternateContent>
          </a:graphicData>
        </a:graphic>
      </p:graphicFrame>
      <p:graphicFrame>
        <p:nvGraphicFramePr>
          <p:cNvPr id="48134" name="Object 11"/>
          <p:cNvGraphicFramePr>
            <a:graphicFrameLocks noChangeAspect="1"/>
          </p:cNvGraphicFramePr>
          <p:nvPr/>
        </p:nvGraphicFramePr>
        <p:xfrm>
          <a:off x="5186363" y="4702175"/>
          <a:ext cx="3890962" cy="1552575"/>
        </p:xfrm>
        <a:graphic>
          <a:graphicData uri="http://schemas.openxmlformats.org/presentationml/2006/ole">
            <mc:AlternateContent xmlns:mc="http://schemas.openxmlformats.org/markup-compatibility/2006">
              <mc:Choice xmlns:v="urn:schemas-microsoft-com:vml" Requires="v">
                <p:oleObj spid="_x0000_s5123" r:id="rId7" imgW="2159000" imgH="863600" progId="Equation.3">
                  <p:embed/>
                </p:oleObj>
              </mc:Choice>
              <mc:Fallback>
                <p:oleObj r:id="rId7" imgW="2159000" imgH="863600" progId="Equation.3">
                  <p:embed/>
                  <p:pic>
                    <p:nvPicPr>
                      <p:cNvPr id="48134" name="Object 11"/>
                      <p:cNvPicPr/>
                      <p:nvPr/>
                    </p:nvPicPr>
                    <p:blipFill>
                      <a:blip r:embed="rId8"/>
                      <a:stretch>
                        <a:fillRect/>
                      </a:stretch>
                    </p:blipFill>
                    <p:spPr>
                      <a:xfrm>
                        <a:off x="5186363" y="4702175"/>
                        <a:ext cx="3890962" cy="1552575"/>
                      </a:xfrm>
                      <a:prstGeom prst="rect">
                        <a:avLst/>
                      </a:prstGeom>
                      <a:noFill/>
                      <a:ln w="38100">
                        <a:noFill/>
                        <a:miter/>
                      </a:ln>
                    </p:spPr>
                  </p:pic>
                </p:oleObj>
              </mc:Fallback>
            </mc:AlternateContent>
          </a:graphicData>
        </a:graphic>
      </p:graphicFrame>
      <p:sp>
        <p:nvSpPr>
          <p:cNvPr id="48135" name="Text Box 12"/>
          <p:cNvSpPr txBox="1"/>
          <p:nvPr/>
        </p:nvSpPr>
        <p:spPr>
          <a:xfrm>
            <a:off x="9829800" y="0"/>
            <a:ext cx="838200" cy="276860"/>
          </a:xfrm>
          <a:prstGeom prst="rect">
            <a:avLst/>
          </a:prstGeom>
          <a:noFill/>
          <a:ln w="9525">
            <a:noFill/>
          </a:ln>
        </p:spPr>
        <p:txBody>
          <a:bodyPr lIns="90000" tIns="46800" rIns="90000" bIns="46800">
            <a:spAutoFit/>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mn-lt"/>
                <a:ea typeface="+mn-ea"/>
              </a:defRPr>
            </a:lvl5pPr>
          </a:lstStyle>
          <a:p>
            <a:pPr marL="0" lvl="0" indent="0" algn="ctr" eaLnBrk="1" hangingPunct="1">
              <a:spcBef>
                <a:spcPct val="50000"/>
              </a:spcBef>
              <a:buNone/>
            </a:pPr>
            <a:r>
              <a:rPr lang="en-US" altLang="zh-CN" sz="1200" b="0" dirty="0">
                <a:latin typeface="幼圆" panose="02010509060101010101" pitchFamily="49" charset="-122"/>
                <a:ea typeface="幼圆" panose="02010509060101010101" pitchFamily="49" charset="-122"/>
              </a:rPr>
              <a:t>4 </a:t>
            </a:r>
            <a:r>
              <a:rPr lang="zh-CN" altLang="en-US" sz="1200" b="0" dirty="0">
                <a:latin typeface="幼圆" panose="02010509060101010101" pitchFamily="49" charset="-122"/>
                <a:ea typeface="幼圆" panose="02010509060101010101" pitchFamily="49" charset="-122"/>
              </a:rPr>
              <a:t>之 </a:t>
            </a:r>
            <a:r>
              <a:rPr lang="en-US" altLang="zh-CN" sz="1200" b="0" dirty="0">
                <a:latin typeface="幼圆" panose="02010509060101010101" pitchFamily="49" charset="-122"/>
                <a:ea typeface="幼圆" panose="02010509060101010101" pitchFamily="49" charset="-122"/>
              </a:rPr>
              <a:t>3</a:t>
            </a:r>
          </a:p>
        </p:txBody>
      </p:sp>
    </p:spTree>
  </p:cSld>
  <p:clrMapOvr>
    <a:masterClrMapping/>
  </p:clrMapOvr>
  <p:transition spd="slow">
    <p:random/>
    <p:sndAc>
      <p:stSnd>
        <p:snd r:embed="rId3" name="camera.wav"/>
      </p:stSnd>
    </p:sndAc>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pPr eaLnBrk="1" hangingPunct="1">
              <a:defRPr/>
            </a:pPr>
            <a:r>
              <a:rPr lang="zh-CN" altLang="en-US"/>
              <a:t>举  例-</a:t>
            </a:r>
            <a:r>
              <a:rPr lang="zh-CN" altLang="en-US" sz="3600"/>
              <a:t>瓶颈</a:t>
            </a:r>
          </a:p>
        </p:txBody>
      </p:sp>
      <p:sp>
        <p:nvSpPr>
          <p:cNvPr id="37891"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sp>
        <p:nvSpPr>
          <p:cNvPr id="37892" name="Text Box 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6</a:t>
            </a:r>
          </a:p>
        </p:txBody>
      </p:sp>
      <p:sp>
        <p:nvSpPr>
          <p:cNvPr id="37893" name="Rectangle 8"/>
          <p:cNvSpPr>
            <a:spLocks noChangeArrowheads="1"/>
          </p:cNvSpPr>
          <p:nvPr/>
        </p:nvSpPr>
        <p:spPr bwMode="auto">
          <a:xfrm>
            <a:off x="3584575" y="2324100"/>
            <a:ext cx="1198563" cy="5080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S</a:t>
            </a:r>
            <a:r>
              <a:rPr lang="en-US" altLang="zh-CN" sz="2400" baseline="-25000">
                <a:solidFill>
                  <a:schemeClr val="tx2"/>
                </a:solidFill>
              </a:rPr>
              <a:t>1</a:t>
            </a:r>
            <a:endParaRPr lang="en-US" altLang="zh-CN" sz="2400">
              <a:solidFill>
                <a:schemeClr val="tx2"/>
              </a:solidFill>
            </a:endParaRPr>
          </a:p>
        </p:txBody>
      </p:sp>
      <p:sp>
        <p:nvSpPr>
          <p:cNvPr id="37894" name="Line 9"/>
          <p:cNvSpPr>
            <a:spLocks noChangeShapeType="1"/>
          </p:cNvSpPr>
          <p:nvPr/>
        </p:nvSpPr>
        <p:spPr bwMode="auto">
          <a:xfrm>
            <a:off x="3090863" y="2578100"/>
            <a:ext cx="493712"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5" name="Rectangle 10"/>
          <p:cNvSpPr>
            <a:spLocks noChangeArrowheads="1"/>
          </p:cNvSpPr>
          <p:nvPr/>
        </p:nvSpPr>
        <p:spPr bwMode="auto">
          <a:xfrm>
            <a:off x="3584575" y="2768600"/>
            <a:ext cx="1198563"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a:t>
            </a:r>
            <a:r>
              <a:rPr lang="en-US" altLang="zh-CN" sz="2400">
                <a:solidFill>
                  <a:schemeClr val="tx2"/>
                </a:solidFill>
              </a:rPr>
              <a:t>t</a:t>
            </a:r>
            <a:r>
              <a:rPr lang="en-US" altLang="zh-CN" sz="2400" baseline="-25000">
                <a:solidFill>
                  <a:schemeClr val="tx2"/>
                </a:solidFill>
              </a:rPr>
              <a:t>1</a:t>
            </a:r>
            <a:r>
              <a:rPr lang="en-US" altLang="zh-CN" sz="2400">
                <a:solidFill>
                  <a:schemeClr val="tx2"/>
                </a:solidFill>
              </a:rPr>
              <a:t>=</a:t>
            </a:r>
            <a:r>
              <a:rPr lang="zh-CN" altLang="zh-CN" sz="2400">
                <a:solidFill>
                  <a:schemeClr val="tx2"/>
                </a:solidFill>
                <a:sym typeface="Symbol" panose="05050102010706020507" pitchFamily="18" charset="2"/>
              </a:rPr>
              <a:t>t</a:t>
            </a:r>
            <a:endParaRPr lang="en-US" altLang="zh-CN" sz="2400">
              <a:solidFill>
                <a:schemeClr val="tx2"/>
              </a:solidFill>
              <a:sym typeface="Symbol" panose="05050102010706020507" pitchFamily="18" charset="2"/>
            </a:endParaRPr>
          </a:p>
        </p:txBody>
      </p:sp>
      <p:sp>
        <p:nvSpPr>
          <p:cNvPr id="37896" name="Line 11"/>
          <p:cNvSpPr>
            <a:spLocks noChangeShapeType="1"/>
          </p:cNvSpPr>
          <p:nvPr/>
        </p:nvSpPr>
        <p:spPr bwMode="auto">
          <a:xfrm>
            <a:off x="4783138" y="2578100"/>
            <a:ext cx="282575"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7" name="Rectangle 12"/>
          <p:cNvSpPr>
            <a:spLocks noChangeArrowheads="1"/>
          </p:cNvSpPr>
          <p:nvPr/>
        </p:nvSpPr>
        <p:spPr bwMode="auto">
          <a:xfrm>
            <a:off x="5065713" y="2324100"/>
            <a:ext cx="1200150" cy="5080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S</a:t>
            </a:r>
            <a:r>
              <a:rPr lang="en-US" altLang="zh-CN" sz="2400" baseline="-25000">
                <a:solidFill>
                  <a:schemeClr val="tx2"/>
                </a:solidFill>
              </a:rPr>
              <a:t>2</a:t>
            </a:r>
            <a:endParaRPr lang="en-US" altLang="zh-CN" sz="2400">
              <a:solidFill>
                <a:schemeClr val="tx2"/>
              </a:solidFill>
            </a:endParaRPr>
          </a:p>
        </p:txBody>
      </p:sp>
      <p:sp>
        <p:nvSpPr>
          <p:cNvPr id="37898" name="Rectangle 13"/>
          <p:cNvSpPr>
            <a:spLocks noChangeArrowheads="1"/>
          </p:cNvSpPr>
          <p:nvPr/>
        </p:nvSpPr>
        <p:spPr bwMode="auto">
          <a:xfrm>
            <a:off x="5065713" y="2768600"/>
            <a:ext cx="12001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a:t>
            </a:r>
            <a:r>
              <a:rPr lang="en-US" altLang="zh-CN" sz="2400">
                <a:solidFill>
                  <a:schemeClr val="tx2"/>
                </a:solidFill>
              </a:rPr>
              <a:t>t</a:t>
            </a:r>
            <a:r>
              <a:rPr lang="en-US" altLang="zh-CN" sz="2400" baseline="-25000">
                <a:solidFill>
                  <a:schemeClr val="tx2"/>
                </a:solidFill>
              </a:rPr>
              <a:t>2</a:t>
            </a:r>
            <a:r>
              <a:rPr lang="en-US" altLang="zh-CN" sz="2400">
                <a:solidFill>
                  <a:schemeClr val="tx2"/>
                </a:solidFill>
              </a:rPr>
              <a:t>=3</a:t>
            </a:r>
            <a:r>
              <a:rPr lang="zh-CN" altLang="zh-CN" sz="2400">
                <a:solidFill>
                  <a:schemeClr val="tx2"/>
                </a:solidFill>
                <a:sym typeface="Symbol" panose="05050102010706020507" pitchFamily="18" charset="2"/>
              </a:rPr>
              <a:t>t</a:t>
            </a:r>
            <a:endParaRPr lang="en-US" altLang="zh-CN" sz="2400">
              <a:solidFill>
                <a:schemeClr val="tx2"/>
              </a:solidFill>
              <a:sym typeface="Symbol" panose="05050102010706020507" pitchFamily="18" charset="2"/>
            </a:endParaRPr>
          </a:p>
        </p:txBody>
      </p:sp>
      <p:sp>
        <p:nvSpPr>
          <p:cNvPr id="37899" name="Line 14"/>
          <p:cNvSpPr>
            <a:spLocks noChangeShapeType="1"/>
          </p:cNvSpPr>
          <p:nvPr/>
        </p:nvSpPr>
        <p:spPr bwMode="auto">
          <a:xfrm>
            <a:off x="6265863" y="2578100"/>
            <a:ext cx="280987"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0" name="Rectangle 15"/>
          <p:cNvSpPr>
            <a:spLocks noChangeArrowheads="1"/>
          </p:cNvSpPr>
          <p:nvPr/>
        </p:nvSpPr>
        <p:spPr bwMode="auto">
          <a:xfrm>
            <a:off x="6546850" y="2324100"/>
            <a:ext cx="1200150" cy="5080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S</a:t>
            </a:r>
            <a:r>
              <a:rPr lang="en-US" altLang="zh-CN" sz="2400" baseline="-25000">
                <a:solidFill>
                  <a:schemeClr val="tx2"/>
                </a:solidFill>
              </a:rPr>
              <a:t>3</a:t>
            </a:r>
            <a:endParaRPr lang="en-US" altLang="zh-CN" sz="2400">
              <a:solidFill>
                <a:schemeClr val="tx2"/>
              </a:solidFill>
            </a:endParaRPr>
          </a:p>
        </p:txBody>
      </p:sp>
      <p:sp>
        <p:nvSpPr>
          <p:cNvPr id="37901" name="Rectangle 16"/>
          <p:cNvSpPr>
            <a:spLocks noChangeArrowheads="1"/>
          </p:cNvSpPr>
          <p:nvPr/>
        </p:nvSpPr>
        <p:spPr bwMode="auto">
          <a:xfrm>
            <a:off x="6546850" y="2768600"/>
            <a:ext cx="12001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a:t>
            </a:r>
            <a:r>
              <a:rPr lang="en-US" altLang="zh-CN" sz="2400">
                <a:solidFill>
                  <a:schemeClr val="tx2"/>
                </a:solidFill>
              </a:rPr>
              <a:t>t</a:t>
            </a:r>
            <a:r>
              <a:rPr lang="en-US" altLang="zh-CN" sz="2400" baseline="-25000">
                <a:solidFill>
                  <a:schemeClr val="tx2"/>
                </a:solidFill>
              </a:rPr>
              <a:t>3</a:t>
            </a:r>
            <a:r>
              <a:rPr lang="en-US" altLang="zh-CN" sz="2400">
                <a:solidFill>
                  <a:schemeClr val="tx2"/>
                </a:solidFill>
              </a:rPr>
              <a:t>=</a:t>
            </a:r>
            <a:r>
              <a:rPr lang="zh-CN" altLang="zh-CN" sz="2400">
                <a:solidFill>
                  <a:schemeClr val="tx2"/>
                </a:solidFill>
                <a:sym typeface="Symbol" panose="05050102010706020507" pitchFamily="18" charset="2"/>
              </a:rPr>
              <a:t>t</a:t>
            </a:r>
            <a:endParaRPr lang="en-US" altLang="zh-CN" sz="2400">
              <a:solidFill>
                <a:schemeClr val="tx2"/>
              </a:solidFill>
              <a:sym typeface="Symbol" panose="05050102010706020507" pitchFamily="18" charset="2"/>
            </a:endParaRPr>
          </a:p>
        </p:txBody>
      </p:sp>
      <p:sp>
        <p:nvSpPr>
          <p:cNvPr id="37902" name="Line 17"/>
          <p:cNvSpPr>
            <a:spLocks noChangeShapeType="1"/>
          </p:cNvSpPr>
          <p:nvPr/>
        </p:nvSpPr>
        <p:spPr bwMode="auto">
          <a:xfrm>
            <a:off x="7747000" y="2578100"/>
            <a:ext cx="282575"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3" name="Rectangle 18"/>
          <p:cNvSpPr>
            <a:spLocks noChangeArrowheads="1"/>
          </p:cNvSpPr>
          <p:nvPr/>
        </p:nvSpPr>
        <p:spPr bwMode="auto">
          <a:xfrm>
            <a:off x="8029575" y="2324100"/>
            <a:ext cx="1198563" cy="5080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S</a:t>
            </a:r>
            <a:r>
              <a:rPr lang="en-US" altLang="zh-CN" sz="2400" baseline="-25000">
                <a:solidFill>
                  <a:schemeClr val="tx2"/>
                </a:solidFill>
              </a:rPr>
              <a:t>4</a:t>
            </a:r>
            <a:endParaRPr lang="en-US" altLang="zh-CN" sz="2400">
              <a:solidFill>
                <a:schemeClr val="tx2"/>
              </a:solidFill>
            </a:endParaRPr>
          </a:p>
        </p:txBody>
      </p:sp>
      <p:sp>
        <p:nvSpPr>
          <p:cNvPr id="37904" name="Rectangle 19"/>
          <p:cNvSpPr>
            <a:spLocks noChangeArrowheads="1"/>
          </p:cNvSpPr>
          <p:nvPr/>
        </p:nvSpPr>
        <p:spPr bwMode="auto">
          <a:xfrm>
            <a:off x="8029575" y="2768600"/>
            <a:ext cx="1198563"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a:t>
            </a:r>
            <a:r>
              <a:rPr lang="en-US" altLang="zh-CN" sz="2400">
                <a:solidFill>
                  <a:schemeClr val="tx2"/>
                </a:solidFill>
              </a:rPr>
              <a:t>t</a:t>
            </a:r>
            <a:r>
              <a:rPr lang="en-US" altLang="zh-CN" sz="2400" baseline="-25000">
                <a:solidFill>
                  <a:schemeClr val="tx2"/>
                </a:solidFill>
              </a:rPr>
              <a:t>4</a:t>
            </a:r>
            <a:r>
              <a:rPr lang="en-US" altLang="zh-CN" sz="2400">
                <a:solidFill>
                  <a:schemeClr val="tx2"/>
                </a:solidFill>
              </a:rPr>
              <a:t>=</a:t>
            </a:r>
            <a:r>
              <a:rPr lang="zh-CN" altLang="zh-CN" sz="2400">
                <a:solidFill>
                  <a:schemeClr val="tx2"/>
                </a:solidFill>
                <a:sym typeface="Symbol" panose="05050102010706020507" pitchFamily="18" charset="2"/>
              </a:rPr>
              <a:t>t</a:t>
            </a:r>
            <a:endParaRPr lang="en-US" altLang="zh-CN" sz="2400">
              <a:solidFill>
                <a:schemeClr val="tx2"/>
              </a:solidFill>
              <a:sym typeface="Symbol" panose="05050102010706020507" pitchFamily="18" charset="2"/>
            </a:endParaRPr>
          </a:p>
        </p:txBody>
      </p:sp>
      <p:sp>
        <p:nvSpPr>
          <p:cNvPr id="37905" name="Rectangle 20"/>
          <p:cNvSpPr>
            <a:spLocks noChangeArrowheads="1"/>
          </p:cNvSpPr>
          <p:nvPr/>
        </p:nvSpPr>
        <p:spPr bwMode="auto">
          <a:xfrm>
            <a:off x="9228138" y="2133600"/>
            <a:ext cx="49371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zh-CN" sz="2400">
                <a:solidFill>
                  <a:schemeClr val="tx2"/>
                </a:solidFill>
                <a:sym typeface="Symbol" panose="05050102010706020507" pitchFamily="18" charset="2"/>
              </a:rPr>
              <a:t>输</a:t>
            </a:r>
          </a:p>
          <a:p>
            <a:pPr algn="ctr" eaLnBrk="1" hangingPunct="1">
              <a:spcBef>
                <a:spcPct val="0"/>
              </a:spcBef>
              <a:buClrTx/>
              <a:buFontTx/>
              <a:buNone/>
            </a:pPr>
            <a:r>
              <a:rPr lang="zh-CN" altLang="zh-CN" sz="2400">
                <a:solidFill>
                  <a:schemeClr val="tx2"/>
                </a:solidFill>
                <a:sym typeface="Symbol" panose="05050102010706020507" pitchFamily="18" charset="2"/>
              </a:rPr>
              <a:t>出</a:t>
            </a:r>
            <a:endParaRPr lang="zh-CN" altLang="zh-CN" sz="2400">
              <a:solidFill>
                <a:schemeClr val="tx2"/>
              </a:solidFill>
            </a:endParaRPr>
          </a:p>
        </p:txBody>
      </p:sp>
      <p:sp>
        <p:nvSpPr>
          <p:cNvPr id="37906" name="Line 21"/>
          <p:cNvSpPr>
            <a:spLocks noChangeShapeType="1"/>
          </p:cNvSpPr>
          <p:nvPr/>
        </p:nvSpPr>
        <p:spPr bwMode="auto">
          <a:xfrm>
            <a:off x="9228138" y="2578100"/>
            <a:ext cx="63500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7" name="Rectangle 22"/>
          <p:cNvSpPr>
            <a:spLocks noChangeArrowheads="1"/>
          </p:cNvSpPr>
          <p:nvPr/>
        </p:nvSpPr>
        <p:spPr bwMode="auto">
          <a:xfrm>
            <a:off x="3232150" y="5118100"/>
            <a:ext cx="352425" cy="44450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37908" name="Line 23"/>
          <p:cNvSpPr>
            <a:spLocks noChangeShapeType="1"/>
          </p:cNvSpPr>
          <p:nvPr/>
        </p:nvSpPr>
        <p:spPr bwMode="auto">
          <a:xfrm flipV="1">
            <a:off x="3232150" y="3340100"/>
            <a:ext cx="0" cy="222250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9" name="Rectangle 24"/>
          <p:cNvSpPr>
            <a:spLocks noChangeArrowheads="1"/>
          </p:cNvSpPr>
          <p:nvPr/>
        </p:nvSpPr>
        <p:spPr bwMode="auto">
          <a:xfrm>
            <a:off x="9510713" y="5054600"/>
            <a:ext cx="776287"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时间</a:t>
            </a:r>
            <a:endParaRPr lang="zh-CN" altLang="zh-CN" sz="2400">
              <a:solidFill>
                <a:schemeClr val="tx2"/>
              </a:solidFill>
            </a:endParaRPr>
          </a:p>
        </p:txBody>
      </p:sp>
      <p:sp>
        <p:nvSpPr>
          <p:cNvPr id="37910" name="Rectangle 25"/>
          <p:cNvSpPr>
            <a:spLocks noChangeArrowheads="1"/>
          </p:cNvSpPr>
          <p:nvPr/>
        </p:nvSpPr>
        <p:spPr bwMode="auto">
          <a:xfrm>
            <a:off x="3232150" y="3276600"/>
            <a:ext cx="915988"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空间</a:t>
            </a:r>
            <a:endParaRPr lang="zh-CN" altLang="zh-CN" sz="2400">
              <a:solidFill>
                <a:schemeClr val="tx2"/>
              </a:solidFill>
            </a:endParaRPr>
          </a:p>
        </p:txBody>
      </p:sp>
      <p:sp>
        <p:nvSpPr>
          <p:cNvPr id="37911" name="Line 26"/>
          <p:cNvSpPr>
            <a:spLocks noChangeShapeType="1"/>
          </p:cNvSpPr>
          <p:nvPr/>
        </p:nvSpPr>
        <p:spPr bwMode="auto">
          <a:xfrm flipV="1">
            <a:off x="9228138" y="4229100"/>
            <a:ext cx="0" cy="1333500"/>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2" name="Rectangle 27"/>
          <p:cNvSpPr>
            <a:spLocks noChangeArrowheads="1"/>
          </p:cNvSpPr>
          <p:nvPr/>
        </p:nvSpPr>
        <p:spPr bwMode="auto">
          <a:xfrm>
            <a:off x="2667000" y="5118100"/>
            <a:ext cx="5651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S</a:t>
            </a:r>
            <a:r>
              <a:rPr lang="zh-CN" altLang="zh-CN" sz="2400" baseline="-25000">
                <a:solidFill>
                  <a:schemeClr val="tx2"/>
                </a:solidFill>
                <a:sym typeface="Symbol" panose="05050102010706020507" pitchFamily="18" charset="2"/>
              </a:rPr>
              <a:t>1</a:t>
            </a:r>
            <a:endParaRPr lang="en-US" altLang="zh-CN" sz="2400">
              <a:solidFill>
                <a:schemeClr val="tx2"/>
              </a:solidFill>
            </a:endParaRPr>
          </a:p>
        </p:txBody>
      </p:sp>
      <p:sp>
        <p:nvSpPr>
          <p:cNvPr id="37913" name="Line 28"/>
          <p:cNvSpPr>
            <a:spLocks noChangeShapeType="1"/>
          </p:cNvSpPr>
          <p:nvPr/>
        </p:nvSpPr>
        <p:spPr bwMode="auto">
          <a:xfrm>
            <a:off x="3232150" y="5562600"/>
            <a:ext cx="705485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4" name="Rectangle 29"/>
          <p:cNvSpPr>
            <a:spLocks noChangeArrowheads="1"/>
          </p:cNvSpPr>
          <p:nvPr/>
        </p:nvSpPr>
        <p:spPr bwMode="auto">
          <a:xfrm>
            <a:off x="2667000" y="4673600"/>
            <a:ext cx="5651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S</a:t>
            </a:r>
            <a:r>
              <a:rPr lang="zh-CN" altLang="zh-CN" sz="2400" baseline="-25000">
                <a:solidFill>
                  <a:schemeClr val="tx2"/>
                </a:solidFill>
                <a:sym typeface="Symbol" panose="05050102010706020507" pitchFamily="18" charset="2"/>
              </a:rPr>
              <a:t>2</a:t>
            </a:r>
            <a:endParaRPr lang="en-US" altLang="zh-CN" sz="2400">
              <a:solidFill>
                <a:schemeClr val="tx2"/>
              </a:solidFill>
            </a:endParaRPr>
          </a:p>
        </p:txBody>
      </p:sp>
      <p:sp>
        <p:nvSpPr>
          <p:cNvPr id="37915" name="Rectangle 30"/>
          <p:cNvSpPr>
            <a:spLocks noChangeArrowheads="1"/>
          </p:cNvSpPr>
          <p:nvPr/>
        </p:nvSpPr>
        <p:spPr bwMode="auto">
          <a:xfrm>
            <a:off x="2667000" y="4229100"/>
            <a:ext cx="5651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S</a:t>
            </a:r>
            <a:r>
              <a:rPr lang="zh-CN" altLang="zh-CN" sz="2400" baseline="-25000">
                <a:solidFill>
                  <a:schemeClr val="tx2"/>
                </a:solidFill>
                <a:sym typeface="Symbol" panose="05050102010706020507" pitchFamily="18" charset="2"/>
              </a:rPr>
              <a:t>3</a:t>
            </a:r>
            <a:endParaRPr lang="en-US" altLang="zh-CN" sz="2400">
              <a:solidFill>
                <a:schemeClr val="tx2"/>
              </a:solidFill>
            </a:endParaRPr>
          </a:p>
        </p:txBody>
      </p:sp>
      <p:sp>
        <p:nvSpPr>
          <p:cNvPr id="37916" name="Rectangle 31"/>
          <p:cNvSpPr>
            <a:spLocks noChangeArrowheads="1"/>
          </p:cNvSpPr>
          <p:nvPr/>
        </p:nvSpPr>
        <p:spPr bwMode="auto">
          <a:xfrm>
            <a:off x="2667000" y="3784600"/>
            <a:ext cx="56515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S</a:t>
            </a:r>
            <a:r>
              <a:rPr lang="zh-CN" altLang="zh-CN" sz="2400" baseline="-25000">
                <a:solidFill>
                  <a:schemeClr val="tx2"/>
                </a:solidFill>
                <a:sym typeface="Symbol" panose="05050102010706020507" pitchFamily="18" charset="2"/>
              </a:rPr>
              <a:t>4</a:t>
            </a:r>
            <a:endParaRPr lang="en-US" altLang="zh-CN" sz="2400">
              <a:solidFill>
                <a:schemeClr val="tx2"/>
              </a:solidFill>
            </a:endParaRPr>
          </a:p>
        </p:txBody>
      </p:sp>
      <p:sp>
        <p:nvSpPr>
          <p:cNvPr id="37917" name="Line 32"/>
          <p:cNvSpPr>
            <a:spLocks noChangeShapeType="1"/>
          </p:cNvSpPr>
          <p:nvPr/>
        </p:nvSpPr>
        <p:spPr bwMode="auto">
          <a:xfrm flipV="1">
            <a:off x="9220200" y="5638800"/>
            <a:ext cx="0" cy="635000"/>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8" name="Line 33"/>
          <p:cNvSpPr>
            <a:spLocks noChangeShapeType="1"/>
          </p:cNvSpPr>
          <p:nvPr/>
        </p:nvSpPr>
        <p:spPr bwMode="auto">
          <a:xfrm flipV="1">
            <a:off x="3232150" y="5626100"/>
            <a:ext cx="0" cy="635000"/>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9" name="Line 34"/>
          <p:cNvSpPr>
            <a:spLocks noChangeShapeType="1"/>
          </p:cNvSpPr>
          <p:nvPr/>
        </p:nvSpPr>
        <p:spPr bwMode="auto">
          <a:xfrm flipV="1">
            <a:off x="5349875" y="5678488"/>
            <a:ext cx="0" cy="317500"/>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0" name="Line 35"/>
          <p:cNvSpPr>
            <a:spLocks noChangeShapeType="1"/>
          </p:cNvSpPr>
          <p:nvPr/>
        </p:nvSpPr>
        <p:spPr bwMode="auto">
          <a:xfrm flipH="1" flipV="1">
            <a:off x="3232150" y="5816600"/>
            <a:ext cx="774700" cy="0"/>
          </a:xfrm>
          <a:prstGeom prst="line">
            <a:avLst/>
          </a:prstGeom>
          <a:noFill/>
          <a:ln w="127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1" name="Rectangle 36"/>
          <p:cNvSpPr>
            <a:spLocks noChangeArrowheads="1"/>
          </p:cNvSpPr>
          <p:nvPr/>
        </p:nvSpPr>
        <p:spPr bwMode="auto">
          <a:xfrm>
            <a:off x="4078288" y="5626100"/>
            <a:ext cx="77628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t</a:t>
            </a:r>
            <a:r>
              <a:rPr lang="zh-CN" altLang="zh-CN" sz="2400" baseline="-25000">
                <a:solidFill>
                  <a:schemeClr val="tx2"/>
                </a:solidFill>
                <a:sym typeface="Symbol" panose="05050102010706020507" pitchFamily="18" charset="2"/>
              </a:rPr>
              <a:t>i</a:t>
            </a:r>
            <a:endParaRPr lang="en-US" altLang="zh-CN" sz="2400">
              <a:solidFill>
                <a:schemeClr val="tx2"/>
              </a:solidFill>
            </a:endParaRPr>
          </a:p>
        </p:txBody>
      </p:sp>
      <p:sp>
        <p:nvSpPr>
          <p:cNvPr id="37922" name="Line 37"/>
          <p:cNvSpPr>
            <a:spLocks noChangeShapeType="1"/>
          </p:cNvSpPr>
          <p:nvPr/>
        </p:nvSpPr>
        <p:spPr bwMode="auto">
          <a:xfrm flipH="1" flipV="1">
            <a:off x="4924425" y="5816600"/>
            <a:ext cx="411163" cy="0"/>
          </a:xfrm>
          <a:prstGeom prst="line">
            <a:avLst/>
          </a:prstGeom>
          <a:noFill/>
          <a:ln w="127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3" name="Line 38"/>
          <p:cNvSpPr>
            <a:spLocks noChangeShapeType="1"/>
          </p:cNvSpPr>
          <p:nvPr/>
        </p:nvSpPr>
        <p:spPr bwMode="auto">
          <a:xfrm flipH="1" flipV="1">
            <a:off x="5362575" y="5816600"/>
            <a:ext cx="1144588" cy="0"/>
          </a:xfrm>
          <a:prstGeom prst="line">
            <a:avLst/>
          </a:prstGeom>
          <a:noFill/>
          <a:ln w="127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4" name="Rectangle 39"/>
          <p:cNvSpPr>
            <a:spLocks noChangeArrowheads="1"/>
          </p:cNvSpPr>
          <p:nvPr/>
        </p:nvSpPr>
        <p:spPr bwMode="auto">
          <a:xfrm>
            <a:off x="6519863" y="5626100"/>
            <a:ext cx="13398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(n-1)t</a:t>
            </a:r>
            <a:r>
              <a:rPr lang="zh-CN" altLang="zh-CN" sz="2400" baseline="-25000">
                <a:solidFill>
                  <a:schemeClr val="tx2"/>
                </a:solidFill>
                <a:sym typeface="Symbol" panose="05050102010706020507" pitchFamily="18" charset="2"/>
              </a:rPr>
              <a:t>2</a:t>
            </a:r>
            <a:endParaRPr lang="en-US" altLang="zh-CN" sz="2400">
              <a:solidFill>
                <a:schemeClr val="tx2"/>
              </a:solidFill>
            </a:endParaRPr>
          </a:p>
        </p:txBody>
      </p:sp>
      <p:sp>
        <p:nvSpPr>
          <p:cNvPr id="37925" name="Line 40"/>
          <p:cNvSpPr>
            <a:spLocks noChangeShapeType="1"/>
          </p:cNvSpPr>
          <p:nvPr/>
        </p:nvSpPr>
        <p:spPr bwMode="auto">
          <a:xfrm flipH="1">
            <a:off x="7924800" y="5791200"/>
            <a:ext cx="1219200" cy="0"/>
          </a:xfrm>
          <a:prstGeom prst="line">
            <a:avLst/>
          </a:prstGeom>
          <a:noFill/>
          <a:ln w="127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6" name="Rectangle 41"/>
          <p:cNvSpPr>
            <a:spLocks noChangeArrowheads="1"/>
          </p:cNvSpPr>
          <p:nvPr/>
        </p:nvSpPr>
        <p:spPr bwMode="auto">
          <a:xfrm>
            <a:off x="5842000" y="5943600"/>
            <a:ext cx="3524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T</a:t>
            </a:r>
            <a:r>
              <a:rPr lang="zh-CN" altLang="en-US" sz="2400" baseline="-25000">
                <a:solidFill>
                  <a:schemeClr val="tx2"/>
                </a:solidFill>
                <a:sym typeface="Symbol" panose="05050102010706020507" pitchFamily="18" charset="2"/>
              </a:rPr>
              <a:t>m</a:t>
            </a:r>
            <a:endParaRPr lang="en-US" altLang="zh-CN" sz="2400" baseline="-25000">
              <a:solidFill>
                <a:schemeClr val="tx2"/>
              </a:solidFill>
            </a:endParaRPr>
          </a:p>
        </p:txBody>
      </p:sp>
      <p:sp>
        <p:nvSpPr>
          <p:cNvPr id="37927" name="Line 42"/>
          <p:cNvSpPr>
            <a:spLocks noChangeShapeType="1"/>
          </p:cNvSpPr>
          <p:nvPr/>
        </p:nvSpPr>
        <p:spPr bwMode="auto">
          <a:xfrm flipH="1" flipV="1">
            <a:off x="3232150" y="6134100"/>
            <a:ext cx="2609850" cy="0"/>
          </a:xfrm>
          <a:prstGeom prst="line">
            <a:avLst/>
          </a:prstGeom>
          <a:noFill/>
          <a:ln w="127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8" name="Line 43"/>
          <p:cNvSpPr>
            <a:spLocks noChangeShapeType="1"/>
          </p:cNvSpPr>
          <p:nvPr/>
        </p:nvSpPr>
        <p:spPr bwMode="auto">
          <a:xfrm flipH="1" flipV="1">
            <a:off x="6248400" y="6172200"/>
            <a:ext cx="2895600" cy="0"/>
          </a:xfrm>
          <a:prstGeom prst="line">
            <a:avLst/>
          </a:prstGeom>
          <a:noFill/>
          <a:ln w="12700">
            <a:solidFill>
              <a:schemeClr val="tx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29" name="Rectangle 44" descr="浅色上对角线"/>
          <p:cNvSpPr>
            <a:spLocks noChangeArrowheads="1"/>
          </p:cNvSpPr>
          <p:nvPr/>
        </p:nvSpPr>
        <p:spPr bwMode="auto">
          <a:xfrm>
            <a:off x="3584575" y="5118100"/>
            <a:ext cx="352425"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30" name="Rectangle 45" descr="浅色上对角线"/>
          <p:cNvSpPr>
            <a:spLocks noChangeArrowheads="1"/>
          </p:cNvSpPr>
          <p:nvPr/>
        </p:nvSpPr>
        <p:spPr bwMode="auto">
          <a:xfrm>
            <a:off x="3937000" y="5118100"/>
            <a:ext cx="352425"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31" name="Rectangle 46"/>
          <p:cNvSpPr>
            <a:spLocks noChangeArrowheads="1"/>
          </p:cNvSpPr>
          <p:nvPr/>
        </p:nvSpPr>
        <p:spPr bwMode="auto">
          <a:xfrm>
            <a:off x="4289425" y="5118100"/>
            <a:ext cx="352425" cy="44450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2</a:t>
            </a:r>
          </a:p>
        </p:txBody>
      </p:sp>
      <p:sp>
        <p:nvSpPr>
          <p:cNvPr id="37932" name="Rectangle 47" descr="浅色上对角线"/>
          <p:cNvSpPr>
            <a:spLocks noChangeArrowheads="1"/>
          </p:cNvSpPr>
          <p:nvPr/>
        </p:nvSpPr>
        <p:spPr bwMode="auto">
          <a:xfrm>
            <a:off x="4641850" y="5118100"/>
            <a:ext cx="354013"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33" name="Rectangle 48" descr="浅色上对角线"/>
          <p:cNvSpPr>
            <a:spLocks noChangeArrowheads="1"/>
          </p:cNvSpPr>
          <p:nvPr/>
        </p:nvSpPr>
        <p:spPr bwMode="auto">
          <a:xfrm>
            <a:off x="4995863" y="5118100"/>
            <a:ext cx="352425"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34" name="Rectangle 49"/>
          <p:cNvSpPr>
            <a:spLocks noChangeArrowheads="1"/>
          </p:cNvSpPr>
          <p:nvPr/>
        </p:nvSpPr>
        <p:spPr bwMode="auto">
          <a:xfrm>
            <a:off x="5348288" y="5118100"/>
            <a:ext cx="352425" cy="44450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3</a:t>
            </a:r>
          </a:p>
        </p:txBody>
      </p:sp>
      <p:sp>
        <p:nvSpPr>
          <p:cNvPr id="37935" name="Rectangle 50" descr="浅色上对角线"/>
          <p:cNvSpPr>
            <a:spLocks noChangeArrowheads="1"/>
          </p:cNvSpPr>
          <p:nvPr/>
        </p:nvSpPr>
        <p:spPr bwMode="auto">
          <a:xfrm>
            <a:off x="5700713" y="5118100"/>
            <a:ext cx="352425"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36" name="Rectangle 51" descr="浅色上对角线"/>
          <p:cNvSpPr>
            <a:spLocks noChangeArrowheads="1"/>
          </p:cNvSpPr>
          <p:nvPr/>
        </p:nvSpPr>
        <p:spPr bwMode="auto">
          <a:xfrm>
            <a:off x="6053138" y="5118100"/>
            <a:ext cx="354012"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37" name="Rectangle 52"/>
          <p:cNvSpPr>
            <a:spLocks noChangeArrowheads="1"/>
          </p:cNvSpPr>
          <p:nvPr/>
        </p:nvSpPr>
        <p:spPr bwMode="auto">
          <a:xfrm>
            <a:off x="6407150" y="5118100"/>
            <a:ext cx="704850" cy="4445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37938" name="Rectangle 53"/>
          <p:cNvSpPr>
            <a:spLocks noChangeArrowheads="1"/>
          </p:cNvSpPr>
          <p:nvPr/>
        </p:nvSpPr>
        <p:spPr bwMode="auto">
          <a:xfrm>
            <a:off x="7112000" y="5118100"/>
            <a:ext cx="352425" cy="44450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n</a:t>
            </a:r>
          </a:p>
        </p:txBody>
      </p:sp>
      <p:sp>
        <p:nvSpPr>
          <p:cNvPr id="37939" name="Rectangle 54"/>
          <p:cNvSpPr>
            <a:spLocks noChangeArrowheads="1"/>
          </p:cNvSpPr>
          <p:nvPr/>
        </p:nvSpPr>
        <p:spPr bwMode="auto">
          <a:xfrm>
            <a:off x="3584575" y="4673600"/>
            <a:ext cx="1057275" cy="44450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37940" name="Rectangle 55"/>
          <p:cNvSpPr>
            <a:spLocks noChangeArrowheads="1"/>
          </p:cNvSpPr>
          <p:nvPr/>
        </p:nvSpPr>
        <p:spPr bwMode="auto">
          <a:xfrm>
            <a:off x="4641850" y="4673600"/>
            <a:ext cx="1058863" cy="44450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2</a:t>
            </a:r>
          </a:p>
        </p:txBody>
      </p:sp>
      <p:sp>
        <p:nvSpPr>
          <p:cNvPr id="37941" name="Rectangle 56"/>
          <p:cNvSpPr>
            <a:spLocks noChangeArrowheads="1"/>
          </p:cNvSpPr>
          <p:nvPr/>
        </p:nvSpPr>
        <p:spPr bwMode="auto">
          <a:xfrm>
            <a:off x="5700713" y="4673600"/>
            <a:ext cx="1058862" cy="44450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3</a:t>
            </a:r>
          </a:p>
        </p:txBody>
      </p:sp>
      <p:sp>
        <p:nvSpPr>
          <p:cNvPr id="37942" name="Rectangle 57"/>
          <p:cNvSpPr>
            <a:spLocks noChangeArrowheads="1"/>
          </p:cNvSpPr>
          <p:nvPr/>
        </p:nvSpPr>
        <p:spPr bwMode="auto">
          <a:xfrm>
            <a:off x="6759575" y="4673600"/>
            <a:ext cx="704850" cy="4445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37943" name="Rectangle 58"/>
          <p:cNvSpPr>
            <a:spLocks noChangeArrowheads="1"/>
          </p:cNvSpPr>
          <p:nvPr/>
        </p:nvSpPr>
        <p:spPr bwMode="auto">
          <a:xfrm>
            <a:off x="7464425" y="4673600"/>
            <a:ext cx="1058863" cy="44450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n</a:t>
            </a:r>
          </a:p>
        </p:txBody>
      </p:sp>
      <p:sp>
        <p:nvSpPr>
          <p:cNvPr id="37944" name="Rectangle 59"/>
          <p:cNvSpPr>
            <a:spLocks noChangeArrowheads="1"/>
          </p:cNvSpPr>
          <p:nvPr/>
        </p:nvSpPr>
        <p:spPr bwMode="auto">
          <a:xfrm>
            <a:off x="4641850" y="4229100"/>
            <a:ext cx="354013" cy="44450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37945" name="Rectangle 60" descr="浅色上对角线"/>
          <p:cNvSpPr>
            <a:spLocks noChangeArrowheads="1"/>
          </p:cNvSpPr>
          <p:nvPr/>
        </p:nvSpPr>
        <p:spPr bwMode="auto">
          <a:xfrm>
            <a:off x="4995863" y="4229100"/>
            <a:ext cx="352425"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46" name="Rectangle 61" descr="浅色上对角线"/>
          <p:cNvSpPr>
            <a:spLocks noChangeArrowheads="1"/>
          </p:cNvSpPr>
          <p:nvPr/>
        </p:nvSpPr>
        <p:spPr bwMode="auto">
          <a:xfrm>
            <a:off x="5348288" y="4229100"/>
            <a:ext cx="352425"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47" name="Rectangle 62"/>
          <p:cNvSpPr>
            <a:spLocks noChangeArrowheads="1"/>
          </p:cNvSpPr>
          <p:nvPr/>
        </p:nvSpPr>
        <p:spPr bwMode="auto">
          <a:xfrm>
            <a:off x="5700713" y="4229100"/>
            <a:ext cx="352425" cy="44450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2</a:t>
            </a:r>
          </a:p>
        </p:txBody>
      </p:sp>
      <p:sp>
        <p:nvSpPr>
          <p:cNvPr id="37948" name="Rectangle 63" descr="浅色上对角线"/>
          <p:cNvSpPr>
            <a:spLocks noChangeArrowheads="1"/>
          </p:cNvSpPr>
          <p:nvPr/>
        </p:nvSpPr>
        <p:spPr bwMode="auto">
          <a:xfrm>
            <a:off x="6053138" y="4229100"/>
            <a:ext cx="354012"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49" name="Rectangle 64" descr="浅色上对角线"/>
          <p:cNvSpPr>
            <a:spLocks noChangeArrowheads="1"/>
          </p:cNvSpPr>
          <p:nvPr/>
        </p:nvSpPr>
        <p:spPr bwMode="auto">
          <a:xfrm>
            <a:off x="6407150" y="4229100"/>
            <a:ext cx="352425"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50" name="Rectangle 65"/>
          <p:cNvSpPr>
            <a:spLocks noChangeArrowheads="1"/>
          </p:cNvSpPr>
          <p:nvPr/>
        </p:nvSpPr>
        <p:spPr bwMode="auto">
          <a:xfrm>
            <a:off x="6759575" y="4229100"/>
            <a:ext cx="352425" cy="44450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3</a:t>
            </a:r>
          </a:p>
        </p:txBody>
      </p:sp>
      <p:sp>
        <p:nvSpPr>
          <p:cNvPr id="37951" name="Rectangle 66" descr="浅色上对角线"/>
          <p:cNvSpPr>
            <a:spLocks noChangeArrowheads="1"/>
          </p:cNvSpPr>
          <p:nvPr/>
        </p:nvSpPr>
        <p:spPr bwMode="auto">
          <a:xfrm>
            <a:off x="7112000" y="4229100"/>
            <a:ext cx="352425"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52" name="Rectangle 67" descr="浅色上对角线"/>
          <p:cNvSpPr>
            <a:spLocks noChangeArrowheads="1"/>
          </p:cNvSpPr>
          <p:nvPr/>
        </p:nvSpPr>
        <p:spPr bwMode="auto">
          <a:xfrm>
            <a:off x="7464425" y="4229100"/>
            <a:ext cx="352425"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53" name="Rectangle 68"/>
          <p:cNvSpPr>
            <a:spLocks noChangeArrowheads="1"/>
          </p:cNvSpPr>
          <p:nvPr/>
        </p:nvSpPr>
        <p:spPr bwMode="auto">
          <a:xfrm>
            <a:off x="7816850" y="4229100"/>
            <a:ext cx="706438" cy="4445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37954" name="Rectangle 69"/>
          <p:cNvSpPr>
            <a:spLocks noChangeArrowheads="1"/>
          </p:cNvSpPr>
          <p:nvPr/>
        </p:nvSpPr>
        <p:spPr bwMode="auto">
          <a:xfrm>
            <a:off x="8523288" y="4229100"/>
            <a:ext cx="352425" cy="44450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n</a:t>
            </a:r>
          </a:p>
        </p:txBody>
      </p:sp>
      <p:sp>
        <p:nvSpPr>
          <p:cNvPr id="37955" name="Rectangle 70"/>
          <p:cNvSpPr>
            <a:spLocks noChangeArrowheads="1"/>
          </p:cNvSpPr>
          <p:nvPr/>
        </p:nvSpPr>
        <p:spPr bwMode="auto">
          <a:xfrm>
            <a:off x="4995863" y="3784600"/>
            <a:ext cx="352425" cy="44450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37956" name="Rectangle 71" descr="浅色上对角线"/>
          <p:cNvSpPr>
            <a:spLocks noChangeArrowheads="1"/>
          </p:cNvSpPr>
          <p:nvPr/>
        </p:nvSpPr>
        <p:spPr bwMode="auto">
          <a:xfrm>
            <a:off x="5348288" y="3784600"/>
            <a:ext cx="352425"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57" name="Rectangle 72" descr="浅色上对角线"/>
          <p:cNvSpPr>
            <a:spLocks noChangeArrowheads="1"/>
          </p:cNvSpPr>
          <p:nvPr/>
        </p:nvSpPr>
        <p:spPr bwMode="auto">
          <a:xfrm>
            <a:off x="5700713" y="3784600"/>
            <a:ext cx="352425"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58" name="Rectangle 73"/>
          <p:cNvSpPr>
            <a:spLocks noChangeArrowheads="1"/>
          </p:cNvSpPr>
          <p:nvPr/>
        </p:nvSpPr>
        <p:spPr bwMode="auto">
          <a:xfrm>
            <a:off x="6053138" y="3784600"/>
            <a:ext cx="354012" cy="44450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2</a:t>
            </a:r>
          </a:p>
        </p:txBody>
      </p:sp>
      <p:sp>
        <p:nvSpPr>
          <p:cNvPr id="37959" name="Rectangle 74" descr="浅色上对角线"/>
          <p:cNvSpPr>
            <a:spLocks noChangeArrowheads="1"/>
          </p:cNvSpPr>
          <p:nvPr/>
        </p:nvSpPr>
        <p:spPr bwMode="auto">
          <a:xfrm>
            <a:off x="6407150" y="3784600"/>
            <a:ext cx="352425"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60" name="Rectangle 75" descr="浅色上对角线"/>
          <p:cNvSpPr>
            <a:spLocks noChangeArrowheads="1"/>
          </p:cNvSpPr>
          <p:nvPr/>
        </p:nvSpPr>
        <p:spPr bwMode="auto">
          <a:xfrm>
            <a:off x="6759575" y="3784600"/>
            <a:ext cx="352425"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61" name="Rectangle 76"/>
          <p:cNvSpPr>
            <a:spLocks noChangeArrowheads="1"/>
          </p:cNvSpPr>
          <p:nvPr/>
        </p:nvSpPr>
        <p:spPr bwMode="auto">
          <a:xfrm>
            <a:off x="7112000" y="3784600"/>
            <a:ext cx="352425" cy="44450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3</a:t>
            </a:r>
          </a:p>
        </p:txBody>
      </p:sp>
      <p:sp>
        <p:nvSpPr>
          <p:cNvPr id="37962" name="Rectangle 77" descr="浅色上对角线"/>
          <p:cNvSpPr>
            <a:spLocks noChangeArrowheads="1"/>
          </p:cNvSpPr>
          <p:nvPr/>
        </p:nvSpPr>
        <p:spPr bwMode="auto">
          <a:xfrm>
            <a:off x="7464425" y="3784600"/>
            <a:ext cx="352425"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63" name="Rectangle 78" descr="浅色上对角线"/>
          <p:cNvSpPr>
            <a:spLocks noChangeArrowheads="1"/>
          </p:cNvSpPr>
          <p:nvPr/>
        </p:nvSpPr>
        <p:spPr bwMode="auto">
          <a:xfrm>
            <a:off x="7816850" y="3784600"/>
            <a:ext cx="354013" cy="444500"/>
          </a:xfrm>
          <a:prstGeom prst="rect">
            <a:avLst/>
          </a:prstGeom>
          <a:pattFill prst="ltUpDiag">
            <a:fgClr>
              <a:schemeClr val="tx2"/>
            </a:fgClr>
            <a:bgClr>
              <a:schemeClr val="bg1"/>
            </a:bgClr>
          </a:patt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7964" name="Rectangle 79"/>
          <p:cNvSpPr>
            <a:spLocks noChangeArrowheads="1"/>
          </p:cNvSpPr>
          <p:nvPr/>
        </p:nvSpPr>
        <p:spPr bwMode="auto">
          <a:xfrm>
            <a:off x="8170863" y="3784600"/>
            <a:ext cx="704850" cy="4445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37965" name="Rectangle 80"/>
          <p:cNvSpPr>
            <a:spLocks noChangeArrowheads="1"/>
          </p:cNvSpPr>
          <p:nvPr/>
        </p:nvSpPr>
        <p:spPr bwMode="auto">
          <a:xfrm>
            <a:off x="8875713" y="3784600"/>
            <a:ext cx="352425" cy="44450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n</a:t>
            </a:r>
          </a:p>
        </p:txBody>
      </p:sp>
      <p:sp>
        <p:nvSpPr>
          <p:cNvPr id="37966" name="Line 81"/>
          <p:cNvSpPr>
            <a:spLocks noChangeShapeType="1"/>
          </p:cNvSpPr>
          <p:nvPr/>
        </p:nvSpPr>
        <p:spPr bwMode="auto">
          <a:xfrm flipV="1">
            <a:off x="8875713" y="4673600"/>
            <a:ext cx="0" cy="889000"/>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67" name="Line 82"/>
          <p:cNvSpPr>
            <a:spLocks noChangeShapeType="1"/>
          </p:cNvSpPr>
          <p:nvPr/>
        </p:nvSpPr>
        <p:spPr bwMode="auto">
          <a:xfrm flipV="1">
            <a:off x="8523288" y="5118100"/>
            <a:ext cx="0" cy="444500"/>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68" name="Line 83"/>
          <p:cNvSpPr>
            <a:spLocks noChangeShapeType="1"/>
          </p:cNvSpPr>
          <p:nvPr/>
        </p:nvSpPr>
        <p:spPr bwMode="auto">
          <a:xfrm flipH="1" flipV="1">
            <a:off x="3232150" y="3784600"/>
            <a:ext cx="1763713" cy="0"/>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69" name="Line 84"/>
          <p:cNvSpPr>
            <a:spLocks noChangeShapeType="1"/>
          </p:cNvSpPr>
          <p:nvPr/>
        </p:nvSpPr>
        <p:spPr bwMode="auto">
          <a:xfrm flipH="1" flipV="1">
            <a:off x="3232150" y="4229100"/>
            <a:ext cx="1409700" cy="0"/>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70" name="Line 85"/>
          <p:cNvSpPr>
            <a:spLocks noChangeShapeType="1"/>
          </p:cNvSpPr>
          <p:nvPr/>
        </p:nvSpPr>
        <p:spPr bwMode="auto">
          <a:xfrm flipH="1" flipV="1">
            <a:off x="3232150" y="4673600"/>
            <a:ext cx="352425" cy="0"/>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71" name="Rectangle 86"/>
          <p:cNvSpPr>
            <a:spLocks noChangeArrowheads="1"/>
          </p:cNvSpPr>
          <p:nvPr/>
        </p:nvSpPr>
        <p:spPr bwMode="auto">
          <a:xfrm>
            <a:off x="2971800" y="2133600"/>
            <a:ext cx="4937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zh-CN" sz="2400">
                <a:solidFill>
                  <a:schemeClr val="tx2"/>
                </a:solidFill>
                <a:sym typeface="Symbol" panose="05050102010706020507" pitchFamily="18" charset="2"/>
              </a:rPr>
              <a:t>输</a:t>
            </a:r>
          </a:p>
          <a:p>
            <a:pPr algn="ctr" eaLnBrk="1" hangingPunct="1">
              <a:spcBef>
                <a:spcPct val="0"/>
              </a:spcBef>
              <a:buClrTx/>
              <a:buFontTx/>
              <a:buNone/>
            </a:pPr>
            <a:r>
              <a:rPr lang="zh-CN" altLang="en-US" sz="2400">
                <a:solidFill>
                  <a:schemeClr val="tx2"/>
                </a:solidFill>
                <a:sym typeface="Symbol" panose="05050102010706020507" pitchFamily="18" charset="2"/>
              </a:rPr>
              <a:t>入</a:t>
            </a:r>
            <a:endParaRPr lang="zh-CN" altLang="zh-CN" sz="2400">
              <a:solidFill>
                <a:schemeClr val="tx2"/>
              </a:solidFill>
            </a:endParaRPr>
          </a:p>
        </p:txBody>
      </p:sp>
    </p:spTree>
  </p:cSld>
  <p:clrMapOvr>
    <a:masterClrMapping/>
  </p:clrMapOvr>
  <p:transition spd="slow">
    <p:random/>
    <p:sndAc>
      <p:stSnd>
        <p:snd r:embed="rId2" name="projctor.wav"/>
      </p:stSnd>
    </p:sndAc>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pPr eaLnBrk="1" hangingPunct="1">
              <a:defRPr/>
            </a:pPr>
            <a:r>
              <a:rPr lang="zh-CN" altLang="en-US"/>
              <a:t>举  例-</a:t>
            </a:r>
            <a:r>
              <a:rPr lang="zh-CN" altLang="en-US" sz="3600"/>
              <a:t>瓶颈解决</a:t>
            </a:r>
          </a:p>
        </p:txBody>
      </p:sp>
      <p:sp>
        <p:nvSpPr>
          <p:cNvPr id="38915"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sp>
        <p:nvSpPr>
          <p:cNvPr id="38916" name="Text Box 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7</a:t>
            </a:r>
          </a:p>
        </p:txBody>
      </p:sp>
      <p:sp>
        <p:nvSpPr>
          <p:cNvPr id="38917" name="Rectangle 85"/>
          <p:cNvSpPr>
            <a:spLocks noChangeArrowheads="1"/>
          </p:cNvSpPr>
          <p:nvPr/>
        </p:nvSpPr>
        <p:spPr bwMode="auto">
          <a:xfrm>
            <a:off x="3581400" y="2971800"/>
            <a:ext cx="609600" cy="6096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S</a:t>
            </a:r>
            <a:r>
              <a:rPr lang="en-US" altLang="zh-CN" sz="2400" baseline="-25000">
                <a:solidFill>
                  <a:schemeClr val="tx2"/>
                </a:solidFill>
              </a:rPr>
              <a:t>1</a:t>
            </a:r>
            <a:endParaRPr lang="en-US" altLang="zh-CN" sz="2400">
              <a:solidFill>
                <a:schemeClr val="tx2"/>
              </a:solidFill>
            </a:endParaRPr>
          </a:p>
        </p:txBody>
      </p:sp>
      <p:sp>
        <p:nvSpPr>
          <p:cNvPr id="38918" name="Rectangle 86"/>
          <p:cNvSpPr>
            <a:spLocks noChangeArrowheads="1"/>
          </p:cNvSpPr>
          <p:nvPr/>
        </p:nvSpPr>
        <p:spPr bwMode="auto">
          <a:xfrm>
            <a:off x="2514600" y="2743200"/>
            <a:ext cx="99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输入</a:t>
            </a:r>
            <a:endParaRPr lang="zh-CN" altLang="zh-CN" sz="2400">
              <a:solidFill>
                <a:schemeClr val="tx2"/>
              </a:solidFill>
            </a:endParaRPr>
          </a:p>
        </p:txBody>
      </p:sp>
      <p:sp>
        <p:nvSpPr>
          <p:cNvPr id="38919" name="Line 87"/>
          <p:cNvSpPr>
            <a:spLocks noChangeShapeType="1"/>
          </p:cNvSpPr>
          <p:nvPr/>
        </p:nvSpPr>
        <p:spPr bwMode="auto">
          <a:xfrm>
            <a:off x="2667000" y="3276600"/>
            <a:ext cx="91440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0" name="Line 88"/>
          <p:cNvSpPr>
            <a:spLocks noChangeShapeType="1"/>
          </p:cNvSpPr>
          <p:nvPr/>
        </p:nvSpPr>
        <p:spPr bwMode="auto">
          <a:xfrm>
            <a:off x="9120188" y="3284538"/>
            <a:ext cx="83820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1" name="Rectangle 89"/>
          <p:cNvSpPr>
            <a:spLocks noChangeArrowheads="1"/>
          </p:cNvSpPr>
          <p:nvPr/>
        </p:nvSpPr>
        <p:spPr bwMode="auto">
          <a:xfrm>
            <a:off x="9048750" y="2781300"/>
            <a:ext cx="99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输出</a:t>
            </a:r>
            <a:endParaRPr lang="zh-CN" altLang="zh-CN" sz="2400">
              <a:solidFill>
                <a:schemeClr val="tx2"/>
              </a:solidFill>
            </a:endParaRPr>
          </a:p>
        </p:txBody>
      </p:sp>
      <p:sp>
        <p:nvSpPr>
          <p:cNvPr id="38922" name="Rectangle 90"/>
          <p:cNvSpPr>
            <a:spLocks noChangeArrowheads="1"/>
          </p:cNvSpPr>
          <p:nvPr/>
        </p:nvSpPr>
        <p:spPr bwMode="auto">
          <a:xfrm>
            <a:off x="3581400" y="35052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a:t>
            </a:r>
            <a:r>
              <a:rPr lang="en-US" altLang="zh-CN" sz="2400">
                <a:solidFill>
                  <a:schemeClr val="tx2"/>
                </a:solidFill>
              </a:rPr>
              <a:t>t</a:t>
            </a:r>
          </a:p>
        </p:txBody>
      </p:sp>
      <p:sp>
        <p:nvSpPr>
          <p:cNvPr id="38923" name="Line 91"/>
          <p:cNvSpPr>
            <a:spLocks noChangeShapeType="1"/>
          </p:cNvSpPr>
          <p:nvPr/>
        </p:nvSpPr>
        <p:spPr bwMode="auto">
          <a:xfrm>
            <a:off x="4191000" y="3276600"/>
            <a:ext cx="53340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4" name="Rectangle 92"/>
          <p:cNvSpPr>
            <a:spLocks noChangeArrowheads="1"/>
          </p:cNvSpPr>
          <p:nvPr/>
        </p:nvSpPr>
        <p:spPr bwMode="auto">
          <a:xfrm>
            <a:off x="4724400" y="2971800"/>
            <a:ext cx="609600" cy="6096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S</a:t>
            </a:r>
            <a:r>
              <a:rPr lang="en-US" altLang="zh-CN" sz="2400" baseline="-25000">
                <a:solidFill>
                  <a:schemeClr val="tx2"/>
                </a:solidFill>
              </a:rPr>
              <a:t>2-1</a:t>
            </a:r>
            <a:endParaRPr lang="en-US" altLang="zh-CN" sz="2400">
              <a:solidFill>
                <a:schemeClr val="tx2"/>
              </a:solidFill>
            </a:endParaRPr>
          </a:p>
        </p:txBody>
      </p:sp>
      <p:sp>
        <p:nvSpPr>
          <p:cNvPr id="38925" name="Rectangle 93"/>
          <p:cNvSpPr>
            <a:spLocks noChangeArrowheads="1"/>
          </p:cNvSpPr>
          <p:nvPr/>
        </p:nvSpPr>
        <p:spPr bwMode="auto">
          <a:xfrm>
            <a:off x="4724400" y="35052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a:t>
            </a:r>
            <a:r>
              <a:rPr lang="en-US" altLang="zh-CN" sz="2400">
                <a:solidFill>
                  <a:schemeClr val="tx2"/>
                </a:solidFill>
              </a:rPr>
              <a:t>t</a:t>
            </a:r>
          </a:p>
        </p:txBody>
      </p:sp>
      <p:sp>
        <p:nvSpPr>
          <p:cNvPr id="38926" name="Line 94"/>
          <p:cNvSpPr>
            <a:spLocks noChangeShapeType="1"/>
          </p:cNvSpPr>
          <p:nvPr/>
        </p:nvSpPr>
        <p:spPr bwMode="auto">
          <a:xfrm>
            <a:off x="5334000" y="3276600"/>
            <a:ext cx="22860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7" name="Rectangle 95"/>
          <p:cNvSpPr>
            <a:spLocks noChangeArrowheads="1"/>
          </p:cNvSpPr>
          <p:nvPr/>
        </p:nvSpPr>
        <p:spPr bwMode="auto">
          <a:xfrm>
            <a:off x="5562600" y="2971800"/>
            <a:ext cx="609600" cy="6096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S</a:t>
            </a:r>
            <a:r>
              <a:rPr lang="en-US" altLang="zh-CN" sz="2400" baseline="-25000">
                <a:solidFill>
                  <a:schemeClr val="tx2"/>
                </a:solidFill>
              </a:rPr>
              <a:t>2-2</a:t>
            </a:r>
            <a:endParaRPr lang="en-US" altLang="zh-CN" sz="2400">
              <a:solidFill>
                <a:schemeClr val="tx2"/>
              </a:solidFill>
            </a:endParaRPr>
          </a:p>
        </p:txBody>
      </p:sp>
      <p:sp>
        <p:nvSpPr>
          <p:cNvPr id="38928" name="Rectangle 96"/>
          <p:cNvSpPr>
            <a:spLocks noChangeArrowheads="1"/>
          </p:cNvSpPr>
          <p:nvPr/>
        </p:nvSpPr>
        <p:spPr bwMode="auto">
          <a:xfrm>
            <a:off x="5562600" y="35052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a:t>
            </a:r>
            <a:r>
              <a:rPr lang="en-US" altLang="zh-CN" sz="2400">
                <a:solidFill>
                  <a:schemeClr val="tx2"/>
                </a:solidFill>
              </a:rPr>
              <a:t>t</a:t>
            </a:r>
          </a:p>
        </p:txBody>
      </p:sp>
      <p:sp>
        <p:nvSpPr>
          <p:cNvPr id="38929" name="Line 97"/>
          <p:cNvSpPr>
            <a:spLocks noChangeShapeType="1"/>
          </p:cNvSpPr>
          <p:nvPr/>
        </p:nvSpPr>
        <p:spPr bwMode="auto">
          <a:xfrm>
            <a:off x="6172200" y="3276600"/>
            <a:ext cx="22860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0" name="Rectangle 98"/>
          <p:cNvSpPr>
            <a:spLocks noChangeArrowheads="1"/>
          </p:cNvSpPr>
          <p:nvPr/>
        </p:nvSpPr>
        <p:spPr bwMode="auto">
          <a:xfrm>
            <a:off x="6400800" y="2971800"/>
            <a:ext cx="609600" cy="6096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S</a:t>
            </a:r>
            <a:r>
              <a:rPr lang="en-US" altLang="zh-CN" sz="2400" baseline="-25000">
                <a:solidFill>
                  <a:schemeClr val="tx2"/>
                </a:solidFill>
              </a:rPr>
              <a:t>2-3</a:t>
            </a:r>
            <a:endParaRPr lang="en-US" altLang="zh-CN" sz="2400">
              <a:solidFill>
                <a:schemeClr val="tx2"/>
              </a:solidFill>
            </a:endParaRPr>
          </a:p>
        </p:txBody>
      </p:sp>
      <p:sp>
        <p:nvSpPr>
          <p:cNvPr id="38931" name="Rectangle 99"/>
          <p:cNvSpPr>
            <a:spLocks noChangeArrowheads="1"/>
          </p:cNvSpPr>
          <p:nvPr/>
        </p:nvSpPr>
        <p:spPr bwMode="auto">
          <a:xfrm>
            <a:off x="6400800" y="35052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a:t>
            </a:r>
            <a:r>
              <a:rPr lang="en-US" altLang="zh-CN" sz="2400">
                <a:solidFill>
                  <a:schemeClr val="tx2"/>
                </a:solidFill>
              </a:rPr>
              <a:t>t</a:t>
            </a:r>
          </a:p>
        </p:txBody>
      </p:sp>
      <p:sp>
        <p:nvSpPr>
          <p:cNvPr id="38932" name="Line 100"/>
          <p:cNvSpPr>
            <a:spLocks noChangeShapeType="1"/>
          </p:cNvSpPr>
          <p:nvPr/>
        </p:nvSpPr>
        <p:spPr bwMode="auto">
          <a:xfrm>
            <a:off x="7010400" y="3276600"/>
            <a:ext cx="53340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3" name="Rectangle 101"/>
          <p:cNvSpPr>
            <a:spLocks noChangeArrowheads="1"/>
          </p:cNvSpPr>
          <p:nvPr/>
        </p:nvSpPr>
        <p:spPr bwMode="auto">
          <a:xfrm>
            <a:off x="7543800" y="2971800"/>
            <a:ext cx="609600" cy="6096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S</a:t>
            </a:r>
            <a:r>
              <a:rPr lang="en-US" altLang="zh-CN" sz="2400" baseline="-25000">
                <a:solidFill>
                  <a:schemeClr val="tx2"/>
                </a:solidFill>
              </a:rPr>
              <a:t>3</a:t>
            </a:r>
            <a:endParaRPr lang="en-US" altLang="zh-CN" sz="2400">
              <a:solidFill>
                <a:schemeClr val="tx2"/>
              </a:solidFill>
            </a:endParaRPr>
          </a:p>
        </p:txBody>
      </p:sp>
      <p:sp>
        <p:nvSpPr>
          <p:cNvPr id="38934" name="Rectangle 102"/>
          <p:cNvSpPr>
            <a:spLocks noChangeArrowheads="1"/>
          </p:cNvSpPr>
          <p:nvPr/>
        </p:nvSpPr>
        <p:spPr bwMode="auto">
          <a:xfrm>
            <a:off x="7543800" y="35052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a:t>
            </a:r>
            <a:r>
              <a:rPr lang="en-US" altLang="zh-CN" sz="2400">
                <a:solidFill>
                  <a:schemeClr val="tx2"/>
                </a:solidFill>
              </a:rPr>
              <a:t>t</a:t>
            </a:r>
          </a:p>
        </p:txBody>
      </p:sp>
      <p:sp>
        <p:nvSpPr>
          <p:cNvPr id="38935" name="Line 103"/>
          <p:cNvSpPr>
            <a:spLocks noChangeShapeType="1"/>
          </p:cNvSpPr>
          <p:nvPr/>
        </p:nvSpPr>
        <p:spPr bwMode="auto">
          <a:xfrm>
            <a:off x="8153400" y="3276600"/>
            <a:ext cx="38100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6" name="Rectangle 104"/>
          <p:cNvSpPr>
            <a:spLocks noChangeArrowheads="1"/>
          </p:cNvSpPr>
          <p:nvPr/>
        </p:nvSpPr>
        <p:spPr bwMode="auto">
          <a:xfrm>
            <a:off x="8534400" y="2971800"/>
            <a:ext cx="609600" cy="60960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S</a:t>
            </a:r>
            <a:r>
              <a:rPr lang="en-US" altLang="zh-CN" sz="2400" baseline="-25000">
                <a:solidFill>
                  <a:schemeClr val="tx2"/>
                </a:solidFill>
              </a:rPr>
              <a:t>4</a:t>
            </a:r>
            <a:endParaRPr lang="en-US" altLang="zh-CN" sz="2400">
              <a:solidFill>
                <a:schemeClr val="tx2"/>
              </a:solidFill>
            </a:endParaRPr>
          </a:p>
        </p:txBody>
      </p:sp>
      <p:sp>
        <p:nvSpPr>
          <p:cNvPr id="38937" name="Rectangle 105"/>
          <p:cNvSpPr>
            <a:spLocks noChangeArrowheads="1"/>
          </p:cNvSpPr>
          <p:nvPr/>
        </p:nvSpPr>
        <p:spPr bwMode="auto">
          <a:xfrm>
            <a:off x="8534400" y="35052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a:t>
            </a:r>
            <a:r>
              <a:rPr lang="en-US" altLang="zh-CN" sz="2400">
                <a:solidFill>
                  <a:schemeClr val="tx2"/>
                </a:solidFill>
              </a:rPr>
              <a:t>t</a:t>
            </a:r>
          </a:p>
        </p:txBody>
      </p:sp>
      <p:sp>
        <p:nvSpPr>
          <p:cNvPr id="38938" name="Rectangle 106"/>
          <p:cNvSpPr>
            <a:spLocks noChangeArrowheads="1"/>
          </p:cNvSpPr>
          <p:nvPr/>
        </p:nvSpPr>
        <p:spPr bwMode="auto">
          <a:xfrm>
            <a:off x="4495800" y="2362200"/>
            <a:ext cx="2743200" cy="1676400"/>
          </a:xfrm>
          <a:prstGeom prst="rect">
            <a:avLst/>
          </a:prstGeom>
          <a:noFill/>
          <a:ln w="28575">
            <a:solidFill>
              <a:schemeClr val="tx2"/>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endParaRPr lang="zh-CN" altLang="zh-CN" sz="2400">
              <a:solidFill>
                <a:schemeClr val="tx2"/>
              </a:solidFill>
            </a:endParaRPr>
          </a:p>
        </p:txBody>
      </p:sp>
      <p:sp>
        <p:nvSpPr>
          <p:cNvPr id="38939" name="Rectangle 107"/>
          <p:cNvSpPr>
            <a:spLocks noChangeArrowheads="1"/>
          </p:cNvSpPr>
          <p:nvPr/>
        </p:nvSpPr>
        <p:spPr bwMode="auto">
          <a:xfrm>
            <a:off x="5181600" y="2362200"/>
            <a:ext cx="1295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S</a:t>
            </a:r>
            <a:r>
              <a:rPr lang="zh-CN" altLang="zh-CN" sz="2400" baseline="-25000">
                <a:solidFill>
                  <a:schemeClr val="tx2"/>
                </a:solidFill>
                <a:sym typeface="Symbol" panose="05050102010706020507" pitchFamily="18" charset="2"/>
              </a:rPr>
              <a:t>2</a:t>
            </a:r>
            <a:r>
              <a:rPr lang="zh-CN" altLang="zh-CN" sz="2400">
                <a:solidFill>
                  <a:schemeClr val="tx2"/>
                </a:solidFill>
                <a:sym typeface="Symbol" panose="05050102010706020507" pitchFamily="18" charset="2"/>
              </a:rPr>
              <a:t>(3</a:t>
            </a:r>
            <a:r>
              <a:rPr lang="en-US" altLang="zh-CN" sz="2400">
                <a:solidFill>
                  <a:schemeClr val="tx2"/>
                </a:solidFill>
              </a:rPr>
              <a:t>t)</a:t>
            </a:r>
          </a:p>
        </p:txBody>
      </p:sp>
      <p:grpSp>
        <p:nvGrpSpPr>
          <p:cNvPr id="38940" name="Group 108"/>
          <p:cNvGrpSpPr/>
          <p:nvPr/>
        </p:nvGrpSpPr>
        <p:grpSpPr bwMode="auto">
          <a:xfrm>
            <a:off x="2514600" y="4343400"/>
            <a:ext cx="7620000" cy="2133600"/>
            <a:chOff x="288" y="2304"/>
            <a:chExt cx="5184" cy="1584"/>
          </a:xfrm>
        </p:grpSpPr>
        <p:sp>
          <p:nvSpPr>
            <p:cNvPr id="38943" name="Rectangle 109"/>
            <p:cNvSpPr>
              <a:spLocks noChangeArrowheads="1"/>
            </p:cNvSpPr>
            <p:nvPr/>
          </p:nvSpPr>
          <p:spPr bwMode="auto">
            <a:xfrm>
              <a:off x="960" y="2736"/>
              <a:ext cx="768" cy="384"/>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S</a:t>
              </a:r>
              <a:r>
                <a:rPr lang="en-US" altLang="zh-CN" sz="2400" baseline="-25000">
                  <a:solidFill>
                    <a:schemeClr val="tx2"/>
                  </a:solidFill>
                </a:rPr>
                <a:t>1</a:t>
              </a:r>
              <a:endParaRPr lang="en-US" altLang="zh-CN" sz="2400">
                <a:solidFill>
                  <a:schemeClr val="tx2"/>
                </a:solidFill>
              </a:endParaRPr>
            </a:p>
          </p:txBody>
        </p:sp>
        <p:sp>
          <p:nvSpPr>
            <p:cNvPr id="38944" name="Rectangle 110"/>
            <p:cNvSpPr>
              <a:spLocks noChangeArrowheads="1"/>
            </p:cNvSpPr>
            <p:nvPr/>
          </p:nvSpPr>
          <p:spPr bwMode="auto">
            <a:xfrm>
              <a:off x="288" y="2592"/>
              <a:ext cx="6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输入</a:t>
              </a:r>
              <a:endParaRPr lang="zh-CN" altLang="zh-CN" sz="2400">
                <a:solidFill>
                  <a:schemeClr val="tx2"/>
                </a:solidFill>
              </a:endParaRPr>
            </a:p>
          </p:txBody>
        </p:sp>
        <p:sp>
          <p:nvSpPr>
            <p:cNvPr id="38945" name="Line 111"/>
            <p:cNvSpPr>
              <a:spLocks noChangeShapeType="1"/>
            </p:cNvSpPr>
            <p:nvPr/>
          </p:nvSpPr>
          <p:spPr bwMode="auto">
            <a:xfrm>
              <a:off x="384" y="2928"/>
              <a:ext cx="576"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6" name="Line 112"/>
            <p:cNvSpPr>
              <a:spLocks noChangeShapeType="1"/>
            </p:cNvSpPr>
            <p:nvPr/>
          </p:nvSpPr>
          <p:spPr bwMode="auto">
            <a:xfrm>
              <a:off x="4896" y="2928"/>
              <a:ext cx="528"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47" name="Rectangle 113"/>
            <p:cNvSpPr>
              <a:spLocks noChangeArrowheads="1"/>
            </p:cNvSpPr>
            <p:nvPr/>
          </p:nvSpPr>
          <p:spPr bwMode="auto">
            <a:xfrm>
              <a:off x="4848" y="2592"/>
              <a:ext cx="62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输出</a:t>
              </a:r>
              <a:endParaRPr lang="zh-CN" altLang="zh-CN" sz="2400">
                <a:solidFill>
                  <a:schemeClr val="tx2"/>
                </a:solidFill>
              </a:endParaRPr>
            </a:p>
          </p:txBody>
        </p:sp>
        <p:sp>
          <p:nvSpPr>
            <p:cNvPr id="38948" name="Rectangle 114"/>
            <p:cNvSpPr>
              <a:spLocks noChangeArrowheads="1"/>
            </p:cNvSpPr>
            <p:nvPr/>
          </p:nvSpPr>
          <p:spPr bwMode="auto">
            <a:xfrm>
              <a:off x="912" y="3072"/>
              <a:ext cx="8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a:t>
              </a:r>
              <a:r>
                <a:rPr lang="en-US" altLang="zh-CN" sz="2400">
                  <a:solidFill>
                    <a:schemeClr val="tx2"/>
                  </a:solidFill>
                </a:rPr>
                <a:t>t</a:t>
              </a:r>
              <a:r>
                <a:rPr lang="en-US" altLang="zh-CN" sz="2400" baseline="-25000">
                  <a:solidFill>
                    <a:schemeClr val="tx2"/>
                  </a:solidFill>
                </a:rPr>
                <a:t>1</a:t>
              </a:r>
              <a:r>
                <a:rPr lang="en-US" altLang="zh-CN" sz="2400">
                  <a:solidFill>
                    <a:schemeClr val="tx2"/>
                  </a:solidFill>
                </a:rPr>
                <a:t>=</a:t>
              </a:r>
              <a:r>
                <a:rPr lang="zh-CN" altLang="zh-CN" sz="2400">
                  <a:solidFill>
                    <a:schemeClr val="tx2"/>
                  </a:solidFill>
                  <a:sym typeface="Symbol" panose="05050102010706020507" pitchFamily="18" charset="2"/>
                </a:rPr>
                <a:t></a:t>
              </a:r>
              <a:r>
                <a:rPr lang="en-US" altLang="zh-CN" sz="2400">
                  <a:solidFill>
                    <a:schemeClr val="tx2"/>
                  </a:solidFill>
                </a:rPr>
                <a:t>t</a:t>
              </a:r>
            </a:p>
          </p:txBody>
        </p:sp>
        <p:sp>
          <p:nvSpPr>
            <p:cNvPr id="38949" name="Line 115"/>
            <p:cNvSpPr>
              <a:spLocks noChangeShapeType="1"/>
            </p:cNvSpPr>
            <p:nvPr/>
          </p:nvSpPr>
          <p:spPr bwMode="auto">
            <a:xfrm>
              <a:off x="1728" y="2928"/>
              <a:ext cx="336"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0" name="Rectangle 116"/>
            <p:cNvSpPr>
              <a:spLocks noChangeArrowheads="1"/>
            </p:cNvSpPr>
            <p:nvPr/>
          </p:nvSpPr>
          <p:spPr bwMode="auto">
            <a:xfrm>
              <a:off x="2064" y="2304"/>
              <a:ext cx="768" cy="384"/>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S</a:t>
              </a:r>
              <a:r>
                <a:rPr lang="en-US" altLang="zh-CN" sz="2400" baseline="-25000">
                  <a:solidFill>
                    <a:schemeClr val="tx2"/>
                  </a:solidFill>
                </a:rPr>
                <a:t>2-3</a:t>
              </a:r>
              <a:endParaRPr lang="en-US" altLang="zh-CN" sz="2400">
                <a:solidFill>
                  <a:schemeClr val="tx2"/>
                </a:solidFill>
              </a:endParaRPr>
            </a:p>
          </p:txBody>
        </p:sp>
        <p:sp>
          <p:nvSpPr>
            <p:cNvPr id="38951" name="Rectangle 117"/>
            <p:cNvSpPr>
              <a:spLocks noChangeArrowheads="1"/>
            </p:cNvSpPr>
            <p:nvPr/>
          </p:nvSpPr>
          <p:spPr bwMode="auto">
            <a:xfrm>
              <a:off x="2064" y="2736"/>
              <a:ext cx="768" cy="384"/>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S</a:t>
              </a:r>
              <a:r>
                <a:rPr lang="en-US" altLang="zh-CN" sz="2400" baseline="-25000">
                  <a:solidFill>
                    <a:schemeClr val="tx2"/>
                  </a:solidFill>
                </a:rPr>
                <a:t>2-2</a:t>
              </a:r>
              <a:endParaRPr lang="en-US" altLang="zh-CN" sz="2400">
                <a:solidFill>
                  <a:schemeClr val="tx2"/>
                </a:solidFill>
              </a:endParaRPr>
            </a:p>
          </p:txBody>
        </p:sp>
        <p:sp>
          <p:nvSpPr>
            <p:cNvPr id="38952" name="Rectangle 118"/>
            <p:cNvSpPr>
              <a:spLocks noChangeArrowheads="1"/>
            </p:cNvSpPr>
            <p:nvPr/>
          </p:nvSpPr>
          <p:spPr bwMode="auto">
            <a:xfrm>
              <a:off x="2064" y="3168"/>
              <a:ext cx="768" cy="384"/>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S</a:t>
              </a:r>
              <a:r>
                <a:rPr lang="en-US" altLang="zh-CN" sz="2400" baseline="-25000">
                  <a:solidFill>
                    <a:schemeClr val="tx2"/>
                  </a:solidFill>
                </a:rPr>
                <a:t>2-1</a:t>
              </a:r>
              <a:endParaRPr lang="en-US" altLang="zh-CN" sz="2400">
                <a:solidFill>
                  <a:schemeClr val="tx2"/>
                </a:solidFill>
              </a:endParaRPr>
            </a:p>
          </p:txBody>
        </p:sp>
        <p:sp>
          <p:nvSpPr>
            <p:cNvPr id="38953" name="Line 119"/>
            <p:cNvSpPr>
              <a:spLocks noChangeShapeType="1"/>
            </p:cNvSpPr>
            <p:nvPr/>
          </p:nvSpPr>
          <p:spPr bwMode="auto">
            <a:xfrm>
              <a:off x="2832" y="2928"/>
              <a:ext cx="336"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4" name="Rectangle 120"/>
            <p:cNvSpPr>
              <a:spLocks noChangeArrowheads="1"/>
            </p:cNvSpPr>
            <p:nvPr/>
          </p:nvSpPr>
          <p:spPr bwMode="auto">
            <a:xfrm>
              <a:off x="3168" y="2736"/>
              <a:ext cx="768" cy="384"/>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S</a:t>
              </a:r>
              <a:r>
                <a:rPr lang="en-US" altLang="zh-CN" sz="2400" baseline="-25000">
                  <a:solidFill>
                    <a:schemeClr val="tx2"/>
                  </a:solidFill>
                </a:rPr>
                <a:t>3</a:t>
              </a:r>
              <a:endParaRPr lang="en-US" altLang="zh-CN" sz="2400">
                <a:solidFill>
                  <a:schemeClr val="tx2"/>
                </a:solidFill>
              </a:endParaRPr>
            </a:p>
          </p:txBody>
        </p:sp>
        <p:sp>
          <p:nvSpPr>
            <p:cNvPr id="38955" name="Line 121"/>
            <p:cNvSpPr>
              <a:spLocks noChangeShapeType="1"/>
            </p:cNvSpPr>
            <p:nvPr/>
          </p:nvSpPr>
          <p:spPr bwMode="auto">
            <a:xfrm>
              <a:off x="3936" y="2928"/>
              <a:ext cx="192"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6" name="Rectangle 122"/>
            <p:cNvSpPr>
              <a:spLocks noChangeArrowheads="1"/>
            </p:cNvSpPr>
            <p:nvPr/>
          </p:nvSpPr>
          <p:spPr bwMode="auto">
            <a:xfrm>
              <a:off x="4128" y="2736"/>
              <a:ext cx="768" cy="384"/>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a:solidFill>
                    <a:schemeClr val="tx2"/>
                  </a:solidFill>
                </a:rPr>
                <a:t>S</a:t>
              </a:r>
              <a:r>
                <a:rPr lang="en-US" altLang="zh-CN" sz="2400" baseline="-25000">
                  <a:solidFill>
                    <a:schemeClr val="tx2"/>
                  </a:solidFill>
                </a:rPr>
                <a:t>4</a:t>
              </a:r>
              <a:endParaRPr lang="en-US" altLang="zh-CN" sz="2400">
                <a:solidFill>
                  <a:schemeClr val="tx2"/>
                </a:solidFill>
              </a:endParaRPr>
            </a:p>
          </p:txBody>
        </p:sp>
        <p:sp>
          <p:nvSpPr>
            <p:cNvPr id="38957" name="Rectangle 123"/>
            <p:cNvSpPr>
              <a:spLocks noChangeArrowheads="1"/>
            </p:cNvSpPr>
            <p:nvPr/>
          </p:nvSpPr>
          <p:spPr bwMode="auto">
            <a:xfrm>
              <a:off x="3120" y="3072"/>
              <a:ext cx="8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a:t>
              </a:r>
              <a:r>
                <a:rPr lang="en-US" altLang="zh-CN" sz="2400">
                  <a:solidFill>
                    <a:schemeClr val="tx2"/>
                  </a:solidFill>
                </a:rPr>
                <a:t>t</a:t>
              </a:r>
              <a:r>
                <a:rPr lang="en-US" altLang="zh-CN" sz="2400" baseline="-25000">
                  <a:solidFill>
                    <a:schemeClr val="tx2"/>
                  </a:solidFill>
                </a:rPr>
                <a:t>3</a:t>
              </a:r>
              <a:r>
                <a:rPr lang="en-US" altLang="zh-CN" sz="2400">
                  <a:solidFill>
                    <a:schemeClr val="tx2"/>
                  </a:solidFill>
                </a:rPr>
                <a:t>=</a:t>
              </a:r>
              <a:r>
                <a:rPr lang="zh-CN" altLang="zh-CN" sz="2400">
                  <a:solidFill>
                    <a:schemeClr val="tx2"/>
                  </a:solidFill>
                  <a:sym typeface="Symbol" panose="05050102010706020507" pitchFamily="18" charset="2"/>
                </a:rPr>
                <a:t></a:t>
              </a:r>
              <a:r>
                <a:rPr lang="en-US" altLang="zh-CN" sz="2400">
                  <a:solidFill>
                    <a:schemeClr val="tx2"/>
                  </a:solidFill>
                </a:rPr>
                <a:t>t</a:t>
              </a:r>
            </a:p>
          </p:txBody>
        </p:sp>
        <p:sp>
          <p:nvSpPr>
            <p:cNvPr id="38958" name="Rectangle 124"/>
            <p:cNvSpPr>
              <a:spLocks noChangeArrowheads="1"/>
            </p:cNvSpPr>
            <p:nvPr/>
          </p:nvSpPr>
          <p:spPr bwMode="auto">
            <a:xfrm>
              <a:off x="4080" y="3072"/>
              <a:ext cx="81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a:t>
              </a:r>
              <a:r>
                <a:rPr lang="en-US" altLang="zh-CN" sz="2400">
                  <a:solidFill>
                    <a:schemeClr val="tx2"/>
                  </a:solidFill>
                </a:rPr>
                <a:t>t</a:t>
              </a:r>
              <a:r>
                <a:rPr lang="en-US" altLang="zh-CN" sz="2400" baseline="-25000">
                  <a:solidFill>
                    <a:schemeClr val="tx2"/>
                  </a:solidFill>
                </a:rPr>
                <a:t>4</a:t>
              </a:r>
              <a:r>
                <a:rPr lang="en-US" altLang="zh-CN" sz="2400">
                  <a:solidFill>
                    <a:schemeClr val="tx2"/>
                  </a:solidFill>
                </a:rPr>
                <a:t>=</a:t>
              </a:r>
              <a:r>
                <a:rPr lang="zh-CN" altLang="zh-CN" sz="2400">
                  <a:solidFill>
                    <a:schemeClr val="tx2"/>
                  </a:solidFill>
                  <a:sym typeface="Symbol" panose="05050102010706020507" pitchFamily="18" charset="2"/>
                </a:rPr>
                <a:t></a:t>
              </a:r>
              <a:r>
                <a:rPr lang="en-US" altLang="zh-CN" sz="2400">
                  <a:solidFill>
                    <a:schemeClr val="tx2"/>
                  </a:solidFill>
                </a:rPr>
                <a:t>t</a:t>
              </a:r>
            </a:p>
          </p:txBody>
        </p:sp>
        <p:sp>
          <p:nvSpPr>
            <p:cNvPr id="38959" name="Line 125"/>
            <p:cNvSpPr>
              <a:spLocks noChangeShapeType="1"/>
            </p:cNvSpPr>
            <p:nvPr/>
          </p:nvSpPr>
          <p:spPr bwMode="auto">
            <a:xfrm>
              <a:off x="1872" y="2496"/>
              <a:ext cx="192"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0" name="Line 126"/>
            <p:cNvSpPr>
              <a:spLocks noChangeShapeType="1"/>
            </p:cNvSpPr>
            <p:nvPr/>
          </p:nvSpPr>
          <p:spPr bwMode="auto">
            <a:xfrm>
              <a:off x="1872" y="2496"/>
              <a:ext cx="0" cy="288"/>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1" name="Line 127"/>
            <p:cNvSpPr>
              <a:spLocks noChangeShapeType="1"/>
            </p:cNvSpPr>
            <p:nvPr/>
          </p:nvSpPr>
          <p:spPr bwMode="auto">
            <a:xfrm>
              <a:off x="1728" y="2784"/>
              <a:ext cx="144"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2" name="Line 128"/>
            <p:cNvSpPr>
              <a:spLocks noChangeShapeType="1"/>
            </p:cNvSpPr>
            <p:nvPr/>
          </p:nvSpPr>
          <p:spPr bwMode="auto">
            <a:xfrm>
              <a:off x="1872" y="3360"/>
              <a:ext cx="192"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3" name="Line 129"/>
            <p:cNvSpPr>
              <a:spLocks noChangeShapeType="1"/>
            </p:cNvSpPr>
            <p:nvPr/>
          </p:nvSpPr>
          <p:spPr bwMode="auto">
            <a:xfrm>
              <a:off x="1872" y="3072"/>
              <a:ext cx="0" cy="288"/>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4" name="Line 130"/>
            <p:cNvSpPr>
              <a:spLocks noChangeShapeType="1"/>
            </p:cNvSpPr>
            <p:nvPr/>
          </p:nvSpPr>
          <p:spPr bwMode="auto">
            <a:xfrm>
              <a:off x="1728" y="3072"/>
              <a:ext cx="144"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5" name="Line 131"/>
            <p:cNvSpPr>
              <a:spLocks noChangeShapeType="1"/>
            </p:cNvSpPr>
            <p:nvPr/>
          </p:nvSpPr>
          <p:spPr bwMode="auto">
            <a:xfrm>
              <a:off x="2976" y="2784"/>
              <a:ext cx="192"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6" name="Line 132"/>
            <p:cNvSpPr>
              <a:spLocks noChangeShapeType="1"/>
            </p:cNvSpPr>
            <p:nvPr/>
          </p:nvSpPr>
          <p:spPr bwMode="auto">
            <a:xfrm>
              <a:off x="2976" y="2496"/>
              <a:ext cx="0" cy="288"/>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7" name="Line 133"/>
            <p:cNvSpPr>
              <a:spLocks noChangeShapeType="1"/>
            </p:cNvSpPr>
            <p:nvPr/>
          </p:nvSpPr>
          <p:spPr bwMode="auto">
            <a:xfrm>
              <a:off x="2832" y="2496"/>
              <a:ext cx="144"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8" name="Line 134"/>
            <p:cNvSpPr>
              <a:spLocks noChangeShapeType="1"/>
            </p:cNvSpPr>
            <p:nvPr/>
          </p:nvSpPr>
          <p:spPr bwMode="auto">
            <a:xfrm>
              <a:off x="2976" y="3072"/>
              <a:ext cx="192"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9" name="Line 135"/>
            <p:cNvSpPr>
              <a:spLocks noChangeShapeType="1"/>
            </p:cNvSpPr>
            <p:nvPr/>
          </p:nvSpPr>
          <p:spPr bwMode="auto">
            <a:xfrm>
              <a:off x="2976" y="3072"/>
              <a:ext cx="0" cy="288"/>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70" name="Line 136"/>
            <p:cNvSpPr>
              <a:spLocks noChangeShapeType="1"/>
            </p:cNvSpPr>
            <p:nvPr/>
          </p:nvSpPr>
          <p:spPr bwMode="auto">
            <a:xfrm>
              <a:off x="2832" y="3360"/>
              <a:ext cx="144" cy="0"/>
            </a:xfrm>
            <a:prstGeom prst="line">
              <a:avLst/>
            </a:prstGeom>
            <a:noFill/>
            <a:ln w="28575">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71" name="Rectangle 137"/>
            <p:cNvSpPr>
              <a:spLocks noChangeArrowheads="1"/>
            </p:cNvSpPr>
            <p:nvPr/>
          </p:nvSpPr>
          <p:spPr bwMode="auto">
            <a:xfrm>
              <a:off x="1968" y="3552"/>
              <a:ext cx="91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a:t>
              </a:r>
              <a:r>
                <a:rPr lang="en-US" altLang="zh-CN" sz="2400">
                  <a:solidFill>
                    <a:schemeClr val="tx2"/>
                  </a:solidFill>
                </a:rPr>
                <a:t>t</a:t>
              </a:r>
              <a:r>
                <a:rPr lang="en-US" altLang="zh-CN" sz="2400" baseline="-25000">
                  <a:solidFill>
                    <a:schemeClr val="tx2"/>
                  </a:solidFill>
                </a:rPr>
                <a:t>2</a:t>
              </a:r>
              <a:r>
                <a:rPr lang="en-US" altLang="zh-CN" sz="2400">
                  <a:solidFill>
                    <a:schemeClr val="tx2"/>
                  </a:solidFill>
                </a:rPr>
                <a:t>=3</a:t>
              </a:r>
              <a:r>
                <a:rPr lang="zh-CN" altLang="zh-CN" sz="2400">
                  <a:solidFill>
                    <a:schemeClr val="tx2"/>
                  </a:solidFill>
                  <a:sym typeface="Symbol" panose="05050102010706020507" pitchFamily="18" charset="2"/>
                </a:rPr>
                <a:t></a:t>
              </a:r>
              <a:r>
                <a:rPr lang="en-US" altLang="zh-CN" sz="2400">
                  <a:solidFill>
                    <a:schemeClr val="tx2"/>
                  </a:solidFill>
                </a:rPr>
                <a:t>t</a:t>
              </a:r>
            </a:p>
          </p:txBody>
        </p:sp>
      </p:grpSp>
      <p:sp>
        <p:nvSpPr>
          <p:cNvPr id="608394" name="Rectangle 138"/>
          <p:cNvSpPr>
            <a:spLocks noChangeArrowheads="1"/>
          </p:cNvSpPr>
          <p:nvPr/>
        </p:nvSpPr>
        <p:spPr bwMode="auto">
          <a:xfrm>
            <a:off x="2514600" y="2057400"/>
            <a:ext cx="1676400" cy="533400"/>
          </a:xfrm>
          <a:prstGeom prst="rect">
            <a:avLst/>
          </a:prstGeom>
          <a:solidFill>
            <a:srgbClr val="99FF66"/>
          </a:solidFill>
          <a:ln w="28575">
            <a:solidFill>
              <a:schemeClr val="tx1"/>
            </a:solidFill>
            <a:miter lim="800000"/>
          </a:ln>
          <a:effectLst>
            <a:outerShdw dist="107763" dir="2700000" algn="ctr" rotWithShape="0">
              <a:schemeClr val="bg2"/>
            </a:outerShdw>
          </a:effectLst>
        </p:spPr>
        <p:txBody>
          <a:bodyPr wrap="none" lIns="72000" tIns="36000" rIns="36000" bIns="0" anchor="ctr"/>
          <a:lstStyle/>
          <a:p>
            <a:pPr algn="ctr">
              <a:lnSpc>
                <a:spcPct val="80000"/>
              </a:lnSpc>
              <a:spcBef>
                <a:spcPct val="0"/>
              </a:spcBef>
              <a:buClrTx/>
              <a:buFontTx/>
              <a:buNone/>
              <a:defRPr/>
            </a:pPr>
            <a:r>
              <a:rPr lang="zh-CN" altLang="zh-CN" sz="2800" b="1">
                <a:solidFill>
                  <a:srgbClr val="FF0000"/>
                </a:solidFill>
                <a:effectLst>
                  <a:outerShdw blurRad="38100" dist="38100" dir="2700000" algn="tl">
                    <a:srgbClr val="000000"/>
                  </a:outerShdw>
                </a:effectLst>
                <a:latin typeface="Arial" panose="020B0604020202020204" pitchFamily="34" charset="0"/>
                <a:ea typeface="楷体_GB2312" pitchFamily="49" charset="-122"/>
                <a:sym typeface="Symbol" panose="05050102010706020507" pitchFamily="18" charset="2"/>
              </a:rPr>
              <a:t>瓶颈细分</a:t>
            </a:r>
            <a:endParaRPr lang="zh-CN" altLang="zh-CN" sz="2800" b="1">
              <a:solidFill>
                <a:srgbClr val="FF0000"/>
              </a:solidFill>
              <a:effectLst>
                <a:outerShdw blurRad="38100" dist="38100" dir="2700000" algn="tl">
                  <a:srgbClr val="000000"/>
                </a:outerShdw>
              </a:effectLst>
              <a:latin typeface="Arial" panose="020B0604020202020204" pitchFamily="34" charset="0"/>
              <a:ea typeface="楷体_GB2312" pitchFamily="49" charset="-122"/>
            </a:endParaRPr>
          </a:p>
        </p:txBody>
      </p:sp>
      <p:sp>
        <p:nvSpPr>
          <p:cNvPr id="608395" name="Rectangle 139"/>
          <p:cNvSpPr>
            <a:spLocks noChangeArrowheads="1"/>
          </p:cNvSpPr>
          <p:nvPr/>
        </p:nvSpPr>
        <p:spPr bwMode="auto">
          <a:xfrm>
            <a:off x="2514600" y="4114800"/>
            <a:ext cx="1676400" cy="533400"/>
          </a:xfrm>
          <a:prstGeom prst="rect">
            <a:avLst/>
          </a:prstGeom>
          <a:solidFill>
            <a:srgbClr val="99FF66"/>
          </a:solidFill>
          <a:ln w="28575">
            <a:solidFill>
              <a:schemeClr val="tx1"/>
            </a:solidFill>
            <a:miter lim="800000"/>
          </a:ln>
          <a:effectLst>
            <a:outerShdw dist="107763" dir="2700000" algn="ctr" rotWithShape="0">
              <a:schemeClr val="bg2"/>
            </a:outerShdw>
          </a:effectLst>
        </p:spPr>
        <p:txBody>
          <a:bodyPr wrap="none" lIns="72000" tIns="36000" rIns="36000" bIns="0" anchor="ctr"/>
          <a:lstStyle/>
          <a:p>
            <a:pPr algn="ctr">
              <a:lnSpc>
                <a:spcPct val="80000"/>
              </a:lnSpc>
              <a:spcBef>
                <a:spcPct val="0"/>
              </a:spcBef>
              <a:buClrTx/>
              <a:buFontTx/>
              <a:buNone/>
              <a:defRPr/>
            </a:pPr>
            <a:r>
              <a:rPr lang="zh-CN" altLang="zh-CN" sz="2800" b="1">
                <a:solidFill>
                  <a:srgbClr val="FF0000"/>
                </a:solidFill>
                <a:effectLst>
                  <a:outerShdw blurRad="38100" dist="38100" dir="2700000" algn="tl">
                    <a:srgbClr val="000000"/>
                  </a:outerShdw>
                </a:effectLst>
                <a:latin typeface="Arial" panose="020B0604020202020204" pitchFamily="34" charset="0"/>
                <a:ea typeface="楷体_GB2312" pitchFamily="49" charset="-122"/>
                <a:sym typeface="Symbol" panose="05050102010706020507" pitchFamily="18" charset="2"/>
              </a:rPr>
              <a:t>多套瓶颈</a:t>
            </a:r>
            <a:endParaRPr lang="zh-CN" altLang="zh-CN" sz="2800" b="1">
              <a:solidFill>
                <a:srgbClr val="FF0000"/>
              </a:solidFill>
              <a:effectLst>
                <a:outerShdw blurRad="38100" dist="38100" dir="2700000" algn="tl">
                  <a:srgbClr val="000000"/>
                </a:outerShdw>
              </a:effectLst>
              <a:latin typeface="Arial" panose="020B0604020202020204" pitchFamily="34" charset="0"/>
              <a:ea typeface="楷体_GB2312" pitchFamily="49" charset="-122"/>
            </a:endParaRPr>
          </a:p>
        </p:txBody>
      </p:sp>
    </p:spTree>
  </p:cSld>
  <p:clrMapOvr>
    <a:masterClrMapping/>
  </p:clrMapOvr>
  <p:transition spd="slow">
    <p:random/>
    <p:sndAc>
      <p:stSnd>
        <p:snd r:embed="rId2" name="projctor.wav"/>
      </p:stSnd>
    </p:sndAc>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pPr eaLnBrk="1" hangingPunct="1">
              <a:defRPr/>
            </a:pPr>
            <a:r>
              <a:rPr lang="zh-CN" altLang="en-US"/>
              <a:t>举  例-</a:t>
            </a:r>
            <a:r>
              <a:rPr lang="zh-CN" altLang="en-US" sz="3600"/>
              <a:t>多套瓶颈时空图</a:t>
            </a:r>
          </a:p>
        </p:txBody>
      </p:sp>
      <p:sp>
        <p:nvSpPr>
          <p:cNvPr id="39939"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3"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4"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sp>
        <p:nvSpPr>
          <p:cNvPr id="39940" name="Text Box 4"/>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8 之 8</a:t>
            </a:r>
          </a:p>
        </p:txBody>
      </p:sp>
      <p:sp>
        <p:nvSpPr>
          <p:cNvPr id="39941" name="Rectangle 61"/>
          <p:cNvSpPr>
            <a:spLocks noChangeArrowheads="1"/>
          </p:cNvSpPr>
          <p:nvPr/>
        </p:nvSpPr>
        <p:spPr bwMode="auto">
          <a:xfrm>
            <a:off x="3092450" y="5294313"/>
            <a:ext cx="436563" cy="515937"/>
          </a:xfrm>
          <a:prstGeom prst="rect">
            <a:avLst/>
          </a:prstGeom>
          <a:solidFill>
            <a:srgbClr val="99FF66"/>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1</a:t>
            </a:r>
          </a:p>
        </p:txBody>
      </p:sp>
      <p:sp>
        <p:nvSpPr>
          <p:cNvPr id="39942" name="Line 62"/>
          <p:cNvSpPr>
            <a:spLocks noChangeShapeType="1"/>
          </p:cNvSpPr>
          <p:nvPr/>
        </p:nvSpPr>
        <p:spPr bwMode="auto">
          <a:xfrm flipV="1">
            <a:off x="3092450" y="2205038"/>
            <a:ext cx="0" cy="3605212"/>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3" name="Rectangle 63"/>
          <p:cNvSpPr>
            <a:spLocks noChangeArrowheads="1"/>
          </p:cNvSpPr>
          <p:nvPr/>
        </p:nvSpPr>
        <p:spPr bwMode="auto">
          <a:xfrm>
            <a:off x="9342438" y="5810250"/>
            <a:ext cx="798512"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sym typeface="Symbol" panose="05050102010706020507" pitchFamily="18" charset="2"/>
              </a:rPr>
              <a:t>时间</a:t>
            </a:r>
            <a:endParaRPr lang="zh-CN" altLang="zh-CN" sz="2400">
              <a:solidFill>
                <a:schemeClr val="tx2"/>
              </a:solidFill>
              <a:latin typeface="Times New Roman" panose="02020603050405020304" pitchFamily="18" charset="0"/>
            </a:endParaRPr>
          </a:p>
        </p:txBody>
      </p:sp>
      <p:sp>
        <p:nvSpPr>
          <p:cNvPr id="39944" name="Rectangle 64"/>
          <p:cNvSpPr>
            <a:spLocks noChangeArrowheads="1"/>
          </p:cNvSpPr>
          <p:nvPr/>
        </p:nvSpPr>
        <p:spPr bwMode="auto">
          <a:xfrm>
            <a:off x="3092450" y="2057400"/>
            <a:ext cx="944563"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sym typeface="Symbol" panose="05050102010706020507" pitchFamily="18" charset="2"/>
              </a:rPr>
              <a:t>空间</a:t>
            </a:r>
            <a:endParaRPr lang="zh-CN" altLang="zh-CN" sz="2400">
              <a:solidFill>
                <a:schemeClr val="tx2"/>
              </a:solidFill>
              <a:latin typeface="Times New Roman" panose="02020603050405020304" pitchFamily="18" charset="0"/>
            </a:endParaRPr>
          </a:p>
        </p:txBody>
      </p:sp>
      <p:sp>
        <p:nvSpPr>
          <p:cNvPr id="39945" name="Rectangle 65"/>
          <p:cNvSpPr>
            <a:spLocks noChangeArrowheads="1"/>
          </p:cNvSpPr>
          <p:nvPr/>
        </p:nvSpPr>
        <p:spPr bwMode="auto">
          <a:xfrm>
            <a:off x="3529013" y="5294313"/>
            <a:ext cx="434975" cy="515937"/>
          </a:xfrm>
          <a:prstGeom prst="rect">
            <a:avLst/>
          </a:prstGeom>
          <a:solidFill>
            <a:srgbClr val="FF00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latin typeface="Times New Roman" panose="02020603050405020304" pitchFamily="18" charset="0"/>
              </a:rPr>
              <a:t>2</a:t>
            </a:r>
          </a:p>
        </p:txBody>
      </p:sp>
      <p:sp>
        <p:nvSpPr>
          <p:cNvPr id="39946" name="Rectangle 66"/>
          <p:cNvSpPr>
            <a:spLocks noChangeArrowheads="1"/>
          </p:cNvSpPr>
          <p:nvPr/>
        </p:nvSpPr>
        <p:spPr bwMode="auto">
          <a:xfrm>
            <a:off x="3963988" y="5294313"/>
            <a:ext cx="436562" cy="515937"/>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3</a:t>
            </a:r>
          </a:p>
        </p:txBody>
      </p:sp>
      <p:sp>
        <p:nvSpPr>
          <p:cNvPr id="39947" name="Rectangle 67"/>
          <p:cNvSpPr>
            <a:spLocks noChangeArrowheads="1"/>
          </p:cNvSpPr>
          <p:nvPr/>
        </p:nvSpPr>
        <p:spPr bwMode="auto">
          <a:xfrm>
            <a:off x="7453313" y="5294313"/>
            <a:ext cx="434975" cy="515937"/>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i="1">
                <a:solidFill>
                  <a:schemeClr val="tx2"/>
                </a:solidFill>
                <a:latin typeface="Times New Roman" panose="02020603050405020304" pitchFamily="18" charset="0"/>
              </a:rPr>
              <a:t>n</a:t>
            </a:r>
          </a:p>
        </p:txBody>
      </p:sp>
      <p:sp>
        <p:nvSpPr>
          <p:cNvPr id="39948" name="Rectangle 68"/>
          <p:cNvSpPr>
            <a:spLocks noChangeArrowheads="1"/>
          </p:cNvSpPr>
          <p:nvPr/>
        </p:nvSpPr>
        <p:spPr bwMode="auto">
          <a:xfrm>
            <a:off x="2438400" y="5294313"/>
            <a:ext cx="5810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sym typeface="Symbol" panose="05050102010706020507" pitchFamily="18" charset="2"/>
              </a:rPr>
              <a:t>S</a:t>
            </a:r>
            <a:r>
              <a:rPr lang="zh-CN" altLang="zh-CN" sz="2400" baseline="-25000">
                <a:solidFill>
                  <a:schemeClr val="tx2"/>
                </a:solidFill>
                <a:latin typeface="Times New Roman" panose="02020603050405020304" pitchFamily="18" charset="0"/>
                <a:sym typeface="Symbol" panose="05050102010706020507" pitchFamily="18" charset="2"/>
              </a:rPr>
              <a:t>1</a:t>
            </a:r>
            <a:endParaRPr lang="zh-CN" altLang="zh-CN" sz="2400">
              <a:solidFill>
                <a:schemeClr val="tx2"/>
              </a:solidFill>
              <a:latin typeface="Times New Roman" panose="02020603050405020304" pitchFamily="18" charset="0"/>
            </a:endParaRPr>
          </a:p>
        </p:txBody>
      </p:sp>
      <p:sp>
        <p:nvSpPr>
          <p:cNvPr id="39949" name="Line 69"/>
          <p:cNvSpPr>
            <a:spLocks noChangeShapeType="1"/>
          </p:cNvSpPr>
          <p:nvPr/>
        </p:nvSpPr>
        <p:spPr bwMode="auto">
          <a:xfrm>
            <a:off x="3092450" y="5810250"/>
            <a:ext cx="7194550" cy="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50" name="Rectangle 70"/>
          <p:cNvSpPr>
            <a:spLocks noChangeArrowheads="1"/>
          </p:cNvSpPr>
          <p:nvPr/>
        </p:nvSpPr>
        <p:spPr bwMode="auto">
          <a:xfrm>
            <a:off x="2438400" y="4779963"/>
            <a:ext cx="5810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sym typeface="Symbol" panose="05050102010706020507" pitchFamily="18" charset="2"/>
              </a:rPr>
              <a:t>S</a:t>
            </a:r>
            <a:r>
              <a:rPr lang="zh-CN" altLang="zh-CN" sz="2400" baseline="-25000">
                <a:solidFill>
                  <a:schemeClr val="tx2"/>
                </a:solidFill>
                <a:latin typeface="Times New Roman" panose="02020603050405020304" pitchFamily="18" charset="0"/>
                <a:sym typeface="Symbol" panose="05050102010706020507" pitchFamily="18" charset="2"/>
              </a:rPr>
              <a:t>2-1</a:t>
            </a:r>
            <a:endParaRPr lang="zh-CN" altLang="zh-CN" sz="2400">
              <a:solidFill>
                <a:schemeClr val="tx2"/>
              </a:solidFill>
              <a:latin typeface="Times New Roman" panose="02020603050405020304" pitchFamily="18" charset="0"/>
            </a:endParaRPr>
          </a:p>
        </p:txBody>
      </p:sp>
      <p:sp>
        <p:nvSpPr>
          <p:cNvPr id="39951" name="Rectangle 71"/>
          <p:cNvSpPr>
            <a:spLocks noChangeArrowheads="1"/>
          </p:cNvSpPr>
          <p:nvPr/>
        </p:nvSpPr>
        <p:spPr bwMode="auto">
          <a:xfrm>
            <a:off x="4400550" y="5294313"/>
            <a:ext cx="436563" cy="515937"/>
          </a:xfrm>
          <a:prstGeom prst="rect">
            <a:avLst/>
          </a:prstGeom>
          <a:solidFill>
            <a:srgbClr val="99FF66"/>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4</a:t>
            </a:r>
          </a:p>
        </p:txBody>
      </p:sp>
      <p:sp>
        <p:nvSpPr>
          <p:cNvPr id="39952" name="Rectangle 72"/>
          <p:cNvSpPr>
            <a:spLocks noChangeArrowheads="1"/>
          </p:cNvSpPr>
          <p:nvPr/>
        </p:nvSpPr>
        <p:spPr bwMode="auto">
          <a:xfrm>
            <a:off x="4837113" y="5294313"/>
            <a:ext cx="434975" cy="515937"/>
          </a:xfrm>
          <a:prstGeom prst="rect">
            <a:avLst/>
          </a:prstGeom>
          <a:solidFill>
            <a:srgbClr val="FF00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latin typeface="Times New Roman" panose="02020603050405020304" pitchFamily="18" charset="0"/>
              </a:rPr>
              <a:t>5</a:t>
            </a:r>
          </a:p>
        </p:txBody>
      </p:sp>
      <p:sp>
        <p:nvSpPr>
          <p:cNvPr id="39953" name="Rectangle 73"/>
          <p:cNvSpPr>
            <a:spLocks noChangeArrowheads="1"/>
          </p:cNvSpPr>
          <p:nvPr/>
        </p:nvSpPr>
        <p:spPr bwMode="auto">
          <a:xfrm>
            <a:off x="5272088" y="5294313"/>
            <a:ext cx="436562" cy="515937"/>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6</a:t>
            </a:r>
          </a:p>
        </p:txBody>
      </p:sp>
      <p:sp>
        <p:nvSpPr>
          <p:cNvPr id="39954" name="Rectangle 74"/>
          <p:cNvSpPr>
            <a:spLocks noChangeArrowheads="1"/>
          </p:cNvSpPr>
          <p:nvPr/>
        </p:nvSpPr>
        <p:spPr bwMode="auto">
          <a:xfrm>
            <a:off x="5708650" y="5294313"/>
            <a:ext cx="871538" cy="5159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a:t>
            </a:r>
          </a:p>
        </p:txBody>
      </p:sp>
      <p:sp>
        <p:nvSpPr>
          <p:cNvPr id="39955" name="Rectangle 75"/>
          <p:cNvSpPr>
            <a:spLocks noChangeArrowheads="1"/>
          </p:cNvSpPr>
          <p:nvPr/>
        </p:nvSpPr>
        <p:spPr bwMode="auto">
          <a:xfrm>
            <a:off x="3529013" y="4779963"/>
            <a:ext cx="1308100" cy="514350"/>
          </a:xfrm>
          <a:prstGeom prst="rect">
            <a:avLst/>
          </a:prstGeom>
          <a:solidFill>
            <a:srgbClr val="99FF66"/>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1</a:t>
            </a:r>
          </a:p>
        </p:txBody>
      </p:sp>
      <p:sp>
        <p:nvSpPr>
          <p:cNvPr id="39956" name="Rectangle 76"/>
          <p:cNvSpPr>
            <a:spLocks noChangeArrowheads="1"/>
          </p:cNvSpPr>
          <p:nvPr/>
        </p:nvSpPr>
        <p:spPr bwMode="auto">
          <a:xfrm>
            <a:off x="4837113" y="4779963"/>
            <a:ext cx="1308100" cy="514350"/>
          </a:xfrm>
          <a:prstGeom prst="rect">
            <a:avLst/>
          </a:prstGeom>
          <a:solidFill>
            <a:srgbClr val="99FF66"/>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4</a:t>
            </a:r>
          </a:p>
        </p:txBody>
      </p:sp>
      <p:sp>
        <p:nvSpPr>
          <p:cNvPr id="39957" name="Rectangle 77"/>
          <p:cNvSpPr>
            <a:spLocks noChangeArrowheads="1"/>
          </p:cNvSpPr>
          <p:nvPr/>
        </p:nvSpPr>
        <p:spPr bwMode="auto">
          <a:xfrm>
            <a:off x="6145213" y="4779963"/>
            <a:ext cx="871537" cy="5143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a:t>
            </a:r>
          </a:p>
        </p:txBody>
      </p:sp>
      <p:sp>
        <p:nvSpPr>
          <p:cNvPr id="39958" name="Rectangle 78"/>
          <p:cNvSpPr>
            <a:spLocks noChangeArrowheads="1"/>
          </p:cNvSpPr>
          <p:nvPr/>
        </p:nvSpPr>
        <p:spPr bwMode="auto">
          <a:xfrm>
            <a:off x="6580188" y="5294313"/>
            <a:ext cx="436562" cy="515937"/>
          </a:xfrm>
          <a:prstGeom prst="rect">
            <a:avLst/>
          </a:prstGeom>
          <a:solidFill>
            <a:srgbClr val="99FF66"/>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Times New Roman" panose="02020603050405020304" pitchFamily="18" charset="0"/>
              </a:rPr>
              <a:t>n</a:t>
            </a:r>
            <a:r>
              <a:rPr lang="zh-CN" altLang="zh-CN" sz="2400">
                <a:solidFill>
                  <a:schemeClr val="tx2"/>
                </a:solidFill>
                <a:latin typeface="Times New Roman" panose="02020603050405020304" pitchFamily="18" charset="0"/>
              </a:rPr>
              <a:t>-2</a:t>
            </a:r>
          </a:p>
        </p:txBody>
      </p:sp>
      <p:sp>
        <p:nvSpPr>
          <p:cNvPr id="39959" name="Rectangle 79"/>
          <p:cNvSpPr>
            <a:spLocks noChangeArrowheads="1"/>
          </p:cNvSpPr>
          <p:nvPr/>
        </p:nvSpPr>
        <p:spPr bwMode="auto">
          <a:xfrm>
            <a:off x="7016750" y="5294313"/>
            <a:ext cx="436563" cy="515937"/>
          </a:xfrm>
          <a:prstGeom prst="rect">
            <a:avLst/>
          </a:prstGeom>
          <a:solidFill>
            <a:srgbClr val="FF00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bg1"/>
                </a:solidFill>
                <a:latin typeface="Times New Roman" panose="02020603050405020304" pitchFamily="18" charset="0"/>
              </a:rPr>
              <a:t>n</a:t>
            </a:r>
            <a:r>
              <a:rPr lang="zh-CN" altLang="zh-CN" sz="2400">
                <a:solidFill>
                  <a:schemeClr val="bg1"/>
                </a:solidFill>
                <a:latin typeface="Times New Roman" panose="02020603050405020304" pitchFamily="18" charset="0"/>
              </a:rPr>
              <a:t>-1</a:t>
            </a:r>
          </a:p>
        </p:txBody>
      </p:sp>
      <p:sp>
        <p:nvSpPr>
          <p:cNvPr id="39960" name="Rectangle 80"/>
          <p:cNvSpPr>
            <a:spLocks noChangeArrowheads="1"/>
          </p:cNvSpPr>
          <p:nvPr/>
        </p:nvSpPr>
        <p:spPr bwMode="auto">
          <a:xfrm>
            <a:off x="7016750" y="4779963"/>
            <a:ext cx="1308100" cy="514350"/>
          </a:xfrm>
          <a:prstGeom prst="rect">
            <a:avLst/>
          </a:prstGeom>
          <a:solidFill>
            <a:srgbClr val="99FF66"/>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i="1">
                <a:solidFill>
                  <a:schemeClr val="tx2"/>
                </a:solidFill>
                <a:latin typeface="Times New Roman" panose="02020603050405020304" pitchFamily="18" charset="0"/>
              </a:rPr>
              <a:t>n</a:t>
            </a:r>
            <a:r>
              <a:rPr lang="zh-CN" altLang="zh-CN" sz="2400">
                <a:solidFill>
                  <a:schemeClr val="tx2"/>
                </a:solidFill>
                <a:latin typeface="Times New Roman" panose="02020603050405020304" pitchFamily="18" charset="0"/>
              </a:rPr>
              <a:t>-2</a:t>
            </a:r>
          </a:p>
        </p:txBody>
      </p:sp>
      <p:sp>
        <p:nvSpPr>
          <p:cNvPr id="39961" name="Rectangle 81"/>
          <p:cNvSpPr>
            <a:spLocks noChangeArrowheads="1"/>
          </p:cNvSpPr>
          <p:nvPr/>
        </p:nvSpPr>
        <p:spPr bwMode="auto">
          <a:xfrm>
            <a:off x="3963988" y="4264025"/>
            <a:ext cx="1308100" cy="515938"/>
          </a:xfrm>
          <a:prstGeom prst="rect">
            <a:avLst/>
          </a:prstGeom>
          <a:solidFill>
            <a:srgbClr val="FF00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latin typeface="Times New Roman" panose="02020603050405020304" pitchFamily="18" charset="0"/>
              </a:rPr>
              <a:t>2</a:t>
            </a:r>
          </a:p>
        </p:txBody>
      </p:sp>
      <p:sp>
        <p:nvSpPr>
          <p:cNvPr id="39962" name="Rectangle 82"/>
          <p:cNvSpPr>
            <a:spLocks noChangeArrowheads="1"/>
          </p:cNvSpPr>
          <p:nvPr/>
        </p:nvSpPr>
        <p:spPr bwMode="auto">
          <a:xfrm>
            <a:off x="5272088" y="4264025"/>
            <a:ext cx="1308100" cy="515938"/>
          </a:xfrm>
          <a:prstGeom prst="rect">
            <a:avLst/>
          </a:prstGeom>
          <a:solidFill>
            <a:srgbClr val="FF00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latin typeface="Times New Roman" panose="02020603050405020304" pitchFamily="18" charset="0"/>
              </a:rPr>
              <a:t>5</a:t>
            </a:r>
          </a:p>
        </p:txBody>
      </p:sp>
      <p:sp>
        <p:nvSpPr>
          <p:cNvPr id="39963" name="Rectangle 83"/>
          <p:cNvSpPr>
            <a:spLocks noChangeArrowheads="1"/>
          </p:cNvSpPr>
          <p:nvPr/>
        </p:nvSpPr>
        <p:spPr bwMode="auto">
          <a:xfrm>
            <a:off x="6580188" y="4264025"/>
            <a:ext cx="873125" cy="515938"/>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a:t>
            </a:r>
          </a:p>
        </p:txBody>
      </p:sp>
      <p:sp>
        <p:nvSpPr>
          <p:cNvPr id="39964" name="Rectangle 84"/>
          <p:cNvSpPr>
            <a:spLocks noChangeArrowheads="1"/>
          </p:cNvSpPr>
          <p:nvPr/>
        </p:nvSpPr>
        <p:spPr bwMode="auto">
          <a:xfrm>
            <a:off x="7453313" y="4264025"/>
            <a:ext cx="1308100" cy="515938"/>
          </a:xfrm>
          <a:prstGeom prst="rect">
            <a:avLst/>
          </a:prstGeom>
          <a:solidFill>
            <a:srgbClr val="FF00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latin typeface="Times New Roman" panose="02020603050405020304" pitchFamily="18" charset="0"/>
              </a:rPr>
              <a:t>n-1</a:t>
            </a:r>
          </a:p>
        </p:txBody>
      </p:sp>
      <p:sp>
        <p:nvSpPr>
          <p:cNvPr id="39965" name="Rectangle 85"/>
          <p:cNvSpPr>
            <a:spLocks noChangeArrowheads="1"/>
          </p:cNvSpPr>
          <p:nvPr/>
        </p:nvSpPr>
        <p:spPr bwMode="auto">
          <a:xfrm>
            <a:off x="4400550" y="3749675"/>
            <a:ext cx="1308100" cy="51435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3</a:t>
            </a:r>
          </a:p>
        </p:txBody>
      </p:sp>
      <p:sp>
        <p:nvSpPr>
          <p:cNvPr id="39966" name="Rectangle 86"/>
          <p:cNvSpPr>
            <a:spLocks noChangeArrowheads="1"/>
          </p:cNvSpPr>
          <p:nvPr/>
        </p:nvSpPr>
        <p:spPr bwMode="auto">
          <a:xfrm>
            <a:off x="5708650" y="3749675"/>
            <a:ext cx="1308100" cy="51435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6</a:t>
            </a:r>
          </a:p>
        </p:txBody>
      </p:sp>
      <p:sp>
        <p:nvSpPr>
          <p:cNvPr id="39967" name="Rectangle 87"/>
          <p:cNvSpPr>
            <a:spLocks noChangeArrowheads="1"/>
          </p:cNvSpPr>
          <p:nvPr/>
        </p:nvSpPr>
        <p:spPr bwMode="auto">
          <a:xfrm>
            <a:off x="7016750" y="3749675"/>
            <a:ext cx="871538" cy="5143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a:t>
            </a:r>
          </a:p>
        </p:txBody>
      </p:sp>
      <p:sp>
        <p:nvSpPr>
          <p:cNvPr id="39968" name="Rectangle 88"/>
          <p:cNvSpPr>
            <a:spLocks noChangeArrowheads="1"/>
          </p:cNvSpPr>
          <p:nvPr/>
        </p:nvSpPr>
        <p:spPr bwMode="auto">
          <a:xfrm>
            <a:off x="7888288" y="3749675"/>
            <a:ext cx="1308100" cy="51435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i="1">
                <a:solidFill>
                  <a:schemeClr val="tx2"/>
                </a:solidFill>
                <a:latin typeface="Times New Roman" panose="02020603050405020304" pitchFamily="18" charset="0"/>
              </a:rPr>
              <a:t>n</a:t>
            </a:r>
            <a:endParaRPr lang="zh-CN" altLang="zh-CN" sz="2400">
              <a:solidFill>
                <a:schemeClr val="tx2"/>
              </a:solidFill>
              <a:latin typeface="Times New Roman" panose="02020603050405020304" pitchFamily="18" charset="0"/>
            </a:endParaRPr>
          </a:p>
        </p:txBody>
      </p:sp>
      <p:sp>
        <p:nvSpPr>
          <p:cNvPr id="39969" name="Rectangle 89"/>
          <p:cNvSpPr>
            <a:spLocks noChangeArrowheads="1"/>
          </p:cNvSpPr>
          <p:nvPr/>
        </p:nvSpPr>
        <p:spPr bwMode="auto">
          <a:xfrm>
            <a:off x="4837113" y="3235325"/>
            <a:ext cx="434975" cy="514350"/>
          </a:xfrm>
          <a:prstGeom prst="rect">
            <a:avLst/>
          </a:prstGeom>
          <a:solidFill>
            <a:srgbClr val="99FF66"/>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1</a:t>
            </a:r>
          </a:p>
        </p:txBody>
      </p:sp>
      <p:sp>
        <p:nvSpPr>
          <p:cNvPr id="39970" name="Rectangle 90"/>
          <p:cNvSpPr>
            <a:spLocks noChangeArrowheads="1"/>
          </p:cNvSpPr>
          <p:nvPr/>
        </p:nvSpPr>
        <p:spPr bwMode="auto">
          <a:xfrm>
            <a:off x="5272088" y="3235325"/>
            <a:ext cx="436562" cy="514350"/>
          </a:xfrm>
          <a:prstGeom prst="rect">
            <a:avLst/>
          </a:prstGeom>
          <a:solidFill>
            <a:srgbClr val="FF00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latin typeface="Times New Roman" panose="02020603050405020304" pitchFamily="18" charset="0"/>
              </a:rPr>
              <a:t>2</a:t>
            </a:r>
          </a:p>
        </p:txBody>
      </p:sp>
      <p:sp>
        <p:nvSpPr>
          <p:cNvPr id="39971" name="Rectangle 91"/>
          <p:cNvSpPr>
            <a:spLocks noChangeArrowheads="1"/>
          </p:cNvSpPr>
          <p:nvPr/>
        </p:nvSpPr>
        <p:spPr bwMode="auto">
          <a:xfrm>
            <a:off x="5708650" y="3235325"/>
            <a:ext cx="436563" cy="51435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3</a:t>
            </a:r>
          </a:p>
        </p:txBody>
      </p:sp>
      <p:sp>
        <p:nvSpPr>
          <p:cNvPr id="39972" name="Rectangle 92"/>
          <p:cNvSpPr>
            <a:spLocks noChangeArrowheads="1"/>
          </p:cNvSpPr>
          <p:nvPr/>
        </p:nvSpPr>
        <p:spPr bwMode="auto">
          <a:xfrm>
            <a:off x="9196388" y="3235325"/>
            <a:ext cx="436562" cy="51435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i="1">
                <a:solidFill>
                  <a:schemeClr val="tx2"/>
                </a:solidFill>
                <a:latin typeface="Times New Roman" panose="02020603050405020304" pitchFamily="18" charset="0"/>
              </a:rPr>
              <a:t>n</a:t>
            </a:r>
          </a:p>
        </p:txBody>
      </p:sp>
      <p:sp>
        <p:nvSpPr>
          <p:cNvPr id="39973" name="Rectangle 93"/>
          <p:cNvSpPr>
            <a:spLocks noChangeArrowheads="1"/>
          </p:cNvSpPr>
          <p:nvPr/>
        </p:nvSpPr>
        <p:spPr bwMode="auto">
          <a:xfrm>
            <a:off x="6145213" y="3235325"/>
            <a:ext cx="434975" cy="514350"/>
          </a:xfrm>
          <a:prstGeom prst="rect">
            <a:avLst/>
          </a:prstGeom>
          <a:solidFill>
            <a:srgbClr val="99FF66"/>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4</a:t>
            </a:r>
          </a:p>
        </p:txBody>
      </p:sp>
      <p:sp>
        <p:nvSpPr>
          <p:cNvPr id="39974" name="Rectangle 94"/>
          <p:cNvSpPr>
            <a:spLocks noChangeArrowheads="1"/>
          </p:cNvSpPr>
          <p:nvPr/>
        </p:nvSpPr>
        <p:spPr bwMode="auto">
          <a:xfrm>
            <a:off x="6580188" y="3235325"/>
            <a:ext cx="436562" cy="514350"/>
          </a:xfrm>
          <a:prstGeom prst="rect">
            <a:avLst/>
          </a:prstGeom>
          <a:solidFill>
            <a:srgbClr val="FF00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latin typeface="Times New Roman" panose="02020603050405020304" pitchFamily="18" charset="0"/>
              </a:rPr>
              <a:t>5</a:t>
            </a:r>
          </a:p>
        </p:txBody>
      </p:sp>
      <p:sp>
        <p:nvSpPr>
          <p:cNvPr id="39975" name="Rectangle 95"/>
          <p:cNvSpPr>
            <a:spLocks noChangeArrowheads="1"/>
          </p:cNvSpPr>
          <p:nvPr/>
        </p:nvSpPr>
        <p:spPr bwMode="auto">
          <a:xfrm>
            <a:off x="7016750" y="3235325"/>
            <a:ext cx="436563" cy="51435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6</a:t>
            </a:r>
          </a:p>
        </p:txBody>
      </p:sp>
      <p:sp>
        <p:nvSpPr>
          <p:cNvPr id="39976" name="Rectangle 96"/>
          <p:cNvSpPr>
            <a:spLocks noChangeArrowheads="1"/>
          </p:cNvSpPr>
          <p:nvPr/>
        </p:nvSpPr>
        <p:spPr bwMode="auto">
          <a:xfrm>
            <a:off x="7453313" y="3235325"/>
            <a:ext cx="871537" cy="514350"/>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a:t>
            </a:r>
          </a:p>
        </p:txBody>
      </p:sp>
      <p:sp>
        <p:nvSpPr>
          <p:cNvPr id="39977" name="Rectangle 97"/>
          <p:cNvSpPr>
            <a:spLocks noChangeArrowheads="1"/>
          </p:cNvSpPr>
          <p:nvPr/>
        </p:nvSpPr>
        <p:spPr bwMode="auto">
          <a:xfrm>
            <a:off x="8324850" y="3235325"/>
            <a:ext cx="436563" cy="514350"/>
          </a:xfrm>
          <a:prstGeom prst="rect">
            <a:avLst/>
          </a:prstGeom>
          <a:solidFill>
            <a:srgbClr val="99FF66"/>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Times New Roman" panose="02020603050405020304" pitchFamily="18" charset="0"/>
              </a:rPr>
              <a:t>n</a:t>
            </a:r>
            <a:r>
              <a:rPr lang="zh-CN" altLang="zh-CN" sz="2400">
                <a:solidFill>
                  <a:schemeClr val="tx2"/>
                </a:solidFill>
                <a:latin typeface="Times New Roman" panose="02020603050405020304" pitchFamily="18" charset="0"/>
              </a:rPr>
              <a:t>-2</a:t>
            </a:r>
          </a:p>
        </p:txBody>
      </p:sp>
      <p:sp>
        <p:nvSpPr>
          <p:cNvPr id="39978" name="Rectangle 98"/>
          <p:cNvSpPr>
            <a:spLocks noChangeArrowheads="1"/>
          </p:cNvSpPr>
          <p:nvPr/>
        </p:nvSpPr>
        <p:spPr bwMode="auto">
          <a:xfrm>
            <a:off x="8761413" y="3235325"/>
            <a:ext cx="434975" cy="514350"/>
          </a:xfrm>
          <a:prstGeom prst="rect">
            <a:avLst/>
          </a:prstGeom>
          <a:solidFill>
            <a:srgbClr val="FF00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bg1"/>
                </a:solidFill>
                <a:latin typeface="Times New Roman" panose="02020603050405020304" pitchFamily="18" charset="0"/>
              </a:rPr>
              <a:t>n</a:t>
            </a:r>
            <a:r>
              <a:rPr lang="zh-CN" altLang="zh-CN" sz="2400">
                <a:solidFill>
                  <a:schemeClr val="bg1"/>
                </a:solidFill>
                <a:latin typeface="Times New Roman" panose="02020603050405020304" pitchFamily="18" charset="0"/>
              </a:rPr>
              <a:t>-1</a:t>
            </a:r>
          </a:p>
        </p:txBody>
      </p:sp>
      <p:sp>
        <p:nvSpPr>
          <p:cNvPr id="39979" name="Rectangle 99"/>
          <p:cNvSpPr>
            <a:spLocks noChangeArrowheads="1"/>
          </p:cNvSpPr>
          <p:nvPr/>
        </p:nvSpPr>
        <p:spPr bwMode="auto">
          <a:xfrm>
            <a:off x="5272088" y="2719388"/>
            <a:ext cx="436562" cy="515937"/>
          </a:xfrm>
          <a:prstGeom prst="rect">
            <a:avLst/>
          </a:prstGeom>
          <a:solidFill>
            <a:srgbClr val="99FF66"/>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1</a:t>
            </a:r>
          </a:p>
        </p:txBody>
      </p:sp>
      <p:sp>
        <p:nvSpPr>
          <p:cNvPr id="39980" name="Rectangle 100"/>
          <p:cNvSpPr>
            <a:spLocks noChangeArrowheads="1"/>
          </p:cNvSpPr>
          <p:nvPr/>
        </p:nvSpPr>
        <p:spPr bwMode="auto">
          <a:xfrm>
            <a:off x="5708650" y="2719388"/>
            <a:ext cx="436563" cy="515937"/>
          </a:xfrm>
          <a:prstGeom prst="rect">
            <a:avLst/>
          </a:prstGeom>
          <a:solidFill>
            <a:srgbClr val="FF00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latin typeface="Times New Roman" panose="02020603050405020304" pitchFamily="18" charset="0"/>
              </a:rPr>
              <a:t>2</a:t>
            </a:r>
          </a:p>
        </p:txBody>
      </p:sp>
      <p:sp>
        <p:nvSpPr>
          <p:cNvPr id="39981" name="Rectangle 101"/>
          <p:cNvSpPr>
            <a:spLocks noChangeArrowheads="1"/>
          </p:cNvSpPr>
          <p:nvPr/>
        </p:nvSpPr>
        <p:spPr bwMode="auto">
          <a:xfrm>
            <a:off x="6145213" y="2719388"/>
            <a:ext cx="434975" cy="515937"/>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3</a:t>
            </a:r>
          </a:p>
        </p:txBody>
      </p:sp>
      <p:sp>
        <p:nvSpPr>
          <p:cNvPr id="39982" name="Rectangle 102"/>
          <p:cNvSpPr>
            <a:spLocks noChangeArrowheads="1"/>
          </p:cNvSpPr>
          <p:nvPr/>
        </p:nvSpPr>
        <p:spPr bwMode="auto">
          <a:xfrm>
            <a:off x="9632950" y="2719388"/>
            <a:ext cx="436563" cy="515937"/>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400" i="1">
                <a:solidFill>
                  <a:schemeClr val="tx2"/>
                </a:solidFill>
                <a:latin typeface="Times New Roman" panose="02020603050405020304" pitchFamily="18" charset="0"/>
              </a:rPr>
              <a:t>n</a:t>
            </a:r>
          </a:p>
        </p:txBody>
      </p:sp>
      <p:sp>
        <p:nvSpPr>
          <p:cNvPr id="39983" name="Rectangle 103"/>
          <p:cNvSpPr>
            <a:spLocks noChangeArrowheads="1"/>
          </p:cNvSpPr>
          <p:nvPr/>
        </p:nvSpPr>
        <p:spPr bwMode="auto">
          <a:xfrm>
            <a:off x="6580188" y="2719388"/>
            <a:ext cx="436562" cy="515937"/>
          </a:xfrm>
          <a:prstGeom prst="rect">
            <a:avLst/>
          </a:prstGeom>
          <a:solidFill>
            <a:srgbClr val="99FF66"/>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4</a:t>
            </a:r>
          </a:p>
        </p:txBody>
      </p:sp>
      <p:sp>
        <p:nvSpPr>
          <p:cNvPr id="39984" name="Rectangle 104"/>
          <p:cNvSpPr>
            <a:spLocks noChangeArrowheads="1"/>
          </p:cNvSpPr>
          <p:nvPr/>
        </p:nvSpPr>
        <p:spPr bwMode="auto">
          <a:xfrm>
            <a:off x="7016750" y="2719388"/>
            <a:ext cx="436563" cy="515937"/>
          </a:xfrm>
          <a:prstGeom prst="rect">
            <a:avLst/>
          </a:prstGeom>
          <a:solidFill>
            <a:srgbClr val="FF00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bg1"/>
                </a:solidFill>
                <a:latin typeface="Times New Roman" panose="02020603050405020304" pitchFamily="18" charset="0"/>
              </a:rPr>
              <a:t>5</a:t>
            </a:r>
          </a:p>
        </p:txBody>
      </p:sp>
      <p:sp>
        <p:nvSpPr>
          <p:cNvPr id="39985" name="Rectangle 105"/>
          <p:cNvSpPr>
            <a:spLocks noChangeArrowheads="1"/>
          </p:cNvSpPr>
          <p:nvPr/>
        </p:nvSpPr>
        <p:spPr bwMode="auto">
          <a:xfrm>
            <a:off x="7453313" y="2719388"/>
            <a:ext cx="434975" cy="515937"/>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6</a:t>
            </a:r>
          </a:p>
        </p:txBody>
      </p:sp>
      <p:sp>
        <p:nvSpPr>
          <p:cNvPr id="39986" name="Rectangle 106"/>
          <p:cNvSpPr>
            <a:spLocks noChangeArrowheads="1"/>
          </p:cNvSpPr>
          <p:nvPr/>
        </p:nvSpPr>
        <p:spPr bwMode="auto">
          <a:xfrm>
            <a:off x="7888288" y="2719388"/>
            <a:ext cx="873125" cy="515937"/>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rPr>
              <a:t>…</a:t>
            </a:r>
          </a:p>
        </p:txBody>
      </p:sp>
      <p:sp>
        <p:nvSpPr>
          <p:cNvPr id="39987" name="Rectangle 107"/>
          <p:cNvSpPr>
            <a:spLocks noChangeArrowheads="1"/>
          </p:cNvSpPr>
          <p:nvPr/>
        </p:nvSpPr>
        <p:spPr bwMode="auto">
          <a:xfrm>
            <a:off x="8761413" y="2719388"/>
            <a:ext cx="434975" cy="515937"/>
          </a:xfrm>
          <a:prstGeom prst="rect">
            <a:avLst/>
          </a:prstGeom>
          <a:solidFill>
            <a:srgbClr val="99FF66"/>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latin typeface="Times New Roman" panose="02020603050405020304" pitchFamily="18" charset="0"/>
              </a:rPr>
              <a:t>n</a:t>
            </a:r>
            <a:r>
              <a:rPr lang="zh-CN" altLang="zh-CN" sz="2400">
                <a:solidFill>
                  <a:schemeClr val="tx2"/>
                </a:solidFill>
                <a:latin typeface="Times New Roman" panose="02020603050405020304" pitchFamily="18" charset="0"/>
              </a:rPr>
              <a:t>-2</a:t>
            </a:r>
          </a:p>
        </p:txBody>
      </p:sp>
      <p:sp>
        <p:nvSpPr>
          <p:cNvPr id="39988" name="Rectangle 108"/>
          <p:cNvSpPr>
            <a:spLocks noChangeArrowheads="1"/>
          </p:cNvSpPr>
          <p:nvPr/>
        </p:nvSpPr>
        <p:spPr bwMode="auto">
          <a:xfrm>
            <a:off x="9196388" y="2719388"/>
            <a:ext cx="436562" cy="515937"/>
          </a:xfrm>
          <a:prstGeom prst="rect">
            <a:avLst/>
          </a:prstGeom>
          <a:solidFill>
            <a:srgbClr val="FF00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bg1"/>
                </a:solidFill>
                <a:latin typeface="Times New Roman" panose="02020603050405020304" pitchFamily="18" charset="0"/>
              </a:rPr>
              <a:t>n</a:t>
            </a:r>
            <a:r>
              <a:rPr lang="zh-CN" altLang="zh-CN" sz="2400">
                <a:solidFill>
                  <a:schemeClr val="bg1"/>
                </a:solidFill>
                <a:latin typeface="Times New Roman" panose="02020603050405020304" pitchFamily="18" charset="0"/>
              </a:rPr>
              <a:t>-1</a:t>
            </a:r>
          </a:p>
        </p:txBody>
      </p:sp>
      <p:sp>
        <p:nvSpPr>
          <p:cNvPr id="39989" name="Line 109"/>
          <p:cNvSpPr>
            <a:spLocks noChangeShapeType="1"/>
          </p:cNvSpPr>
          <p:nvPr/>
        </p:nvSpPr>
        <p:spPr bwMode="auto">
          <a:xfrm flipV="1">
            <a:off x="10069513" y="3235325"/>
            <a:ext cx="0" cy="2574925"/>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0" name="Line 110"/>
          <p:cNvSpPr>
            <a:spLocks noChangeShapeType="1"/>
          </p:cNvSpPr>
          <p:nvPr/>
        </p:nvSpPr>
        <p:spPr bwMode="auto">
          <a:xfrm flipV="1">
            <a:off x="9632950" y="3749675"/>
            <a:ext cx="0" cy="2060575"/>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1" name="Line 111"/>
          <p:cNvSpPr>
            <a:spLocks noChangeShapeType="1"/>
          </p:cNvSpPr>
          <p:nvPr/>
        </p:nvSpPr>
        <p:spPr bwMode="auto">
          <a:xfrm flipV="1">
            <a:off x="9196388" y="4264025"/>
            <a:ext cx="0" cy="1546225"/>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2" name="Line 112"/>
          <p:cNvSpPr>
            <a:spLocks noChangeShapeType="1"/>
          </p:cNvSpPr>
          <p:nvPr/>
        </p:nvSpPr>
        <p:spPr bwMode="auto">
          <a:xfrm flipV="1">
            <a:off x="8761413" y="4779963"/>
            <a:ext cx="0" cy="1030287"/>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3" name="Line 113"/>
          <p:cNvSpPr>
            <a:spLocks noChangeShapeType="1"/>
          </p:cNvSpPr>
          <p:nvPr/>
        </p:nvSpPr>
        <p:spPr bwMode="auto">
          <a:xfrm flipV="1">
            <a:off x="8324850" y="5294313"/>
            <a:ext cx="0" cy="515937"/>
          </a:xfrm>
          <a:prstGeom prst="line">
            <a:avLst/>
          </a:prstGeom>
          <a:noFill/>
          <a:ln w="12700">
            <a:solidFill>
              <a:schemeClr val="tx2"/>
            </a:solidFill>
            <a:round/>
            <a:head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94" name="Rectangle 114"/>
          <p:cNvSpPr>
            <a:spLocks noChangeArrowheads="1"/>
          </p:cNvSpPr>
          <p:nvPr/>
        </p:nvSpPr>
        <p:spPr bwMode="auto">
          <a:xfrm>
            <a:off x="2438400" y="4264025"/>
            <a:ext cx="5810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sym typeface="Symbol" panose="05050102010706020507" pitchFamily="18" charset="2"/>
              </a:rPr>
              <a:t>S</a:t>
            </a:r>
            <a:r>
              <a:rPr lang="zh-CN" altLang="zh-CN" sz="2400" baseline="-25000">
                <a:solidFill>
                  <a:schemeClr val="tx2"/>
                </a:solidFill>
                <a:latin typeface="Times New Roman" panose="02020603050405020304" pitchFamily="18" charset="0"/>
                <a:sym typeface="Symbol" panose="05050102010706020507" pitchFamily="18" charset="2"/>
              </a:rPr>
              <a:t>2-2</a:t>
            </a:r>
            <a:endParaRPr lang="zh-CN" altLang="zh-CN" sz="2400">
              <a:solidFill>
                <a:schemeClr val="tx2"/>
              </a:solidFill>
              <a:latin typeface="Times New Roman" panose="02020603050405020304" pitchFamily="18" charset="0"/>
            </a:endParaRPr>
          </a:p>
        </p:txBody>
      </p:sp>
      <p:sp>
        <p:nvSpPr>
          <p:cNvPr id="39995" name="Rectangle 115"/>
          <p:cNvSpPr>
            <a:spLocks noChangeArrowheads="1"/>
          </p:cNvSpPr>
          <p:nvPr/>
        </p:nvSpPr>
        <p:spPr bwMode="auto">
          <a:xfrm>
            <a:off x="2438400" y="3749675"/>
            <a:ext cx="5810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sym typeface="Symbol" panose="05050102010706020507" pitchFamily="18" charset="2"/>
              </a:rPr>
              <a:t>S</a:t>
            </a:r>
            <a:r>
              <a:rPr lang="zh-CN" altLang="zh-CN" sz="2400" baseline="-25000">
                <a:solidFill>
                  <a:schemeClr val="tx2"/>
                </a:solidFill>
                <a:latin typeface="Times New Roman" panose="02020603050405020304" pitchFamily="18" charset="0"/>
                <a:sym typeface="Symbol" panose="05050102010706020507" pitchFamily="18" charset="2"/>
              </a:rPr>
              <a:t>2-3</a:t>
            </a:r>
            <a:endParaRPr lang="zh-CN" altLang="zh-CN" sz="2400">
              <a:solidFill>
                <a:schemeClr val="tx2"/>
              </a:solidFill>
              <a:latin typeface="Times New Roman" panose="02020603050405020304" pitchFamily="18" charset="0"/>
            </a:endParaRPr>
          </a:p>
        </p:txBody>
      </p:sp>
      <p:sp>
        <p:nvSpPr>
          <p:cNvPr id="39996" name="Rectangle 116"/>
          <p:cNvSpPr>
            <a:spLocks noChangeArrowheads="1"/>
          </p:cNvSpPr>
          <p:nvPr/>
        </p:nvSpPr>
        <p:spPr bwMode="auto">
          <a:xfrm>
            <a:off x="2438400" y="3235325"/>
            <a:ext cx="5810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sym typeface="Symbol" panose="05050102010706020507" pitchFamily="18" charset="2"/>
              </a:rPr>
              <a:t>S</a:t>
            </a:r>
            <a:r>
              <a:rPr lang="zh-CN" altLang="zh-CN" sz="2400" baseline="-25000">
                <a:solidFill>
                  <a:schemeClr val="tx2"/>
                </a:solidFill>
                <a:latin typeface="Times New Roman" panose="02020603050405020304" pitchFamily="18" charset="0"/>
                <a:sym typeface="Symbol" panose="05050102010706020507" pitchFamily="18" charset="2"/>
              </a:rPr>
              <a:t>3</a:t>
            </a:r>
            <a:endParaRPr lang="zh-CN" altLang="zh-CN" sz="2400">
              <a:solidFill>
                <a:schemeClr val="tx2"/>
              </a:solidFill>
              <a:latin typeface="Times New Roman" panose="02020603050405020304" pitchFamily="18" charset="0"/>
            </a:endParaRPr>
          </a:p>
        </p:txBody>
      </p:sp>
      <p:sp>
        <p:nvSpPr>
          <p:cNvPr id="39997" name="Rectangle 117"/>
          <p:cNvSpPr>
            <a:spLocks noChangeArrowheads="1"/>
          </p:cNvSpPr>
          <p:nvPr/>
        </p:nvSpPr>
        <p:spPr bwMode="auto">
          <a:xfrm>
            <a:off x="2438400" y="2719388"/>
            <a:ext cx="5810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latin typeface="Times New Roman" panose="02020603050405020304" pitchFamily="18" charset="0"/>
                <a:sym typeface="Symbol" panose="05050102010706020507" pitchFamily="18" charset="2"/>
              </a:rPr>
              <a:t>S</a:t>
            </a:r>
            <a:r>
              <a:rPr lang="zh-CN" altLang="zh-CN" sz="2400" baseline="-25000">
                <a:solidFill>
                  <a:schemeClr val="tx2"/>
                </a:solidFill>
                <a:latin typeface="Times New Roman" panose="02020603050405020304" pitchFamily="18" charset="0"/>
                <a:sym typeface="Symbol" panose="05050102010706020507" pitchFamily="18" charset="2"/>
              </a:rPr>
              <a:t>4</a:t>
            </a:r>
            <a:endParaRPr lang="zh-CN" altLang="zh-CN" sz="2400">
              <a:solidFill>
                <a:schemeClr val="tx2"/>
              </a:solidFill>
              <a:latin typeface="Times New Roman" panose="02020603050405020304" pitchFamily="18" charset="0"/>
            </a:endParaRPr>
          </a:p>
        </p:txBody>
      </p:sp>
    </p:spTree>
  </p:cSld>
  <p:clrMapOvr>
    <a:masterClrMapping/>
  </p:clrMapOvr>
  <p:transition spd="slow">
    <p:random/>
    <p:sndAc>
      <p:stSnd>
        <p:snd r:embed="rId2" name="projctor.wav"/>
      </p:stSnd>
    </p:sndAc>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pPr eaLnBrk="1" hangingPunct="1">
              <a:defRPr/>
            </a:pPr>
            <a:r>
              <a:rPr lang="zh-CN" altLang="en-US"/>
              <a:t>加速比</a:t>
            </a:r>
          </a:p>
        </p:txBody>
      </p:sp>
      <p:sp>
        <p:nvSpPr>
          <p:cNvPr id="40963"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sp>
        <p:nvSpPr>
          <p:cNvPr id="596997" name="Rectangle 5"/>
          <p:cNvSpPr>
            <a:spLocks noGrp="1" noChangeArrowheads="1"/>
          </p:cNvSpPr>
          <p:nvPr>
            <p:ph type="body" sz="half" idx="1"/>
          </p:nvPr>
        </p:nvSpPr>
        <p:spPr>
          <a:xfrm>
            <a:off x="2333625" y="1989138"/>
            <a:ext cx="7953375" cy="4411662"/>
          </a:xfrm>
        </p:spPr>
        <p:txBody>
          <a:bodyPr/>
          <a:lstStyle/>
          <a:p>
            <a:pPr marL="0" indent="0" eaLnBrk="1" hangingPunct="1">
              <a:lnSpc>
                <a:spcPct val="120000"/>
              </a:lnSpc>
              <a:buClr>
                <a:srgbClr val="FF0000"/>
              </a:buClr>
              <a:defRPr/>
            </a:pPr>
            <a:r>
              <a:rPr lang="zh-CN" altLang="en-US" sz="2800" dirty="0">
                <a:solidFill>
                  <a:srgbClr val="FF0000"/>
                </a:solidFill>
                <a:effectLst>
                  <a:outerShdw blurRad="38100" dist="38100" dir="2700000" algn="tl">
                    <a:srgbClr val="C0C0C0"/>
                  </a:outerShdw>
                </a:effectLst>
              </a:rPr>
              <a:t>  定义</a:t>
            </a:r>
          </a:p>
          <a:p>
            <a:pPr marL="0" indent="0" eaLnBrk="1" hangingPunct="1">
              <a:lnSpc>
                <a:spcPct val="120000"/>
              </a:lnSpc>
              <a:buFont typeface="Wingdings" panose="05000000000000000000" pitchFamily="2" charset="2"/>
              <a:buNone/>
              <a:defRPr/>
            </a:pPr>
            <a:r>
              <a:rPr lang="zh-CN" altLang="en-US" sz="2800" dirty="0"/>
              <a:t>    完成同样一批任务，不使用流水线完成所用的时间与使用流水线完成所用的时间之比。</a:t>
            </a:r>
          </a:p>
          <a:p>
            <a:pPr marL="0" indent="0" eaLnBrk="1" hangingPunct="1">
              <a:lnSpc>
                <a:spcPct val="120000"/>
              </a:lnSpc>
              <a:spcBef>
                <a:spcPts val="1200"/>
              </a:spcBef>
              <a:buClr>
                <a:srgbClr val="FF0000"/>
              </a:buClr>
              <a:defRPr/>
            </a:pPr>
            <a:r>
              <a:rPr lang="zh-CN" altLang="en-US" sz="2800" dirty="0">
                <a:solidFill>
                  <a:srgbClr val="FF0000"/>
                </a:solidFill>
                <a:effectLst>
                  <a:outerShdw blurRad="38100" dist="38100" dir="2700000" algn="tl">
                    <a:srgbClr val="C0C0C0"/>
                  </a:outerShdw>
                </a:effectLst>
              </a:rPr>
              <a:t>  公式</a:t>
            </a:r>
          </a:p>
        </p:txBody>
      </p:sp>
      <p:graphicFrame>
        <p:nvGraphicFramePr>
          <p:cNvPr id="40965" name="Object 6"/>
          <p:cNvGraphicFramePr>
            <a:graphicFrameLocks noChangeAspect="1"/>
          </p:cNvGraphicFramePr>
          <p:nvPr/>
        </p:nvGraphicFramePr>
        <p:xfrm>
          <a:off x="2711450" y="4724400"/>
          <a:ext cx="1174750" cy="1079500"/>
        </p:xfrm>
        <a:graphic>
          <a:graphicData uri="http://schemas.openxmlformats.org/presentationml/2006/ole">
            <mc:AlternateContent xmlns:mc="http://schemas.openxmlformats.org/markup-compatibility/2006">
              <mc:Choice xmlns:v="urn:schemas-microsoft-com:vml" Requires="v">
                <p:oleObj spid="_x0000_s23554" name="Equation" r:id="rId7" imgW="469900" imgH="431800" progId="Equation.3">
                  <p:embed/>
                </p:oleObj>
              </mc:Choice>
              <mc:Fallback>
                <p:oleObj name="Equation" r:id="rId7" imgW="469900" imgH="431800" progId="Equation.3">
                  <p:embed/>
                  <p:pic>
                    <p:nvPicPr>
                      <p:cNvPr id="40965"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1450" y="4724400"/>
                        <a:ext cx="1174750" cy="1079500"/>
                      </a:xfrm>
                      <a:prstGeom prst="rect">
                        <a:avLst/>
                      </a:prstGeom>
                      <a:solidFill>
                        <a:srgbClr val="FFFF00"/>
                      </a:solidFill>
                      <a:ln w="28575">
                        <a:solidFill>
                          <a:schemeClr val="tx1"/>
                        </a:solidFill>
                        <a:miter lim="800000"/>
                        <a:headEnd/>
                        <a:tailEnd/>
                      </a:ln>
                      <a:effectLst>
                        <a:outerShdw dist="35921" dir="2700000" algn="ctr" rotWithShape="0">
                          <a:srgbClr val="808080"/>
                        </a:outerShdw>
                      </a:effectLst>
                    </p:spPr>
                  </p:pic>
                </p:oleObj>
              </mc:Fallback>
            </mc:AlternateContent>
          </a:graphicData>
        </a:graphic>
      </p:graphicFrame>
      <p:sp>
        <p:nvSpPr>
          <p:cNvPr id="596999" name="Rectangle 7"/>
          <p:cNvSpPr>
            <a:spLocks noChangeArrowheads="1"/>
          </p:cNvSpPr>
          <p:nvPr/>
        </p:nvSpPr>
        <p:spPr bwMode="auto">
          <a:xfrm>
            <a:off x="4114800" y="4654550"/>
            <a:ext cx="6019800" cy="1295400"/>
          </a:xfrm>
          <a:prstGeom prst="rect">
            <a:avLst/>
          </a:prstGeom>
          <a:noFill/>
          <a:ln w="57150" cmpd="thickThin">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08585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42875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177165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2288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6860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1432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60045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buFont typeface="Wingdings" panose="05000000000000000000" pitchFamily="2" charset="2"/>
              <a:buChar char="Ø"/>
              <a:defRPr/>
            </a:pPr>
            <a:r>
              <a:rPr lang="en-US" altLang="zh-CN" sz="2800" b="1">
                <a:solidFill>
                  <a:srgbClr val="0000CC"/>
                </a:solidFill>
                <a:effectLst>
                  <a:outerShdw blurRad="38100" dist="38100" dir="2700000" algn="tl">
                    <a:srgbClr val="C0C0C0"/>
                  </a:outerShdw>
                </a:effectLst>
                <a:latin typeface="Arial" panose="020B0604020202020204" pitchFamily="34" charset="0"/>
                <a:ea typeface="楷体_GB2312" pitchFamily="49" charset="-122"/>
              </a:rPr>
              <a:t>T</a:t>
            </a:r>
            <a:r>
              <a:rPr lang="en-US" altLang="zh-CN" sz="2800" b="1" baseline="-25000">
                <a:solidFill>
                  <a:srgbClr val="0000CC"/>
                </a:solidFill>
                <a:effectLst>
                  <a:outerShdw blurRad="38100" dist="38100" dir="2700000" algn="tl">
                    <a:srgbClr val="C0C0C0"/>
                  </a:outerShdw>
                </a:effectLst>
                <a:latin typeface="Arial" panose="020B0604020202020204" pitchFamily="34" charset="0"/>
                <a:ea typeface="楷体_GB2312" pitchFamily="49" charset="-122"/>
              </a:rPr>
              <a:t>0</a:t>
            </a:r>
            <a:r>
              <a:rPr lang="en-US" altLang="zh-CN" sz="2800" b="1">
                <a:solidFill>
                  <a:srgbClr val="0000CC"/>
                </a:solidFill>
                <a:effectLst>
                  <a:outerShdw blurRad="38100" dist="38100" dir="2700000" algn="tl">
                    <a:srgbClr val="C0C0C0"/>
                  </a:outerShdw>
                </a:effectLst>
                <a:latin typeface="Arial" panose="020B0604020202020204" pitchFamily="34" charset="0"/>
                <a:ea typeface="楷体_GB2312" pitchFamily="49" charset="-122"/>
              </a:rPr>
              <a:t>：</a:t>
            </a:r>
            <a:r>
              <a:rPr lang="zh-CN" altLang="en-US" sz="2800" b="1">
                <a:latin typeface="Arial" panose="020B0604020202020204" pitchFamily="34" charset="0"/>
                <a:ea typeface="楷体_GB2312" pitchFamily="49" charset="-122"/>
              </a:rPr>
              <a:t>顺序执行所用的时间；</a:t>
            </a:r>
          </a:p>
          <a:p>
            <a:pPr>
              <a:lnSpc>
                <a:spcPct val="110000"/>
              </a:lnSpc>
              <a:spcBef>
                <a:spcPct val="20000"/>
              </a:spcBef>
              <a:buFont typeface="Wingdings" panose="05000000000000000000" pitchFamily="2" charset="2"/>
              <a:buChar char="Ø"/>
              <a:defRPr/>
            </a:pPr>
            <a:r>
              <a:rPr lang="en-US" altLang="zh-CN" sz="2800" b="1">
                <a:solidFill>
                  <a:srgbClr val="0000CC"/>
                </a:solidFill>
                <a:effectLst>
                  <a:outerShdw blurRad="38100" dist="38100" dir="2700000" algn="tl">
                    <a:srgbClr val="C0C0C0"/>
                  </a:outerShdw>
                </a:effectLst>
                <a:latin typeface="Arial" panose="020B0604020202020204" pitchFamily="34" charset="0"/>
                <a:ea typeface="楷体_GB2312" pitchFamily="49" charset="-122"/>
              </a:rPr>
              <a:t>T</a:t>
            </a:r>
            <a:r>
              <a:rPr lang="en-US" altLang="zh-CN" sz="2800" b="1" baseline="-25000">
                <a:solidFill>
                  <a:srgbClr val="0000CC"/>
                </a:solidFill>
                <a:effectLst>
                  <a:outerShdw blurRad="38100" dist="38100" dir="2700000" algn="tl">
                    <a:srgbClr val="C0C0C0"/>
                  </a:outerShdw>
                </a:effectLst>
                <a:latin typeface="Arial" panose="020B0604020202020204" pitchFamily="34" charset="0"/>
                <a:ea typeface="楷体_GB2312" pitchFamily="49" charset="-122"/>
              </a:rPr>
              <a:t>m</a:t>
            </a:r>
            <a:r>
              <a:rPr lang="en-US" altLang="zh-CN" sz="2800" b="1">
                <a:solidFill>
                  <a:srgbClr val="0000CC"/>
                </a:solidFill>
                <a:effectLst>
                  <a:outerShdw blurRad="38100" dist="38100" dir="2700000" algn="tl">
                    <a:srgbClr val="C0C0C0"/>
                  </a:outerShdw>
                </a:effectLst>
                <a:latin typeface="Arial" panose="020B0604020202020204" pitchFamily="34" charset="0"/>
                <a:ea typeface="楷体_GB2312" pitchFamily="49" charset="-122"/>
              </a:rPr>
              <a:t>：</a:t>
            </a:r>
            <a:r>
              <a:rPr lang="zh-CN" altLang="en-US" sz="2800" b="1">
                <a:latin typeface="Arial" panose="020B0604020202020204" pitchFamily="34" charset="0"/>
                <a:ea typeface="楷体_GB2312" pitchFamily="49" charset="-122"/>
              </a:rPr>
              <a:t>使用流水线所用的时间。</a:t>
            </a:r>
          </a:p>
        </p:txBody>
      </p:sp>
      <p:sp>
        <p:nvSpPr>
          <p:cNvPr id="40967" name="Text Box 8"/>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1</a:t>
            </a:r>
          </a:p>
        </p:txBody>
      </p:sp>
    </p:spTree>
  </p:cSld>
  <p:clrMapOvr>
    <a:masterClrMapping/>
  </p:clrMapOvr>
  <p:transition spd="slow">
    <p:random/>
    <p:sndAc>
      <p:stSnd>
        <p:snd r:embed="rId3" name="projctor.wav"/>
      </p:stSnd>
    </p:sndAc>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pPr eaLnBrk="1" hangingPunct="1">
              <a:defRPr/>
            </a:pPr>
            <a:r>
              <a:rPr lang="zh-CN" altLang="en-US" sz="4400" dirty="0"/>
              <a:t>例1：各段时间均相等</a:t>
            </a:r>
          </a:p>
        </p:txBody>
      </p:sp>
      <p:sp>
        <p:nvSpPr>
          <p:cNvPr id="613379" name="Rectangle 3"/>
          <p:cNvSpPr>
            <a:spLocks noGrp="1" noChangeArrowheads="1"/>
          </p:cNvSpPr>
          <p:nvPr>
            <p:ph type="body" idx="1"/>
          </p:nvPr>
        </p:nvSpPr>
        <p:spPr/>
        <p:txBody>
          <a:bodyPr/>
          <a:lstStyle/>
          <a:p>
            <a:pPr marL="0" indent="0" eaLnBrk="1" hangingPunct="1">
              <a:lnSpc>
                <a:spcPct val="120000"/>
              </a:lnSpc>
              <a:buFont typeface="Wingdings" panose="05000000000000000000" pitchFamily="2" charset="2"/>
              <a:buNone/>
              <a:defRPr/>
            </a:pPr>
            <a:r>
              <a:rPr lang="zh-CN" altLang="en-US" sz="2800" dirty="0"/>
              <a:t>    假设在流水线各段的执行时间（</a:t>
            </a:r>
            <a:r>
              <a:rPr lang="zh-CN" altLang="zh-CN" sz="2800" dirty="0">
                <a:solidFill>
                  <a:srgbClr val="FF0000"/>
                </a:solidFill>
                <a:sym typeface="Symbol" panose="05050102010706020507" pitchFamily="18" charset="2"/>
              </a:rPr>
              <a:t> </a:t>
            </a:r>
            <a:r>
              <a:rPr lang="zh-CN" altLang="zh-CN" sz="2800" dirty="0">
                <a:sym typeface="Symbol" panose="05050102010706020507" pitchFamily="18" charset="2"/>
              </a:rPr>
              <a:t>t </a:t>
            </a:r>
            <a:r>
              <a:rPr lang="zh-CN" altLang="en-US" sz="2800" dirty="0"/>
              <a:t>）都相等，输入到流水线中的任务是连续的理想情况下。</a:t>
            </a:r>
          </a:p>
          <a:p>
            <a:pPr marL="0" indent="0" eaLnBrk="1" hangingPunct="1">
              <a:buClr>
                <a:srgbClr val="FF0000"/>
              </a:buClr>
              <a:defRPr/>
            </a:pPr>
            <a:r>
              <a:rPr lang="zh-CN" altLang="en-US" sz="2800" dirty="0"/>
              <a:t>  </a:t>
            </a:r>
            <a:r>
              <a:rPr lang="zh-CN" altLang="en-US" sz="2800" dirty="0">
                <a:solidFill>
                  <a:srgbClr val="FF0000"/>
                </a:solidFill>
                <a:effectLst>
                  <a:outerShdw blurRad="38100" dist="38100" dir="2700000" algn="tl">
                    <a:srgbClr val="C0C0C0"/>
                  </a:outerShdw>
                </a:effectLst>
              </a:rPr>
              <a:t>实际加速比</a:t>
            </a:r>
          </a:p>
          <a:p>
            <a:pPr marL="0" indent="0" eaLnBrk="1" hangingPunct="1">
              <a:defRPr/>
            </a:pPr>
            <a:endParaRPr lang="zh-CN" altLang="en-US" sz="2800" dirty="0"/>
          </a:p>
          <a:p>
            <a:pPr marL="0" indent="0" eaLnBrk="1" hangingPunct="1">
              <a:defRPr/>
            </a:pPr>
            <a:endParaRPr lang="zh-CN" altLang="en-US" sz="2800" dirty="0"/>
          </a:p>
          <a:p>
            <a:pPr marL="0" indent="0" eaLnBrk="1" hangingPunct="1">
              <a:buClr>
                <a:srgbClr val="FF0000"/>
              </a:buClr>
              <a:defRPr/>
            </a:pPr>
            <a:r>
              <a:rPr lang="zh-CN" altLang="en-US" sz="2800" dirty="0">
                <a:solidFill>
                  <a:srgbClr val="FF0000"/>
                </a:solidFill>
                <a:effectLst>
                  <a:outerShdw blurRad="38100" dist="38100" dir="2700000" algn="tl">
                    <a:srgbClr val="C0C0C0"/>
                  </a:outerShdw>
                </a:effectLst>
              </a:rPr>
              <a:t>  最大加速比</a:t>
            </a:r>
            <a:endParaRPr lang="zh-CN" altLang="en-US" sz="2800" dirty="0"/>
          </a:p>
        </p:txBody>
      </p:sp>
      <p:sp>
        <p:nvSpPr>
          <p:cNvPr id="41988" name="Text Box 4"/>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5"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7"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graphicFrame>
        <p:nvGraphicFramePr>
          <p:cNvPr id="613384" name="Object 8"/>
          <p:cNvGraphicFramePr/>
          <p:nvPr/>
        </p:nvGraphicFramePr>
        <p:xfrm>
          <a:off x="5105400" y="3657600"/>
          <a:ext cx="3533775" cy="841375"/>
        </p:xfrm>
        <a:graphic>
          <a:graphicData uri="http://schemas.openxmlformats.org/presentationml/2006/ole">
            <mc:AlternateContent xmlns:mc="http://schemas.openxmlformats.org/markup-compatibility/2006">
              <mc:Choice xmlns:v="urn:schemas-microsoft-com:vml" Requires="v">
                <p:oleObj spid="_x0000_s24578" name="Equation" r:id="rId8" imgW="1765300" imgH="419100" progId="Equation.3">
                  <p:embed/>
                </p:oleObj>
              </mc:Choice>
              <mc:Fallback>
                <p:oleObj name="Equation" r:id="rId8" imgW="1765300" imgH="419100" progId="Equation.3">
                  <p:embed/>
                  <p:pic>
                    <p:nvPicPr>
                      <p:cNvPr id="613384"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3657600"/>
                        <a:ext cx="3533775" cy="841375"/>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613385" name="Object 9"/>
          <p:cNvGraphicFramePr/>
          <p:nvPr/>
        </p:nvGraphicFramePr>
        <p:xfrm>
          <a:off x="5105400" y="5334000"/>
          <a:ext cx="2992438" cy="787400"/>
        </p:xfrm>
        <a:graphic>
          <a:graphicData uri="http://schemas.openxmlformats.org/presentationml/2006/ole">
            <mc:AlternateContent xmlns:mc="http://schemas.openxmlformats.org/markup-compatibility/2006">
              <mc:Choice xmlns:v="urn:schemas-microsoft-com:vml" Requires="v">
                <p:oleObj spid="_x0000_s24579" name="Equation" r:id="rId10" imgW="1497965" imgH="393700" progId="Equation.3">
                  <p:embed/>
                </p:oleObj>
              </mc:Choice>
              <mc:Fallback>
                <p:oleObj name="Equation" r:id="rId10" imgW="1497965" imgH="393700" progId="Equation.3">
                  <p:embed/>
                  <p:pic>
                    <p:nvPicPr>
                      <p:cNvPr id="613385"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5400" y="5334000"/>
                        <a:ext cx="2992438" cy="7874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41991" name="Text Box 10"/>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2</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613384"/>
                                        </p:tgtEl>
                                        <p:attrNameLst>
                                          <p:attrName>style.visibility</p:attrName>
                                        </p:attrNameLst>
                                      </p:cBhvr>
                                      <p:to>
                                        <p:strVal val="visible"/>
                                      </p:to>
                                    </p:set>
                                    <p:anim to="" calcmode="lin" valueType="num">
                                      <p:cBhvr>
                                        <p:cTn id="7" dur="1" fill="hold"/>
                                        <p:tgtEl>
                                          <p:spTgt spid="613384"/>
                                        </p:tgtEl>
                                      </p:cBhvr>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613385"/>
                                        </p:tgtEl>
                                        <p:attrNameLst>
                                          <p:attrName>style.visibility</p:attrName>
                                        </p:attrNameLst>
                                      </p:cBhvr>
                                      <p:to>
                                        <p:strVal val="visible"/>
                                      </p:to>
                                    </p:set>
                                    <p:anim to="" calcmode="lin" valueType="num">
                                      <p:cBhvr>
                                        <p:cTn id="12" dur="1" fill="hold"/>
                                        <p:tgtEl>
                                          <p:spTgt spid="613385"/>
                                        </p:tgtEl>
                                      </p:cBhvr>
                                    </p:anim>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5" name="Rectangle 3"/>
          <p:cNvSpPr>
            <a:spLocks noGrp="1" noChangeArrowheads="1"/>
          </p:cNvSpPr>
          <p:nvPr>
            <p:ph type="body" idx="1"/>
          </p:nvPr>
        </p:nvSpPr>
        <p:spPr/>
        <p:txBody>
          <a:bodyPr/>
          <a:lstStyle/>
          <a:p>
            <a:pPr marL="0" indent="0" eaLnBrk="1" hangingPunct="1">
              <a:lnSpc>
                <a:spcPct val="120000"/>
              </a:lnSpc>
              <a:buFont typeface="Wingdings" panose="05000000000000000000" pitchFamily="2" charset="2"/>
              <a:buNone/>
              <a:defRPr/>
            </a:pPr>
            <a:r>
              <a:rPr lang="zh-CN" altLang="en-US" sz="2800" dirty="0"/>
              <a:t>    假设在流水线各段的执行时间（</a:t>
            </a:r>
            <a:r>
              <a:rPr lang="zh-CN" altLang="zh-CN" sz="2800" dirty="0">
                <a:solidFill>
                  <a:srgbClr val="FF0000"/>
                </a:solidFill>
                <a:sym typeface="Symbol" panose="05050102010706020507" pitchFamily="18" charset="2"/>
              </a:rPr>
              <a:t> </a:t>
            </a:r>
            <a:r>
              <a:rPr lang="zh-CN" altLang="zh-CN" sz="2800" dirty="0">
                <a:sym typeface="Symbol" panose="05050102010706020507" pitchFamily="18" charset="2"/>
              </a:rPr>
              <a:t>t</a:t>
            </a:r>
            <a:r>
              <a:rPr lang="en-US" altLang="zh-CN" sz="2800" baseline="-25000" dirty="0">
                <a:sym typeface="Symbol" panose="05050102010706020507" pitchFamily="18" charset="2"/>
              </a:rPr>
              <a:t>1</a:t>
            </a:r>
            <a:r>
              <a:rPr lang="zh-CN" altLang="en-US" sz="2800" dirty="0">
                <a:sym typeface="Symbol" panose="05050102010706020507" pitchFamily="18" charset="2"/>
              </a:rPr>
              <a:t>、</a:t>
            </a:r>
            <a:r>
              <a:rPr lang="zh-CN" altLang="zh-CN" sz="2800" dirty="0">
                <a:sym typeface="Symbol" panose="05050102010706020507" pitchFamily="18" charset="2"/>
              </a:rPr>
              <a:t> t</a:t>
            </a:r>
            <a:r>
              <a:rPr lang="en-US" altLang="zh-CN" sz="2800" baseline="-25000" dirty="0">
                <a:sym typeface="Symbol" panose="05050102010706020507" pitchFamily="18" charset="2"/>
              </a:rPr>
              <a:t>2 </a:t>
            </a:r>
            <a:r>
              <a:rPr lang="zh-CN" altLang="en-US" sz="2800" dirty="0">
                <a:sym typeface="Symbol" panose="05050102010706020507" pitchFamily="18" charset="2"/>
              </a:rPr>
              <a:t>、</a:t>
            </a:r>
            <a:r>
              <a:rPr lang="zh-CN" altLang="zh-CN" sz="2800" dirty="0">
                <a:sym typeface="Symbol" panose="05050102010706020507" pitchFamily="18" charset="2"/>
              </a:rPr>
              <a:t> t</a:t>
            </a:r>
            <a:r>
              <a:rPr lang="en-US" altLang="zh-CN" sz="2800" baseline="-25000" dirty="0">
                <a:sym typeface="Symbol" panose="05050102010706020507" pitchFamily="18" charset="2"/>
              </a:rPr>
              <a:t>3 </a:t>
            </a:r>
            <a:r>
              <a:rPr lang="zh-CN" altLang="en-US" sz="2800" dirty="0">
                <a:sym typeface="Symbol" panose="05050102010706020507" pitchFamily="18" charset="2"/>
              </a:rPr>
              <a:t>、</a:t>
            </a:r>
            <a:r>
              <a:rPr lang="en-US" altLang="zh-CN" sz="2800" dirty="0">
                <a:sym typeface="Symbol" panose="05050102010706020507" pitchFamily="18" charset="2"/>
              </a:rPr>
              <a:t>…</a:t>
            </a:r>
            <a:r>
              <a:rPr lang="zh-CN" altLang="en-US" sz="2800" dirty="0">
                <a:sym typeface="Symbol" panose="05050102010706020507" pitchFamily="18" charset="2"/>
              </a:rPr>
              <a:t>、</a:t>
            </a:r>
            <a:r>
              <a:rPr lang="zh-CN" altLang="zh-CN" sz="2800" dirty="0">
                <a:sym typeface="Symbol" panose="05050102010706020507" pitchFamily="18" charset="2"/>
              </a:rPr>
              <a:t> t</a:t>
            </a:r>
            <a:r>
              <a:rPr lang="en-US" altLang="zh-CN" sz="2800" baseline="-25000" dirty="0">
                <a:sym typeface="Symbol" panose="05050102010706020507" pitchFamily="18" charset="2"/>
              </a:rPr>
              <a:t>m </a:t>
            </a:r>
            <a:r>
              <a:rPr lang="zh-CN" altLang="en-US" sz="2800" dirty="0"/>
              <a:t>）不相等，输入到流水线中的任务是连续的情况下。</a:t>
            </a:r>
          </a:p>
          <a:p>
            <a:pPr marL="0" indent="0" eaLnBrk="1" hangingPunct="1">
              <a:buClr>
                <a:srgbClr val="FF0000"/>
              </a:buClr>
              <a:defRPr/>
            </a:pPr>
            <a:r>
              <a:rPr lang="zh-CN" altLang="en-US" sz="2800" dirty="0"/>
              <a:t>  </a:t>
            </a:r>
            <a:r>
              <a:rPr lang="zh-CN" altLang="en-US" sz="2800" dirty="0">
                <a:solidFill>
                  <a:srgbClr val="FF0000"/>
                </a:solidFill>
                <a:effectLst>
                  <a:outerShdw blurRad="38100" dist="38100" dir="2700000" algn="tl">
                    <a:srgbClr val="C0C0C0"/>
                  </a:outerShdw>
                </a:effectLst>
              </a:rPr>
              <a:t>实际加速比</a:t>
            </a:r>
            <a:endParaRPr lang="zh-CN" altLang="en-US" sz="2800" dirty="0"/>
          </a:p>
        </p:txBody>
      </p:sp>
      <p:sp>
        <p:nvSpPr>
          <p:cNvPr id="43011" name="Text Box 4"/>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sp>
        <p:nvSpPr>
          <p:cNvPr id="43012"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3</a:t>
            </a:r>
          </a:p>
        </p:txBody>
      </p:sp>
      <p:graphicFrame>
        <p:nvGraphicFramePr>
          <p:cNvPr id="43013" name="Object 8"/>
          <p:cNvGraphicFramePr/>
          <p:nvPr/>
        </p:nvGraphicFramePr>
        <p:xfrm>
          <a:off x="3892550" y="4413250"/>
          <a:ext cx="5011738" cy="1679575"/>
        </p:xfrm>
        <a:graphic>
          <a:graphicData uri="http://schemas.openxmlformats.org/presentationml/2006/ole">
            <mc:AlternateContent xmlns:mc="http://schemas.openxmlformats.org/markup-compatibility/2006">
              <mc:Choice xmlns:v="urn:schemas-microsoft-com:vml" Requires="v">
                <p:oleObj spid="_x0000_s25602" name="Equation" r:id="rId7" imgW="2501900" imgH="838200" progId="Equation.3">
                  <p:embed/>
                </p:oleObj>
              </mc:Choice>
              <mc:Fallback>
                <p:oleObj name="Equation" r:id="rId7" imgW="2501900" imgH="838200" progId="Equation.3">
                  <p:embed/>
                  <p:pic>
                    <p:nvPicPr>
                      <p:cNvPr id="43013"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2550" y="4413250"/>
                        <a:ext cx="5011738" cy="1679575"/>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9" name="Rectangle 2"/>
          <p:cNvSpPr>
            <a:spLocks noGrp="1" noChangeArrowheads="1"/>
          </p:cNvSpPr>
          <p:nvPr>
            <p:ph type="title"/>
          </p:nvPr>
        </p:nvSpPr>
        <p:spPr>
          <a:xfrm>
            <a:off x="2855913" y="476250"/>
            <a:ext cx="6192837" cy="1143000"/>
          </a:xfrm>
        </p:spPr>
        <p:txBody>
          <a:bodyPr/>
          <a:lstStyle/>
          <a:p>
            <a:pPr eaLnBrk="1" hangingPunct="1">
              <a:defRPr/>
            </a:pPr>
            <a:r>
              <a:rPr lang="zh-CN" altLang="en-US" sz="4400" dirty="0"/>
              <a:t>例2：各段时间不相等</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fade">
                                      <p:cBhvr>
                                        <p:cTn id="7" dur="1000"/>
                                        <p:tgtEl>
                                          <p:spTgt spid="43013"/>
                                        </p:tgtEl>
                                      </p:cBhvr>
                                    </p:animEffect>
                                    <p:anim calcmode="lin" valueType="num">
                                      <p:cBhvr>
                                        <p:cTn id="8" dur="1000" fill="hold"/>
                                        <p:tgtEl>
                                          <p:spTgt spid="43013"/>
                                        </p:tgtEl>
                                        <p:attrNameLst>
                                          <p:attrName>ppt_x</p:attrName>
                                        </p:attrNameLst>
                                      </p:cBhvr>
                                      <p:tavLst>
                                        <p:tav tm="0">
                                          <p:val>
                                            <p:strVal val="#ppt_x"/>
                                          </p:val>
                                        </p:tav>
                                        <p:tav tm="100000">
                                          <p:val>
                                            <p:strVal val="#ppt_x"/>
                                          </p:val>
                                        </p:tav>
                                      </p:tavLst>
                                    </p:anim>
                                    <p:anim calcmode="lin" valueType="num">
                                      <p:cBhvr>
                                        <p:cTn id="9" dur="1000" fill="hold"/>
                                        <p:tgtEl>
                                          <p:spTgt spid="430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8"/>
          <p:cNvSpPr>
            <a:spLocks noChangeArrowheads="1"/>
          </p:cNvSpPr>
          <p:nvPr/>
        </p:nvSpPr>
        <p:spPr bwMode="auto">
          <a:xfrm>
            <a:off x="6781800" y="4876800"/>
            <a:ext cx="3175000" cy="1219200"/>
          </a:xfrm>
          <a:prstGeom prst="rect">
            <a:avLst/>
          </a:prstGeom>
          <a:solidFill>
            <a:srgbClr val="99FF66"/>
          </a:solidFill>
          <a:ln w="28575">
            <a:solidFill>
              <a:schemeClr val="tx1"/>
            </a:solidFill>
            <a:prstDash val="sysDot"/>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sp>
        <p:nvSpPr>
          <p:cNvPr id="598018" name="Rectangle 2"/>
          <p:cNvSpPr>
            <a:spLocks noGrp="1" noChangeArrowheads="1"/>
          </p:cNvSpPr>
          <p:nvPr>
            <p:ph type="title"/>
          </p:nvPr>
        </p:nvSpPr>
        <p:spPr/>
        <p:txBody>
          <a:bodyPr/>
          <a:lstStyle/>
          <a:p>
            <a:pPr eaLnBrk="1" hangingPunct="1">
              <a:defRPr/>
            </a:pPr>
            <a:r>
              <a:rPr lang="zh-CN" altLang="en-US"/>
              <a:t>效  率</a:t>
            </a:r>
          </a:p>
        </p:txBody>
      </p:sp>
      <p:sp>
        <p:nvSpPr>
          <p:cNvPr id="44036" name="Text Box 3"/>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sp>
        <p:nvSpPr>
          <p:cNvPr id="598021" name="Rectangle 5"/>
          <p:cNvSpPr>
            <a:spLocks noGrp="1" noChangeArrowheads="1"/>
          </p:cNvSpPr>
          <p:nvPr>
            <p:ph type="body" sz="half" idx="1"/>
          </p:nvPr>
        </p:nvSpPr>
        <p:spPr>
          <a:xfrm>
            <a:off x="2333625" y="1989138"/>
            <a:ext cx="7953375" cy="4411662"/>
          </a:xfrm>
        </p:spPr>
        <p:txBody>
          <a:bodyPr/>
          <a:lstStyle/>
          <a:p>
            <a:pPr marL="0" indent="0" eaLnBrk="1" hangingPunct="1">
              <a:buClr>
                <a:srgbClr val="FF0000"/>
              </a:buClr>
              <a:defRPr/>
            </a:pPr>
            <a:r>
              <a:rPr lang="zh-CN" altLang="en-US" sz="2800" dirty="0">
                <a:solidFill>
                  <a:srgbClr val="FF0000"/>
                </a:solidFill>
                <a:effectLst>
                  <a:outerShdw blurRad="38100" dist="38100" dir="2700000" algn="tl">
                    <a:srgbClr val="C0C0C0"/>
                  </a:outerShdw>
                </a:effectLst>
              </a:rPr>
              <a:t>  定义</a:t>
            </a:r>
          </a:p>
          <a:p>
            <a:pPr marL="0" indent="0" eaLnBrk="1" hangingPunct="1">
              <a:buFont typeface="Wingdings" panose="05000000000000000000" pitchFamily="2" charset="2"/>
              <a:buNone/>
              <a:defRPr/>
            </a:pPr>
            <a:r>
              <a:rPr lang="zh-CN" altLang="en-US" sz="2800" dirty="0"/>
              <a:t>    是指流水线的设备利用率。在时空图上，流水线的效率定义为</a:t>
            </a:r>
            <a:r>
              <a:rPr lang="en-US" altLang="zh-CN" sz="2800" dirty="0"/>
              <a:t>n</a:t>
            </a:r>
            <a:r>
              <a:rPr lang="zh-CN" altLang="en-US" sz="2800" dirty="0"/>
              <a:t>个任务占用的时空区与</a:t>
            </a:r>
            <a:r>
              <a:rPr lang="en-US" altLang="zh-CN" sz="2800" dirty="0"/>
              <a:t>m</a:t>
            </a:r>
            <a:r>
              <a:rPr lang="zh-CN" altLang="en-US" sz="2800" dirty="0"/>
              <a:t>个功能段总的时空区之比。</a:t>
            </a:r>
          </a:p>
          <a:p>
            <a:pPr marL="0" indent="0" eaLnBrk="1" hangingPunct="1">
              <a:buClr>
                <a:srgbClr val="FF0000"/>
              </a:buClr>
              <a:defRPr/>
            </a:pPr>
            <a:r>
              <a:rPr lang="zh-CN" altLang="en-US" sz="2800" dirty="0">
                <a:solidFill>
                  <a:srgbClr val="FF0000"/>
                </a:solidFill>
                <a:effectLst>
                  <a:outerShdw blurRad="38100" dist="38100" dir="2700000" algn="tl">
                    <a:srgbClr val="C0C0C0"/>
                  </a:outerShdw>
                </a:effectLst>
              </a:rPr>
              <a:t>  公式</a:t>
            </a:r>
          </a:p>
        </p:txBody>
      </p:sp>
      <p:graphicFrame>
        <p:nvGraphicFramePr>
          <p:cNvPr id="44038" name="Object 6"/>
          <p:cNvGraphicFramePr/>
          <p:nvPr/>
        </p:nvGraphicFramePr>
        <p:xfrm>
          <a:off x="2438400" y="5029200"/>
          <a:ext cx="3660775" cy="806450"/>
        </p:xfrm>
        <a:graphic>
          <a:graphicData uri="http://schemas.openxmlformats.org/presentationml/2006/ole">
            <mc:AlternateContent xmlns:mc="http://schemas.openxmlformats.org/markup-compatibility/2006">
              <mc:Choice xmlns:v="urn:schemas-microsoft-com:vml" Requires="v">
                <p:oleObj spid="_x0000_s26626" name="Equation" r:id="rId7" imgW="1828800" imgH="406400" progId="Equation.3">
                  <p:embed/>
                </p:oleObj>
              </mc:Choice>
              <mc:Fallback>
                <p:oleObj name="Equation" r:id="rId7" imgW="1828800" imgH="406400" progId="Equation.3">
                  <p:embed/>
                  <p:pic>
                    <p:nvPicPr>
                      <p:cNvPr id="44038"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5029200"/>
                        <a:ext cx="3660775" cy="806450"/>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sp>
        <p:nvSpPr>
          <p:cNvPr id="44039" name="Rectangle 8"/>
          <p:cNvSpPr>
            <a:spLocks noChangeArrowheads="1"/>
          </p:cNvSpPr>
          <p:nvPr/>
        </p:nvSpPr>
        <p:spPr bwMode="auto">
          <a:xfrm>
            <a:off x="6778625" y="5784850"/>
            <a:ext cx="530225" cy="29845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44040" name="Line 9"/>
          <p:cNvSpPr>
            <a:spLocks noChangeShapeType="1"/>
          </p:cNvSpPr>
          <p:nvPr/>
        </p:nvSpPr>
        <p:spPr bwMode="auto">
          <a:xfrm flipV="1">
            <a:off x="6778625" y="4597400"/>
            <a:ext cx="0" cy="1485900"/>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1" name="Rectangle 10"/>
          <p:cNvSpPr>
            <a:spLocks noChangeArrowheads="1"/>
          </p:cNvSpPr>
          <p:nvPr/>
        </p:nvSpPr>
        <p:spPr bwMode="auto">
          <a:xfrm>
            <a:off x="9296400" y="6096000"/>
            <a:ext cx="728663"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时间</a:t>
            </a:r>
            <a:endParaRPr lang="zh-CN" altLang="zh-CN" sz="2400">
              <a:solidFill>
                <a:schemeClr val="tx2"/>
              </a:solidFill>
            </a:endParaRPr>
          </a:p>
        </p:txBody>
      </p:sp>
      <p:sp>
        <p:nvSpPr>
          <p:cNvPr id="44042" name="Rectangle 11"/>
          <p:cNvSpPr>
            <a:spLocks noChangeArrowheads="1"/>
          </p:cNvSpPr>
          <p:nvPr/>
        </p:nvSpPr>
        <p:spPr bwMode="auto">
          <a:xfrm>
            <a:off x="6315075" y="4343400"/>
            <a:ext cx="862013"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空间</a:t>
            </a:r>
            <a:endParaRPr lang="zh-CN" altLang="zh-CN" sz="2400">
              <a:solidFill>
                <a:schemeClr val="tx2"/>
              </a:solidFill>
            </a:endParaRPr>
          </a:p>
        </p:txBody>
      </p:sp>
      <p:sp>
        <p:nvSpPr>
          <p:cNvPr id="44043" name="Rectangle 13"/>
          <p:cNvSpPr>
            <a:spLocks noChangeArrowheads="1"/>
          </p:cNvSpPr>
          <p:nvPr/>
        </p:nvSpPr>
        <p:spPr bwMode="auto">
          <a:xfrm>
            <a:off x="6248400" y="5784850"/>
            <a:ext cx="53022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S</a:t>
            </a:r>
            <a:r>
              <a:rPr lang="zh-CN" altLang="zh-CN" sz="2400" baseline="-25000">
                <a:solidFill>
                  <a:schemeClr val="tx2"/>
                </a:solidFill>
                <a:sym typeface="Symbol" panose="05050102010706020507" pitchFamily="18" charset="2"/>
              </a:rPr>
              <a:t>1</a:t>
            </a:r>
            <a:endParaRPr lang="en-US" altLang="zh-CN" sz="2400">
              <a:solidFill>
                <a:schemeClr val="tx2"/>
              </a:solidFill>
            </a:endParaRPr>
          </a:p>
        </p:txBody>
      </p:sp>
      <p:sp>
        <p:nvSpPr>
          <p:cNvPr id="44044" name="Line 14"/>
          <p:cNvSpPr>
            <a:spLocks noChangeShapeType="1"/>
          </p:cNvSpPr>
          <p:nvPr/>
        </p:nvSpPr>
        <p:spPr bwMode="auto">
          <a:xfrm flipV="1">
            <a:off x="6778625" y="6080125"/>
            <a:ext cx="3470275" cy="3175"/>
          </a:xfrm>
          <a:prstGeom prst="line">
            <a:avLst/>
          </a:prstGeom>
          <a:noFill/>
          <a:ln w="28575">
            <a:solidFill>
              <a:schemeClr val="tx2"/>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45" name="Rectangle 15"/>
          <p:cNvSpPr>
            <a:spLocks noChangeArrowheads="1"/>
          </p:cNvSpPr>
          <p:nvPr/>
        </p:nvSpPr>
        <p:spPr bwMode="auto">
          <a:xfrm>
            <a:off x="7308850" y="5784850"/>
            <a:ext cx="530225" cy="29845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44046" name="Rectangle 16"/>
          <p:cNvSpPr>
            <a:spLocks noChangeArrowheads="1"/>
          </p:cNvSpPr>
          <p:nvPr/>
        </p:nvSpPr>
        <p:spPr bwMode="auto">
          <a:xfrm>
            <a:off x="7839075" y="5784850"/>
            <a:ext cx="530225" cy="29845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n</a:t>
            </a:r>
            <a:endParaRPr lang="zh-CN" altLang="zh-CN" sz="2400">
              <a:solidFill>
                <a:schemeClr val="tx2"/>
              </a:solidFill>
            </a:endParaRPr>
          </a:p>
        </p:txBody>
      </p:sp>
      <p:sp>
        <p:nvSpPr>
          <p:cNvPr id="44047" name="Rectangle 21"/>
          <p:cNvSpPr>
            <a:spLocks noChangeArrowheads="1"/>
          </p:cNvSpPr>
          <p:nvPr/>
        </p:nvSpPr>
        <p:spPr bwMode="auto">
          <a:xfrm>
            <a:off x="6248400" y="5489575"/>
            <a:ext cx="53022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S</a:t>
            </a:r>
            <a:r>
              <a:rPr lang="zh-CN" altLang="zh-CN" sz="2400" baseline="-25000">
                <a:solidFill>
                  <a:schemeClr val="tx2"/>
                </a:solidFill>
                <a:sym typeface="Symbol" panose="05050102010706020507" pitchFamily="18" charset="2"/>
              </a:rPr>
              <a:t>2</a:t>
            </a:r>
            <a:endParaRPr lang="en-US" altLang="zh-CN" sz="2400">
              <a:solidFill>
                <a:schemeClr val="tx2"/>
              </a:solidFill>
            </a:endParaRPr>
          </a:p>
        </p:txBody>
      </p:sp>
      <p:sp>
        <p:nvSpPr>
          <p:cNvPr id="44048" name="Rectangle 22"/>
          <p:cNvSpPr>
            <a:spLocks noChangeArrowheads="1"/>
          </p:cNvSpPr>
          <p:nvPr/>
        </p:nvSpPr>
        <p:spPr bwMode="auto">
          <a:xfrm>
            <a:off x="6248400" y="5192713"/>
            <a:ext cx="530225"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endParaRPr lang="en-US" altLang="zh-CN" sz="2400">
              <a:solidFill>
                <a:schemeClr val="tx2"/>
              </a:solidFill>
            </a:endParaRPr>
          </a:p>
        </p:txBody>
      </p:sp>
      <p:sp>
        <p:nvSpPr>
          <p:cNvPr id="44049" name="Rectangle 23"/>
          <p:cNvSpPr>
            <a:spLocks noChangeArrowheads="1"/>
          </p:cNvSpPr>
          <p:nvPr/>
        </p:nvSpPr>
        <p:spPr bwMode="auto">
          <a:xfrm>
            <a:off x="6248400" y="4894263"/>
            <a:ext cx="530225"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sym typeface="Symbol" panose="05050102010706020507" pitchFamily="18" charset="2"/>
              </a:rPr>
              <a:t>S</a:t>
            </a:r>
            <a:r>
              <a:rPr lang="zh-CN" altLang="en-US" sz="2400" baseline="-25000">
                <a:solidFill>
                  <a:schemeClr val="tx2"/>
                </a:solidFill>
                <a:sym typeface="Symbol" panose="05050102010706020507" pitchFamily="18" charset="2"/>
              </a:rPr>
              <a:t>m</a:t>
            </a:r>
            <a:endParaRPr lang="en-US" altLang="zh-CN" sz="2400">
              <a:solidFill>
                <a:schemeClr val="tx2"/>
              </a:solidFill>
            </a:endParaRPr>
          </a:p>
        </p:txBody>
      </p:sp>
      <p:sp>
        <p:nvSpPr>
          <p:cNvPr id="44050" name="Rectangle 25"/>
          <p:cNvSpPr>
            <a:spLocks noChangeArrowheads="1"/>
          </p:cNvSpPr>
          <p:nvPr/>
        </p:nvSpPr>
        <p:spPr bwMode="auto">
          <a:xfrm>
            <a:off x="7308850" y="5489575"/>
            <a:ext cx="530225" cy="295275"/>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44051" name="Rectangle 26"/>
          <p:cNvSpPr>
            <a:spLocks noChangeArrowheads="1"/>
          </p:cNvSpPr>
          <p:nvPr/>
        </p:nvSpPr>
        <p:spPr bwMode="auto">
          <a:xfrm>
            <a:off x="7839075" y="5489575"/>
            <a:ext cx="530225" cy="295275"/>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44052" name="Rectangle 27"/>
          <p:cNvSpPr>
            <a:spLocks noChangeArrowheads="1"/>
          </p:cNvSpPr>
          <p:nvPr/>
        </p:nvSpPr>
        <p:spPr bwMode="auto">
          <a:xfrm>
            <a:off x="8369300" y="5489575"/>
            <a:ext cx="530225" cy="295275"/>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n</a:t>
            </a:r>
            <a:endParaRPr lang="zh-CN" altLang="zh-CN" sz="2400">
              <a:solidFill>
                <a:schemeClr val="tx2"/>
              </a:solidFill>
            </a:endParaRPr>
          </a:p>
        </p:txBody>
      </p:sp>
      <p:sp>
        <p:nvSpPr>
          <p:cNvPr id="44053" name="Rectangle 32"/>
          <p:cNvSpPr>
            <a:spLocks noChangeArrowheads="1"/>
          </p:cNvSpPr>
          <p:nvPr/>
        </p:nvSpPr>
        <p:spPr bwMode="auto">
          <a:xfrm>
            <a:off x="7839075" y="5192713"/>
            <a:ext cx="530225" cy="296862"/>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44054" name="Rectangle 33"/>
          <p:cNvSpPr>
            <a:spLocks noChangeArrowheads="1"/>
          </p:cNvSpPr>
          <p:nvPr/>
        </p:nvSpPr>
        <p:spPr bwMode="auto">
          <a:xfrm>
            <a:off x="8369300" y="5192713"/>
            <a:ext cx="530225" cy="296862"/>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44055" name="Rectangle 34"/>
          <p:cNvSpPr>
            <a:spLocks noChangeArrowheads="1"/>
          </p:cNvSpPr>
          <p:nvPr/>
        </p:nvSpPr>
        <p:spPr bwMode="auto">
          <a:xfrm>
            <a:off x="8899525" y="5192713"/>
            <a:ext cx="530225" cy="296862"/>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44056" name="Rectangle 39"/>
          <p:cNvSpPr>
            <a:spLocks noChangeArrowheads="1"/>
          </p:cNvSpPr>
          <p:nvPr/>
        </p:nvSpPr>
        <p:spPr bwMode="auto">
          <a:xfrm>
            <a:off x="8369300" y="4894263"/>
            <a:ext cx="530225" cy="29845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1</a:t>
            </a:r>
          </a:p>
        </p:txBody>
      </p:sp>
      <p:sp>
        <p:nvSpPr>
          <p:cNvPr id="44057" name="Rectangle 40"/>
          <p:cNvSpPr>
            <a:spLocks noChangeArrowheads="1"/>
          </p:cNvSpPr>
          <p:nvPr/>
        </p:nvSpPr>
        <p:spPr bwMode="auto">
          <a:xfrm>
            <a:off x="8899525" y="4894263"/>
            <a:ext cx="530225" cy="29845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zh-CN" sz="2400">
                <a:solidFill>
                  <a:schemeClr val="tx2"/>
                </a:solidFill>
              </a:rPr>
              <a:t>…</a:t>
            </a:r>
          </a:p>
        </p:txBody>
      </p:sp>
      <p:sp>
        <p:nvSpPr>
          <p:cNvPr id="44058" name="Rectangle 41"/>
          <p:cNvSpPr>
            <a:spLocks noChangeArrowheads="1"/>
          </p:cNvSpPr>
          <p:nvPr/>
        </p:nvSpPr>
        <p:spPr bwMode="auto">
          <a:xfrm>
            <a:off x="9429750" y="4894263"/>
            <a:ext cx="530225" cy="298450"/>
          </a:xfrm>
          <a:prstGeom prst="rect">
            <a:avLst/>
          </a:prstGeom>
          <a:solidFill>
            <a:srgbClr val="FFFF00"/>
          </a:solidFill>
          <a:ln w="2857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400">
                <a:solidFill>
                  <a:schemeClr val="tx2"/>
                </a:solidFill>
              </a:rPr>
              <a:t>n</a:t>
            </a:r>
            <a:endParaRPr lang="zh-CN" altLang="zh-CN" sz="2400">
              <a:solidFill>
                <a:schemeClr val="tx2"/>
              </a:solidFill>
            </a:endParaRPr>
          </a:p>
        </p:txBody>
      </p:sp>
      <p:sp>
        <p:nvSpPr>
          <p:cNvPr id="44059" name="Text Box 69"/>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4 之 1</a:t>
            </a:r>
          </a:p>
        </p:txBody>
      </p:sp>
    </p:spTree>
  </p:cSld>
  <p:clrMapOvr>
    <a:masterClrMapping/>
  </p:clrMapOvr>
  <p:transition spd="slow">
    <p:random/>
    <p:sndAc>
      <p:stSnd>
        <p:snd r:embed="rId3" name="projctor.wav"/>
      </p:stSnd>
    </p:sndAc>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3" name="Rectangle 3"/>
          <p:cNvSpPr>
            <a:spLocks noGrp="1" noChangeArrowheads="1"/>
          </p:cNvSpPr>
          <p:nvPr>
            <p:ph type="body" idx="1"/>
          </p:nvPr>
        </p:nvSpPr>
        <p:spPr/>
        <p:txBody>
          <a:bodyPr/>
          <a:lstStyle/>
          <a:p>
            <a:pPr marL="0" indent="0" eaLnBrk="1" hangingPunct="1">
              <a:lnSpc>
                <a:spcPct val="120000"/>
              </a:lnSpc>
              <a:buFont typeface="Wingdings" panose="05000000000000000000" pitchFamily="2" charset="2"/>
              <a:buNone/>
              <a:defRPr/>
            </a:pPr>
            <a:r>
              <a:rPr lang="zh-CN" altLang="en-US" sz="2800" dirty="0"/>
              <a:t>    假设在流水线各段的执行时间（</a:t>
            </a:r>
            <a:r>
              <a:rPr lang="zh-CN" altLang="zh-CN" sz="2800" dirty="0">
                <a:solidFill>
                  <a:srgbClr val="FF0000"/>
                </a:solidFill>
                <a:sym typeface="Symbol" panose="05050102010706020507" pitchFamily="18" charset="2"/>
              </a:rPr>
              <a:t> </a:t>
            </a:r>
            <a:r>
              <a:rPr lang="zh-CN" altLang="zh-CN" sz="2800" dirty="0">
                <a:sym typeface="Symbol" panose="05050102010706020507" pitchFamily="18" charset="2"/>
              </a:rPr>
              <a:t>t </a:t>
            </a:r>
            <a:r>
              <a:rPr lang="zh-CN" altLang="en-US" sz="2800" dirty="0"/>
              <a:t>）都相等，输入到流水线中的任务是连续的理想情况下。</a:t>
            </a:r>
          </a:p>
          <a:p>
            <a:pPr marL="0" indent="0" eaLnBrk="1" hangingPunct="1">
              <a:buClr>
                <a:srgbClr val="FF0000"/>
              </a:buClr>
              <a:defRPr/>
            </a:pPr>
            <a:r>
              <a:rPr lang="zh-CN" altLang="en-US" sz="2800" dirty="0"/>
              <a:t>  </a:t>
            </a:r>
            <a:r>
              <a:rPr lang="zh-CN" altLang="en-US" sz="2800" dirty="0">
                <a:solidFill>
                  <a:srgbClr val="FF0000"/>
                </a:solidFill>
                <a:effectLst>
                  <a:outerShdw blurRad="38100" dist="38100" dir="2700000" algn="tl">
                    <a:srgbClr val="C0C0C0"/>
                  </a:outerShdw>
                </a:effectLst>
              </a:rPr>
              <a:t>实际效率</a:t>
            </a:r>
            <a:endParaRPr lang="en-US" altLang="zh-CN" sz="2800" dirty="0">
              <a:solidFill>
                <a:srgbClr val="FF0000"/>
              </a:solidFill>
              <a:effectLst>
                <a:outerShdw blurRad="38100" dist="38100" dir="2700000" algn="tl">
                  <a:srgbClr val="C0C0C0"/>
                </a:outerShdw>
              </a:effectLst>
            </a:endParaRPr>
          </a:p>
          <a:p>
            <a:pPr marL="0" indent="0" eaLnBrk="1" hangingPunct="1">
              <a:defRPr/>
            </a:pPr>
            <a:endParaRPr lang="zh-CN" altLang="en-US" sz="2800" dirty="0"/>
          </a:p>
          <a:p>
            <a:pPr marL="0" indent="0" eaLnBrk="1" hangingPunct="1">
              <a:defRPr/>
            </a:pPr>
            <a:endParaRPr lang="zh-CN" altLang="en-US" sz="2800" dirty="0"/>
          </a:p>
          <a:p>
            <a:pPr marL="0" indent="0" eaLnBrk="1" hangingPunct="1">
              <a:buClr>
                <a:srgbClr val="FF0000"/>
              </a:buClr>
              <a:defRPr/>
            </a:pPr>
            <a:r>
              <a:rPr lang="zh-CN" altLang="en-US" sz="2800" dirty="0">
                <a:solidFill>
                  <a:srgbClr val="FF0000"/>
                </a:solidFill>
                <a:effectLst>
                  <a:outerShdw blurRad="38100" dist="38100" dir="2700000" algn="tl">
                    <a:srgbClr val="C0C0C0"/>
                  </a:outerShdw>
                </a:effectLst>
              </a:rPr>
              <a:t>  最大效率</a:t>
            </a:r>
            <a:endParaRPr lang="zh-CN" altLang="en-US" sz="2800" dirty="0"/>
          </a:p>
        </p:txBody>
      </p:sp>
      <p:sp>
        <p:nvSpPr>
          <p:cNvPr id="45059" name="Text Box 4"/>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5"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7"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sp>
        <p:nvSpPr>
          <p:cNvPr id="45060" name="Text Box 7"/>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4 之 2</a:t>
            </a:r>
          </a:p>
        </p:txBody>
      </p:sp>
      <p:graphicFrame>
        <p:nvGraphicFramePr>
          <p:cNvPr id="614408" name="Object 8"/>
          <p:cNvGraphicFramePr/>
          <p:nvPr/>
        </p:nvGraphicFramePr>
        <p:xfrm>
          <a:off x="4914900" y="3657600"/>
          <a:ext cx="4114800" cy="835025"/>
        </p:xfrm>
        <a:graphic>
          <a:graphicData uri="http://schemas.openxmlformats.org/presentationml/2006/ole">
            <mc:AlternateContent xmlns:mc="http://schemas.openxmlformats.org/markup-compatibility/2006">
              <mc:Choice xmlns:v="urn:schemas-microsoft-com:vml" Requires="v">
                <p:oleObj spid="_x0000_s27650" name="Equation" r:id="rId8" imgW="2057400" imgH="419100" progId="Equation.3">
                  <p:embed/>
                </p:oleObj>
              </mc:Choice>
              <mc:Fallback>
                <p:oleObj name="Equation" r:id="rId8" imgW="2057400" imgH="419100" progId="Equation.3">
                  <p:embed/>
                  <p:pic>
                    <p:nvPicPr>
                      <p:cNvPr id="614408"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4900" y="3657600"/>
                        <a:ext cx="4114800" cy="835025"/>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graphicFrame>
        <p:nvGraphicFramePr>
          <p:cNvPr id="614409" name="Object 9"/>
          <p:cNvGraphicFramePr/>
          <p:nvPr/>
        </p:nvGraphicFramePr>
        <p:xfrm>
          <a:off x="4876800" y="5334000"/>
          <a:ext cx="2894013" cy="784225"/>
        </p:xfrm>
        <a:graphic>
          <a:graphicData uri="http://schemas.openxmlformats.org/presentationml/2006/ole">
            <mc:AlternateContent xmlns:mc="http://schemas.openxmlformats.org/markup-compatibility/2006">
              <mc:Choice xmlns:v="urn:schemas-microsoft-com:vml" Requires="v">
                <p:oleObj spid="_x0000_s27651" name="Equation" r:id="rId10" imgW="1447165" imgH="393700" progId="Equation.3">
                  <p:embed/>
                </p:oleObj>
              </mc:Choice>
              <mc:Fallback>
                <p:oleObj name="Equation" r:id="rId10" imgW="1447165" imgH="393700" progId="Equation.3">
                  <p:embed/>
                  <p:pic>
                    <p:nvPicPr>
                      <p:cNvPr id="614409"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6800" y="5334000"/>
                        <a:ext cx="2894013" cy="784225"/>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sp>
        <p:nvSpPr>
          <p:cNvPr id="9" name="Rectangle 2"/>
          <p:cNvSpPr>
            <a:spLocks noGrp="1" noChangeArrowheads="1"/>
          </p:cNvSpPr>
          <p:nvPr>
            <p:ph type="title"/>
          </p:nvPr>
        </p:nvSpPr>
        <p:spPr/>
        <p:txBody>
          <a:bodyPr/>
          <a:lstStyle/>
          <a:p>
            <a:pPr eaLnBrk="1" hangingPunct="1">
              <a:defRPr/>
            </a:pPr>
            <a:r>
              <a:rPr lang="zh-CN" altLang="en-US" sz="4400" dirty="0"/>
              <a:t>例1：各段时间均相等</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499"/>
                                          </p:stCondLst>
                                        </p:cTn>
                                        <p:tgtEl>
                                          <p:spTgt spid="614408"/>
                                        </p:tgtEl>
                                        <p:attrNameLst>
                                          <p:attrName>style.visibility</p:attrName>
                                        </p:attrNameLst>
                                      </p:cBhvr>
                                      <p:to>
                                        <p:strVal val="visible"/>
                                      </p:to>
                                    </p:set>
                                    <p:anim to="" calcmode="lin" valueType="num">
                                      <p:cBhvr>
                                        <p:cTn id="7" dur="1" fill="hold"/>
                                        <p:tgtEl>
                                          <p:spTgt spid="614408"/>
                                        </p:tgtEl>
                                      </p:cBhvr>
                                    </p:anim>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499"/>
                                          </p:stCondLst>
                                        </p:cTn>
                                        <p:tgtEl>
                                          <p:spTgt spid="614409"/>
                                        </p:tgtEl>
                                        <p:attrNameLst>
                                          <p:attrName>style.visibility</p:attrName>
                                        </p:attrNameLst>
                                      </p:cBhvr>
                                      <p:to>
                                        <p:strVal val="visible"/>
                                      </p:to>
                                    </p:set>
                                    <p:anim to="" calcmode="lin" valueType="num">
                                      <p:cBhvr>
                                        <p:cTn id="12" dur="1" fill="hold"/>
                                        <p:tgtEl>
                                          <p:spTgt spid="614409"/>
                                        </p:tgtEl>
                                      </p:cBhvr>
                                    </p:anim>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7" name="Rectangle 3"/>
          <p:cNvSpPr>
            <a:spLocks noGrp="1" noChangeArrowheads="1"/>
          </p:cNvSpPr>
          <p:nvPr>
            <p:ph type="body" idx="1"/>
          </p:nvPr>
        </p:nvSpPr>
        <p:spPr/>
        <p:txBody>
          <a:bodyPr/>
          <a:lstStyle/>
          <a:p>
            <a:pPr marL="0" indent="0" eaLnBrk="1" hangingPunct="1">
              <a:lnSpc>
                <a:spcPct val="120000"/>
              </a:lnSpc>
              <a:buFont typeface="Wingdings" panose="05000000000000000000" pitchFamily="2" charset="2"/>
              <a:buNone/>
              <a:defRPr/>
            </a:pPr>
            <a:r>
              <a:rPr lang="zh-CN" altLang="en-US" sz="2800" dirty="0"/>
              <a:t>    假设在流水线各段的执行时间（</a:t>
            </a:r>
            <a:r>
              <a:rPr lang="zh-CN" altLang="zh-CN" sz="2800" dirty="0">
                <a:solidFill>
                  <a:srgbClr val="FF0000"/>
                </a:solidFill>
                <a:sym typeface="Symbol" panose="05050102010706020507" pitchFamily="18" charset="2"/>
              </a:rPr>
              <a:t> </a:t>
            </a:r>
            <a:r>
              <a:rPr lang="zh-CN" altLang="zh-CN" sz="2800" dirty="0">
                <a:sym typeface="Symbol" panose="05050102010706020507" pitchFamily="18" charset="2"/>
              </a:rPr>
              <a:t>t</a:t>
            </a:r>
            <a:r>
              <a:rPr lang="en-US" altLang="zh-CN" sz="2800" baseline="-25000" dirty="0">
                <a:sym typeface="Symbol" panose="05050102010706020507" pitchFamily="18" charset="2"/>
              </a:rPr>
              <a:t>1</a:t>
            </a:r>
            <a:r>
              <a:rPr lang="zh-CN" altLang="en-US" sz="2800" dirty="0">
                <a:sym typeface="Symbol" panose="05050102010706020507" pitchFamily="18" charset="2"/>
              </a:rPr>
              <a:t>、</a:t>
            </a:r>
            <a:r>
              <a:rPr lang="zh-CN" altLang="zh-CN" sz="2800" dirty="0">
                <a:sym typeface="Symbol" panose="05050102010706020507" pitchFamily="18" charset="2"/>
              </a:rPr>
              <a:t> t</a:t>
            </a:r>
            <a:r>
              <a:rPr lang="en-US" altLang="zh-CN" sz="2800" baseline="-25000" dirty="0">
                <a:sym typeface="Symbol" panose="05050102010706020507" pitchFamily="18" charset="2"/>
              </a:rPr>
              <a:t>2 </a:t>
            </a:r>
            <a:r>
              <a:rPr lang="zh-CN" altLang="en-US" sz="2800" dirty="0">
                <a:sym typeface="Symbol" panose="05050102010706020507" pitchFamily="18" charset="2"/>
              </a:rPr>
              <a:t>、</a:t>
            </a:r>
            <a:r>
              <a:rPr lang="zh-CN" altLang="zh-CN" sz="2800" dirty="0">
                <a:sym typeface="Symbol" panose="05050102010706020507" pitchFamily="18" charset="2"/>
              </a:rPr>
              <a:t> t</a:t>
            </a:r>
            <a:r>
              <a:rPr lang="en-US" altLang="zh-CN" sz="2800" baseline="-25000" dirty="0">
                <a:sym typeface="Symbol" panose="05050102010706020507" pitchFamily="18" charset="2"/>
              </a:rPr>
              <a:t>3 </a:t>
            </a:r>
            <a:r>
              <a:rPr lang="zh-CN" altLang="en-US" sz="2800" dirty="0">
                <a:sym typeface="Symbol" panose="05050102010706020507" pitchFamily="18" charset="2"/>
              </a:rPr>
              <a:t>、</a:t>
            </a:r>
            <a:r>
              <a:rPr lang="en-US" altLang="zh-CN" sz="2800" dirty="0">
                <a:sym typeface="Symbol" panose="05050102010706020507" pitchFamily="18" charset="2"/>
              </a:rPr>
              <a:t>…</a:t>
            </a:r>
            <a:r>
              <a:rPr lang="zh-CN" altLang="en-US" sz="2800" dirty="0">
                <a:sym typeface="Symbol" panose="05050102010706020507" pitchFamily="18" charset="2"/>
              </a:rPr>
              <a:t>、</a:t>
            </a:r>
            <a:r>
              <a:rPr lang="zh-CN" altLang="zh-CN" sz="2800" dirty="0">
                <a:sym typeface="Symbol" panose="05050102010706020507" pitchFamily="18" charset="2"/>
              </a:rPr>
              <a:t> t</a:t>
            </a:r>
            <a:r>
              <a:rPr lang="en-US" altLang="zh-CN" sz="2800" baseline="-25000" dirty="0">
                <a:sym typeface="Symbol" panose="05050102010706020507" pitchFamily="18" charset="2"/>
              </a:rPr>
              <a:t>m </a:t>
            </a:r>
            <a:r>
              <a:rPr lang="zh-CN" altLang="en-US" sz="2800" dirty="0"/>
              <a:t>）不相等，输入到流水线中的任务是连续的情况下。</a:t>
            </a:r>
          </a:p>
          <a:p>
            <a:pPr marL="0" indent="0" eaLnBrk="1" hangingPunct="1">
              <a:lnSpc>
                <a:spcPct val="120000"/>
              </a:lnSpc>
              <a:buClr>
                <a:srgbClr val="FF0000"/>
              </a:buClr>
              <a:defRPr/>
            </a:pPr>
            <a:r>
              <a:rPr lang="zh-CN" altLang="en-US" sz="2800" dirty="0"/>
              <a:t>  </a:t>
            </a:r>
            <a:r>
              <a:rPr lang="zh-CN" altLang="en-US" sz="2800" dirty="0">
                <a:solidFill>
                  <a:srgbClr val="FF0000"/>
                </a:solidFill>
                <a:effectLst>
                  <a:outerShdw blurRad="38100" dist="38100" dir="2700000" algn="tl">
                    <a:srgbClr val="C0C0C0"/>
                  </a:outerShdw>
                </a:effectLst>
              </a:rPr>
              <a:t>实际效率（功能段等权值）</a:t>
            </a:r>
            <a:endParaRPr lang="zh-CN" altLang="en-US" sz="2800" dirty="0"/>
          </a:p>
        </p:txBody>
      </p:sp>
      <p:sp>
        <p:nvSpPr>
          <p:cNvPr id="46083" name="Text Box 4"/>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sp>
        <p:nvSpPr>
          <p:cNvPr id="46084"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4 之 3</a:t>
            </a:r>
          </a:p>
        </p:txBody>
      </p:sp>
      <p:graphicFrame>
        <p:nvGraphicFramePr>
          <p:cNvPr id="46085" name="Object 7"/>
          <p:cNvGraphicFramePr/>
          <p:nvPr/>
        </p:nvGraphicFramePr>
        <p:xfrm>
          <a:off x="3287713" y="4416425"/>
          <a:ext cx="5692775" cy="1676400"/>
        </p:xfrm>
        <a:graphic>
          <a:graphicData uri="http://schemas.openxmlformats.org/presentationml/2006/ole">
            <mc:AlternateContent xmlns:mc="http://schemas.openxmlformats.org/markup-compatibility/2006">
              <mc:Choice xmlns:v="urn:schemas-microsoft-com:vml" Requires="v">
                <p:oleObj spid="_x0000_s28674" name="Equation" r:id="rId7" imgW="2844800" imgH="838200" progId="Equation.3">
                  <p:embed/>
                </p:oleObj>
              </mc:Choice>
              <mc:Fallback>
                <p:oleObj name="Equation" r:id="rId7" imgW="2844800" imgH="838200" progId="Equation.3">
                  <p:embed/>
                  <p:pic>
                    <p:nvPicPr>
                      <p:cNvPr id="46085"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7713" y="4416425"/>
                        <a:ext cx="5692775" cy="1676400"/>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pic>
                </p:oleObj>
              </mc:Fallback>
            </mc:AlternateContent>
          </a:graphicData>
        </a:graphic>
      </p:graphicFrame>
      <p:sp>
        <p:nvSpPr>
          <p:cNvPr id="8" name="Rectangle 2"/>
          <p:cNvSpPr>
            <a:spLocks noGrp="1" noChangeArrowheads="1"/>
          </p:cNvSpPr>
          <p:nvPr>
            <p:ph type="title"/>
          </p:nvPr>
        </p:nvSpPr>
        <p:spPr>
          <a:xfrm>
            <a:off x="2855913" y="476250"/>
            <a:ext cx="6192837" cy="1143000"/>
          </a:xfrm>
        </p:spPr>
        <p:txBody>
          <a:bodyPr/>
          <a:lstStyle/>
          <a:p>
            <a:pPr eaLnBrk="1" hangingPunct="1">
              <a:defRPr/>
            </a:pPr>
            <a:r>
              <a:rPr lang="zh-CN" altLang="en-US" sz="4400" dirty="0"/>
              <a:t>例2：各段时间不相等</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fade">
                                      <p:cBhvr>
                                        <p:cTn id="7" dur="1000"/>
                                        <p:tgtEl>
                                          <p:spTgt spid="46085"/>
                                        </p:tgtEl>
                                      </p:cBhvr>
                                    </p:animEffect>
                                    <p:anim calcmode="lin" valueType="num">
                                      <p:cBhvr>
                                        <p:cTn id="8" dur="1000" fill="hold"/>
                                        <p:tgtEl>
                                          <p:spTgt spid="46085"/>
                                        </p:tgtEl>
                                        <p:attrNameLst>
                                          <p:attrName>ppt_x</p:attrName>
                                        </p:attrNameLst>
                                      </p:cBhvr>
                                      <p:tavLst>
                                        <p:tav tm="0">
                                          <p:val>
                                            <p:strVal val="#ppt_x"/>
                                          </p:val>
                                        </p:tav>
                                        <p:tav tm="100000">
                                          <p:val>
                                            <p:strVal val="#ppt_x"/>
                                          </p:val>
                                        </p:tav>
                                      </p:tavLst>
                                    </p:anim>
                                    <p:anim calcmode="lin" valueType="num">
                                      <p:cBhvr>
                                        <p:cTn id="9" dur="1000" fill="hold"/>
                                        <p:tgtEl>
                                          <p:spTgt spid="460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1" name="Rectangle 3"/>
          <p:cNvSpPr>
            <a:spLocks noGrp="1" noChangeArrowheads="1"/>
          </p:cNvSpPr>
          <p:nvPr>
            <p:ph type="body" idx="1"/>
          </p:nvPr>
        </p:nvSpPr>
        <p:spPr/>
        <p:txBody>
          <a:bodyPr>
            <a:normAutofit lnSpcReduction="10000"/>
          </a:bodyPr>
          <a:lstStyle/>
          <a:p>
            <a:pPr marL="0" indent="0" eaLnBrk="1" hangingPunct="1">
              <a:lnSpc>
                <a:spcPct val="120000"/>
              </a:lnSpc>
              <a:buClr>
                <a:srgbClr val="FF0000"/>
              </a:buClr>
              <a:defRPr/>
            </a:pPr>
            <a:r>
              <a:rPr lang="zh-CN" altLang="en-US" sz="2400" dirty="0">
                <a:solidFill>
                  <a:srgbClr val="FF0000"/>
                </a:solidFill>
                <a:effectLst>
                  <a:outerShdw blurRad="38100" dist="38100" dir="2700000" algn="tl">
                    <a:srgbClr val="C0C0C0"/>
                  </a:outerShdw>
                </a:effectLst>
              </a:rPr>
              <a:t>  实际效率（功能段权值不同）</a:t>
            </a:r>
          </a:p>
          <a:p>
            <a:pPr marL="0" indent="0" eaLnBrk="1" hangingPunct="1">
              <a:lnSpc>
                <a:spcPct val="120000"/>
              </a:lnSpc>
              <a:buClr>
                <a:srgbClr val="FF0000"/>
              </a:buClr>
              <a:defRPr/>
            </a:pPr>
            <a:endParaRPr lang="zh-CN" altLang="en-US" sz="2400" dirty="0">
              <a:solidFill>
                <a:srgbClr val="FF0000"/>
              </a:solidFill>
              <a:effectLst>
                <a:outerShdw blurRad="38100" dist="38100" dir="2700000" algn="tl">
                  <a:srgbClr val="C0C0C0"/>
                </a:outerShdw>
              </a:effectLst>
            </a:endParaRPr>
          </a:p>
          <a:p>
            <a:pPr marL="0" indent="0" eaLnBrk="1" hangingPunct="1">
              <a:lnSpc>
                <a:spcPct val="120000"/>
              </a:lnSpc>
              <a:buClr>
                <a:srgbClr val="FF0000"/>
              </a:buClr>
              <a:defRPr/>
            </a:pPr>
            <a:endParaRPr lang="zh-CN" altLang="en-US" sz="2400" dirty="0">
              <a:solidFill>
                <a:srgbClr val="FF0000"/>
              </a:solidFill>
              <a:effectLst>
                <a:outerShdw blurRad="38100" dist="38100" dir="2700000" algn="tl">
                  <a:srgbClr val="C0C0C0"/>
                </a:outerShdw>
              </a:effectLst>
            </a:endParaRPr>
          </a:p>
          <a:p>
            <a:pPr marL="0" indent="0" eaLnBrk="1" hangingPunct="1">
              <a:lnSpc>
                <a:spcPct val="120000"/>
              </a:lnSpc>
              <a:buClr>
                <a:srgbClr val="FF0000"/>
              </a:buClr>
              <a:defRPr/>
            </a:pPr>
            <a:endParaRPr lang="zh-CN" altLang="en-US" sz="2400" dirty="0">
              <a:solidFill>
                <a:srgbClr val="FF0000"/>
              </a:solidFill>
              <a:effectLst>
                <a:outerShdw blurRad="38100" dist="38100" dir="2700000" algn="tl">
                  <a:srgbClr val="C0C0C0"/>
                </a:outerShdw>
              </a:effectLst>
            </a:endParaRPr>
          </a:p>
          <a:p>
            <a:pPr marL="0" indent="0" eaLnBrk="1" hangingPunct="1">
              <a:lnSpc>
                <a:spcPct val="120000"/>
              </a:lnSpc>
              <a:buClr>
                <a:srgbClr val="FF0000"/>
              </a:buClr>
              <a:defRPr/>
            </a:pPr>
            <a:endParaRPr lang="zh-CN" altLang="en-US" sz="2400" dirty="0">
              <a:solidFill>
                <a:srgbClr val="FF0000"/>
              </a:solidFill>
              <a:effectLst>
                <a:outerShdw blurRad="38100" dist="38100" dir="2700000" algn="tl">
                  <a:srgbClr val="C0C0C0"/>
                </a:outerShdw>
              </a:effectLst>
            </a:endParaRPr>
          </a:p>
          <a:p>
            <a:pPr marL="0" indent="0" eaLnBrk="1" hangingPunct="1">
              <a:lnSpc>
                <a:spcPct val="120000"/>
              </a:lnSpc>
              <a:buClr>
                <a:srgbClr val="FF0000"/>
              </a:buClr>
              <a:defRPr/>
            </a:pPr>
            <a:endParaRPr lang="zh-CN" altLang="en-US" sz="2400" dirty="0">
              <a:solidFill>
                <a:srgbClr val="FF0000"/>
              </a:solidFill>
              <a:effectLst>
                <a:outerShdw blurRad="38100" dist="38100" dir="2700000" algn="tl">
                  <a:srgbClr val="C0C0C0"/>
                </a:outerShdw>
              </a:effectLst>
            </a:endParaRPr>
          </a:p>
          <a:p>
            <a:pPr marL="0" indent="0" eaLnBrk="1" hangingPunct="1">
              <a:lnSpc>
                <a:spcPct val="120000"/>
              </a:lnSpc>
              <a:buClr>
                <a:srgbClr val="FF0000"/>
              </a:buClr>
              <a:buFont typeface="Wingdings" panose="05000000000000000000" pitchFamily="2" charset="2"/>
              <a:buNone/>
              <a:defRPr/>
            </a:pPr>
            <a:endParaRPr lang="zh-CN" altLang="en-US" sz="2400" dirty="0"/>
          </a:p>
          <a:p>
            <a:pPr marL="0" indent="0" eaLnBrk="1" hangingPunct="1">
              <a:lnSpc>
                <a:spcPct val="120000"/>
              </a:lnSpc>
              <a:buClr>
                <a:srgbClr val="FF0000"/>
              </a:buClr>
              <a:buFont typeface="Wingdings" panose="05000000000000000000" pitchFamily="2" charset="2"/>
              <a:buNone/>
              <a:defRPr/>
            </a:pPr>
            <a:r>
              <a:rPr lang="zh-CN" altLang="en-US" sz="2400" dirty="0"/>
              <a:t>        其中，</a:t>
            </a:r>
            <a:r>
              <a:rPr lang="en-US" altLang="zh-CN" sz="2400" dirty="0">
                <a:sym typeface="Symbol" panose="05050102010706020507" pitchFamily="18" charset="2"/>
              </a:rPr>
              <a:t></a:t>
            </a:r>
            <a:r>
              <a:rPr lang="en-US" altLang="zh-CN" sz="2400" baseline="-25000" dirty="0" err="1"/>
              <a:t>i</a:t>
            </a:r>
            <a:r>
              <a:rPr lang="zh-CN" altLang="en-US" sz="2400" dirty="0"/>
              <a:t>为</a:t>
            </a:r>
            <a:r>
              <a:rPr lang="en-US" altLang="zh-CN" sz="2400" dirty="0" err="1"/>
              <a:t>i</a:t>
            </a:r>
            <a:r>
              <a:rPr lang="zh-CN" altLang="en-US" sz="2400" dirty="0"/>
              <a:t>段的权值， </a:t>
            </a:r>
            <a:r>
              <a:rPr lang="en-US" altLang="zh-CN" sz="2400" dirty="0">
                <a:sym typeface="Symbol" panose="05050102010706020507" pitchFamily="18" charset="2"/>
              </a:rPr>
              <a:t></a:t>
            </a:r>
            <a:r>
              <a:rPr lang="en-US" altLang="zh-CN" sz="2400" baseline="-25000" dirty="0" err="1"/>
              <a:t>i</a:t>
            </a:r>
            <a:r>
              <a:rPr lang="en-US" altLang="zh-CN" sz="2400" dirty="0"/>
              <a:t> &lt; m，</a:t>
            </a:r>
            <a:r>
              <a:rPr lang="zh-CN" altLang="en-US" sz="2400" dirty="0"/>
              <a:t>且</a:t>
            </a:r>
          </a:p>
        </p:txBody>
      </p:sp>
      <p:sp>
        <p:nvSpPr>
          <p:cNvPr id="47107" name="Text Box 4"/>
          <p:cNvSpPr txBox="1">
            <a:spLocks noChangeArrowheads="1"/>
          </p:cNvSpPr>
          <p:nvPr/>
        </p:nvSpPr>
        <p:spPr bwMode="auto">
          <a:xfrm>
            <a:off x="2870200" y="87313"/>
            <a:ext cx="7569200" cy="27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spcBef>
                <a:spcPct val="50000"/>
              </a:spcBef>
              <a:buClr>
                <a:schemeClr val="accent2"/>
              </a:buClr>
              <a:buFont typeface="Wingdings" panose="05000000000000000000" pitchFamily="2" charset="2"/>
              <a:buNone/>
            </a:pPr>
            <a:r>
              <a:rPr lang="zh-CN" altLang="en-US" sz="1200" b="0">
                <a:latin typeface="Times New Roman" panose="02020603050405020304" pitchFamily="18" charset="0"/>
                <a:ea typeface="幼圆" panose="02010509060101010101" pitchFamily="49" charset="-122"/>
                <a:hlinkClick r:id="rId4" action="ppaction://hlinksldjump"/>
              </a:rPr>
              <a:t>本章内容</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5" action="ppaction://hlinksldjump"/>
              </a:rPr>
              <a:t>流水线基本概念</a:t>
            </a:r>
            <a:r>
              <a:rPr lang="zh-CN" altLang="en-US" sz="1200" b="0">
                <a:latin typeface="Times New Roman" panose="02020603050405020304" pitchFamily="18" charset="0"/>
                <a:ea typeface="幼圆" panose="02010509060101010101" pitchFamily="49" charset="-122"/>
              </a:rPr>
              <a:t>&gt;&gt;</a:t>
            </a:r>
            <a:r>
              <a:rPr lang="zh-CN" altLang="en-US" sz="1200" b="0">
                <a:latin typeface="Times New Roman" panose="02020603050405020304" pitchFamily="18" charset="0"/>
                <a:ea typeface="幼圆" panose="02010509060101010101" pitchFamily="49" charset="-122"/>
                <a:hlinkClick r:id="rId6" action="ppaction://hlinksldjump"/>
              </a:rPr>
              <a:t>流水线的性能分析</a:t>
            </a:r>
            <a:endParaRPr lang="zh-CN" altLang="en-US" sz="1200" b="0">
              <a:latin typeface="Times New Roman" panose="02020603050405020304" pitchFamily="18" charset="0"/>
              <a:ea typeface="幼圆" panose="02010509060101010101" pitchFamily="49" charset="-122"/>
            </a:endParaRPr>
          </a:p>
        </p:txBody>
      </p:sp>
      <p:sp>
        <p:nvSpPr>
          <p:cNvPr id="47108" name="Text Box 5"/>
          <p:cNvSpPr txBox="1">
            <a:spLocks noChangeArrowheads="1"/>
          </p:cNvSpPr>
          <p:nvPr/>
        </p:nvSpPr>
        <p:spPr bwMode="auto">
          <a:xfrm>
            <a:off x="9829800" y="0"/>
            <a:ext cx="838200" cy="27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4 之 4</a:t>
            </a:r>
          </a:p>
        </p:txBody>
      </p:sp>
      <p:sp>
        <p:nvSpPr>
          <p:cNvPr id="47109" name="Rectangle 8"/>
          <p:cNvSpPr>
            <a:spLocks noChangeArrowheads="1"/>
          </p:cNvSpPr>
          <p:nvPr/>
        </p:nvSpPr>
        <p:spPr bwMode="auto">
          <a:xfrm>
            <a:off x="3581400" y="2971800"/>
            <a:ext cx="91440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panose="020B0604020202020204" pitchFamily="34" charset="0"/>
                <a:ea typeface="楷体_GB2312" pitchFamily="49" charset="-122"/>
              </a:defRPr>
            </a:lvl1pPr>
            <a:lvl2pPr marL="742950" indent="-285750" eaLnBrk="0" hangingPunct="0">
              <a:buClr>
                <a:schemeClr val="accent2"/>
              </a:buClr>
              <a:buSzPct val="55000"/>
              <a:buChar char="Ø"/>
              <a:defRPr kumimoji="1" sz="2800" b="1">
                <a:solidFill>
                  <a:schemeClr val="tx1"/>
                </a:solidFill>
                <a:latin typeface="Arial" panose="020B0604020202020204" pitchFamily="34" charset="0"/>
                <a:ea typeface="楷体_GB2312" pitchFamily="49" charset="-122"/>
              </a:defRPr>
            </a:lvl2pPr>
            <a:lvl3pPr marL="1143000" indent="-228600" eaLnBrk="0" hangingPunct="0">
              <a:buClr>
                <a:schemeClr val="accent2"/>
              </a:buClr>
              <a:buSzPct val="65000"/>
              <a:buChar char="l"/>
              <a:defRPr kumimoji="1" sz="2400" b="1">
                <a:solidFill>
                  <a:schemeClr val="tx1"/>
                </a:solidFill>
                <a:latin typeface="Arial" panose="020B0604020202020204" pitchFamily="34" charset="0"/>
                <a:ea typeface="楷体_GB2312" pitchFamily="49" charset="-122"/>
              </a:defRPr>
            </a:lvl3pPr>
            <a:lvl4pPr marL="1600200" indent="-228600" eaLnBrk="0" hangingPunct="0">
              <a:buClr>
                <a:schemeClr val="accent2"/>
              </a:buClr>
              <a:buSzPct val="85000"/>
              <a:buChar char="w"/>
              <a:defRPr kumimoji="1" sz="2000" b="1">
                <a:solidFill>
                  <a:schemeClr val="tx1"/>
                </a:solidFill>
                <a:latin typeface="Arial" panose="020B0604020202020204" pitchFamily="34" charset="0"/>
                <a:ea typeface="楷体_GB2312" pitchFamily="49" charset="-122"/>
              </a:defRPr>
            </a:lvl4pPr>
            <a:lvl5pPr marL="2057400" indent="-228600" eaLnBrk="0" hangingPunct="0">
              <a:buClr>
                <a:schemeClr val="accent2"/>
              </a:buClr>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eaLnBrk="1" hangingPunct="1">
              <a:buFont typeface="Wingdings" panose="05000000000000000000" pitchFamily="2" charset="2"/>
              <a:buNone/>
            </a:pPr>
            <a:endParaRPr lang="zh-CN" altLang="en-US" b="0">
              <a:latin typeface="Comic Sans MS" panose="030F0702030302020204" pitchFamily="66" charset="0"/>
              <a:ea typeface="宋体" panose="02010600030101010101" pitchFamily="2" charset="-122"/>
            </a:endParaRPr>
          </a:p>
        </p:txBody>
      </p:sp>
      <p:graphicFrame>
        <p:nvGraphicFramePr>
          <p:cNvPr id="47110" name="Object 7"/>
          <p:cNvGraphicFramePr>
            <a:graphicFrameLocks noChangeAspect="1"/>
          </p:cNvGraphicFramePr>
          <p:nvPr/>
        </p:nvGraphicFramePr>
        <p:xfrm>
          <a:off x="2462213" y="2657475"/>
          <a:ext cx="7462837" cy="2741613"/>
        </p:xfrm>
        <a:graphic>
          <a:graphicData uri="http://schemas.openxmlformats.org/presentationml/2006/ole">
            <mc:AlternateContent xmlns:mc="http://schemas.openxmlformats.org/markup-compatibility/2006">
              <mc:Choice xmlns:v="urn:schemas-microsoft-com:vml" Requires="v">
                <p:oleObj spid="_x0000_s29698" name="公式" r:id="rId7" imgW="89611200" imgH="32918400" progId="Equation.3">
                  <p:embed/>
                </p:oleObj>
              </mc:Choice>
              <mc:Fallback>
                <p:oleObj name="公式" r:id="rId7" imgW="89611200" imgH="32918400" progId="Equation.3">
                  <p:embed/>
                  <p:pic>
                    <p:nvPicPr>
                      <p:cNvPr id="47110" name="Object 7"/>
                      <p:cNvPicPr>
                        <a:picLocks noChangeAspect="1" noChangeArrowheads="1"/>
                      </p:cNvPicPr>
                      <p:nvPr/>
                    </p:nvPicPr>
                    <p:blipFill>
                      <a:blip r:embed="rId8"/>
                      <a:srcRect/>
                      <a:stretch>
                        <a:fillRect/>
                      </a:stretch>
                    </p:blipFill>
                    <p:spPr bwMode="auto">
                      <a:xfrm>
                        <a:off x="2462213" y="2657475"/>
                        <a:ext cx="7462837" cy="2741613"/>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47111" name="Object 9"/>
          <p:cNvGraphicFramePr>
            <a:graphicFrameLocks noChangeAspect="1"/>
          </p:cNvGraphicFramePr>
          <p:nvPr/>
        </p:nvGraphicFramePr>
        <p:xfrm>
          <a:off x="7896225" y="5419876"/>
          <a:ext cx="1295400" cy="862012"/>
        </p:xfrm>
        <a:graphic>
          <a:graphicData uri="http://schemas.openxmlformats.org/presentationml/2006/ole">
            <mc:AlternateContent xmlns:mc="http://schemas.openxmlformats.org/markup-compatibility/2006">
              <mc:Choice xmlns:v="urn:schemas-microsoft-com:vml" Requires="v">
                <p:oleObj spid="_x0000_s29699" name="Equation" r:id="rId9" imgW="647700" imgH="431800" progId="Equation.3">
                  <p:embed/>
                </p:oleObj>
              </mc:Choice>
              <mc:Fallback>
                <p:oleObj name="Equation" r:id="rId9" imgW="647700" imgH="431800" progId="Equation.3">
                  <p:embed/>
                  <p:pic>
                    <p:nvPicPr>
                      <p:cNvPr id="47111"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96225" y="5419876"/>
                        <a:ext cx="1295400" cy="86201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2"/>
          <p:cNvSpPr>
            <a:spLocks noGrp="1" noChangeArrowheads="1"/>
          </p:cNvSpPr>
          <p:nvPr>
            <p:ph type="title"/>
          </p:nvPr>
        </p:nvSpPr>
        <p:spPr>
          <a:xfrm>
            <a:off x="2855913" y="476250"/>
            <a:ext cx="6192837" cy="1143000"/>
          </a:xfrm>
        </p:spPr>
        <p:txBody>
          <a:bodyPr/>
          <a:lstStyle/>
          <a:p>
            <a:pPr eaLnBrk="1" hangingPunct="1">
              <a:defRPr/>
            </a:pPr>
            <a:r>
              <a:rPr lang="zh-CN" altLang="en-US" sz="4400" dirty="0"/>
              <a:t>例2：各段时间不相等</a:t>
            </a:r>
          </a:p>
        </p:txBody>
      </p:sp>
    </p:spTree>
  </p:cSld>
  <p:clrMapOvr>
    <a:masterClrMapping/>
  </p:clrMapOvr>
  <p:transition spd="slow">
    <p:random/>
    <p:sndAc>
      <p:stSnd>
        <p:snd r:embed="rId3"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fade">
                                      <p:cBhvr>
                                        <p:cTn id="7" dur="1000"/>
                                        <p:tgtEl>
                                          <p:spTgt spid="47110"/>
                                        </p:tgtEl>
                                      </p:cBhvr>
                                    </p:animEffect>
                                    <p:anim calcmode="lin" valueType="num">
                                      <p:cBhvr>
                                        <p:cTn id="8" dur="1000" fill="hold"/>
                                        <p:tgtEl>
                                          <p:spTgt spid="47110"/>
                                        </p:tgtEl>
                                        <p:attrNameLst>
                                          <p:attrName>ppt_x</p:attrName>
                                        </p:attrNameLst>
                                      </p:cBhvr>
                                      <p:tavLst>
                                        <p:tav tm="0">
                                          <p:val>
                                            <p:strVal val="#ppt_x"/>
                                          </p:val>
                                        </p:tav>
                                        <p:tav tm="100000">
                                          <p:val>
                                            <p:strVal val="#ppt_x"/>
                                          </p:val>
                                        </p:tav>
                                      </p:tavLst>
                                    </p:anim>
                                    <p:anim calcmode="lin" valueType="num">
                                      <p:cBhvr>
                                        <p:cTn id="9" dur="1000" fill="hold"/>
                                        <p:tgtEl>
                                          <p:spTgt spid="471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10961</Words>
  <Application>Microsoft Office PowerPoint</Application>
  <PresentationFormat>宽屏</PresentationFormat>
  <Paragraphs>1733</Paragraphs>
  <Slides>158</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158</vt:i4>
      </vt:variant>
    </vt:vector>
  </HeadingPairs>
  <TitlesOfParts>
    <vt:vector size="176" baseType="lpstr">
      <vt:lpstr>等线</vt:lpstr>
      <vt:lpstr>等线 Light</vt:lpstr>
      <vt:lpstr>方正舒体</vt:lpstr>
      <vt:lpstr>黑体</vt:lpstr>
      <vt:lpstr>楷体_GB2312</vt:lpstr>
      <vt:lpstr>宋体</vt:lpstr>
      <vt:lpstr>幼圆</vt:lpstr>
      <vt:lpstr>Arial</vt:lpstr>
      <vt:lpstr>Book Antiqua</vt:lpstr>
      <vt:lpstr>Comic Sans MS</vt:lpstr>
      <vt:lpstr>Symbol</vt:lpstr>
      <vt:lpstr>Tahoma</vt:lpstr>
      <vt:lpstr>Times New Roman</vt:lpstr>
      <vt:lpstr>Wingdings</vt:lpstr>
      <vt:lpstr>Office 主题​​</vt:lpstr>
      <vt:lpstr>Equation.3</vt:lpstr>
      <vt:lpstr>Equation</vt:lpstr>
      <vt:lpstr>公式</vt:lpstr>
      <vt:lpstr>PowerPoint 演示文稿</vt:lpstr>
      <vt:lpstr>PowerPoint 演示文稿</vt:lpstr>
      <vt:lpstr>公式一</vt:lpstr>
      <vt:lpstr>公式三</vt:lpstr>
      <vt:lpstr>CPU性能公式 （例子）</vt:lpstr>
      <vt:lpstr>CPU性能公式 （例子）</vt:lpstr>
      <vt:lpstr>PowerPoint 演示文稿</vt:lpstr>
      <vt:lpstr>Amdahl定律</vt:lpstr>
      <vt:lpstr>Amdahl定律 （量化）</vt:lpstr>
      <vt:lpstr>Amdahl定律 （例子）</vt:lpstr>
      <vt:lpstr>PowerPoint 演示文稿</vt:lpstr>
      <vt:lpstr>操作码的优化设计</vt:lpstr>
      <vt:lpstr>评价方法</vt:lpstr>
      <vt:lpstr>例  子</vt:lpstr>
      <vt:lpstr>固定长度操作码</vt:lpstr>
      <vt:lpstr>Huffman编码</vt:lpstr>
      <vt:lpstr>Huffman编码算法</vt:lpstr>
      <vt:lpstr>Huffman编码举例</vt:lpstr>
      <vt:lpstr>Huffman编码举例</vt:lpstr>
      <vt:lpstr>扩展编码法</vt:lpstr>
      <vt:lpstr>扩展编码法举例</vt:lpstr>
      <vt:lpstr>等长(4-8-12)15/15/15 扩展编码法</vt:lpstr>
      <vt:lpstr>等长(4-8-12)8/64/512 扩展编码法</vt:lpstr>
      <vt:lpstr>不等长(4-6-10)  扩展编码法</vt:lpstr>
      <vt:lpstr>地址码的优化设计</vt:lpstr>
      <vt:lpstr>地址个数的选择</vt:lpstr>
      <vt:lpstr>优化单个地址码</vt:lpstr>
      <vt:lpstr>PowerPoint 演示文稿</vt:lpstr>
      <vt:lpstr>存储器的性能指标</vt:lpstr>
      <vt:lpstr>存储系统的性能指标</vt:lpstr>
      <vt:lpstr>存储容量</vt:lpstr>
      <vt:lpstr>存储价格</vt:lpstr>
      <vt:lpstr>存储速度</vt:lpstr>
      <vt:lpstr>存储系统的访问效率</vt:lpstr>
      <vt:lpstr>例1：不同命中率</vt:lpstr>
      <vt:lpstr>采用预取技术提高 命中率</vt:lpstr>
      <vt:lpstr>例2：预取技术</vt:lpstr>
      <vt:lpstr>例3：两个存储器的速度相差太大</vt:lpstr>
      <vt:lpstr>PowerPoint 演示文稿</vt:lpstr>
      <vt:lpstr>Cache性能评价</vt:lpstr>
      <vt:lpstr>CPU执行时间</vt:lpstr>
      <vt:lpstr>例  子</vt:lpstr>
      <vt:lpstr>平均存储器访问时间（AMAT）</vt:lpstr>
      <vt:lpstr>例  子</vt:lpstr>
      <vt:lpstr>例  子（续）</vt:lpstr>
      <vt:lpstr>PowerPoint 演示文稿</vt:lpstr>
      <vt:lpstr>提高Cache性能</vt:lpstr>
      <vt:lpstr>降低缺失代价</vt:lpstr>
      <vt:lpstr>多级Cache</vt:lpstr>
      <vt:lpstr>基本思想</vt:lpstr>
      <vt:lpstr>性能分析</vt:lpstr>
      <vt:lpstr>例  子</vt:lpstr>
      <vt:lpstr>第二级Cache</vt:lpstr>
      <vt:lpstr>设计考虑</vt:lpstr>
      <vt:lpstr>设计考虑</vt:lpstr>
      <vt:lpstr>第二级Cache的相联度设计考虑</vt:lpstr>
      <vt:lpstr>第二级Cache的相联度设计考虑</vt:lpstr>
      <vt:lpstr>请求字处理技术</vt:lpstr>
      <vt:lpstr>局限性</vt:lpstr>
      <vt:lpstr>给出读缺失对写的优先级</vt:lpstr>
      <vt:lpstr>写缓冲区</vt:lpstr>
      <vt:lpstr>给出读缺失对写的优先级</vt:lpstr>
      <vt:lpstr>合并写缓冲区</vt:lpstr>
      <vt:lpstr>牺牲者Cache</vt:lpstr>
      <vt:lpstr>牺牲者Cache</vt:lpstr>
      <vt:lpstr>降低缺失率</vt:lpstr>
      <vt:lpstr>导致缺失的原因</vt:lpstr>
      <vt:lpstr>总  结</vt:lpstr>
      <vt:lpstr>增加Cache块大小</vt:lpstr>
      <vt:lpstr>图  示</vt:lpstr>
      <vt:lpstr>分  析</vt:lpstr>
      <vt:lpstr>AMAT与块大小</vt:lpstr>
      <vt:lpstr>块大小的选择</vt:lpstr>
      <vt:lpstr>增加Cache容量</vt:lpstr>
      <vt:lpstr>路预测</vt:lpstr>
      <vt:lpstr>伪相联Cache</vt:lpstr>
      <vt:lpstr>伪相联Cache</vt:lpstr>
      <vt:lpstr>编译优化</vt:lpstr>
      <vt:lpstr>通过并行性降低缺失代价/缺失率 </vt:lpstr>
      <vt:lpstr>指令和数据硬件预取</vt:lpstr>
      <vt:lpstr>例:指令硬件预取</vt:lpstr>
      <vt:lpstr>编译控制的预取</vt:lpstr>
      <vt:lpstr>降低Cache命中时间 </vt:lpstr>
      <vt:lpstr>PowerPoint 演示文稿</vt:lpstr>
      <vt:lpstr>流水线的性能分析</vt:lpstr>
      <vt:lpstr>例1：各段时间均相等</vt:lpstr>
      <vt:lpstr>例1：各段时间均相等</vt:lpstr>
      <vt:lpstr>例2：各段时间不相等</vt:lpstr>
      <vt:lpstr>问题及解决</vt:lpstr>
      <vt:lpstr>举  例-瓶颈</vt:lpstr>
      <vt:lpstr>举  例-瓶颈解决</vt:lpstr>
      <vt:lpstr>举  例-多套瓶颈时空图</vt:lpstr>
      <vt:lpstr>加速比</vt:lpstr>
      <vt:lpstr>例1：各段时间均相等</vt:lpstr>
      <vt:lpstr>例2：各段时间不相等</vt:lpstr>
      <vt:lpstr>效  率</vt:lpstr>
      <vt:lpstr>例1：各段时间均相等</vt:lpstr>
      <vt:lpstr>例2：各段时间不相等</vt:lpstr>
      <vt:lpstr>例2：各段时间不相等</vt:lpstr>
      <vt:lpstr>流水线最佳段数的选择</vt:lpstr>
      <vt:lpstr>性能分析举例</vt:lpstr>
      <vt:lpstr>性能分析举例</vt:lpstr>
      <vt:lpstr>性能分析举例</vt:lpstr>
      <vt:lpstr>PowerPoint 演示文稿</vt:lpstr>
      <vt:lpstr>相关性分析技术</vt:lpstr>
      <vt:lpstr>数据相关</vt:lpstr>
      <vt:lpstr>数据相关类型</vt:lpstr>
      <vt:lpstr>“先写后读”相关（RAW）</vt:lpstr>
      <vt:lpstr>“先写后读”相关（RAW）</vt:lpstr>
      <vt:lpstr>“先读后写”相关（WAR）</vt:lpstr>
      <vt:lpstr>“先读后写”相关（WAR）</vt:lpstr>
      <vt:lpstr>“写写”相关 （WAW）</vt:lpstr>
      <vt:lpstr>“写写”相关 （WAW）</vt:lpstr>
      <vt:lpstr>提  示</vt:lpstr>
      <vt:lpstr>控制相关</vt:lpstr>
      <vt:lpstr>基本概念</vt:lpstr>
      <vt:lpstr>举  例</vt:lpstr>
      <vt:lpstr>条件转移的影响</vt:lpstr>
      <vt:lpstr>条件转移的影响</vt:lpstr>
      <vt:lpstr>条件转移的影响</vt:lpstr>
      <vt:lpstr>条件转移的处理</vt:lpstr>
      <vt:lpstr>提前形成条件码</vt:lpstr>
      <vt:lpstr>提前形成条件码</vt:lpstr>
      <vt:lpstr>提前形成条件码</vt:lpstr>
      <vt:lpstr>预  测</vt:lpstr>
      <vt:lpstr>思  想</vt:lpstr>
      <vt:lpstr>分支现场的保护 及恢复</vt:lpstr>
      <vt:lpstr>预防预测不中时的 加速处理</vt:lpstr>
      <vt:lpstr>PowerPoint 演示文稿</vt:lpstr>
      <vt:lpstr>超标量处理机</vt:lpstr>
      <vt:lpstr>工作原理</vt:lpstr>
      <vt:lpstr>标量处理机                        — 连接图</vt:lpstr>
      <vt:lpstr>标量处理机                        — 时空图</vt:lpstr>
      <vt:lpstr>标量处理机                        — 解释</vt:lpstr>
      <vt:lpstr>超标量处理机                        — 连接图</vt:lpstr>
      <vt:lpstr>超标量处理机                        — 时空图</vt:lpstr>
      <vt:lpstr>超标量处理机                        — 解释</vt:lpstr>
      <vt:lpstr>超标量处理机                        — 定义</vt:lpstr>
      <vt:lpstr>超标量处理机               — 先行指令窗口(1)</vt:lpstr>
      <vt:lpstr>超标量处理机             — 先行指令窗口(2)</vt:lpstr>
      <vt:lpstr>PowerPoint 演示文稿</vt:lpstr>
      <vt:lpstr>PowerPoint 演示文稿</vt:lpstr>
      <vt:lpstr>编译技术</vt:lpstr>
      <vt:lpstr>举  例                — 说明</vt:lpstr>
      <vt:lpstr>举  例                — VLIW调度</vt:lpstr>
      <vt:lpstr>举  例    — 循环展开+VLIW调度</vt:lpstr>
      <vt:lpstr>PowerPoint 演示文稿</vt:lpstr>
      <vt:lpstr>其它题的复习范围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13958790203</dc:creator>
  <cp:lastModifiedBy>13958790203</cp:lastModifiedBy>
  <cp:revision>1</cp:revision>
  <dcterms:created xsi:type="dcterms:W3CDTF">2022-05-21T01:10:14Z</dcterms:created>
  <dcterms:modified xsi:type="dcterms:W3CDTF">2022-05-21T01:10:33Z</dcterms:modified>
</cp:coreProperties>
</file>