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95" r:id="rId2"/>
    <p:sldId id="391" r:id="rId3"/>
    <p:sldId id="392" r:id="rId4"/>
    <p:sldId id="396" r:id="rId5"/>
    <p:sldId id="324" r:id="rId6"/>
    <p:sldId id="394" r:id="rId7"/>
    <p:sldId id="401" r:id="rId8"/>
    <p:sldId id="405" r:id="rId9"/>
    <p:sldId id="335" r:id="rId10"/>
    <p:sldId id="337" r:id="rId11"/>
    <p:sldId id="300" r:id="rId12"/>
    <p:sldId id="393" r:id="rId13"/>
    <p:sldId id="388" r:id="rId14"/>
    <p:sldId id="349" r:id="rId15"/>
    <p:sldId id="351" r:id="rId16"/>
    <p:sldId id="305" r:id="rId17"/>
    <p:sldId id="369" r:id="rId18"/>
    <p:sldId id="370" r:id="rId19"/>
    <p:sldId id="373" r:id="rId20"/>
    <p:sldId id="286" r:id="rId21"/>
    <p:sldId id="281" r:id="rId22"/>
    <p:sldId id="372" r:id="rId23"/>
    <p:sldId id="307"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420" y="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83F1E59-9B12-584E-E976-CA8F67B6AB36}"/>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6A33761-597B-52BB-D5A7-235001AC11B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2D837CA-D5FC-9C79-1407-D958B2BEFD3F}"/>
              </a:ext>
            </a:extLst>
          </p:cNvPr>
          <p:cNvSpPr>
            <a:spLocks noGrp="1"/>
          </p:cNvSpPr>
          <p:nvPr>
            <p:ph type="dt" sz="half" idx="10"/>
          </p:nvPr>
        </p:nvSpPr>
        <p:spPr/>
        <p:txBody>
          <a:bodyPr/>
          <a:lstStyle/>
          <a:p>
            <a:fld id="{B58357E5-7380-4E4C-959E-02FCFC297290}" type="datetimeFigureOut">
              <a:rPr lang="zh-CN" altLang="en-US" smtClean="0"/>
              <a:t>2024/1/4</a:t>
            </a:fld>
            <a:endParaRPr lang="zh-CN" altLang="en-US"/>
          </a:p>
        </p:txBody>
      </p:sp>
      <p:sp>
        <p:nvSpPr>
          <p:cNvPr id="5" name="页脚占位符 4">
            <a:extLst>
              <a:ext uri="{FF2B5EF4-FFF2-40B4-BE49-F238E27FC236}">
                <a16:creationId xmlns:a16="http://schemas.microsoft.com/office/drawing/2014/main" id="{0D5373E0-62A1-D938-6551-2726520EB03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777058C-BECA-9B63-1866-BDA2CE47EA8A}"/>
              </a:ext>
            </a:extLst>
          </p:cNvPr>
          <p:cNvSpPr>
            <a:spLocks noGrp="1"/>
          </p:cNvSpPr>
          <p:nvPr>
            <p:ph type="sldNum" sz="quarter" idx="12"/>
          </p:nvPr>
        </p:nvSpPr>
        <p:spPr/>
        <p:txBody>
          <a:bodyPr/>
          <a:lstStyle/>
          <a:p>
            <a:fld id="{2CE737FD-BC41-42D6-BC37-52A422C03EB6}" type="slidenum">
              <a:rPr lang="zh-CN" altLang="en-US" smtClean="0"/>
              <a:t>‹#›</a:t>
            </a:fld>
            <a:endParaRPr lang="zh-CN" altLang="en-US"/>
          </a:p>
        </p:txBody>
      </p:sp>
    </p:spTree>
    <p:extLst>
      <p:ext uri="{BB962C8B-B14F-4D97-AF65-F5344CB8AC3E}">
        <p14:creationId xmlns:p14="http://schemas.microsoft.com/office/powerpoint/2010/main" val="35760189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B14947-78F2-9368-0161-6CA0EB08B04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69D80DA2-0721-407E-8EDD-437B9669145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EEE0A2C-64EE-2E46-68B3-CFF9F645F672}"/>
              </a:ext>
            </a:extLst>
          </p:cNvPr>
          <p:cNvSpPr>
            <a:spLocks noGrp="1"/>
          </p:cNvSpPr>
          <p:nvPr>
            <p:ph type="dt" sz="half" idx="10"/>
          </p:nvPr>
        </p:nvSpPr>
        <p:spPr/>
        <p:txBody>
          <a:bodyPr/>
          <a:lstStyle/>
          <a:p>
            <a:fld id="{B58357E5-7380-4E4C-959E-02FCFC297290}" type="datetimeFigureOut">
              <a:rPr lang="zh-CN" altLang="en-US" smtClean="0"/>
              <a:t>2024/1/4</a:t>
            </a:fld>
            <a:endParaRPr lang="zh-CN" altLang="en-US"/>
          </a:p>
        </p:txBody>
      </p:sp>
      <p:sp>
        <p:nvSpPr>
          <p:cNvPr id="5" name="页脚占位符 4">
            <a:extLst>
              <a:ext uri="{FF2B5EF4-FFF2-40B4-BE49-F238E27FC236}">
                <a16:creationId xmlns:a16="http://schemas.microsoft.com/office/drawing/2014/main" id="{AD545EB9-EAD5-5346-080D-53787447224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BABB07B-5622-426C-A3FD-3F9841FD56B5}"/>
              </a:ext>
            </a:extLst>
          </p:cNvPr>
          <p:cNvSpPr>
            <a:spLocks noGrp="1"/>
          </p:cNvSpPr>
          <p:nvPr>
            <p:ph type="sldNum" sz="quarter" idx="12"/>
          </p:nvPr>
        </p:nvSpPr>
        <p:spPr/>
        <p:txBody>
          <a:bodyPr/>
          <a:lstStyle/>
          <a:p>
            <a:fld id="{2CE737FD-BC41-42D6-BC37-52A422C03EB6}" type="slidenum">
              <a:rPr lang="zh-CN" altLang="en-US" smtClean="0"/>
              <a:t>‹#›</a:t>
            </a:fld>
            <a:endParaRPr lang="zh-CN" altLang="en-US"/>
          </a:p>
        </p:txBody>
      </p:sp>
    </p:spTree>
    <p:extLst>
      <p:ext uri="{BB962C8B-B14F-4D97-AF65-F5344CB8AC3E}">
        <p14:creationId xmlns:p14="http://schemas.microsoft.com/office/powerpoint/2010/main" val="10067766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152D47C-E3C8-73EC-B474-DC498CC7B53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C9F1CBE-44DB-C635-70A0-2FD201ACB783}"/>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8AF287C-1C48-7CF0-4626-7D580E3F78EE}"/>
              </a:ext>
            </a:extLst>
          </p:cNvPr>
          <p:cNvSpPr>
            <a:spLocks noGrp="1"/>
          </p:cNvSpPr>
          <p:nvPr>
            <p:ph type="dt" sz="half" idx="10"/>
          </p:nvPr>
        </p:nvSpPr>
        <p:spPr/>
        <p:txBody>
          <a:bodyPr/>
          <a:lstStyle/>
          <a:p>
            <a:fld id="{B58357E5-7380-4E4C-959E-02FCFC297290}" type="datetimeFigureOut">
              <a:rPr lang="zh-CN" altLang="en-US" smtClean="0"/>
              <a:t>2024/1/4</a:t>
            </a:fld>
            <a:endParaRPr lang="zh-CN" altLang="en-US"/>
          </a:p>
        </p:txBody>
      </p:sp>
      <p:sp>
        <p:nvSpPr>
          <p:cNvPr id="5" name="页脚占位符 4">
            <a:extLst>
              <a:ext uri="{FF2B5EF4-FFF2-40B4-BE49-F238E27FC236}">
                <a16:creationId xmlns:a16="http://schemas.microsoft.com/office/drawing/2014/main" id="{A5894DFC-5956-7FFA-A180-37A14812A3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4C5625C-F70F-9CFB-D612-C59E22890065}"/>
              </a:ext>
            </a:extLst>
          </p:cNvPr>
          <p:cNvSpPr>
            <a:spLocks noGrp="1"/>
          </p:cNvSpPr>
          <p:nvPr>
            <p:ph type="sldNum" sz="quarter" idx="12"/>
          </p:nvPr>
        </p:nvSpPr>
        <p:spPr/>
        <p:txBody>
          <a:bodyPr/>
          <a:lstStyle/>
          <a:p>
            <a:fld id="{2CE737FD-BC41-42D6-BC37-52A422C03EB6}" type="slidenum">
              <a:rPr lang="zh-CN" altLang="en-US" smtClean="0"/>
              <a:t>‹#›</a:t>
            </a:fld>
            <a:endParaRPr lang="zh-CN" altLang="en-US"/>
          </a:p>
        </p:txBody>
      </p:sp>
    </p:spTree>
    <p:extLst>
      <p:ext uri="{BB962C8B-B14F-4D97-AF65-F5344CB8AC3E}">
        <p14:creationId xmlns:p14="http://schemas.microsoft.com/office/powerpoint/2010/main" val="2608793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14400" y="609600"/>
            <a:ext cx="103632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1981200"/>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981200"/>
            <a:ext cx="508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9">
            <a:extLst>
              <a:ext uri="{FF2B5EF4-FFF2-40B4-BE49-F238E27FC236}">
                <a16:creationId xmlns:a16="http://schemas.microsoft.com/office/drawing/2014/main" id="{33E79342-E199-C579-8DC1-464C5DB37A09}"/>
              </a:ext>
            </a:extLst>
          </p:cNvPr>
          <p:cNvSpPr>
            <a:spLocks noGrp="1"/>
          </p:cNvSpPr>
          <p:nvPr>
            <p:ph type="dt" sz="half" idx="10"/>
          </p:nvPr>
        </p:nvSpPr>
        <p:spPr/>
        <p:txBody>
          <a:bodyPr/>
          <a:lstStyle>
            <a:lvl1pPr>
              <a:defRPr/>
            </a:lvl1pPr>
          </a:lstStyle>
          <a:p>
            <a:pPr>
              <a:defRPr/>
            </a:pPr>
            <a:endParaRPr lang="en-US" altLang="zh-CN"/>
          </a:p>
        </p:txBody>
      </p:sp>
      <p:sp>
        <p:nvSpPr>
          <p:cNvPr id="6" name="页脚占位符 21">
            <a:extLst>
              <a:ext uri="{FF2B5EF4-FFF2-40B4-BE49-F238E27FC236}">
                <a16:creationId xmlns:a16="http://schemas.microsoft.com/office/drawing/2014/main" id="{05034CA4-43EE-6696-3605-DFBE048402C7}"/>
              </a:ext>
            </a:extLst>
          </p:cNvPr>
          <p:cNvSpPr>
            <a:spLocks noGrp="1"/>
          </p:cNvSpPr>
          <p:nvPr>
            <p:ph type="ftr" sz="quarter" idx="11"/>
          </p:nvPr>
        </p:nvSpPr>
        <p:spPr/>
        <p:txBody>
          <a:bodyPr/>
          <a:lstStyle>
            <a:lvl1pPr>
              <a:defRPr/>
            </a:lvl1pPr>
          </a:lstStyle>
          <a:p>
            <a:pPr>
              <a:defRPr/>
            </a:pPr>
            <a:endParaRPr lang="en-US" altLang="zh-CN"/>
          </a:p>
        </p:txBody>
      </p:sp>
      <p:sp>
        <p:nvSpPr>
          <p:cNvPr id="7" name="灯片编号占位符 17">
            <a:extLst>
              <a:ext uri="{FF2B5EF4-FFF2-40B4-BE49-F238E27FC236}">
                <a16:creationId xmlns:a16="http://schemas.microsoft.com/office/drawing/2014/main" id="{B552F704-795B-FA7C-3592-DC66848CD3A4}"/>
              </a:ext>
            </a:extLst>
          </p:cNvPr>
          <p:cNvSpPr>
            <a:spLocks noGrp="1"/>
          </p:cNvSpPr>
          <p:nvPr>
            <p:ph type="sldNum" sz="quarter" idx="12"/>
          </p:nvPr>
        </p:nvSpPr>
        <p:spPr/>
        <p:txBody>
          <a:bodyPr/>
          <a:lstStyle>
            <a:lvl1pPr>
              <a:defRPr/>
            </a:lvl1pPr>
          </a:lstStyle>
          <a:p>
            <a:fld id="{7D6C14C0-A7C6-4096-BD15-737FEF9BFF76}" type="slidenum">
              <a:rPr lang="zh-CN" altLang="en-US"/>
              <a:pPr/>
              <a:t>‹#›</a:t>
            </a:fld>
            <a:endParaRPr lang="en-US" altLang="zh-CN"/>
          </a:p>
        </p:txBody>
      </p:sp>
    </p:spTree>
    <p:extLst>
      <p:ext uri="{BB962C8B-B14F-4D97-AF65-F5344CB8AC3E}">
        <p14:creationId xmlns:p14="http://schemas.microsoft.com/office/powerpoint/2010/main" val="41077693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2C0E19-5136-AFF8-2867-B463761B15D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0F03959-0A12-7C30-43A0-1A968FADAD2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90CD450-C86A-8CF2-A4DF-049129BC8CC9}"/>
              </a:ext>
            </a:extLst>
          </p:cNvPr>
          <p:cNvSpPr>
            <a:spLocks noGrp="1"/>
          </p:cNvSpPr>
          <p:nvPr>
            <p:ph type="dt" sz="half" idx="10"/>
          </p:nvPr>
        </p:nvSpPr>
        <p:spPr/>
        <p:txBody>
          <a:bodyPr/>
          <a:lstStyle/>
          <a:p>
            <a:fld id="{B58357E5-7380-4E4C-959E-02FCFC297290}" type="datetimeFigureOut">
              <a:rPr lang="zh-CN" altLang="en-US" smtClean="0"/>
              <a:t>2024/1/4</a:t>
            </a:fld>
            <a:endParaRPr lang="zh-CN" altLang="en-US"/>
          </a:p>
        </p:txBody>
      </p:sp>
      <p:sp>
        <p:nvSpPr>
          <p:cNvPr id="5" name="页脚占位符 4">
            <a:extLst>
              <a:ext uri="{FF2B5EF4-FFF2-40B4-BE49-F238E27FC236}">
                <a16:creationId xmlns:a16="http://schemas.microsoft.com/office/drawing/2014/main" id="{4F4A7A48-160C-9CD6-5AAB-7A4DE9CDF71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CD76701-0214-4A73-093F-1D17BA14401B}"/>
              </a:ext>
            </a:extLst>
          </p:cNvPr>
          <p:cNvSpPr>
            <a:spLocks noGrp="1"/>
          </p:cNvSpPr>
          <p:nvPr>
            <p:ph type="sldNum" sz="quarter" idx="12"/>
          </p:nvPr>
        </p:nvSpPr>
        <p:spPr/>
        <p:txBody>
          <a:bodyPr/>
          <a:lstStyle/>
          <a:p>
            <a:fld id="{2CE737FD-BC41-42D6-BC37-52A422C03EB6}" type="slidenum">
              <a:rPr lang="zh-CN" altLang="en-US" smtClean="0"/>
              <a:t>‹#›</a:t>
            </a:fld>
            <a:endParaRPr lang="zh-CN" altLang="en-US"/>
          </a:p>
        </p:txBody>
      </p:sp>
    </p:spTree>
    <p:extLst>
      <p:ext uri="{BB962C8B-B14F-4D97-AF65-F5344CB8AC3E}">
        <p14:creationId xmlns:p14="http://schemas.microsoft.com/office/powerpoint/2010/main" val="26204074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342C6C-CFFD-9586-B4F5-1233D33D356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7DF057B-F0D5-F5E0-0C08-CED331C2C5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FDB10BA-EF50-D036-0686-00EDDA61C0AA}"/>
              </a:ext>
            </a:extLst>
          </p:cNvPr>
          <p:cNvSpPr>
            <a:spLocks noGrp="1"/>
          </p:cNvSpPr>
          <p:nvPr>
            <p:ph type="dt" sz="half" idx="10"/>
          </p:nvPr>
        </p:nvSpPr>
        <p:spPr/>
        <p:txBody>
          <a:bodyPr/>
          <a:lstStyle/>
          <a:p>
            <a:fld id="{B58357E5-7380-4E4C-959E-02FCFC297290}" type="datetimeFigureOut">
              <a:rPr lang="zh-CN" altLang="en-US" smtClean="0"/>
              <a:t>2024/1/4</a:t>
            </a:fld>
            <a:endParaRPr lang="zh-CN" altLang="en-US"/>
          </a:p>
        </p:txBody>
      </p:sp>
      <p:sp>
        <p:nvSpPr>
          <p:cNvPr id="5" name="页脚占位符 4">
            <a:extLst>
              <a:ext uri="{FF2B5EF4-FFF2-40B4-BE49-F238E27FC236}">
                <a16:creationId xmlns:a16="http://schemas.microsoft.com/office/drawing/2014/main" id="{CB5A428F-FA8E-C62B-2A99-D76CEA6ADD7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7DE77A8-4E94-5E67-F091-0BEA33C6767C}"/>
              </a:ext>
            </a:extLst>
          </p:cNvPr>
          <p:cNvSpPr>
            <a:spLocks noGrp="1"/>
          </p:cNvSpPr>
          <p:nvPr>
            <p:ph type="sldNum" sz="quarter" idx="12"/>
          </p:nvPr>
        </p:nvSpPr>
        <p:spPr/>
        <p:txBody>
          <a:bodyPr/>
          <a:lstStyle/>
          <a:p>
            <a:fld id="{2CE737FD-BC41-42D6-BC37-52A422C03EB6}" type="slidenum">
              <a:rPr lang="zh-CN" altLang="en-US" smtClean="0"/>
              <a:t>‹#›</a:t>
            </a:fld>
            <a:endParaRPr lang="zh-CN" altLang="en-US"/>
          </a:p>
        </p:txBody>
      </p:sp>
    </p:spTree>
    <p:extLst>
      <p:ext uri="{BB962C8B-B14F-4D97-AF65-F5344CB8AC3E}">
        <p14:creationId xmlns:p14="http://schemas.microsoft.com/office/powerpoint/2010/main" val="40473036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A9FC518-C4E0-562B-B3A0-4BD25AF6EE3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30A1339-5B0E-9DBA-164D-E9DE34FEAB6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C06C40D4-6FB6-FD51-9176-61184F208DD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430A710-9BD2-F147-DE21-BDF5907599CB}"/>
              </a:ext>
            </a:extLst>
          </p:cNvPr>
          <p:cNvSpPr>
            <a:spLocks noGrp="1"/>
          </p:cNvSpPr>
          <p:nvPr>
            <p:ph type="dt" sz="half" idx="10"/>
          </p:nvPr>
        </p:nvSpPr>
        <p:spPr/>
        <p:txBody>
          <a:bodyPr/>
          <a:lstStyle/>
          <a:p>
            <a:fld id="{B58357E5-7380-4E4C-959E-02FCFC297290}" type="datetimeFigureOut">
              <a:rPr lang="zh-CN" altLang="en-US" smtClean="0"/>
              <a:t>2024/1/4</a:t>
            </a:fld>
            <a:endParaRPr lang="zh-CN" altLang="en-US"/>
          </a:p>
        </p:txBody>
      </p:sp>
      <p:sp>
        <p:nvSpPr>
          <p:cNvPr id="6" name="页脚占位符 5">
            <a:extLst>
              <a:ext uri="{FF2B5EF4-FFF2-40B4-BE49-F238E27FC236}">
                <a16:creationId xmlns:a16="http://schemas.microsoft.com/office/drawing/2014/main" id="{422B979F-F9C1-FD57-A863-D2C53D95D5F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A60E869-C5BE-AB87-FD41-89279E8F7EFC}"/>
              </a:ext>
            </a:extLst>
          </p:cNvPr>
          <p:cNvSpPr>
            <a:spLocks noGrp="1"/>
          </p:cNvSpPr>
          <p:nvPr>
            <p:ph type="sldNum" sz="quarter" idx="12"/>
          </p:nvPr>
        </p:nvSpPr>
        <p:spPr/>
        <p:txBody>
          <a:bodyPr/>
          <a:lstStyle/>
          <a:p>
            <a:fld id="{2CE737FD-BC41-42D6-BC37-52A422C03EB6}" type="slidenum">
              <a:rPr lang="zh-CN" altLang="en-US" smtClean="0"/>
              <a:t>‹#›</a:t>
            </a:fld>
            <a:endParaRPr lang="zh-CN" altLang="en-US"/>
          </a:p>
        </p:txBody>
      </p:sp>
    </p:spTree>
    <p:extLst>
      <p:ext uri="{BB962C8B-B14F-4D97-AF65-F5344CB8AC3E}">
        <p14:creationId xmlns:p14="http://schemas.microsoft.com/office/powerpoint/2010/main" val="301741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F2562D-6503-482C-DAAA-5128489242A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6864AC31-48A9-35CB-3CFA-1F08C680A0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73D9DBC-D31D-8421-B8AB-ACF53DD841D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AE72A5ED-CA6B-930D-5304-D46EE978F02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F962646-8586-EF1B-8E92-48F089B1996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8E34200-A904-F7B3-DAFF-28E85D617C26}"/>
              </a:ext>
            </a:extLst>
          </p:cNvPr>
          <p:cNvSpPr>
            <a:spLocks noGrp="1"/>
          </p:cNvSpPr>
          <p:nvPr>
            <p:ph type="dt" sz="half" idx="10"/>
          </p:nvPr>
        </p:nvSpPr>
        <p:spPr/>
        <p:txBody>
          <a:bodyPr/>
          <a:lstStyle/>
          <a:p>
            <a:fld id="{B58357E5-7380-4E4C-959E-02FCFC297290}" type="datetimeFigureOut">
              <a:rPr lang="zh-CN" altLang="en-US" smtClean="0"/>
              <a:t>2024/1/4</a:t>
            </a:fld>
            <a:endParaRPr lang="zh-CN" altLang="en-US"/>
          </a:p>
        </p:txBody>
      </p:sp>
      <p:sp>
        <p:nvSpPr>
          <p:cNvPr id="8" name="页脚占位符 7">
            <a:extLst>
              <a:ext uri="{FF2B5EF4-FFF2-40B4-BE49-F238E27FC236}">
                <a16:creationId xmlns:a16="http://schemas.microsoft.com/office/drawing/2014/main" id="{397478B0-AC8C-02AF-D5AE-E4375F7B428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60F4E936-3E1E-E3BD-FAA4-041679FCDA40}"/>
              </a:ext>
            </a:extLst>
          </p:cNvPr>
          <p:cNvSpPr>
            <a:spLocks noGrp="1"/>
          </p:cNvSpPr>
          <p:nvPr>
            <p:ph type="sldNum" sz="quarter" idx="12"/>
          </p:nvPr>
        </p:nvSpPr>
        <p:spPr/>
        <p:txBody>
          <a:bodyPr/>
          <a:lstStyle/>
          <a:p>
            <a:fld id="{2CE737FD-BC41-42D6-BC37-52A422C03EB6}" type="slidenum">
              <a:rPr lang="zh-CN" altLang="en-US" smtClean="0"/>
              <a:t>‹#›</a:t>
            </a:fld>
            <a:endParaRPr lang="zh-CN" altLang="en-US"/>
          </a:p>
        </p:txBody>
      </p:sp>
    </p:spTree>
    <p:extLst>
      <p:ext uri="{BB962C8B-B14F-4D97-AF65-F5344CB8AC3E}">
        <p14:creationId xmlns:p14="http://schemas.microsoft.com/office/powerpoint/2010/main" val="31271934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FD7236-4B58-044F-EA6D-FB5B17B4FA6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4BD65CF-3F70-E6F1-5C9A-23B9EA744F0F}"/>
              </a:ext>
            </a:extLst>
          </p:cNvPr>
          <p:cNvSpPr>
            <a:spLocks noGrp="1"/>
          </p:cNvSpPr>
          <p:nvPr>
            <p:ph type="dt" sz="half" idx="10"/>
          </p:nvPr>
        </p:nvSpPr>
        <p:spPr/>
        <p:txBody>
          <a:bodyPr/>
          <a:lstStyle/>
          <a:p>
            <a:fld id="{B58357E5-7380-4E4C-959E-02FCFC297290}" type="datetimeFigureOut">
              <a:rPr lang="zh-CN" altLang="en-US" smtClean="0"/>
              <a:t>2024/1/4</a:t>
            </a:fld>
            <a:endParaRPr lang="zh-CN" altLang="en-US"/>
          </a:p>
        </p:txBody>
      </p:sp>
      <p:sp>
        <p:nvSpPr>
          <p:cNvPr id="4" name="页脚占位符 3">
            <a:extLst>
              <a:ext uri="{FF2B5EF4-FFF2-40B4-BE49-F238E27FC236}">
                <a16:creationId xmlns:a16="http://schemas.microsoft.com/office/drawing/2014/main" id="{F1438EF4-5F3B-4385-9073-EE73757A348C}"/>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05487596-2217-698D-0662-BBE53859ABD7}"/>
              </a:ext>
            </a:extLst>
          </p:cNvPr>
          <p:cNvSpPr>
            <a:spLocks noGrp="1"/>
          </p:cNvSpPr>
          <p:nvPr>
            <p:ph type="sldNum" sz="quarter" idx="12"/>
          </p:nvPr>
        </p:nvSpPr>
        <p:spPr/>
        <p:txBody>
          <a:bodyPr/>
          <a:lstStyle/>
          <a:p>
            <a:fld id="{2CE737FD-BC41-42D6-BC37-52A422C03EB6}" type="slidenum">
              <a:rPr lang="zh-CN" altLang="en-US" smtClean="0"/>
              <a:t>‹#›</a:t>
            </a:fld>
            <a:endParaRPr lang="zh-CN" altLang="en-US"/>
          </a:p>
        </p:txBody>
      </p:sp>
    </p:spTree>
    <p:extLst>
      <p:ext uri="{BB962C8B-B14F-4D97-AF65-F5344CB8AC3E}">
        <p14:creationId xmlns:p14="http://schemas.microsoft.com/office/powerpoint/2010/main" val="28825399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66B1882-B9F7-A3C0-0E0B-7C3215EB65D7}"/>
              </a:ext>
            </a:extLst>
          </p:cNvPr>
          <p:cNvSpPr>
            <a:spLocks noGrp="1"/>
          </p:cNvSpPr>
          <p:nvPr>
            <p:ph type="dt" sz="half" idx="10"/>
          </p:nvPr>
        </p:nvSpPr>
        <p:spPr/>
        <p:txBody>
          <a:bodyPr/>
          <a:lstStyle/>
          <a:p>
            <a:fld id="{B58357E5-7380-4E4C-959E-02FCFC297290}" type="datetimeFigureOut">
              <a:rPr lang="zh-CN" altLang="en-US" smtClean="0"/>
              <a:t>2024/1/4</a:t>
            </a:fld>
            <a:endParaRPr lang="zh-CN" altLang="en-US"/>
          </a:p>
        </p:txBody>
      </p:sp>
      <p:sp>
        <p:nvSpPr>
          <p:cNvPr id="3" name="页脚占位符 2">
            <a:extLst>
              <a:ext uri="{FF2B5EF4-FFF2-40B4-BE49-F238E27FC236}">
                <a16:creationId xmlns:a16="http://schemas.microsoft.com/office/drawing/2014/main" id="{90D142E9-7F8E-2233-2A09-1C5FABC5928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FF9B6290-1AD6-55C8-294A-0B56C7B18002}"/>
              </a:ext>
            </a:extLst>
          </p:cNvPr>
          <p:cNvSpPr>
            <a:spLocks noGrp="1"/>
          </p:cNvSpPr>
          <p:nvPr>
            <p:ph type="sldNum" sz="quarter" idx="12"/>
          </p:nvPr>
        </p:nvSpPr>
        <p:spPr/>
        <p:txBody>
          <a:bodyPr/>
          <a:lstStyle/>
          <a:p>
            <a:fld id="{2CE737FD-BC41-42D6-BC37-52A422C03EB6}" type="slidenum">
              <a:rPr lang="zh-CN" altLang="en-US" smtClean="0"/>
              <a:t>‹#›</a:t>
            </a:fld>
            <a:endParaRPr lang="zh-CN" altLang="en-US"/>
          </a:p>
        </p:txBody>
      </p:sp>
    </p:spTree>
    <p:extLst>
      <p:ext uri="{BB962C8B-B14F-4D97-AF65-F5344CB8AC3E}">
        <p14:creationId xmlns:p14="http://schemas.microsoft.com/office/powerpoint/2010/main" val="30124550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E4DD04E-29BA-4B25-FDFC-FE2962B5EEE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F408843-F9E3-7A9B-9FD0-378488AD7A4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E0708BD-A9C5-E67D-B99F-F5DE829292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E5CE742-CB8C-D567-834C-CE2FD762A6A0}"/>
              </a:ext>
            </a:extLst>
          </p:cNvPr>
          <p:cNvSpPr>
            <a:spLocks noGrp="1"/>
          </p:cNvSpPr>
          <p:nvPr>
            <p:ph type="dt" sz="half" idx="10"/>
          </p:nvPr>
        </p:nvSpPr>
        <p:spPr/>
        <p:txBody>
          <a:bodyPr/>
          <a:lstStyle/>
          <a:p>
            <a:fld id="{B58357E5-7380-4E4C-959E-02FCFC297290}" type="datetimeFigureOut">
              <a:rPr lang="zh-CN" altLang="en-US" smtClean="0"/>
              <a:t>2024/1/4</a:t>
            </a:fld>
            <a:endParaRPr lang="zh-CN" altLang="en-US"/>
          </a:p>
        </p:txBody>
      </p:sp>
      <p:sp>
        <p:nvSpPr>
          <p:cNvPr id="6" name="页脚占位符 5">
            <a:extLst>
              <a:ext uri="{FF2B5EF4-FFF2-40B4-BE49-F238E27FC236}">
                <a16:creationId xmlns:a16="http://schemas.microsoft.com/office/drawing/2014/main" id="{8E8565F4-C5F3-01E9-30F0-69A562C2FEAD}"/>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0C05C55-0AFA-AC05-4B32-8337EE30FD63}"/>
              </a:ext>
            </a:extLst>
          </p:cNvPr>
          <p:cNvSpPr>
            <a:spLocks noGrp="1"/>
          </p:cNvSpPr>
          <p:nvPr>
            <p:ph type="sldNum" sz="quarter" idx="12"/>
          </p:nvPr>
        </p:nvSpPr>
        <p:spPr/>
        <p:txBody>
          <a:bodyPr/>
          <a:lstStyle/>
          <a:p>
            <a:fld id="{2CE737FD-BC41-42D6-BC37-52A422C03EB6}" type="slidenum">
              <a:rPr lang="zh-CN" altLang="en-US" smtClean="0"/>
              <a:t>‹#›</a:t>
            </a:fld>
            <a:endParaRPr lang="zh-CN" altLang="en-US"/>
          </a:p>
        </p:txBody>
      </p:sp>
    </p:spTree>
    <p:extLst>
      <p:ext uri="{BB962C8B-B14F-4D97-AF65-F5344CB8AC3E}">
        <p14:creationId xmlns:p14="http://schemas.microsoft.com/office/powerpoint/2010/main" val="751025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68FF04C-807A-BBF0-53E6-3AE2600D769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5E7EDB7-278E-3974-7189-E331B071F44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0187E146-919E-B069-4AF2-6BB73FA68C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827C3E1-6608-6E64-FB1A-233AB0661009}"/>
              </a:ext>
            </a:extLst>
          </p:cNvPr>
          <p:cNvSpPr>
            <a:spLocks noGrp="1"/>
          </p:cNvSpPr>
          <p:nvPr>
            <p:ph type="dt" sz="half" idx="10"/>
          </p:nvPr>
        </p:nvSpPr>
        <p:spPr/>
        <p:txBody>
          <a:bodyPr/>
          <a:lstStyle/>
          <a:p>
            <a:fld id="{B58357E5-7380-4E4C-959E-02FCFC297290}" type="datetimeFigureOut">
              <a:rPr lang="zh-CN" altLang="en-US" smtClean="0"/>
              <a:t>2024/1/4</a:t>
            </a:fld>
            <a:endParaRPr lang="zh-CN" altLang="en-US"/>
          </a:p>
        </p:txBody>
      </p:sp>
      <p:sp>
        <p:nvSpPr>
          <p:cNvPr id="6" name="页脚占位符 5">
            <a:extLst>
              <a:ext uri="{FF2B5EF4-FFF2-40B4-BE49-F238E27FC236}">
                <a16:creationId xmlns:a16="http://schemas.microsoft.com/office/drawing/2014/main" id="{40E8D993-F9A9-50A8-C19A-A3215D0EF4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777266F-E610-D164-DA5B-7C0A10A60C4B}"/>
              </a:ext>
            </a:extLst>
          </p:cNvPr>
          <p:cNvSpPr>
            <a:spLocks noGrp="1"/>
          </p:cNvSpPr>
          <p:nvPr>
            <p:ph type="sldNum" sz="quarter" idx="12"/>
          </p:nvPr>
        </p:nvSpPr>
        <p:spPr/>
        <p:txBody>
          <a:bodyPr/>
          <a:lstStyle/>
          <a:p>
            <a:fld id="{2CE737FD-BC41-42D6-BC37-52A422C03EB6}" type="slidenum">
              <a:rPr lang="zh-CN" altLang="en-US" smtClean="0"/>
              <a:t>‹#›</a:t>
            </a:fld>
            <a:endParaRPr lang="zh-CN" altLang="en-US"/>
          </a:p>
        </p:txBody>
      </p:sp>
    </p:spTree>
    <p:extLst>
      <p:ext uri="{BB962C8B-B14F-4D97-AF65-F5344CB8AC3E}">
        <p14:creationId xmlns:p14="http://schemas.microsoft.com/office/powerpoint/2010/main" val="945448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879659B-E44D-E427-B8DC-9170543DD3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403FA7B3-B3FD-BBDA-9E33-BA9922A350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1E51D31-ACDF-7CDC-E083-378D9128B5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8357E5-7380-4E4C-959E-02FCFC297290}" type="datetimeFigureOut">
              <a:rPr lang="zh-CN" altLang="en-US" smtClean="0"/>
              <a:t>2024/1/4</a:t>
            </a:fld>
            <a:endParaRPr lang="zh-CN" altLang="en-US"/>
          </a:p>
        </p:txBody>
      </p:sp>
      <p:sp>
        <p:nvSpPr>
          <p:cNvPr id="5" name="页脚占位符 4">
            <a:extLst>
              <a:ext uri="{FF2B5EF4-FFF2-40B4-BE49-F238E27FC236}">
                <a16:creationId xmlns:a16="http://schemas.microsoft.com/office/drawing/2014/main" id="{E12E5D1B-019A-3C67-39FA-A37EBD8A7C4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AAC3E5AD-096E-7457-28FB-4527C740CE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E737FD-BC41-42D6-BC37-52A422C03EB6}" type="slidenum">
              <a:rPr lang="zh-CN" altLang="en-US" smtClean="0"/>
              <a:t>‹#›</a:t>
            </a:fld>
            <a:endParaRPr lang="zh-CN" altLang="en-US"/>
          </a:p>
        </p:txBody>
      </p:sp>
    </p:spTree>
    <p:extLst>
      <p:ext uri="{BB962C8B-B14F-4D97-AF65-F5344CB8AC3E}">
        <p14:creationId xmlns:p14="http://schemas.microsoft.com/office/powerpoint/2010/main" val="5472301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74&#31995;&#21015;&#20013;&#25991;&#36164;&#26009;(&#36229;&#32423;&#20840;).pdf"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4.bin"/><Relationship Id="rId13" Type="http://schemas.openxmlformats.org/officeDocument/2006/relationships/image" Target="../media/image21.wmf"/><Relationship Id="rId18" Type="http://schemas.openxmlformats.org/officeDocument/2006/relationships/oleObject" Target="../embeddings/oleObject9.bin"/><Relationship Id="rId26" Type="http://schemas.openxmlformats.org/officeDocument/2006/relationships/image" Target="../media/image27.wmf"/><Relationship Id="rId3" Type="http://schemas.openxmlformats.org/officeDocument/2006/relationships/image" Target="../media/image16.wmf"/><Relationship Id="rId21" Type="http://schemas.openxmlformats.org/officeDocument/2006/relationships/image" Target="../media/image25.wmf"/><Relationship Id="rId7" Type="http://schemas.openxmlformats.org/officeDocument/2006/relationships/image" Target="../media/image18.wmf"/><Relationship Id="rId12" Type="http://schemas.openxmlformats.org/officeDocument/2006/relationships/oleObject" Target="../embeddings/oleObject6.bin"/><Relationship Id="rId17" Type="http://schemas.openxmlformats.org/officeDocument/2006/relationships/image" Target="../media/image23.wmf"/><Relationship Id="rId25" Type="http://schemas.openxmlformats.org/officeDocument/2006/relationships/oleObject" Target="../embeddings/oleObject13.bin"/><Relationship Id="rId2" Type="http://schemas.openxmlformats.org/officeDocument/2006/relationships/oleObject" Target="../embeddings/oleObject1.bin"/><Relationship Id="rId16" Type="http://schemas.openxmlformats.org/officeDocument/2006/relationships/oleObject" Target="../embeddings/oleObject8.bin"/><Relationship Id="rId20" Type="http://schemas.openxmlformats.org/officeDocument/2006/relationships/oleObject" Target="../embeddings/oleObject10.bin"/><Relationship Id="rId1" Type="http://schemas.openxmlformats.org/officeDocument/2006/relationships/slideLayout" Target="../slideLayouts/slideLayout2.xml"/><Relationship Id="rId6" Type="http://schemas.openxmlformats.org/officeDocument/2006/relationships/oleObject" Target="../embeddings/oleObject3.bin"/><Relationship Id="rId11" Type="http://schemas.openxmlformats.org/officeDocument/2006/relationships/image" Target="../media/image20.wmf"/><Relationship Id="rId24" Type="http://schemas.openxmlformats.org/officeDocument/2006/relationships/image" Target="../media/image26.wmf"/><Relationship Id="rId5" Type="http://schemas.openxmlformats.org/officeDocument/2006/relationships/image" Target="../media/image17.wmf"/><Relationship Id="rId15" Type="http://schemas.openxmlformats.org/officeDocument/2006/relationships/image" Target="../media/image22.wmf"/><Relationship Id="rId23" Type="http://schemas.openxmlformats.org/officeDocument/2006/relationships/oleObject" Target="../embeddings/oleObject12.bin"/><Relationship Id="rId10" Type="http://schemas.openxmlformats.org/officeDocument/2006/relationships/oleObject" Target="../embeddings/oleObject5.bin"/><Relationship Id="rId19" Type="http://schemas.openxmlformats.org/officeDocument/2006/relationships/image" Target="../media/image24.wmf"/><Relationship Id="rId4" Type="http://schemas.openxmlformats.org/officeDocument/2006/relationships/oleObject" Target="../embeddings/oleObject2.bin"/><Relationship Id="rId9" Type="http://schemas.openxmlformats.org/officeDocument/2006/relationships/image" Target="../media/image19.wmf"/><Relationship Id="rId14" Type="http://schemas.openxmlformats.org/officeDocument/2006/relationships/oleObject" Target="../embeddings/oleObject7.bin"/><Relationship Id="rId22" Type="http://schemas.openxmlformats.org/officeDocument/2006/relationships/oleObject" Target="../embeddings/oleObject11.bin"/><Relationship Id="rId27" Type="http://schemas.openxmlformats.org/officeDocument/2006/relationships/oleObject" Target="../embeddings/oleObject14.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EB6FE9DB-8202-0477-90C9-F25E35452278}"/>
              </a:ext>
            </a:extLst>
          </p:cNvPr>
          <p:cNvSpPr>
            <a:spLocks noGrp="1"/>
          </p:cNvSpPr>
          <p:nvPr>
            <p:ph type="title"/>
          </p:nvPr>
        </p:nvSpPr>
        <p:spPr>
          <a:xfrm>
            <a:off x="2209800" y="0"/>
            <a:ext cx="7772400" cy="1143000"/>
          </a:xfrm>
        </p:spPr>
        <p:txBody>
          <a:bodyPr/>
          <a:lstStyle/>
          <a:p>
            <a:pPr eaLnBrk="1" hangingPunct="1"/>
            <a:r>
              <a:rPr lang="zh-CN" altLang="en-US" b="1"/>
              <a:t>部分实验用芯片</a:t>
            </a:r>
          </a:p>
        </p:txBody>
      </p:sp>
      <p:sp>
        <p:nvSpPr>
          <p:cNvPr id="5" name="Rectangle 3">
            <a:extLst>
              <a:ext uri="{FF2B5EF4-FFF2-40B4-BE49-F238E27FC236}">
                <a16:creationId xmlns:a16="http://schemas.microsoft.com/office/drawing/2014/main" id="{C3279F2C-B351-56AC-56E2-4F1016A24952}"/>
              </a:ext>
            </a:extLst>
          </p:cNvPr>
          <p:cNvSpPr txBox="1">
            <a:spLocks noChangeArrowheads="1"/>
          </p:cNvSpPr>
          <p:nvPr/>
        </p:nvSpPr>
        <p:spPr bwMode="auto">
          <a:xfrm>
            <a:off x="1992313" y="1196975"/>
            <a:ext cx="822960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273050" indent="-27305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639763" indent="-246063">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r>
              <a:rPr lang="zh-CN" altLang="en-US" sz="2400" b="1"/>
              <a:t>本课程实验用芯片举例：</a:t>
            </a:r>
            <a:endParaRPr lang="en-US" altLang="zh-CN" sz="2400" b="1"/>
          </a:p>
          <a:p>
            <a:pPr lvl="1" eaLnBrk="1" hangingPunct="1"/>
            <a:r>
              <a:rPr lang="en-US" altLang="zh-CN" b="1"/>
              <a:t>74LS02       2</a:t>
            </a:r>
            <a:r>
              <a:rPr lang="zh-CN" altLang="zh-CN" b="1"/>
              <a:t>输入四或非门</a:t>
            </a:r>
            <a:endParaRPr lang="en-US" altLang="zh-CN" b="1"/>
          </a:p>
          <a:p>
            <a:pPr lvl="1" eaLnBrk="1" hangingPunct="1"/>
            <a:r>
              <a:rPr lang="en-US" altLang="zh-CN" b="1"/>
              <a:t>74LS04      </a:t>
            </a:r>
            <a:r>
              <a:rPr lang="zh-CN" altLang="zh-CN" b="1"/>
              <a:t>六</a:t>
            </a:r>
            <a:r>
              <a:rPr lang="zh-CN" altLang="en-US" b="1"/>
              <a:t>反</a:t>
            </a:r>
            <a:r>
              <a:rPr lang="zh-CN" altLang="zh-CN" b="1"/>
              <a:t>相器</a:t>
            </a:r>
            <a:r>
              <a:rPr lang="zh-CN" altLang="en-US" b="1"/>
              <a:t>（非门）</a:t>
            </a:r>
            <a:endParaRPr lang="en-US" altLang="zh-CN" b="1"/>
          </a:p>
          <a:p>
            <a:pPr lvl="1" eaLnBrk="1" hangingPunct="1"/>
            <a:r>
              <a:rPr lang="en-US" altLang="zh-CN" b="1"/>
              <a:t>74LS138      3-8</a:t>
            </a:r>
            <a:r>
              <a:rPr lang="zh-CN" altLang="zh-CN" b="1"/>
              <a:t>线译码器</a:t>
            </a:r>
            <a:endParaRPr lang="en-US" altLang="zh-CN" b="1"/>
          </a:p>
          <a:p>
            <a:pPr lvl="1" eaLnBrk="1" hangingPunct="1"/>
            <a:r>
              <a:rPr lang="en-US" altLang="zh-CN" b="1"/>
              <a:t>74LS83       4</a:t>
            </a:r>
            <a:r>
              <a:rPr lang="zh-CN" altLang="zh-CN" b="1"/>
              <a:t>位二进制全加器</a:t>
            </a:r>
            <a:endParaRPr lang="en-US" altLang="zh-CN" b="1"/>
          </a:p>
          <a:p>
            <a:pPr lvl="1" eaLnBrk="1" hangingPunct="1"/>
            <a:r>
              <a:rPr lang="en-US" altLang="zh-CN" b="1"/>
              <a:t>74LS74       </a:t>
            </a:r>
            <a:r>
              <a:rPr lang="zh-CN" altLang="zh-CN" b="1"/>
              <a:t>双</a:t>
            </a:r>
            <a:r>
              <a:rPr lang="en-US" altLang="zh-CN" b="1"/>
              <a:t>d</a:t>
            </a:r>
            <a:r>
              <a:rPr lang="zh-CN" altLang="zh-CN" b="1"/>
              <a:t>型触发器</a:t>
            </a:r>
            <a:endParaRPr lang="en-US" altLang="zh-CN" b="1"/>
          </a:p>
          <a:p>
            <a:pPr lvl="1" eaLnBrk="1" hangingPunct="1"/>
            <a:r>
              <a:rPr lang="en-US" altLang="zh-CN" b="1"/>
              <a:t>74LS161      </a:t>
            </a:r>
            <a:r>
              <a:rPr lang="zh-CN" altLang="zh-CN" b="1"/>
              <a:t>四位二进制计数器</a:t>
            </a:r>
            <a:endParaRPr lang="en-US" altLang="zh-CN" b="1"/>
          </a:p>
          <a:p>
            <a:pPr lvl="1" eaLnBrk="1" hangingPunct="1"/>
            <a:r>
              <a:rPr lang="zh-CN" altLang="en-US" b="1"/>
              <a:t>。。。。</a:t>
            </a:r>
          </a:p>
        </p:txBody>
      </p:sp>
      <p:sp>
        <p:nvSpPr>
          <p:cNvPr id="2" name="矩形 1">
            <a:extLst>
              <a:ext uri="{FF2B5EF4-FFF2-40B4-BE49-F238E27FC236}">
                <a16:creationId xmlns:a16="http://schemas.microsoft.com/office/drawing/2014/main" id="{9B9E081D-465F-5EBB-222C-0B6575176E4C}"/>
              </a:ext>
            </a:extLst>
          </p:cNvPr>
          <p:cNvSpPr>
            <a:spLocks noChangeArrowheads="1"/>
          </p:cNvSpPr>
          <p:nvPr/>
        </p:nvSpPr>
        <p:spPr bwMode="auto">
          <a:xfrm>
            <a:off x="2711450" y="5199063"/>
            <a:ext cx="2338388"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bg2"/>
                </a:solidFill>
                <a:latin typeface="Times New Roman" panose="02020603050405020304" pitchFamily="18" charset="0"/>
                <a:ea typeface="宋体" panose="02010600030101010101" pitchFamily="2" charset="-122"/>
              </a:defRPr>
            </a:lvl1pPr>
            <a:lvl2pPr marL="742950" indent="-285750">
              <a:defRPr kumimoji="1" sz="2400">
                <a:solidFill>
                  <a:schemeClr val="bg2"/>
                </a:solidFill>
                <a:latin typeface="Times New Roman" panose="02020603050405020304" pitchFamily="18" charset="0"/>
                <a:ea typeface="宋体" panose="02010600030101010101" pitchFamily="2" charset="-122"/>
              </a:defRPr>
            </a:lvl2pPr>
            <a:lvl3pPr marL="1143000" indent="-228600">
              <a:defRPr kumimoji="1" sz="2400">
                <a:solidFill>
                  <a:schemeClr val="bg2"/>
                </a:solidFill>
                <a:latin typeface="Times New Roman" panose="02020603050405020304" pitchFamily="18" charset="0"/>
                <a:ea typeface="宋体" panose="02010600030101010101" pitchFamily="2" charset="-122"/>
              </a:defRPr>
            </a:lvl3pPr>
            <a:lvl4pPr marL="1600200" indent="-228600">
              <a:defRPr kumimoji="1" sz="2400">
                <a:solidFill>
                  <a:schemeClr val="bg2"/>
                </a:solidFill>
                <a:latin typeface="Times New Roman" panose="02020603050405020304" pitchFamily="18" charset="0"/>
                <a:ea typeface="宋体" panose="02010600030101010101" pitchFamily="2" charset="-122"/>
              </a:defRPr>
            </a:lvl4pPr>
            <a:lvl5pPr marL="2057400" indent="-228600">
              <a:defRPr kumimoji="1" sz="24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Times New Roman" panose="02020603050405020304" pitchFamily="18" charset="0"/>
                <a:ea typeface="宋体" panose="02010600030101010101" pitchFamily="2" charset="-122"/>
              </a:defRPr>
            </a:lvl9pPr>
          </a:lstStyle>
          <a:p>
            <a:r>
              <a:rPr lang="en-US" altLang="zh-CN">
                <a:solidFill>
                  <a:schemeClr val="tx2"/>
                </a:solidFill>
                <a:hlinkClick r:id="rId2" action="ppaction://hlinkfile"/>
              </a:rPr>
              <a:t>74</a:t>
            </a:r>
            <a:r>
              <a:rPr lang="zh-CN" altLang="en-US">
                <a:solidFill>
                  <a:schemeClr val="tx2"/>
                </a:solidFill>
                <a:hlinkClick r:id="rId2" action="ppaction://hlinkfile"/>
              </a:rPr>
              <a:t>系列中文资料</a:t>
            </a:r>
            <a:endParaRPr lang="zh-CN" altLang="en-US">
              <a:solidFill>
                <a:schemeClr val="tx2"/>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anim calcmode="lin" valueType="num">
                                      <p:cBhvr additive="base">
                                        <p:cTn id="13"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 calcmode="lin" valueType="num">
                                      <p:cBhvr additive="base">
                                        <p:cTn id="19"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anim calcmode="lin" valueType="num">
                                      <p:cBhvr additive="base">
                                        <p:cTn id="2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5">
                                            <p:txEl>
                                              <p:pRg st="4" end="4"/>
                                            </p:txEl>
                                          </p:spTgt>
                                        </p:tgtEl>
                                        <p:attrNameLst>
                                          <p:attrName>style.visibility</p:attrName>
                                        </p:attrNameLst>
                                      </p:cBhvr>
                                      <p:to>
                                        <p:strVal val="visible"/>
                                      </p:to>
                                    </p:set>
                                    <p:anim calcmode="lin" valueType="num">
                                      <p:cBhvr additive="base">
                                        <p:cTn id="31"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anim calcmode="lin" valueType="num">
                                      <p:cBhvr additive="base">
                                        <p:cTn id="37"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4" fill="hold" nodeType="clickEffect">
                                  <p:stCondLst>
                                    <p:cond delay="0"/>
                                  </p:stCondLst>
                                  <p:childTnLst>
                                    <p:set>
                                      <p:cBhvr>
                                        <p:cTn id="42" dur="1" fill="hold">
                                          <p:stCondLst>
                                            <p:cond delay="0"/>
                                          </p:stCondLst>
                                        </p:cTn>
                                        <p:tgtEl>
                                          <p:spTgt spid="5">
                                            <p:txEl>
                                              <p:pRg st="6" end="6"/>
                                            </p:txEl>
                                          </p:spTgt>
                                        </p:tgtEl>
                                        <p:attrNameLst>
                                          <p:attrName>style.visibility</p:attrName>
                                        </p:attrNameLst>
                                      </p:cBhvr>
                                      <p:to>
                                        <p:strVal val="visible"/>
                                      </p:to>
                                    </p:set>
                                    <p:anim calcmode="lin" valueType="num">
                                      <p:cBhvr additive="base">
                                        <p:cTn id="43"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4" fill="hold" nodeType="clickEffect">
                                  <p:stCondLst>
                                    <p:cond delay="0"/>
                                  </p:stCondLst>
                                  <p:childTnLst>
                                    <p:set>
                                      <p:cBhvr>
                                        <p:cTn id="48" dur="1" fill="hold">
                                          <p:stCondLst>
                                            <p:cond delay="0"/>
                                          </p:stCondLst>
                                        </p:cTn>
                                        <p:tgtEl>
                                          <p:spTgt spid="5">
                                            <p:txEl>
                                              <p:pRg st="7" end="7"/>
                                            </p:txEl>
                                          </p:spTgt>
                                        </p:tgtEl>
                                        <p:attrNameLst>
                                          <p:attrName>style.visibility</p:attrName>
                                        </p:attrNameLst>
                                      </p:cBhvr>
                                      <p:to>
                                        <p:strVal val="visible"/>
                                      </p:to>
                                    </p:set>
                                    <p:anim calcmode="lin" valueType="num">
                                      <p:cBhvr additive="base">
                                        <p:cTn id="49"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C14D9D29-75E7-30DC-A2BB-63BB5715EC4B}"/>
              </a:ext>
            </a:extLst>
          </p:cNvPr>
          <p:cNvSpPr>
            <a:spLocks noGrp="1"/>
          </p:cNvSpPr>
          <p:nvPr>
            <p:ph type="title"/>
          </p:nvPr>
        </p:nvSpPr>
        <p:spPr>
          <a:xfrm>
            <a:off x="2209800" y="333375"/>
            <a:ext cx="7772400" cy="1143000"/>
          </a:xfrm>
        </p:spPr>
        <p:txBody>
          <a:bodyPr/>
          <a:lstStyle/>
          <a:p>
            <a:pPr eaLnBrk="1" hangingPunct="1"/>
            <a:r>
              <a:rPr lang="zh-CN" altLang="en-US" b="1"/>
              <a:t>全加器逻辑功能表</a:t>
            </a:r>
            <a:endParaRPr lang="en-US" altLang="zh-CN" b="1"/>
          </a:p>
        </p:txBody>
      </p:sp>
      <p:grpSp>
        <p:nvGrpSpPr>
          <p:cNvPr id="18435" name="组合 9">
            <a:extLst>
              <a:ext uri="{FF2B5EF4-FFF2-40B4-BE49-F238E27FC236}">
                <a16:creationId xmlns:a16="http://schemas.microsoft.com/office/drawing/2014/main" id="{E2434048-E90F-C31F-3A4F-514CE0D8233F}"/>
              </a:ext>
            </a:extLst>
          </p:cNvPr>
          <p:cNvGrpSpPr>
            <a:grpSpLocks/>
          </p:cNvGrpSpPr>
          <p:nvPr/>
        </p:nvGrpSpPr>
        <p:grpSpPr bwMode="auto">
          <a:xfrm>
            <a:off x="3935413" y="1557338"/>
            <a:ext cx="4303712" cy="4608512"/>
            <a:chOff x="2411413" y="1700213"/>
            <a:chExt cx="4408487" cy="4679950"/>
          </a:xfrm>
        </p:grpSpPr>
        <p:pic>
          <p:nvPicPr>
            <p:cNvPr id="18436" name="Picture 5" descr="Image2060">
              <a:extLst>
                <a:ext uri="{FF2B5EF4-FFF2-40B4-BE49-F238E27FC236}">
                  <a16:creationId xmlns:a16="http://schemas.microsoft.com/office/drawing/2014/main" id="{AF886D63-F008-B7E6-3834-3DA7FF292E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11413" y="1700213"/>
              <a:ext cx="4408487" cy="467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37" name="Picture 59">
              <a:extLst>
                <a:ext uri="{FF2B5EF4-FFF2-40B4-BE49-F238E27FC236}">
                  <a16:creationId xmlns:a16="http://schemas.microsoft.com/office/drawing/2014/main" id="{5B6D510C-043F-6DC4-1DD1-EEE5F933025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6131"/>
            <a:stretch>
              <a:fillRect/>
            </a:stretch>
          </p:blipFill>
          <p:spPr bwMode="auto">
            <a:xfrm>
              <a:off x="5811258" y="2175857"/>
              <a:ext cx="742950" cy="384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pic>
          <p:nvPicPr>
            <p:cNvPr id="18438" name="Picture 60">
              <a:extLst>
                <a:ext uri="{FF2B5EF4-FFF2-40B4-BE49-F238E27FC236}">
                  <a16:creationId xmlns:a16="http://schemas.microsoft.com/office/drawing/2014/main" id="{3E1A67E7-C23B-2E43-F78E-8F1E48BA5D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l="30086" b="-2557"/>
            <a:stretch>
              <a:fillRect/>
            </a:stretch>
          </p:blipFill>
          <p:spPr bwMode="auto">
            <a:xfrm>
              <a:off x="2500298" y="2185882"/>
              <a:ext cx="794734" cy="385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grpSp>
      <p:sp>
        <p:nvSpPr>
          <p:cNvPr id="2" name="文本框 1">
            <a:extLst>
              <a:ext uri="{FF2B5EF4-FFF2-40B4-BE49-F238E27FC236}">
                <a16:creationId xmlns:a16="http://schemas.microsoft.com/office/drawing/2014/main" id="{611C7C8A-1778-920C-9AF5-1D29E2218793}"/>
              </a:ext>
            </a:extLst>
          </p:cNvPr>
          <p:cNvSpPr txBox="1"/>
          <p:nvPr/>
        </p:nvSpPr>
        <p:spPr>
          <a:xfrm>
            <a:off x="8239125" y="2120900"/>
            <a:ext cx="1569660" cy="369332"/>
          </a:xfrm>
          <a:prstGeom prst="rect">
            <a:avLst/>
          </a:prstGeom>
          <a:noFill/>
        </p:spPr>
        <p:txBody>
          <a:bodyPr wrap="none" rtlCol="0">
            <a:spAutoFit/>
          </a:bodyPr>
          <a:lstStyle/>
          <a:p>
            <a:r>
              <a:rPr lang="zh-CN" altLang="en-US" dirty="0"/>
              <a:t>是否发生进位</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11" descr="DSC02878">
            <a:extLst>
              <a:ext uri="{FF2B5EF4-FFF2-40B4-BE49-F238E27FC236}">
                <a16:creationId xmlns:a16="http://schemas.microsoft.com/office/drawing/2014/main" id="{7B4F31C0-72F7-08EF-234F-FE85A02A3CAE}"/>
              </a:ext>
            </a:extLst>
          </p:cNvPr>
          <p:cNvPicPr>
            <a:picLocks noChangeAspect="1" noChangeArrowheads="1"/>
          </p:cNvPicPr>
          <p:nvPr/>
        </p:nvPicPr>
        <p:blipFill>
          <a:blip r:embed="rId2">
            <a:lum contrast="24000"/>
            <a:extLst>
              <a:ext uri="{28A0092B-C50C-407E-A947-70E740481C1C}">
                <a14:useLocalDpi xmlns:a14="http://schemas.microsoft.com/office/drawing/2010/main" val="0"/>
              </a:ext>
            </a:extLst>
          </a:blip>
          <a:srcRect l="3488" r="5814" b="22481"/>
          <a:stretch>
            <a:fillRect/>
          </a:stretch>
        </p:blipFill>
        <p:spPr bwMode="auto">
          <a:xfrm>
            <a:off x="3200400" y="2057401"/>
            <a:ext cx="6324600"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483" name="Rectangle 3">
            <a:extLst>
              <a:ext uri="{FF2B5EF4-FFF2-40B4-BE49-F238E27FC236}">
                <a16:creationId xmlns:a16="http://schemas.microsoft.com/office/drawing/2014/main" id="{CC43253C-503F-5B24-11B7-5B8984353164}"/>
              </a:ext>
            </a:extLst>
          </p:cNvPr>
          <p:cNvSpPr>
            <a:spLocks noGrp="1"/>
          </p:cNvSpPr>
          <p:nvPr>
            <p:ph type="title"/>
          </p:nvPr>
        </p:nvSpPr>
        <p:spPr>
          <a:xfrm>
            <a:off x="2209800" y="0"/>
            <a:ext cx="7772400" cy="1143000"/>
          </a:xfrm>
        </p:spPr>
        <p:txBody>
          <a:bodyPr/>
          <a:lstStyle/>
          <a:p>
            <a:pPr eaLnBrk="1" hangingPunct="1"/>
            <a:r>
              <a:rPr lang="zh-CN" altLang="en-US" b="1" dirty="0"/>
              <a:t>74</a:t>
            </a:r>
            <a:r>
              <a:rPr lang="en-US" altLang="zh-CN" b="1" dirty="0"/>
              <a:t>LS83</a:t>
            </a:r>
          </a:p>
        </p:txBody>
      </p:sp>
      <p:sp>
        <p:nvSpPr>
          <p:cNvPr id="20484" name="Rectangle 4">
            <a:extLst>
              <a:ext uri="{FF2B5EF4-FFF2-40B4-BE49-F238E27FC236}">
                <a16:creationId xmlns:a16="http://schemas.microsoft.com/office/drawing/2014/main" id="{32472E6D-BB3A-B789-A806-229AB83A7D5E}"/>
              </a:ext>
            </a:extLst>
          </p:cNvPr>
          <p:cNvSpPr>
            <a:spLocks noGrp="1"/>
          </p:cNvSpPr>
          <p:nvPr>
            <p:ph idx="1"/>
          </p:nvPr>
        </p:nvSpPr>
        <p:spPr>
          <a:xfrm>
            <a:off x="2057400" y="1295400"/>
            <a:ext cx="7848600" cy="5086350"/>
          </a:xfrm>
        </p:spPr>
        <p:txBody>
          <a:bodyPr/>
          <a:lstStyle/>
          <a:p>
            <a:pPr eaLnBrk="1" hangingPunct="1"/>
            <a:r>
              <a:rPr lang="zh-CN" altLang="en-US" b="1" dirty="0"/>
              <a:t>实验引脚接线 示意图</a:t>
            </a:r>
            <a:endParaRPr lang="en-US" altLang="zh-CN" b="1" dirty="0"/>
          </a:p>
          <a:p>
            <a:pPr eaLnBrk="1" hangingPunct="1"/>
            <a:r>
              <a:rPr lang="zh-CN" altLang="en-US" b="1" dirty="0"/>
              <a:t>设定 </a:t>
            </a:r>
            <a:r>
              <a:rPr lang="en-US" altLang="zh-CN" b="1" dirty="0">
                <a:solidFill>
                  <a:srgbClr val="FF0000"/>
                </a:solidFill>
              </a:rPr>
              <a:t>A=1001</a:t>
            </a:r>
            <a:r>
              <a:rPr lang="zh-CN" altLang="en-US" b="1" dirty="0"/>
              <a:t>，验证运算结果，自行设计逻辑功能表</a:t>
            </a:r>
            <a:endParaRPr lang="en-US" altLang="zh-CN" b="1" dirty="0"/>
          </a:p>
        </p:txBody>
      </p:sp>
      <p:sp>
        <p:nvSpPr>
          <p:cNvPr id="20485" name="Rectangle 12">
            <a:extLst>
              <a:ext uri="{FF2B5EF4-FFF2-40B4-BE49-F238E27FC236}">
                <a16:creationId xmlns:a16="http://schemas.microsoft.com/office/drawing/2014/main" id="{EFBC368F-F769-B4B3-2C3E-951E900B1127}"/>
              </a:ext>
            </a:extLst>
          </p:cNvPr>
          <p:cNvSpPr>
            <a:spLocks noChangeArrowheads="1"/>
          </p:cNvSpPr>
          <p:nvPr/>
        </p:nvSpPr>
        <p:spPr bwMode="auto">
          <a:xfrm>
            <a:off x="5549900" y="2654300"/>
            <a:ext cx="1397000" cy="3048000"/>
          </a:xfrm>
          <a:prstGeom prst="rect">
            <a:avLst/>
          </a:prstGeom>
          <a:noFill/>
          <a:ln w="571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zh-CN" altLang="en-US" sz="2400">
              <a:solidFill>
                <a:schemeClr val="bg2"/>
              </a:solidFill>
              <a:latin typeface="Times New Roman" panose="02020603050405020304" pitchFamily="18" charset="0"/>
            </a:endParaRPr>
          </a:p>
        </p:txBody>
      </p:sp>
      <p:sp>
        <p:nvSpPr>
          <p:cNvPr id="2" name="文本框 1">
            <a:extLst>
              <a:ext uri="{FF2B5EF4-FFF2-40B4-BE49-F238E27FC236}">
                <a16:creationId xmlns:a16="http://schemas.microsoft.com/office/drawing/2014/main" id="{33DADF1F-9F4E-3385-ED89-EA511BD16487}"/>
              </a:ext>
            </a:extLst>
          </p:cNvPr>
          <p:cNvSpPr txBox="1"/>
          <p:nvPr/>
        </p:nvSpPr>
        <p:spPr>
          <a:xfrm>
            <a:off x="5663952" y="548680"/>
            <a:ext cx="1728192" cy="1477328"/>
          </a:xfrm>
          <a:prstGeom prst="rect">
            <a:avLst/>
          </a:prstGeom>
          <a:noFill/>
        </p:spPr>
        <p:txBody>
          <a:bodyPr wrap="square" rtlCol="0">
            <a:spAutoFit/>
          </a:bodyPr>
          <a:lstStyle/>
          <a:p>
            <a:r>
              <a:rPr lang="zh-CN" altLang="en-US" dirty="0"/>
              <a:t>    </a:t>
            </a:r>
            <a:r>
              <a:rPr lang="en-US" altLang="zh-CN" dirty="0">
                <a:solidFill>
                  <a:srgbClr val="FF0000"/>
                </a:solidFill>
              </a:rPr>
              <a:t>1  (</a:t>
            </a:r>
            <a:r>
              <a:rPr lang="zh-CN" altLang="en-US" dirty="0">
                <a:solidFill>
                  <a:srgbClr val="FF0000"/>
                </a:solidFill>
              </a:rPr>
              <a:t>进位</a:t>
            </a:r>
            <a:r>
              <a:rPr lang="en-US" altLang="zh-CN" dirty="0">
                <a:solidFill>
                  <a:srgbClr val="FF0000"/>
                </a:solidFill>
              </a:rPr>
              <a:t>)</a:t>
            </a:r>
          </a:p>
          <a:p>
            <a:r>
              <a:rPr lang="en-US" altLang="zh-CN" dirty="0">
                <a:solidFill>
                  <a:srgbClr val="FF0000"/>
                </a:solidFill>
              </a:rPr>
              <a:t>  1001 (A)</a:t>
            </a:r>
          </a:p>
          <a:p>
            <a:r>
              <a:rPr lang="en-US" altLang="zh-CN" dirty="0">
                <a:solidFill>
                  <a:srgbClr val="FF0000"/>
                </a:solidFill>
              </a:rPr>
              <a:t>+1010 (B)</a:t>
            </a:r>
          </a:p>
          <a:p>
            <a:r>
              <a:rPr lang="en-US" altLang="zh-CN" dirty="0">
                <a:solidFill>
                  <a:srgbClr val="FF0000"/>
                </a:solidFill>
              </a:rPr>
              <a:t>-------</a:t>
            </a:r>
          </a:p>
          <a:p>
            <a:r>
              <a:rPr lang="en-US" altLang="zh-CN" dirty="0">
                <a:solidFill>
                  <a:srgbClr val="FF0000"/>
                </a:solidFill>
              </a:rPr>
              <a:t>10111 (</a:t>
            </a:r>
            <a:r>
              <a:rPr lang="zh-CN" altLang="en-US" dirty="0">
                <a:solidFill>
                  <a:srgbClr val="FF0000"/>
                </a:solidFill>
              </a:rPr>
              <a:t>和</a:t>
            </a:r>
            <a:r>
              <a:rPr lang="en-US" altLang="zh-CN" dirty="0">
                <a:solidFill>
                  <a:srgbClr val="FF0000"/>
                </a:solidFill>
              </a:rPr>
              <a:t>)</a:t>
            </a:r>
            <a:endParaRPr lang="zh-CN" altLang="en-US"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64F86297-E5DE-F7A5-0FA6-9F3A0222ADE8}"/>
              </a:ext>
            </a:extLst>
          </p:cNvPr>
          <p:cNvSpPr>
            <a:spLocks noGrp="1"/>
          </p:cNvSpPr>
          <p:nvPr>
            <p:ph type="title"/>
          </p:nvPr>
        </p:nvSpPr>
        <p:spPr/>
        <p:txBody>
          <a:bodyPr/>
          <a:lstStyle/>
          <a:p>
            <a:pPr eaLnBrk="1" hangingPunct="1"/>
            <a:r>
              <a:rPr lang="zh-CN" altLang="en-US" b="1"/>
              <a:t>时序电路</a:t>
            </a:r>
          </a:p>
        </p:txBody>
      </p:sp>
      <p:sp>
        <p:nvSpPr>
          <p:cNvPr id="8195" name="Rectangle 3">
            <a:extLst>
              <a:ext uri="{FF2B5EF4-FFF2-40B4-BE49-F238E27FC236}">
                <a16:creationId xmlns:a16="http://schemas.microsoft.com/office/drawing/2014/main" id="{D060C300-656E-494F-40E5-8263D8753FAF}"/>
              </a:ext>
            </a:extLst>
          </p:cNvPr>
          <p:cNvSpPr>
            <a:spLocks noGrp="1"/>
          </p:cNvSpPr>
          <p:nvPr>
            <p:ph idx="1"/>
          </p:nvPr>
        </p:nvSpPr>
        <p:spPr/>
        <p:txBody>
          <a:bodyPr/>
          <a:lstStyle/>
          <a:p>
            <a:pPr eaLnBrk="1" hangingPunct="1"/>
            <a:r>
              <a:rPr lang="zh-CN" altLang="en-US" b="1"/>
              <a:t>从电路的组成上来看，时序逻辑电路一定包含有触发器。</a:t>
            </a:r>
            <a:endParaRPr lang="en-US" altLang="zh-CN" b="1"/>
          </a:p>
          <a:p>
            <a:pPr lvl="1" eaLnBrk="1" hangingPunct="1"/>
            <a:r>
              <a:rPr lang="zh-CN" altLang="en-US" sz="2800" b="1"/>
              <a:t>时序逻辑电路的基本单元是</a:t>
            </a:r>
            <a:r>
              <a:rPr lang="zh-CN" altLang="en-US" sz="2800" b="1">
                <a:solidFill>
                  <a:schemeClr val="accent1"/>
                </a:solidFill>
              </a:rPr>
              <a:t>触发器</a:t>
            </a:r>
            <a:br>
              <a:rPr lang="zh-CN" altLang="en-US" sz="2800" b="1"/>
            </a:br>
            <a:endParaRPr lang="en-US" altLang="zh-CN" sz="2800" b="1"/>
          </a:p>
          <a:p>
            <a:pPr lvl="1" eaLnBrk="1" hangingPunct="1"/>
            <a:r>
              <a:rPr lang="zh-CN" altLang="en-US" sz="2800" b="1"/>
              <a:t>组合逻辑电路的基本单元是</a:t>
            </a:r>
            <a:r>
              <a:rPr lang="zh-CN" altLang="en-US" sz="2800" b="1">
                <a:solidFill>
                  <a:schemeClr val="accent1"/>
                </a:solidFill>
              </a:rPr>
              <a:t>门电路</a:t>
            </a:r>
            <a:endParaRPr lang="en-US" altLang="zh-CN" sz="2800" b="1">
              <a:solidFill>
                <a:schemeClr val="accent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01A72657-E5F7-6C79-439F-FAB6A3DB4E2A}"/>
              </a:ext>
            </a:extLst>
          </p:cNvPr>
          <p:cNvSpPr>
            <a:spLocks noGrp="1"/>
          </p:cNvSpPr>
          <p:nvPr>
            <p:ph type="title"/>
          </p:nvPr>
        </p:nvSpPr>
        <p:spPr/>
        <p:txBody>
          <a:bodyPr/>
          <a:lstStyle/>
          <a:p>
            <a:pPr eaLnBrk="1" hangingPunct="1"/>
            <a:r>
              <a:rPr lang="zh-CN" altLang="en-US" b="1"/>
              <a:t>基本</a:t>
            </a:r>
            <a:r>
              <a:rPr lang="en-US" altLang="zh-CN" b="1"/>
              <a:t>R-S</a:t>
            </a:r>
            <a:r>
              <a:rPr lang="zh-CN" altLang="en-US" b="1"/>
              <a:t>触发器</a:t>
            </a:r>
          </a:p>
        </p:txBody>
      </p:sp>
      <p:sp>
        <p:nvSpPr>
          <p:cNvPr id="11267" name="Rectangle 3">
            <a:extLst>
              <a:ext uri="{FF2B5EF4-FFF2-40B4-BE49-F238E27FC236}">
                <a16:creationId xmlns:a16="http://schemas.microsoft.com/office/drawing/2014/main" id="{B0124440-607A-24FF-8905-2C4E9B9D3663}"/>
              </a:ext>
            </a:extLst>
          </p:cNvPr>
          <p:cNvSpPr>
            <a:spLocks noGrp="1"/>
          </p:cNvSpPr>
          <p:nvPr>
            <p:ph idx="1"/>
          </p:nvPr>
        </p:nvSpPr>
        <p:spPr>
          <a:xfrm>
            <a:off x="4951413" y="365125"/>
            <a:ext cx="6838951" cy="1573213"/>
          </a:xfrm>
        </p:spPr>
        <p:txBody>
          <a:bodyPr>
            <a:normAutofit fontScale="55000" lnSpcReduction="20000"/>
          </a:bodyPr>
          <a:lstStyle/>
          <a:p>
            <a:pPr eaLnBrk="1" hangingPunct="1">
              <a:lnSpc>
                <a:spcPct val="90000"/>
              </a:lnSpc>
            </a:pPr>
            <a:r>
              <a:rPr lang="zh-CN" altLang="en-US" b="1" dirty="0"/>
              <a:t>基本</a:t>
            </a:r>
            <a:r>
              <a:rPr lang="en-US" altLang="zh-CN" b="1" dirty="0"/>
              <a:t>RS</a:t>
            </a:r>
            <a:r>
              <a:rPr lang="zh-CN" altLang="en-US" b="1" dirty="0"/>
              <a:t>触发器是一种最简单的触发器，是构成其他各种触发器的基础</a:t>
            </a:r>
          </a:p>
          <a:p>
            <a:pPr eaLnBrk="1" hangingPunct="1">
              <a:lnSpc>
                <a:spcPct val="90000"/>
              </a:lnSpc>
            </a:pPr>
            <a:r>
              <a:rPr lang="zh-CN" altLang="en-US" b="1" dirty="0"/>
              <a:t>其电路具有两个稳定状态，在无外来触发信号作用时，电路将保持原状态不变</a:t>
            </a:r>
          </a:p>
          <a:p>
            <a:pPr eaLnBrk="1" hangingPunct="1">
              <a:lnSpc>
                <a:spcPct val="90000"/>
              </a:lnSpc>
            </a:pPr>
            <a:r>
              <a:rPr lang="zh-CN" altLang="en-US" b="1" dirty="0"/>
              <a:t>在外加有效触发信号时，电路会触发翻转，实现置</a:t>
            </a:r>
            <a:r>
              <a:rPr lang="en-US" altLang="zh-CN" b="1" dirty="0"/>
              <a:t>0</a:t>
            </a:r>
            <a:r>
              <a:rPr lang="zh-CN" altLang="en-US" b="1" dirty="0"/>
              <a:t>或置</a:t>
            </a:r>
            <a:r>
              <a:rPr lang="en-US" altLang="zh-CN" b="1" dirty="0"/>
              <a:t>1</a:t>
            </a:r>
          </a:p>
          <a:p>
            <a:pPr eaLnBrk="1" hangingPunct="1">
              <a:lnSpc>
                <a:spcPct val="90000"/>
              </a:lnSpc>
            </a:pPr>
            <a:r>
              <a:rPr lang="zh-CN" altLang="en-US" b="1" dirty="0"/>
              <a:t>基本</a:t>
            </a:r>
            <a:r>
              <a:rPr lang="en-US" altLang="zh-CN" b="1" dirty="0"/>
              <a:t>R-S</a:t>
            </a:r>
            <a:r>
              <a:rPr lang="zh-CN" altLang="en-US" b="1" dirty="0"/>
              <a:t>触发器的</a:t>
            </a:r>
            <a:r>
              <a:rPr lang="zh-CN" altLang="en-US" b="1" dirty="0">
                <a:solidFill>
                  <a:srgbClr val="FF0000"/>
                </a:solidFill>
              </a:rPr>
              <a:t>约束条件</a:t>
            </a:r>
            <a:r>
              <a:rPr lang="zh-CN" altLang="en-US" b="1" dirty="0"/>
              <a:t>：</a:t>
            </a:r>
            <a:endParaRPr lang="en-US" altLang="zh-CN" b="1" dirty="0"/>
          </a:p>
          <a:p>
            <a:pPr lvl="1" eaLnBrk="1" hangingPunct="1">
              <a:lnSpc>
                <a:spcPct val="90000"/>
              </a:lnSpc>
            </a:pPr>
            <a:r>
              <a:rPr lang="zh-CN" altLang="en-US" b="1" dirty="0"/>
              <a:t>在稳定状态下，两个输出端的状态必须是互补关系</a:t>
            </a:r>
          </a:p>
        </p:txBody>
      </p:sp>
      <p:pic>
        <p:nvPicPr>
          <p:cNvPr id="3" name="Picture 5" descr="74LS00">
            <a:extLst>
              <a:ext uri="{FF2B5EF4-FFF2-40B4-BE49-F238E27FC236}">
                <a16:creationId xmlns:a16="http://schemas.microsoft.com/office/drawing/2014/main" id="{E71EEAEC-5C60-A820-633E-9AD86E8C01B6}"/>
              </a:ext>
            </a:extLst>
          </p:cNvPr>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23967" t="51378" r="60432" b="33333"/>
          <a:stretch>
            <a:fillRect/>
          </a:stretch>
        </p:blipFill>
        <p:spPr bwMode="auto">
          <a:xfrm>
            <a:off x="3777456" y="2581274"/>
            <a:ext cx="11414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 Box 10">
            <a:extLst>
              <a:ext uri="{FF2B5EF4-FFF2-40B4-BE49-F238E27FC236}">
                <a16:creationId xmlns:a16="http://schemas.microsoft.com/office/drawing/2014/main" id="{5744AA8A-6A88-B948-14E9-6F33E2C5E5A0}"/>
              </a:ext>
            </a:extLst>
          </p:cNvPr>
          <p:cNvSpPr txBox="1">
            <a:spLocks noChangeArrowheads="1"/>
          </p:cNvSpPr>
          <p:nvPr/>
        </p:nvSpPr>
        <p:spPr bwMode="auto">
          <a:xfrm>
            <a:off x="4038600" y="282575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zh-CN" sz="2400" b="1">
                <a:latin typeface="Times New Roman" panose="02020603050405020304" pitchFamily="18" charset="0"/>
              </a:rPr>
              <a:t>&amp;</a:t>
            </a:r>
          </a:p>
        </p:txBody>
      </p:sp>
      <p:sp>
        <p:nvSpPr>
          <p:cNvPr id="5" name="Oval 11">
            <a:extLst>
              <a:ext uri="{FF2B5EF4-FFF2-40B4-BE49-F238E27FC236}">
                <a16:creationId xmlns:a16="http://schemas.microsoft.com/office/drawing/2014/main" id="{A64C911B-29D4-64A3-40D5-A6C06BFF32D3}"/>
              </a:ext>
            </a:extLst>
          </p:cNvPr>
          <p:cNvSpPr>
            <a:spLocks noChangeArrowheads="1"/>
          </p:cNvSpPr>
          <p:nvPr/>
        </p:nvSpPr>
        <p:spPr bwMode="auto">
          <a:xfrm flipV="1">
            <a:off x="4648200" y="2978150"/>
            <a:ext cx="152400" cy="152400"/>
          </a:xfrm>
          <a:prstGeom prst="ellipse">
            <a:avLst/>
          </a:prstGeom>
          <a:solidFill>
            <a:schemeClr val="bg1"/>
          </a:solidFill>
          <a:ln w="38100">
            <a:solidFill>
              <a:schemeClr val="tx1"/>
            </a:solidFill>
            <a:round/>
            <a:headEnd/>
            <a:tailEnd/>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zh-CN" altLang="en-US" sz="2400">
              <a:solidFill>
                <a:schemeClr val="bg2"/>
              </a:solidFill>
              <a:latin typeface="Times New Roman" panose="02020603050405020304" pitchFamily="18" charset="0"/>
            </a:endParaRPr>
          </a:p>
        </p:txBody>
      </p:sp>
      <p:pic>
        <p:nvPicPr>
          <p:cNvPr id="6" name="Picture 12" descr="74LS00">
            <a:extLst>
              <a:ext uri="{FF2B5EF4-FFF2-40B4-BE49-F238E27FC236}">
                <a16:creationId xmlns:a16="http://schemas.microsoft.com/office/drawing/2014/main" id="{F7A2D903-8D4A-9D5B-850A-54D43D39991B}"/>
              </a:ext>
            </a:extLst>
          </p:cNvPr>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23967" t="51378" r="60432" b="33333"/>
          <a:stretch>
            <a:fillRect/>
          </a:stretch>
        </p:blipFill>
        <p:spPr bwMode="auto">
          <a:xfrm>
            <a:off x="3810000" y="4495800"/>
            <a:ext cx="11414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Oval 16">
            <a:extLst>
              <a:ext uri="{FF2B5EF4-FFF2-40B4-BE49-F238E27FC236}">
                <a16:creationId xmlns:a16="http://schemas.microsoft.com/office/drawing/2014/main" id="{67C17902-E014-88AF-E8F6-C2372694F2A7}"/>
              </a:ext>
            </a:extLst>
          </p:cNvPr>
          <p:cNvSpPr>
            <a:spLocks noChangeArrowheads="1"/>
          </p:cNvSpPr>
          <p:nvPr/>
        </p:nvSpPr>
        <p:spPr bwMode="auto">
          <a:xfrm flipV="1">
            <a:off x="4648200" y="4883150"/>
            <a:ext cx="152400" cy="152400"/>
          </a:xfrm>
          <a:prstGeom prst="ellipse">
            <a:avLst/>
          </a:prstGeom>
          <a:solidFill>
            <a:schemeClr val="bg1"/>
          </a:solidFill>
          <a:ln w="38100">
            <a:solidFill>
              <a:schemeClr val="tx1"/>
            </a:solidFill>
            <a:round/>
            <a:headEnd/>
            <a:tailEnd/>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zh-CN" altLang="en-US" sz="2400">
              <a:solidFill>
                <a:schemeClr val="bg2"/>
              </a:solidFill>
              <a:latin typeface="Times New Roman" panose="02020603050405020304" pitchFamily="18" charset="0"/>
            </a:endParaRPr>
          </a:p>
        </p:txBody>
      </p:sp>
      <p:sp>
        <p:nvSpPr>
          <p:cNvPr id="8" name="Text Box 17">
            <a:extLst>
              <a:ext uri="{FF2B5EF4-FFF2-40B4-BE49-F238E27FC236}">
                <a16:creationId xmlns:a16="http://schemas.microsoft.com/office/drawing/2014/main" id="{B6A40263-41A1-FDF5-7A35-2AC0FC5EA918}"/>
              </a:ext>
            </a:extLst>
          </p:cNvPr>
          <p:cNvSpPr txBox="1">
            <a:spLocks noChangeArrowheads="1"/>
          </p:cNvSpPr>
          <p:nvPr/>
        </p:nvSpPr>
        <p:spPr bwMode="auto">
          <a:xfrm>
            <a:off x="4038600" y="472440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zh-CN" sz="2400" b="1">
                <a:latin typeface="Times New Roman" panose="02020603050405020304" pitchFamily="18" charset="0"/>
              </a:rPr>
              <a:t>&amp;</a:t>
            </a:r>
          </a:p>
        </p:txBody>
      </p:sp>
      <p:sp>
        <p:nvSpPr>
          <p:cNvPr id="9" name="Text Box 24">
            <a:extLst>
              <a:ext uri="{FF2B5EF4-FFF2-40B4-BE49-F238E27FC236}">
                <a16:creationId xmlns:a16="http://schemas.microsoft.com/office/drawing/2014/main" id="{9A13BB84-235A-256F-3365-8E9F1880DE7D}"/>
              </a:ext>
            </a:extLst>
          </p:cNvPr>
          <p:cNvSpPr txBox="1">
            <a:spLocks noChangeArrowheads="1"/>
          </p:cNvSpPr>
          <p:nvPr/>
        </p:nvSpPr>
        <p:spPr bwMode="auto">
          <a:xfrm>
            <a:off x="2057400" y="2590800"/>
            <a:ext cx="38576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zh-CN" sz="2800" b="1">
                <a:latin typeface="Times New Roman" panose="02020603050405020304" pitchFamily="18" charset="0"/>
              </a:rPr>
              <a:t>S</a:t>
            </a:r>
            <a:endParaRPr lang="en-US" altLang="zh-CN" sz="2800" b="1" baseline="-25000">
              <a:latin typeface="Times New Roman" panose="02020603050405020304" pitchFamily="18" charset="0"/>
            </a:endParaRPr>
          </a:p>
        </p:txBody>
      </p:sp>
      <p:sp>
        <p:nvSpPr>
          <p:cNvPr id="10" name="Text Box 27">
            <a:extLst>
              <a:ext uri="{FF2B5EF4-FFF2-40B4-BE49-F238E27FC236}">
                <a16:creationId xmlns:a16="http://schemas.microsoft.com/office/drawing/2014/main" id="{31B2F85E-9D36-435F-249E-A177A586E725}"/>
              </a:ext>
            </a:extLst>
          </p:cNvPr>
          <p:cNvSpPr txBox="1">
            <a:spLocks noChangeArrowheads="1"/>
          </p:cNvSpPr>
          <p:nvPr/>
        </p:nvSpPr>
        <p:spPr bwMode="auto">
          <a:xfrm>
            <a:off x="6629400" y="2819400"/>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zh-CN" sz="2400" b="1">
                <a:latin typeface="Times New Roman" panose="02020603050405020304" pitchFamily="18" charset="0"/>
              </a:rPr>
              <a:t>Q</a:t>
            </a:r>
          </a:p>
        </p:txBody>
      </p:sp>
      <p:sp>
        <p:nvSpPr>
          <p:cNvPr id="11" name="Text Box 28">
            <a:extLst>
              <a:ext uri="{FF2B5EF4-FFF2-40B4-BE49-F238E27FC236}">
                <a16:creationId xmlns:a16="http://schemas.microsoft.com/office/drawing/2014/main" id="{F0140C60-27FE-271C-74B0-4BBCB7AC172F}"/>
              </a:ext>
            </a:extLst>
          </p:cNvPr>
          <p:cNvSpPr txBox="1">
            <a:spLocks noChangeArrowheads="1"/>
          </p:cNvSpPr>
          <p:nvPr/>
        </p:nvSpPr>
        <p:spPr bwMode="auto">
          <a:xfrm>
            <a:off x="6781800" y="4724400"/>
            <a:ext cx="4206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zh-CN" sz="2400" b="1">
                <a:latin typeface="Times New Roman" panose="02020603050405020304" pitchFamily="18" charset="0"/>
              </a:rPr>
              <a:t>Q</a:t>
            </a:r>
          </a:p>
        </p:txBody>
      </p:sp>
      <p:sp>
        <p:nvSpPr>
          <p:cNvPr id="12" name="Line 38">
            <a:extLst>
              <a:ext uri="{FF2B5EF4-FFF2-40B4-BE49-F238E27FC236}">
                <a16:creationId xmlns:a16="http://schemas.microsoft.com/office/drawing/2014/main" id="{F92909A2-DF29-B9E8-4D96-1C5C589C0C09}"/>
              </a:ext>
            </a:extLst>
          </p:cNvPr>
          <p:cNvSpPr>
            <a:spLocks noChangeShapeType="1"/>
          </p:cNvSpPr>
          <p:nvPr/>
        </p:nvSpPr>
        <p:spPr bwMode="auto">
          <a:xfrm>
            <a:off x="6819900" y="4800600"/>
            <a:ext cx="304800"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3" name="Text Box 39">
            <a:extLst>
              <a:ext uri="{FF2B5EF4-FFF2-40B4-BE49-F238E27FC236}">
                <a16:creationId xmlns:a16="http://schemas.microsoft.com/office/drawing/2014/main" id="{0064D068-B2C2-CDA7-A691-4258D0F8D75F}"/>
              </a:ext>
            </a:extLst>
          </p:cNvPr>
          <p:cNvSpPr txBox="1">
            <a:spLocks noChangeArrowheads="1"/>
          </p:cNvSpPr>
          <p:nvPr/>
        </p:nvSpPr>
        <p:spPr bwMode="auto">
          <a:xfrm>
            <a:off x="2057400" y="4953000"/>
            <a:ext cx="4445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zh-CN" sz="2800" b="1">
                <a:latin typeface="Times New Roman" panose="02020603050405020304" pitchFamily="18" charset="0"/>
              </a:rPr>
              <a:t>R</a:t>
            </a:r>
            <a:endParaRPr lang="en-US" altLang="zh-CN" sz="2800" b="1" baseline="-25000">
              <a:latin typeface="Times New Roman" panose="02020603050405020304" pitchFamily="18" charset="0"/>
            </a:endParaRPr>
          </a:p>
        </p:txBody>
      </p:sp>
      <p:sp>
        <p:nvSpPr>
          <p:cNvPr id="14" name="Rectangle 42">
            <a:extLst>
              <a:ext uri="{FF2B5EF4-FFF2-40B4-BE49-F238E27FC236}">
                <a16:creationId xmlns:a16="http://schemas.microsoft.com/office/drawing/2014/main" id="{36EA09CD-AA84-1544-39A6-306E8526E0E9}"/>
              </a:ext>
            </a:extLst>
          </p:cNvPr>
          <p:cNvSpPr>
            <a:spLocks noChangeArrowheads="1"/>
          </p:cNvSpPr>
          <p:nvPr/>
        </p:nvSpPr>
        <p:spPr bwMode="auto">
          <a:xfrm>
            <a:off x="1692275" y="2133600"/>
            <a:ext cx="11128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zh-CN" altLang="en-US" sz="2400" b="1" dirty="0">
                <a:latin typeface="Times New Roman" panose="02020603050405020304" pitchFamily="18" charset="0"/>
              </a:rPr>
              <a:t>置数端</a:t>
            </a:r>
          </a:p>
        </p:txBody>
      </p:sp>
      <p:sp>
        <p:nvSpPr>
          <p:cNvPr id="15" name="Rectangle 43">
            <a:extLst>
              <a:ext uri="{FF2B5EF4-FFF2-40B4-BE49-F238E27FC236}">
                <a16:creationId xmlns:a16="http://schemas.microsoft.com/office/drawing/2014/main" id="{94B4C058-98BA-B9AB-CB0E-B96FF0D0F345}"/>
              </a:ext>
            </a:extLst>
          </p:cNvPr>
          <p:cNvSpPr>
            <a:spLocks noChangeArrowheads="1"/>
          </p:cNvSpPr>
          <p:nvPr/>
        </p:nvSpPr>
        <p:spPr bwMode="auto">
          <a:xfrm>
            <a:off x="1687513" y="5343525"/>
            <a:ext cx="11128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zh-CN" altLang="en-US" sz="2400" b="1">
                <a:latin typeface="Times New Roman" panose="02020603050405020304" pitchFamily="18" charset="0"/>
              </a:rPr>
              <a:t>清零端</a:t>
            </a:r>
          </a:p>
        </p:txBody>
      </p:sp>
      <p:sp>
        <p:nvSpPr>
          <p:cNvPr id="16" name="Line 6">
            <a:extLst>
              <a:ext uri="{FF2B5EF4-FFF2-40B4-BE49-F238E27FC236}">
                <a16:creationId xmlns:a16="http://schemas.microsoft.com/office/drawing/2014/main" id="{B5B41DA2-B593-4C67-1A2B-970D93C91E24}"/>
              </a:ext>
            </a:extLst>
          </p:cNvPr>
          <p:cNvSpPr>
            <a:spLocks noChangeShapeType="1"/>
          </p:cNvSpPr>
          <p:nvPr/>
        </p:nvSpPr>
        <p:spPr bwMode="auto">
          <a:xfrm flipV="1">
            <a:off x="4876800" y="4953000"/>
            <a:ext cx="1752600" cy="17463"/>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7" name="Line 7">
            <a:extLst>
              <a:ext uri="{FF2B5EF4-FFF2-40B4-BE49-F238E27FC236}">
                <a16:creationId xmlns:a16="http://schemas.microsoft.com/office/drawing/2014/main" id="{DC9FF048-DC42-1123-ADE4-860C6DD17119}"/>
              </a:ext>
            </a:extLst>
          </p:cNvPr>
          <p:cNvSpPr>
            <a:spLocks noChangeShapeType="1"/>
          </p:cNvSpPr>
          <p:nvPr/>
        </p:nvSpPr>
        <p:spPr bwMode="auto">
          <a:xfrm>
            <a:off x="3276600" y="4765675"/>
            <a:ext cx="5334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8" name="Line 8">
            <a:extLst>
              <a:ext uri="{FF2B5EF4-FFF2-40B4-BE49-F238E27FC236}">
                <a16:creationId xmlns:a16="http://schemas.microsoft.com/office/drawing/2014/main" id="{76B8A0B5-8779-478E-BC9E-CCA7E173B853}"/>
              </a:ext>
            </a:extLst>
          </p:cNvPr>
          <p:cNvSpPr>
            <a:spLocks noChangeShapeType="1"/>
          </p:cNvSpPr>
          <p:nvPr/>
        </p:nvSpPr>
        <p:spPr bwMode="auto">
          <a:xfrm flipV="1">
            <a:off x="2590800" y="5180013"/>
            <a:ext cx="1219200" cy="1587"/>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 name="Line 19">
            <a:extLst>
              <a:ext uri="{FF2B5EF4-FFF2-40B4-BE49-F238E27FC236}">
                <a16:creationId xmlns:a16="http://schemas.microsoft.com/office/drawing/2014/main" id="{760F59EF-BA8C-6601-B56F-37AF341185FC}"/>
              </a:ext>
            </a:extLst>
          </p:cNvPr>
          <p:cNvSpPr>
            <a:spLocks noChangeShapeType="1"/>
          </p:cNvSpPr>
          <p:nvPr/>
        </p:nvSpPr>
        <p:spPr bwMode="auto">
          <a:xfrm>
            <a:off x="2514600" y="2857500"/>
            <a:ext cx="13716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 name="Line 23">
            <a:extLst>
              <a:ext uri="{FF2B5EF4-FFF2-40B4-BE49-F238E27FC236}">
                <a16:creationId xmlns:a16="http://schemas.microsoft.com/office/drawing/2014/main" id="{42BCE3D1-0AD7-2E25-3C73-84791BF5C0BB}"/>
              </a:ext>
            </a:extLst>
          </p:cNvPr>
          <p:cNvSpPr>
            <a:spLocks noChangeShapeType="1"/>
          </p:cNvSpPr>
          <p:nvPr/>
        </p:nvSpPr>
        <p:spPr bwMode="auto">
          <a:xfrm>
            <a:off x="5791200" y="3048000"/>
            <a:ext cx="0" cy="3810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 name="Line 26">
            <a:extLst>
              <a:ext uri="{FF2B5EF4-FFF2-40B4-BE49-F238E27FC236}">
                <a16:creationId xmlns:a16="http://schemas.microsoft.com/office/drawing/2014/main" id="{BD67874E-28F4-4EFD-6DE7-96BD0003626B}"/>
              </a:ext>
            </a:extLst>
          </p:cNvPr>
          <p:cNvSpPr>
            <a:spLocks noChangeShapeType="1"/>
          </p:cNvSpPr>
          <p:nvPr/>
        </p:nvSpPr>
        <p:spPr bwMode="auto">
          <a:xfrm flipV="1">
            <a:off x="4876800" y="3073400"/>
            <a:ext cx="16002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2" name="Oval 31">
            <a:extLst>
              <a:ext uri="{FF2B5EF4-FFF2-40B4-BE49-F238E27FC236}">
                <a16:creationId xmlns:a16="http://schemas.microsoft.com/office/drawing/2014/main" id="{AE847622-BCCF-3B24-0298-BC6BE5F08D12}"/>
              </a:ext>
            </a:extLst>
          </p:cNvPr>
          <p:cNvSpPr>
            <a:spLocks noChangeAspect="1" noChangeArrowheads="1"/>
          </p:cNvSpPr>
          <p:nvPr/>
        </p:nvSpPr>
        <p:spPr bwMode="auto">
          <a:xfrm>
            <a:off x="5737225" y="3005138"/>
            <a:ext cx="107950" cy="107950"/>
          </a:xfrm>
          <a:prstGeom prst="ellipse">
            <a:avLst/>
          </a:prstGeom>
          <a:solidFill>
            <a:schemeClr val="tx1"/>
          </a:solidFill>
          <a:ln w="38100">
            <a:solidFill>
              <a:schemeClr val="tx1"/>
            </a:solidFill>
            <a:round/>
            <a:headEnd/>
            <a:tailEnd/>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zh-CN" altLang="en-US" sz="2400">
              <a:solidFill>
                <a:schemeClr val="bg2"/>
              </a:solidFill>
              <a:latin typeface="Times New Roman" panose="02020603050405020304" pitchFamily="18" charset="0"/>
            </a:endParaRPr>
          </a:p>
        </p:txBody>
      </p:sp>
      <p:sp>
        <p:nvSpPr>
          <p:cNvPr id="23" name="Line 32">
            <a:extLst>
              <a:ext uri="{FF2B5EF4-FFF2-40B4-BE49-F238E27FC236}">
                <a16:creationId xmlns:a16="http://schemas.microsoft.com/office/drawing/2014/main" id="{39F4BE71-0281-B979-7B05-8578C951DDEB}"/>
              </a:ext>
            </a:extLst>
          </p:cNvPr>
          <p:cNvSpPr>
            <a:spLocks noChangeShapeType="1"/>
          </p:cNvSpPr>
          <p:nvPr/>
        </p:nvSpPr>
        <p:spPr bwMode="auto">
          <a:xfrm>
            <a:off x="3276600" y="4343400"/>
            <a:ext cx="0" cy="4572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4" name="Line 33">
            <a:extLst>
              <a:ext uri="{FF2B5EF4-FFF2-40B4-BE49-F238E27FC236}">
                <a16:creationId xmlns:a16="http://schemas.microsoft.com/office/drawing/2014/main" id="{87CA509D-1426-4C1D-4C17-7EFD520DC18A}"/>
              </a:ext>
            </a:extLst>
          </p:cNvPr>
          <p:cNvSpPr>
            <a:spLocks noChangeShapeType="1"/>
          </p:cNvSpPr>
          <p:nvPr/>
        </p:nvSpPr>
        <p:spPr bwMode="auto">
          <a:xfrm flipV="1">
            <a:off x="3276600" y="3429000"/>
            <a:ext cx="2514600" cy="9144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5" name="Line 34">
            <a:extLst>
              <a:ext uri="{FF2B5EF4-FFF2-40B4-BE49-F238E27FC236}">
                <a16:creationId xmlns:a16="http://schemas.microsoft.com/office/drawing/2014/main" id="{FE5473E3-5E71-D13E-9ECB-B8C369E77084}"/>
              </a:ext>
            </a:extLst>
          </p:cNvPr>
          <p:cNvSpPr>
            <a:spLocks noChangeShapeType="1"/>
          </p:cNvSpPr>
          <p:nvPr/>
        </p:nvSpPr>
        <p:spPr bwMode="auto">
          <a:xfrm>
            <a:off x="3200400" y="3276600"/>
            <a:ext cx="6858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6" name="Line 35">
            <a:extLst>
              <a:ext uri="{FF2B5EF4-FFF2-40B4-BE49-F238E27FC236}">
                <a16:creationId xmlns:a16="http://schemas.microsoft.com/office/drawing/2014/main" id="{49BCA8F0-7F86-68F4-CB0E-4BCF901476AE}"/>
              </a:ext>
            </a:extLst>
          </p:cNvPr>
          <p:cNvSpPr>
            <a:spLocks noChangeShapeType="1"/>
          </p:cNvSpPr>
          <p:nvPr/>
        </p:nvSpPr>
        <p:spPr bwMode="auto">
          <a:xfrm>
            <a:off x="3200400" y="3276600"/>
            <a:ext cx="0" cy="4572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 name="Line 36">
            <a:extLst>
              <a:ext uri="{FF2B5EF4-FFF2-40B4-BE49-F238E27FC236}">
                <a16:creationId xmlns:a16="http://schemas.microsoft.com/office/drawing/2014/main" id="{D6CBC461-3A20-8F5C-F3BE-A30B68B00621}"/>
              </a:ext>
            </a:extLst>
          </p:cNvPr>
          <p:cNvSpPr>
            <a:spLocks noChangeShapeType="1"/>
          </p:cNvSpPr>
          <p:nvPr/>
        </p:nvSpPr>
        <p:spPr bwMode="auto">
          <a:xfrm>
            <a:off x="5791200" y="4495800"/>
            <a:ext cx="0" cy="4572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8" name="Line 37">
            <a:extLst>
              <a:ext uri="{FF2B5EF4-FFF2-40B4-BE49-F238E27FC236}">
                <a16:creationId xmlns:a16="http://schemas.microsoft.com/office/drawing/2014/main" id="{D353E905-EF8F-ABA0-4598-4B75B1A43F1C}"/>
              </a:ext>
            </a:extLst>
          </p:cNvPr>
          <p:cNvSpPr>
            <a:spLocks noChangeShapeType="1"/>
          </p:cNvSpPr>
          <p:nvPr/>
        </p:nvSpPr>
        <p:spPr bwMode="auto">
          <a:xfrm>
            <a:off x="3200400" y="3733800"/>
            <a:ext cx="2590800" cy="7620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9" name="Oval 30">
            <a:extLst>
              <a:ext uri="{FF2B5EF4-FFF2-40B4-BE49-F238E27FC236}">
                <a16:creationId xmlns:a16="http://schemas.microsoft.com/office/drawing/2014/main" id="{AF887255-E2E0-1B01-AF6C-B9EB0253711D}"/>
              </a:ext>
            </a:extLst>
          </p:cNvPr>
          <p:cNvSpPr>
            <a:spLocks noChangeAspect="1" noChangeArrowheads="1"/>
          </p:cNvSpPr>
          <p:nvPr/>
        </p:nvSpPr>
        <p:spPr bwMode="auto">
          <a:xfrm>
            <a:off x="5737225" y="4910138"/>
            <a:ext cx="107950" cy="107950"/>
          </a:xfrm>
          <a:prstGeom prst="ellipse">
            <a:avLst/>
          </a:prstGeom>
          <a:solidFill>
            <a:schemeClr val="tx1"/>
          </a:solidFill>
          <a:ln w="38100">
            <a:solidFill>
              <a:schemeClr val="tx1"/>
            </a:solidFill>
            <a:round/>
            <a:headEnd/>
            <a:tailEnd/>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zh-CN" altLang="en-US" sz="2400">
              <a:solidFill>
                <a:schemeClr val="bg2"/>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childTnLst>
                          </p:cTn>
                        </p:par>
                        <p:par>
                          <p:cTn id="17" fill="hold">
                            <p:stCondLst>
                              <p:cond delay="0"/>
                            </p:stCondLst>
                            <p:childTnLst>
                              <p:par>
                                <p:cTn id="18" presetID="1" presetClass="entr" presetSubtype="0" fill="hold" nodeType="afterEffect">
                                  <p:stCondLst>
                                    <p:cond delay="0"/>
                                  </p:stCondLst>
                                  <p:childTnLst>
                                    <p:set>
                                      <p:cBhvr>
                                        <p:cTn id="19" dur="1" fill="hold">
                                          <p:stCondLst>
                                            <p:cond delay="0"/>
                                          </p:stCondLst>
                                        </p:cTn>
                                        <p:tgtEl>
                                          <p:spTgt spid="22"/>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2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3"/>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0"/>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2"/>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5"/>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3" grpId="0"/>
      <p:bldP spid="14" grpId="0"/>
      <p:bldP spid="15" grpId="0"/>
      <p:bldP spid="22" grpId="0" animBg="1"/>
      <p:bldP spid="2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24E826E5-E42C-7E91-3A4F-3920ECBBAF11}"/>
              </a:ext>
            </a:extLst>
          </p:cNvPr>
          <p:cNvSpPr>
            <a:spLocks noGrp="1"/>
          </p:cNvSpPr>
          <p:nvPr>
            <p:ph type="title"/>
          </p:nvPr>
        </p:nvSpPr>
        <p:spPr/>
        <p:txBody>
          <a:bodyPr/>
          <a:lstStyle/>
          <a:p>
            <a:pPr eaLnBrk="1" hangingPunct="1"/>
            <a:r>
              <a:rPr lang="zh-CN" altLang="en-US" sz="4000" b="1"/>
              <a:t>实验内容</a:t>
            </a:r>
            <a:r>
              <a:rPr lang="en-US" altLang="zh-CN" sz="4000" b="1"/>
              <a:t>2:</a:t>
            </a:r>
            <a:br>
              <a:rPr lang="en-US" altLang="zh-CN" sz="4000" b="1"/>
            </a:br>
            <a:r>
              <a:rPr lang="en-US" altLang="zh-CN" sz="4000" b="1"/>
              <a:t>JK</a:t>
            </a:r>
            <a:r>
              <a:rPr lang="zh-CN" altLang="en-US" sz="4000" b="1"/>
              <a:t>触发器逻辑功能验证</a:t>
            </a:r>
            <a:endParaRPr lang="en-US" altLang="zh-CN" sz="4000" b="1"/>
          </a:p>
        </p:txBody>
      </p:sp>
      <p:grpSp>
        <p:nvGrpSpPr>
          <p:cNvPr id="18435" name="组合 1">
            <a:extLst>
              <a:ext uri="{FF2B5EF4-FFF2-40B4-BE49-F238E27FC236}">
                <a16:creationId xmlns:a16="http://schemas.microsoft.com/office/drawing/2014/main" id="{F130BD90-ABE5-12A6-8F94-E748AC3F1A67}"/>
              </a:ext>
            </a:extLst>
          </p:cNvPr>
          <p:cNvGrpSpPr>
            <a:grpSpLocks/>
          </p:cNvGrpSpPr>
          <p:nvPr/>
        </p:nvGrpSpPr>
        <p:grpSpPr bwMode="auto">
          <a:xfrm>
            <a:off x="3143250" y="1822451"/>
            <a:ext cx="5543550" cy="4054475"/>
            <a:chOff x="1476375" y="1822450"/>
            <a:chExt cx="6192838" cy="4749800"/>
          </a:xfrm>
        </p:grpSpPr>
        <p:pic>
          <p:nvPicPr>
            <p:cNvPr id="18437" name="Picture 4">
              <a:extLst>
                <a:ext uri="{FF2B5EF4-FFF2-40B4-BE49-F238E27FC236}">
                  <a16:creationId xmlns:a16="http://schemas.microsoft.com/office/drawing/2014/main" id="{C35A517C-21FE-8DE5-5D7B-90019F6F971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6375" y="1822450"/>
              <a:ext cx="6192838" cy="474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8438" name="直接连接符 7">
              <a:extLst>
                <a:ext uri="{FF2B5EF4-FFF2-40B4-BE49-F238E27FC236}">
                  <a16:creationId xmlns:a16="http://schemas.microsoft.com/office/drawing/2014/main" id="{F0D527EC-45A9-EDD9-545D-5C986AF34BE4}"/>
                </a:ext>
              </a:extLst>
            </p:cNvPr>
            <p:cNvCxnSpPr>
              <a:cxnSpLocks noChangeShapeType="1"/>
            </p:cNvCxnSpPr>
            <p:nvPr/>
          </p:nvCxnSpPr>
          <p:spPr bwMode="auto">
            <a:xfrm rot="5400000">
              <a:off x="-73025" y="4213225"/>
              <a:ext cx="4573588"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cxnSp>
          <p:nvCxnSpPr>
            <p:cNvPr id="18439" name="直接连接符 9">
              <a:extLst>
                <a:ext uri="{FF2B5EF4-FFF2-40B4-BE49-F238E27FC236}">
                  <a16:creationId xmlns:a16="http://schemas.microsoft.com/office/drawing/2014/main" id="{D3640B02-D20A-22EE-41B0-6F86BFC5419C}"/>
                </a:ext>
              </a:extLst>
            </p:cNvPr>
            <p:cNvCxnSpPr>
              <a:cxnSpLocks noChangeShapeType="1"/>
            </p:cNvCxnSpPr>
            <p:nvPr/>
          </p:nvCxnSpPr>
          <p:spPr bwMode="auto">
            <a:xfrm rot="5400000">
              <a:off x="1286669" y="4212431"/>
              <a:ext cx="4572000" cy="1588"/>
            </a:xfrm>
            <a:prstGeom prst="line">
              <a:avLst/>
            </a:prstGeom>
            <a:noFill/>
            <a:ln w="9525" algn="ctr">
              <a:solidFill>
                <a:schemeClr val="tx1"/>
              </a:solidFill>
              <a:round/>
              <a:headEnd/>
              <a:tailEnd/>
            </a:ln>
            <a:extLst>
              <a:ext uri="{909E8E84-426E-40DD-AFC4-6F175D3DCCD1}">
                <a14:hiddenFill xmlns:a14="http://schemas.microsoft.com/office/drawing/2010/main">
                  <a:noFill/>
                </a14:hiddenFill>
              </a:ext>
            </a:extLst>
          </p:spPr>
        </p:cxnSp>
      </p:grpSp>
      <p:sp>
        <p:nvSpPr>
          <p:cNvPr id="7" name="矩形 6">
            <a:extLst>
              <a:ext uri="{FF2B5EF4-FFF2-40B4-BE49-F238E27FC236}">
                <a16:creationId xmlns:a16="http://schemas.microsoft.com/office/drawing/2014/main" id="{2DE1F37D-590D-4D42-97BB-5123E486D7A8}"/>
              </a:ext>
            </a:extLst>
          </p:cNvPr>
          <p:cNvSpPr/>
          <p:nvPr/>
        </p:nvSpPr>
        <p:spPr>
          <a:xfrm>
            <a:off x="2695576" y="6021389"/>
            <a:ext cx="6704013" cy="503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73050" indent="-273050">
              <a:spcBef>
                <a:spcPct val="20000"/>
              </a:spcBef>
              <a:buClr>
                <a:srgbClr val="0BD0D9"/>
              </a:buClr>
              <a:buSzPct val="95000"/>
              <a:buFont typeface="Wingdings 2" pitchFamily="18" charset="2"/>
              <a:buChar char=""/>
              <a:defRPr/>
            </a:pPr>
            <a:r>
              <a:rPr lang="zh-CN" altLang="en-US" b="1" dirty="0"/>
              <a:t>注意：实验所用的 </a:t>
            </a:r>
            <a:r>
              <a:rPr lang="en-US" altLang="zh-CN" b="1" dirty="0"/>
              <a:t>112</a:t>
            </a:r>
            <a:r>
              <a:rPr lang="zh-CN" altLang="en-US" b="1" dirty="0"/>
              <a:t>芯片为下降沿触发</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32118F7E-FDD2-57C5-21AD-713D3965B7B5}"/>
              </a:ext>
            </a:extLst>
          </p:cNvPr>
          <p:cNvSpPr>
            <a:spLocks noGrp="1"/>
          </p:cNvSpPr>
          <p:nvPr>
            <p:ph type="title"/>
          </p:nvPr>
        </p:nvSpPr>
        <p:spPr/>
        <p:txBody>
          <a:bodyPr/>
          <a:lstStyle/>
          <a:p>
            <a:pPr eaLnBrk="1" hangingPunct="1"/>
            <a:r>
              <a:rPr lang="zh-CN" altLang="en-US" sz="4000" b="1"/>
              <a:t>实验内容</a:t>
            </a:r>
            <a:r>
              <a:rPr lang="en-US" altLang="zh-CN" sz="4000" b="1"/>
              <a:t>3:</a:t>
            </a:r>
            <a:br>
              <a:rPr lang="en-US" altLang="zh-CN" sz="4000" b="1"/>
            </a:br>
            <a:r>
              <a:rPr lang="en-US" altLang="zh-CN" sz="4000" b="1"/>
              <a:t>D</a:t>
            </a:r>
            <a:r>
              <a:rPr lang="zh-CN" altLang="en-US" sz="4000" b="1"/>
              <a:t>触发器功能验证</a:t>
            </a:r>
          </a:p>
        </p:txBody>
      </p:sp>
      <p:sp>
        <p:nvSpPr>
          <p:cNvPr id="23555" name="Rectangle 3">
            <a:extLst>
              <a:ext uri="{FF2B5EF4-FFF2-40B4-BE49-F238E27FC236}">
                <a16:creationId xmlns:a16="http://schemas.microsoft.com/office/drawing/2014/main" id="{6C768BAD-A6A0-05D9-DAA0-AFD353B9B61D}"/>
              </a:ext>
            </a:extLst>
          </p:cNvPr>
          <p:cNvSpPr>
            <a:spLocks noGrp="1"/>
          </p:cNvSpPr>
          <p:nvPr>
            <p:ph idx="1"/>
          </p:nvPr>
        </p:nvSpPr>
        <p:spPr/>
        <p:txBody>
          <a:bodyPr/>
          <a:lstStyle/>
          <a:p>
            <a:pPr eaLnBrk="1" hangingPunct="1"/>
            <a:r>
              <a:rPr lang="zh-CN" altLang="en-US" b="1"/>
              <a:t>当</a:t>
            </a:r>
            <a:r>
              <a:rPr lang="en-US" altLang="zh-CN" b="1"/>
              <a:t>CP=0</a:t>
            </a:r>
            <a:r>
              <a:rPr lang="zh-CN" altLang="en-US" b="1"/>
              <a:t>时，</a:t>
            </a:r>
            <a:r>
              <a:rPr lang="en-US" altLang="zh-CN" b="1"/>
              <a:t>D</a:t>
            </a:r>
            <a:r>
              <a:rPr lang="zh-CN" altLang="en-US" b="1"/>
              <a:t>触发器不工作，处于保持状态</a:t>
            </a:r>
          </a:p>
          <a:p>
            <a:pPr eaLnBrk="1" hangingPunct="1"/>
            <a:r>
              <a:rPr lang="zh-CN" altLang="en-US" b="1"/>
              <a:t>当</a:t>
            </a:r>
            <a:r>
              <a:rPr lang="en-US" altLang="zh-CN" b="1"/>
              <a:t>CP</a:t>
            </a:r>
            <a:r>
              <a:rPr lang="zh-CN" altLang="en-US" b="1"/>
              <a:t>产生上升沿时，触发器在工作状态</a:t>
            </a:r>
          </a:p>
        </p:txBody>
      </p:sp>
      <p:pic>
        <p:nvPicPr>
          <p:cNvPr id="23556" name="Picture 5">
            <a:extLst>
              <a:ext uri="{FF2B5EF4-FFF2-40B4-BE49-F238E27FC236}">
                <a16:creationId xmlns:a16="http://schemas.microsoft.com/office/drawing/2014/main" id="{96564EC0-249F-8D5B-E592-1A707F6A15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775" y="2997200"/>
            <a:ext cx="3340100" cy="203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5" name="矩形 4">
            <a:extLst>
              <a:ext uri="{FF2B5EF4-FFF2-40B4-BE49-F238E27FC236}">
                <a16:creationId xmlns:a16="http://schemas.microsoft.com/office/drawing/2014/main" id="{0705D2AF-6E6C-43FB-8756-287710C2006F}"/>
              </a:ext>
            </a:extLst>
          </p:cNvPr>
          <p:cNvSpPr/>
          <p:nvPr/>
        </p:nvSpPr>
        <p:spPr>
          <a:xfrm>
            <a:off x="2711450" y="4933950"/>
            <a:ext cx="7499350"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73050" indent="-273050">
              <a:spcBef>
                <a:spcPct val="20000"/>
              </a:spcBef>
              <a:buClr>
                <a:srgbClr val="0BD0D9"/>
              </a:buClr>
              <a:buSzPct val="95000"/>
              <a:buFont typeface="Wingdings 2" pitchFamily="18" charset="2"/>
              <a:buChar char=""/>
              <a:defRPr/>
            </a:pPr>
            <a:r>
              <a:rPr lang="zh-CN" altLang="en-US" b="1" dirty="0"/>
              <a:t>注意：实验所用的 </a:t>
            </a:r>
            <a:r>
              <a:rPr lang="en-US" altLang="zh-CN" b="1" dirty="0"/>
              <a:t>74</a:t>
            </a:r>
            <a:r>
              <a:rPr lang="zh-CN" altLang="en-US" b="1" dirty="0"/>
              <a:t>芯片为上升沿触发</a:t>
            </a:r>
            <a:endParaRPr lang="en-US" altLang="zh-CN" b="1" dirty="0"/>
          </a:p>
          <a:p>
            <a:pPr marL="273050" indent="-273050">
              <a:spcBef>
                <a:spcPct val="20000"/>
              </a:spcBef>
              <a:buClr>
                <a:srgbClr val="0BD0D9"/>
              </a:buClr>
              <a:buSzPct val="95000"/>
              <a:buFont typeface="Wingdings 2" pitchFamily="18" charset="2"/>
              <a:buChar char=""/>
              <a:defRPr/>
            </a:pPr>
            <a:r>
              <a:rPr lang="zh-CN" altLang="en-US" b="1" dirty="0"/>
              <a:t>在上升沿到来时，</a:t>
            </a:r>
            <a:r>
              <a:rPr lang="en-US" altLang="zh-CN" b="1" dirty="0"/>
              <a:t>D</a:t>
            </a:r>
            <a:r>
              <a:rPr lang="zh-CN" altLang="en-US" b="1" dirty="0"/>
              <a:t>触发器的次态与输入</a:t>
            </a:r>
            <a:r>
              <a:rPr lang="en-US" altLang="zh-CN" b="1" dirty="0"/>
              <a:t>D</a:t>
            </a:r>
            <a:r>
              <a:rPr lang="zh-CN" altLang="en-US" b="1" dirty="0"/>
              <a:t>保持一致</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26626" name="图片 1">
            <a:extLst>
              <a:ext uri="{FF2B5EF4-FFF2-40B4-BE49-F238E27FC236}">
                <a16:creationId xmlns:a16="http://schemas.microsoft.com/office/drawing/2014/main" id="{B2C1F197-45AC-C76D-61F1-597576A415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2020889"/>
            <a:ext cx="9144000"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7" name="Rectangle 3">
            <a:extLst>
              <a:ext uri="{FF2B5EF4-FFF2-40B4-BE49-F238E27FC236}">
                <a16:creationId xmlns:a16="http://schemas.microsoft.com/office/drawing/2014/main" id="{7078C68D-ACBC-C227-74A9-198B446D1DF4}"/>
              </a:ext>
            </a:extLst>
          </p:cNvPr>
          <p:cNvSpPr>
            <a:spLocks noGrp="1"/>
          </p:cNvSpPr>
          <p:nvPr>
            <p:ph type="title"/>
          </p:nvPr>
        </p:nvSpPr>
        <p:spPr>
          <a:xfrm>
            <a:off x="2209800" y="439738"/>
            <a:ext cx="7772400" cy="1143000"/>
          </a:xfrm>
        </p:spPr>
        <p:txBody>
          <a:bodyPr>
            <a:normAutofit fontScale="90000"/>
          </a:bodyPr>
          <a:lstStyle/>
          <a:p>
            <a:pPr eaLnBrk="1" hangingPunct="1"/>
            <a:r>
              <a:rPr lang="zh-CN" altLang="en-US" sz="4000" b="1"/>
              <a:t>实验内容</a:t>
            </a:r>
            <a:r>
              <a:rPr lang="en-US" altLang="zh-CN" sz="4000" b="1"/>
              <a:t>4:</a:t>
            </a:r>
            <a:br>
              <a:rPr lang="en-US" altLang="zh-CN" sz="4000" b="1"/>
            </a:br>
            <a:r>
              <a:rPr lang="zh-CN" altLang="en-US" sz="4000" b="1"/>
              <a:t>用74</a:t>
            </a:r>
            <a:r>
              <a:rPr lang="en-US" altLang="zh-CN" sz="4000" b="1"/>
              <a:t>LS74</a:t>
            </a:r>
            <a:r>
              <a:rPr lang="zh-CN" altLang="en-US" sz="4000" b="1"/>
              <a:t>构成二、四分频电路</a:t>
            </a:r>
          </a:p>
        </p:txBody>
      </p:sp>
      <p:sp>
        <p:nvSpPr>
          <p:cNvPr id="26628" name="Rectangle 4">
            <a:extLst>
              <a:ext uri="{FF2B5EF4-FFF2-40B4-BE49-F238E27FC236}">
                <a16:creationId xmlns:a16="http://schemas.microsoft.com/office/drawing/2014/main" id="{48AF651D-3F68-9B7F-1EA3-D0D2D3AB1167}"/>
              </a:ext>
            </a:extLst>
          </p:cNvPr>
          <p:cNvSpPr>
            <a:spLocks noGrp="1"/>
          </p:cNvSpPr>
          <p:nvPr>
            <p:ph idx="1"/>
          </p:nvPr>
        </p:nvSpPr>
        <p:spPr>
          <a:xfrm>
            <a:off x="2057400" y="1714500"/>
            <a:ext cx="7848600" cy="5143500"/>
          </a:xfrm>
        </p:spPr>
        <p:txBody>
          <a:bodyPr/>
          <a:lstStyle/>
          <a:p>
            <a:pPr marL="0" indent="0">
              <a:buNone/>
            </a:pPr>
            <a:endParaRPr lang="zh-CN" altLang="en-US" b="1"/>
          </a:p>
        </p:txBody>
      </p:sp>
      <p:sp>
        <p:nvSpPr>
          <p:cNvPr id="58386" name="Oval 18">
            <a:extLst>
              <a:ext uri="{FF2B5EF4-FFF2-40B4-BE49-F238E27FC236}">
                <a16:creationId xmlns:a16="http://schemas.microsoft.com/office/drawing/2014/main" id="{5D166013-B689-6DCE-3055-A823771D9147}"/>
              </a:ext>
            </a:extLst>
          </p:cNvPr>
          <p:cNvSpPr>
            <a:spLocks noChangeArrowheads="1"/>
          </p:cNvSpPr>
          <p:nvPr/>
        </p:nvSpPr>
        <p:spPr bwMode="auto">
          <a:xfrm>
            <a:off x="1828800" y="3262313"/>
            <a:ext cx="1314450" cy="685800"/>
          </a:xfrm>
          <a:prstGeom prst="ellipse">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zh-CN" altLang="en-US" sz="2400">
              <a:solidFill>
                <a:schemeClr val="bg2"/>
              </a:solidFill>
              <a:latin typeface="Times New Roman" panose="02020603050405020304" pitchFamily="18" charset="0"/>
            </a:endParaRPr>
          </a:p>
        </p:txBody>
      </p:sp>
      <p:sp>
        <p:nvSpPr>
          <p:cNvPr id="58387" name="Oval 19">
            <a:extLst>
              <a:ext uri="{FF2B5EF4-FFF2-40B4-BE49-F238E27FC236}">
                <a16:creationId xmlns:a16="http://schemas.microsoft.com/office/drawing/2014/main" id="{DA947478-41D0-A378-2E66-EA39830D6693}"/>
              </a:ext>
            </a:extLst>
          </p:cNvPr>
          <p:cNvSpPr>
            <a:spLocks noChangeArrowheads="1"/>
          </p:cNvSpPr>
          <p:nvPr/>
        </p:nvSpPr>
        <p:spPr bwMode="auto">
          <a:xfrm>
            <a:off x="9048750" y="2728913"/>
            <a:ext cx="1314450" cy="685800"/>
          </a:xfrm>
          <a:prstGeom prst="ellipse">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zh-CN" altLang="en-US" sz="2400">
              <a:solidFill>
                <a:schemeClr val="bg2"/>
              </a:solidFill>
              <a:latin typeface="Times New Roman" panose="02020603050405020304" pitchFamily="18" charset="0"/>
            </a:endParaRPr>
          </a:p>
        </p:txBody>
      </p:sp>
      <p:sp>
        <p:nvSpPr>
          <p:cNvPr id="58388" name="Oval 20">
            <a:extLst>
              <a:ext uri="{FF2B5EF4-FFF2-40B4-BE49-F238E27FC236}">
                <a16:creationId xmlns:a16="http://schemas.microsoft.com/office/drawing/2014/main" id="{7CD5C8D4-5620-A18D-573F-8BA9B26E2145}"/>
              </a:ext>
            </a:extLst>
          </p:cNvPr>
          <p:cNvSpPr>
            <a:spLocks noChangeArrowheads="1"/>
          </p:cNvSpPr>
          <p:nvPr/>
        </p:nvSpPr>
        <p:spPr bwMode="auto">
          <a:xfrm>
            <a:off x="5791200" y="4557713"/>
            <a:ext cx="1600200" cy="685800"/>
          </a:xfrm>
          <a:prstGeom prst="ellipse">
            <a:avLst/>
          </a:prstGeom>
          <a:noFill/>
          <a:ln w="38100">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zh-CN" altLang="en-US" sz="2400">
              <a:solidFill>
                <a:schemeClr val="bg2"/>
              </a:solidFill>
              <a:latin typeface="Times New Roman" panose="02020603050405020304" pitchFamily="18" charset="0"/>
            </a:endParaRPr>
          </a:p>
        </p:txBody>
      </p:sp>
      <p:sp>
        <p:nvSpPr>
          <p:cNvPr id="8" name="AutoShape 35">
            <a:extLst>
              <a:ext uri="{FF2B5EF4-FFF2-40B4-BE49-F238E27FC236}">
                <a16:creationId xmlns:a16="http://schemas.microsoft.com/office/drawing/2014/main" id="{7ACC5F73-156C-0640-A4FB-B26EEE701317}"/>
              </a:ext>
            </a:extLst>
          </p:cNvPr>
          <p:cNvSpPr>
            <a:spLocks noChangeArrowheads="1"/>
          </p:cNvSpPr>
          <p:nvPr/>
        </p:nvSpPr>
        <p:spPr bwMode="auto">
          <a:xfrm>
            <a:off x="1711326" y="5143501"/>
            <a:ext cx="3317875" cy="1598613"/>
          </a:xfrm>
          <a:prstGeom prst="wedgeEllipseCallout">
            <a:avLst>
              <a:gd name="adj1" fmla="val -21505"/>
              <a:gd name="adj2" fmla="val -124236"/>
            </a:avLst>
          </a:prstGeom>
          <a:solidFill>
            <a:schemeClr val="accent1"/>
          </a:solidFill>
          <a:ln w="9525">
            <a:solidFill>
              <a:schemeClr val="tx1"/>
            </a:solidFill>
            <a:miter lim="800000"/>
            <a:headEnd/>
            <a:tailEnd/>
          </a:ln>
        </p:spPr>
        <p:txBody>
          <a:bodyPr/>
          <a:lstStyle>
            <a:lvl1pPr marL="285750" indent="-28575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 typeface="Wingdings" panose="05000000000000000000" pitchFamily="2" charset="2"/>
              <a:buChar char="l"/>
            </a:pPr>
            <a:r>
              <a:rPr lang="zh-CN" altLang="en-US" sz="1600" b="1">
                <a:solidFill>
                  <a:srgbClr val="FFFF00"/>
                </a:solidFill>
                <a:latin typeface="Times New Roman" panose="02020603050405020304" pitchFamily="18" charset="0"/>
              </a:rPr>
              <a:t>先接低频段连续脉冲观看现象</a:t>
            </a:r>
            <a:endParaRPr lang="en-US" altLang="zh-CN" sz="1600" b="1">
              <a:solidFill>
                <a:srgbClr val="FFFF00"/>
              </a:solidFill>
              <a:latin typeface="Times New Roman" panose="02020603050405020304" pitchFamily="18" charset="0"/>
            </a:endParaRPr>
          </a:p>
          <a:p>
            <a:pPr eaLnBrk="1" hangingPunct="1">
              <a:spcBef>
                <a:spcPct val="0"/>
              </a:spcBef>
              <a:buClrTx/>
              <a:buSzTx/>
              <a:buFont typeface="Wingdings" panose="05000000000000000000" pitchFamily="2" charset="2"/>
              <a:buChar char="l"/>
            </a:pPr>
            <a:r>
              <a:rPr lang="zh-CN" altLang="en-US" sz="1600" b="1">
                <a:solidFill>
                  <a:srgbClr val="FFFF00"/>
                </a:solidFill>
                <a:latin typeface="Times New Roman" panose="02020603050405020304" pitchFamily="18" charset="0"/>
              </a:rPr>
              <a:t>再改接到手动单次脉冲观察并记录波形</a:t>
            </a:r>
          </a:p>
        </p:txBody>
      </p:sp>
      <p:sp>
        <p:nvSpPr>
          <p:cNvPr id="9" name="矩形 8">
            <a:extLst>
              <a:ext uri="{FF2B5EF4-FFF2-40B4-BE49-F238E27FC236}">
                <a16:creationId xmlns:a16="http://schemas.microsoft.com/office/drawing/2014/main" id="{9D769351-600A-4225-B4E5-1E865D6399BF}"/>
              </a:ext>
            </a:extLst>
          </p:cNvPr>
          <p:cNvSpPr/>
          <p:nvPr/>
        </p:nvSpPr>
        <p:spPr>
          <a:xfrm>
            <a:off x="5532438" y="5518150"/>
            <a:ext cx="4849812" cy="50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73050" indent="-273050">
              <a:spcBef>
                <a:spcPct val="20000"/>
              </a:spcBef>
              <a:buClr>
                <a:srgbClr val="0BD0D9"/>
              </a:buClr>
              <a:buSzPct val="95000"/>
              <a:buFont typeface="Wingdings 2" pitchFamily="18" charset="2"/>
              <a:buChar char=""/>
              <a:defRPr/>
            </a:pPr>
            <a:r>
              <a:rPr lang="zh-CN" altLang="en-US" b="1" dirty="0"/>
              <a:t>观察</a:t>
            </a:r>
            <a:r>
              <a:rPr lang="en-US" altLang="zh-CN" b="1" dirty="0"/>
              <a:t>f</a:t>
            </a:r>
            <a:r>
              <a:rPr lang="zh-CN" altLang="en-US" b="1" dirty="0"/>
              <a:t>、</a:t>
            </a:r>
            <a:r>
              <a:rPr lang="en-US" altLang="zh-CN" b="1" dirty="0"/>
              <a:t>f/2</a:t>
            </a:r>
            <a:r>
              <a:rPr lang="zh-CN" altLang="en-US" b="1" dirty="0"/>
              <a:t>、</a:t>
            </a:r>
            <a:r>
              <a:rPr lang="en-US" altLang="zh-CN" b="1" dirty="0"/>
              <a:t>f/4</a:t>
            </a:r>
            <a:r>
              <a:rPr lang="zh-CN" altLang="en-US" b="1" dirty="0"/>
              <a:t>之间的频率关系</a:t>
            </a:r>
            <a:endParaRPr lang="en-US" altLang="zh-CN" b="1" dirty="0"/>
          </a:p>
          <a:p>
            <a:pPr marL="273050" indent="-273050">
              <a:spcBef>
                <a:spcPct val="20000"/>
              </a:spcBef>
              <a:buClr>
                <a:srgbClr val="0BD0D9"/>
              </a:buClr>
              <a:buSzPct val="95000"/>
              <a:buFont typeface="Wingdings 2" pitchFamily="18" charset="2"/>
              <a:buChar char=""/>
              <a:defRPr/>
            </a:pPr>
            <a:r>
              <a:rPr lang="zh-CN" altLang="en-US" b="1" dirty="0"/>
              <a:t>根据单次脉冲画出频率关系波形图，注意上升沿和下降沿的区别</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8386"/>
                                        </p:tgtEl>
                                        <p:attrNameLst>
                                          <p:attrName>style.visibility</p:attrName>
                                        </p:attrNameLst>
                                      </p:cBhvr>
                                      <p:to>
                                        <p:strVal val="visible"/>
                                      </p:to>
                                    </p:set>
                                  </p:childTnLst>
                                  <p:subTnLst>
                                    <p:set>
                                      <p:cBhvr override="childStyle">
                                        <p:cTn dur="1" fill="hold" display="0" masterRel="nextClick" afterEffect="1"/>
                                        <p:tgtEl>
                                          <p:spTgt spid="58386"/>
                                        </p:tgtEl>
                                        <p:attrNameLst>
                                          <p:attrName>style.visibility</p:attrName>
                                        </p:attrNameLst>
                                      </p:cBhvr>
                                      <p:to>
                                        <p:strVal val="hidden"/>
                                      </p:to>
                                    </p:set>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8387"/>
                                        </p:tgtEl>
                                        <p:attrNameLst>
                                          <p:attrName>style.visibility</p:attrName>
                                        </p:attrNameLst>
                                      </p:cBhvr>
                                      <p:to>
                                        <p:strVal val="visible"/>
                                      </p:to>
                                    </p:set>
                                  </p:childTnLst>
                                  <p:subTnLst>
                                    <p:set>
                                      <p:cBhvr override="childStyle">
                                        <p:cTn dur="1" fill="hold" display="0" masterRel="nextClick" afterEffect="1"/>
                                        <p:tgtEl>
                                          <p:spTgt spid="58387"/>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58388"/>
                                        </p:tgtEl>
                                        <p:attrNameLst>
                                          <p:attrName>style.visibility</p:attrName>
                                        </p:attrNameLst>
                                      </p:cBhvr>
                                      <p:to>
                                        <p:strVal val="visible"/>
                                      </p:to>
                                    </p:set>
                                  </p:childTnLst>
                                  <p:subTnLst>
                                    <p:set>
                                      <p:cBhvr override="childStyle">
                                        <p:cTn dur="1" fill="hold" display="0" masterRel="nextClick" afterEffect="1"/>
                                        <p:tgtEl>
                                          <p:spTgt spid="58388"/>
                                        </p:tgtEl>
                                        <p:attrNameLst>
                                          <p:attrName>style.visibility</p:attrName>
                                        </p:attrNameLst>
                                      </p:cBhvr>
                                      <p:to>
                                        <p:strVal val="hidden"/>
                                      </p:to>
                                    </p:set>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86" grpId="0" animBg="1"/>
      <p:bldP spid="58387" grpId="0" animBg="1"/>
      <p:bldP spid="58388" grpId="0" animBg="1"/>
      <p:bldP spid="8" grpId="0" animBg="1" autoUpdateAnimBg="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3">
            <a:extLst>
              <a:ext uri="{FF2B5EF4-FFF2-40B4-BE49-F238E27FC236}">
                <a16:creationId xmlns:a16="http://schemas.microsoft.com/office/drawing/2014/main" id="{785BECC8-F65B-71F2-0AC2-AEAEE7929660}"/>
              </a:ext>
            </a:extLst>
          </p:cNvPr>
          <p:cNvSpPr>
            <a:spLocks noGrp="1"/>
          </p:cNvSpPr>
          <p:nvPr>
            <p:ph type="title"/>
          </p:nvPr>
        </p:nvSpPr>
        <p:spPr>
          <a:xfrm>
            <a:off x="2209800" y="0"/>
            <a:ext cx="7772400" cy="1143000"/>
          </a:xfrm>
        </p:spPr>
        <p:txBody>
          <a:bodyPr/>
          <a:lstStyle/>
          <a:p>
            <a:pPr eaLnBrk="1" hangingPunct="1"/>
            <a:r>
              <a:rPr lang="zh-CN" altLang="en-US" b="1"/>
              <a:t>74</a:t>
            </a:r>
            <a:r>
              <a:rPr lang="en-US" altLang="zh-CN" b="1"/>
              <a:t>LS90</a:t>
            </a:r>
            <a:r>
              <a:rPr lang="zh-CN" altLang="en-US" b="1"/>
              <a:t>工作原理 </a:t>
            </a:r>
          </a:p>
        </p:txBody>
      </p:sp>
      <p:sp>
        <p:nvSpPr>
          <p:cNvPr id="12291" name="Rectangle 4">
            <a:extLst>
              <a:ext uri="{FF2B5EF4-FFF2-40B4-BE49-F238E27FC236}">
                <a16:creationId xmlns:a16="http://schemas.microsoft.com/office/drawing/2014/main" id="{5788D698-4173-7D94-B6BC-3E0EC532C085}"/>
              </a:ext>
            </a:extLst>
          </p:cNvPr>
          <p:cNvSpPr>
            <a:spLocks noGrp="1"/>
          </p:cNvSpPr>
          <p:nvPr>
            <p:ph idx="1"/>
          </p:nvPr>
        </p:nvSpPr>
        <p:spPr>
          <a:xfrm>
            <a:off x="2057400" y="1295400"/>
            <a:ext cx="7848600" cy="5157788"/>
          </a:xfrm>
        </p:spPr>
        <p:txBody>
          <a:bodyPr>
            <a:normAutofit lnSpcReduction="10000"/>
          </a:bodyPr>
          <a:lstStyle/>
          <a:p>
            <a:pPr eaLnBrk="1" hangingPunct="1">
              <a:lnSpc>
                <a:spcPct val="90000"/>
              </a:lnSpc>
            </a:pPr>
            <a:r>
              <a:rPr lang="en-US" altLang="zh-CN" b="1"/>
              <a:t>R</a:t>
            </a:r>
            <a:r>
              <a:rPr lang="en-US" altLang="zh-CN" b="1" baseline="-25000"/>
              <a:t>01</a:t>
            </a:r>
            <a:r>
              <a:rPr lang="zh-CN" altLang="en-US" b="1"/>
              <a:t>、</a:t>
            </a:r>
            <a:r>
              <a:rPr lang="en-US" altLang="zh-CN" b="1"/>
              <a:t>R</a:t>
            </a:r>
            <a:r>
              <a:rPr lang="en-US" altLang="zh-CN" b="1" baseline="-25000"/>
              <a:t>02</a:t>
            </a:r>
            <a:r>
              <a:rPr lang="zh-CN" altLang="en-US" b="1"/>
              <a:t>为置</a:t>
            </a:r>
            <a:r>
              <a:rPr lang="en-US" altLang="zh-CN" b="1"/>
              <a:t>0</a:t>
            </a:r>
            <a:r>
              <a:rPr lang="zh-CN" altLang="en-US" b="1"/>
              <a:t>端，</a:t>
            </a:r>
            <a:r>
              <a:rPr lang="en-US" altLang="zh-CN" b="1"/>
              <a:t>S</a:t>
            </a:r>
            <a:r>
              <a:rPr lang="en-US" altLang="zh-CN" b="1" baseline="-25000"/>
              <a:t>91</a:t>
            </a:r>
            <a:r>
              <a:rPr lang="zh-CN" altLang="en-US" b="1"/>
              <a:t>、</a:t>
            </a:r>
            <a:r>
              <a:rPr lang="en-US" altLang="zh-CN" b="1"/>
              <a:t>S</a:t>
            </a:r>
            <a:r>
              <a:rPr lang="en-US" altLang="zh-CN" b="1" baseline="-25000"/>
              <a:t>92</a:t>
            </a:r>
            <a:r>
              <a:rPr lang="zh-CN" altLang="en-US" b="1"/>
              <a:t>为置</a:t>
            </a:r>
            <a:r>
              <a:rPr lang="en-US" altLang="zh-CN" b="1"/>
              <a:t>9</a:t>
            </a:r>
            <a:r>
              <a:rPr lang="zh-CN" altLang="en-US" b="1"/>
              <a:t>端</a:t>
            </a:r>
            <a:endParaRPr lang="en-US" altLang="zh-CN" b="1"/>
          </a:p>
          <a:p>
            <a:pPr eaLnBrk="1" hangingPunct="1">
              <a:lnSpc>
                <a:spcPct val="90000"/>
              </a:lnSpc>
            </a:pPr>
            <a:r>
              <a:rPr lang="en-US" altLang="zh-CN" b="1" i="1"/>
              <a:t>CLKA</a:t>
            </a:r>
            <a:r>
              <a:rPr lang="zh-CN" altLang="en-US" b="1"/>
              <a:t>、 </a:t>
            </a:r>
            <a:r>
              <a:rPr lang="en-US" altLang="zh-CN" b="1" i="1"/>
              <a:t>CLKB</a:t>
            </a:r>
            <a:r>
              <a:rPr lang="zh-CN" altLang="en-US" b="1"/>
              <a:t>端为两个计数时钟输入端</a:t>
            </a:r>
            <a:endParaRPr lang="en-US" altLang="zh-CN" b="1"/>
          </a:p>
          <a:p>
            <a:pPr eaLnBrk="1" hangingPunct="1">
              <a:lnSpc>
                <a:spcPct val="90000"/>
              </a:lnSpc>
            </a:pPr>
            <a:r>
              <a:rPr lang="en-US" altLang="zh-CN" b="1" i="1"/>
              <a:t>Q</a:t>
            </a:r>
            <a:r>
              <a:rPr lang="en-US" altLang="zh-CN" b="1" baseline="-25000"/>
              <a:t>D</a:t>
            </a:r>
            <a:r>
              <a:rPr lang="en-US" altLang="zh-CN" b="1" i="1"/>
              <a:t>Q</a:t>
            </a:r>
            <a:r>
              <a:rPr lang="en-US" altLang="zh-CN" b="1" baseline="-25000"/>
              <a:t>C</a:t>
            </a:r>
            <a:r>
              <a:rPr lang="en-US" altLang="zh-CN" b="1" i="1"/>
              <a:t>Q</a:t>
            </a:r>
            <a:r>
              <a:rPr lang="en-US" altLang="zh-CN" b="1" baseline="-25000"/>
              <a:t>B</a:t>
            </a:r>
            <a:r>
              <a:rPr lang="en-US" altLang="zh-CN" b="1" i="1"/>
              <a:t>Q</a:t>
            </a:r>
            <a:r>
              <a:rPr lang="en-US" altLang="zh-CN" b="1" baseline="-25000"/>
              <a:t>A</a:t>
            </a:r>
            <a:r>
              <a:rPr lang="zh-CN" altLang="en-US" b="1"/>
              <a:t>为输出端（计数序列）</a:t>
            </a:r>
            <a:endParaRPr lang="en-US" altLang="zh-CN" b="1"/>
          </a:p>
          <a:p>
            <a:pPr eaLnBrk="1" hangingPunct="1">
              <a:lnSpc>
                <a:spcPct val="90000"/>
              </a:lnSpc>
            </a:pPr>
            <a:r>
              <a:rPr lang="zh-CN" altLang="en-US" b="1"/>
              <a:t> </a:t>
            </a:r>
            <a:r>
              <a:rPr lang="en-US" altLang="zh-CN" b="1" i="1"/>
              <a:t>NC</a:t>
            </a:r>
            <a:r>
              <a:rPr lang="zh-CN" altLang="en-US" b="1"/>
              <a:t>表示空脚</a:t>
            </a:r>
          </a:p>
          <a:p>
            <a:pPr eaLnBrk="1" hangingPunct="1">
              <a:lnSpc>
                <a:spcPct val="90000"/>
              </a:lnSpc>
            </a:pPr>
            <a:endParaRPr lang="en-US" altLang="zh-CN" b="1"/>
          </a:p>
          <a:p>
            <a:pPr eaLnBrk="1" hangingPunct="1">
              <a:lnSpc>
                <a:spcPct val="90000"/>
              </a:lnSpc>
            </a:pPr>
            <a:r>
              <a:rPr lang="zh-CN" altLang="en-US" b="1">
                <a:solidFill>
                  <a:srgbClr val="0070C0"/>
                </a:solidFill>
              </a:rPr>
              <a:t>清零功能</a:t>
            </a:r>
            <a:r>
              <a:rPr lang="zh-CN" altLang="en-US" b="1"/>
              <a:t>：当</a:t>
            </a:r>
            <a:r>
              <a:rPr lang="en-US" altLang="zh-CN" b="1"/>
              <a:t>R</a:t>
            </a:r>
            <a:r>
              <a:rPr lang="en-US" altLang="zh-CN" b="1" baseline="-25000"/>
              <a:t>01</a:t>
            </a:r>
            <a:r>
              <a:rPr lang="zh-CN" altLang="en-US" b="1"/>
              <a:t>、</a:t>
            </a:r>
            <a:r>
              <a:rPr lang="en-US" altLang="zh-CN" b="1"/>
              <a:t>R</a:t>
            </a:r>
            <a:r>
              <a:rPr lang="en-US" altLang="zh-CN" b="1" baseline="-25000"/>
              <a:t>02</a:t>
            </a:r>
            <a:r>
              <a:rPr lang="zh-CN" altLang="en-US" b="1"/>
              <a:t>全为</a:t>
            </a:r>
            <a:r>
              <a:rPr lang="en-US" altLang="zh-CN" b="1"/>
              <a:t>1</a:t>
            </a:r>
            <a:r>
              <a:rPr lang="zh-CN" altLang="en-US" b="1"/>
              <a:t>，且</a:t>
            </a:r>
            <a:r>
              <a:rPr lang="en-US" altLang="zh-CN" b="1" i="1"/>
              <a:t>S</a:t>
            </a:r>
            <a:r>
              <a:rPr lang="en-US" altLang="zh-CN" b="1" baseline="-25000"/>
              <a:t>91</a:t>
            </a:r>
            <a:r>
              <a:rPr lang="zh-CN" altLang="en-US" b="1"/>
              <a:t>和</a:t>
            </a:r>
            <a:r>
              <a:rPr lang="en-US" altLang="zh-CN" b="1" i="1"/>
              <a:t>S</a:t>
            </a:r>
            <a:r>
              <a:rPr lang="en-US" altLang="zh-CN" b="1" baseline="-25000"/>
              <a:t>92</a:t>
            </a:r>
            <a:r>
              <a:rPr lang="zh-CN" altLang="en-US" b="1"/>
              <a:t>不全为</a:t>
            </a:r>
            <a:r>
              <a:rPr lang="en-US" altLang="zh-CN" b="1"/>
              <a:t>1</a:t>
            </a:r>
            <a:r>
              <a:rPr lang="zh-CN" altLang="en-US" b="1"/>
              <a:t>，计数器输出</a:t>
            </a:r>
            <a:r>
              <a:rPr lang="en-US" altLang="zh-CN" b="1" i="1"/>
              <a:t>Q</a:t>
            </a:r>
            <a:r>
              <a:rPr lang="en-US" altLang="zh-CN" b="1" baseline="-25000"/>
              <a:t>DCBA</a:t>
            </a:r>
            <a:r>
              <a:rPr lang="en-US" altLang="zh-CN" b="1"/>
              <a:t> = 0000</a:t>
            </a:r>
          </a:p>
          <a:p>
            <a:pPr eaLnBrk="1" hangingPunct="1">
              <a:lnSpc>
                <a:spcPct val="90000"/>
              </a:lnSpc>
            </a:pPr>
            <a:r>
              <a:rPr lang="zh-CN" altLang="en-US" b="1">
                <a:solidFill>
                  <a:srgbClr val="0070C0"/>
                </a:solidFill>
              </a:rPr>
              <a:t>置</a:t>
            </a:r>
            <a:r>
              <a:rPr lang="en-US" altLang="zh-CN" b="1">
                <a:solidFill>
                  <a:srgbClr val="0070C0"/>
                </a:solidFill>
              </a:rPr>
              <a:t>9</a:t>
            </a:r>
            <a:r>
              <a:rPr lang="zh-CN" altLang="en-US" b="1">
                <a:solidFill>
                  <a:srgbClr val="0070C0"/>
                </a:solidFill>
              </a:rPr>
              <a:t>功能</a:t>
            </a:r>
            <a:r>
              <a:rPr lang="zh-CN" altLang="en-US" b="1"/>
              <a:t>：当</a:t>
            </a:r>
            <a:r>
              <a:rPr lang="en-US" altLang="zh-CN" b="1" i="1"/>
              <a:t>S</a:t>
            </a:r>
            <a:r>
              <a:rPr lang="en-US" altLang="zh-CN" b="1" baseline="-25000"/>
              <a:t>91</a:t>
            </a:r>
            <a:r>
              <a:rPr lang="zh-CN" altLang="en-US" b="1"/>
              <a:t>、</a:t>
            </a:r>
            <a:r>
              <a:rPr lang="en-US" altLang="zh-CN" b="1" i="1"/>
              <a:t>S</a:t>
            </a:r>
            <a:r>
              <a:rPr lang="en-US" altLang="zh-CN" b="1" baseline="-25000"/>
              <a:t>92</a:t>
            </a:r>
            <a:r>
              <a:rPr lang="zh-CN" altLang="en-US" b="1"/>
              <a:t>全为</a:t>
            </a:r>
            <a:r>
              <a:rPr lang="en-US" altLang="zh-CN" b="1"/>
              <a:t>1</a:t>
            </a:r>
            <a:r>
              <a:rPr lang="zh-CN" altLang="en-US" b="1"/>
              <a:t>，且</a:t>
            </a:r>
            <a:r>
              <a:rPr lang="en-US" altLang="zh-CN" b="1" i="1"/>
              <a:t>S</a:t>
            </a:r>
            <a:r>
              <a:rPr lang="en-US" altLang="zh-CN" b="1" baseline="-25000"/>
              <a:t>01</a:t>
            </a:r>
            <a:r>
              <a:rPr lang="zh-CN" altLang="en-US" b="1"/>
              <a:t>和</a:t>
            </a:r>
            <a:r>
              <a:rPr lang="en-US" altLang="zh-CN" b="1" i="1"/>
              <a:t>S</a:t>
            </a:r>
            <a:r>
              <a:rPr lang="en-US" altLang="zh-CN" b="1" baseline="-25000"/>
              <a:t>02</a:t>
            </a:r>
            <a:r>
              <a:rPr lang="zh-CN" altLang="en-US" b="1"/>
              <a:t>不全为</a:t>
            </a:r>
            <a:r>
              <a:rPr lang="en-US" altLang="zh-CN" b="1"/>
              <a:t>1</a:t>
            </a:r>
            <a:r>
              <a:rPr lang="zh-CN" altLang="en-US" b="1"/>
              <a:t>，计数器输出</a:t>
            </a:r>
            <a:r>
              <a:rPr lang="en-US" altLang="zh-CN" b="1" i="1"/>
              <a:t>Q</a:t>
            </a:r>
            <a:r>
              <a:rPr lang="en-US" altLang="zh-CN" b="1" baseline="-25000"/>
              <a:t>DCBA</a:t>
            </a:r>
            <a:r>
              <a:rPr lang="en-US" altLang="zh-CN" b="1"/>
              <a:t> = 1001</a:t>
            </a:r>
            <a:endParaRPr lang="zh-CN" altLang="en-US" b="1"/>
          </a:p>
          <a:p>
            <a:pPr eaLnBrk="1" hangingPunct="1">
              <a:lnSpc>
                <a:spcPct val="90000"/>
              </a:lnSpc>
            </a:pPr>
            <a:r>
              <a:rPr lang="zh-CN" altLang="en-US" b="1">
                <a:solidFill>
                  <a:srgbClr val="0070C0"/>
                </a:solidFill>
              </a:rPr>
              <a:t>计数功能</a:t>
            </a:r>
            <a:r>
              <a:rPr lang="zh-CN" altLang="en-US" b="1"/>
              <a:t>：当</a:t>
            </a:r>
            <a:r>
              <a:rPr lang="en-US" altLang="zh-CN" b="1"/>
              <a:t>S</a:t>
            </a:r>
            <a:r>
              <a:rPr lang="en-US" altLang="zh-CN" b="1" baseline="-25000"/>
              <a:t>91</a:t>
            </a:r>
            <a:r>
              <a:rPr lang="zh-CN" altLang="en-US" b="1"/>
              <a:t>和</a:t>
            </a:r>
            <a:r>
              <a:rPr lang="en-US" altLang="zh-CN" b="1"/>
              <a:t>S</a:t>
            </a:r>
            <a:r>
              <a:rPr lang="en-US" altLang="zh-CN" b="1" baseline="-25000"/>
              <a:t>92</a:t>
            </a:r>
            <a:r>
              <a:rPr lang="zh-CN" altLang="en-US" b="1"/>
              <a:t>不全为</a:t>
            </a:r>
            <a:r>
              <a:rPr lang="en-US" altLang="zh-CN" b="1"/>
              <a:t>1</a:t>
            </a:r>
            <a:r>
              <a:rPr lang="zh-CN" altLang="en-US" b="1"/>
              <a:t>，且</a:t>
            </a:r>
            <a:r>
              <a:rPr lang="en-US" altLang="zh-CN" b="1"/>
              <a:t>R</a:t>
            </a:r>
            <a:r>
              <a:rPr lang="en-US" altLang="zh-CN" b="1" baseline="-25000"/>
              <a:t>01</a:t>
            </a:r>
            <a:r>
              <a:rPr lang="zh-CN" altLang="en-US" b="1"/>
              <a:t>和</a:t>
            </a:r>
            <a:r>
              <a:rPr lang="en-US" altLang="zh-CN" b="1"/>
              <a:t>R</a:t>
            </a:r>
            <a:r>
              <a:rPr lang="en-US" altLang="zh-CN" b="1" baseline="-25000"/>
              <a:t>02</a:t>
            </a:r>
            <a:r>
              <a:rPr lang="zh-CN" altLang="en-US" b="1"/>
              <a:t>不全为</a:t>
            </a:r>
            <a:r>
              <a:rPr lang="en-US" altLang="zh-CN" b="1"/>
              <a:t>1</a:t>
            </a:r>
            <a:r>
              <a:rPr lang="zh-CN" altLang="en-US" b="1"/>
              <a:t>，输入脉冲</a:t>
            </a:r>
            <a:r>
              <a:rPr lang="en-US" altLang="zh-CN" b="1"/>
              <a:t>CP</a:t>
            </a:r>
            <a:r>
              <a:rPr lang="zh-CN" altLang="en-US" b="1"/>
              <a:t>时， 计数器开始计数</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608D2A77-43A9-BFB4-494D-D8F389FDA9DB}"/>
              </a:ext>
            </a:extLst>
          </p:cNvPr>
          <p:cNvSpPr>
            <a:spLocks noGrp="1"/>
          </p:cNvSpPr>
          <p:nvPr>
            <p:ph type="title"/>
          </p:nvPr>
        </p:nvSpPr>
        <p:spPr>
          <a:xfrm>
            <a:off x="2209800" y="0"/>
            <a:ext cx="7772400" cy="1143000"/>
          </a:xfrm>
        </p:spPr>
        <p:txBody>
          <a:bodyPr/>
          <a:lstStyle/>
          <a:p>
            <a:pPr eaLnBrk="1" hangingPunct="1"/>
            <a:r>
              <a:rPr lang="zh-CN" altLang="en-US" b="1"/>
              <a:t>74</a:t>
            </a:r>
            <a:r>
              <a:rPr lang="en-US" altLang="zh-CN" b="1"/>
              <a:t>LS90</a:t>
            </a:r>
            <a:r>
              <a:rPr lang="zh-CN" altLang="en-US" b="1"/>
              <a:t>逻辑功能表 </a:t>
            </a:r>
            <a:endParaRPr lang="en-US" altLang="zh-CN" b="1"/>
          </a:p>
        </p:txBody>
      </p:sp>
      <p:sp>
        <p:nvSpPr>
          <p:cNvPr id="13315" name="Rectangle 3">
            <a:extLst>
              <a:ext uri="{FF2B5EF4-FFF2-40B4-BE49-F238E27FC236}">
                <a16:creationId xmlns:a16="http://schemas.microsoft.com/office/drawing/2014/main" id="{F7C042C9-423A-2B3A-BC6B-F1E335BDA5D9}"/>
              </a:ext>
            </a:extLst>
          </p:cNvPr>
          <p:cNvSpPr>
            <a:spLocks noGrp="1"/>
          </p:cNvSpPr>
          <p:nvPr>
            <p:ph idx="1"/>
          </p:nvPr>
        </p:nvSpPr>
        <p:spPr>
          <a:xfrm>
            <a:off x="2057400" y="1295400"/>
            <a:ext cx="7848600" cy="5157788"/>
          </a:xfrm>
        </p:spPr>
        <p:txBody>
          <a:bodyPr/>
          <a:lstStyle/>
          <a:p>
            <a:pPr eaLnBrk="1" hangingPunct="1"/>
            <a:r>
              <a:rPr lang="zh-CN" altLang="en-US" b="1"/>
              <a:t>异步二-五-十进制计数器</a:t>
            </a:r>
          </a:p>
        </p:txBody>
      </p:sp>
      <p:sp>
        <p:nvSpPr>
          <p:cNvPr id="13316" name="Rectangle 4">
            <a:extLst>
              <a:ext uri="{FF2B5EF4-FFF2-40B4-BE49-F238E27FC236}">
                <a16:creationId xmlns:a16="http://schemas.microsoft.com/office/drawing/2014/main" id="{B8C38A1C-6938-A62F-4D96-3AAF80663DD4}"/>
              </a:ext>
            </a:extLst>
          </p:cNvPr>
          <p:cNvSpPr>
            <a:spLocks noChangeArrowheads="1"/>
          </p:cNvSpPr>
          <p:nvPr/>
        </p:nvSpPr>
        <p:spPr bwMode="auto">
          <a:xfrm>
            <a:off x="3178176" y="2115494"/>
            <a:ext cx="184731" cy="46166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zh-CN" altLang="en-US" sz="2400">
              <a:solidFill>
                <a:schemeClr val="bg2"/>
              </a:solidFill>
              <a:latin typeface="Times New Roman" panose="02020603050405020304" pitchFamily="18" charset="0"/>
            </a:endParaRPr>
          </a:p>
        </p:txBody>
      </p:sp>
      <p:sp>
        <p:nvSpPr>
          <p:cNvPr id="13317" name="Rectangle 5">
            <a:extLst>
              <a:ext uri="{FF2B5EF4-FFF2-40B4-BE49-F238E27FC236}">
                <a16:creationId xmlns:a16="http://schemas.microsoft.com/office/drawing/2014/main" id="{3779569D-F9FD-CBAA-947A-0C8C4A029E45}"/>
              </a:ext>
            </a:extLst>
          </p:cNvPr>
          <p:cNvSpPr>
            <a:spLocks noChangeArrowheads="1"/>
          </p:cNvSpPr>
          <p:nvPr/>
        </p:nvSpPr>
        <p:spPr bwMode="auto">
          <a:xfrm>
            <a:off x="3178176" y="2115494"/>
            <a:ext cx="184731" cy="46166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zh-CN" altLang="en-US" sz="2400">
              <a:solidFill>
                <a:schemeClr val="bg2"/>
              </a:solidFill>
              <a:latin typeface="Times New Roman" panose="02020603050405020304" pitchFamily="18" charset="0"/>
            </a:endParaRPr>
          </a:p>
        </p:txBody>
      </p:sp>
      <p:sp>
        <p:nvSpPr>
          <p:cNvPr id="13318" name="Rectangle 6">
            <a:extLst>
              <a:ext uri="{FF2B5EF4-FFF2-40B4-BE49-F238E27FC236}">
                <a16:creationId xmlns:a16="http://schemas.microsoft.com/office/drawing/2014/main" id="{325438C8-58FB-7ABC-BFB7-1ED974B0AB74}"/>
              </a:ext>
            </a:extLst>
          </p:cNvPr>
          <p:cNvSpPr>
            <a:spLocks noChangeArrowheads="1"/>
          </p:cNvSpPr>
          <p:nvPr/>
        </p:nvSpPr>
        <p:spPr bwMode="auto">
          <a:xfrm>
            <a:off x="3178176" y="2115494"/>
            <a:ext cx="184731" cy="46166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zh-CN" altLang="en-US" sz="2400">
              <a:solidFill>
                <a:schemeClr val="bg2"/>
              </a:solidFill>
              <a:latin typeface="Times New Roman" panose="02020603050405020304" pitchFamily="18" charset="0"/>
            </a:endParaRPr>
          </a:p>
        </p:txBody>
      </p:sp>
      <p:sp>
        <p:nvSpPr>
          <p:cNvPr id="13319" name="Rectangle 7">
            <a:extLst>
              <a:ext uri="{FF2B5EF4-FFF2-40B4-BE49-F238E27FC236}">
                <a16:creationId xmlns:a16="http://schemas.microsoft.com/office/drawing/2014/main" id="{04AAE16E-C162-E6D4-750D-581B3CD2B948}"/>
              </a:ext>
            </a:extLst>
          </p:cNvPr>
          <p:cNvSpPr>
            <a:spLocks noChangeArrowheads="1"/>
          </p:cNvSpPr>
          <p:nvPr/>
        </p:nvSpPr>
        <p:spPr bwMode="auto">
          <a:xfrm>
            <a:off x="3178176" y="2115494"/>
            <a:ext cx="184731" cy="46166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zh-CN" altLang="en-US" sz="2400">
              <a:solidFill>
                <a:schemeClr val="bg2"/>
              </a:solidFill>
              <a:latin typeface="Times New Roman" panose="02020603050405020304" pitchFamily="18" charset="0"/>
            </a:endParaRPr>
          </a:p>
        </p:txBody>
      </p:sp>
      <p:sp>
        <p:nvSpPr>
          <p:cNvPr id="13320" name="Rectangle 8">
            <a:extLst>
              <a:ext uri="{FF2B5EF4-FFF2-40B4-BE49-F238E27FC236}">
                <a16:creationId xmlns:a16="http://schemas.microsoft.com/office/drawing/2014/main" id="{3DD697B5-1CCA-0768-CA14-BC373F2D487D}"/>
              </a:ext>
            </a:extLst>
          </p:cNvPr>
          <p:cNvSpPr>
            <a:spLocks noChangeArrowheads="1"/>
          </p:cNvSpPr>
          <p:nvPr/>
        </p:nvSpPr>
        <p:spPr bwMode="auto">
          <a:xfrm>
            <a:off x="3178176" y="2115494"/>
            <a:ext cx="184731" cy="46166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zh-CN" altLang="en-US" sz="2400">
              <a:solidFill>
                <a:schemeClr val="bg2"/>
              </a:solidFill>
              <a:latin typeface="Times New Roman" panose="02020603050405020304" pitchFamily="18" charset="0"/>
            </a:endParaRPr>
          </a:p>
        </p:txBody>
      </p:sp>
      <p:sp>
        <p:nvSpPr>
          <p:cNvPr id="13321" name="Rectangle 9">
            <a:extLst>
              <a:ext uri="{FF2B5EF4-FFF2-40B4-BE49-F238E27FC236}">
                <a16:creationId xmlns:a16="http://schemas.microsoft.com/office/drawing/2014/main" id="{068F5047-77DE-41A4-24B2-64DBB3791E8A}"/>
              </a:ext>
            </a:extLst>
          </p:cNvPr>
          <p:cNvSpPr>
            <a:spLocks noChangeArrowheads="1"/>
          </p:cNvSpPr>
          <p:nvPr/>
        </p:nvSpPr>
        <p:spPr bwMode="auto">
          <a:xfrm>
            <a:off x="3178176" y="2115494"/>
            <a:ext cx="184731" cy="46166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zh-CN" altLang="en-US" sz="2400">
              <a:solidFill>
                <a:schemeClr val="bg2"/>
              </a:solidFill>
              <a:latin typeface="Times New Roman" panose="02020603050405020304" pitchFamily="18" charset="0"/>
            </a:endParaRPr>
          </a:p>
        </p:txBody>
      </p:sp>
      <p:sp>
        <p:nvSpPr>
          <p:cNvPr id="13322" name="Rectangle 10">
            <a:extLst>
              <a:ext uri="{FF2B5EF4-FFF2-40B4-BE49-F238E27FC236}">
                <a16:creationId xmlns:a16="http://schemas.microsoft.com/office/drawing/2014/main" id="{A03EA1A3-A60A-21B7-0C50-449C60D81C95}"/>
              </a:ext>
            </a:extLst>
          </p:cNvPr>
          <p:cNvSpPr>
            <a:spLocks noChangeArrowheads="1"/>
          </p:cNvSpPr>
          <p:nvPr/>
        </p:nvSpPr>
        <p:spPr bwMode="auto">
          <a:xfrm>
            <a:off x="3178176" y="2115494"/>
            <a:ext cx="184731" cy="46166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zh-CN" altLang="en-US" sz="2400">
              <a:solidFill>
                <a:schemeClr val="bg2"/>
              </a:solidFill>
              <a:latin typeface="Times New Roman" panose="02020603050405020304" pitchFamily="18" charset="0"/>
            </a:endParaRPr>
          </a:p>
        </p:txBody>
      </p:sp>
      <p:sp>
        <p:nvSpPr>
          <p:cNvPr id="13323" name="Rectangle 11">
            <a:extLst>
              <a:ext uri="{FF2B5EF4-FFF2-40B4-BE49-F238E27FC236}">
                <a16:creationId xmlns:a16="http://schemas.microsoft.com/office/drawing/2014/main" id="{9D1ECB84-CBE1-D36D-8ECA-CE10484E3844}"/>
              </a:ext>
            </a:extLst>
          </p:cNvPr>
          <p:cNvSpPr>
            <a:spLocks noChangeArrowheads="1"/>
          </p:cNvSpPr>
          <p:nvPr/>
        </p:nvSpPr>
        <p:spPr bwMode="auto">
          <a:xfrm>
            <a:off x="3178176" y="2115494"/>
            <a:ext cx="184731" cy="46166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zh-CN" altLang="en-US" sz="2400">
              <a:solidFill>
                <a:schemeClr val="bg2"/>
              </a:solidFill>
              <a:latin typeface="Times New Roman" panose="02020603050405020304" pitchFamily="18" charset="0"/>
            </a:endParaRPr>
          </a:p>
        </p:txBody>
      </p:sp>
      <p:sp>
        <p:nvSpPr>
          <p:cNvPr id="13324" name="Rectangle 12">
            <a:extLst>
              <a:ext uri="{FF2B5EF4-FFF2-40B4-BE49-F238E27FC236}">
                <a16:creationId xmlns:a16="http://schemas.microsoft.com/office/drawing/2014/main" id="{D1CBE884-03A2-D757-0814-D986137AD3D8}"/>
              </a:ext>
            </a:extLst>
          </p:cNvPr>
          <p:cNvSpPr>
            <a:spLocks noChangeArrowheads="1"/>
          </p:cNvSpPr>
          <p:nvPr/>
        </p:nvSpPr>
        <p:spPr bwMode="auto">
          <a:xfrm>
            <a:off x="3178176" y="2115494"/>
            <a:ext cx="184731" cy="46166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zh-CN" altLang="en-US" sz="2400">
              <a:solidFill>
                <a:schemeClr val="bg2"/>
              </a:solidFill>
              <a:latin typeface="Times New Roman" panose="02020603050405020304" pitchFamily="18" charset="0"/>
            </a:endParaRPr>
          </a:p>
        </p:txBody>
      </p:sp>
      <p:sp>
        <p:nvSpPr>
          <p:cNvPr id="13325" name="Rectangle 13">
            <a:extLst>
              <a:ext uri="{FF2B5EF4-FFF2-40B4-BE49-F238E27FC236}">
                <a16:creationId xmlns:a16="http://schemas.microsoft.com/office/drawing/2014/main" id="{3D75B8D4-D207-1324-FE3E-A2668F5783F3}"/>
              </a:ext>
            </a:extLst>
          </p:cNvPr>
          <p:cNvSpPr>
            <a:spLocks noChangeArrowheads="1"/>
          </p:cNvSpPr>
          <p:nvPr/>
        </p:nvSpPr>
        <p:spPr bwMode="auto">
          <a:xfrm>
            <a:off x="3178176" y="2115494"/>
            <a:ext cx="184731" cy="46166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zh-CN" altLang="en-US" sz="2400">
              <a:solidFill>
                <a:schemeClr val="bg2"/>
              </a:solidFill>
              <a:latin typeface="Times New Roman" panose="02020603050405020304" pitchFamily="18" charset="0"/>
            </a:endParaRPr>
          </a:p>
        </p:txBody>
      </p:sp>
      <p:sp>
        <p:nvSpPr>
          <p:cNvPr id="13326" name="Rectangle 14">
            <a:extLst>
              <a:ext uri="{FF2B5EF4-FFF2-40B4-BE49-F238E27FC236}">
                <a16:creationId xmlns:a16="http://schemas.microsoft.com/office/drawing/2014/main" id="{40E1B5F5-1D12-F721-C620-02B1B785F29A}"/>
              </a:ext>
            </a:extLst>
          </p:cNvPr>
          <p:cNvSpPr>
            <a:spLocks noChangeArrowheads="1"/>
          </p:cNvSpPr>
          <p:nvPr/>
        </p:nvSpPr>
        <p:spPr bwMode="auto">
          <a:xfrm>
            <a:off x="3178176" y="2115494"/>
            <a:ext cx="184731" cy="46166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zh-CN" altLang="en-US" sz="2400">
              <a:solidFill>
                <a:schemeClr val="bg2"/>
              </a:solidFill>
              <a:latin typeface="Times New Roman" panose="02020603050405020304" pitchFamily="18" charset="0"/>
            </a:endParaRPr>
          </a:p>
        </p:txBody>
      </p:sp>
      <p:sp>
        <p:nvSpPr>
          <p:cNvPr id="13327" name="Rectangle 15">
            <a:extLst>
              <a:ext uri="{FF2B5EF4-FFF2-40B4-BE49-F238E27FC236}">
                <a16:creationId xmlns:a16="http://schemas.microsoft.com/office/drawing/2014/main" id="{AE1674D0-A29D-E5C0-C91E-A1871AB87199}"/>
              </a:ext>
            </a:extLst>
          </p:cNvPr>
          <p:cNvSpPr>
            <a:spLocks noChangeArrowheads="1"/>
          </p:cNvSpPr>
          <p:nvPr/>
        </p:nvSpPr>
        <p:spPr bwMode="auto">
          <a:xfrm>
            <a:off x="3178176" y="2115494"/>
            <a:ext cx="184731" cy="46166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zh-CN" altLang="en-US" sz="2400">
              <a:solidFill>
                <a:schemeClr val="bg2"/>
              </a:solidFill>
              <a:latin typeface="Times New Roman" panose="02020603050405020304" pitchFamily="18" charset="0"/>
            </a:endParaRPr>
          </a:p>
        </p:txBody>
      </p:sp>
      <p:sp>
        <p:nvSpPr>
          <p:cNvPr id="13328" name="Rectangle 16">
            <a:extLst>
              <a:ext uri="{FF2B5EF4-FFF2-40B4-BE49-F238E27FC236}">
                <a16:creationId xmlns:a16="http://schemas.microsoft.com/office/drawing/2014/main" id="{5CA0255C-A8D5-BFC9-D7E5-4903EF6CD81F}"/>
              </a:ext>
            </a:extLst>
          </p:cNvPr>
          <p:cNvSpPr>
            <a:spLocks noChangeArrowheads="1"/>
          </p:cNvSpPr>
          <p:nvPr/>
        </p:nvSpPr>
        <p:spPr bwMode="auto">
          <a:xfrm>
            <a:off x="3178176" y="2115494"/>
            <a:ext cx="184731" cy="46166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zh-CN" altLang="en-US" sz="2400">
              <a:solidFill>
                <a:schemeClr val="bg2"/>
              </a:solidFill>
              <a:latin typeface="Times New Roman" panose="02020603050405020304" pitchFamily="18" charset="0"/>
            </a:endParaRPr>
          </a:p>
        </p:txBody>
      </p:sp>
      <p:sp>
        <p:nvSpPr>
          <p:cNvPr id="13329" name="Rectangle 17">
            <a:extLst>
              <a:ext uri="{FF2B5EF4-FFF2-40B4-BE49-F238E27FC236}">
                <a16:creationId xmlns:a16="http://schemas.microsoft.com/office/drawing/2014/main" id="{B4F6A262-60C7-EAC8-EDA4-4C9897E9FD5D}"/>
              </a:ext>
            </a:extLst>
          </p:cNvPr>
          <p:cNvSpPr>
            <a:spLocks noChangeArrowheads="1"/>
          </p:cNvSpPr>
          <p:nvPr/>
        </p:nvSpPr>
        <p:spPr bwMode="auto">
          <a:xfrm>
            <a:off x="3178176" y="2115494"/>
            <a:ext cx="184731" cy="461665"/>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zh-CN" altLang="en-US" sz="2400">
              <a:solidFill>
                <a:schemeClr val="bg2"/>
              </a:solidFill>
              <a:latin typeface="Times New Roman" panose="02020603050405020304" pitchFamily="18" charset="0"/>
            </a:endParaRPr>
          </a:p>
        </p:txBody>
      </p:sp>
      <p:sp>
        <p:nvSpPr>
          <p:cNvPr id="13330" name="Line 18">
            <a:extLst>
              <a:ext uri="{FF2B5EF4-FFF2-40B4-BE49-F238E27FC236}">
                <a16:creationId xmlns:a16="http://schemas.microsoft.com/office/drawing/2014/main" id="{7A33DA1E-C149-C88F-165F-55BC8334D529}"/>
              </a:ext>
            </a:extLst>
          </p:cNvPr>
          <p:cNvSpPr>
            <a:spLocks noChangeShapeType="1"/>
          </p:cNvSpPr>
          <p:nvPr/>
        </p:nvSpPr>
        <p:spPr bwMode="auto">
          <a:xfrm>
            <a:off x="6924675" y="3965575"/>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31" name="Line 19">
            <a:extLst>
              <a:ext uri="{FF2B5EF4-FFF2-40B4-BE49-F238E27FC236}">
                <a16:creationId xmlns:a16="http://schemas.microsoft.com/office/drawing/2014/main" id="{48229A10-7A8E-84D5-D69D-195E498077E5}"/>
              </a:ext>
            </a:extLst>
          </p:cNvPr>
          <p:cNvSpPr>
            <a:spLocks noChangeShapeType="1"/>
          </p:cNvSpPr>
          <p:nvPr/>
        </p:nvSpPr>
        <p:spPr bwMode="auto">
          <a:xfrm>
            <a:off x="6924675" y="4289425"/>
            <a:ext cx="0" cy="0"/>
          </a:xfrm>
          <a:prstGeom prst="line">
            <a:avLst/>
          </a:prstGeom>
          <a:noFill/>
          <a:ln w="12700" cap="rnd">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95759" name="Group 175">
            <a:extLst>
              <a:ext uri="{FF2B5EF4-FFF2-40B4-BE49-F238E27FC236}">
                <a16:creationId xmlns:a16="http://schemas.microsoft.com/office/drawing/2014/main" id="{2EF5F945-73D0-4CF6-875A-179D1F499ADA}"/>
              </a:ext>
            </a:extLst>
          </p:cNvPr>
          <p:cNvGraphicFramePr>
            <a:graphicFrameLocks noGrp="1"/>
          </p:cNvGraphicFramePr>
          <p:nvPr/>
        </p:nvGraphicFramePr>
        <p:xfrm>
          <a:off x="2279651" y="1916113"/>
          <a:ext cx="6480175" cy="4608514"/>
        </p:xfrm>
        <a:graphic>
          <a:graphicData uri="http://schemas.openxmlformats.org/drawingml/2006/table">
            <a:tbl>
              <a:tblPr/>
              <a:tblGrid>
                <a:gridCol w="647700">
                  <a:extLst>
                    <a:ext uri="{9D8B030D-6E8A-4147-A177-3AD203B41FA5}">
                      <a16:colId xmlns:a16="http://schemas.microsoft.com/office/drawing/2014/main" val="20000"/>
                    </a:ext>
                  </a:extLst>
                </a:gridCol>
                <a:gridCol w="647700">
                  <a:extLst>
                    <a:ext uri="{9D8B030D-6E8A-4147-A177-3AD203B41FA5}">
                      <a16:colId xmlns:a16="http://schemas.microsoft.com/office/drawing/2014/main" val="20001"/>
                    </a:ext>
                  </a:extLst>
                </a:gridCol>
                <a:gridCol w="649287">
                  <a:extLst>
                    <a:ext uri="{9D8B030D-6E8A-4147-A177-3AD203B41FA5}">
                      <a16:colId xmlns:a16="http://schemas.microsoft.com/office/drawing/2014/main" val="20002"/>
                    </a:ext>
                  </a:extLst>
                </a:gridCol>
                <a:gridCol w="647700">
                  <a:extLst>
                    <a:ext uri="{9D8B030D-6E8A-4147-A177-3AD203B41FA5}">
                      <a16:colId xmlns:a16="http://schemas.microsoft.com/office/drawing/2014/main" val="20003"/>
                    </a:ext>
                  </a:extLst>
                </a:gridCol>
                <a:gridCol w="647700">
                  <a:extLst>
                    <a:ext uri="{9D8B030D-6E8A-4147-A177-3AD203B41FA5}">
                      <a16:colId xmlns:a16="http://schemas.microsoft.com/office/drawing/2014/main" val="20004"/>
                    </a:ext>
                  </a:extLst>
                </a:gridCol>
                <a:gridCol w="647700">
                  <a:extLst>
                    <a:ext uri="{9D8B030D-6E8A-4147-A177-3AD203B41FA5}">
                      <a16:colId xmlns:a16="http://schemas.microsoft.com/office/drawing/2014/main" val="20005"/>
                    </a:ext>
                  </a:extLst>
                </a:gridCol>
                <a:gridCol w="647700">
                  <a:extLst>
                    <a:ext uri="{9D8B030D-6E8A-4147-A177-3AD203B41FA5}">
                      <a16:colId xmlns:a16="http://schemas.microsoft.com/office/drawing/2014/main" val="20006"/>
                    </a:ext>
                  </a:extLst>
                </a:gridCol>
                <a:gridCol w="649288">
                  <a:extLst>
                    <a:ext uri="{9D8B030D-6E8A-4147-A177-3AD203B41FA5}">
                      <a16:colId xmlns:a16="http://schemas.microsoft.com/office/drawing/2014/main" val="20007"/>
                    </a:ext>
                  </a:extLst>
                </a:gridCol>
                <a:gridCol w="647700">
                  <a:extLst>
                    <a:ext uri="{9D8B030D-6E8A-4147-A177-3AD203B41FA5}">
                      <a16:colId xmlns:a16="http://schemas.microsoft.com/office/drawing/2014/main" val="20008"/>
                    </a:ext>
                  </a:extLst>
                </a:gridCol>
                <a:gridCol w="647700">
                  <a:extLst>
                    <a:ext uri="{9D8B030D-6E8A-4147-A177-3AD203B41FA5}">
                      <a16:colId xmlns:a16="http://schemas.microsoft.com/office/drawing/2014/main" val="20009"/>
                    </a:ext>
                  </a:extLst>
                </a:gridCol>
              </a:tblGrid>
              <a:tr h="6492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800" b="1" i="0" u="none" strike="noStrike" cap="none" normalizeH="0" baseline="0" dirty="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800" b="1"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581025">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1</a:t>
                      </a:r>
                      <a:endParaRPr kumimoji="1" lang="en-US" altLang="zh-CN" sz="2000" b="1"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1</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1</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1</a:t>
                      </a:r>
                      <a:endParaRPr kumimoji="1" lang="en-US" altLang="zh-CN" sz="2000" b="1"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581025">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1</a:t>
                      </a:r>
                      <a:endParaRPr kumimoji="1" lang="en-US" altLang="zh-CN" sz="2000" b="1"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1</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1</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1</a:t>
                      </a:r>
                      <a:endParaRPr kumimoji="1" lang="en-US" altLang="zh-CN" sz="2000" b="1"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49263">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2000" b="1"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1</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1</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2000" b="1"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47675">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000" b="1" i="0" u="none" strike="noStrike" cap="none" normalizeH="0" baseline="0">
                          <a:ln>
                            <a:noFill/>
                          </a:ln>
                          <a:solidFill>
                            <a:srgbClr val="000000"/>
                          </a:solidFill>
                          <a:effectLst/>
                          <a:latin typeface="宋体" pitchFamily="2" charset="-122"/>
                          <a:ea typeface="宋体" pitchFamily="2" charset="-122"/>
                          <a:cs typeface="Times New Roman" pitchFamily="18" charset="0"/>
                        </a:rPr>
                        <a:t>╳</a:t>
                      </a:r>
                      <a:endParaRPr kumimoji="1" lang="en-US" altLang="zh-CN" sz="2000" b="1"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1</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1</a:t>
                      </a: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p>
                  </a:txBody>
                  <a:tcPr anchor="ctr" horzOverflow="overflow">
                    <a:lnL w="12700"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p>
                  </a:txBody>
                  <a:tcPr anchor="ctr" horzOverflow="overflow">
                    <a:lnL w="9525"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endParaRPr kumimoji="1" lang="en-US" altLang="zh-CN" sz="2000" b="1" i="0" u="none" strike="noStrike" cap="none" normalizeH="0" baseline="0">
                        <a:ln>
                          <a:noFill/>
                        </a:ln>
                        <a:solidFill>
                          <a:srgbClr val="000000"/>
                        </a:solidFill>
                        <a:effectLst/>
                        <a:latin typeface="Times New Roman" pitchFamily="18" charset="0"/>
                        <a:ea typeface="宋体" pitchFamily="2" charset="-122"/>
                      </a:endParaRPr>
                    </a:p>
                  </a:txBody>
                  <a:tcPr anchor="ctr" horzOverflow="overflow">
                    <a:lnL w="952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60375">
                <a:tc rowSpan="4" gridSpan="4">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rowSpan="4" hMerge="1">
                  <a:txBody>
                    <a:bodyPr/>
                    <a:lstStyle/>
                    <a:p>
                      <a:endParaRPr lang="zh-CN" altLang="en-US"/>
                    </a:p>
                  </a:txBody>
                  <a:tcPr/>
                </a:tc>
                <a:tc rowSpan="4" hMerge="1">
                  <a:txBody>
                    <a:bodyPr/>
                    <a:lstStyle/>
                    <a:p>
                      <a:endParaRPr lang="zh-CN" altLang="en-US"/>
                    </a:p>
                  </a:txBody>
                  <a:tcPr/>
                </a:tc>
                <a:tc rowSpan="4" h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CP</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gridSpan="4">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zh-CN" altLang="en-US"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二进制</a:t>
                      </a:r>
                      <a:r>
                        <a:rPr kumimoji="1" lang="en-US" altLang="zh-CN"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(Q</a:t>
                      </a:r>
                      <a:r>
                        <a:rPr kumimoji="1" lang="en-US" altLang="zh-CN" sz="2000" b="1" i="0" u="none" strike="noStrike" cap="none" normalizeH="0" baseline="-25000" dirty="0">
                          <a:ln>
                            <a:noFill/>
                          </a:ln>
                          <a:solidFill>
                            <a:srgbClr val="000000"/>
                          </a:solidFill>
                          <a:effectLst/>
                          <a:latin typeface="Times New Roman" pitchFamily="18" charset="0"/>
                          <a:ea typeface="宋体" pitchFamily="2" charset="-122"/>
                          <a:cs typeface="Times New Roman" pitchFamily="18" charset="0"/>
                        </a:rPr>
                        <a:t>A</a:t>
                      </a:r>
                      <a:r>
                        <a:rPr kumimoji="1" lang="en-US" altLang="zh-CN"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a:t>
                      </a:r>
                      <a:endParaRPr kumimoji="1" lang="zh-CN" altLang="en-US"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5"/>
                  </a:ext>
                </a:extLst>
              </a:tr>
              <a:tr h="431800">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0</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CP</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gridSpan="4">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defRPr/>
                      </a:pPr>
                      <a:r>
                        <a:rPr kumimoji="1" lang="zh-CN" altLang="en-US"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五进制</a:t>
                      </a:r>
                      <a:r>
                        <a:rPr kumimoji="1" lang="en-US" altLang="zh-CN" sz="2000" b="1" i="0" u="none" strike="noStrike" cap="none" normalizeH="0" baseline="0" dirty="0">
                          <a:ln>
                            <a:noFill/>
                          </a:ln>
                          <a:solidFill>
                            <a:srgbClr val="000000"/>
                          </a:solidFill>
                          <a:effectLst/>
                          <a:latin typeface="Times New Roman" pitchFamily="18" charset="0"/>
                          <a:ea typeface="+mn-ea"/>
                          <a:cs typeface="Times New Roman" pitchFamily="18" charset="0"/>
                        </a:rPr>
                        <a:t>(Q</a:t>
                      </a:r>
                      <a:r>
                        <a:rPr kumimoji="1" lang="en-US" altLang="zh-CN" sz="2000" b="1" i="0" u="none" strike="noStrike" cap="none" normalizeH="0" baseline="-25000" dirty="0">
                          <a:ln>
                            <a:noFill/>
                          </a:ln>
                          <a:solidFill>
                            <a:srgbClr val="000000"/>
                          </a:solidFill>
                          <a:effectLst/>
                          <a:latin typeface="Times New Roman" pitchFamily="18" charset="0"/>
                          <a:ea typeface="+mn-ea"/>
                          <a:cs typeface="Times New Roman" pitchFamily="18" charset="0"/>
                        </a:rPr>
                        <a:t>DCB</a:t>
                      </a:r>
                      <a:r>
                        <a:rPr kumimoji="1" lang="en-US" altLang="zh-CN" sz="2000" b="1" i="0" u="none" strike="noStrike" cap="none" normalizeH="0" baseline="0" dirty="0">
                          <a:ln>
                            <a:noFill/>
                          </a:ln>
                          <a:solidFill>
                            <a:srgbClr val="000000"/>
                          </a:solidFill>
                          <a:effectLst/>
                          <a:latin typeface="Times New Roman" pitchFamily="18" charset="0"/>
                          <a:ea typeface="+mn-ea"/>
                          <a:cs typeface="Times New Roman" pitchFamily="18" charset="0"/>
                        </a:rPr>
                        <a:t>)</a:t>
                      </a:r>
                      <a:endParaRPr kumimoji="1" lang="zh-CN" altLang="en-US" sz="2000" b="1" i="0" u="none" strike="noStrike" cap="none" normalizeH="0" baseline="0" dirty="0">
                        <a:ln>
                          <a:noFill/>
                        </a:ln>
                        <a:solidFill>
                          <a:srgbClr val="000000"/>
                        </a:solidFill>
                        <a:effectLst/>
                        <a:latin typeface="Times New Roman" pitchFamily="18" charset="0"/>
                        <a:ea typeface="+mn-ea"/>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6"/>
                  </a:ext>
                </a:extLst>
              </a:tr>
              <a:tr h="504825">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CP</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gridSpan="4">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8421</a:t>
                      </a:r>
                      <a:r>
                        <a:rPr kumimoji="1" lang="zh-CN" altLang="en-US"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十进制</a:t>
                      </a:r>
                      <a:r>
                        <a:rPr kumimoji="1" lang="en-US" altLang="zh-CN" sz="2000" b="1" i="0" u="none" strike="noStrike" cap="none" normalizeH="0" baseline="0" dirty="0">
                          <a:ln>
                            <a:noFill/>
                          </a:ln>
                          <a:solidFill>
                            <a:srgbClr val="000000"/>
                          </a:solidFill>
                          <a:effectLst/>
                          <a:latin typeface="Times New Roman" pitchFamily="18" charset="0"/>
                          <a:ea typeface="+mn-ea"/>
                          <a:cs typeface="Times New Roman" pitchFamily="18" charset="0"/>
                        </a:rPr>
                        <a:t>(Q</a:t>
                      </a:r>
                      <a:r>
                        <a:rPr kumimoji="1" lang="en-US" altLang="zh-CN" sz="2000" b="1" i="0" u="none" strike="noStrike" cap="none" normalizeH="0" baseline="-25000" dirty="0">
                          <a:ln>
                            <a:noFill/>
                          </a:ln>
                          <a:solidFill>
                            <a:srgbClr val="000000"/>
                          </a:solidFill>
                          <a:effectLst/>
                          <a:latin typeface="Times New Roman" pitchFamily="18" charset="0"/>
                          <a:ea typeface="+mn-ea"/>
                          <a:cs typeface="Times New Roman" pitchFamily="18" charset="0"/>
                        </a:rPr>
                        <a:t>DCBA</a:t>
                      </a:r>
                      <a:r>
                        <a:rPr kumimoji="1" lang="en-US" altLang="zh-CN" sz="2000" b="1" i="0" u="none" strike="noStrike" cap="none" normalizeH="0" baseline="0" dirty="0">
                          <a:ln>
                            <a:noFill/>
                          </a:ln>
                          <a:solidFill>
                            <a:srgbClr val="000000"/>
                          </a:solidFill>
                          <a:effectLst/>
                          <a:latin typeface="Times New Roman" pitchFamily="18" charset="0"/>
                          <a:ea typeface="+mn-ea"/>
                          <a:cs typeface="Times New Roman" pitchFamily="18" charset="0"/>
                        </a:rPr>
                        <a:t>)</a:t>
                      </a:r>
                      <a:endParaRPr kumimoji="1" lang="en-US" altLang="zh-CN"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7"/>
                  </a:ext>
                </a:extLst>
              </a:tr>
              <a:tr h="503238">
                <a:tc gridSpan="4"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hMerge="1" vMerge="1">
                  <a:txBody>
                    <a:bodyPr/>
                    <a:lstStyle/>
                    <a:p>
                      <a:endParaRPr lang="zh-CN" altLang="en-US"/>
                    </a:p>
                  </a:txBody>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000" b="1" i="0" u="none" strike="noStrike" cap="none" normalizeH="0" baseline="0">
                          <a:ln>
                            <a:noFill/>
                          </a:ln>
                          <a:solidFill>
                            <a:srgbClr val="000000"/>
                          </a:solidFill>
                          <a:effectLst/>
                          <a:latin typeface="Times New Roman" pitchFamily="18" charset="0"/>
                          <a:ea typeface="宋体" pitchFamily="2" charset="-122"/>
                          <a:cs typeface="Times New Roman" pitchFamily="18" charset="0"/>
                        </a:rPr>
                        <a:t>CP</a:t>
                      </a: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gridSpan="4">
                  <a:txBody>
                    <a:bodyPr/>
                    <a:lstStyle/>
                    <a:p>
                      <a:pPr marL="342900" marR="0" lvl="0" indent="-342900" algn="ctr" defTabSz="914400" rtl="0" eaLnBrk="1" fontAlgn="base" latinLnBrk="0" hangingPunct="1">
                        <a:lnSpc>
                          <a:spcPct val="100000"/>
                        </a:lnSpc>
                        <a:spcBef>
                          <a:spcPct val="0"/>
                        </a:spcBef>
                        <a:spcAft>
                          <a:spcPct val="0"/>
                        </a:spcAft>
                        <a:buClr>
                          <a:schemeClr val="accent2"/>
                        </a:buClr>
                        <a:buSzPct val="80000"/>
                        <a:buFont typeface="Wingdings" pitchFamily="2" charset="2"/>
                        <a:buNone/>
                        <a:tabLst/>
                      </a:pPr>
                      <a:r>
                        <a:rPr kumimoji="1" lang="en-US" altLang="zh-CN"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5421</a:t>
                      </a:r>
                      <a:r>
                        <a:rPr kumimoji="1" lang="zh-CN" altLang="en-US"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rPr>
                        <a:t>十进制</a:t>
                      </a:r>
                      <a:r>
                        <a:rPr kumimoji="1" lang="en-US" altLang="zh-CN" sz="2000" b="1" i="0" u="none" strike="noStrike" cap="none" normalizeH="0" baseline="0" dirty="0">
                          <a:ln>
                            <a:noFill/>
                          </a:ln>
                          <a:solidFill>
                            <a:srgbClr val="000000"/>
                          </a:solidFill>
                          <a:effectLst/>
                          <a:latin typeface="Times New Roman" pitchFamily="18" charset="0"/>
                          <a:ea typeface="+mn-ea"/>
                          <a:cs typeface="Times New Roman" pitchFamily="18" charset="0"/>
                        </a:rPr>
                        <a:t>(Q</a:t>
                      </a:r>
                      <a:r>
                        <a:rPr kumimoji="1" lang="en-US" altLang="zh-CN" sz="2000" b="1" i="0" u="none" strike="noStrike" cap="none" normalizeH="0" baseline="-25000" dirty="0">
                          <a:ln>
                            <a:noFill/>
                          </a:ln>
                          <a:solidFill>
                            <a:srgbClr val="000000"/>
                          </a:solidFill>
                          <a:effectLst/>
                          <a:latin typeface="Times New Roman" pitchFamily="18" charset="0"/>
                          <a:ea typeface="+mn-ea"/>
                          <a:cs typeface="Times New Roman" pitchFamily="18" charset="0"/>
                        </a:rPr>
                        <a:t>ADCB</a:t>
                      </a:r>
                      <a:r>
                        <a:rPr kumimoji="1" lang="en-US" altLang="zh-CN" sz="2000" b="1" i="0" u="none" strike="noStrike" cap="none" normalizeH="0" baseline="0" dirty="0">
                          <a:ln>
                            <a:noFill/>
                          </a:ln>
                          <a:solidFill>
                            <a:srgbClr val="000000"/>
                          </a:solidFill>
                          <a:effectLst/>
                          <a:latin typeface="Times New Roman" pitchFamily="18" charset="0"/>
                          <a:ea typeface="+mn-ea"/>
                          <a:cs typeface="Times New Roman" pitchFamily="18" charset="0"/>
                        </a:rPr>
                        <a:t>)</a:t>
                      </a:r>
                      <a:endParaRPr kumimoji="1" lang="en-US" altLang="zh-CN" sz="2000" b="1" i="0" u="none" strike="noStrike" cap="none" normalizeH="0" baseline="0" dirty="0">
                        <a:ln>
                          <a:noFill/>
                        </a:ln>
                        <a:solidFill>
                          <a:srgbClr val="000000"/>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8"/>
                  </a:ext>
                </a:extLst>
              </a:tr>
            </a:tbl>
          </a:graphicData>
        </a:graphic>
      </p:graphicFrame>
      <p:graphicFrame>
        <p:nvGraphicFramePr>
          <p:cNvPr id="13423" name="Object 100">
            <a:extLst>
              <a:ext uri="{FF2B5EF4-FFF2-40B4-BE49-F238E27FC236}">
                <a16:creationId xmlns:a16="http://schemas.microsoft.com/office/drawing/2014/main" id="{002B15DE-BE4D-8A4B-5167-7D9B7EDF3FB6}"/>
              </a:ext>
            </a:extLst>
          </p:cNvPr>
          <p:cNvGraphicFramePr>
            <a:graphicFrameLocks noChangeAspect="1"/>
          </p:cNvGraphicFramePr>
          <p:nvPr/>
        </p:nvGraphicFramePr>
        <p:xfrm>
          <a:off x="2424113" y="2132013"/>
          <a:ext cx="431800" cy="347662"/>
        </p:xfrm>
        <a:graphic>
          <a:graphicData uri="http://schemas.openxmlformats.org/presentationml/2006/ole">
            <mc:AlternateContent xmlns:mc="http://schemas.openxmlformats.org/markup-compatibility/2006">
              <mc:Choice xmlns:v="urn:schemas-microsoft-com:vml" Requires="v">
                <p:oleObj name="公式" r:id="rId2" imgW="291973" imgH="241195" progId="Equation.3">
                  <p:embed/>
                </p:oleObj>
              </mc:Choice>
              <mc:Fallback>
                <p:oleObj name="公式" r:id="rId2" imgW="291973" imgH="241195" progId="Equation.3">
                  <p:embed/>
                  <p:pic>
                    <p:nvPicPr>
                      <p:cNvPr id="13423" name="Object 100">
                        <a:extLst>
                          <a:ext uri="{FF2B5EF4-FFF2-40B4-BE49-F238E27FC236}">
                            <a16:creationId xmlns:a16="http://schemas.microsoft.com/office/drawing/2014/main" id="{002B15DE-BE4D-8A4B-5167-7D9B7EDF3F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4113" y="2132013"/>
                        <a:ext cx="431800" cy="3476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424" name="Object 101">
            <a:extLst>
              <a:ext uri="{FF2B5EF4-FFF2-40B4-BE49-F238E27FC236}">
                <a16:creationId xmlns:a16="http://schemas.microsoft.com/office/drawing/2014/main" id="{3A1938B3-C3EF-7688-B604-3FC976F11E3E}"/>
              </a:ext>
            </a:extLst>
          </p:cNvPr>
          <p:cNvGraphicFramePr>
            <a:graphicFrameLocks noChangeAspect="1"/>
          </p:cNvGraphicFramePr>
          <p:nvPr/>
        </p:nvGraphicFramePr>
        <p:xfrm>
          <a:off x="3043238" y="2147889"/>
          <a:ext cx="431800" cy="338137"/>
        </p:xfrm>
        <a:graphic>
          <a:graphicData uri="http://schemas.openxmlformats.org/presentationml/2006/ole">
            <mc:AlternateContent xmlns:mc="http://schemas.openxmlformats.org/markup-compatibility/2006">
              <mc:Choice xmlns:v="urn:schemas-microsoft-com:vml" Requires="v">
                <p:oleObj name="公式" r:id="rId4" imgW="304668" imgH="241195" progId="Equation.3">
                  <p:embed/>
                </p:oleObj>
              </mc:Choice>
              <mc:Fallback>
                <p:oleObj name="公式" r:id="rId4" imgW="304668" imgH="241195" progId="Equation.3">
                  <p:embed/>
                  <p:pic>
                    <p:nvPicPr>
                      <p:cNvPr id="13424" name="Object 101">
                        <a:extLst>
                          <a:ext uri="{FF2B5EF4-FFF2-40B4-BE49-F238E27FC236}">
                            <a16:creationId xmlns:a16="http://schemas.microsoft.com/office/drawing/2014/main" id="{3A1938B3-C3EF-7688-B604-3FC976F11E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43238" y="2147889"/>
                        <a:ext cx="431800" cy="33813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425" name="Object 102">
            <a:extLst>
              <a:ext uri="{FF2B5EF4-FFF2-40B4-BE49-F238E27FC236}">
                <a16:creationId xmlns:a16="http://schemas.microsoft.com/office/drawing/2014/main" id="{C899548F-11C6-F901-E82B-545A962880B6}"/>
              </a:ext>
            </a:extLst>
          </p:cNvPr>
          <p:cNvGraphicFramePr>
            <a:graphicFrameLocks noChangeAspect="1"/>
          </p:cNvGraphicFramePr>
          <p:nvPr/>
        </p:nvGraphicFramePr>
        <p:xfrm>
          <a:off x="3697288" y="2144713"/>
          <a:ext cx="431800" cy="347662"/>
        </p:xfrm>
        <a:graphic>
          <a:graphicData uri="http://schemas.openxmlformats.org/presentationml/2006/ole">
            <mc:AlternateContent xmlns:mc="http://schemas.openxmlformats.org/markup-compatibility/2006">
              <mc:Choice xmlns:v="urn:schemas-microsoft-com:vml" Requires="v">
                <p:oleObj name="公式" r:id="rId6" imgW="291973" imgH="241195" progId="Equation.3">
                  <p:embed/>
                </p:oleObj>
              </mc:Choice>
              <mc:Fallback>
                <p:oleObj name="公式" r:id="rId6" imgW="291973" imgH="241195" progId="Equation.3">
                  <p:embed/>
                  <p:pic>
                    <p:nvPicPr>
                      <p:cNvPr id="13425" name="Object 102">
                        <a:extLst>
                          <a:ext uri="{FF2B5EF4-FFF2-40B4-BE49-F238E27FC236}">
                            <a16:creationId xmlns:a16="http://schemas.microsoft.com/office/drawing/2014/main" id="{C899548F-11C6-F901-E82B-545A962880B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97288" y="2144713"/>
                        <a:ext cx="431800" cy="3476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426" name="Object 103">
            <a:extLst>
              <a:ext uri="{FF2B5EF4-FFF2-40B4-BE49-F238E27FC236}">
                <a16:creationId xmlns:a16="http://schemas.microsoft.com/office/drawing/2014/main" id="{BAF3FD2E-2C96-2CA6-0A54-29FCD6B698C1}"/>
              </a:ext>
            </a:extLst>
          </p:cNvPr>
          <p:cNvGraphicFramePr>
            <a:graphicFrameLocks noChangeAspect="1"/>
          </p:cNvGraphicFramePr>
          <p:nvPr/>
        </p:nvGraphicFramePr>
        <p:xfrm>
          <a:off x="4329113" y="2146301"/>
          <a:ext cx="442912" cy="334963"/>
        </p:xfrm>
        <a:graphic>
          <a:graphicData uri="http://schemas.openxmlformats.org/presentationml/2006/ole">
            <mc:AlternateContent xmlns:mc="http://schemas.openxmlformats.org/markup-compatibility/2006">
              <mc:Choice xmlns:v="urn:schemas-microsoft-com:vml" Requires="v">
                <p:oleObj name="公式" r:id="rId8" imgW="317225" imgH="241091" progId="Equation.3">
                  <p:embed/>
                </p:oleObj>
              </mc:Choice>
              <mc:Fallback>
                <p:oleObj name="公式" r:id="rId8" imgW="317225" imgH="241091" progId="Equation.3">
                  <p:embed/>
                  <p:pic>
                    <p:nvPicPr>
                      <p:cNvPr id="13426" name="Object 103">
                        <a:extLst>
                          <a:ext uri="{FF2B5EF4-FFF2-40B4-BE49-F238E27FC236}">
                            <a16:creationId xmlns:a16="http://schemas.microsoft.com/office/drawing/2014/main" id="{BAF3FD2E-2C96-2CA6-0A54-29FCD6B698C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29113" y="2146301"/>
                        <a:ext cx="442912" cy="33496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427" name="Object 104">
            <a:extLst>
              <a:ext uri="{FF2B5EF4-FFF2-40B4-BE49-F238E27FC236}">
                <a16:creationId xmlns:a16="http://schemas.microsoft.com/office/drawing/2014/main" id="{143EBCE1-7F35-1C7B-D2B7-B1DFF0042712}"/>
              </a:ext>
            </a:extLst>
          </p:cNvPr>
          <p:cNvGraphicFramePr>
            <a:graphicFrameLocks noChangeAspect="1"/>
          </p:cNvGraphicFramePr>
          <p:nvPr/>
        </p:nvGraphicFramePr>
        <p:xfrm>
          <a:off x="5664201" y="2200275"/>
          <a:ext cx="358775" cy="292100"/>
        </p:xfrm>
        <a:graphic>
          <a:graphicData uri="http://schemas.openxmlformats.org/presentationml/2006/ole">
            <mc:AlternateContent xmlns:mc="http://schemas.openxmlformats.org/markup-compatibility/2006">
              <mc:Choice xmlns:v="urn:schemas-microsoft-com:vml" Requires="v">
                <p:oleObj name="公式" r:id="rId10" imgW="266353" imgH="215619" progId="Equation.3">
                  <p:embed/>
                </p:oleObj>
              </mc:Choice>
              <mc:Fallback>
                <p:oleObj name="公式" r:id="rId10" imgW="266353" imgH="215619" progId="Equation.3">
                  <p:embed/>
                  <p:pic>
                    <p:nvPicPr>
                      <p:cNvPr id="13427" name="Object 104">
                        <a:extLst>
                          <a:ext uri="{FF2B5EF4-FFF2-40B4-BE49-F238E27FC236}">
                            <a16:creationId xmlns:a16="http://schemas.microsoft.com/office/drawing/2014/main" id="{143EBCE1-7F35-1C7B-D2B7-B1DFF0042712}"/>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64201" y="2200275"/>
                        <a:ext cx="358775" cy="2921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428" name="Object 105">
            <a:extLst>
              <a:ext uri="{FF2B5EF4-FFF2-40B4-BE49-F238E27FC236}">
                <a16:creationId xmlns:a16="http://schemas.microsoft.com/office/drawing/2014/main" id="{733F9E13-4C9B-E070-7182-4654133829B5}"/>
              </a:ext>
            </a:extLst>
          </p:cNvPr>
          <p:cNvGraphicFramePr>
            <a:graphicFrameLocks noChangeAspect="1"/>
          </p:cNvGraphicFramePr>
          <p:nvPr/>
        </p:nvGraphicFramePr>
        <p:xfrm>
          <a:off x="5014913" y="2184401"/>
          <a:ext cx="360362" cy="307975"/>
        </p:xfrm>
        <a:graphic>
          <a:graphicData uri="http://schemas.openxmlformats.org/presentationml/2006/ole">
            <mc:AlternateContent xmlns:mc="http://schemas.openxmlformats.org/markup-compatibility/2006">
              <mc:Choice xmlns:v="urn:schemas-microsoft-com:vml" Requires="v">
                <p:oleObj name="公式" r:id="rId12" imgW="253780" imgH="215713" progId="Equation.3">
                  <p:embed/>
                </p:oleObj>
              </mc:Choice>
              <mc:Fallback>
                <p:oleObj name="公式" r:id="rId12" imgW="253780" imgH="215713" progId="Equation.3">
                  <p:embed/>
                  <p:pic>
                    <p:nvPicPr>
                      <p:cNvPr id="13428" name="Object 105">
                        <a:extLst>
                          <a:ext uri="{FF2B5EF4-FFF2-40B4-BE49-F238E27FC236}">
                            <a16:creationId xmlns:a16="http://schemas.microsoft.com/office/drawing/2014/main" id="{733F9E13-4C9B-E070-7182-4654133829B5}"/>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014913" y="2184401"/>
                        <a:ext cx="360362" cy="3079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429" name="Object 106">
            <a:extLst>
              <a:ext uri="{FF2B5EF4-FFF2-40B4-BE49-F238E27FC236}">
                <a16:creationId xmlns:a16="http://schemas.microsoft.com/office/drawing/2014/main" id="{F8166D50-788D-47BF-D691-42EBEC82D77C}"/>
              </a:ext>
            </a:extLst>
          </p:cNvPr>
          <p:cNvGraphicFramePr>
            <a:graphicFrameLocks noChangeAspect="1"/>
          </p:cNvGraphicFramePr>
          <p:nvPr/>
        </p:nvGraphicFramePr>
        <p:xfrm>
          <a:off x="2662239" y="4995863"/>
          <a:ext cx="1800225" cy="455612"/>
        </p:xfrm>
        <a:graphic>
          <a:graphicData uri="http://schemas.openxmlformats.org/presentationml/2006/ole">
            <mc:AlternateContent xmlns:mc="http://schemas.openxmlformats.org/markup-compatibility/2006">
              <mc:Choice xmlns:v="urn:schemas-microsoft-com:vml" Requires="v">
                <p:oleObj name="公式" r:id="rId14" imgW="939392" imgH="241195" progId="Equation.3">
                  <p:embed/>
                </p:oleObj>
              </mc:Choice>
              <mc:Fallback>
                <p:oleObj name="公式" r:id="rId14" imgW="939392" imgH="241195" progId="Equation.3">
                  <p:embed/>
                  <p:pic>
                    <p:nvPicPr>
                      <p:cNvPr id="13429" name="Object 106">
                        <a:extLst>
                          <a:ext uri="{FF2B5EF4-FFF2-40B4-BE49-F238E27FC236}">
                            <a16:creationId xmlns:a16="http://schemas.microsoft.com/office/drawing/2014/main" id="{F8166D50-788D-47BF-D691-42EBEC82D77C}"/>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62239" y="4995863"/>
                        <a:ext cx="1800225" cy="4556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430" name="Object 107">
            <a:extLst>
              <a:ext uri="{FF2B5EF4-FFF2-40B4-BE49-F238E27FC236}">
                <a16:creationId xmlns:a16="http://schemas.microsoft.com/office/drawing/2014/main" id="{B999C993-5221-D152-A946-8E49F2F3AEBE}"/>
              </a:ext>
            </a:extLst>
          </p:cNvPr>
          <p:cNvGraphicFramePr>
            <a:graphicFrameLocks noChangeAspect="1"/>
          </p:cNvGraphicFramePr>
          <p:nvPr/>
        </p:nvGraphicFramePr>
        <p:xfrm>
          <a:off x="2662238" y="5500689"/>
          <a:ext cx="1847850" cy="458787"/>
        </p:xfrm>
        <a:graphic>
          <a:graphicData uri="http://schemas.openxmlformats.org/presentationml/2006/ole">
            <mc:AlternateContent xmlns:mc="http://schemas.openxmlformats.org/markup-compatibility/2006">
              <mc:Choice xmlns:v="urn:schemas-microsoft-com:vml" Requires="v">
                <p:oleObj name="公式" r:id="rId16" imgW="965200" imgH="241300" progId="Equation.3">
                  <p:embed/>
                </p:oleObj>
              </mc:Choice>
              <mc:Fallback>
                <p:oleObj name="公式" r:id="rId16" imgW="965200" imgH="241300" progId="Equation.3">
                  <p:embed/>
                  <p:pic>
                    <p:nvPicPr>
                      <p:cNvPr id="13430" name="Object 107">
                        <a:extLst>
                          <a:ext uri="{FF2B5EF4-FFF2-40B4-BE49-F238E27FC236}">
                            <a16:creationId xmlns:a16="http://schemas.microsoft.com/office/drawing/2014/main" id="{B999C993-5221-D152-A946-8E49F2F3AEBE}"/>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662238" y="5500689"/>
                        <a:ext cx="1847850" cy="4587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431" name="Object 108">
            <a:extLst>
              <a:ext uri="{FF2B5EF4-FFF2-40B4-BE49-F238E27FC236}">
                <a16:creationId xmlns:a16="http://schemas.microsoft.com/office/drawing/2014/main" id="{3CDB36EC-CF49-0CF5-D4EA-BEFCC18DECF9}"/>
              </a:ext>
            </a:extLst>
          </p:cNvPr>
          <p:cNvGraphicFramePr>
            <a:graphicFrameLocks noChangeAspect="1"/>
          </p:cNvGraphicFramePr>
          <p:nvPr/>
        </p:nvGraphicFramePr>
        <p:xfrm>
          <a:off x="4997451" y="6100763"/>
          <a:ext cx="315913" cy="317500"/>
        </p:xfrm>
        <a:graphic>
          <a:graphicData uri="http://schemas.openxmlformats.org/presentationml/2006/ole">
            <mc:AlternateContent xmlns:mc="http://schemas.openxmlformats.org/markup-compatibility/2006">
              <mc:Choice xmlns:v="urn:schemas-microsoft-com:vml" Requires="v">
                <p:oleObj name="公式" r:id="rId18" imgW="215619" imgH="215619" progId="Equation.3">
                  <p:embed/>
                </p:oleObj>
              </mc:Choice>
              <mc:Fallback>
                <p:oleObj name="公式" r:id="rId18" imgW="215619" imgH="215619" progId="Equation.3">
                  <p:embed/>
                  <p:pic>
                    <p:nvPicPr>
                      <p:cNvPr id="13431" name="Object 108">
                        <a:extLst>
                          <a:ext uri="{FF2B5EF4-FFF2-40B4-BE49-F238E27FC236}">
                            <a16:creationId xmlns:a16="http://schemas.microsoft.com/office/drawing/2014/main" id="{3CDB36EC-CF49-0CF5-D4EA-BEFCC18DECF9}"/>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997451" y="6100763"/>
                        <a:ext cx="315913" cy="3175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432" name="Object 109">
            <a:extLst>
              <a:ext uri="{FF2B5EF4-FFF2-40B4-BE49-F238E27FC236}">
                <a16:creationId xmlns:a16="http://schemas.microsoft.com/office/drawing/2014/main" id="{2390E63D-E406-C63C-35A6-71423C312B19}"/>
              </a:ext>
            </a:extLst>
          </p:cNvPr>
          <p:cNvGraphicFramePr>
            <a:graphicFrameLocks noChangeAspect="1"/>
          </p:cNvGraphicFramePr>
          <p:nvPr/>
        </p:nvGraphicFramePr>
        <p:xfrm>
          <a:off x="5654676" y="5597526"/>
          <a:ext cx="333375" cy="339725"/>
        </p:xfrm>
        <a:graphic>
          <a:graphicData uri="http://schemas.openxmlformats.org/presentationml/2006/ole">
            <mc:AlternateContent xmlns:mc="http://schemas.openxmlformats.org/markup-compatibility/2006">
              <mc:Choice xmlns:v="urn:schemas-microsoft-com:vml" Requires="v">
                <p:oleObj name="公式" r:id="rId20" imgW="215619" imgH="215619" progId="Equation.3">
                  <p:embed/>
                </p:oleObj>
              </mc:Choice>
              <mc:Fallback>
                <p:oleObj name="公式" r:id="rId20" imgW="215619" imgH="215619" progId="Equation.3">
                  <p:embed/>
                  <p:pic>
                    <p:nvPicPr>
                      <p:cNvPr id="13432" name="Object 109">
                        <a:extLst>
                          <a:ext uri="{FF2B5EF4-FFF2-40B4-BE49-F238E27FC236}">
                            <a16:creationId xmlns:a16="http://schemas.microsoft.com/office/drawing/2014/main" id="{2390E63D-E406-C63C-35A6-71423C312B19}"/>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5654676" y="5597526"/>
                        <a:ext cx="333375" cy="3397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433" name="Object 110">
            <a:extLst>
              <a:ext uri="{FF2B5EF4-FFF2-40B4-BE49-F238E27FC236}">
                <a16:creationId xmlns:a16="http://schemas.microsoft.com/office/drawing/2014/main" id="{27CF0E6D-14BE-9296-63D0-7683B0F21B4A}"/>
              </a:ext>
            </a:extLst>
          </p:cNvPr>
          <p:cNvGraphicFramePr>
            <a:graphicFrameLocks noChangeAspect="1"/>
          </p:cNvGraphicFramePr>
          <p:nvPr/>
        </p:nvGraphicFramePr>
        <p:xfrm>
          <a:off x="6321425" y="2146300"/>
          <a:ext cx="336550" cy="336550"/>
        </p:xfrm>
        <a:graphic>
          <a:graphicData uri="http://schemas.openxmlformats.org/presentationml/2006/ole">
            <mc:AlternateContent xmlns:mc="http://schemas.openxmlformats.org/markup-compatibility/2006">
              <mc:Choice xmlns:v="urn:schemas-microsoft-com:vml" Requires="v">
                <p:oleObj name="公式" r:id="rId22" imgW="215619" imgH="215619" progId="Equation.3">
                  <p:embed/>
                </p:oleObj>
              </mc:Choice>
              <mc:Fallback>
                <p:oleObj name="公式" r:id="rId22" imgW="215619" imgH="215619" progId="Equation.3">
                  <p:embed/>
                  <p:pic>
                    <p:nvPicPr>
                      <p:cNvPr id="13433" name="Object 110">
                        <a:extLst>
                          <a:ext uri="{FF2B5EF4-FFF2-40B4-BE49-F238E27FC236}">
                            <a16:creationId xmlns:a16="http://schemas.microsoft.com/office/drawing/2014/main" id="{27CF0E6D-14BE-9296-63D0-7683B0F21B4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321425" y="2146300"/>
                        <a:ext cx="336550" cy="33655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434" name="Object 111">
            <a:extLst>
              <a:ext uri="{FF2B5EF4-FFF2-40B4-BE49-F238E27FC236}">
                <a16:creationId xmlns:a16="http://schemas.microsoft.com/office/drawing/2014/main" id="{85609505-EFED-7627-877A-ED6930F0CE9C}"/>
              </a:ext>
            </a:extLst>
          </p:cNvPr>
          <p:cNvGraphicFramePr>
            <a:graphicFrameLocks noChangeAspect="1"/>
          </p:cNvGraphicFramePr>
          <p:nvPr/>
        </p:nvGraphicFramePr>
        <p:xfrm>
          <a:off x="6965950" y="2135189"/>
          <a:ext cx="325438" cy="357187"/>
        </p:xfrm>
        <a:graphic>
          <a:graphicData uri="http://schemas.openxmlformats.org/presentationml/2006/ole">
            <mc:AlternateContent xmlns:mc="http://schemas.openxmlformats.org/markup-compatibility/2006">
              <mc:Choice xmlns:v="urn:schemas-microsoft-com:vml" Requires="v">
                <p:oleObj name="公式" r:id="rId23" imgW="215806" imgH="228501" progId="Equation.3">
                  <p:embed/>
                </p:oleObj>
              </mc:Choice>
              <mc:Fallback>
                <p:oleObj name="公式" r:id="rId23" imgW="215806" imgH="228501" progId="Equation.3">
                  <p:embed/>
                  <p:pic>
                    <p:nvPicPr>
                      <p:cNvPr id="13434" name="Object 111">
                        <a:extLst>
                          <a:ext uri="{FF2B5EF4-FFF2-40B4-BE49-F238E27FC236}">
                            <a16:creationId xmlns:a16="http://schemas.microsoft.com/office/drawing/2014/main" id="{85609505-EFED-7627-877A-ED6930F0CE9C}"/>
                          </a:ext>
                        </a:extLst>
                      </p:cNvPr>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6965950" y="2135189"/>
                        <a:ext cx="325438" cy="3571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435" name="Object 112">
            <a:extLst>
              <a:ext uri="{FF2B5EF4-FFF2-40B4-BE49-F238E27FC236}">
                <a16:creationId xmlns:a16="http://schemas.microsoft.com/office/drawing/2014/main" id="{424CE7F0-6ABB-73FE-1B2B-1D05FA8F3002}"/>
              </a:ext>
            </a:extLst>
          </p:cNvPr>
          <p:cNvGraphicFramePr>
            <a:graphicFrameLocks noChangeAspect="1"/>
          </p:cNvGraphicFramePr>
          <p:nvPr/>
        </p:nvGraphicFramePr>
        <p:xfrm>
          <a:off x="7610475" y="2147889"/>
          <a:ext cx="338138" cy="344487"/>
        </p:xfrm>
        <a:graphic>
          <a:graphicData uri="http://schemas.openxmlformats.org/presentationml/2006/ole">
            <mc:AlternateContent xmlns:mc="http://schemas.openxmlformats.org/markup-compatibility/2006">
              <mc:Choice xmlns:v="urn:schemas-microsoft-com:vml" Requires="v">
                <p:oleObj name="公式" r:id="rId25" imgW="215619" imgH="215619" progId="Equation.3">
                  <p:embed/>
                </p:oleObj>
              </mc:Choice>
              <mc:Fallback>
                <p:oleObj name="公式" r:id="rId25" imgW="215619" imgH="215619" progId="Equation.3">
                  <p:embed/>
                  <p:pic>
                    <p:nvPicPr>
                      <p:cNvPr id="13435" name="Object 112">
                        <a:extLst>
                          <a:ext uri="{FF2B5EF4-FFF2-40B4-BE49-F238E27FC236}">
                            <a16:creationId xmlns:a16="http://schemas.microsoft.com/office/drawing/2014/main" id="{424CE7F0-6ABB-73FE-1B2B-1D05FA8F3002}"/>
                          </a:ext>
                        </a:extLst>
                      </p:cNvPr>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610475" y="2147889"/>
                        <a:ext cx="338138" cy="344487"/>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436" name="Object 113">
            <a:extLst>
              <a:ext uri="{FF2B5EF4-FFF2-40B4-BE49-F238E27FC236}">
                <a16:creationId xmlns:a16="http://schemas.microsoft.com/office/drawing/2014/main" id="{8B28710D-045D-BFA0-76EF-F91C1CF05526}"/>
              </a:ext>
            </a:extLst>
          </p:cNvPr>
          <p:cNvGraphicFramePr>
            <a:graphicFrameLocks noChangeAspect="1"/>
          </p:cNvGraphicFramePr>
          <p:nvPr/>
        </p:nvGraphicFramePr>
        <p:xfrm>
          <a:off x="8229600" y="2151063"/>
          <a:ext cx="331788" cy="341312"/>
        </p:xfrm>
        <a:graphic>
          <a:graphicData uri="http://schemas.openxmlformats.org/presentationml/2006/ole">
            <mc:AlternateContent xmlns:mc="http://schemas.openxmlformats.org/markup-compatibility/2006">
              <mc:Choice xmlns:v="urn:schemas-microsoft-com:vml" Requires="v">
                <p:oleObj name="公式" r:id="rId27" imgW="215619" imgH="215619" progId="Equation.3">
                  <p:embed/>
                </p:oleObj>
              </mc:Choice>
              <mc:Fallback>
                <p:oleObj name="公式" r:id="rId27" imgW="215619" imgH="215619" progId="Equation.3">
                  <p:embed/>
                  <p:pic>
                    <p:nvPicPr>
                      <p:cNvPr id="13436" name="Object 113">
                        <a:extLst>
                          <a:ext uri="{FF2B5EF4-FFF2-40B4-BE49-F238E27FC236}">
                            <a16:creationId xmlns:a16="http://schemas.microsoft.com/office/drawing/2014/main" id="{8B28710D-045D-BFA0-76EF-F91C1CF05526}"/>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8229600" y="2151063"/>
                        <a:ext cx="331788" cy="3413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3437" name="TextBox 1">
            <a:extLst>
              <a:ext uri="{FF2B5EF4-FFF2-40B4-BE49-F238E27FC236}">
                <a16:creationId xmlns:a16="http://schemas.microsoft.com/office/drawing/2014/main" id="{59B2072C-E591-6958-279F-EAAFB238F2E9}"/>
              </a:ext>
            </a:extLst>
          </p:cNvPr>
          <p:cNvSpPr txBox="1">
            <a:spLocks noChangeArrowheads="1"/>
          </p:cNvSpPr>
          <p:nvPr/>
        </p:nvSpPr>
        <p:spPr bwMode="auto">
          <a:xfrm>
            <a:off x="9280526" y="2919414"/>
            <a:ext cx="646113"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zh-CN" altLang="en-US" sz="2400">
                <a:latin typeface="Times New Roman" panose="02020603050405020304" pitchFamily="18" charset="0"/>
              </a:rPr>
              <a:t>置</a:t>
            </a:r>
            <a:r>
              <a:rPr lang="en-US" altLang="zh-CN" sz="2400">
                <a:latin typeface="Times New Roman" panose="02020603050405020304" pitchFamily="18" charset="0"/>
              </a:rPr>
              <a:t>9</a:t>
            </a:r>
            <a:endParaRPr lang="zh-CN" altLang="en-US" sz="2400">
              <a:latin typeface="Times New Roman" panose="02020603050405020304" pitchFamily="18" charset="0"/>
            </a:endParaRPr>
          </a:p>
        </p:txBody>
      </p:sp>
      <p:sp>
        <p:nvSpPr>
          <p:cNvPr id="13438" name="TextBox 35">
            <a:extLst>
              <a:ext uri="{FF2B5EF4-FFF2-40B4-BE49-F238E27FC236}">
                <a16:creationId xmlns:a16="http://schemas.microsoft.com/office/drawing/2014/main" id="{D6B365B7-D953-CBBB-0615-9886800C9C74}"/>
              </a:ext>
            </a:extLst>
          </p:cNvPr>
          <p:cNvSpPr txBox="1">
            <a:spLocks noChangeArrowheads="1"/>
          </p:cNvSpPr>
          <p:nvPr/>
        </p:nvSpPr>
        <p:spPr bwMode="auto">
          <a:xfrm>
            <a:off x="9280525" y="3967163"/>
            <a:ext cx="800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zh-CN" altLang="en-US" sz="2400">
                <a:latin typeface="Times New Roman" panose="02020603050405020304" pitchFamily="18" charset="0"/>
              </a:rPr>
              <a:t>清零</a:t>
            </a:r>
          </a:p>
        </p:txBody>
      </p:sp>
      <p:sp>
        <p:nvSpPr>
          <p:cNvPr id="13439" name="TextBox 36">
            <a:extLst>
              <a:ext uri="{FF2B5EF4-FFF2-40B4-BE49-F238E27FC236}">
                <a16:creationId xmlns:a16="http://schemas.microsoft.com/office/drawing/2014/main" id="{810F565C-6DCC-9C0D-A9CF-695A34098F5D}"/>
              </a:ext>
            </a:extLst>
          </p:cNvPr>
          <p:cNvSpPr txBox="1">
            <a:spLocks noChangeArrowheads="1"/>
          </p:cNvSpPr>
          <p:nvPr/>
        </p:nvSpPr>
        <p:spPr bwMode="auto">
          <a:xfrm>
            <a:off x="9280525" y="5300663"/>
            <a:ext cx="8001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zh-CN" altLang="en-US" sz="2400">
                <a:latin typeface="Times New Roman" panose="02020603050405020304" pitchFamily="18" charset="0"/>
              </a:rPr>
              <a:t>计数</a:t>
            </a:r>
          </a:p>
        </p:txBody>
      </p:sp>
      <p:cxnSp>
        <p:nvCxnSpPr>
          <p:cNvPr id="4" name="直接连接符 3">
            <a:extLst>
              <a:ext uri="{FF2B5EF4-FFF2-40B4-BE49-F238E27FC236}">
                <a16:creationId xmlns:a16="http://schemas.microsoft.com/office/drawing/2014/main" id="{C4E2AA8C-F2FC-4359-A6DA-BB799976DE1C}"/>
              </a:ext>
            </a:extLst>
          </p:cNvPr>
          <p:cNvCxnSpPr>
            <a:endCxn id="13437" idx="1"/>
          </p:cNvCxnSpPr>
          <p:nvPr/>
        </p:nvCxnSpPr>
        <p:spPr>
          <a:xfrm>
            <a:off x="8832851" y="2919414"/>
            <a:ext cx="447675" cy="230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a:extLst>
              <a:ext uri="{FF2B5EF4-FFF2-40B4-BE49-F238E27FC236}">
                <a16:creationId xmlns:a16="http://schemas.microsoft.com/office/drawing/2014/main" id="{EB21B54A-2801-491D-939C-F91C660C484F}"/>
              </a:ext>
            </a:extLst>
          </p:cNvPr>
          <p:cNvCxnSpPr>
            <a:stCxn id="13437" idx="1"/>
          </p:cNvCxnSpPr>
          <p:nvPr/>
        </p:nvCxnSpPr>
        <p:spPr>
          <a:xfrm flipH="1">
            <a:off x="8832851" y="3149600"/>
            <a:ext cx="447675" cy="2301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a:extLst>
              <a:ext uri="{FF2B5EF4-FFF2-40B4-BE49-F238E27FC236}">
                <a16:creationId xmlns:a16="http://schemas.microsoft.com/office/drawing/2014/main" id="{09350049-3534-4DBB-A368-5E34292D491A}"/>
              </a:ext>
            </a:extLst>
          </p:cNvPr>
          <p:cNvCxnSpPr/>
          <p:nvPr/>
        </p:nvCxnSpPr>
        <p:spPr>
          <a:xfrm>
            <a:off x="8832851" y="3929064"/>
            <a:ext cx="447675" cy="2301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a:extLst>
              <a:ext uri="{FF2B5EF4-FFF2-40B4-BE49-F238E27FC236}">
                <a16:creationId xmlns:a16="http://schemas.microsoft.com/office/drawing/2014/main" id="{184E2764-1C2F-47CB-BB43-7CB1206CAF9D}"/>
              </a:ext>
            </a:extLst>
          </p:cNvPr>
          <p:cNvCxnSpPr/>
          <p:nvPr/>
        </p:nvCxnSpPr>
        <p:spPr>
          <a:xfrm flipH="1">
            <a:off x="8832851" y="4159250"/>
            <a:ext cx="447675" cy="2301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a:extLst>
              <a:ext uri="{FF2B5EF4-FFF2-40B4-BE49-F238E27FC236}">
                <a16:creationId xmlns:a16="http://schemas.microsoft.com/office/drawing/2014/main" id="{5BE1C154-EA9B-48F8-9E1D-F347DB17EFCB}"/>
              </a:ext>
            </a:extLst>
          </p:cNvPr>
          <p:cNvCxnSpPr/>
          <p:nvPr/>
        </p:nvCxnSpPr>
        <p:spPr>
          <a:xfrm>
            <a:off x="8832851" y="4941888"/>
            <a:ext cx="447675" cy="5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a:extLst>
              <a:ext uri="{FF2B5EF4-FFF2-40B4-BE49-F238E27FC236}">
                <a16:creationId xmlns:a16="http://schemas.microsoft.com/office/drawing/2014/main" id="{B6E11B6B-22D6-4063-929D-B53F70C54DFB}"/>
              </a:ext>
            </a:extLst>
          </p:cNvPr>
          <p:cNvCxnSpPr/>
          <p:nvPr/>
        </p:nvCxnSpPr>
        <p:spPr>
          <a:xfrm flipH="1">
            <a:off x="8832851" y="5532439"/>
            <a:ext cx="447675" cy="776287"/>
          </a:xfrm>
          <a:prstGeom prst="line">
            <a:avLst/>
          </a:prstGeom>
        </p:spPr>
        <p:style>
          <a:lnRef idx="1">
            <a:schemeClr val="accent1"/>
          </a:lnRef>
          <a:fillRef idx="0">
            <a:schemeClr val="accent1"/>
          </a:fillRef>
          <a:effectRef idx="0">
            <a:schemeClr val="accent1"/>
          </a:effectRef>
          <a:fontRef idx="minor">
            <a:schemeClr val="tx1"/>
          </a:fontRef>
        </p:style>
      </p:cxnSp>
      <p:sp>
        <p:nvSpPr>
          <p:cNvPr id="46" name="AutoShape 23">
            <a:extLst>
              <a:ext uri="{FF2B5EF4-FFF2-40B4-BE49-F238E27FC236}">
                <a16:creationId xmlns:a16="http://schemas.microsoft.com/office/drawing/2014/main" id="{6582AEB4-30F2-74A8-2552-C2F795F57F8F}"/>
              </a:ext>
            </a:extLst>
          </p:cNvPr>
          <p:cNvSpPr>
            <a:spLocks noChangeArrowheads="1"/>
          </p:cNvSpPr>
          <p:nvPr/>
        </p:nvSpPr>
        <p:spPr bwMode="auto">
          <a:xfrm>
            <a:off x="8616950" y="5915025"/>
            <a:ext cx="2051050" cy="515938"/>
          </a:xfrm>
          <a:prstGeom prst="wedgeEllipseCallout">
            <a:avLst>
              <a:gd name="adj1" fmla="val -47319"/>
              <a:gd name="adj2" fmla="val -105343"/>
            </a:avLst>
          </a:prstGeom>
          <a:solidFill>
            <a:schemeClr val="accent1"/>
          </a:solidFill>
          <a:ln w="9525">
            <a:solidFill>
              <a:schemeClr val="tx1"/>
            </a:solidFill>
            <a:miter lim="800000"/>
            <a:headEnd/>
            <a:tailEnd/>
          </a:ln>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zh-CN" altLang="en-US" sz="2000" b="1">
                <a:solidFill>
                  <a:schemeClr val="hlink"/>
                </a:solidFill>
                <a:latin typeface="Times New Roman" panose="02020603050405020304" pitchFamily="18" charset="0"/>
              </a:rPr>
              <a:t>如何接线？</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308F8ED5-5503-79C8-B33E-761C9B6502AF}"/>
              </a:ext>
            </a:extLst>
          </p:cNvPr>
          <p:cNvSpPr>
            <a:spLocks noGrp="1"/>
          </p:cNvSpPr>
          <p:nvPr>
            <p:ph type="title"/>
          </p:nvPr>
        </p:nvSpPr>
        <p:spPr>
          <a:xfrm>
            <a:off x="2209800" y="228600"/>
            <a:ext cx="7772400" cy="1143000"/>
          </a:xfrm>
        </p:spPr>
        <p:txBody>
          <a:bodyPr/>
          <a:lstStyle/>
          <a:p>
            <a:pPr eaLnBrk="1" hangingPunct="1"/>
            <a:r>
              <a:rPr lang="zh-CN" altLang="en-US" b="1"/>
              <a:t>反馈清零法</a:t>
            </a:r>
          </a:p>
        </p:txBody>
      </p:sp>
      <p:sp>
        <p:nvSpPr>
          <p:cNvPr id="21507" name="Rectangle 3">
            <a:extLst>
              <a:ext uri="{FF2B5EF4-FFF2-40B4-BE49-F238E27FC236}">
                <a16:creationId xmlns:a16="http://schemas.microsoft.com/office/drawing/2014/main" id="{26633729-005F-80D7-21F5-97E2A5331C63}"/>
              </a:ext>
            </a:extLst>
          </p:cNvPr>
          <p:cNvSpPr>
            <a:spLocks noGrp="1"/>
          </p:cNvSpPr>
          <p:nvPr>
            <p:ph idx="1"/>
          </p:nvPr>
        </p:nvSpPr>
        <p:spPr>
          <a:xfrm>
            <a:off x="2209800" y="1524000"/>
            <a:ext cx="7772400" cy="5029200"/>
          </a:xfrm>
        </p:spPr>
        <p:txBody>
          <a:bodyPr>
            <a:normAutofit lnSpcReduction="10000"/>
          </a:bodyPr>
          <a:lstStyle/>
          <a:p>
            <a:pPr eaLnBrk="1" hangingPunct="1"/>
            <a:r>
              <a:rPr lang="zh-CN" altLang="en-US" b="1"/>
              <a:t>在电路内部，异步清零的清零信号直接到达清零端。</a:t>
            </a:r>
            <a:endParaRPr lang="en-US" altLang="zh-CN" b="1"/>
          </a:p>
          <a:p>
            <a:pPr eaLnBrk="1" hangingPunct="1"/>
            <a:r>
              <a:rPr lang="zh-CN" altLang="en-US" b="1"/>
              <a:t>同步清零需等到清零信号和有效时钟信号同时具备时再到达清零端。</a:t>
            </a:r>
            <a:endParaRPr lang="en-US" altLang="zh-CN" b="1"/>
          </a:p>
          <a:p>
            <a:pPr eaLnBrk="1" hangingPunct="1"/>
            <a:r>
              <a:rPr lang="zh-CN" altLang="en-US" b="1"/>
              <a:t>同步清零的优点：可以保证电路状态在时钟周期内不会发生改变。</a:t>
            </a:r>
            <a:endParaRPr lang="en-US" altLang="zh-CN" b="1"/>
          </a:p>
          <a:p>
            <a:pPr eaLnBrk="1" hangingPunct="1"/>
            <a:r>
              <a:rPr lang="zh-CN" altLang="en-US" b="1"/>
              <a:t>因此，对于</a:t>
            </a:r>
            <a:r>
              <a:rPr lang="en-US" altLang="zh-CN" b="1"/>
              <a:t>N</a:t>
            </a:r>
            <a:r>
              <a:rPr lang="zh-CN" altLang="en-US" b="1"/>
              <a:t>进制计数器</a:t>
            </a:r>
            <a:endParaRPr lang="en-US" altLang="zh-CN" b="1"/>
          </a:p>
          <a:p>
            <a:pPr eaLnBrk="1" hangingPunct="1"/>
            <a:r>
              <a:rPr lang="zh-CN" altLang="en-US" b="1"/>
              <a:t>对于异步清零，要在第</a:t>
            </a:r>
            <a:r>
              <a:rPr lang="en-US" altLang="zh-CN" b="1"/>
              <a:t>N</a:t>
            </a:r>
            <a:r>
              <a:rPr lang="zh-CN" altLang="en-US" b="1"/>
              <a:t>次脉冲计数时进行清零操作</a:t>
            </a:r>
            <a:endParaRPr lang="en-US" altLang="zh-CN" b="1"/>
          </a:p>
          <a:p>
            <a:pPr lvl="1" eaLnBrk="1" hangingPunct="1"/>
            <a:r>
              <a:rPr lang="en-US" altLang="zh-CN" b="1">
                <a:solidFill>
                  <a:schemeClr val="accent1"/>
                </a:solidFill>
              </a:rPr>
              <a:t>74LS90</a:t>
            </a:r>
            <a:r>
              <a:rPr lang="zh-CN" altLang="en-US" b="1">
                <a:solidFill>
                  <a:schemeClr val="accent1"/>
                </a:solidFill>
              </a:rPr>
              <a:t>和</a:t>
            </a:r>
            <a:r>
              <a:rPr lang="en-US" altLang="zh-CN" b="1">
                <a:solidFill>
                  <a:schemeClr val="accent1"/>
                </a:solidFill>
              </a:rPr>
              <a:t>74LS161</a:t>
            </a:r>
            <a:r>
              <a:rPr lang="zh-CN" altLang="en-US" b="1">
                <a:solidFill>
                  <a:schemeClr val="accent1"/>
                </a:solidFill>
              </a:rPr>
              <a:t>芯片都是异步清零</a:t>
            </a:r>
            <a:endParaRPr lang="en-US" altLang="zh-CN" b="1">
              <a:solidFill>
                <a:schemeClr val="accent1"/>
              </a:solidFill>
            </a:endParaRPr>
          </a:p>
          <a:p>
            <a:pPr eaLnBrk="1" hangingPunct="1"/>
            <a:r>
              <a:rPr lang="zh-CN" altLang="en-US" b="1"/>
              <a:t>对于同步清零，则要在第</a:t>
            </a:r>
            <a:r>
              <a:rPr lang="en-US" altLang="zh-CN" b="1"/>
              <a:t>N-1</a:t>
            </a:r>
            <a:r>
              <a:rPr lang="zh-CN" altLang="en-US" b="1"/>
              <a:t>次脉冲计数时进行清零操作（提前准备好有效信号）</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B6980642-B416-DF37-CD2E-4B2ABCF540FF}"/>
              </a:ext>
            </a:extLst>
          </p:cNvPr>
          <p:cNvSpPr>
            <a:spLocks noGrp="1"/>
          </p:cNvSpPr>
          <p:nvPr>
            <p:ph type="title"/>
          </p:nvPr>
        </p:nvSpPr>
        <p:spPr/>
        <p:txBody>
          <a:bodyPr/>
          <a:lstStyle/>
          <a:p>
            <a:r>
              <a:rPr lang="zh-CN" altLang="en-US" b="1"/>
              <a:t>数字逻辑基础</a:t>
            </a:r>
          </a:p>
        </p:txBody>
      </p:sp>
      <p:sp>
        <p:nvSpPr>
          <p:cNvPr id="8195" name="内容占位符 2">
            <a:extLst>
              <a:ext uri="{FF2B5EF4-FFF2-40B4-BE49-F238E27FC236}">
                <a16:creationId xmlns:a16="http://schemas.microsoft.com/office/drawing/2014/main" id="{5214604C-2CE5-EA2F-06F8-C5D5374FCABE}"/>
              </a:ext>
            </a:extLst>
          </p:cNvPr>
          <p:cNvSpPr>
            <a:spLocks noGrp="1"/>
          </p:cNvSpPr>
          <p:nvPr>
            <p:ph idx="1"/>
          </p:nvPr>
        </p:nvSpPr>
        <p:spPr/>
        <p:txBody>
          <a:bodyPr/>
          <a:lstStyle/>
          <a:p>
            <a:pPr>
              <a:spcAft>
                <a:spcPts val="1200"/>
              </a:spcAft>
            </a:pPr>
            <a:r>
              <a:rPr lang="zh-CN" altLang="en-US" b="1">
                <a:solidFill>
                  <a:srgbClr val="0070C0"/>
                </a:solidFill>
              </a:rPr>
              <a:t>逻辑门电路</a:t>
            </a:r>
            <a:r>
              <a:rPr lang="zh-CN" altLang="en-US" b="1"/>
              <a:t>是指能够实现基本逻辑运算的单元电路。</a:t>
            </a:r>
            <a:endParaRPr lang="en-US" altLang="zh-CN" b="1"/>
          </a:p>
          <a:p>
            <a:pPr>
              <a:spcAft>
                <a:spcPts val="1200"/>
              </a:spcAft>
            </a:pPr>
            <a:r>
              <a:rPr lang="zh-CN" altLang="en-US" b="1"/>
              <a:t>门电路是数字逻辑电路的基本组成单位</a:t>
            </a:r>
            <a:endParaRPr lang="en-US" altLang="zh-CN" b="1"/>
          </a:p>
          <a:p>
            <a:pPr>
              <a:spcAft>
                <a:spcPts val="1200"/>
              </a:spcAft>
            </a:pPr>
            <a:r>
              <a:rPr lang="zh-CN" altLang="en-US" b="1"/>
              <a:t>门电路可以有一个或多个输入端，但通常只有一个输出端。</a:t>
            </a:r>
            <a:endParaRPr lang="en-US" altLang="zh-CN" b="1"/>
          </a:p>
          <a:p>
            <a:pPr>
              <a:spcAft>
                <a:spcPts val="1200"/>
              </a:spcAft>
            </a:pPr>
            <a:r>
              <a:rPr lang="zh-CN" altLang="en-US" b="1"/>
              <a:t>门电路的各输入端所施加的逻辑信号（脉冲或电平）只有满足一定的条件时，才会产生相应的信号输出，相当于“门”被打开了 。</a:t>
            </a:r>
            <a:endParaRPr lang="en-US" altLang="zh-CN" b="1"/>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DFEAF093-C052-4EDE-8FE0-BC3975112140}"/>
              </a:ext>
            </a:extLst>
          </p:cNvPr>
          <p:cNvSpPr>
            <a:spLocks noGrp="1" noChangeArrowheads="1"/>
          </p:cNvSpPr>
          <p:nvPr>
            <p:ph type="title"/>
          </p:nvPr>
        </p:nvSpPr>
        <p:spPr>
          <a:xfrm>
            <a:off x="2209800" y="0"/>
            <a:ext cx="7772400" cy="1143000"/>
          </a:xfrm>
        </p:spPr>
        <p:txBody>
          <a:bodyPr/>
          <a:lstStyle/>
          <a:p>
            <a:pPr>
              <a:defRPr/>
            </a:pPr>
            <a:r>
              <a:rPr lang="zh-CN" altLang="en-US" dirty="0">
                <a:solidFill>
                  <a:srgbClr val="002060"/>
                </a:solidFill>
                <a:latin typeface="+mj-lt"/>
              </a:rPr>
              <a:t>数字计算机结构图</a:t>
            </a:r>
          </a:p>
        </p:txBody>
      </p:sp>
      <p:pic>
        <p:nvPicPr>
          <p:cNvPr id="37892" name="Picture 4" descr="DSC03925">
            <a:extLst>
              <a:ext uri="{FF2B5EF4-FFF2-40B4-BE49-F238E27FC236}">
                <a16:creationId xmlns:a16="http://schemas.microsoft.com/office/drawing/2014/main" id="{0DC031FF-629E-45C0-58E1-7C37FF689B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22526" y="1916113"/>
            <a:ext cx="7345363" cy="3744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4" name="组合 3">
            <a:extLst>
              <a:ext uri="{FF2B5EF4-FFF2-40B4-BE49-F238E27FC236}">
                <a16:creationId xmlns:a16="http://schemas.microsoft.com/office/drawing/2014/main" id="{64B8E40B-973E-CC58-1AA0-FE29815A2456}"/>
              </a:ext>
            </a:extLst>
          </p:cNvPr>
          <p:cNvGrpSpPr>
            <a:grpSpLocks/>
          </p:cNvGrpSpPr>
          <p:nvPr/>
        </p:nvGrpSpPr>
        <p:grpSpPr bwMode="auto">
          <a:xfrm>
            <a:off x="2927351" y="2205038"/>
            <a:ext cx="6481763" cy="3168650"/>
            <a:chOff x="1403648" y="1772816"/>
            <a:chExt cx="6480720" cy="3168352"/>
          </a:xfrm>
        </p:grpSpPr>
        <p:sp>
          <p:nvSpPr>
            <p:cNvPr id="3" name="剪去单角的矩形 2">
              <a:extLst>
                <a:ext uri="{FF2B5EF4-FFF2-40B4-BE49-F238E27FC236}">
                  <a16:creationId xmlns:a16="http://schemas.microsoft.com/office/drawing/2014/main" id="{8540EE15-51BB-433E-9380-DCC639B51B23}"/>
                </a:ext>
              </a:extLst>
            </p:cNvPr>
            <p:cNvSpPr/>
            <p:nvPr/>
          </p:nvSpPr>
          <p:spPr>
            <a:xfrm>
              <a:off x="1403648" y="1844246"/>
              <a:ext cx="936474" cy="1152417"/>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6" name="剪去单角的矩形 5">
              <a:extLst>
                <a:ext uri="{FF2B5EF4-FFF2-40B4-BE49-F238E27FC236}">
                  <a16:creationId xmlns:a16="http://schemas.microsoft.com/office/drawing/2014/main" id="{F03D2C61-7BA0-44C5-8B25-F53E9A680F4A}"/>
                </a:ext>
              </a:extLst>
            </p:cNvPr>
            <p:cNvSpPr/>
            <p:nvPr/>
          </p:nvSpPr>
          <p:spPr>
            <a:xfrm>
              <a:off x="3779754" y="1772816"/>
              <a:ext cx="1368205" cy="720657"/>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7" name="剪去单角的矩形 6">
              <a:extLst>
                <a:ext uri="{FF2B5EF4-FFF2-40B4-BE49-F238E27FC236}">
                  <a16:creationId xmlns:a16="http://schemas.microsoft.com/office/drawing/2014/main" id="{AAF69B5D-B3A4-4E0B-8BFE-4158578677C4}"/>
                </a:ext>
              </a:extLst>
            </p:cNvPr>
            <p:cNvSpPr/>
            <p:nvPr/>
          </p:nvSpPr>
          <p:spPr>
            <a:xfrm>
              <a:off x="6586002" y="1777578"/>
              <a:ext cx="1298366" cy="720657"/>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剪去单角的矩形 7">
              <a:extLst>
                <a:ext uri="{FF2B5EF4-FFF2-40B4-BE49-F238E27FC236}">
                  <a16:creationId xmlns:a16="http://schemas.microsoft.com/office/drawing/2014/main" id="{6B7CAF59-FD41-4DFB-AFAE-B85D66BF7FFE}"/>
                </a:ext>
              </a:extLst>
            </p:cNvPr>
            <p:cNvSpPr/>
            <p:nvPr/>
          </p:nvSpPr>
          <p:spPr>
            <a:xfrm>
              <a:off x="4463855" y="4220511"/>
              <a:ext cx="1620577" cy="720657"/>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9" name="剪去单角的矩形 8">
              <a:extLst>
                <a:ext uri="{FF2B5EF4-FFF2-40B4-BE49-F238E27FC236}">
                  <a16:creationId xmlns:a16="http://schemas.microsoft.com/office/drawing/2014/main" id="{286CC4C1-FC4F-49F3-91CA-289902A2E70D}"/>
                </a:ext>
              </a:extLst>
            </p:cNvPr>
            <p:cNvSpPr/>
            <p:nvPr/>
          </p:nvSpPr>
          <p:spPr>
            <a:xfrm>
              <a:off x="1908392" y="4207812"/>
              <a:ext cx="1403124" cy="719069"/>
            </a:xfrm>
            <a:prstGeom prst="snip1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grpSp>
      <p:sp>
        <p:nvSpPr>
          <p:cNvPr id="10" name="Rectangle 3">
            <a:extLst>
              <a:ext uri="{FF2B5EF4-FFF2-40B4-BE49-F238E27FC236}">
                <a16:creationId xmlns:a16="http://schemas.microsoft.com/office/drawing/2014/main" id="{DB6E457C-60B5-49B9-A0AA-DDF2FBFC587F}"/>
              </a:ext>
            </a:extLst>
          </p:cNvPr>
          <p:cNvSpPr>
            <a:spLocks noGrp="1"/>
          </p:cNvSpPr>
          <p:nvPr>
            <p:ph idx="1"/>
          </p:nvPr>
        </p:nvSpPr>
        <p:spPr>
          <a:xfrm>
            <a:off x="2057401" y="1295401"/>
            <a:ext cx="7567613" cy="3573463"/>
          </a:xfrm>
        </p:spPr>
        <p:txBody>
          <a:bodyPr/>
          <a:lstStyle/>
          <a:p>
            <a:pPr eaLnBrk="1" hangingPunct="1">
              <a:defRPr/>
            </a:pPr>
            <a:r>
              <a:rPr lang="zh-CN" altLang="en-US" b="1" dirty="0">
                <a:latin typeface="+mn-lt"/>
              </a:rPr>
              <a:t>五大部件，两种信息流</a:t>
            </a:r>
            <a:endParaRPr lang="en-US" altLang="zh-CN" b="1" dirty="0">
              <a:latin typeface="+mn-lt"/>
            </a:endParaRPr>
          </a:p>
          <a:p>
            <a:pPr marL="0" indent="0">
              <a:buNone/>
              <a:defRPr/>
            </a:pPr>
            <a:endParaRPr lang="zh-CN" altLang="en-US" b="1"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789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 calcmode="lin" valueType="num">
                                      <p:cBhvr additive="base">
                                        <p:cTn id="15"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4D852CE9-7A92-4642-BE33-D28C0D6F82E2}"/>
              </a:ext>
            </a:extLst>
          </p:cNvPr>
          <p:cNvSpPr>
            <a:spLocks noGrp="1" noChangeArrowheads="1"/>
          </p:cNvSpPr>
          <p:nvPr>
            <p:ph type="title"/>
          </p:nvPr>
        </p:nvSpPr>
        <p:spPr>
          <a:xfrm>
            <a:off x="2209800" y="0"/>
            <a:ext cx="7772400" cy="1143000"/>
          </a:xfrm>
        </p:spPr>
        <p:txBody>
          <a:bodyPr vert="horz" wrap="square" lIns="91440" tIns="45720" rIns="91440" bIns="45720" numCol="1" rtlCol="0" anchor="ctr" anchorCtr="0" compatLnSpc="1">
            <a:prstTxWarp prst="textNoShape">
              <a:avLst/>
            </a:prstTxWarp>
            <a:normAutofit/>
          </a:bodyPr>
          <a:lstStyle/>
          <a:p>
            <a:pPr eaLnBrk="1" hangingPunct="1"/>
            <a:r>
              <a:rPr lang="zh-CN" altLang="en-US">
                <a:solidFill>
                  <a:srgbClr val="002060"/>
                </a:solidFill>
                <a:effectLst>
                  <a:outerShdw blurRad="38100" dist="38100" dir="2700000" algn="tl">
                    <a:srgbClr val="000000"/>
                  </a:outerShdw>
                </a:effectLst>
              </a:rPr>
              <a:t>冯</a:t>
            </a:r>
            <a:r>
              <a:rPr lang="en-US" altLang="zh-CN">
                <a:solidFill>
                  <a:srgbClr val="002060"/>
                </a:solidFill>
                <a:effectLst>
                  <a:outerShdw blurRad="38100" dist="38100" dir="2700000" algn="tl">
                    <a:srgbClr val="000000"/>
                  </a:outerShdw>
                </a:effectLst>
              </a:rPr>
              <a:t>·</a:t>
            </a:r>
            <a:r>
              <a:rPr lang="zh-CN" altLang="en-US">
                <a:solidFill>
                  <a:srgbClr val="002060"/>
                </a:solidFill>
                <a:effectLst>
                  <a:outerShdw blurRad="38100" dist="38100" dir="2700000" algn="tl">
                    <a:srgbClr val="000000"/>
                  </a:outerShdw>
                </a:effectLst>
              </a:rPr>
              <a:t>诺依曼体系概述</a:t>
            </a:r>
          </a:p>
        </p:txBody>
      </p:sp>
      <p:sp>
        <p:nvSpPr>
          <p:cNvPr id="32771" name="Rectangle 3">
            <a:extLst>
              <a:ext uri="{FF2B5EF4-FFF2-40B4-BE49-F238E27FC236}">
                <a16:creationId xmlns:a16="http://schemas.microsoft.com/office/drawing/2014/main" id="{6266B45C-4752-93AB-EF09-3CB8D85A0E37}"/>
              </a:ext>
            </a:extLst>
          </p:cNvPr>
          <p:cNvSpPr>
            <a:spLocks noGrp="1"/>
          </p:cNvSpPr>
          <p:nvPr>
            <p:ph idx="1"/>
          </p:nvPr>
        </p:nvSpPr>
        <p:spPr>
          <a:xfrm>
            <a:off x="2057400" y="1295401"/>
            <a:ext cx="7848600" cy="4437063"/>
          </a:xfrm>
        </p:spPr>
        <p:txBody>
          <a:bodyPr/>
          <a:lstStyle/>
          <a:p>
            <a:pPr eaLnBrk="1" hangingPunct="1"/>
            <a:r>
              <a:rPr lang="zh-CN" altLang="en-US" sz="2400" b="1"/>
              <a:t>计算机组成五大部件（前述）</a:t>
            </a:r>
            <a:endParaRPr lang="en-US" altLang="zh-CN" sz="2400" b="1"/>
          </a:p>
          <a:p>
            <a:pPr eaLnBrk="1" hangingPunct="1"/>
            <a:r>
              <a:rPr lang="zh-CN" altLang="en-US" sz="2400" b="1"/>
              <a:t>指令和数据都由</a:t>
            </a:r>
            <a:r>
              <a:rPr lang="zh-CN" altLang="en-US" sz="2400" b="1">
                <a:solidFill>
                  <a:srgbClr val="0070C0"/>
                </a:solidFill>
              </a:rPr>
              <a:t>二进制代码</a:t>
            </a:r>
            <a:r>
              <a:rPr lang="zh-CN" altLang="en-US" sz="2400" b="1"/>
              <a:t>表示， </a:t>
            </a:r>
            <a:r>
              <a:rPr lang="en-US" altLang="zh-CN" sz="2400" b="1"/>
              <a:t>0 </a:t>
            </a:r>
            <a:r>
              <a:rPr lang="zh-CN" altLang="en-US" sz="2400" b="1"/>
              <a:t>和 </a:t>
            </a:r>
            <a:r>
              <a:rPr lang="en-US" altLang="zh-CN" sz="2400" b="1"/>
              <a:t>1</a:t>
            </a:r>
            <a:endParaRPr lang="zh-CN" altLang="en-US" sz="2400" b="1"/>
          </a:p>
          <a:p>
            <a:pPr eaLnBrk="1" hangingPunct="1"/>
            <a:r>
              <a:rPr lang="zh-CN" altLang="en-US" sz="2400" b="1"/>
              <a:t>采用</a:t>
            </a:r>
            <a:r>
              <a:rPr lang="zh-CN" altLang="en-US" sz="2400" b="1">
                <a:solidFill>
                  <a:srgbClr val="0070C0"/>
                </a:solidFill>
              </a:rPr>
              <a:t>存储程序</a:t>
            </a:r>
            <a:r>
              <a:rPr lang="zh-CN" altLang="en-US" sz="2400" b="1"/>
              <a:t>方式，程序存放在连续的存储器地址中</a:t>
            </a:r>
            <a:endParaRPr lang="en-US" altLang="zh-CN" sz="2400" b="1"/>
          </a:p>
          <a:p>
            <a:pPr eaLnBrk="1" hangingPunct="1"/>
            <a:r>
              <a:rPr lang="zh-CN" altLang="en-US" sz="2400" b="1"/>
              <a:t>通过</a:t>
            </a:r>
            <a:r>
              <a:rPr lang="zh-CN" altLang="en-US" sz="2400" b="1">
                <a:solidFill>
                  <a:srgbClr val="0070C0"/>
                </a:solidFill>
              </a:rPr>
              <a:t>程序计数器</a:t>
            </a:r>
            <a:r>
              <a:rPr lang="en-US" altLang="zh-CN" sz="2400" b="1">
                <a:solidFill>
                  <a:srgbClr val="0070C0"/>
                </a:solidFill>
              </a:rPr>
              <a:t>PC</a:t>
            </a:r>
            <a:r>
              <a:rPr lang="zh-CN" altLang="en-US" sz="2400" b="1"/>
              <a:t>来存放下一次执行的指令单元地址，顺序加</a:t>
            </a:r>
            <a:r>
              <a:rPr lang="en-US" altLang="zh-CN" sz="2400" b="1"/>
              <a:t>1</a:t>
            </a:r>
            <a:r>
              <a:rPr lang="zh-CN" altLang="en-US" sz="2400" b="1"/>
              <a:t>或跳转，实现程序的顺序执行</a:t>
            </a:r>
          </a:p>
          <a:p>
            <a:pPr eaLnBrk="1" hangingPunct="1"/>
            <a:r>
              <a:rPr lang="zh-CN" altLang="en-US" sz="2400" b="1"/>
              <a:t>以</a:t>
            </a:r>
            <a:r>
              <a:rPr lang="zh-CN" altLang="en-US" sz="2400" b="1">
                <a:solidFill>
                  <a:srgbClr val="0070C0"/>
                </a:solidFill>
              </a:rPr>
              <a:t>控制信息流</a:t>
            </a:r>
            <a:r>
              <a:rPr lang="zh-CN" altLang="en-US" sz="2400" b="1"/>
              <a:t>为驱动，由</a:t>
            </a:r>
            <a:r>
              <a:rPr lang="zh-CN" altLang="en-US" sz="2400" b="1">
                <a:solidFill>
                  <a:srgbClr val="0070C0"/>
                </a:solidFill>
              </a:rPr>
              <a:t>控制器</a:t>
            </a:r>
            <a:r>
              <a:rPr lang="zh-CN" altLang="en-US" sz="2400" b="1"/>
              <a:t>控制整个程序和数据的存取以及程序的执行</a:t>
            </a:r>
          </a:p>
          <a:p>
            <a:pPr eaLnBrk="1" hangingPunct="1"/>
            <a:r>
              <a:rPr lang="zh-CN" altLang="en-US" sz="2400" b="1"/>
              <a:t>以</a:t>
            </a:r>
            <a:r>
              <a:rPr lang="zh-CN" altLang="en-US" sz="2400" b="1">
                <a:solidFill>
                  <a:srgbClr val="0070C0"/>
                </a:solidFill>
              </a:rPr>
              <a:t>运算器</a:t>
            </a:r>
            <a:r>
              <a:rPr lang="zh-CN" altLang="en-US" sz="2400" b="1"/>
              <a:t>为核心，</a:t>
            </a:r>
            <a:r>
              <a:rPr lang="zh-CN" altLang="en-US" sz="2400" b="1">
                <a:solidFill>
                  <a:srgbClr val="0070C0"/>
                </a:solidFill>
              </a:rPr>
              <a:t>数据信息流</a:t>
            </a:r>
            <a:r>
              <a:rPr lang="zh-CN" altLang="en-US" sz="2400" b="1"/>
              <a:t>被调用处理，所有的数据处理执行都经过运算器</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 calcmode="lin" valueType="num">
                                      <p:cBhvr additive="base">
                                        <p:cTn id="7" dur="500" fill="hold"/>
                                        <p:tgtEl>
                                          <p:spTgt spid="3277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277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32771">
                                            <p:txEl>
                                              <p:pRg st="1" end="1"/>
                                            </p:txEl>
                                          </p:spTgt>
                                        </p:tgtEl>
                                        <p:attrNameLst>
                                          <p:attrName>style.visibility</p:attrName>
                                        </p:attrNameLst>
                                      </p:cBhvr>
                                      <p:to>
                                        <p:strVal val="visible"/>
                                      </p:to>
                                    </p:set>
                                    <p:anim calcmode="lin" valueType="num">
                                      <p:cBhvr additive="base">
                                        <p:cTn id="13" dur="500" fill="hold"/>
                                        <p:tgtEl>
                                          <p:spTgt spid="3277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277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32771">
                                            <p:txEl>
                                              <p:pRg st="2" end="2"/>
                                            </p:txEl>
                                          </p:spTgt>
                                        </p:tgtEl>
                                        <p:attrNameLst>
                                          <p:attrName>style.visibility</p:attrName>
                                        </p:attrNameLst>
                                      </p:cBhvr>
                                      <p:to>
                                        <p:strVal val="visible"/>
                                      </p:to>
                                    </p:set>
                                    <p:anim calcmode="lin" valueType="num">
                                      <p:cBhvr additive="base">
                                        <p:cTn id="19" dur="500" fill="hold"/>
                                        <p:tgtEl>
                                          <p:spTgt spid="3277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277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nodeType="clickEffect">
                                  <p:stCondLst>
                                    <p:cond delay="0"/>
                                  </p:stCondLst>
                                  <p:childTnLst>
                                    <p:set>
                                      <p:cBhvr>
                                        <p:cTn id="24" dur="1" fill="hold">
                                          <p:stCondLst>
                                            <p:cond delay="0"/>
                                          </p:stCondLst>
                                        </p:cTn>
                                        <p:tgtEl>
                                          <p:spTgt spid="32771">
                                            <p:txEl>
                                              <p:pRg st="3" end="3"/>
                                            </p:txEl>
                                          </p:spTgt>
                                        </p:tgtEl>
                                        <p:attrNameLst>
                                          <p:attrName>style.visibility</p:attrName>
                                        </p:attrNameLst>
                                      </p:cBhvr>
                                      <p:to>
                                        <p:strVal val="visible"/>
                                      </p:to>
                                    </p:set>
                                    <p:anim calcmode="lin" valueType="num">
                                      <p:cBhvr additive="base">
                                        <p:cTn id="25" dur="500" fill="hold"/>
                                        <p:tgtEl>
                                          <p:spTgt spid="32771">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277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nodeType="clickEffect">
                                  <p:stCondLst>
                                    <p:cond delay="0"/>
                                  </p:stCondLst>
                                  <p:childTnLst>
                                    <p:set>
                                      <p:cBhvr>
                                        <p:cTn id="30" dur="1" fill="hold">
                                          <p:stCondLst>
                                            <p:cond delay="0"/>
                                          </p:stCondLst>
                                        </p:cTn>
                                        <p:tgtEl>
                                          <p:spTgt spid="32771">
                                            <p:txEl>
                                              <p:pRg st="4" end="4"/>
                                            </p:txEl>
                                          </p:spTgt>
                                        </p:tgtEl>
                                        <p:attrNameLst>
                                          <p:attrName>style.visibility</p:attrName>
                                        </p:attrNameLst>
                                      </p:cBhvr>
                                      <p:to>
                                        <p:strVal val="visible"/>
                                      </p:to>
                                    </p:set>
                                    <p:anim calcmode="lin" valueType="num">
                                      <p:cBhvr additive="base">
                                        <p:cTn id="31" dur="500" fill="hold"/>
                                        <p:tgtEl>
                                          <p:spTgt spid="32771">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2771">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nodeType="clickEffect">
                                  <p:stCondLst>
                                    <p:cond delay="0"/>
                                  </p:stCondLst>
                                  <p:childTnLst>
                                    <p:set>
                                      <p:cBhvr>
                                        <p:cTn id="36" dur="1" fill="hold">
                                          <p:stCondLst>
                                            <p:cond delay="0"/>
                                          </p:stCondLst>
                                        </p:cTn>
                                        <p:tgtEl>
                                          <p:spTgt spid="32771">
                                            <p:txEl>
                                              <p:pRg st="5" end="5"/>
                                            </p:txEl>
                                          </p:spTgt>
                                        </p:tgtEl>
                                        <p:attrNameLst>
                                          <p:attrName>style.visibility</p:attrName>
                                        </p:attrNameLst>
                                      </p:cBhvr>
                                      <p:to>
                                        <p:strVal val="visible"/>
                                      </p:to>
                                    </p:set>
                                    <p:anim calcmode="lin" valueType="num">
                                      <p:cBhvr additive="base">
                                        <p:cTn id="37" dur="500" fill="hold"/>
                                        <p:tgtEl>
                                          <p:spTgt spid="32771">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2771">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6CA913D6-2A92-4886-B91D-9748C1B439EC}"/>
              </a:ext>
            </a:extLst>
          </p:cNvPr>
          <p:cNvSpPr>
            <a:spLocks noGrp="1" noChangeArrowheads="1"/>
          </p:cNvSpPr>
          <p:nvPr>
            <p:ph type="title"/>
          </p:nvPr>
        </p:nvSpPr>
        <p:spPr>
          <a:xfrm>
            <a:off x="2209801" y="260350"/>
            <a:ext cx="5686425" cy="882650"/>
          </a:xfrm>
        </p:spPr>
        <p:txBody>
          <a:bodyPr vert="horz" wrap="square" lIns="91440" tIns="45720" rIns="91440" bIns="45720" numCol="1" rtlCol="0" anchor="ctr" anchorCtr="0" compatLnSpc="1">
            <a:prstTxWarp prst="textNoShape">
              <a:avLst/>
            </a:prstTxWarp>
            <a:normAutofit/>
          </a:bodyPr>
          <a:lstStyle/>
          <a:p>
            <a:pPr eaLnBrk="1" hangingPunct="1"/>
            <a:r>
              <a:rPr lang="en-US" altLang="zh-CN">
                <a:solidFill>
                  <a:srgbClr val="002060"/>
                </a:solidFill>
                <a:effectLst>
                  <a:outerShdw blurRad="38100" dist="38100" dir="2700000" algn="tl">
                    <a:srgbClr val="000000"/>
                  </a:outerShdw>
                </a:effectLst>
              </a:rPr>
              <a:t>TD-CMA</a:t>
            </a:r>
            <a:r>
              <a:rPr lang="zh-CN" altLang="en-US">
                <a:solidFill>
                  <a:srgbClr val="002060"/>
                </a:solidFill>
                <a:effectLst>
                  <a:outerShdw blurRad="38100" dist="38100" dir="2700000" algn="tl">
                    <a:srgbClr val="000000"/>
                  </a:outerShdw>
                </a:effectLst>
              </a:rPr>
              <a:t>系统布局图</a:t>
            </a:r>
          </a:p>
        </p:txBody>
      </p:sp>
      <p:pic>
        <p:nvPicPr>
          <p:cNvPr id="14339" name="Picture 2">
            <a:extLst>
              <a:ext uri="{FF2B5EF4-FFF2-40B4-BE49-F238E27FC236}">
                <a16:creationId xmlns:a16="http://schemas.microsoft.com/office/drawing/2014/main" id="{E417BA26-EB7C-D978-ABA0-70D9EC2A440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1450" y="1143000"/>
            <a:ext cx="6985000" cy="527843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nvGrpSpPr>
          <p:cNvPr id="4" name="组合 3">
            <a:extLst>
              <a:ext uri="{FF2B5EF4-FFF2-40B4-BE49-F238E27FC236}">
                <a16:creationId xmlns:a16="http://schemas.microsoft.com/office/drawing/2014/main" id="{95E95274-AC66-5D05-A056-2AEED4718BA1}"/>
              </a:ext>
            </a:extLst>
          </p:cNvPr>
          <p:cNvGrpSpPr>
            <a:grpSpLocks/>
          </p:cNvGrpSpPr>
          <p:nvPr/>
        </p:nvGrpSpPr>
        <p:grpSpPr bwMode="auto">
          <a:xfrm>
            <a:off x="7824789" y="3500439"/>
            <a:ext cx="1639887" cy="1576387"/>
            <a:chOff x="6300192" y="3501008"/>
            <a:chExt cx="1640247" cy="1575048"/>
          </a:xfrm>
        </p:grpSpPr>
        <p:cxnSp>
          <p:nvCxnSpPr>
            <p:cNvPr id="3" name="直接连接符 2">
              <a:extLst>
                <a:ext uri="{FF2B5EF4-FFF2-40B4-BE49-F238E27FC236}">
                  <a16:creationId xmlns:a16="http://schemas.microsoft.com/office/drawing/2014/main" id="{2522A9EA-8720-4101-BA23-D59CF431B9E7}"/>
                </a:ext>
              </a:extLst>
            </p:cNvPr>
            <p:cNvCxnSpPr/>
            <p:nvPr/>
          </p:nvCxnSpPr>
          <p:spPr>
            <a:xfrm flipH="1">
              <a:off x="6300192" y="3501008"/>
              <a:ext cx="719295" cy="288680"/>
            </a:xfrm>
            <a:prstGeom prst="line">
              <a:avLst/>
            </a:prstGeom>
          </p:spPr>
          <p:style>
            <a:lnRef idx="2">
              <a:schemeClr val="accent1"/>
            </a:lnRef>
            <a:fillRef idx="0">
              <a:schemeClr val="accent1"/>
            </a:fillRef>
            <a:effectRef idx="1">
              <a:schemeClr val="accent1"/>
            </a:effectRef>
            <a:fontRef idx="minor">
              <a:schemeClr val="tx1"/>
            </a:fontRef>
          </p:style>
        </p:cxnSp>
        <p:cxnSp>
          <p:nvCxnSpPr>
            <p:cNvPr id="6" name="直接连接符 5">
              <a:extLst>
                <a:ext uri="{FF2B5EF4-FFF2-40B4-BE49-F238E27FC236}">
                  <a16:creationId xmlns:a16="http://schemas.microsoft.com/office/drawing/2014/main" id="{CC832B74-EB04-4793-84A5-9F075EB51436}"/>
                </a:ext>
              </a:extLst>
            </p:cNvPr>
            <p:cNvCxnSpPr/>
            <p:nvPr/>
          </p:nvCxnSpPr>
          <p:spPr>
            <a:xfrm flipH="1">
              <a:off x="6300192" y="4787376"/>
              <a:ext cx="719295" cy="288680"/>
            </a:xfrm>
            <a:prstGeom prst="line">
              <a:avLst/>
            </a:prstGeom>
          </p:spPr>
          <p:style>
            <a:lnRef idx="2">
              <a:schemeClr val="accent1"/>
            </a:lnRef>
            <a:fillRef idx="0">
              <a:schemeClr val="accent1"/>
            </a:fillRef>
            <a:effectRef idx="1">
              <a:schemeClr val="accent1"/>
            </a:effectRef>
            <a:fontRef idx="minor">
              <a:schemeClr val="tx1"/>
            </a:fontRef>
          </p:style>
        </p:cxnSp>
        <p:cxnSp>
          <p:nvCxnSpPr>
            <p:cNvPr id="7" name="直接连接符 6">
              <a:extLst>
                <a:ext uri="{FF2B5EF4-FFF2-40B4-BE49-F238E27FC236}">
                  <a16:creationId xmlns:a16="http://schemas.microsoft.com/office/drawing/2014/main" id="{F36CB1EA-FF74-4F89-8203-9F3E47C369D5}"/>
                </a:ext>
              </a:extLst>
            </p:cNvPr>
            <p:cNvCxnSpPr/>
            <p:nvPr/>
          </p:nvCxnSpPr>
          <p:spPr>
            <a:xfrm flipH="1">
              <a:off x="7221144" y="3531144"/>
              <a:ext cx="719295" cy="287094"/>
            </a:xfrm>
            <a:prstGeom prst="line">
              <a:avLst/>
            </a:prstGeom>
          </p:spPr>
          <p:style>
            <a:lnRef idx="2">
              <a:schemeClr val="accent1"/>
            </a:lnRef>
            <a:fillRef idx="0">
              <a:schemeClr val="accent1"/>
            </a:fillRef>
            <a:effectRef idx="1">
              <a:schemeClr val="accent1"/>
            </a:effectRef>
            <a:fontRef idx="minor">
              <a:schemeClr val="tx1"/>
            </a:fontRef>
          </p:style>
        </p:cxnSp>
      </p:grpSp>
      <p:sp>
        <p:nvSpPr>
          <p:cNvPr id="2" name="矩形 1">
            <a:extLst>
              <a:ext uri="{FF2B5EF4-FFF2-40B4-BE49-F238E27FC236}">
                <a16:creationId xmlns:a16="http://schemas.microsoft.com/office/drawing/2014/main" id="{1F87EC93-26FF-43CB-AEB0-A4542B7767AA}"/>
              </a:ext>
            </a:extLst>
          </p:cNvPr>
          <p:cNvSpPr/>
          <p:nvPr/>
        </p:nvSpPr>
        <p:spPr>
          <a:xfrm>
            <a:off x="6743701" y="1557339"/>
            <a:ext cx="1800225" cy="719137"/>
          </a:xfrm>
          <a:prstGeom prst="rect">
            <a:avLst/>
          </a:prstGeom>
          <a:no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5" name="文本框 4">
            <a:extLst>
              <a:ext uri="{FF2B5EF4-FFF2-40B4-BE49-F238E27FC236}">
                <a16:creationId xmlns:a16="http://schemas.microsoft.com/office/drawing/2014/main" id="{C2D375F6-337E-4EDA-B015-0A1A1D328B4B}"/>
              </a:ext>
            </a:extLst>
          </p:cNvPr>
          <p:cNvSpPr txBox="1"/>
          <p:nvPr/>
        </p:nvSpPr>
        <p:spPr>
          <a:xfrm>
            <a:off x="5497514" y="3417889"/>
            <a:ext cx="954087" cy="276225"/>
          </a:xfrm>
          <a:prstGeom prst="rect">
            <a:avLst/>
          </a:prstGeom>
          <a:noFill/>
        </p:spPr>
        <p:txBody>
          <a:bodyPr wrap="none">
            <a:spAutoFit/>
          </a:bodyPr>
          <a:lstStyle/>
          <a:p>
            <a:pPr>
              <a:defRPr/>
            </a:pPr>
            <a:r>
              <a:rPr lang="zh-CN" altLang="en-US" sz="1200" b="1" dirty="0">
                <a:solidFill>
                  <a:schemeClr val="bg2">
                    <a:lumMod val="50000"/>
                  </a:schemeClr>
                </a:solidFill>
              </a:rPr>
              <a:t>指令寄存器</a:t>
            </a:r>
          </a:p>
        </p:txBody>
      </p:sp>
      <p:sp>
        <p:nvSpPr>
          <p:cNvPr id="10" name="文本框 9">
            <a:extLst>
              <a:ext uri="{FF2B5EF4-FFF2-40B4-BE49-F238E27FC236}">
                <a16:creationId xmlns:a16="http://schemas.microsoft.com/office/drawing/2014/main" id="{8100CF08-6491-419F-9237-E45A5FCD4EDB}"/>
              </a:ext>
            </a:extLst>
          </p:cNvPr>
          <p:cNvSpPr txBox="1"/>
          <p:nvPr/>
        </p:nvSpPr>
        <p:spPr>
          <a:xfrm>
            <a:off x="4992688" y="4908551"/>
            <a:ext cx="982662" cy="276225"/>
          </a:xfrm>
          <a:prstGeom prst="rect">
            <a:avLst/>
          </a:prstGeom>
          <a:noFill/>
        </p:spPr>
        <p:txBody>
          <a:bodyPr>
            <a:spAutoFit/>
          </a:bodyPr>
          <a:lstStyle/>
          <a:p>
            <a:pPr>
              <a:defRPr/>
            </a:pPr>
            <a:r>
              <a:rPr lang="zh-CN" altLang="en-US" sz="1200" b="1" dirty="0">
                <a:solidFill>
                  <a:schemeClr val="bg2">
                    <a:lumMod val="50000"/>
                  </a:schemeClr>
                </a:solidFill>
              </a:rPr>
              <a:t>程序计数器</a:t>
            </a:r>
          </a:p>
        </p:txBody>
      </p:sp>
      <p:sp>
        <p:nvSpPr>
          <p:cNvPr id="11" name="文本框 10">
            <a:extLst>
              <a:ext uri="{FF2B5EF4-FFF2-40B4-BE49-F238E27FC236}">
                <a16:creationId xmlns:a16="http://schemas.microsoft.com/office/drawing/2014/main" id="{E4A01A4E-FB1E-4AEE-925D-FDAB152B2AA1}"/>
              </a:ext>
            </a:extLst>
          </p:cNvPr>
          <p:cNvSpPr txBox="1"/>
          <p:nvPr/>
        </p:nvSpPr>
        <p:spPr>
          <a:xfrm>
            <a:off x="6288089" y="4908551"/>
            <a:ext cx="954087" cy="276225"/>
          </a:xfrm>
          <a:prstGeom prst="rect">
            <a:avLst/>
          </a:prstGeom>
          <a:noFill/>
        </p:spPr>
        <p:txBody>
          <a:bodyPr wrap="none">
            <a:spAutoFit/>
          </a:bodyPr>
          <a:lstStyle/>
          <a:p>
            <a:pPr>
              <a:defRPr/>
            </a:pPr>
            <a:r>
              <a:rPr lang="zh-CN" altLang="en-US" sz="1200" b="1" dirty="0">
                <a:solidFill>
                  <a:schemeClr val="bg2">
                    <a:lumMod val="50000"/>
                  </a:schemeClr>
                </a:solidFill>
              </a:rPr>
              <a:t>地址寄存器</a:t>
            </a:r>
          </a:p>
        </p:txBody>
      </p:sp>
      <p:cxnSp>
        <p:nvCxnSpPr>
          <p:cNvPr id="14" name="直接箭头连接符 13">
            <a:extLst>
              <a:ext uri="{FF2B5EF4-FFF2-40B4-BE49-F238E27FC236}">
                <a16:creationId xmlns:a16="http://schemas.microsoft.com/office/drawing/2014/main" id="{B8192E30-2BD5-4C9B-A4E0-42F87AB955D1}"/>
              </a:ext>
            </a:extLst>
          </p:cNvPr>
          <p:cNvCxnSpPr/>
          <p:nvPr/>
        </p:nvCxnSpPr>
        <p:spPr>
          <a:xfrm flipV="1">
            <a:off x="5610225" y="4787901"/>
            <a:ext cx="287338" cy="149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91CB6448-07F7-4C63-8BE8-12027BD24CE1}"/>
              </a:ext>
            </a:extLst>
          </p:cNvPr>
          <p:cNvCxnSpPr/>
          <p:nvPr/>
        </p:nvCxnSpPr>
        <p:spPr>
          <a:xfrm flipH="1" flipV="1">
            <a:off x="6372226" y="4787901"/>
            <a:ext cx="288925" cy="149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E824C773-AD5F-49EF-80AA-E68B8F5B27C1}"/>
              </a:ext>
            </a:extLst>
          </p:cNvPr>
          <p:cNvSpPr>
            <a:spLocks noGrp="1" noChangeArrowheads="1"/>
          </p:cNvSpPr>
          <p:nvPr>
            <p:ph type="title"/>
          </p:nvPr>
        </p:nvSpPr>
        <p:spPr>
          <a:xfrm>
            <a:off x="2209800" y="0"/>
            <a:ext cx="7772400" cy="1143000"/>
          </a:xfrm>
        </p:spPr>
        <p:txBody>
          <a:bodyPr/>
          <a:lstStyle/>
          <a:p>
            <a:pPr>
              <a:defRPr/>
            </a:pPr>
            <a:r>
              <a:rPr lang="zh-CN" altLang="en-US" dirty="0">
                <a:solidFill>
                  <a:srgbClr val="002060"/>
                </a:solidFill>
              </a:rPr>
              <a:t>微程序控制器实验</a:t>
            </a:r>
            <a:endParaRPr lang="en-US" altLang="zh-CN" dirty="0">
              <a:solidFill>
                <a:srgbClr val="002060"/>
              </a:solidFill>
            </a:endParaRPr>
          </a:p>
        </p:txBody>
      </p:sp>
      <p:sp>
        <p:nvSpPr>
          <p:cNvPr id="60419" name="Rectangle 3">
            <a:extLst>
              <a:ext uri="{FF2B5EF4-FFF2-40B4-BE49-F238E27FC236}">
                <a16:creationId xmlns:a16="http://schemas.microsoft.com/office/drawing/2014/main" id="{6C4938E5-0BD8-7625-5702-7CE5A87A45ED}"/>
              </a:ext>
            </a:extLst>
          </p:cNvPr>
          <p:cNvSpPr>
            <a:spLocks noGrp="1"/>
          </p:cNvSpPr>
          <p:nvPr>
            <p:ph idx="1"/>
          </p:nvPr>
        </p:nvSpPr>
        <p:spPr>
          <a:xfrm>
            <a:off x="2057400" y="1295400"/>
            <a:ext cx="3028950" cy="5562600"/>
          </a:xfrm>
        </p:spPr>
        <p:txBody>
          <a:bodyPr/>
          <a:lstStyle/>
          <a:p>
            <a:pPr eaLnBrk="1" hangingPunct="1"/>
            <a:r>
              <a:rPr lang="zh-CN" altLang="en-US" b="1" dirty="0"/>
              <a:t>微程序流程图</a:t>
            </a:r>
            <a:endParaRPr lang="en-US" altLang="zh-CN" b="1" dirty="0"/>
          </a:p>
          <a:p>
            <a:pPr eaLnBrk="1" hangingPunct="1"/>
            <a:endParaRPr lang="en-US" altLang="zh-CN" b="1" dirty="0"/>
          </a:p>
          <a:p>
            <a:pPr eaLnBrk="1" hangingPunct="1"/>
            <a:endParaRPr lang="en-US" altLang="zh-CN" b="1" dirty="0"/>
          </a:p>
          <a:p>
            <a:pPr eaLnBrk="1" hangingPunct="1"/>
            <a:endParaRPr lang="en-US" altLang="zh-CN" b="1" dirty="0"/>
          </a:p>
          <a:p>
            <a:pPr eaLnBrk="1" hangingPunct="1"/>
            <a:r>
              <a:rPr lang="zh-CN" altLang="en-US" b="1" dirty="0">
                <a:solidFill>
                  <a:srgbClr val="0070C0"/>
                </a:solidFill>
              </a:rPr>
              <a:t>思考：流程图与代码表的对应关系</a:t>
            </a:r>
          </a:p>
        </p:txBody>
      </p:sp>
      <p:pic>
        <p:nvPicPr>
          <p:cNvPr id="19460" name="Picture 6">
            <a:extLst>
              <a:ext uri="{FF2B5EF4-FFF2-40B4-BE49-F238E27FC236}">
                <a16:creationId xmlns:a16="http://schemas.microsoft.com/office/drawing/2014/main" id="{2E3A90EA-FC1C-DF7A-C231-7D5B682313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5477" r="7083"/>
          <a:stretch>
            <a:fillRect/>
          </a:stretch>
        </p:blipFill>
        <p:spPr bwMode="auto">
          <a:xfrm>
            <a:off x="5086350" y="404814"/>
            <a:ext cx="4895850" cy="5876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60419">
                                            <p:txEl>
                                              <p:pRg st="0" end="0"/>
                                            </p:txEl>
                                          </p:spTgt>
                                        </p:tgtEl>
                                        <p:attrNameLst>
                                          <p:attrName>style.visibility</p:attrName>
                                        </p:attrNameLst>
                                      </p:cBhvr>
                                      <p:to>
                                        <p:strVal val="visible"/>
                                      </p:to>
                                    </p:set>
                                    <p:anim calcmode="lin" valueType="num">
                                      <p:cBhvr additive="base">
                                        <p:cTn id="7" dur="500" fill="hold"/>
                                        <p:tgtEl>
                                          <p:spTgt spid="6041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041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60419">
                                            <p:txEl>
                                              <p:pRg st="4" end="4"/>
                                            </p:txEl>
                                          </p:spTgt>
                                        </p:tgtEl>
                                        <p:attrNameLst>
                                          <p:attrName>style.visibility</p:attrName>
                                        </p:attrNameLst>
                                      </p:cBhvr>
                                      <p:to>
                                        <p:strVal val="visible"/>
                                      </p:to>
                                    </p:set>
                                    <p:anim calcmode="lin" valueType="num">
                                      <p:cBhvr additive="base">
                                        <p:cTn id="13" dur="500" fill="hold"/>
                                        <p:tgtEl>
                                          <p:spTgt spid="60419">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041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7C37BF00-30D5-BD60-C050-68097F04AFB5}"/>
              </a:ext>
            </a:extLst>
          </p:cNvPr>
          <p:cNvSpPr>
            <a:spLocks noGrp="1"/>
          </p:cNvSpPr>
          <p:nvPr>
            <p:ph type="title"/>
          </p:nvPr>
        </p:nvSpPr>
        <p:spPr/>
        <p:txBody>
          <a:bodyPr/>
          <a:lstStyle/>
          <a:p>
            <a:r>
              <a:rPr lang="zh-CN" altLang="en-US" b="1"/>
              <a:t>数字逻辑电路基础</a:t>
            </a:r>
          </a:p>
        </p:txBody>
      </p:sp>
      <p:sp>
        <p:nvSpPr>
          <p:cNvPr id="10243" name="内容占位符 2">
            <a:extLst>
              <a:ext uri="{FF2B5EF4-FFF2-40B4-BE49-F238E27FC236}">
                <a16:creationId xmlns:a16="http://schemas.microsoft.com/office/drawing/2014/main" id="{7E98933F-4EF2-1C31-0301-180CFB92FC3D}"/>
              </a:ext>
            </a:extLst>
          </p:cNvPr>
          <p:cNvSpPr>
            <a:spLocks noGrp="1"/>
          </p:cNvSpPr>
          <p:nvPr>
            <p:ph idx="1"/>
          </p:nvPr>
        </p:nvSpPr>
        <p:spPr/>
        <p:txBody>
          <a:bodyPr/>
          <a:lstStyle/>
          <a:p>
            <a:r>
              <a:rPr lang="zh-CN" altLang="en-US"/>
              <a:t>常用逻辑门的图形符号</a:t>
            </a:r>
          </a:p>
          <a:p>
            <a:endParaRPr lang="zh-CN" altLang="en-US"/>
          </a:p>
        </p:txBody>
      </p:sp>
      <p:pic>
        <p:nvPicPr>
          <p:cNvPr id="4" name="图片 3">
            <a:extLst>
              <a:ext uri="{FF2B5EF4-FFF2-40B4-BE49-F238E27FC236}">
                <a16:creationId xmlns:a16="http://schemas.microsoft.com/office/drawing/2014/main" id="{605BF980-06D2-9980-2705-5E9CFE91F07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52439"/>
            <a:ext cx="9144000" cy="595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3">
            <a:extLst>
              <a:ext uri="{FF2B5EF4-FFF2-40B4-BE49-F238E27FC236}">
                <a16:creationId xmlns:a16="http://schemas.microsoft.com/office/drawing/2014/main" id="{C3FC80E6-5455-F8AD-ECB4-2B5948E17EDE}"/>
              </a:ext>
            </a:extLst>
          </p:cNvPr>
          <p:cNvSpPr>
            <a:spLocks noGrp="1"/>
          </p:cNvSpPr>
          <p:nvPr>
            <p:ph idx="1"/>
          </p:nvPr>
        </p:nvSpPr>
        <p:spPr>
          <a:xfrm>
            <a:off x="2057400" y="1687514"/>
            <a:ext cx="3822700" cy="1398587"/>
          </a:xfrm>
        </p:spPr>
        <p:txBody>
          <a:bodyPr>
            <a:normAutofit fontScale="70000" lnSpcReduction="20000"/>
          </a:bodyPr>
          <a:lstStyle/>
          <a:p>
            <a:pPr eaLnBrk="1" hangingPunct="1"/>
            <a:r>
              <a:rPr lang="zh-CN" altLang="en-US" sz="2400" b="1"/>
              <a:t>用与非门和电位器构建电压测试电路</a:t>
            </a:r>
            <a:endParaRPr lang="en-US" altLang="zh-CN" sz="2400" b="1"/>
          </a:p>
          <a:p>
            <a:pPr eaLnBrk="1" hangingPunct="1"/>
            <a:r>
              <a:rPr lang="zh-CN" altLang="en-US" sz="2400" b="1"/>
              <a:t>分别测量输入电压</a:t>
            </a:r>
            <a:r>
              <a:rPr lang="en-US" altLang="zh-CN" sz="2400" b="1"/>
              <a:t>Vi</a:t>
            </a:r>
            <a:r>
              <a:rPr lang="zh-CN" altLang="en-US" sz="2400" b="1"/>
              <a:t>和输出电压</a:t>
            </a:r>
            <a:r>
              <a:rPr lang="en-US" altLang="zh-CN" sz="2400" b="1"/>
              <a:t>Vo</a:t>
            </a:r>
          </a:p>
          <a:p>
            <a:pPr eaLnBrk="1" hangingPunct="1"/>
            <a:r>
              <a:rPr lang="zh-CN" altLang="en-US" sz="2400" b="1"/>
              <a:t>记录测量数据，绘制</a:t>
            </a:r>
            <a:r>
              <a:rPr lang="en-US" altLang="zh-CN" sz="2400" b="1"/>
              <a:t>Vi-Vo</a:t>
            </a:r>
            <a:r>
              <a:rPr lang="zh-CN" altLang="en-US" sz="2400" b="1"/>
              <a:t>特性曲线（坐标图）</a:t>
            </a:r>
          </a:p>
        </p:txBody>
      </p:sp>
      <p:sp>
        <p:nvSpPr>
          <p:cNvPr id="16387" name="Rectangle 13">
            <a:extLst>
              <a:ext uri="{FF2B5EF4-FFF2-40B4-BE49-F238E27FC236}">
                <a16:creationId xmlns:a16="http://schemas.microsoft.com/office/drawing/2014/main" id="{8CE99E6E-F83F-938E-932E-0BD942CC36AD}"/>
              </a:ext>
            </a:extLst>
          </p:cNvPr>
          <p:cNvSpPr>
            <a:spLocks noChangeArrowheads="1"/>
          </p:cNvSpPr>
          <p:nvPr/>
        </p:nvSpPr>
        <p:spPr bwMode="auto">
          <a:xfrm>
            <a:off x="5880100" y="1438275"/>
            <a:ext cx="4572000" cy="32766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endParaRPr lang="zh-CN" altLang="en-US" sz="2400" b="1">
              <a:latin typeface="Times New Roman" panose="02020603050405020304" pitchFamily="18" charset="0"/>
            </a:endParaRPr>
          </a:p>
        </p:txBody>
      </p:sp>
      <p:sp>
        <p:nvSpPr>
          <p:cNvPr id="16388" name="Rectangle 2">
            <a:extLst>
              <a:ext uri="{FF2B5EF4-FFF2-40B4-BE49-F238E27FC236}">
                <a16:creationId xmlns:a16="http://schemas.microsoft.com/office/drawing/2014/main" id="{829AD277-A581-BA3E-4D9D-E3CB189DB2D5}"/>
              </a:ext>
            </a:extLst>
          </p:cNvPr>
          <p:cNvSpPr>
            <a:spLocks noGrp="1"/>
          </p:cNvSpPr>
          <p:nvPr>
            <p:ph type="title"/>
          </p:nvPr>
        </p:nvSpPr>
        <p:spPr>
          <a:xfrm>
            <a:off x="2209800" y="341313"/>
            <a:ext cx="7772400" cy="1143000"/>
          </a:xfrm>
        </p:spPr>
        <p:txBody>
          <a:bodyPr>
            <a:normAutofit fontScale="90000"/>
          </a:bodyPr>
          <a:lstStyle/>
          <a:p>
            <a:pPr eaLnBrk="1" hangingPunct="1"/>
            <a:r>
              <a:rPr lang="zh-CN" altLang="en-US" sz="4000" b="1"/>
              <a:t>实验内容</a:t>
            </a:r>
            <a:r>
              <a:rPr lang="en-US" altLang="zh-CN" sz="4000" b="1"/>
              <a:t>2</a:t>
            </a:r>
            <a:r>
              <a:rPr lang="zh-CN" altLang="en-US" sz="4000" b="1"/>
              <a:t>：</a:t>
            </a:r>
            <a:br>
              <a:rPr lang="en-US" altLang="zh-CN" sz="4000" b="1"/>
            </a:br>
            <a:r>
              <a:rPr lang="zh-CN" altLang="en-US" b="1"/>
              <a:t>门电压传输特性测试</a:t>
            </a:r>
            <a:endParaRPr lang="zh-CN" altLang="en-US" sz="4000" b="1"/>
          </a:p>
        </p:txBody>
      </p:sp>
      <p:pic>
        <p:nvPicPr>
          <p:cNvPr id="16389" name="Picture 11" descr="74LS00">
            <a:extLst>
              <a:ext uri="{FF2B5EF4-FFF2-40B4-BE49-F238E27FC236}">
                <a16:creationId xmlns:a16="http://schemas.microsoft.com/office/drawing/2014/main" id="{21186CB7-7318-6CCB-8D29-5A51C62EDA82}"/>
              </a:ext>
            </a:extLst>
          </p:cNvPr>
          <p:cNvPicPr>
            <a:picLocks noChangeAspect="1" noChangeArrowheads="1"/>
          </p:cNvPicPr>
          <p:nvPr/>
        </p:nvPicPr>
        <p:blipFill>
          <a:blip r:embed="rId2">
            <a:lum bright="6000" contrast="24000"/>
            <a:extLst>
              <a:ext uri="{28A0092B-C50C-407E-A947-70E740481C1C}">
                <a14:useLocalDpi xmlns:a14="http://schemas.microsoft.com/office/drawing/2010/main" val="0"/>
              </a:ext>
            </a:extLst>
          </a:blip>
          <a:srcRect l="23967" t="51378" r="60432" b="33333"/>
          <a:stretch>
            <a:fillRect/>
          </a:stretch>
        </p:blipFill>
        <p:spPr bwMode="auto">
          <a:xfrm>
            <a:off x="8166101" y="2408238"/>
            <a:ext cx="1141413"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Line 15">
            <a:extLst>
              <a:ext uri="{FF2B5EF4-FFF2-40B4-BE49-F238E27FC236}">
                <a16:creationId xmlns:a16="http://schemas.microsoft.com/office/drawing/2014/main" id="{CD84A684-EC5E-176B-80AF-B84F1416D9C1}"/>
              </a:ext>
            </a:extLst>
          </p:cNvPr>
          <p:cNvSpPr>
            <a:spLocks noChangeShapeType="1"/>
          </p:cNvSpPr>
          <p:nvPr/>
        </p:nvSpPr>
        <p:spPr bwMode="auto">
          <a:xfrm flipV="1">
            <a:off x="9156700" y="2870200"/>
            <a:ext cx="838200" cy="1588"/>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391" name="Line 16">
            <a:extLst>
              <a:ext uri="{FF2B5EF4-FFF2-40B4-BE49-F238E27FC236}">
                <a16:creationId xmlns:a16="http://schemas.microsoft.com/office/drawing/2014/main" id="{295ADF8D-432D-D981-849F-9B97D2A67278}"/>
              </a:ext>
            </a:extLst>
          </p:cNvPr>
          <p:cNvSpPr>
            <a:spLocks noChangeShapeType="1"/>
          </p:cNvSpPr>
          <p:nvPr/>
        </p:nvSpPr>
        <p:spPr bwMode="auto">
          <a:xfrm flipV="1">
            <a:off x="7632700" y="2676525"/>
            <a:ext cx="635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392" name="Line 17">
            <a:extLst>
              <a:ext uri="{FF2B5EF4-FFF2-40B4-BE49-F238E27FC236}">
                <a16:creationId xmlns:a16="http://schemas.microsoft.com/office/drawing/2014/main" id="{8A5D943C-4063-6BE4-5BB7-AF45B94F1B08}"/>
              </a:ext>
            </a:extLst>
          </p:cNvPr>
          <p:cNvSpPr>
            <a:spLocks noChangeShapeType="1"/>
          </p:cNvSpPr>
          <p:nvPr/>
        </p:nvSpPr>
        <p:spPr bwMode="auto">
          <a:xfrm>
            <a:off x="7632700" y="3090863"/>
            <a:ext cx="6350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393" name="Line 18">
            <a:extLst>
              <a:ext uri="{FF2B5EF4-FFF2-40B4-BE49-F238E27FC236}">
                <a16:creationId xmlns:a16="http://schemas.microsoft.com/office/drawing/2014/main" id="{38C326EE-C07C-1066-8DDF-EE51CBFE6B6F}"/>
              </a:ext>
            </a:extLst>
          </p:cNvPr>
          <p:cNvSpPr>
            <a:spLocks noChangeShapeType="1"/>
          </p:cNvSpPr>
          <p:nvPr/>
        </p:nvSpPr>
        <p:spPr bwMode="auto">
          <a:xfrm>
            <a:off x="7632700" y="2647950"/>
            <a:ext cx="0" cy="4572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394" name="Line 20">
            <a:extLst>
              <a:ext uri="{FF2B5EF4-FFF2-40B4-BE49-F238E27FC236}">
                <a16:creationId xmlns:a16="http://schemas.microsoft.com/office/drawing/2014/main" id="{B4638673-539F-1843-4ABB-477021B27FB7}"/>
              </a:ext>
            </a:extLst>
          </p:cNvPr>
          <p:cNvSpPr>
            <a:spLocks noChangeShapeType="1"/>
          </p:cNvSpPr>
          <p:nvPr/>
        </p:nvSpPr>
        <p:spPr bwMode="auto">
          <a:xfrm flipH="1">
            <a:off x="6946900" y="2870200"/>
            <a:ext cx="685800" cy="0"/>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lstStyle/>
          <a:p>
            <a:endParaRPr lang="zh-CN" altLang="en-US"/>
          </a:p>
        </p:txBody>
      </p:sp>
      <p:sp>
        <p:nvSpPr>
          <p:cNvPr id="16395" name="Line 23">
            <a:extLst>
              <a:ext uri="{FF2B5EF4-FFF2-40B4-BE49-F238E27FC236}">
                <a16:creationId xmlns:a16="http://schemas.microsoft.com/office/drawing/2014/main" id="{EC803380-DF4F-374B-4894-3551044D44F9}"/>
              </a:ext>
            </a:extLst>
          </p:cNvPr>
          <p:cNvSpPr>
            <a:spLocks noChangeShapeType="1"/>
          </p:cNvSpPr>
          <p:nvPr/>
        </p:nvSpPr>
        <p:spPr bwMode="auto">
          <a:xfrm>
            <a:off x="6870700" y="1955800"/>
            <a:ext cx="0" cy="6096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396" name="Line 24">
            <a:extLst>
              <a:ext uri="{FF2B5EF4-FFF2-40B4-BE49-F238E27FC236}">
                <a16:creationId xmlns:a16="http://schemas.microsoft.com/office/drawing/2014/main" id="{ACD89B69-C69B-2381-CF09-0EE6044AE28F}"/>
              </a:ext>
            </a:extLst>
          </p:cNvPr>
          <p:cNvSpPr>
            <a:spLocks noChangeShapeType="1"/>
          </p:cNvSpPr>
          <p:nvPr/>
        </p:nvSpPr>
        <p:spPr bwMode="auto">
          <a:xfrm>
            <a:off x="6870700" y="3175000"/>
            <a:ext cx="0" cy="6858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397" name="Rectangle 22">
            <a:extLst>
              <a:ext uri="{FF2B5EF4-FFF2-40B4-BE49-F238E27FC236}">
                <a16:creationId xmlns:a16="http://schemas.microsoft.com/office/drawing/2014/main" id="{84DEE5B8-4C7F-9DD6-5EB6-67B3D3EBAD3A}"/>
              </a:ext>
            </a:extLst>
          </p:cNvPr>
          <p:cNvSpPr>
            <a:spLocks noChangeArrowheads="1"/>
          </p:cNvSpPr>
          <p:nvPr/>
        </p:nvSpPr>
        <p:spPr bwMode="auto">
          <a:xfrm>
            <a:off x="6794500" y="2565400"/>
            <a:ext cx="152400" cy="6096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endParaRPr lang="zh-CN" altLang="en-US" sz="2400" b="1">
              <a:latin typeface="Times New Roman" panose="02020603050405020304" pitchFamily="18" charset="0"/>
            </a:endParaRPr>
          </a:p>
        </p:txBody>
      </p:sp>
      <p:sp>
        <p:nvSpPr>
          <p:cNvPr id="16398" name="Line 25">
            <a:extLst>
              <a:ext uri="{FF2B5EF4-FFF2-40B4-BE49-F238E27FC236}">
                <a16:creationId xmlns:a16="http://schemas.microsoft.com/office/drawing/2014/main" id="{0E544BF3-0675-76DD-DAEF-BE9BD27B9311}"/>
              </a:ext>
            </a:extLst>
          </p:cNvPr>
          <p:cNvSpPr>
            <a:spLocks noChangeShapeType="1"/>
          </p:cNvSpPr>
          <p:nvPr/>
        </p:nvSpPr>
        <p:spPr bwMode="auto">
          <a:xfrm>
            <a:off x="6642100" y="1955800"/>
            <a:ext cx="4572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399" name="Line 26">
            <a:extLst>
              <a:ext uri="{FF2B5EF4-FFF2-40B4-BE49-F238E27FC236}">
                <a16:creationId xmlns:a16="http://schemas.microsoft.com/office/drawing/2014/main" id="{D50F64E5-6411-FF77-C697-5D6905C92426}"/>
              </a:ext>
            </a:extLst>
          </p:cNvPr>
          <p:cNvSpPr>
            <a:spLocks noChangeShapeType="1"/>
          </p:cNvSpPr>
          <p:nvPr/>
        </p:nvSpPr>
        <p:spPr bwMode="auto">
          <a:xfrm>
            <a:off x="6565900" y="3860800"/>
            <a:ext cx="6096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00" name="Line 27">
            <a:extLst>
              <a:ext uri="{FF2B5EF4-FFF2-40B4-BE49-F238E27FC236}">
                <a16:creationId xmlns:a16="http://schemas.microsoft.com/office/drawing/2014/main" id="{497FAD47-971C-D03D-1CCB-0DF320120947}"/>
              </a:ext>
            </a:extLst>
          </p:cNvPr>
          <p:cNvSpPr>
            <a:spLocks noChangeShapeType="1"/>
          </p:cNvSpPr>
          <p:nvPr/>
        </p:nvSpPr>
        <p:spPr bwMode="auto">
          <a:xfrm>
            <a:off x="6642100" y="3937000"/>
            <a:ext cx="4572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01" name="Line 28">
            <a:extLst>
              <a:ext uri="{FF2B5EF4-FFF2-40B4-BE49-F238E27FC236}">
                <a16:creationId xmlns:a16="http://schemas.microsoft.com/office/drawing/2014/main" id="{3DF0EBFA-5A33-D378-2728-4FC1050C6E44}"/>
              </a:ext>
            </a:extLst>
          </p:cNvPr>
          <p:cNvSpPr>
            <a:spLocks noChangeShapeType="1"/>
          </p:cNvSpPr>
          <p:nvPr/>
        </p:nvSpPr>
        <p:spPr bwMode="auto">
          <a:xfrm>
            <a:off x="6718300" y="4013200"/>
            <a:ext cx="3048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02" name="Line 29">
            <a:extLst>
              <a:ext uri="{FF2B5EF4-FFF2-40B4-BE49-F238E27FC236}">
                <a16:creationId xmlns:a16="http://schemas.microsoft.com/office/drawing/2014/main" id="{7EE77138-1863-8773-DEAC-521517500664}"/>
              </a:ext>
            </a:extLst>
          </p:cNvPr>
          <p:cNvSpPr>
            <a:spLocks noChangeShapeType="1"/>
          </p:cNvSpPr>
          <p:nvPr/>
        </p:nvSpPr>
        <p:spPr bwMode="auto">
          <a:xfrm>
            <a:off x="6794500" y="4089400"/>
            <a:ext cx="1524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03" name="Text Box 30">
            <a:extLst>
              <a:ext uri="{FF2B5EF4-FFF2-40B4-BE49-F238E27FC236}">
                <a16:creationId xmlns:a16="http://schemas.microsoft.com/office/drawing/2014/main" id="{982DA17D-3696-D4A0-875A-840F2C6E2644}"/>
              </a:ext>
            </a:extLst>
          </p:cNvPr>
          <p:cNvSpPr txBox="1">
            <a:spLocks noChangeArrowheads="1"/>
          </p:cNvSpPr>
          <p:nvPr/>
        </p:nvSpPr>
        <p:spPr bwMode="auto">
          <a:xfrm>
            <a:off x="6473825" y="1463675"/>
            <a:ext cx="846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zh-CN" sz="2400" b="1">
                <a:latin typeface="Times New Roman" panose="02020603050405020304" pitchFamily="18" charset="0"/>
              </a:rPr>
              <a:t>VCC</a:t>
            </a:r>
          </a:p>
        </p:txBody>
      </p:sp>
      <p:sp>
        <p:nvSpPr>
          <p:cNvPr id="16404" name="Text Box 31">
            <a:extLst>
              <a:ext uri="{FF2B5EF4-FFF2-40B4-BE49-F238E27FC236}">
                <a16:creationId xmlns:a16="http://schemas.microsoft.com/office/drawing/2014/main" id="{4BC032BC-0C90-2936-0F39-E35502BFE5D2}"/>
              </a:ext>
            </a:extLst>
          </p:cNvPr>
          <p:cNvSpPr txBox="1">
            <a:spLocks noChangeArrowheads="1"/>
          </p:cNvSpPr>
          <p:nvPr/>
        </p:nvSpPr>
        <p:spPr bwMode="auto">
          <a:xfrm>
            <a:off x="6413501" y="4165600"/>
            <a:ext cx="862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zh-CN" sz="2400" b="1">
                <a:latin typeface="Times New Roman" panose="02020603050405020304" pitchFamily="18" charset="0"/>
              </a:rPr>
              <a:t>GND</a:t>
            </a:r>
          </a:p>
        </p:txBody>
      </p:sp>
      <p:sp>
        <p:nvSpPr>
          <p:cNvPr id="16405" name="Text Box 32">
            <a:extLst>
              <a:ext uri="{FF2B5EF4-FFF2-40B4-BE49-F238E27FC236}">
                <a16:creationId xmlns:a16="http://schemas.microsoft.com/office/drawing/2014/main" id="{030425FB-1AB8-F4B5-AC7B-2B979AB0A72F}"/>
              </a:ext>
            </a:extLst>
          </p:cNvPr>
          <p:cNvSpPr txBox="1">
            <a:spLocks noChangeArrowheads="1"/>
          </p:cNvSpPr>
          <p:nvPr/>
        </p:nvSpPr>
        <p:spPr bwMode="auto">
          <a:xfrm>
            <a:off x="8394700" y="2641600"/>
            <a:ext cx="43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0">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zh-CN" sz="2400" b="1">
                <a:latin typeface="Times New Roman" panose="02020603050405020304" pitchFamily="18" charset="0"/>
              </a:rPr>
              <a:t>&amp;</a:t>
            </a:r>
          </a:p>
        </p:txBody>
      </p:sp>
      <p:sp>
        <p:nvSpPr>
          <p:cNvPr id="16406" name="Oval 33">
            <a:extLst>
              <a:ext uri="{FF2B5EF4-FFF2-40B4-BE49-F238E27FC236}">
                <a16:creationId xmlns:a16="http://schemas.microsoft.com/office/drawing/2014/main" id="{C17244DC-098B-D916-4D0E-AE5BED21F716}"/>
              </a:ext>
            </a:extLst>
          </p:cNvPr>
          <p:cNvSpPr>
            <a:spLocks noChangeArrowheads="1"/>
          </p:cNvSpPr>
          <p:nvPr/>
        </p:nvSpPr>
        <p:spPr bwMode="auto">
          <a:xfrm flipV="1">
            <a:off x="9004300" y="2794000"/>
            <a:ext cx="152400" cy="152400"/>
          </a:xfrm>
          <a:prstGeom prst="ellipse">
            <a:avLst/>
          </a:prstGeom>
          <a:solidFill>
            <a:schemeClr val="bg1"/>
          </a:solidFill>
          <a:ln w="38100">
            <a:solidFill>
              <a:schemeClr val="tx1"/>
            </a:solidFill>
            <a:round/>
            <a:headEnd/>
            <a:tailEnd/>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zh-CN" altLang="en-US" sz="2400">
              <a:latin typeface="Times New Roman" panose="02020603050405020304" pitchFamily="18" charset="0"/>
            </a:endParaRPr>
          </a:p>
        </p:txBody>
      </p:sp>
      <p:grpSp>
        <p:nvGrpSpPr>
          <p:cNvPr id="2" name="Group 36">
            <a:extLst>
              <a:ext uri="{FF2B5EF4-FFF2-40B4-BE49-F238E27FC236}">
                <a16:creationId xmlns:a16="http://schemas.microsoft.com/office/drawing/2014/main" id="{09400684-06C0-643F-DB12-9829F2BEF7B0}"/>
              </a:ext>
            </a:extLst>
          </p:cNvPr>
          <p:cNvGrpSpPr>
            <a:grpSpLocks/>
          </p:cNvGrpSpPr>
          <p:nvPr/>
        </p:nvGrpSpPr>
        <p:grpSpPr bwMode="auto">
          <a:xfrm>
            <a:off x="7189788" y="2870200"/>
            <a:ext cx="488950" cy="990600"/>
            <a:chOff x="2361" y="2400"/>
            <a:chExt cx="308" cy="624"/>
          </a:xfrm>
        </p:grpSpPr>
        <p:sp>
          <p:nvSpPr>
            <p:cNvPr id="11297" name="Line 34">
              <a:extLst>
                <a:ext uri="{FF2B5EF4-FFF2-40B4-BE49-F238E27FC236}">
                  <a16:creationId xmlns:a16="http://schemas.microsoft.com/office/drawing/2014/main" id="{B0CA4FFF-C1A0-4A1E-9067-22A7F00E8D97}"/>
                </a:ext>
              </a:extLst>
            </p:cNvPr>
            <p:cNvSpPr>
              <a:spLocks noChangeShapeType="1"/>
            </p:cNvSpPr>
            <p:nvPr/>
          </p:nvSpPr>
          <p:spPr bwMode="auto">
            <a:xfrm>
              <a:off x="2496" y="2400"/>
              <a:ext cx="0" cy="624"/>
            </a:xfrm>
            <a:prstGeom prst="line">
              <a:avLst/>
            </a:prstGeom>
            <a:noFill/>
            <a:ln w="38100">
              <a:solidFill>
                <a:schemeClr val="accent2">
                  <a:lumMod val="40000"/>
                  <a:lumOff val="60000"/>
                </a:schemeClr>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a:defRPr/>
              </a:pPr>
              <a:endParaRPr lang="zh-CN" altLang="en-US"/>
            </a:p>
          </p:txBody>
        </p:sp>
        <p:sp>
          <p:nvSpPr>
            <p:cNvPr id="16456" name="Text Box 35">
              <a:extLst>
                <a:ext uri="{FF2B5EF4-FFF2-40B4-BE49-F238E27FC236}">
                  <a16:creationId xmlns:a16="http://schemas.microsoft.com/office/drawing/2014/main" id="{191CC93C-6921-EB03-7C5A-F8599F9B7716}"/>
                </a:ext>
              </a:extLst>
            </p:cNvPr>
            <p:cNvSpPr txBox="1">
              <a:spLocks noChangeArrowheads="1"/>
            </p:cNvSpPr>
            <p:nvPr/>
          </p:nvSpPr>
          <p:spPr bwMode="auto">
            <a:xfrm>
              <a:off x="2361" y="2587"/>
              <a:ext cx="308" cy="288"/>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zh-CN" sz="2400" b="1">
                  <a:solidFill>
                    <a:schemeClr val="accent2"/>
                  </a:solidFill>
                  <a:latin typeface="Times New Roman" panose="02020603050405020304" pitchFamily="18" charset="0"/>
                </a:rPr>
                <a:t>Vi</a:t>
              </a:r>
            </a:p>
          </p:txBody>
        </p:sp>
      </p:grpSp>
      <p:sp>
        <p:nvSpPr>
          <p:cNvPr id="16408" name="Line 40">
            <a:extLst>
              <a:ext uri="{FF2B5EF4-FFF2-40B4-BE49-F238E27FC236}">
                <a16:creationId xmlns:a16="http://schemas.microsoft.com/office/drawing/2014/main" id="{7E2E114F-025E-04D1-A873-6E648F035436}"/>
              </a:ext>
            </a:extLst>
          </p:cNvPr>
          <p:cNvSpPr>
            <a:spLocks noChangeShapeType="1"/>
          </p:cNvSpPr>
          <p:nvPr/>
        </p:nvSpPr>
        <p:spPr bwMode="auto">
          <a:xfrm>
            <a:off x="9156700" y="3860800"/>
            <a:ext cx="6096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09" name="Line 41">
            <a:extLst>
              <a:ext uri="{FF2B5EF4-FFF2-40B4-BE49-F238E27FC236}">
                <a16:creationId xmlns:a16="http://schemas.microsoft.com/office/drawing/2014/main" id="{24A006AF-D6B2-480E-C73A-FBBCC9DF19F0}"/>
              </a:ext>
            </a:extLst>
          </p:cNvPr>
          <p:cNvSpPr>
            <a:spLocks noChangeShapeType="1"/>
          </p:cNvSpPr>
          <p:nvPr/>
        </p:nvSpPr>
        <p:spPr bwMode="auto">
          <a:xfrm>
            <a:off x="9232900" y="3937000"/>
            <a:ext cx="4572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10" name="Line 42">
            <a:extLst>
              <a:ext uri="{FF2B5EF4-FFF2-40B4-BE49-F238E27FC236}">
                <a16:creationId xmlns:a16="http://schemas.microsoft.com/office/drawing/2014/main" id="{F3695987-AFF7-A2C8-C7B9-D98C69391365}"/>
              </a:ext>
            </a:extLst>
          </p:cNvPr>
          <p:cNvSpPr>
            <a:spLocks noChangeShapeType="1"/>
          </p:cNvSpPr>
          <p:nvPr/>
        </p:nvSpPr>
        <p:spPr bwMode="auto">
          <a:xfrm>
            <a:off x="9309100" y="4013200"/>
            <a:ext cx="3048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11" name="Line 43">
            <a:extLst>
              <a:ext uri="{FF2B5EF4-FFF2-40B4-BE49-F238E27FC236}">
                <a16:creationId xmlns:a16="http://schemas.microsoft.com/office/drawing/2014/main" id="{09B31263-F37A-8477-C992-D35EF3EDB468}"/>
              </a:ext>
            </a:extLst>
          </p:cNvPr>
          <p:cNvSpPr>
            <a:spLocks noChangeShapeType="1"/>
          </p:cNvSpPr>
          <p:nvPr/>
        </p:nvSpPr>
        <p:spPr bwMode="auto">
          <a:xfrm>
            <a:off x="9385300" y="4089400"/>
            <a:ext cx="1524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412" name="Line 44">
            <a:extLst>
              <a:ext uri="{FF2B5EF4-FFF2-40B4-BE49-F238E27FC236}">
                <a16:creationId xmlns:a16="http://schemas.microsoft.com/office/drawing/2014/main" id="{D197CD69-3449-AC66-4662-05AA79B6DCF7}"/>
              </a:ext>
            </a:extLst>
          </p:cNvPr>
          <p:cNvSpPr>
            <a:spLocks noChangeShapeType="1"/>
          </p:cNvSpPr>
          <p:nvPr/>
        </p:nvSpPr>
        <p:spPr bwMode="auto">
          <a:xfrm>
            <a:off x="9461500" y="3632200"/>
            <a:ext cx="0" cy="2286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nvGrpSpPr>
          <p:cNvPr id="3" name="Group 37">
            <a:extLst>
              <a:ext uri="{FF2B5EF4-FFF2-40B4-BE49-F238E27FC236}">
                <a16:creationId xmlns:a16="http://schemas.microsoft.com/office/drawing/2014/main" id="{FCB8EB0D-EE2B-6D8A-6B80-8AA42BE603E2}"/>
              </a:ext>
            </a:extLst>
          </p:cNvPr>
          <p:cNvGrpSpPr>
            <a:grpSpLocks/>
          </p:cNvGrpSpPr>
          <p:nvPr/>
        </p:nvGrpSpPr>
        <p:grpSpPr bwMode="auto">
          <a:xfrm>
            <a:off x="9261475" y="2870200"/>
            <a:ext cx="533400" cy="990600"/>
            <a:chOff x="2370" y="2400"/>
            <a:chExt cx="336" cy="624"/>
          </a:xfrm>
        </p:grpSpPr>
        <p:sp>
          <p:nvSpPr>
            <p:cNvPr id="11295" name="Line 38">
              <a:extLst>
                <a:ext uri="{FF2B5EF4-FFF2-40B4-BE49-F238E27FC236}">
                  <a16:creationId xmlns:a16="http://schemas.microsoft.com/office/drawing/2014/main" id="{9DA2890C-124B-4D71-AEC6-AC3DBBEDBC46}"/>
                </a:ext>
              </a:extLst>
            </p:cNvPr>
            <p:cNvSpPr>
              <a:spLocks noChangeShapeType="1"/>
            </p:cNvSpPr>
            <p:nvPr/>
          </p:nvSpPr>
          <p:spPr bwMode="auto">
            <a:xfrm>
              <a:off x="2496" y="2400"/>
              <a:ext cx="0" cy="624"/>
            </a:xfrm>
            <a:prstGeom prst="line">
              <a:avLst/>
            </a:prstGeom>
            <a:noFill/>
            <a:ln w="38100">
              <a:solidFill>
                <a:schemeClr val="accent2">
                  <a:lumMod val="40000"/>
                  <a:lumOff val="60000"/>
                </a:schemeClr>
              </a:solidFill>
              <a:round/>
              <a:headEnd type="triangle" w="med" len="med"/>
              <a:tailEnd type="triangle" w="med" len="med"/>
            </a:ln>
            <a:extLst>
              <a:ext uri="{909E8E84-426E-40DD-AFC4-6F175D3DCCD1}">
                <a14:hiddenFill xmlns:a14="http://schemas.microsoft.com/office/drawing/2010/main">
                  <a:noFill/>
                </a14:hiddenFill>
              </a:ext>
            </a:extLst>
          </p:spPr>
          <p:txBody>
            <a:bodyPr wrap="none"/>
            <a:lstStyle/>
            <a:p>
              <a:pPr>
                <a:defRPr/>
              </a:pPr>
              <a:endParaRPr lang="zh-CN" altLang="en-US"/>
            </a:p>
          </p:txBody>
        </p:sp>
        <p:sp>
          <p:nvSpPr>
            <p:cNvPr id="16454" name="Text Box 39">
              <a:extLst>
                <a:ext uri="{FF2B5EF4-FFF2-40B4-BE49-F238E27FC236}">
                  <a16:creationId xmlns:a16="http://schemas.microsoft.com/office/drawing/2014/main" id="{01AE1308-E3AF-8E2B-A6ED-EFD71110FDAD}"/>
                </a:ext>
              </a:extLst>
            </p:cNvPr>
            <p:cNvSpPr txBox="1">
              <a:spLocks noChangeArrowheads="1"/>
            </p:cNvSpPr>
            <p:nvPr/>
          </p:nvSpPr>
          <p:spPr bwMode="auto">
            <a:xfrm>
              <a:off x="2370" y="2592"/>
              <a:ext cx="336" cy="291"/>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zh-CN" sz="2400" b="1">
                  <a:solidFill>
                    <a:schemeClr val="accent2"/>
                  </a:solidFill>
                  <a:latin typeface="Times New Roman" panose="02020603050405020304" pitchFamily="18" charset="0"/>
                </a:rPr>
                <a:t>Vo</a:t>
              </a:r>
            </a:p>
          </p:txBody>
        </p:sp>
      </p:grpSp>
      <p:graphicFrame>
        <p:nvGraphicFramePr>
          <p:cNvPr id="34" name="Group 85">
            <a:extLst>
              <a:ext uri="{FF2B5EF4-FFF2-40B4-BE49-F238E27FC236}">
                <a16:creationId xmlns:a16="http://schemas.microsoft.com/office/drawing/2014/main" id="{0521A925-2047-4771-AC09-A605A3FB78E6}"/>
              </a:ext>
            </a:extLst>
          </p:cNvPr>
          <p:cNvGraphicFramePr>
            <a:graphicFrameLocks/>
          </p:cNvGraphicFramePr>
          <p:nvPr/>
        </p:nvGraphicFramePr>
        <p:xfrm>
          <a:off x="2640014" y="5373688"/>
          <a:ext cx="6029327" cy="863600"/>
        </p:xfrm>
        <a:graphic>
          <a:graphicData uri="http://schemas.openxmlformats.org/drawingml/2006/table">
            <a:tbl>
              <a:tblPr/>
              <a:tblGrid>
                <a:gridCol w="520193">
                  <a:extLst>
                    <a:ext uri="{9D8B030D-6E8A-4147-A177-3AD203B41FA5}">
                      <a16:colId xmlns:a16="http://schemas.microsoft.com/office/drawing/2014/main" val="20000"/>
                    </a:ext>
                  </a:extLst>
                </a:gridCol>
                <a:gridCol w="494260">
                  <a:extLst>
                    <a:ext uri="{9D8B030D-6E8A-4147-A177-3AD203B41FA5}">
                      <a16:colId xmlns:a16="http://schemas.microsoft.com/office/drawing/2014/main" val="20001"/>
                    </a:ext>
                  </a:extLst>
                </a:gridCol>
                <a:gridCol w="504939">
                  <a:extLst>
                    <a:ext uri="{9D8B030D-6E8A-4147-A177-3AD203B41FA5}">
                      <a16:colId xmlns:a16="http://schemas.microsoft.com/office/drawing/2014/main" val="20002"/>
                    </a:ext>
                  </a:extLst>
                </a:gridCol>
                <a:gridCol w="509515">
                  <a:extLst>
                    <a:ext uri="{9D8B030D-6E8A-4147-A177-3AD203B41FA5}">
                      <a16:colId xmlns:a16="http://schemas.microsoft.com/office/drawing/2014/main" val="20003"/>
                    </a:ext>
                  </a:extLst>
                </a:gridCol>
                <a:gridCol w="507989">
                  <a:extLst>
                    <a:ext uri="{9D8B030D-6E8A-4147-A177-3AD203B41FA5}">
                      <a16:colId xmlns:a16="http://schemas.microsoft.com/office/drawing/2014/main" val="20004"/>
                    </a:ext>
                  </a:extLst>
                </a:gridCol>
                <a:gridCol w="576106">
                  <a:extLst>
                    <a:ext uri="{9D8B030D-6E8A-4147-A177-3AD203B41FA5}">
                      <a16:colId xmlns:a16="http://schemas.microsoft.com/office/drawing/2014/main" val="20006"/>
                    </a:ext>
                  </a:extLst>
                </a:gridCol>
                <a:gridCol w="576106">
                  <a:extLst>
                    <a:ext uri="{9D8B030D-6E8A-4147-A177-3AD203B41FA5}">
                      <a16:colId xmlns:a16="http://schemas.microsoft.com/office/drawing/2014/main" val="20007"/>
                    </a:ext>
                  </a:extLst>
                </a:gridCol>
                <a:gridCol w="576106">
                  <a:extLst>
                    <a:ext uri="{9D8B030D-6E8A-4147-A177-3AD203B41FA5}">
                      <a16:colId xmlns:a16="http://schemas.microsoft.com/office/drawing/2014/main" val="20008"/>
                    </a:ext>
                  </a:extLst>
                </a:gridCol>
                <a:gridCol w="576106">
                  <a:extLst>
                    <a:ext uri="{9D8B030D-6E8A-4147-A177-3AD203B41FA5}">
                      <a16:colId xmlns:a16="http://schemas.microsoft.com/office/drawing/2014/main" val="20009"/>
                    </a:ext>
                  </a:extLst>
                </a:gridCol>
                <a:gridCol w="576106">
                  <a:extLst>
                    <a:ext uri="{9D8B030D-6E8A-4147-A177-3AD203B41FA5}">
                      <a16:colId xmlns:a16="http://schemas.microsoft.com/office/drawing/2014/main" val="20010"/>
                    </a:ext>
                  </a:extLst>
                </a:gridCol>
                <a:gridCol w="611901">
                  <a:extLst>
                    <a:ext uri="{9D8B030D-6E8A-4147-A177-3AD203B41FA5}">
                      <a16:colId xmlns:a16="http://schemas.microsoft.com/office/drawing/2014/main" val="20011"/>
                    </a:ext>
                  </a:extLst>
                </a:gridCol>
              </a:tblGrid>
              <a:tr h="431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rPr>
                        <a:t>Vi</a:t>
                      </a:r>
                    </a:p>
                  </a:txBody>
                  <a:tcPr marL="91438" marR="914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rPr>
                        <a:t>0.00</a:t>
                      </a: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rPr>
                        <a:t>0.40</a:t>
                      </a: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rPr>
                        <a:t>0.80</a:t>
                      </a: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rPr>
                        <a:t>1.00</a:t>
                      </a: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rPr>
                        <a:t>1.20</a:t>
                      </a: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rPr>
                        <a:t>1.50</a:t>
                      </a: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rPr>
                        <a:t>2.00</a:t>
                      </a: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rPr>
                        <a:t>3.00</a:t>
                      </a: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rPr>
                        <a:t>4.00</a:t>
                      </a: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1400" b="1" i="0" u="none" strike="noStrike" cap="none" normalizeH="0" baseline="0" dirty="0">
                          <a:ln>
                            <a:noFill/>
                          </a:ln>
                          <a:solidFill>
                            <a:schemeClr val="tx1"/>
                          </a:solidFill>
                          <a:effectLst/>
                          <a:latin typeface="Times New Roman" pitchFamily="18" charset="0"/>
                          <a:ea typeface="宋体" pitchFamily="2" charset="-122"/>
                        </a:rPr>
                        <a:t>5.00</a:t>
                      </a:r>
                    </a:p>
                  </a:txBody>
                  <a:tcPr marL="91438" marR="914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1800">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en-US" altLang="zh-CN" sz="1400" b="1" i="0" u="none" strike="noStrike" cap="none" normalizeH="0" baseline="0">
                          <a:ln>
                            <a:noFill/>
                          </a:ln>
                          <a:solidFill>
                            <a:schemeClr val="tx1"/>
                          </a:solidFill>
                          <a:effectLst/>
                          <a:latin typeface="Times New Roman" pitchFamily="18" charset="0"/>
                          <a:ea typeface="宋体" pitchFamily="2" charset="-122"/>
                        </a:rPr>
                        <a:t>Vo</a:t>
                      </a:r>
                    </a:p>
                  </a:txBody>
                  <a:tcPr marL="91438" marR="91438"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1400" b="1" i="0" u="none" strike="noStrike" cap="none" normalizeH="0" baseline="0">
                        <a:ln>
                          <a:noFill/>
                        </a:ln>
                        <a:solidFill>
                          <a:schemeClr val="tx1"/>
                        </a:solidFill>
                        <a:effectLst/>
                        <a:latin typeface="Times New Roman" pitchFamily="18" charset="0"/>
                        <a:ea typeface="宋体" pitchFamily="2" charset="-122"/>
                      </a:endParaRP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1400" b="1" i="0" u="none" strike="noStrike" cap="none" normalizeH="0" baseline="0">
                        <a:ln>
                          <a:noFill/>
                        </a:ln>
                        <a:solidFill>
                          <a:schemeClr val="tx1"/>
                        </a:solidFill>
                        <a:effectLst/>
                        <a:latin typeface="Times New Roman" pitchFamily="18" charset="0"/>
                        <a:ea typeface="宋体" pitchFamily="2" charset="-122"/>
                      </a:endParaRP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1400" b="1" i="0" u="none" strike="noStrike" cap="none" normalizeH="0" baseline="0" dirty="0">
                        <a:ln>
                          <a:noFill/>
                        </a:ln>
                        <a:solidFill>
                          <a:schemeClr val="tx1"/>
                        </a:solidFill>
                        <a:effectLst/>
                        <a:latin typeface="Times New Roman" pitchFamily="18" charset="0"/>
                        <a:ea typeface="宋体" pitchFamily="2" charset="-122"/>
                      </a:endParaRP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1400" b="1" i="0" u="none" strike="noStrike" cap="none" normalizeH="0" baseline="0">
                        <a:ln>
                          <a:noFill/>
                        </a:ln>
                        <a:solidFill>
                          <a:schemeClr val="tx1"/>
                        </a:solidFill>
                        <a:effectLst/>
                        <a:latin typeface="Times New Roman" pitchFamily="18" charset="0"/>
                        <a:ea typeface="宋体" pitchFamily="2" charset="-122"/>
                      </a:endParaRP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1400" b="1" i="0" u="none" strike="noStrike" cap="none" normalizeH="0" baseline="0" dirty="0">
                        <a:ln>
                          <a:noFill/>
                        </a:ln>
                        <a:solidFill>
                          <a:schemeClr val="tx1"/>
                        </a:solidFill>
                        <a:effectLst/>
                        <a:latin typeface="Times New Roman" pitchFamily="18" charset="0"/>
                        <a:ea typeface="宋体" pitchFamily="2" charset="-122"/>
                      </a:endParaRP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1400" b="1" i="0" u="none" strike="noStrike" cap="none" normalizeH="0" baseline="0">
                        <a:ln>
                          <a:noFill/>
                        </a:ln>
                        <a:solidFill>
                          <a:schemeClr val="tx1"/>
                        </a:solidFill>
                        <a:effectLst/>
                        <a:latin typeface="Times New Roman" pitchFamily="18" charset="0"/>
                        <a:ea typeface="宋体" pitchFamily="2" charset="-122"/>
                      </a:endParaRP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1400" b="1" i="0" u="none" strike="noStrike" cap="none" normalizeH="0" baseline="0" dirty="0">
                        <a:ln>
                          <a:noFill/>
                        </a:ln>
                        <a:solidFill>
                          <a:schemeClr val="tx1"/>
                        </a:solidFill>
                        <a:effectLst/>
                        <a:latin typeface="Times New Roman" pitchFamily="18" charset="0"/>
                        <a:ea typeface="宋体" pitchFamily="2" charset="-122"/>
                      </a:endParaRP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1400" b="1" i="0" u="none" strike="noStrike" cap="none" normalizeH="0" baseline="0" dirty="0">
                        <a:ln>
                          <a:noFill/>
                        </a:ln>
                        <a:solidFill>
                          <a:schemeClr val="tx1"/>
                        </a:solidFill>
                        <a:effectLst/>
                        <a:latin typeface="Times New Roman" pitchFamily="18" charset="0"/>
                        <a:ea typeface="宋体" pitchFamily="2" charset="-122"/>
                      </a:endParaRP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1400" b="1" i="0" u="none" strike="noStrike" cap="none" normalizeH="0" baseline="0">
                        <a:ln>
                          <a:noFill/>
                        </a:ln>
                        <a:solidFill>
                          <a:schemeClr val="tx1"/>
                        </a:solidFill>
                        <a:effectLst/>
                        <a:latin typeface="Times New Roman" pitchFamily="18" charset="0"/>
                        <a:ea typeface="宋体" pitchFamily="2" charset="-122"/>
                      </a:endParaRPr>
                    </a:p>
                  </a:txBody>
                  <a:tcPr marL="91438" marR="91438"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endParaRPr kumimoji="1" lang="zh-CN" altLang="en-US" sz="1400" b="1" i="0" u="none" strike="noStrike" cap="none" normalizeH="0" baseline="0" dirty="0">
                        <a:ln>
                          <a:noFill/>
                        </a:ln>
                        <a:solidFill>
                          <a:schemeClr val="tx1"/>
                        </a:solidFill>
                        <a:effectLst/>
                        <a:latin typeface="Times New Roman" pitchFamily="18" charset="0"/>
                        <a:ea typeface="宋体" pitchFamily="2" charset="-122"/>
                      </a:endParaRPr>
                    </a:p>
                  </a:txBody>
                  <a:tcPr marL="91438" marR="91438"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5" name="Rectangle 86">
            <a:extLst>
              <a:ext uri="{FF2B5EF4-FFF2-40B4-BE49-F238E27FC236}">
                <a16:creationId xmlns:a16="http://schemas.microsoft.com/office/drawing/2014/main" id="{A16CECA7-0188-E74C-6B2C-E6383A70B757}"/>
              </a:ext>
            </a:extLst>
          </p:cNvPr>
          <p:cNvSpPr>
            <a:spLocks noChangeArrowheads="1"/>
          </p:cNvSpPr>
          <p:nvPr/>
        </p:nvSpPr>
        <p:spPr bwMode="auto">
          <a:xfrm>
            <a:off x="2208214" y="4922839"/>
            <a:ext cx="7773987"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buClr>
                <a:schemeClr val="accent2"/>
              </a:buClr>
              <a:buSzPct val="80000"/>
              <a:buFont typeface="Wingdings" panose="05000000000000000000" pitchFamily="2" charset="2"/>
              <a:buChar char="l"/>
            </a:pPr>
            <a:r>
              <a:rPr lang="zh-CN" altLang="en-US" sz="2000" b="1">
                <a:solidFill>
                  <a:srgbClr val="0070C0"/>
                </a:solidFill>
                <a:latin typeface="Times New Roman" panose="02020603050405020304" pitchFamily="18" charset="0"/>
              </a:rPr>
              <a:t>附： 输入输出电压</a:t>
            </a:r>
            <a:r>
              <a:rPr lang="en-US" altLang="zh-CN" sz="2000" b="1">
                <a:solidFill>
                  <a:srgbClr val="0070C0"/>
                </a:solidFill>
                <a:latin typeface="Times New Roman" panose="02020603050405020304" pitchFamily="18" charset="0"/>
              </a:rPr>
              <a:t>Vi-Vo</a:t>
            </a:r>
            <a:r>
              <a:rPr lang="zh-CN" altLang="en-US" sz="2000" b="1">
                <a:solidFill>
                  <a:srgbClr val="0070C0"/>
                </a:solidFill>
                <a:latin typeface="Times New Roman" panose="02020603050405020304" pitchFamily="18" charset="0"/>
              </a:rPr>
              <a:t>表（</a:t>
            </a:r>
            <a:r>
              <a:rPr lang="en-US" altLang="zh-CN" sz="2000" b="1">
                <a:solidFill>
                  <a:srgbClr val="0070C0"/>
                </a:solidFill>
                <a:latin typeface="Times New Roman" panose="02020603050405020304" pitchFamily="18" charset="0"/>
              </a:rPr>
              <a:t>Vi</a:t>
            </a:r>
            <a:r>
              <a:rPr lang="zh-CN" altLang="en-US" sz="2000" b="1">
                <a:solidFill>
                  <a:srgbClr val="0070C0"/>
                </a:solidFill>
                <a:latin typeface="Times New Roman" panose="02020603050405020304" pitchFamily="18" charset="0"/>
              </a:rPr>
              <a:t>取值仅供参考，单位：</a:t>
            </a:r>
            <a:r>
              <a:rPr lang="en-US" altLang="zh-CN" sz="2000" b="1">
                <a:solidFill>
                  <a:srgbClr val="0070C0"/>
                </a:solidFill>
                <a:latin typeface="Times New Roman" panose="02020603050405020304" pitchFamily="18" charset="0"/>
              </a:rPr>
              <a:t>V</a:t>
            </a:r>
            <a:r>
              <a:rPr lang="zh-CN" altLang="en-US" sz="2000" b="1">
                <a:solidFill>
                  <a:srgbClr val="0070C0"/>
                </a:solidFill>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4" fill="hold" nodeType="clickEffect">
                                  <p:stCondLst>
                                    <p:cond delay="0"/>
                                  </p:stCondLst>
                                  <p:childTnLst>
                                    <p:set>
                                      <p:cBhvr>
                                        <p:cTn id="14" dur="1" fill="hold">
                                          <p:stCondLst>
                                            <p:cond delay="0"/>
                                          </p:stCondLst>
                                        </p:cTn>
                                        <p:tgtEl>
                                          <p:spTgt spid="35">
                                            <p:txEl>
                                              <p:pRg st="0" end="0"/>
                                            </p:txEl>
                                          </p:spTgt>
                                        </p:tgtEl>
                                        <p:attrNameLst>
                                          <p:attrName>style.visibility</p:attrName>
                                        </p:attrNameLst>
                                      </p:cBhvr>
                                      <p:to>
                                        <p:strVal val="visible"/>
                                      </p:to>
                                    </p:set>
                                    <p:anim calcmode="lin" valueType="num">
                                      <p:cBhvr additive="base">
                                        <p:cTn id="15" dur="500" fill="hold"/>
                                        <p:tgtEl>
                                          <p:spTgt spid="3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5">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609D13D3-6969-526F-FC35-25DE32380562}"/>
              </a:ext>
            </a:extLst>
          </p:cNvPr>
          <p:cNvSpPr>
            <a:spLocks noGrp="1"/>
          </p:cNvSpPr>
          <p:nvPr>
            <p:ph type="title"/>
          </p:nvPr>
        </p:nvSpPr>
        <p:spPr>
          <a:xfrm>
            <a:off x="2209800" y="0"/>
            <a:ext cx="7772400" cy="1143000"/>
          </a:xfrm>
        </p:spPr>
        <p:txBody>
          <a:bodyPr/>
          <a:lstStyle/>
          <a:p>
            <a:pPr eaLnBrk="1" hangingPunct="1"/>
            <a:r>
              <a:rPr lang="zh-CN" altLang="en-US" b="1"/>
              <a:t>74</a:t>
            </a:r>
            <a:r>
              <a:rPr lang="en-US" altLang="zh-CN" b="1"/>
              <a:t>LS138</a:t>
            </a:r>
            <a:r>
              <a:rPr lang="zh-CN" altLang="en-US" b="1"/>
              <a:t>的工作方式</a:t>
            </a:r>
          </a:p>
        </p:txBody>
      </p:sp>
      <p:sp>
        <p:nvSpPr>
          <p:cNvPr id="15363" name="Rectangle 3">
            <a:extLst>
              <a:ext uri="{FF2B5EF4-FFF2-40B4-BE49-F238E27FC236}">
                <a16:creationId xmlns:a16="http://schemas.microsoft.com/office/drawing/2014/main" id="{A2B5A0BE-325D-36BD-55AA-7B6C5E7E821C}"/>
              </a:ext>
            </a:extLst>
          </p:cNvPr>
          <p:cNvSpPr>
            <a:spLocks noGrp="1" noChangeArrowheads="1"/>
          </p:cNvSpPr>
          <p:nvPr>
            <p:ph idx="1"/>
          </p:nvPr>
        </p:nvSpPr>
        <p:spPr>
          <a:xfrm>
            <a:off x="2057400" y="1295401"/>
            <a:ext cx="7848600" cy="4437063"/>
          </a:xfrm>
        </p:spPr>
        <p:txBody>
          <a:bodyPr/>
          <a:lstStyle/>
          <a:p>
            <a:pPr>
              <a:spcAft>
                <a:spcPts val="1200"/>
              </a:spcAft>
              <a:defRPr/>
            </a:pPr>
            <a:r>
              <a:rPr lang="zh-CN" altLang="en-US" b="1" dirty="0"/>
              <a:t>当</a:t>
            </a:r>
            <a:r>
              <a:rPr lang="en-US" altLang="zh-CN" b="1" dirty="0"/>
              <a:t>74LS138</a:t>
            </a:r>
            <a:r>
              <a:rPr lang="zh-CN" altLang="en-US" b="1" dirty="0"/>
              <a:t>的八个输出引脚</a:t>
            </a:r>
            <a:r>
              <a:rPr lang="en-US" altLang="zh-CN" b="1" dirty="0"/>
              <a:t>Y0~Y7</a:t>
            </a:r>
            <a:r>
              <a:rPr lang="zh-CN" altLang="en-US" b="1" dirty="0"/>
              <a:t>全为高电平</a:t>
            </a:r>
            <a:r>
              <a:rPr lang="en-US" altLang="zh-CN" b="1" dirty="0"/>
              <a:t>1</a:t>
            </a:r>
            <a:r>
              <a:rPr lang="zh-CN" altLang="en-US" b="1" dirty="0"/>
              <a:t>，表示芯片处于不工作状态；</a:t>
            </a:r>
            <a:endParaRPr lang="en-US" altLang="zh-CN" b="1" dirty="0"/>
          </a:p>
          <a:p>
            <a:pPr>
              <a:spcAft>
                <a:spcPts val="1200"/>
              </a:spcAft>
              <a:defRPr/>
            </a:pPr>
            <a:r>
              <a:rPr lang="zh-CN" altLang="en-US" b="1" dirty="0"/>
              <a:t>当</a:t>
            </a:r>
            <a:r>
              <a:rPr lang="en-US" altLang="zh-CN" b="1" dirty="0"/>
              <a:t>74LS138</a:t>
            </a:r>
            <a:r>
              <a:rPr lang="zh-CN" altLang="en-US" b="1" dirty="0"/>
              <a:t>的输出</a:t>
            </a:r>
            <a:r>
              <a:rPr lang="zh-CN" altLang="en-US" b="1" dirty="0">
                <a:solidFill>
                  <a:srgbClr val="0070C0"/>
                </a:solidFill>
                <a:effectLst>
                  <a:outerShdw blurRad="38100" dist="38100" dir="2700000" algn="tl">
                    <a:srgbClr val="000000">
                      <a:alpha val="43137"/>
                    </a:srgbClr>
                  </a:outerShdw>
                </a:effectLst>
              </a:rPr>
              <a:t>有且仅有</a:t>
            </a:r>
            <a:r>
              <a:rPr lang="zh-CN" altLang="en-US" b="1" dirty="0"/>
              <a:t>一个为低电平</a:t>
            </a:r>
            <a:r>
              <a:rPr lang="en-US" altLang="zh-CN" b="1" dirty="0"/>
              <a:t>0</a:t>
            </a:r>
            <a:r>
              <a:rPr lang="zh-CN" altLang="en-US" b="1" dirty="0"/>
              <a:t>，其余</a:t>
            </a:r>
            <a:r>
              <a:rPr lang="en-US" altLang="zh-CN" b="1" dirty="0"/>
              <a:t>7</a:t>
            </a:r>
            <a:r>
              <a:rPr lang="zh-CN" altLang="en-US" b="1" dirty="0"/>
              <a:t>个输出引脚全为高电平</a:t>
            </a:r>
            <a:r>
              <a:rPr lang="en-US" altLang="zh-CN" b="1" dirty="0"/>
              <a:t>1</a:t>
            </a:r>
            <a:r>
              <a:rPr lang="zh-CN" altLang="en-US" b="1" dirty="0"/>
              <a:t>，表示芯片处于正常工作状态，我们也可以根据呈现低电平的输出引脚编号找到对应输入的编码序列。</a:t>
            </a:r>
            <a:endParaRPr lang="en-US" altLang="zh-CN" b="1" dirty="0"/>
          </a:p>
          <a:p>
            <a:pPr>
              <a:spcAft>
                <a:spcPts val="1200"/>
              </a:spcAft>
              <a:defRPr/>
            </a:pPr>
            <a:r>
              <a:rPr lang="zh-CN" altLang="en-US" b="1" dirty="0"/>
              <a:t>如果出现多个输出引脚同时为</a:t>
            </a:r>
            <a:r>
              <a:rPr lang="en-US" altLang="zh-CN" b="1" dirty="0"/>
              <a:t>0</a:t>
            </a:r>
            <a:r>
              <a:rPr lang="zh-CN" altLang="en-US" b="1" dirty="0"/>
              <a:t>的情况，说明该芯片输出异常，译码逻辑失效</a:t>
            </a:r>
          </a:p>
        </p:txBody>
      </p:sp>
      <p:grpSp>
        <p:nvGrpSpPr>
          <p:cNvPr id="2" name="组合 1">
            <a:extLst>
              <a:ext uri="{FF2B5EF4-FFF2-40B4-BE49-F238E27FC236}">
                <a16:creationId xmlns:a16="http://schemas.microsoft.com/office/drawing/2014/main" id="{205CE98E-2DFE-07A7-7A2F-4A9F75FC52EB}"/>
              </a:ext>
            </a:extLst>
          </p:cNvPr>
          <p:cNvGrpSpPr>
            <a:grpSpLocks/>
          </p:cNvGrpSpPr>
          <p:nvPr/>
        </p:nvGrpSpPr>
        <p:grpSpPr bwMode="auto">
          <a:xfrm>
            <a:off x="7752185" y="5157192"/>
            <a:ext cx="2880817" cy="1453307"/>
            <a:chOff x="1168400" y="1916112"/>
            <a:chExt cx="7148513" cy="4375150"/>
          </a:xfrm>
        </p:grpSpPr>
        <p:pic>
          <p:nvPicPr>
            <p:cNvPr id="3" name="Picture 4" descr="dig3_17">
              <a:extLst>
                <a:ext uri="{FF2B5EF4-FFF2-40B4-BE49-F238E27FC236}">
                  <a16:creationId xmlns:a16="http://schemas.microsoft.com/office/drawing/2014/main" id="{2821FB3E-61A2-6236-E54E-1E4C121F99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8400" y="1916112"/>
              <a:ext cx="7148513" cy="4375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4">
              <a:extLst>
                <a:ext uri="{FF2B5EF4-FFF2-40B4-BE49-F238E27FC236}">
                  <a16:creationId xmlns:a16="http://schemas.microsoft.com/office/drawing/2014/main" id="{AC72F621-2C64-9D4C-6BD7-3B6D303CDB4D}"/>
                </a:ext>
              </a:extLst>
            </p:cNvPr>
            <p:cNvSpPr txBox="1">
              <a:spLocks noChangeArrowheads="1"/>
            </p:cNvSpPr>
            <p:nvPr/>
          </p:nvSpPr>
          <p:spPr bwMode="auto">
            <a:xfrm>
              <a:off x="2771776" y="2370137"/>
              <a:ext cx="1439863" cy="2501699"/>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zh-CN" sz="1600" b="1" i="1" dirty="0">
                  <a:latin typeface="DFKai-SB" pitchFamily="65" charset="-128"/>
                  <a:ea typeface="DFKai-SB" pitchFamily="65" charset="-128"/>
                </a:rPr>
                <a:t>C    B    A</a:t>
              </a:r>
              <a:endParaRPr lang="zh-CN" altLang="en-US" sz="1600" b="1" i="1" dirty="0">
                <a:latin typeface="DFKai-SB" pitchFamily="65" charset="-128"/>
                <a:ea typeface="DFKai-SB" pitchFamily="65" charset="-128"/>
              </a:endParaRPr>
            </a:p>
          </p:txBody>
        </p:sp>
        <p:sp>
          <p:nvSpPr>
            <p:cNvPr id="5" name="文本框 5">
              <a:extLst>
                <a:ext uri="{FF2B5EF4-FFF2-40B4-BE49-F238E27FC236}">
                  <a16:creationId xmlns:a16="http://schemas.microsoft.com/office/drawing/2014/main" id="{FAB66DEA-F166-679A-7ABA-D7FCA2934F40}"/>
                </a:ext>
              </a:extLst>
            </p:cNvPr>
            <p:cNvSpPr txBox="1">
              <a:spLocks noChangeArrowheads="1"/>
            </p:cNvSpPr>
            <p:nvPr/>
          </p:nvSpPr>
          <p:spPr bwMode="auto">
            <a:xfrm>
              <a:off x="2524510" y="2370137"/>
              <a:ext cx="1011138" cy="10192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bg2"/>
                  </a:solidFill>
                  <a:latin typeface="Times New Roman" panose="02020603050405020304" pitchFamily="18" charset="0"/>
                  <a:ea typeface="宋体" panose="02010600030101010101" pitchFamily="2" charset="-122"/>
                </a:defRPr>
              </a:lvl1pPr>
              <a:lvl2pPr marL="742950" indent="-285750">
                <a:defRPr kumimoji="1" sz="2400">
                  <a:solidFill>
                    <a:schemeClr val="bg2"/>
                  </a:solidFill>
                  <a:latin typeface="Times New Roman" panose="02020603050405020304" pitchFamily="18" charset="0"/>
                  <a:ea typeface="宋体" panose="02010600030101010101" pitchFamily="2" charset="-122"/>
                </a:defRPr>
              </a:lvl2pPr>
              <a:lvl3pPr marL="1143000" indent="-228600">
                <a:defRPr kumimoji="1" sz="2400">
                  <a:solidFill>
                    <a:schemeClr val="bg2"/>
                  </a:solidFill>
                  <a:latin typeface="Times New Roman" panose="02020603050405020304" pitchFamily="18" charset="0"/>
                  <a:ea typeface="宋体" panose="02010600030101010101" pitchFamily="2" charset="-122"/>
                </a:defRPr>
              </a:lvl3pPr>
              <a:lvl4pPr marL="1600200" indent="-228600">
                <a:defRPr kumimoji="1" sz="2400">
                  <a:solidFill>
                    <a:schemeClr val="bg2"/>
                  </a:solidFill>
                  <a:latin typeface="Times New Roman" panose="02020603050405020304" pitchFamily="18" charset="0"/>
                  <a:ea typeface="宋体" panose="02010600030101010101" pitchFamily="2" charset="-122"/>
                </a:defRPr>
              </a:lvl4pPr>
              <a:lvl5pPr marL="2057400" indent="-228600">
                <a:defRPr kumimoji="1" sz="24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Times New Roman" panose="02020603050405020304" pitchFamily="18" charset="0"/>
                  <a:ea typeface="宋体" panose="02010600030101010101" pitchFamily="2" charset="-122"/>
                </a:defRPr>
              </a:lvl9pPr>
            </a:lstStyle>
            <a:p>
              <a:pPr algn="ctr" eaLnBrk="1" hangingPunct="1"/>
              <a:r>
                <a:rPr lang="en-US" altLang="zh-CN" sz="1600" b="1" dirty="0">
                  <a:solidFill>
                    <a:schemeClr val="tx1"/>
                  </a:solidFill>
                  <a:latin typeface="Arial" panose="020B0604020202020204" pitchFamily="34" charset="0"/>
                  <a:cs typeface="Arial" panose="020B0604020202020204" pitchFamily="34" charset="0"/>
                </a:rPr>
                <a:t>A</a:t>
              </a:r>
              <a:r>
                <a:rPr lang="en-US" altLang="zh-CN" sz="1600" b="1" baseline="-25000" dirty="0">
                  <a:solidFill>
                    <a:schemeClr val="tx1"/>
                  </a:solidFill>
                  <a:latin typeface="Arial" panose="020B0604020202020204" pitchFamily="34" charset="0"/>
                  <a:cs typeface="Arial" panose="020B0604020202020204" pitchFamily="34" charset="0"/>
                </a:rPr>
                <a:t>2</a:t>
              </a:r>
              <a:endParaRPr lang="zh-CN" altLang="en-US" sz="1600" b="1" baseline="-25000" dirty="0">
                <a:solidFill>
                  <a:schemeClr val="tx1"/>
                </a:solidFill>
                <a:latin typeface="Arial" panose="020B0604020202020204" pitchFamily="34" charset="0"/>
                <a:cs typeface="Arial" panose="020B0604020202020204" pitchFamily="34" charset="0"/>
              </a:endParaRPr>
            </a:p>
          </p:txBody>
        </p:sp>
        <p:sp>
          <p:nvSpPr>
            <p:cNvPr id="6" name="文本框 6">
              <a:extLst>
                <a:ext uri="{FF2B5EF4-FFF2-40B4-BE49-F238E27FC236}">
                  <a16:creationId xmlns:a16="http://schemas.microsoft.com/office/drawing/2014/main" id="{F9566C08-F92C-D4DC-47A2-033C38D6A414}"/>
                </a:ext>
              </a:extLst>
            </p:cNvPr>
            <p:cNvSpPr txBox="1">
              <a:spLocks noChangeArrowheads="1"/>
            </p:cNvSpPr>
            <p:nvPr/>
          </p:nvSpPr>
          <p:spPr bwMode="auto">
            <a:xfrm>
              <a:off x="3031695" y="2370137"/>
              <a:ext cx="1011138" cy="10192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bg2"/>
                  </a:solidFill>
                  <a:latin typeface="Times New Roman" panose="02020603050405020304" pitchFamily="18" charset="0"/>
                  <a:ea typeface="宋体" panose="02010600030101010101" pitchFamily="2" charset="-122"/>
                </a:defRPr>
              </a:lvl1pPr>
              <a:lvl2pPr marL="742950" indent="-285750">
                <a:defRPr kumimoji="1" sz="2400">
                  <a:solidFill>
                    <a:schemeClr val="bg2"/>
                  </a:solidFill>
                  <a:latin typeface="Times New Roman" panose="02020603050405020304" pitchFamily="18" charset="0"/>
                  <a:ea typeface="宋体" panose="02010600030101010101" pitchFamily="2" charset="-122"/>
                </a:defRPr>
              </a:lvl2pPr>
              <a:lvl3pPr marL="1143000" indent="-228600">
                <a:defRPr kumimoji="1" sz="2400">
                  <a:solidFill>
                    <a:schemeClr val="bg2"/>
                  </a:solidFill>
                  <a:latin typeface="Times New Roman" panose="02020603050405020304" pitchFamily="18" charset="0"/>
                  <a:ea typeface="宋体" panose="02010600030101010101" pitchFamily="2" charset="-122"/>
                </a:defRPr>
              </a:lvl3pPr>
              <a:lvl4pPr marL="1600200" indent="-228600">
                <a:defRPr kumimoji="1" sz="2400">
                  <a:solidFill>
                    <a:schemeClr val="bg2"/>
                  </a:solidFill>
                  <a:latin typeface="Times New Roman" panose="02020603050405020304" pitchFamily="18" charset="0"/>
                  <a:ea typeface="宋体" panose="02010600030101010101" pitchFamily="2" charset="-122"/>
                </a:defRPr>
              </a:lvl4pPr>
              <a:lvl5pPr marL="2057400" indent="-228600">
                <a:defRPr kumimoji="1" sz="24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Times New Roman" panose="02020603050405020304" pitchFamily="18" charset="0"/>
                  <a:ea typeface="宋体" panose="02010600030101010101" pitchFamily="2" charset="-122"/>
                </a:defRPr>
              </a:lvl9pPr>
            </a:lstStyle>
            <a:p>
              <a:pPr algn="ctr" eaLnBrk="1" hangingPunct="1"/>
              <a:r>
                <a:rPr lang="en-US" altLang="zh-CN" sz="1600" b="1" dirty="0">
                  <a:solidFill>
                    <a:schemeClr val="tx1"/>
                  </a:solidFill>
                  <a:latin typeface="Arial" panose="020B0604020202020204" pitchFamily="34" charset="0"/>
                  <a:cs typeface="Arial" panose="020B0604020202020204" pitchFamily="34" charset="0"/>
                </a:rPr>
                <a:t>A</a:t>
              </a:r>
              <a:r>
                <a:rPr lang="en-US" altLang="zh-CN" sz="1600" b="1" baseline="-25000" dirty="0">
                  <a:solidFill>
                    <a:schemeClr val="tx1"/>
                  </a:solidFill>
                  <a:latin typeface="Arial" panose="020B0604020202020204" pitchFamily="34" charset="0"/>
                  <a:cs typeface="Arial" panose="020B0604020202020204" pitchFamily="34" charset="0"/>
                </a:rPr>
                <a:t>1</a:t>
              </a:r>
              <a:endParaRPr lang="zh-CN" altLang="en-US" sz="1600" b="1" baseline="-25000" dirty="0">
                <a:solidFill>
                  <a:schemeClr val="tx1"/>
                </a:solidFill>
                <a:latin typeface="Arial" panose="020B0604020202020204" pitchFamily="34" charset="0"/>
                <a:cs typeface="Arial" panose="020B0604020202020204" pitchFamily="34" charset="0"/>
              </a:endParaRPr>
            </a:p>
          </p:txBody>
        </p:sp>
        <p:sp>
          <p:nvSpPr>
            <p:cNvPr id="7" name="文本框 7">
              <a:extLst>
                <a:ext uri="{FF2B5EF4-FFF2-40B4-BE49-F238E27FC236}">
                  <a16:creationId xmlns:a16="http://schemas.microsoft.com/office/drawing/2014/main" id="{D82CFAC1-9F43-7A4A-299C-AC720AC62580}"/>
                </a:ext>
              </a:extLst>
            </p:cNvPr>
            <p:cNvSpPr txBox="1">
              <a:spLocks noChangeArrowheads="1"/>
            </p:cNvSpPr>
            <p:nvPr/>
          </p:nvSpPr>
          <p:spPr bwMode="auto">
            <a:xfrm>
              <a:off x="3538879" y="2370137"/>
              <a:ext cx="1011138" cy="101921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400">
                  <a:solidFill>
                    <a:schemeClr val="bg2"/>
                  </a:solidFill>
                  <a:latin typeface="Times New Roman" panose="02020603050405020304" pitchFamily="18" charset="0"/>
                  <a:ea typeface="宋体" panose="02010600030101010101" pitchFamily="2" charset="-122"/>
                </a:defRPr>
              </a:lvl1pPr>
              <a:lvl2pPr marL="742950" indent="-285750">
                <a:defRPr kumimoji="1" sz="2400">
                  <a:solidFill>
                    <a:schemeClr val="bg2"/>
                  </a:solidFill>
                  <a:latin typeface="Times New Roman" panose="02020603050405020304" pitchFamily="18" charset="0"/>
                  <a:ea typeface="宋体" panose="02010600030101010101" pitchFamily="2" charset="-122"/>
                </a:defRPr>
              </a:lvl2pPr>
              <a:lvl3pPr marL="1143000" indent="-228600">
                <a:defRPr kumimoji="1" sz="2400">
                  <a:solidFill>
                    <a:schemeClr val="bg2"/>
                  </a:solidFill>
                  <a:latin typeface="Times New Roman" panose="02020603050405020304" pitchFamily="18" charset="0"/>
                  <a:ea typeface="宋体" panose="02010600030101010101" pitchFamily="2" charset="-122"/>
                </a:defRPr>
              </a:lvl3pPr>
              <a:lvl4pPr marL="1600200" indent="-228600">
                <a:defRPr kumimoji="1" sz="2400">
                  <a:solidFill>
                    <a:schemeClr val="bg2"/>
                  </a:solidFill>
                  <a:latin typeface="Times New Roman" panose="02020603050405020304" pitchFamily="18" charset="0"/>
                  <a:ea typeface="宋体" panose="02010600030101010101" pitchFamily="2" charset="-122"/>
                </a:defRPr>
              </a:lvl4pPr>
              <a:lvl5pPr marL="2057400" indent="-228600">
                <a:defRPr kumimoji="1" sz="24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Times New Roman" panose="02020603050405020304" pitchFamily="18" charset="0"/>
                  <a:ea typeface="宋体" panose="02010600030101010101" pitchFamily="2" charset="-122"/>
                </a:defRPr>
              </a:lvl9pPr>
            </a:lstStyle>
            <a:p>
              <a:pPr algn="ctr" eaLnBrk="1" hangingPunct="1"/>
              <a:r>
                <a:rPr lang="en-US" altLang="zh-CN" sz="1600" b="1" dirty="0">
                  <a:solidFill>
                    <a:schemeClr val="tx1"/>
                  </a:solidFill>
                  <a:latin typeface="Arial" panose="020B0604020202020204" pitchFamily="34" charset="0"/>
                  <a:cs typeface="Arial" panose="020B0604020202020204" pitchFamily="34" charset="0"/>
                </a:rPr>
                <a:t>A</a:t>
              </a:r>
              <a:r>
                <a:rPr lang="en-US" altLang="zh-CN" sz="1600" b="1" baseline="-25000" dirty="0">
                  <a:solidFill>
                    <a:schemeClr val="tx1"/>
                  </a:solidFill>
                  <a:latin typeface="Arial" panose="020B0604020202020204" pitchFamily="34" charset="0"/>
                  <a:cs typeface="Arial" panose="020B0604020202020204" pitchFamily="34" charset="0"/>
                </a:rPr>
                <a:t>0</a:t>
              </a:r>
              <a:endParaRPr lang="zh-CN" altLang="en-US" sz="1600" b="1" baseline="-25000" dirty="0">
                <a:solidFill>
                  <a:schemeClr val="tx1"/>
                </a:solidFill>
                <a:latin typeface="Arial" panose="020B0604020202020204" pitchFamily="34" charset="0"/>
                <a:cs typeface="Arial" panose="020B0604020202020204" pitchFamily="34" charset="0"/>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410" name="组合 3">
            <a:extLst>
              <a:ext uri="{FF2B5EF4-FFF2-40B4-BE49-F238E27FC236}">
                <a16:creationId xmlns:a16="http://schemas.microsoft.com/office/drawing/2014/main" id="{2B9D8C86-82DD-6EF7-9436-E64929055AA6}"/>
              </a:ext>
            </a:extLst>
          </p:cNvPr>
          <p:cNvGrpSpPr>
            <a:grpSpLocks/>
          </p:cNvGrpSpPr>
          <p:nvPr/>
        </p:nvGrpSpPr>
        <p:grpSpPr bwMode="auto">
          <a:xfrm>
            <a:off x="6383339" y="2708276"/>
            <a:ext cx="4003675" cy="3141663"/>
            <a:chOff x="4859338" y="3429000"/>
            <a:chExt cx="4003675" cy="3141663"/>
          </a:xfrm>
        </p:grpSpPr>
        <p:pic>
          <p:nvPicPr>
            <p:cNvPr id="17414" name="图片 1">
              <a:extLst>
                <a:ext uri="{FF2B5EF4-FFF2-40B4-BE49-F238E27FC236}">
                  <a16:creationId xmlns:a16="http://schemas.microsoft.com/office/drawing/2014/main" id="{F5B911C0-148B-2AA3-8852-A5FDD3CE340E}"/>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859338" y="3429000"/>
              <a:ext cx="4003675" cy="3141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图片 1">
              <a:extLst>
                <a:ext uri="{FF2B5EF4-FFF2-40B4-BE49-F238E27FC236}">
                  <a16:creationId xmlns:a16="http://schemas.microsoft.com/office/drawing/2014/main" id="{69C86EED-7F59-2C29-31C6-BEDB1B589A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3063" y="5912642"/>
              <a:ext cx="360039" cy="2360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6" name="图片 2">
              <a:extLst>
                <a:ext uri="{FF2B5EF4-FFF2-40B4-BE49-F238E27FC236}">
                  <a16:creationId xmlns:a16="http://schemas.microsoft.com/office/drawing/2014/main" id="{BEFC353E-5D23-5A95-D95B-305DC12BF6A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17680" y="5912642"/>
              <a:ext cx="360039" cy="231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7411" name="Rectangle 2">
            <a:extLst>
              <a:ext uri="{FF2B5EF4-FFF2-40B4-BE49-F238E27FC236}">
                <a16:creationId xmlns:a16="http://schemas.microsoft.com/office/drawing/2014/main" id="{581D034D-8C9C-8EB2-6312-87A28E69C38F}"/>
              </a:ext>
            </a:extLst>
          </p:cNvPr>
          <p:cNvSpPr>
            <a:spLocks noGrp="1"/>
          </p:cNvSpPr>
          <p:nvPr>
            <p:ph type="title"/>
          </p:nvPr>
        </p:nvSpPr>
        <p:spPr/>
        <p:txBody>
          <a:bodyPr/>
          <a:lstStyle/>
          <a:p>
            <a:pPr eaLnBrk="1" hangingPunct="1"/>
            <a:r>
              <a:rPr lang="zh-CN" altLang="en-US" b="1"/>
              <a:t>数据选择器原理图</a:t>
            </a:r>
            <a:endParaRPr lang="en-US" altLang="zh-CN" b="1"/>
          </a:p>
        </p:txBody>
      </p:sp>
      <p:sp>
        <p:nvSpPr>
          <p:cNvPr id="17412" name="Rectangle 3">
            <a:extLst>
              <a:ext uri="{FF2B5EF4-FFF2-40B4-BE49-F238E27FC236}">
                <a16:creationId xmlns:a16="http://schemas.microsoft.com/office/drawing/2014/main" id="{1C605E38-CC05-9557-4ECE-3A5FE5C31D1E}"/>
              </a:ext>
            </a:extLst>
          </p:cNvPr>
          <p:cNvSpPr>
            <a:spLocks noGrp="1"/>
          </p:cNvSpPr>
          <p:nvPr>
            <p:ph idx="1"/>
          </p:nvPr>
        </p:nvSpPr>
        <p:spPr/>
        <p:txBody>
          <a:bodyPr/>
          <a:lstStyle/>
          <a:p>
            <a:pPr eaLnBrk="1" hangingPunct="1"/>
            <a:r>
              <a:rPr lang="zh-CN" altLang="en-US" b="1"/>
              <a:t>通常，一个数据选择器包含有：</a:t>
            </a:r>
          </a:p>
          <a:p>
            <a:pPr marL="742950" lvl="1" indent="-285750"/>
            <a:r>
              <a:rPr lang="zh-CN" altLang="en-US" b="1"/>
              <a:t> </a:t>
            </a:r>
            <a:r>
              <a:rPr lang="en-US" altLang="zh-CN" b="1"/>
              <a:t>n </a:t>
            </a:r>
            <a:r>
              <a:rPr lang="zh-CN" altLang="en-US" b="1"/>
              <a:t>个地址选择端</a:t>
            </a:r>
            <a:endParaRPr lang="en-US" altLang="zh-CN" b="1"/>
          </a:p>
          <a:p>
            <a:pPr marL="742950" lvl="1" indent="-285750"/>
            <a:r>
              <a:rPr lang="en-US" altLang="zh-CN" b="1"/>
              <a:t>2</a:t>
            </a:r>
            <a:r>
              <a:rPr lang="en-US" altLang="zh-CN" b="1" baseline="30000"/>
              <a:t>n </a:t>
            </a:r>
            <a:r>
              <a:rPr lang="zh-CN" altLang="en-US" b="1"/>
              <a:t>个数据输入端</a:t>
            </a:r>
          </a:p>
          <a:p>
            <a:pPr marL="742950" lvl="1" indent="-285750"/>
            <a:r>
              <a:rPr lang="zh-CN" altLang="en-US" b="1"/>
              <a:t>一个数据输出端</a:t>
            </a:r>
            <a:endParaRPr lang="en-US" altLang="zh-CN" b="1"/>
          </a:p>
          <a:p>
            <a:pPr marL="742950" lvl="1" indent="-285750"/>
            <a:r>
              <a:rPr lang="zh-CN" altLang="en-US" b="1"/>
              <a:t>还有选通功能端（控制端）</a:t>
            </a:r>
          </a:p>
        </p:txBody>
      </p:sp>
      <p:sp>
        <p:nvSpPr>
          <p:cNvPr id="17413" name="矩形 4">
            <a:extLst>
              <a:ext uri="{FF2B5EF4-FFF2-40B4-BE49-F238E27FC236}">
                <a16:creationId xmlns:a16="http://schemas.microsoft.com/office/drawing/2014/main" id="{036F2D67-FBC5-D372-32DF-4859A49AF5FA}"/>
              </a:ext>
            </a:extLst>
          </p:cNvPr>
          <p:cNvSpPr>
            <a:spLocks noChangeArrowheads="1"/>
          </p:cNvSpPr>
          <p:nvPr/>
        </p:nvSpPr>
        <p:spPr bwMode="auto">
          <a:xfrm>
            <a:off x="6550025" y="5949950"/>
            <a:ext cx="367188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bg2"/>
                </a:solidFill>
                <a:latin typeface="Times New Roman" panose="02020603050405020304" pitchFamily="18" charset="0"/>
                <a:ea typeface="宋体" panose="02010600030101010101" pitchFamily="2" charset="-122"/>
              </a:defRPr>
            </a:lvl1pPr>
            <a:lvl2pPr marL="742950" indent="-285750">
              <a:defRPr kumimoji="1" sz="2400">
                <a:solidFill>
                  <a:schemeClr val="bg2"/>
                </a:solidFill>
                <a:latin typeface="Times New Roman" panose="02020603050405020304" pitchFamily="18" charset="0"/>
                <a:ea typeface="宋体" panose="02010600030101010101" pitchFamily="2" charset="-122"/>
              </a:defRPr>
            </a:lvl2pPr>
            <a:lvl3pPr marL="1143000" indent="-228600">
              <a:defRPr kumimoji="1" sz="2400">
                <a:solidFill>
                  <a:schemeClr val="bg2"/>
                </a:solidFill>
                <a:latin typeface="Times New Roman" panose="02020603050405020304" pitchFamily="18" charset="0"/>
                <a:ea typeface="宋体" panose="02010600030101010101" pitchFamily="2" charset="-122"/>
              </a:defRPr>
            </a:lvl3pPr>
            <a:lvl4pPr marL="1600200" indent="-228600">
              <a:defRPr kumimoji="1" sz="2400">
                <a:solidFill>
                  <a:schemeClr val="bg2"/>
                </a:solidFill>
                <a:latin typeface="Times New Roman" panose="02020603050405020304" pitchFamily="18" charset="0"/>
                <a:ea typeface="宋体" panose="02010600030101010101" pitchFamily="2" charset="-122"/>
              </a:defRPr>
            </a:lvl4pPr>
            <a:lvl5pPr marL="2057400" indent="-228600">
              <a:defRPr kumimoji="1" sz="2400">
                <a:solidFill>
                  <a:schemeClr val="bg2"/>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bg2"/>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bg2"/>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bg2"/>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bg2"/>
                </a:solidFill>
                <a:latin typeface="Times New Roman" panose="02020603050405020304" pitchFamily="18" charset="0"/>
                <a:ea typeface="宋体" panose="02010600030101010101" pitchFamily="2" charset="-122"/>
              </a:defRPr>
            </a:lvl9pPr>
          </a:lstStyle>
          <a:p>
            <a:pPr algn="ctr"/>
            <a:r>
              <a:rPr lang="zh-CN" altLang="en-US" sz="1800">
                <a:solidFill>
                  <a:srgbClr val="333333"/>
                </a:solidFill>
                <a:latin typeface="Arial" panose="020B0604020202020204" pitchFamily="34" charset="0"/>
              </a:rPr>
              <a:t>四选一数据选择器原理图</a:t>
            </a:r>
            <a:endParaRPr lang="zh-CN" altLang="en-US" sz="1800" b="1"/>
          </a:p>
        </p:txBody>
      </p:sp>
      <p:pic>
        <p:nvPicPr>
          <p:cNvPr id="2" name="Picture 5" descr="Image2024">
            <a:extLst>
              <a:ext uri="{FF2B5EF4-FFF2-40B4-BE49-F238E27FC236}">
                <a16:creationId xmlns:a16="http://schemas.microsoft.com/office/drawing/2014/main" id="{2D2E8A6D-026B-7B1A-720D-2CA1974DA0C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11365" y="3987800"/>
            <a:ext cx="3240087" cy="287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2939041D-9ED0-4AE0-3897-BD4346EA1C83}"/>
              </a:ext>
            </a:extLst>
          </p:cNvPr>
          <p:cNvSpPr>
            <a:spLocks noGrp="1"/>
          </p:cNvSpPr>
          <p:nvPr>
            <p:ph type="title"/>
          </p:nvPr>
        </p:nvSpPr>
        <p:spPr/>
        <p:txBody>
          <a:bodyPr/>
          <a:lstStyle/>
          <a:p>
            <a:pPr eaLnBrk="1" hangingPunct="1"/>
            <a:r>
              <a:rPr lang="zh-CN" altLang="en-US" sz="4000" b="1"/>
              <a:t>二进制编码</a:t>
            </a:r>
            <a:br>
              <a:rPr lang="en-US" altLang="zh-CN" sz="4000" b="1"/>
            </a:br>
            <a:r>
              <a:rPr lang="en-US" altLang="zh-CN" sz="4000" b="1"/>
              <a:t>BCD</a:t>
            </a:r>
            <a:r>
              <a:rPr lang="zh-CN" altLang="en-US" sz="4000" b="1"/>
              <a:t>码（</a:t>
            </a:r>
            <a:r>
              <a:rPr lang="zh-CN" altLang="en-US" sz="4000" b="1">
                <a:ea typeface="宋体" panose="02010600030101010101" pitchFamily="2" charset="-122"/>
              </a:rPr>
              <a:t> </a:t>
            </a:r>
            <a:r>
              <a:rPr lang="en-US" altLang="zh-CN" sz="4000" b="1">
                <a:ea typeface="宋体" panose="02010600030101010101" pitchFamily="2" charset="-122"/>
              </a:rPr>
              <a:t>Binary-Coded Decimal </a:t>
            </a:r>
            <a:r>
              <a:rPr lang="zh-CN" altLang="en-US" sz="4000" b="1"/>
              <a:t>） </a:t>
            </a:r>
          </a:p>
        </p:txBody>
      </p:sp>
      <p:sp>
        <p:nvSpPr>
          <p:cNvPr id="8195" name="Rectangle 3">
            <a:extLst>
              <a:ext uri="{FF2B5EF4-FFF2-40B4-BE49-F238E27FC236}">
                <a16:creationId xmlns:a16="http://schemas.microsoft.com/office/drawing/2014/main" id="{C64EDF60-4A3F-5949-35C4-092471671D25}"/>
              </a:ext>
            </a:extLst>
          </p:cNvPr>
          <p:cNvSpPr>
            <a:spLocks noGrp="1"/>
          </p:cNvSpPr>
          <p:nvPr>
            <p:ph idx="1"/>
          </p:nvPr>
        </p:nvSpPr>
        <p:spPr/>
        <p:txBody>
          <a:bodyPr/>
          <a:lstStyle/>
          <a:p>
            <a:pPr eaLnBrk="1" hangingPunct="1"/>
            <a:r>
              <a:rPr lang="zh-CN" altLang="en-US" sz="2000" b="1"/>
              <a:t>把十进制数的每一位分别写成二进制形式的编码</a:t>
            </a:r>
            <a:endParaRPr lang="en-US" altLang="zh-CN" sz="2000" b="1"/>
          </a:p>
          <a:p>
            <a:pPr eaLnBrk="1" hangingPunct="1"/>
            <a:r>
              <a:rPr lang="zh-CN" altLang="en-US" sz="2000" b="1"/>
              <a:t>在计算机中使用</a:t>
            </a:r>
            <a:r>
              <a:rPr lang="en-US" altLang="zh-CN" sz="2000" b="1"/>
              <a:t>BCD</a:t>
            </a:r>
            <a:r>
              <a:rPr lang="zh-CN" altLang="en-US" sz="2000" b="1"/>
              <a:t>格式可以保存数值的精确度，又可免去使计算机作浮点运算时所耗费的时间，也用于简化对使用十进制数字的设备（比如时钟和计时器）的处理。</a:t>
            </a:r>
            <a:endParaRPr lang="en-US" altLang="zh-CN" sz="2000" b="1"/>
          </a:p>
          <a:p>
            <a:pPr eaLnBrk="1" hangingPunct="1"/>
            <a:r>
              <a:rPr lang="en-US" altLang="zh-CN" sz="2000" b="1"/>
              <a:t>8421</a:t>
            </a:r>
            <a:r>
              <a:rPr lang="zh-CN" altLang="en-US" sz="2000" b="1"/>
              <a:t>编码是最常用的一种</a:t>
            </a:r>
            <a:r>
              <a:rPr lang="en-US" altLang="zh-CN" sz="2000" b="1"/>
              <a:t>BCD</a:t>
            </a:r>
            <a:r>
              <a:rPr lang="zh-CN" altLang="en-US" sz="2000" b="1"/>
              <a:t>码，是一种</a:t>
            </a:r>
            <a:r>
              <a:rPr lang="zh-CN" altLang="en-US" sz="2000" b="1">
                <a:solidFill>
                  <a:schemeClr val="accent1"/>
                </a:solidFill>
              </a:rPr>
              <a:t>有权码</a:t>
            </a:r>
            <a:endParaRPr lang="en-US" altLang="zh-CN" sz="2000" b="1">
              <a:solidFill>
                <a:schemeClr val="accent1"/>
              </a:solidFill>
            </a:endParaRPr>
          </a:p>
          <a:p>
            <a:pPr eaLnBrk="1" hangingPunct="1"/>
            <a:r>
              <a:rPr lang="zh-CN" altLang="en-US" sz="2000" b="1"/>
              <a:t>使用四位二进制数表示一位十进制数，从左到右每一位对应的权分别是</a:t>
            </a:r>
            <a:r>
              <a:rPr lang="en-US" altLang="zh-CN" sz="2000" b="1"/>
              <a:t>2</a:t>
            </a:r>
            <a:r>
              <a:rPr lang="en-US" altLang="zh-CN" sz="2000" b="1" baseline="30000"/>
              <a:t>3</a:t>
            </a:r>
            <a:r>
              <a:rPr lang="zh-CN" altLang="en-US" sz="2000" b="1"/>
              <a:t>、</a:t>
            </a:r>
            <a:r>
              <a:rPr lang="en-US" altLang="zh-CN" sz="2000" b="1"/>
              <a:t>2</a:t>
            </a:r>
            <a:r>
              <a:rPr lang="en-US" altLang="zh-CN" sz="2000" b="1" baseline="30000"/>
              <a:t>2</a:t>
            </a:r>
            <a:r>
              <a:rPr lang="zh-CN" altLang="en-US" sz="2000" b="1"/>
              <a:t>、</a:t>
            </a:r>
            <a:r>
              <a:rPr lang="en-US" altLang="zh-CN" sz="2000" b="1"/>
              <a:t>2</a:t>
            </a:r>
            <a:r>
              <a:rPr lang="en-US" altLang="zh-CN" sz="2000" b="1" baseline="30000"/>
              <a:t>1</a:t>
            </a:r>
            <a:r>
              <a:rPr lang="zh-CN" altLang="en-US" sz="2000" b="1"/>
              <a:t>、</a:t>
            </a:r>
            <a:r>
              <a:rPr lang="en-US" altLang="zh-CN" sz="2000" b="1"/>
              <a:t>2</a:t>
            </a:r>
            <a:r>
              <a:rPr lang="en-US" altLang="zh-CN" sz="2000" b="1" baseline="30000"/>
              <a:t>0</a:t>
            </a:r>
            <a:r>
              <a:rPr lang="zh-CN" altLang="en-US" sz="2000" b="1"/>
              <a:t>（</a:t>
            </a:r>
            <a:r>
              <a:rPr lang="en-US" altLang="zh-CN" sz="2000" b="1"/>
              <a:t>8421</a:t>
            </a:r>
            <a:r>
              <a:rPr lang="zh-CN" altLang="en-US" sz="2000" b="1"/>
              <a:t>）</a:t>
            </a:r>
            <a:endParaRPr lang="en-US" altLang="zh-CN" sz="2000" b="1"/>
          </a:p>
          <a:p>
            <a:pPr eaLnBrk="1" hangingPunct="1"/>
            <a:r>
              <a:rPr lang="zh-CN" altLang="en-US" sz="2000" b="1"/>
              <a:t>例：</a:t>
            </a:r>
            <a:r>
              <a:rPr lang="en-US" altLang="zh-CN" sz="2000" b="1"/>
              <a:t>1975</a:t>
            </a:r>
            <a:r>
              <a:rPr lang="zh-CN" altLang="en-US" sz="2000" b="1"/>
              <a:t>（</a:t>
            </a:r>
            <a:r>
              <a:rPr lang="en-US" altLang="zh-CN" sz="2000" b="1"/>
              <a:t>D</a:t>
            </a:r>
            <a:r>
              <a:rPr lang="zh-CN" altLang="en-US" sz="2000" b="1"/>
              <a:t>）</a:t>
            </a:r>
            <a:r>
              <a:rPr lang="en-US" altLang="zh-CN" sz="2000" b="1"/>
              <a:t>=0001 1001 0111 0101</a:t>
            </a:r>
            <a:r>
              <a:rPr lang="zh-CN" altLang="en-US" sz="2000" b="1"/>
              <a:t>（</a:t>
            </a:r>
            <a:r>
              <a:rPr lang="en-US" altLang="zh-CN" sz="2000" b="1"/>
              <a:t>BCD</a:t>
            </a:r>
            <a:r>
              <a:rPr lang="zh-CN" altLang="en-US" sz="2000" b="1"/>
              <a:t>）</a:t>
            </a:r>
            <a:endParaRPr lang="en-US" altLang="zh-CN" sz="2000" b="1"/>
          </a:p>
          <a:p>
            <a:pPr eaLnBrk="1" hangingPunct="1"/>
            <a:endParaRPr lang="en-US" altLang="zh-CN" sz="2000" b="1"/>
          </a:p>
          <a:p>
            <a:pPr eaLnBrk="1" hangingPunct="1"/>
            <a:r>
              <a:rPr lang="zh-CN" altLang="en-US" sz="2000" b="1"/>
              <a:t>用四位二进制表示一位十进制，会多出</a:t>
            </a:r>
            <a:r>
              <a:rPr lang="en-US" altLang="zh-CN" sz="2000" b="1"/>
              <a:t>6</a:t>
            </a:r>
            <a:r>
              <a:rPr lang="zh-CN" altLang="en-US" sz="2000" b="1"/>
              <a:t>种状态（</a:t>
            </a:r>
            <a:r>
              <a:rPr lang="en-US" altLang="zh-CN" sz="2000" b="1"/>
              <a:t>1010~1111</a:t>
            </a:r>
            <a:r>
              <a:rPr lang="zh-CN" altLang="en-US" sz="2000" b="1"/>
              <a:t>），一般被称为非法码</a:t>
            </a:r>
            <a:endParaRPr lang="en-US" altLang="zh-CN" sz="2000"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B16DC939-8F00-BC1E-B21C-07B649A5A12D}"/>
              </a:ext>
            </a:extLst>
          </p:cNvPr>
          <p:cNvSpPr>
            <a:spLocks noGrp="1"/>
          </p:cNvSpPr>
          <p:nvPr>
            <p:ph type="title"/>
          </p:nvPr>
        </p:nvSpPr>
        <p:spPr>
          <a:xfrm>
            <a:off x="2211388" y="168275"/>
            <a:ext cx="7772400" cy="1143000"/>
          </a:xfrm>
        </p:spPr>
        <p:txBody>
          <a:bodyPr/>
          <a:lstStyle/>
          <a:p>
            <a:pPr eaLnBrk="1" hangingPunct="1"/>
            <a:r>
              <a:rPr lang="zh-CN" altLang="en-US" b="1"/>
              <a:t>74</a:t>
            </a:r>
            <a:r>
              <a:rPr lang="en-US" altLang="zh-CN" b="1"/>
              <a:t>LS47</a:t>
            </a:r>
            <a:r>
              <a:rPr lang="zh-CN" altLang="en-US" b="1"/>
              <a:t>逻辑功能表和显示图形</a:t>
            </a:r>
          </a:p>
        </p:txBody>
      </p:sp>
      <p:pic>
        <p:nvPicPr>
          <p:cNvPr id="12291" name="图片 3">
            <a:extLst>
              <a:ext uri="{FF2B5EF4-FFF2-40B4-BE49-F238E27FC236}">
                <a16:creationId xmlns:a16="http://schemas.microsoft.com/office/drawing/2014/main" id="{731B6A8C-4869-9540-A4B7-2EFB8774E25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6950"/>
          <a:stretch>
            <a:fillRect/>
          </a:stretch>
        </p:blipFill>
        <p:spPr bwMode="auto">
          <a:xfrm>
            <a:off x="2938464" y="1403350"/>
            <a:ext cx="6315075" cy="5310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22387B54-3AB6-994B-B68A-0938342F4DD1}"/>
              </a:ext>
            </a:extLst>
          </p:cNvPr>
          <p:cNvSpPr>
            <a:spLocks noGrp="1"/>
          </p:cNvSpPr>
          <p:nvPr>
            <p:ph type="title"/>
          </p:nvPr>
        </p:nvSpPr>
        <p:spPr>
          <a:xfrm>
            <a:off x="2209800" y="44450"/>
            <a:ext cx="7772400" cy="1143000"/>
          </a:xfrm>
        </p:spPr>
        <p:txBody>
          <a:bodyPr/>
          <a:lstStyle/>
          <a:p>
            <a:pPr eaLnBrk="1" hangingPunct="1"/>
            <a:r>
              <a:rPr lang="zh-CN" altLang="en-US" b="1"/>
              <a:t>半加器</a:t>
            </a:r>
          </a:p>
        </p:txBody>
      </p:sp>
      <p:sp>
        <p:nvSpPr>
          <p:cNvPr id="13315" name="Rectangle 3">
            <a:extLst>
              <a:ext uri="{FF2B5EF4-FFF2-40B4-BE49-F238E27FC236}">
                <a16:creationId xmlns:a16="http://schemas.microsoft.com/office/drawing/2014/main" id="{9E6F22A7-5DAF-3F16-E972-98F0CF9F4472}"/>
              </a:ext>
            </a:extLst>
          </p:cNvPr>
          <p:cNvSpPr>
            <a:spLocks noGrp="1"/>
          </p:cNvSpPr>
          <p:nvPr>
            <p:ph type="body" sz="half" idx="1"/>
          </p:nvPr>
        </p:nvSpPr>
        <p:spPr>
          <a:xfrm>
            <a:off x="2209801" y="1258888"/>
            <a:ext cx="7847013" cy="4114800"/>
          </a:xfrm>
        </p:spPr>
        <p:txBody>
          <a:bodyPr/>
          <a:lstStyle/>
          <a:p>
            <a:pPr eaLnBrk="1" hangingPunct="1"/>
            <a:r>
              <a:rPr lang="zh-CN" altLang="en-US" b="1" dirty="0"/>
              <a:t>两个</a:t>
            </a:r>
            <a:r>
              <a:rPr lang="en-US" altLang="zh-CN" b="1" dirty="0"/>
              <a:t>1</a:t>
            </a:r>
            <a:r>
              <a:rPr lang="zh-CN" altLang="en-US" b="1" dirty="0"/>
              <a:t>位二进制数相加，求和及进位的逻辑电路</a:t>
            </a:r>
            <a:endParaRPr lang="en-US" altLang="zh-CN" b="1" dirty="0"/>
          </a:p>
          <a:p>
            <a:pPr lvl="1" eaLnBrk="1" hangingPunct="1"/>
            <a:r>
              <a:rPr lang="zh-CN" altLang="en-US" b="1" dirty="0"/>
              <a:t>不考虑来自低位的进位</a:t>
            </a:r>
          </a:p>
          <a:p>
            <a:pPr eaLnBrk="1" hangingPunct="1"/>
            <a:r>
              <a:rPr lang="zh-CN" altLang="en-US" b="1" dirty="0"/>
              <a:t>半加器逻辑功能表及逻辑表达式</a:t>
            </a:r>
            <a:endParaRPr lang="en-US" altLang="zh-CN" b="1" dirty="0"/>
          </a:p>
        </p:txBody>
      </p:sp>
      <p:pic>
        <p:nvPicPr>
          <p:cNvPr id="13316" name="Picture 284" descr="Image2060">
            <a:extLst>
              <a:ext uri="{FF2B5EF4-FFF2-40B4-BE49-F238E27FC236}">
                <a16:creationId xmlns:a16="http://schemas.microsoft.com/office/drawing/2014/main" id="{D0F4779B-3958-8EE5-039E-45721B301A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20000" t="8403" b="39243"/>
          <a:stretch>
            <a:fillRect/>
          </a:stretch>
        </p:blipFill>
        <p:spPr bwMode="auto">
          <a:xfrm>
            <a:off x="1842405" y="3761582"/>
            <a:ext cx="3311525" cy="2301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317" name="组合 1">
            <a:extLst>
              <a:ext uri="{FF2B5EF4-FFF2-40B4-BE49-F238E27FC236}">
                <a16:creationId xmlns:a16="http://schemas.microsoft.com/office/drawing/2014/main" id="{C8CE8071-2483-E7D6-FD6A-DBE7E96930FB}"/>
              </a:ext>
            </a:extLst>
          </p:cNvPr>
          <p:cNvGrpSpPr>
            <a:grpSpLocks/>
          </p:cNvGrpSpPr>
          <p:nvPr/>
        </p:nvGrpSpPr>
        <p:grpSpPr bwMode="auto">
          <a:xfrm>
            <a:off x="6672264" y="4233863"/>
            <a:ext cx="2554287" cy="1066800"/>
            <a:chOff x="5940425" y="4243388"/>
            <a:chExt cx="2554288" cy="1066800"/>
          </a:xfrm>
        </p:grpSpPr>
        <p:sp>
          <p:nvSpPr>
            <p:cNvPr id="13320" name="Rectangle 285">
              <a:extLst>
                <a:ext uri="{FF2B5EF4-FFF2-40B4-BE49-F238E27FC236}">
                  <a16:creationId xmlns:a16="http://schemas.microsoft.com/office/drawing/2014/main" id="{E116489D-6153-9A8B-CC87-192255ED0516}"/>
                </a:ext>
              </a:extLst>
            </p:cNvPr>
            <p:cNvSpPr>
              <a:spLocks noChangeArrowheads="1"/>
            </p:cNvSpPr>
            <p:nvPr/>
          </p:nvSpPr>
          <p:spPr bwMode="auto">
            <a:xfrm>
              <a:off x="6084888" y="4243388"/>
              <a:ext cx="2409825" cy="106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zh-CN" sz="3200" dirty="0">
                  <a:latin typeface="Times New Roman" panose="02020603050405020304" pitchFamily="18" charset="0"/>
                </a:rPr>
                <a:t>S = AB + AB</a:t>
              </a:r>
            </a:p>
            <a:p>
              <a:pPr eaLnBrk="1" hangingPunct="1">
                <a:spcBef>
                  <a:spcPct val="0"/>
                </a:spcBef>
                <a:buClrTx/>
                <a:buSzTx/>
                <a:buFontTx/>
                <a:buNone/>
              </a:pPr>
              <a:r>
                <a:rPr lang="en-US" altLang="zh-CN" sz="3200" dirty="0">
                  <a:latin typeface="Times New Roman" panose="02020603050405020304" pitchFamily="18" charset="0"/>
                </a:rPr>
                <a:t>C = AB</a:t>
              </a:r>
            </a:p>
          </p:txBody>
        </p:sp>
        <p:sp>
          <p:nvSpPr>
            <p:cNvPr id="13321" name="AutoShape 286">
              <a:extLst>
                <a:ext uri="{FF2B5EF4-FFF2-40B4-BE49-F238E27FC236}">
                  <a16:creationId xmlns:a16="http://schemas.microsoft.com/office/drawing/2014/main" id="{7DACC1D6-3BA1-46F8-10A6-3503B2FC7F43}"/>
                </a:ext>
              </a:extLst>
            </p:cNvPr>
            <p:cNvSpPr>
              <a:spLocks/>
            </p:cNvSpPr>
            <p:nvPr/>
          </p:nvSpPr>
          <p:spPr bwMode="auto">
            <a:xfrm>
              <a:off x="5940425" y="4539556"/>
              <a:ext cx="131763" cy="483989"/>
            </a:xfrm>
            <a:prstGeom prst="leftBrace">
              <a:avLst>
                <a:gd name="adj1" fmla="val 31928"/>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endParaRPr lang="zh-CN" altLang="en-US" sz="2400">
                <a:latin typeface="Times New Roman" panose="02020603050405020304" pitchFamily="18" charset="0"/>
              </a:endParaRPr>
            </a:p>
          </p:txBody>
        </p:sp>
        <p:sp>
          <p:nvSpPr>
            <p:cNvPr id="13322" name="Line 287">
              <a:extLst>
                <a:ext uri="{FF2B5EF4-FFF2-40B4-BE49-F238E27FC236}">
                  <a16:creationId xmlns:a16="http://schemas.microsoft.com/office/drawing/2014/main" id="{965E95F8-C029-12A0-91B2-AE904E081AEB}"/>
                </a:ext>
              </a:extLst>
            </p:cNvPr>
            <p:cNvSpPr>
              <a:spLocks noChangeShapeType="1"/>
            </p:cNvSpPr>
            <p:nvPr/>
          </p:nvSpPr>
          <p:spPr bwMode="auto">
            <a:xfrm>
              <a:off x="6786563" y="4292600"/>
              <a:ext cx="2873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13323" name="Line 288">
              <a:extLst>
                <a:ext uri="{FF2B5EF4-FFF2-40B4-BE49-F238E27FC236}">
                  <a16:creationId xmlns:a16="http://schemas.microsoft.com/office/drawing/2014/main" id="{C67B9ABF-5A49-F927-1141-0B72BD0122A4}"/>
                </a:ext>
              </a:extLst>
            </p:cNvPr>
            <p:cNvSpPr>
              <a:spLocks noChangeShapeType="1"/>
            </p:cNvSpPr>
            <p:nvPr/>
          </p:nvSpPr>
          <p:spPr bwMode="auto">
            <a:xfrm>
              <a:off x="8072438" y="4292600"/>
              <a:ext cx="287337"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grpSp>
      <p:sp>
        <p:nvSpPr>
          <p:cNvPr id="3" name="矩形 2">
            <a:extLst>
              <a:ext uri="{FF2B5EF4-FFF2-40B4-BE49-F238E27FC236}">
                <a16:creationId xmlns:a16="http://schemas.microsoft.com/office/drawing/2014/main" id="{2115B8A4-297D-4E45-AF68-47836EDFE593}"/>
              </a:ext>
            </a:extLst>
          </p:cNvPr>
          <p:cNvSpPr/>
          <p:nvPr/>
        </p:nvSpPr>
        <p:spPr>
          <a:xfrm>
            <a:off x="9421814" y="4257675"/>
            <a:ext cx="646331" cy="369332"/>
          </a:xfrm>
          <a:prstGeom prst="rect">
            <a:avLst/>
          </a:prstGeom>
        </p:spPr>
        <p:txBody>
          <a:bodyPr wrap="none">
            <a:spAutoFit/>
          </a:bodyPr>
          <a:lstStyle/>
          <a:p>
            <a:pPr eaLnBrk="1" hangingPunct="1">
              <a:defRPr/>
            </a:pPr>
            <a:r>
              <a:rPr lang="zh-CN" altLang="en-US" dirty="0">
                <a:solidFill>
                  <a:schemeClr val="accent2">
                    <a:lumMod val="75000"/>
                  </a:schemeClr>
                </a:solidFill>
              </a:rPr>
              <a:t>异或</a:t>
            </a:r>
            <a:endParaRPr lang="en-US" altLang="zh-CN" dirty="0">
              <a:solidFill>
                <a:schemeClr val="accent2">
                  <a:lumMod val="75000"/>
                </a:schemeClr>
              </a:solidFill>
            </a:endParaRPr>
          </a:p>
        </p:txBody>
      </p:sp>
      <p:sp>
        <p:nvSpPr>
          <p:cNvPr id="11" name="矩形 10">
            <a:extLst>
              <a:ext uri="{FF2B5EF4-FFF2-40B4-BE49-F238E27FC236}">
                <a16:creationId xmlns:a16="http://schemas.microsoft.com/office/drawing/2014/main" id="{082DBBC8-9962-42F7-9EE2-7862D669AD6D}"/>
              </a:ext>
            </a:extLst>
          </p:cNvPr>
          <p:cNvSpPr/>
          <p:nvPr/>
        </p:nvSpPr>
        <p:spPr>
          <a:xfrm>
            <a:off x="9567863" y="4791075"/>
            <a:ext cx="415498" cy="369332"/>
          </a:xfrm>
          <a:prstGeom prst="rect">
            <a:avLst/>
          </a:prstGeom>
        </p:spPr>
        <p:txBody>
          <a:bodyPr wrap="none">
            <a:spAutoFit/>
          </a:bodyPr>
          <a:lstStyle/>
          <a:p>
            <a:pPr eaLnBrk="1" hangingPunct="1">
              <a:defRPr/>
            </a:pPr>
            <a:r>
              <a:rPr lang="zh-CN" altLang="en-US" dirty="0">
                <a:solidFill>
                  <a:schemeClr val="accent2">
                    <a:lumMod val="75000"/>
                  </a:schemeClr>
                </a:solidFill>
              </a:rPr>
              <a:t>与</a:t>
            </a:r>
            <a:endParaRPr lang="en-US" altLang="zh-CN" dirty="0">
              <a:solidFill>
                <a:schemeClr val="accent2">
                  <a:lumMod val="75000"/>
                </a:schemeClr>
              </a:solidFill>
            </a:endParaRPr>
          </a:p>
        </p:txBody>
      </p:sp>
      <p:grpSp>
        <p:nvGrpSpPr>
          <p:cNvPr id="2" name="组合 32">
            <a:extLst>
              <a:ext uri="{FF2B5EF4-FFF2-40B4-BE49-F238E27FC236}">
                <a16:creationId xmlns:a16="http://schemas.microsoft.com/office/drawing/2014/main" id="{DC6F3361-B3E2-4BB3-6D08-062CC2C9C943}"/>
              </a:ext>
            </a:extLst>
          </p:cNvPr>
          <p:cNvGrpSpPr>
            <a:grpSpLocks/>
          </p:cNvGrpSpPr>
          <p:nvPr/>
        </p:nvGrpSpPr>
        <p:grpSpPr bwMode="auto">
          <a:xfrm>
            <a:off x="7518402" y="1713397"/>
            <a:ext cx="4702286" cy="2446200"/>
            <a:chOff x="1500166" y="2571744"/>
            <a:chExt cx="6369050" cy="3384550"/>
          </a:xfrm>
        </p:grpSpPr>
        <p:sp>
          <p:nvSpPr>
            <p:cNvPr id="4" name="Rectangle 2">
              <a:extLst>
                <a:ext uri="{FF2B5EF4-FFF2-40B4-BE49-F238E27FC236}">
                  <a16:creationId xmlns:a16="http://schemas.microsoft.com/office/drawing/2014/main" id="{DB35164A-CB3C-402D-DEFB-F01C010044E5}"/>
                </a:ext>
              </a:extLst>
            </p:cNvPr>
            <p:cNvSpPr>
              <a:spLocks noChangeArrowheads="1"/>
            </p:cNvSpPr>
            <p:nvPr/>
          </p:nvSpPr>
          <p:spPr bwMode="auto">
            <a:xfrm>
              <a:off x="1500166" y="2571744"/>
              <a:ext cx="6369050" cy="3384550"/>
            </a:xfrm>
            <a:prstGeom prst="rect">
              <a:avLst/>
            </a:prstGeom>
            <a:solidFill>
              <a:schemeClr val="bg1"/>
            </a:solidFill>
            <a:ln w="9525">
              <a:solidFill>
                <a:schemeClr val="bg1"/>
              </a:solidFill>
              <a:miter lim="800000"/>
              <a:headEnd/>
              <a:tailEnd/>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endParaRPr lang="zh-CN" altLang="en-US" sz="2400">
                <a:solidFill>
                  <a:schemeClr val="bg2"/>
                </a:solidFill>
                <a:latin typeface="Times New Roman" panose="02020603050405020304" pitchFamily="18" charset="0"/>
              </a:endParaRPr>
            </a:p>
          </p:txBody>
        </p:sp>
        <p:pic>
          <p:nvPicPr>
            <p:cNvPr id="5" name="Picture 5" descr="74LS00">
              <a:extLst>
                <a:ext uri="{FF2B5EF4-FFF2-40B4-BE49-F238E27FC236}">
                  <a16:creationId xmlns:a16="http://schemas.microsoft.com/office/drawing/2014/main" id="{168CFD3A-A535-C03A-CD30-E961F3B2DB96}"/>
                </a:ext>
              </a:extLst>
            </p:cNvPr>
            <p:cNvPicPr>
              <a:picLocks noChangeAspect="1" noChangeArrowheads="1"/>
            </p:cNvPicPr>
            <p:nvPr/>
          </p:nvPicPr>
          <p:blipFill>
            <a:blip r:embed="rId3">
              <a:lum bright="6000" contrast="24000"/>
              <a:extLst>
                <a:ext uri="{28A0092B-C50C-407E-A947-70E740481C1C}">
                  <a14:useLocalDpi xmlns:a14="http://schemas.microsoft.com/office/drawing/2010/main" val="0"/>
                </a:ext>
              </a:extLst>
            </a:blip>
            <a:srcRect l="23967" t="51378" r="60432" b="33333"/>
            <a:stretch>
              <a:fillRect/>
            </a:stretch>
          </p:blipFill>
          <p:spPr bwMode="auto">
            <a:xfrm>
              <a:off x="3462337" y="4421186"/>
              <a:ext cx="1141413" cy="914400"/>
            </a:xfrm>
            <a:prstGeom prst="rect">
              <a:avLst/>
            </a:prstGeom>
            <a:solidFill>
              <a:schemeClr val="bg1"/>
            </a:solidFill>
            <a:ln w="9525">
              <a:solidFill>
                <a:schemeClr val="bg1"/>
              </a:solidFill>
              <a:miter lim="800000"/>
              <a:headEnd/>
              <a:tailEnd/>
            </a:ln>
          </p:spPr>
        </p:pic>
        <p:sp>
          <p:nvSpPr>
            <p:cNvPr id="6" name="Line 6">
              <a:extLst>
                <a:ext uri="{FF2B5EF4-FFF2-40B4-BE49-F238E27FC236}">
                  <a16:creationId xmlns:a16="http://schemas.microsoft.com/office/drawing/2014/main" id="{6F213D15-9CFF-76FB-15CE-409093418E3C}"/>
                </a:ext>
              </a:extLst>
            </p:cNvPr>
            <p:cNvSpPr>
              <a:spLocks noChangeShapeType="1"/>
            </p:cNvSpPr>
            <p:nvPr/>
          </p:nvSpPr>
          <p:spPr bwMode="auto">
            <a:xfrm>
              <a:off x="4529137" y="4895848"/>
              <a:ext cx="5334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7" name="Line 7">
              <a:extLst>
                <a:ext uri="{FF2B5EF4-FFF2-40B4-BE49-F238E27FC236}">
                  <a16:creationId xmlns:a16="http://schemas.microsoft.com/office/drawing/2014/main" id="{B2F94F32-EE90-AE7B-249F-65ACAF1F6A5C}"/>
                </a:ext>
              </a:extLst>
            </p:cNvPr>
            <p:cNvSpPr>
              <a:spLocks noChangeShapeType="1"/>
            </p:cNvSpPr>
            <p:nvPr/>
          </p:nvSpPr>
          <p:spPr bwMode="auto">
            <a:xfrm>
              <a:off x="2928937" y="4691061"/>
              <a:ext cx="627063"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8" name="Line 8">
              <a:extLst>
                <a:ext uri="{FF2B5EF4-FFF2-40B4-BE49-F238E27FC236}">
                  <a16:creationId xmlns:a16="http://schemas.microsoft.com/office/drawing/2014/main" id="{587D44E4-4A7E-54ED-DFDB-DC94A0974E58}"/>
                </a:ext>
              </a:extLst>
            </p:cNvPr>
            <p:cNvSpPr>
              <a:spLocks noChangeShapeType="1"/>
            </p:cNvSpPr>
            <p:nvPr/>
          </p:nvSpPr>
          <p:spPr bwMode="auto">
            <a:xfrm flipV="1">
              <a:off x="2547937" y="5105398"/>
              <a:ext cx="1031875" cy="1588"/>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9" name="Line 9">
              <a:extLst>
                <a:ext uri="{FF2B5EF4-FFF2-40B4-BE49-F238E27FC236}">
                  <a16:creationId xmlns:a16="http://schemas.microsoft.com/office/drawing/2014/main" id="{DD4A62E7-0112-DDE2-35A4-5218CE87926D}"/>
                </a:ext>
              </a:extLst>
            </p:cNvPr>
            <p:cNvSpPr>
              <a:spLocks noChangeShapeType="1"/>
            </p:cNvSpPr>
            <p:nvPr/>
          </p:nvSpPr>
          <p:spPr bwMode="auto">
            <a:xfrm>
              <a:off x="2547937" y="3582986"/>
              <a:ext cx="0" cy="15240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0" name="Text Box 21">
              <a:extLst>
                <a:ext uri="{FF2B5EF4-FFF2-40B4-BE49-F238E27FC236}">
                  <a16:creationId xmlns:a16="http://schemas.microsoft.com/office/drawing/2014/main" id="{03AEB0E1-C095-4473-9084-C9CC442FFABF}"/>
                </a:ext>
              </a:extLst>
            </p:cNvPr>
            <p:cNvSpPr txBox="1">
              <a:spLocks noChangeArrowheads="1"/>
            </p:cNvSpPr>
            <p:nvPr/>
          </p:nvSpPr>
          <p:spPr bwMode="auto">
            <a:xfrm>
              <a:off x="3690937" y="4656136"/>
              <a:ext cx="438150" cy="457200"/>
            </a:xfrm>
            <a:prstGeom prst="rect">
              <a:avLst/>
            </a:prstGeom>
            <a:solidFill>
              <a:schemeClr val="bg1"/>
            </a:solidFill>
            <a:ln w="9525">
              <a:solidFill>
                <a:schemeClr val="bg1"/>
              </a:solidFill>
              <a:miter lim="800000"/>
              <a:headEnd/>
              <a:tailEnd/>
            </a:ln>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zh-CN" sz="2400">
                  <a:latin typeface="Times New Roman" panose="02020603050405020304" pitchFamily="18" charset="0"/>
                </a:rPr>
                <a:t>&amp;</a:t>
              </a:r>
            </a:p>
          </p:txBody>
        </p:sp>
        <p:sp>
          <p:nvSpPr>
            <p:cNvPr id="12" name="Oval 22">
              <a:extLst>
                <a:ext uri="{FF2B5EF4-FFF2-40B4-BE49-F238E27FC236}">
                  <a16:creationId xmlns:a16="http://schemas.microsoft.com/office/drawing/2014/main" id="{B77E563A-2375-A728-F4B0-5A083366FB68}"/>
                </a:ext>
              </a:extLst>
            </p:cNvPr>
            <p:cNvSpPr>
              <a:spLocks noChangeArrowheads="1"/>
            </p:cNvSpPr>
            <p:nvPr/>
          </p:nvSpPr>
          <p:spPr bwMode="auto">
            <a:xfrm flipV="1">
              <a:off x="4300537" y="4808536"/>
              <a:ext cx="152400" cy="152400"/>
            </a:xfrm>
            <a:prstGeom prst="ellipse">
              <a:avLst/>
            </a:prstGeom>
            <a:solidFill>
              <a:schemeClr val="bg1"/>
            </a:solidFill>
            <a:ln w="38100">
              <a:solidFill>
                <a:schemeClr val="tx1"/>
              </a:solidFill>
              <a:round/>
              <a:headEnd/>
              <a:tailEnd/>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zh-CN" altLang="en-US" sz="2400">
                <a:latin typeface="Times New Roman" panose="02020603050405020304" pitchFamily="18" charset="0"/>
              </a:endParaRPr>
            </a:p>
          </p:txBody>
        </p:sp>
        <p:pic>
          <p:nvPicPr>
            <p:cNvPr id="13" name="Picture 35" descr="74LS00">
              <a:extLst>
                <a:ext uri="{FF2B5EF4-FFF2-40B4-BE49-F238E27FC236}">
                  <a16:creationId xmlns:a16="http://schemas.microsoft.com/office/drawing/2014/main" id="{D48AD194-AC6F-0EEB-F5B4-09F91163DA55}"/>
                </a:ext>
              </a:extLst>
            </p:cNvPr>
            <p:cNvPicPr>
              <a:picLocks noChangeAspect="1" noChangeArrowheads="1"/>
            </p:cNvPicPr>
            <p:nvPr/>
          </p:nvPicPr>
          <p:blipFill>
            <a:blip r:embed="rId3">
              <a:lum bright="6000" contrast="24000"/>
              <a:extLst>
                <a:ext uri="{28A0092B-C50C-407E-A947-70E740481C1C}">
                  <a14:useLocalDpi xmlns:a14="http://schemas.microsoft.com/office/drawing/2010/main" val="0"/>
                </a:ext>
              </a:extLst>
            </a:blip>
            <a:srcRect l="23967" t="51378" r="60432" b="33333"/>
            <a:stretch>
              <a:fillRect/>
            </a:stretch>
          </p:blipFill>
          <p:spPr bwMode="auto">
            <a:xfrm>
              <a:off x="5468937" y="4421186"/>
              <a:ext cx="1141413" cy="914400"/>
            </a:xfrm>
            <a:prstGeom prst="rect">
              <a:avLst/>
            </a:prstGeom>
            <a:solidFill>
              <a:schemeClr val="bg1"/>
            </a:solidFill>
            <a:ln w="9525">
              <a:solidFill>
                <a:schemeClr val="bg1"/>
              </a:solidFill>
              <a:miter lim="800000"/>
              <a:headEnd/>
              <a:tailEnd/>
            </a:ln>
          </p:spPr>
        </p:pic>
        <p:sp>
          <p:nvSpPr>
            <p:cNvPr id="14" name="Line 37">
              <a:extLst>
                <a:ext uri="{FF2B5EF4-FFF2-40B4-BE49-F238E27FC236}">
                  <a16:creationId xmlns:a16="http://schemas.microsoft.com/office/drawing/2014/main" id="{4BD5FBE5-41C2-B76E-C185-51BEA1B5DD31}"/>
                </a:ext>
              </a:extLst>
            </p:cNvPr>
            <p:cNvSpPr>
              <a:spLocks noChangeShapeType="1"/>
            </p:cNvSpPr>
            <p:nvPr/>
          </p:nvSpPr>
          <p:spPr bwMode="auto">
            <a:xfrm>
              <a:off x="5062537" y="4691061"/>
              <a:ext cx="5334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5" name="Line 38">
              <a:extLst>
                <a:ext uri="{FF2B5EF4-FFF2-40B4-BE49-F238E27FC236}">
                  <a16:creationId xmlns:a16="http://schemas.microsoft.com/office/drawing/2014/main" id="{ACC13526-FCD6-81A8-86EC-48371A912E92}"/>
                </a:ext>
              </a:extLst>
            </p:cNvPr>
            <p:cNvSpPr>
              <a:spLocks noChangeShapeType="1"/>
            </p:cNvSpPr>
            <p:nvPr/>
          </p:nvSpPr>
          <p:spPr bwMode="auto">
            <a:xfrm flipV="1">
              <a:off x="5062537" y="5105398"/>
              <a:ext cx="533400" cy="1588"/>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6" name="Oval 39">
              <a:extLst>
                <a:ext uri="{FF2B5EF4-FFF2-40B4-BE49-F238E27FC236}">
                  <a16:creationId xmlns:a16="http://schemas.microsoft.com/office/drawing/2014/main" id="{E8DAFA38-2C6F-3147-9665-4C4FF1BED60B}"/>
                </a:ext>
              </a:extLst>
            </p:cNvPr>
            <p:cNvSpPr>
              <a:spLocks noChangeArrowheads="1"/>
            </p:cNvSpPr>
            <p:nvPr/>
          </p:nvSpPr>
          <p:spPr bwMode="auto">
            <a:xfrm flipV="1">
              <a:off x="6307137" y="4808536"/>
              <a:ext cx="152400" cy="152400"/>
            </a:xfrm>
            <a:prstGeom prst="ellipse">
              <a:avLst/>
            </a:prstGeom>
            <a:solidFill>
              <a:schemeClr val="bg1"/>
            </a:solidFill>
            <a:ln w="38100">
              <a:solidFill>
                <a:schemeClr val="tx1"/>
              </a:solidFill>
              <a:round/>
              <a:headEnd/>
              <a:tailEnd/>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17" name="Text Box 40">
              <a:extLst>
                <a:ext uri="{FF2B5EF4-FFF2-40B4-BE49-F238E27FC236}">
                  <a16:creationId xmlns:a16="http://schemas.microsoft.com/office/drawing/2014/main" id="{D70642F8-488F-BAE3-C8CF-A0FD2D830305}"/>
                </a:ext>
              </a:extLst>
            </p:cNvPr>
            <p:cNvSpPr txBox="1">
              <a:spLocks noChangeArrowheads="1"/>
            </p:cNvSpPr>
            <p:nvPr/>
          </p:nvSpPr>
          <p:spPr bwMode="auto">
            <a:xfrm>
              <a:off x="5697537" y="4649786"/>
              <a:ext cx="438150" cy="457200"/>
            </a:xfrm>
            <a:prstGeom prst="rect">
              <a:avLst/>
            </a:prstGeom>
            <a:solidFill>
              <a:schemeClr val="bg1"/>
            </a:solidFill>
            <a:ln w="9525">
              <a:solidFill>
                <a:schemeClr val="bg1"/>
              </a:solidFill>
              <a:miter lim="800000"/>
              <a:headEnd/>
              <a:tailEnd/>
            </a:ln>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zh-CN" sz="2400">
                  <a:latin typeface="Times New Roman" panose="02020603050405020304" pitchFamily="18" charset="0"/>
                </a:rPr>
                <a:t>&amp;</a:t>
              </a:r>
            </a:p>
          </p:txBody>
        </p:sp>
        <p:sp>
          <p:nvSpPr>
            <p:cNvPr id="18" name="Line 41">
              <a:extLst>
                <a:ext uri="{FF2B5EF4-FFF2-40B4-BE49-F238E27FC236}">
                  <a16:creationId xmlns:a16="http://schemas.microsoft.com/office/drawing/2014/main" id="{660CFAA6-C3F4-5456-4E78-7C729B8A6AC2}"/>
                </a:ext>
              </a:extLst>
            </p:cNvPr>
            <p:cNvSpPr>
              <a:spLocks noChangeShapeType="1"/>
            </p:cNvSpPr>
            <p:nvPr/>
          </p:nvSpPr>
          <p:spPr bwMode="auto">
            <a:xfrm>
              <a:off x="5062537" y="4672011"/>
              <a:ext cx="0" cy="4572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19" name="Line 42">
              <a:extLst>
                <a:ext uri="{FF2B5EF4-FFF2-40B4-BE49-F238E27FC236}">
                  <a16:creationId xmlns:a16="http://schemas.microsoft.com/office/drawing/2014/main" id="{ABF3042A-50E7-B57C-1307-6AE65D1E8054}"/>
                </a:ext>
              </a:extLst>
            </p:cNvPr>
            <p:cNvSpPr>
              <a:spLocks noChangeShapeType="1"/>
            </p:cNvSpPr>
            <p:nvPr/>
          </p:nvSpPr>
          <p:spPr bwMode="auto">
            <a:xfrm>
              <a:off x="2166937" y="3278186"/>
              <a:ext cx="13716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0" name="Line 43">
              <a:extLst>
                <a:ext uri="{FF2B5EF4-FFF2-40B4-BE49-F238E27FC236}">
                  <a16:creationId xmlns:a16="http://schemas.microsoft.com/office/drawing/2014/main" id="{12BFB18B-97FE-8869-DC9E-95EF6B29C776}"/>
                </a:ext>
              </a:extLst>
            </p:cNvPr>
            <p:cNvSpPr>
              <a:spLocks noChangeShapeType="1"/>
            </p:cNvSpPr>
            <p:nvPr/>
          </p:nvSpPr>
          <p:spPr bwMode="auto">
            <a:xfrm>
              <a:off x="2166937" y="3582986"/>
              <a:ext cx="13716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1" name="Rectangle 44">
              <a:extLst>
                <a:ext uri="{FF2B5EF4-FFF2-40B4-BE49-F238E27FC236}">
                  <a16:creationId xmlns:a16="http://schemas.microsoft.com/office/drawing/2014/main" id="{ADCF007B-5256-7B69-6191-0D12C85DD4BD}"/>
                </a:ext>
              </a:extLst>
            </p:cNvPr>
            <p:cNvSpPr>
              <a:spLocks noChangeArrowheads="1"/>
            </p:cNvSpPr>
            <p:nvPr/>
          </p:nvSpPr>
          <p:spPr bwMode="auto">
            <a:xfrm>
              <a:off x="3538537" y="3125786"/>
              <a:ext cx="609600" cy="609600"/>
            </a:xfrm>
            <a:prstGeom prst="rect">
              <a:avLst/>
            </a:prstGeom>
            <a:solidFill>
              <a:schemeClr val="bg1"/>
            </a:solidFill>
            <a:ln w="57150">
              <a:solidFill>
                <a:schemeClr val="tx1"/>
              </a:solidFill>
              <a:miter lim="800000"/>
              <a:headEnd/>
              <a:tailEnd/>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22" name="Text Box 45">
              <a:extLst>
                <a:ext uri="{FF2B5EF4-FFF2-40B4-BE49-F238E27FC236}">
                  <a16:creationId xmlns:a16="http://schemas.microsoft.com/office/drawing/2014/main" id="{60154C39-E7B5-7B7C-1862-C7042E60F62A}"/>
                </a:ext>
              </a:extLst>
            </p:cNvPr>
            <p:cNvSpPr txBox="1">
              <a:spLocks noChangeArrowheads="1"/>
            </p:cNvSpPr>
            <p:nvPr/>
          </p:nvSpPr>
          <p:spPr bwMode="auto">
            <a:xfrm>
              <a:off x="3613154" y="3214686"/>
              <a:ext cx="458780" cy="400110"/>
            </a:xfrm>
            <a:prstGeom prst="rect">
              <a:avLst/>
            </a:prstGeom>
            <a:solidFill>
              <a:schemeClr val="bg1"/>
            </a:solidFill>
            <a:ln w="9525">
              <a:solidFill>
                <a:schemeClr val="bg1"/>
              </a:solidFill>
              <a:miter lim="800000"/>
              <a:headEnd/>
              <a:tailEnd/>
            </a:ln>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zh-CN" sz="2000">
                  <a:latin typeface="Times New Roman" panose="02020603050405020304" pitchFamily="18" charset="0"/>
                </a:rPr>
                <a:t>=1</a:t>
              </a:r>
            </a:p>
          </p:txBody>
        </p:sp>
        <p:sp>
          <p:nvSpPr>
            <p:cNvPr id="23" name="Line 46">
              <a:extLst>
                <a:ext uri="{FF2B5EF4-FFF2-40B4-BE49-F238E27FC236}">
                  <a16:creationId xmlns:a16="http://schemas.microsoft.com/office/drawing/2014/main" id="{AD170B52-F54E-5829-4843-846BF0CAD052}"/>
                </a:ext>
              </a:extLst>
            </p:cNvPr>
            <p:cNvSpPr>
              <a:spLocks noChangeShapeType="1"/>
            </p:cNvSpPr>
            <p:nvPr/>
          </p:nvSpPr>
          <p:spPr bwMode="auto">
            <a:xfrm>
              <a:off x="2928937" y="3278186"/>
              <a:ext cx="0" cy="144780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4" name="Text Box 47">
              <a:extLst>
                <a:ext uri="{FF2B5EF4-FFF2-40B4-BE49-F238E27FC236}">
                  <a16:creationId xmlns:a16="http://schemas.microsoft.com/office/drawing/2014/main" id="{139323A0-008B-A698-1655-34D4A60923CF}"/>
                </a:ext>
              </a:extLst>
            </p:cNvPr>
            <p:cNvSpPr txBox="1">
              <a:spLocks noChangeArrowheads="1"/>
            </p:cNvSpPr>
            <p:nvPr/>
          </p:nvSpPr>
          <p:spPr bwMode="auto">
            <a:xfrm>
              <a:off x="1785937" y="2973386"/>
              <a:ext cx="404813" cy="457200"/>
            </a:xfrm>
            <a:prstGeom prst="rect">
              <a:avLst/>
            </a:prstGeom>
            <a:solidFill>
              <a:schemeClr val="bg1"/>
            </a:solidFill>
            <a:ln w="9525">
              <a:solidFill>
                <a:schemeClr val="bg1"/>
              </a:solidFill>
              <a:miter lim="800000"/>
              <a:headEnd/>
              <a:tailEnd/>
            </a:ln>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zh-CN" sz="2400">
                  <a:latin typeface="Times New Roman" panose="02020603050405020304" pitchFamily="18" charset="0"/>
                </a:rPr>
                <a:t>A</a:t>
              </a:r>
            </a:p>
          </p:txBody>
        </p:sp>
        <p:sp>
          <p:nvSpPr>
            <p:cNvPr id="25" name="Text Box 48">
              <a:extLst>
                <a:ext uri="{FF2B5EF4-FFF2-40B4-BE49-F238E27FC236}">
                  <a16:creationId xmlns:a16="http://schemas.microsoft.com/office/drawing/2014/main" id="{E87A01FB-579A-7BA7-7791-EAF31C0EEB9D}"/>
                </a:ext>
              </a:extLst>
            </p:cNvPr>
            <p:cNvSpPr txBox="1">
              <a:spLocks noChangeArrowheads="1"/>
            </p:cNvSpPr>
            <p:nvPr/>
          </p:nvSpPr>
          <p:spPr bwMode="auto">
            <a:xfrm>
              <a:off x="1785937" y="3354386"/>
              <a:ext cx="387350" cy="457200"/>
            </a:xfrm>
            <a:prstGeom prst="rect">
              <a:avLst/>
            </a:prstGeom>
            <a:solidFill>
              <a:schemeClr val="bg1"/>
            </a:solidFill>
            <a:ln w="9525">
              <a:solidFill>
                <a:schemeClr val="bg1"/>
              </a:solidFill>
              <a:miter lim="800000"/>
              <a:headEnd/>
              <a:tailEnd/>
            </a:ln>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zh-CN" sz="2400">
                  <a:latin typeface="Times New Roman" panose="02020603050405020304" pitchFamily="18" charset="0"/>
                </a:rPr>
                <a:t>B</a:t>
              </a:r>
            </a:p>
          </p:txBody>
        </p:sp>
        <p:sp>
          <p:nvSpPr>
            <p:cNvPr id="26" name="Line 49">
              <a:extLst>
                <a:ext uri="{FF2B5EF4-FFF2-40B4-BE49-F238E27FC236}">
                  <a16:creationId xmlns:a16="http://schemas.microsoft.com/office/drawing/2014/main" id="{37C79529-4F32-730A-8BA1-700842897297}"/>
                </a:ext>
              </a:extLst>
            </p:cNvPr>
            <p:cNvSpPr>
              <a:spLocks noChangeShapeType="1"/>
            </p:cNvSpPr>
            <p:nvPr/>
          </p:nvSpPr>
          <p:spPr bwMode="auto">
            <a:xfrm flipV="1">
              <a:off x="4148137" y="3430586"/>
              <a:ext cx="281940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sp>
          <p:nvSpPr>
            <p:cNvPr id="27" name="Text Box 50">
              <a:extLst>
                <a:ext uri="{FF2B5EF4-FFF2-40B4-BE49-F238E27FC236}">
                  <a16:creationId xmlns:a16="http://schemas.microsoft.com/office/drawing/2014/main" id="{796760A6-1261-5192-318A-6BE4096FC99D}"/>
                </a:ext>
              </a:extLst>
            </p:cNvPr>
            <p:cNvSpPr txBox="1">
              <a:spLocks noChangeArrowheads="1"/>
            </p:cNvSpPr>
            <p:nvPr/>
          </p:nvSpPr>
          <p:spPr bwMode="auto">
            <a:xfrm>
              <a:off x="6967537" y="3125786"/>
              <a:ext cx="354013" cy="457200"/>
            </a:xfrm>
            <a:prstGeom prst="rect">
              <a:avLst/>
            </a:prstGeom>
            <a:solidFill>
              <a:schemeClr val="bg1"/>
            </a:solidFill>
            <a:ln w="9525">
              <a:solidFill>
                <a:schemeClr val="bg1"/>
              </a:solidFill>
              <a:miter lim="800000"/>
              <a:headEnd/>
              <a:tailEnd/>
            </a:ln>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zh-CN" sz="2400">
                  <a:latin typeface="Times New Roman" panose="02020603050405020304" pitchFamily="18" charset="0"/>
                </a:rPr>
                <a:t>S</a:t>
              </a:r>
            </a:p>
          </p:txBody>
        </p:sp>
        <p:sp>
          <p:nvSpPr>
            <p:cNvPr id="28" name="Text Box 51">
              <a:extLst>
                <a:ext uri="{FF2B5EF4-FFF2-40B4-BE49-F238E27FC236}">
                  <a16:creationId xmlns:a16="http://schemas.microsoft.com/office/drawing/2014/main" id="{240C9379-A664-45CA-0E02-C86014324459}"/>
                </a:ext>
              </a:extLst>
            </p:cNvPr>
            <p:cNvSpPr txBox="1">
              <a:spLocks noChangeArrowheads="1"/>
            </p:cNvSpPr>
            <p:nvPr/>
          </p:nvSpPr>
          <p:spPr bwMode="auto">
            <a:xfrm>
              <a:off x="6840537" y="4649786"/>
              <a:ext cx="641350" cy="457200"/>
            </a:xfrm>
            <a:prstGeom prst="rect">
              <a:avLst/>
            </a:prstGeom>
            <a:solidFill>
              <a:schemeClr val="bg1"/>
            </a:solidFill>
            <a:ln w="9525">
              <a:solidFill>
                <a:schemeClr val="bg1"/>
              </a:solidFill>
              <a:miter lim="800000"/>
              <a:headEnd/>
              <a:tailEnd/>
            </a:ln>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zh-CN" sz="2400">
                  <a:latin typeface="Times New Roman" panose="02020603050405020304" pitchFamily="18" charset="0"/>
                </a:rPr>
                <a:t>CO</a:t>
              </a:r>
            </a:p>
          </p:txBody>
        </p:sp>
        <p:sp>
          <p:nvSpPr>
            <p:cNvPr id="29" name="Text Box 52">
              <a:extLst>
                <a:ext uri="{FF2B5EF4-FFF2-40B4-BE49-F238E27FC236}">
                  <a16:creationId xmlns:a16="http://schemas.microsoft.com/office/drawing/2014/main" id="{7E96572E-9E87-5ACA-1EEE-7A890CF1D007}"/>
                </a:ext>
              </a:extLst>
            </p:cNvPr>
            <p:cNvSpPr txBox="1">
              <a:spLocks noChangeArrowheads="1"/>
            </p:cNvSpPr>
            <p:nvPr/>
          </p:nvSpPr>
          <p:spPr bwMode="auto">
            <a:xfrm>
              <a:off x="6858016" y="5143512"/>
              <a:ext cx="796925" cy="457200"/>
            </a:xfrm>
            <a:prstGeom prst="rect">
              <a:avLst/>
            </a:prstGeom>
            <a:solidFill>
              <a:schemeClr val="bg1"/>
            </a:solidFill>
            <a:ln w="9525">
              <a:solidFill>
                <a:schemeClr val="bg1"/>
              </a:solidFill>
              <a:miter lim="800000"/>
              <a:headEnd/>
              <a:tailEnd/>
            </a:ln>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zh-CN" altLang="en-US" sz="2400">
                  <a:latin typeface="Times New Roman" panose="02020603050405020304" pitchFamily="18" charset="0"/>
                </a:rPr>
                <a:t>进位</a:t>
              </a:r>
            </a:p>
          </p:txBody>
        </p:sp>
        <p:sp>
          <p:nvSpPr>
            <p:cNvPr id="30" name="Oval 53">
              <a:extLst>
                <a:ext uri="{FF2B5EF4-FFF2-40B4-BE49-F238E27FC236}">
                  <a16:creationId xmlns:a16="http://schemas.microsoft.com/office/drawing/2014/main" id="{C30602F8-8D57-7B48-3B3B-0C460AF73520}"/>
                </a:ext>
              </a:extLst>
            </p:cNvPr>
            <p:cNvSpPr>
              <a:spLocks noChangeArrowheads="1"/>
            </p:cNvSpPr>
            <p:nvPr/>
          </p:nvSpPr>
          <p:spPr bwMode="auto">
            <a:xfrm>
              <a:off x="2459037" y="3494086"/>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31" name="Oval 54">
              <a:extLst>
                <a:ext uri="{FF2B5EF4-FFF2-40B4-BE49-F238E27FC236}">
                  <a16:creationId xmlns:a16="http://schemas.microsoft.com/office/drawing/2014/main" id="{03A5F96F-758E-47D2-59AE-314F518807F8}"/>
                </a:ext>
              </a:extLst>
            </p:cNvPr>
            <p:cNvSpPr>
              <a:spLocks noChangeArrowheads="1"/>
            </p:cNvSpPr>
            <p:nvPr/>
          </p:nvSpPr>
          <p:spPr bwMode="auto">
            <a:xfrm>
              <a:off x="2852737" y="3201986"/>
              <a:ext cx="152400" cy="152400"/>
            </a:xfrm>
            <a:prstGeom prst="ellipse">
              <a:avLst/>
            </a:prstGeom>
            <a:solidFill>
              <a:schemeClr val="tx1"/>
            </a:solidFill>
            <a:ln w="9525">
              <a:solidFill>
                <a:schemeClr val="tx1"/>
              </a:solidFill>
              <a:round/>
              <a:headEnd/>
              <a:tailEnd/>
            </a:ln>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zh-CN" altLang="en-US" sz="2400">
                <a:latin typeface="Times New Roman" panose="02020603050405020304" pitchFamily="18" charset="0"/>
              </a:endParaRPr>
            </a:p>
          </p:txBody>
        </p:sp>
        <p:sp>
          <p:nvSpPr>
            <p:cNvPr id="32" name="Line 2">
              <a:extLst>
                <a:ext uri="{FF2B5EF4-FFF2-40B4-BE49-F238E27FC236}">
                  <a16:creationId xmlns:a16="http://schemas.microsoft.com/office/drawing/2014/main" id="{CF2045DA-9B0E-981C-B82D-1BDD1311EABE}"/>
                </a:ext>
              </a:extLst>
            </p:cNvPr>
            <p:cNvSpPr>
              <a:spLocks noChangeShapeType="1"/>
            </p:cNvSpPr>
            <p:nvPr/>
          </p:nvSpPr>
          <p:spPr bwMode="auto">
            <a:xfrm flipV="1">
              <a:off x="6476999" y="4892673"/>
              <a:ext cx="412750" cy="0"/>
            </a:xfrm>
            <a:prstGeom prst="line">
              <a:avLst/>
            </a:prstGeom>
            <a:noFill/>
            <a:ln w="57150">
              <a:solidFill>
                <a:schemeClr val="tx1"/>
              </a:solidFill>
              <a:round/>
              <a:headEnd/>
              <a:tailEnd/>
            </a:ln>
            <a:extLst>
              <a:ext uri="{909E8E84-426E-40DD-AFC4-6F175D3DCCD1}">
                <a14:hiddenFill xmlns:a14="http://schemas.microsoft.com/office/drawing/2010/main">
                  <a:noFill/>
                </a14:hiddenFill>
              </a:ext>
            </a:extLst>
          </p:spPr>
          <p:txBody>
            <a:bodyPr wrap="none"/>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nodeType="click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1000"/>
                                        <p:tgtEl>
                                          <p:spTgt spid="11"/>
                                        </p:tgtEl>
                                      </p:cBhvr>
                                    </p:animEffect>
                                    <p:anim calcmode="lin" valueType="num">
                                      <p:cBhvr>
                                        <p:cTn id="15" dur="1000" fill="hold"/>
                                        <p:tgtEl>
                                          <p:spTgt spid="11"/>
                                        </p:tgtEl>
                                        <p:attrNameLst>
                                          <p:attrName>ppt_x</p:attrName>
                                        </p:attrNameLst>
                                      </p:cBhvr>
                                      <p:tavLst>
                                        <p:tav tm="0">
                                          <p:val>
                                            <p:strVal val="#ppt_x"/>
                                          </p:val>
                                        </p:tav>
                                        <p:tav tm="100000">
                                          <p:val>
                                            <p:strVal val="#ppt_x"/>
                                          </p:val>
                                        </p:tav>
                                      </p:tavLst>
                                    </p:anim>
                                    <p:anim calcmode="lin" valueType="num">
                                      <p:cBhvr>
                                        <p:cTn id="16"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1"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673</TotalTime>
  <Words>1323</Words>
  <Application>Microsoft Office PowerPoint</Application>
  <PresentationFormat>宽屏</PresentationFormat>
  <Paragraphs>211</Paragraphs>
  <Slides>23</Slides>
  <Notes>0</Notes>
  <HiddenSlides>0</HiddenSlides>
  <MMClips>0</MMClips>
  <ScaleCrop>false</ScaleCrop>
  <HeadingPairs>
    <vt:vector size="8" baseType="variant">
      <vt:variant>
        <vt:lpstr>已用的字体</vt:lpstr>
      </vt:variant>
      <vt:variant>
        <vt:i4>9</vt:i4>
      </vt:variant>
      <vt:variant>
        <vt:lpstr>主题</vt:lpstr>
      </vt:variant>
      <vt:variant>
        <vt:i4>1</vt:i4>
      </vt:variant>
      <vt:variant>
        <vt:lpstr>嵌入 OLE 服务器</vt:lpstr>
      </vt:variant>
      <vt:variant>
        <vt:i4>1</vt:i4>
      </vt:variant>
      <vt:variant>
        <vt:lpstr>幻灯片标题</vt:lpstr>
      </vt:variant>
      <vt:variant>
        <vt:i4>23</vt:i4>
      </vt:variant>
    </vt:vector>
  </HeadingPairs>
  <TitlesOfParts>
    <vt:vector size="34" baseType="lpstr">
      <vt:lpstr>DFKai-SB</vt:lpstr>
      <vt:lpstr>等线</vt:lpstr>
      <vt:lpstr>等线 Light</vt:lpstr>
      <vt:lpstr>宋体</vt:lpstr>
      <vt:lpstr>Arial</vt:lpstr>
      <vt:lpstr>Constantia</vt:lpstr>
      <vt:lpstr>Times New Roman</vt:lpstr>
      <vt:lpstr>Wingdings</vt:lpstr>
      <vt:lpstr>Wingdings 2</vt:lpstr>
      <vt:lpstr>Office 主题​​</vt:lpstr>
      <vt:lpstr>公式</vt:lpstr>
      <vt:lpstr>部分实验用芯片</vt:lpstr>
      <vt:lpstr>数字逻辑基础</vt:lpstr>
      <vt:lpstr>数字逻辑电路基础</vt:lpstr>
      <vt:lpstr>实验内容2： 门电压传输特性测试</vt:lpstr>
      <vt:lpstr>74LS138的工作方式</vt:lpstr>
      <vt:lpstr>数据选择器原理图</vt:lpstr>
      <vt:lpstr>二进制编码 BCD码（ Binary-Coded Decimal ） </vt:lpstr>
      <vt:lpstr>74LS47逻辑功能表和显示图形</vt:lpstr>
      <vt:lpstr>半加器</vt:lpstr>
      <vt:lpstr>全加器逻辑功能表</vt:lpstr>
      <vt:lpstr>74LS83</vt:lpstr>
      <vt:lpstr>时序电路</vt:lpstr>
      <vt:lpstr>基本R-S触发器</vt:lpstr>
      <vt:lpstr>实验内容2: JK触发器逻辑功能验证</vt:lpstr>
      <vt:lpstr>实验内容3: D触发器功能验证</vt:lpstr>
      <vt:lpstr>实验内容4: 用74LS74构成二、四分频电路</vt:lpstr>
      <vt:lpstr>74LS90工作原理 </vt:lpstr>
      <vt:lpstr>74LS90逻辑功能表 </vt:lpstr>
      <vt:lpstr>反馈清零法</vt:lpstr>
      <vt:lpstr>数字计算机结构图</vt:lpstr>
      <vt:lpstr>冯·诺依曼体系概述</vt:lpstr>
      <vt:lpstr>TD-CMA系统布局图</vt:lpstr>
      <vt:lpstr>微程序控制器实验</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部分实验用芯片</dc:title>
  <dc:creator>hmy2361928481@outlook.com</dc:creator>
  <cp:lastModifiedBy>hmy2361928481@outlook.com</cp:lastModifiedBy>
  <cp:revision>2</cp:revision>
  <dcterms:created xsi:type="dcterms:W3CDTF">2024-01-03T17:24:54Z</dcterms:created>
  <dcterms:modified xsi:type="dcterms:W3CDTF">2024-01-04T07:01:38Z</dcterms:modified>
</cp:coreProperties>
</file>