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94" r:id="rId2"/>
    <p:sldId id="258" r:id="rId3"/>
    <p:sldId id="259" r:id="rId4"/>
    <p:sldId id="261" r:id="rId5"/>
    <p:sldId id="295" r:id="rId6"/>
    <p:sldId id="296" r:id="rId7"/>
    <p:sldId id="297" r:id="rId8"/>
    <p:sldId id="298" r:id="rId9"/>
    <p:sldId id="299" r:id="rId10"/>
    <p:sldId id="300" r:id="rId11"/>
    <p:sldId id="301" r:id="rId12"/>
    <p:sldId id="304" r:id="rId13"/>
    <p:sldId id="302" r:id="rId14"/>
    <p:sldId id="303"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8"/>
    <p:restoredTop sz="94694"/>
  </p:normalViewPr>
  <p:slideViewPr>
    <p:cSldViewPr snapToGrid="0">
      <p:cViewPr varScale="1">
        <p:scale>
          <a:sx n="96" d="100"/>
          <a:sy n="96" d="100"/>
        </p:scale>
        <p:origin x="36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BF7AB-5F0D-4F41-9F43-3DF7D9EF69A4}" type="datetimeFigureOut">
              <a:rPr kumimoji="1" lang="zh-CN" altLang="en-US" smtClean="0"/>
              <a:t>2024/6/21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66049-0482-6B46-A0F9-399684C1B938}" type="slidenum">
              <a:rPr kumimoji="1" lang="zh-CN" altLang="en-US" smtClean="0"/>
              <a:t>‹#›</a:t>
            </a:fld>
            <a:endParaRPr kumimoji="1" lang="zh-CN" altLang="en-US"/>
          </a:p>
        </p:txBody>
      </p:sp>
    </p:spTree>
    <p:extLst>
      <p:ext uri="{BB962C8B-B14F-4D97-AF65-F5344CB8AC3E}">
        <p14:creationId xmlns:p14="http://schemas.microsoft.com/office/powerpoint/2010/main" val="371221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a:t>
            </a:fld>
            <a:endParaRPr lang="zh-CN" altLang="en-US"/>
          </a:p>
        </p:txBody>
      </p:sp>
    </p:spTree>
    <p:extLst>
      <p:ext uri="{BB962C8B-B14F-4D97-AF65-F5344CB8AC3E}">
        <p14:creationId xmlns:p14="http://schemas.microsoft.com/office/powerpoint/2010/main" val="664902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10</a:t>
            </a:fld>
            <a:endParaRPr lang="zh-CN" altLang="en-US"/>
          </a:p>
        </p:txBody>
      </p:sp>
    </p:spTree>
    <p:extLst>
      <p:ext uri="{BB962C8B-B14F-4D97-AF65-F5344CB8AC3E}">
        <p14:creationId xmlns:p14="http://schemas.microsoft.com/office/powerpoint/2010/main" val="3674589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11</a:t>
            </a:fld>
            <a:endParaRPr lang="zh-CN" altLang="en-US"/>
          </a:p>
        </p:txBody>
      </p:sp>
    </p:spTree>
    <p:extLst>
      <p:ext uri="{BB962C8B-B14F-4D97-AF65-F5344CB8AC3E}">
        <p14:creationId xmlns:p14="http://schemas.microsoft.com/office/powerpoint/2010/main" val="3004968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12</a:t>
            </a:fld>
            <a:endParaRPr lang="zh-CN" altLang="en-US"/>
          </a:p>
        </p:txBody>
      </p:sp>
    </p:spTree>
    <p:extLst>
      <p:ext uri="{BB962C8B-B14F-4D97-AF65-F5344CB8AC3E}">
        <p14:creationId xmlns:p14="http://schemas.microsoft.com/office/powerpoint/2010/main" val="1818524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13</a:t>
            </a:fld>
            <a:endParaRPr lang="zh-CN" altLang="en-US"/>
          </a:p>
        </p:txBody>
      </p:sp>
    </p:spTree>
    <p:extLst>
      <p:ext uri="{BB962C8B-B14F-4D97-AF65-F5344CB8AC3E}">
        <p14:creationId xmlns:p14="http://schemas.microsoft.com/office/powerpoint/2010/main" val="251588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14</a:t>
            </a:fld>
            <a:endParaRPr lang="zh-CN" altLang="en-US"/>
          </a:p>
        </p:txBody>
      </p:sp>
    </p:spTree>
    <p:extLst>
      <p:ext uri="{BB962C8B-B14F-4D97-AF65-F5344CB8AC3E}">
        <p14:creationId xmlns:p14="http://schemas.microsoft.com/office/powerpoint/2010/main" val="2596268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15</a:t>
            </a:fld>
            <a:endParaRPr lang="zh-CN" altLang="en-US"/>
          </a:p>
        </p:txBody>
      </p:sp>
    </p:spTree>
    <p:extLst>
      <p:ext uri="{BB962C8B-B14F-4D97-AF65-F5344CB8AC3E}">
        <p14:creationId xmlns:p14="http://schemas.microsoft.com/office/powerpoint/2010/main" val="812936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DB860D-56C1-4361-9B5F-A1AE2BF324F2}" type="slidenum">
              <a:rPr lang="zh-CN" altLang="en-US" smtClean="0"/>
              <a:t>16</a:t>
            </a:fld>
            <a:endParaRPr lang="zh-CN" altLang="en-US"/>
          </a:p>
        </p:txBody>
      </p:sp>
    </p:spTree>
    <p:extLst>
      <p:ext uri="{BB962C8B-B14F-4D97-AF65-F5344CB8AC3E}">
        <p14:creationId xmlns:p14="http://schemas.microsoft.com/office/powerpoint/2010/main" val="4276271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17</a:t>
            </a:fld>
            <a:endParaRPr lang="zh-CN" altLang="en-US"/>
          </a:p>
        </p:txBody>
      </p:sp>
    </p:spTree>
    <p:extLst>
      <p:ext uri="{BB962C8B-B14F-4D97-AF65-F5344CB8AC3E}">
        <p14:creationId xmlns:p14="http://schemas.microsoft.com/office/powerpoint/2010/main" val="617770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18</a:t>
            </a:fld>
            <a:endParaRPr lang="zh-CN" altLang="en-US"/>
          </a:p>
        </p:txBody>
      </p:sp>
    </p:spTree>
    <p:extLst>
      <p:ext uri="{BB962C8B-B14F-4D97-AF65-F5344CB8AC3E}">
        <p14:creationId xmlns:p14="http://schemas.microsoft.com/office/powerpoint/2010/main" val="1821396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19</a:t>
            </a:fld>
            <a:endParaRPr lang="zh-CN" altLang="en-US"/>
          </a:p>
        </p:txBody>
      </p:sp>
    </p:spTree>
    <p:extLst>
      <p:ext uri="{BB962C8B-B14F-4D97-AF65-F5344CB8AC3E}">
        <p14:creationId xmlns:p14="http://schemas.microsoft.com/office/powerpoint/2010/main" val="123654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a:t>
            </a:fld>
            <a:endParaRPr lang="zh-CN" altLang="en-US"/>
          </a:p>
        </p:txBody>
      </p:sp>
    </p:spTree>
    <p:extLst>
      <p:ext uri="{BB962C8B-B14F-4D97-AF65-F5344CB8AC3E}">
        <p14:creationId xmlns:p14="http://schemas.microsoft.com/office/powerpoint/2010/main" val="1475305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20</a:t>
            </a:fld>
            <a:endParaRPr lang="zh-CN" altLang="en-US"/>
          </a:p>
        </p:txBody>
      </p:sp>
    </p:spTree>
    <p:extLst>
      <p:ext uri="{BB962C8B-B14F-4D97-AF65-F5344CB8AC3E}">
        <p14:creationId xmlns:p14="http://schemas.microsoft.com/office/powerpoint/2010/main" val="1419376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21</a:t>
            </a:fld>
            <a:endParaRPr lang="zh-CN" altLang="en-US"/>
          </a:p>
        </p:txBody>
      </p:sp>
    </p:spTree>
    <p:extLst>
      <p:ext uri="{BB962C8B-B14F-4D97-AF65-F5344CB8AC3E}">
        <p14:creationId xmlns:p14="http://schemas.microsoft.com/office/powerpoint/2010/main" val="4969436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22</a:t>
            </a:fld>
            <a:endParaRPr lang="zh-CN" altLang="en-US"/>
          </a:p>
        </p:txBody>
      </p:sp>
    </p:spTree>
    <p:extLst>
      <p:ext uri="{BB962C8B-B14F-4D97-AF65-F5344CB8AC3E}">
        <p14:creationId xmlns:p14="http://schemas.microsoft.com/office/powerpoint/2010/main" val="3993648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DB860D-56C1-4361-9B5F-A1AE2BF324F2}" type="slidenum">
              <a:rPr lang="zh-CN" altLang="en-US" smtClean="0"/>
              <a:t>23</a:t>
            </a:fld>
            <a:endParaRPr lang="zh-CN" altLang="en-US"/>
          </a:p>
        </p:txBody>
      </p:sp>
    </p:spTree>
    <p:extLst>
      <p:ext uri="{BB962C8B-B14F-4D97-AF65-F5344CB8AC3E}">
        <p14:creationId xmlns:p14="http://schemas.microsoft.com/office/powerpoint/2010/main" val="3022465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24</a:t>
            </a:fld>
            <a:endParaRPr lang="zh-CN" altLang="en-US"/>
          </a:p>
        </p:txBody>
      </p:sp>
    </p:spTree>
    <p:extLst>
      <p:ext uri="{BB962C8B-B14F-4D97-AF65-F5344CB8AC3E}">
        <p14:creationId xmlns:p14="http://schemas.microsoft.com/office/powerpoint/2010/main" val="2249679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25</a:t>
            </a:fld>
            <a:endParaRPr lang="zh-CN" altLang="en-US"/>
          </a:p>
        </p:txBody>
      </p:sp>
    </p:spTree>
    <p:extLst>
      <p:ext uri="{BB962C8B-B14F-4D97-AF65-F5344CB8AC3E}">
        <p14:creationId xmlns:p14="http://schemas.microsoft.com/office/powerpoint/2010/main" val="1287890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26</a:t>
            </a:fld>
            <a:endParaRPr lang="zh-CN" altLang="en-US"/>
          </a:p>
        </p:txBody>
      </p:sp>
    </p:spTree>
    <p:extLst>
      <p:ext uri="{BB962C8B-B14F-4D97-AF65-F5344CB8AC3E}">
        <p14:creationId xmlns:p14="http://schemas.microsoft.com/office/powerpoint/2010/main" val="1306381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27</a:t>
            </a:fld>
            <a:endParaRPr lang="zh-CN" altLang="en-US"/>
          </a:p>
        </p:txBody>
      </p:sp>
    </p:spTree>
    <p:extLst>
      <p:ext uri="{BB962C8B-B14F-4D97-AF65-F5344CB8AC3E}">
        <p14:creationId xmlns:p14="http://schemas.microsoft.com/office/powerpoint/2010/main" val="2799939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CDB860D-56C1-4361-9B5F-A1AE2BF324F2}" type="slidenum">
              <a:rPr lang="zh-CN" altLang="en-US" smtClean="0"/>
              <a:t>28</a:t>
            </a:fld>
            <a:endParaRPr lang="zh-CN" altLang="en-US"/>
          </a:p>
        </p:txBody>
      </p:sp>
    </p:spTree>
    <p:extLst>
      <p:ext uri="{BB962C8B-B14F-4D97-AF65-F5344CB8AC3E}">
        <p14:creationId xmlns:p14="http://schemas.microsoft.com/office/powerpoint/2010/main" val="18969915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29</a:t>
            </a:fld>
            <a:endParaRPr lang="zh-CN" altLang="en-US"/>
          </a:p>
        </p:txBody>
      </p:sp>
    </p:spTree>
    <p:extLst>
      <p:ext uri="{BB962C8B-B14F-4D97-AF65-F5344CB8AC3E}">
        <p14:creationId xmlns:p14="http://schemas.microsoft.com/office/powerpoint/2010/main" val="3826778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3</a:t>
            </a:fld>
            <a:endParaRPr lang="zh-CN" altLang="en-US"/>
          </a:p>
        </p:txBody>
      </p:sp>
    </p:spTree>
    <p:extLst>
      <p:ext uri="{BB962C8B-B14F-4D97-AF65-F5344CB8AC3E}">
        <p14:creationId xmlns:p14="http://schemas.microsoft.com/office/powerpoint/2010/main" val="10593079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30</a:t>
            </a:fld>
            <a:endParaRPr lang="zh-CN" altLang="en-US"/>
          </a:p>
        </p:txBody>
      </p:sp>
    </p:spTree>
    <p:extLst>
      <p:ext uri="{BB962C8B-B14F-4D97-AF65-F5344CB8AC3E}">
        <p14:creationId xmlns:p14="http://schemas.microsoft.com/office/powerpoint/2010/main" val="26939410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31</a:t>
            </a:fld>
            <a:endParaRPr lang="zh-CN" altLang="en-US"/>
          </a:p>
        </p:txBody>
      </p:sp>
    </p:spTree>
    <p:extLst>
      <p:ext uri="{BB962C8B-B14F-4D97-AF65-F5344CB8AC3E}">
        <p14:creationId xmlns:p14="http://schemas.microsoft.com/office/powerpoint/2010/main" val="3854039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32</a:t>
            </a:fld>
            <a:endParaRPr lang="zh-CN" altLang="en-US"/>
          </a:p>
        </p:txBody>
      </p:sp>
    </p:spTree>
    <p:extLst>
      <p:ext uri="{BB962C8B-B14F-4D97-AF65-F5344CB8AC3E}">
        <p14:creationId xmlns:p14="http://schemas.microsoft.com/office/powerpoint/2010/main" val="2298214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33</a:t>
            </a:fld>
            <a:endParaRPr lang="zh-CN" altLang="en-US"/>
          </a:p>
        </p:txBody>
      </p:sp>
    </p:spTree>
    <p:extLst>
      <p:ext uri="{BB962C8B-B14F-4D97-AF65-F5344CB8AC3E}">
        <p14:creationId xmlns:p14="http://schemas.microsoft.com/office/powerpoint/2010/main" val="216584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4</a:t>
            </a:fld>
            <a:endParaRPr lang="zh-CN" altLang="en-US"/>
          </a:p>
        </p:txBody>
      </p:sp>
    </p:spTree>
    <p:extLst>
      <p:ext uri="{BB962C8B-B14F-4D97-AF65-F5344CB8AC3E}">
        <p14:creationId xmlns:p14="http://schemas.microsoft.com/office/powerpoint/2010/main" val="231731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5</a:t>
            </a:fld>
            <a:endParaRPr lang="zh-CN" altLang="en-US"/>
          </a:p>
        </p:txBody>
      </p:sp>
    </p:spTree>
    <p:extLst>
      <p:ext uri="{BB962C8B-B14F-4D97-AF65-F5344CB8AC3E}">
        <p14:creationId xmlns:p14="http://schemas.microsoft.com/office/powerpoint/2010/main" val="1421129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6</a:t>
            </a:fld>
            <a:endParaRPr lang="zh-CN" altLang="en-US"/>
          </a:p>
        </p:txBody>
      </p:sp>
    </p:spTree>
    <p:extLst>
      <p:ext uri="{BB962C8B-B14F-4D97-AF65-F5344CB8AC3E}">
        <p14:creationId xmlns:p14="http://schemas.microsoft.com/office/powerpoint/2010/main" val="2688903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7</a:t>
            </a:fld>
            <a:endParaRPr lang="zh-CN" altLang="en-US"/>
          </a:p>
        </p:txBody>
      </p:sp>
    </p:spTree>
    <p:extLst>
      <p:ext uri="{BB962C8B-B14F-4D97-AF65-F5344CB8AC3E}">
        <p14:creationId xmlns:p14="http://schemas.microsoft.com/office/powerpoint/2010/main" val="2626729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8</a:t>
            </a:fld>
            <a:endParaRPr lang="zh-CN" altLang="en-US"/>
          </a:p>
        </p:txBody>
      </p:sp>
    </p:spTree>
    <p:extLst>
      <p:ext uri="{BB962C8B-B14F-4D97-AF65-F5344CB8AC3E}">
        <p14:creationId xmlns:p14="http://schemas.microsoft.com/office/powerpoint/2010/main" val="2124824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CDB860D-56C1-4361-9B5F-A1AE2BF324F2}" type="slidenum">
              <a:rPr lang="zh-CN" altLang="en-US" smtClean="0"/>
              <a:t>9</a:t>
            </a:fld>
            <a:endParaRPr lang="zh-CN" altLang="en-US"/>
          </a:p>
        </p:txBody>
      </p:sp>
    </p:spTree>
    <p:extLst>
      <p:ext uri="{BB962C8B-B14F-4D97-AF65-F5344CB8AC3E}">
        <p14:creationId xmlns:p14="http://schemas.microsoft.com/office/powerpoint/2010/main" val="124149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0D388-DD68-FED4-8652-910FA234C6A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5B7070D-F203-D0F2-1B41-D5EEAA586F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D087C703-77BF-4DC6-3C95-4E39B3160887}"/>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5" name="页脚占位符 4">
            <a:extLst>
              <a:ext uri="{FF2B5EF4-FFF2-40B4-BE49-F238E27FC236}">
                <a16:creationId xmlns:a16="http://schemas.microsoft.com/office/drawing/2014/main" id="{FD470CCF-00E8-A133-905B-5E5CD3F1846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1603158-B7F6-AC18-CA53-2B2A16C833A3}"/>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150355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7A9CE-5111-3119-E717-5AC86EEE620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B3A6353-58FA-4424-CF1A-40A109ED73E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3DC6318-BBB0-2692-459C-F0C1E4B55731}"/>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5" name="页脚占位符 4">
            <a:extLst>
              <a:ext uri="{FF2B5EF4-FFF2-40B4-BE49-F238E27FC236}">
                <a16:creationId xmlns:a16="http://schemas.microsoft.com/office/drawing/2014/main" id="{BC958B9D-E058-BC69-ADC0-519DAC71AF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7194DD-83BF-AFB3-3C00-9EDBA1EA2E65}"/>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224095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7B5638B-9041-49D3-A999-B14A949A34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05D6309-462C-9877-0D5D-6FFBEB4BE01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A29AE4B-9885-E4ED-E646-6A2BDA126111}"/>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5" name="页脚占位符 4">
            <a:extLst>
              <a:ext uri="{FF2B5EF4-FFF2-40B4-BE49-F238E27FC236}">
                <a16:creationId xmlns:a16="http://schemas.microsoft.com/office/drawing/2014/main" id="{C8E616BC-01BC-1E4B-D11C-727FA1C623B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78D4735-D319-C8D4-B3F7-C3BD4AB0F5F9}"/>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83995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333649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9DAF2-FAE8-0523-4102-47795BAB5A0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104CBB8-C462-F5FF-9D0D-5C02A7DE994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4F60F8-01E7-D0CE-C99B-81A8597553C9}"/>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5" name="页脚占位符 4">
            <a:extLst>
              <a:ext uri="{FF2B5EF4-FFF2-40B4-BE49-F238E27FC236}">
                <a16:creationId xmlns:a16="http://schemas.microsoft.com/office/drawing/2014/main" id="{E850F4B5-2F1A-731F-BE42-EE81957831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E46D2EE-C2D7-1DCA-EA98-9065A2656694}"/>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109418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06A5D-FA70-617E-0044-CD36087692A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CCF1F67-1EE7-ADA5-DEB1-8390674802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691A8E4F-7E77-BE24-823E-FA07640628DA}"/>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5" name="页脚占位符 4">
            <a:extLst>
              <a:ext uri="{FF2B5EF4-FFF2-40B4-BE49-F238E27FC236}">
                <a16:creationId xmlns:a16="http://schemas.microsoft.com/office/drawing/2014/main" id="{A42C99D8-6806-BF05-963F-B0985E63C83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1971F6-DB80-D82A-9F9B-845A5365473F}"/>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3505792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4CF6A6-4457-C434-7667-37B5BAA3ED8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FAEEE14-6237-7CAF-BC0F-4CC1E893500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07BA6BB-E0D3-FAB0-7207-72D4D270EC0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2969FC6-5508-2957-E775-C2888FFAAAA7}"/>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6" name="页脚占位符 5">
            <a:extLst>
              <a:ext uri="{FF2B5EF4-FFF2-40B4-BE49-F238E27FC236}">
                <a16:creationId xmlns:a16="http://schemas.microsoft.com/office/drawing/2014/main" id="{D17D333C-26BF-B3F9-D91C-B0391B38A90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1E0E637-31C3-1166-CAA6-5C92834154EF}"/>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1144176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63035-502D-F4C3-B772-E2C24B7F8DC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01C2A8D-D744-00AB-5D57-F0942AC28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4349B83-D4F2-1906-6216-CB48CF446D2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D8A9B75-4531-D8F4-78F4-AD8326C1F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7EF4E55-6CED-001F-B131-FEDAB6162BD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267AB92-2E3F-C687-85CE-DA0EB8A3BD14}"/>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8" name="页脚占位符 7">
            <a:extLst>
              <a:ext uri="{FF2B5EF4-FFF2-40B4-BE49-F238E27FC236}">
                <a16:creationId xmlns:a16="http://schemas.microsoft.com/office/drawing/2014/main" id="{8E7FF782-D0D7-6F27-3B66-B4123D38F9B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DE19B31-298E-0096-B2E3-7C39957A7CBA}"/>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187598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15F23-6665-BFB2-90E7-D84EAD014AB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D5EEA7D-F4BC-3223-2E8C-DD03573E9CA0}"/>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4" name="页脚占位符 3">
            <a:extLst>
              <a:ext uri="{FF2B5EF4-FFF2-40B4-BE49-F238E27FC236}">
                <a16:creationId xmlns:a16="http://schemas.microsoft.com/office/drawing/2014/main" id="{715BB264-BABD-1945-5E47-22CC5A84EF7A}"/>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4C90A79A-8C8C-5903-E438-313158951980}"/>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81209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B64FA6-F6E5-B9B9-C22C-F1A14A210AB4}"/>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3" name="页脚占位符 2">
            <a:extLst>
              <a:ext uri="{FF2B5EF4-FFF2-40B4-BE49-F238E27FC236}">
                <a16:creationId xmlns:a16="http://schemas.microsoft.com/office/drawing/2014/main" id="{B3E6514E-44DE-8D0C-78C6-4EE13088DC3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98176CF-985B-8CE4-F145-B1E5E47A3681}"/>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238085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D758F0-60FA-9BAB-BB6B-C0FD97F62D7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C3DF130-6D89-AC90-DB6C-CF6D0C49F8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C994718F-D3C3-41E3-A659-0EAFC157A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5B181A3-D7B6-2DF9-A823-367FE38FA610}"/>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6" name="页脚占位符 5">
            <a:extLst>
              <a:ext uri="{FF2B5EF4-FFF2-40B4-BE49-F238E27FC236}">
                <a16:creationId xmlns:a16="http://schemas.microsoft.com/office/drawing/2014/main" id="{AF892986-E658-303C-1388-637D107A2C3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4E06B75-500E-8D41-03B3-BF8E7B0D34FE}"/>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355369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833C39-B0F9-AA12-702D-F58F8253F95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1478D55-6D68-7C9B-EE7B-405830164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77B5285-5466-8350-D1F1-88F6A7093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03DDC042-C1B4-0AB0-19E8-9D2644E496A8}"/>
              </a:ext>
            </a:extLst>
          </p:cNvPr>
          <p:cNvSpPr>
            <a:spLocks noGrp="1"/>
          </p:cNvSpPr>
          <p:nvPr>
            <p:ph type="dt" sz="half" idx="10"/>
          </p:nvPr>
        </p:nvSpPr>
        <p:spPr/>
        <p:txBody>
          <a:bodyPr/>
          <a:lstStyle/>
          <a:p>
            <a:fld id="{D77A6B0F-9B6A-6E46-8662-4C2D17296600}" type="datetimeFigureOut">
              <a:rPr kumimoji="1" lang="zh-CN" altLang="en-US" smtClean="0"/>
              <a:t>2024/6/21</a:t>
            </a:fld>
            <a:endParaRPr kumimoji="1" lang="zh-CN" altLang="en-US"/>
          </a:p>
        </p:txBody>
      </p:sp>
      <p:sp>
        <p:nvSpPr>
          <p:cNvPr id="6" name="页脚占位符 5">
            <a:extLst>
              <a:ext uri="{FF2B5EF4-FFF2-40B4-BE49-F238E27FC236}">
                <a16:creationId xmlns:a16="http://schemas.microsoft.com/office/drawing/2014/main" id="{D5D65411-66D6-FDC5-6F31-724313F5505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6853124-12CC-100D-ECD9-3F9C84E2A7C8}"/>
              </a:ext>
            </a:extLst>
          </p:cNvPr>
          <p:cNvSpPr>
            <a:spLocks noGrp="1"/>
          </p:cNvSpPr>
          <p:nvPr>
            <p:ph type="sldNum" sz="quarter" idx="12"/>
          </p:nvPr>
        </p:nvSpPr>
        <p:spPr/>
        <p:txBody>
          <a:body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151657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29F307-0F8B-1CAC-FDA0-8F1CC2318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7B41B65-2E5F-D195-8881-F6522DAA2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1985FDC-B38B-2A25-B32D-B31B2106FE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7A6B0F-9B6A-6E46-8662-4C2D17296600}" type="datetimeFigureOut">
              <a:rPr kumimoji="1" lang="zh-CN" altLang="en-US" smtClean="0"/>
              <a:t>2024/6/21</a:t>
            </a:fld>
            <a:endParaRPr kumimoji="1" lang="zh-CN" altLang="en-US"/>
          </a:p>
        </p:txBody>
      </p:sp>
      <p:sp>
        <p:nvSpPr>
          <p:cNvPr id="5" name="页脚占位符 4">
            <a:extLst>
              <a:ext uri="{FF2B5EF4-FFF2-40B4-BE49-F238E27FC236}">
                <a16:creationId xmlns:a16="http://schemas.microsoft.com/office/drawing/2014/main" id="{431D683C-ADF8-C2AD-52A0-F684FBE3D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F0B5479-7697-2530-07C0-8D86A75BFD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325C8A-010F-E14D-A419-0139E7F998F6}" type="slidenum">
              <a:rPr kumimoji="1" lang="zh-CN" altLang="en-US" smtClean="0"/>
              <a:t>‹#›</a:t>
            </a:fld>
            <a:endParaRPr kumimoji="1" lang="zh-CN" altLang="en-US"/>
          </a:p>
        </p:txBody>
      </p:sp>
    </p:spTree>
    <p:extLst>
      <p:ext uri="{BB962C8B-B14F-4D97-AF65-F5344CB8AC3E}">
        <p14:creationId xmlns:p14="http://schemas.microsoft.com/office/powerpoint/2010/main" val="25566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https://noob-dream.oss-cn-beijing.aliyuncs.com/ba0b9c0e-ad07-4381-bed6-1a5c5a83d103.jpg" TargetMode="Externa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7003" b="33729"/>
          <a:stretch/>
        </p:blipFill>
        <p:spPr>
          <a:xfrm>
            <a:off x="-2" y="-100424"/>
            <a:ext cx="12192002" cy="2737914"/>
          </a:xfrm>
          <a:prstGeom prst="rect">
            <a:avLst/>
          </a:prstGeom>
        </p:spPr>
      </p:pic>
      <p:sp>
        <p:nvSpPr>
          <p:cNvPr id="12" name="矩形 11"/>
          <p:cNvSpPr/>
          <p:nvPr/>
        </p:nvSpPr>
        <p:spPr>
          <a:xfrm>
            <a:off x="-2" y="2540000"/>
            <a:ext cx="12192002" cy="4317999"/>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p:cNvSpPr/>
          <p:nvPr/>
        </p:nvSpPr>
        <p:spPr>
          <a:xfrm rot="10800000">
            <a:off x="5698236" y="2533516"/>
            <a:ext cx="795528" cy="342900"/>
          </a:xfrm>
          <a:prstGeom prst="triangle">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1" name="文本框 10"/>
          <p:cNvSpPr txBox="1"/>
          <p:nvPr/>
        </p:nvSpPr>
        <p:spPr>
          <a:xfrm>
            <a:off x="2623691" y="3184490"/>
            <a:ext cx="6944612" cy="1107996"/>
          </a:xfrm>
          <a:prstGeom prst="rect">
            <a:avLst/>
          </a:prstGeom>
          <a:noFill/>
        </p:spPr>
        <p:txBody>
          <a:bodyPr wrap="square" rtlCol="0">
            <a:spAutoFit/>
          </a:bodyPr>
          <a:lstStyle/>
          <a:p>
            <a:pPr algn="dist"/>
            <a:r>
              <a:rPr lang="zh-CN" altLang="en-US" sz="6600" b="1" dirty="0">
                <a:solidFill>
                  <a:schemeClr val="bg1"/>
                </a:solidFill>
                <a:cs typeface="+mn-ea"/>
                <a:sym typeface="+mn-lt"/>
              </a:rPr>
              <a:t>计算机网络习题课</a:t>
            </a:r>
          </a:p>
        </p:txBody>
      </p:sp>
      <p:sp>
        <p:nvSpPr>
          <p:cNvPr id="13" name="文本框 12"/>
          <p:cNvSpPr txBox="1"/>
          <p:nvPr/>
        </p:nvSpPr>
        <p:spPr>
          <a:xfrm>
            <a:off x="4566080" y="4993639"/>
            <a:ext cx="3059837" cy="400110"/>
          </a:xfrm>
          <a:prstGeom prst="rect">
            <a:avLst/>
          </a:prstGeom>
          <a:noFill/>
        </p:spPr>
        <p:txBody>
          <a:bodyPr wrap="square" rtlCol="0">
            <a:spAutoFit/>
          </a:bodyPr>
          <a:lstStyle/>
          <a:p>
            <a:pPr algn="ctr"/>
            <a:r>
              <a:rPr lang="en-US" altLang="zh-CN" sz="2000" dirty="0">
                <a:solidFill>
                  <a:schemeClr val="bg1"/>
                </a:solidFill>
                <a:cs typeface="+mn-ea"/>
                <a:sym typeface="+mn-lt"/>
              </a:rPr>
              <a:t>2023-2024</a:t>
            </a:r>
            <a:r>
              <a:rPr lang="zh-CN" altLang="en-US" sz="2000" dirty="0">
                <a:solidFill>
                  <a:schemeClr val="bg1"/>
                </a:solidFill>
                <a:cs typeface="+mn-ea"/>
                <a:sym typeface="+mn-lt"/>
              </a:rPr>
              <a:t>学年第</a:t>
            </a:r>
            <a:r>
              <a:rPr lang="en-US" altLang="zh-CN" sz="2000" dirty="0">
                <a:solidFill>
                  <a:schemeClr val="bg1"/>
                </a:solidFill>
                <a:cs typeface="+mn-ea"/>
                <a:sym typeface="+mn-lt"/>
              </a:rPr>
              <a:t>2</a:t>
            </a:r>
            <a:r>
              <a:rPr lang="zh-CN" altLang="en-US" sz="2000" dirty="0">
                <a:solidFill>
                  <a:schemeClr val="bg1"/>
                </a:solidFill>
                <a:cs typeface="+mn-ea"/>
                <a:sym typeface="+mn-lt"/>
              </a:rPr>
              <a:t>学期</a:t>
            </a:r>
          </a:p>
        </p:txBody>
      </p:sp>
      <p:sp>
        <p:nvSpPr>
          <p:cNvPr id="3" name="文本框 2">
            <a:extLst>
              <a:ext uri="{FF2B5EF4-FFF2-40B4-BE49-F238E27FC236}">
                <a16:creationId xmlns:a16="http://schemas.microsoft.com/office/drawing/2014/main" id="{73FC81F3-AC52-93F8-AD21-BA440A88EAB5}"/>
              </a:ext>
            </a:extLst>
          </p:cNvPr>
          <p:cNvSpPr txBox="1"/>
          <p:nvPr/>
        </p:nvSpPr>
        <p:spPr>
          <a:xfrm>
            <a:off x="4566079" y="4295728"/>
            <a:ext cx="3059837" cy="400110"/>
          </a:xfrm>
          <a:prstGeom prst="rect">
            <a:avLst/>
          </a:prstGeom>
          <a:noFill/>
        </p:spPr>
        <p:txBody>
          <a:bodyPr wrap="square" rtlCol="0">
            <a:spAutoFit/>
          </a:bodyPr>
          <a:lstStyle/>
          <a:p>
            <a:pPr algn="ctr"/>
            <a:r>
              <a:rPr lang="zh-CN" altLang="en-US" sz="2000" dirty="0">
                <a:solidFill>
                  <a:schemeClr val="bg1"/>
                </a:solidFill>
                <a:cs typeface="+mn-ea"/>
                <a:sym typeface="+mn-lt"/>
              </a:rPr>
              <a:t>同济大学软件学院</a:t>
            </a:r>
          </a:p>
        </p:txBody>
      </p:sp>
    </p:spTree>
    <p:extLst>
      <p:ext uri="{BB962C8B-B14F-4D97-AF65-F5344CB8AC3E}">
        <p14:creationId xmlns:p14="http://schemas.microsoft.com/office/powerpoint/2010/main" val="145445447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1261884" cy="523220"/>
          </a:xfrm>
          <a:prstGeom prst="rect">
            <a:avLst/>
          </a:prstGeom>
        </p:spPr>
        <p:txBody>
          <a:bodyPr wrap="none">
            <a:spAutoFit/>
          </a:bodyPr>
          <a:lstStyle/>
          <a:p>
            <a:r>
              <a:rPr lang="zh-CN" altLang="en-US" sz="2800" dirty="0">
                <a:solidFill>
                  <a:srgbClr val="06518A"/>
                </a:solidFill>
                <a:cs typeface="+mn-ea"/>
                <a:sym typeface="+mn-lt"/>
              </a:rPr>
              <a:t>物理层</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5262979" cy="3693319"/>
          </a:xfrm>
          <a:prstGeom prst="rect">
            <a:avLst/>
          </a:prstGeom>
          <a:noFill/>
        </p:spPr>
        <p:txBody>
          <a:bodyPr wrap="none" rtlCol="0">
            <a:spAutoFit/>
          </a:bodyPr>
          <a:lstStyle/>
          <a:p>
            <a:r>
              <a:rPr kumimoji="1" lang="zh-CN" altLang="en-US" dirty="0"/>
              <a:t>（一）通信基础</a:t>
            </a:r>
            <a:endParaRPr kumimoji="1" lang="en-US" altLang="zh-CN" dirty="0"/>
          </a:p>
          <a:p>
            <a:r>
              <a:rPr kumimoji="1" lang="zh-CN" altLang="en-US" dirty="0"/>
              <a:t>信道、信号、带宽、码元、波特、速率等基本概念</a:t>
            </a:r>
            <a:endParaRPr kumimoji="1" lang="en-US" altLang="zh-CN" dirty="0"/>
          </a:p>
          <a:p>
            <a:r>
              <a:rPr kumimoji="1" lang="zh-CN" altLang="en-US" dirty="0"/>
              <a:t>奈奎斯特定理与香农定理</a:t>
            </a:r>
            <a:endParaRPr kumimoji="1" lang="en-US" altLang="zh-CN" dirty="0"/>
          </a:p>
          <a:p>
            <a:r>
              <a:rPr kumimoji="1" lang="zh-CN" altLang="en-US" dirty="0"/>
              <a:t>编码与调制</a:t>
            </a:r>
            <a:endParaRPr kumimoji="1" lang="en-US" altLang="zh-CN" dirty="0"/>
          </a:p>
          <a:p>
            <a:r>
              <a:rPr kumimoji="1" lang="zh-CN" altLang="en-US" dirty="0"/>
              <a:t>电路交换、报文交换与分组交换</a:t>
            </a:r>
            <a:endParaRPr kumimoji="1" lang="en-US" altLang="zh-CN" dirty="0"/>
          </a:p>
          <a:p>
            <a:r>
              <a:rPr kumimoji="1" lang="zh-CN" altLang="en-US" dirty="0"/>
              <a:t>数据报</a:t>
            </a:r>
            <a:endParaRPr kumimoji="1" lang="en-US" altLang="zh-CN" dirty="0"/>
          </a:p>
          <a:p>
            <a:endParaRPr kumimoji="1" lang="en-US" altLang="zh-CN" dirty="0"/>
          </a:p>
          <a:p>
            <a:r>
              <a:rPr kumimoji="1" lang="zh-CN" altLang="en-US" dirty="0"/>
              <a:t>（二）传输介质</a:t>
            </a:r>
            <a:endParaRPr kumimoji="1" lang="en-US" altLang="zh-CN" dirty="0"/>
          </a:p>
          <a:p>
            <a:r>
              <a:rPr kumimoji="1" lang="zh-CN" altLang="en-US" dirty="0"/>
              <a:t>双绞线、同轴电缆、光纤与无线传输介质</a:t>
            </a:r>
            <a:endParaRPr kumimoji="1" lang="en-US" altLang="zh-CN" dirty="0"/>
          </a:p>
          <a:p>
            <a:r>
              <a:rPr kumimoji="1" lang="zh-CN" altLang="en-US" dirty="0"/>
              <a:t>物理层接口的特性</a:t>
            </a:r>
            <a:endParaRPr kumimoji="1" lang="en-US" altLang="zh-CN" dirty="0"/>
          </a:p>
          <a:p>
            <a:endParaRPr kumimoji="1" lang="en-US" altLang="zh-CN" dirty="0"/>
          </a:p>
          <a:p>
            <a:r>
              <a:rPr kumimoji="1" lang="zh-CN" altLang="en-US" dirty="0"/>
              <a:t>（三）物理层设备</a:t>
            </a:r>
            <a:endParaRPr kumimoji="1" lang="en-US" altLang="zh-CN" dirty="0"/>
          </a:p>
          <a:p>
            <a:r>
              <a:rPr kumimoji="1" lang="zh-CN" altLang="en-US" dirty="0"/>
              <a:t>中继器；集线器</a:t>
            </a:r>
          </a:p>
        </p:txBody>
      </p:sp>
    </p:spTree>
    <p:extLst>
      <p:ext uri="{BB962C8B-B14F-4D97-AF65-F5344CB8AC3E}">
        <p14:creationId xmlns:p14="http://schemas.microsoft.com/office/powerpoint/2010/main" val="58875117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图片 368"/>
          <p:cNvPicPr>
            <a:picLocks noChangeAspect="1"/>
          </p:cNvPicPr>
          <p:nvPr/>
        </p:nvPicPr>
        <p:blipFill rotWithShape="1">
          <a:blip r:embed="rId3"/>
          <a:srcRect l="5124" t="28622" r="3501" b="28622"/>
          <a:stretch/>
        </p:blipFill>
        <p:spPr>
          <a:xfrm>
            <a:off x="0" y="-1"/>
            <a:ext cx="4267200" cy="6858001"/>
          </a:xfrm>
          <a:prstGeom prst="rect">
            <a:avLst/>
          </a:prstGeom>
          <a:solidFill>
            <a:srgbClr val="06518A"/>
          </a:solidFill>
        </p:spPr>
      </p:pic>
      <p:sp>
        <p:nvSpPr>
          <p:cNvPr id="8" name="文本框 7"/>
          <p:cNvSpPr txBox="1"/>
          <p:nvPr/>
        </p:nvSpPr>
        <p:spPr>
          <a:xfrm>
            <a:off x="5388271" y="1881902"/>
            <a:ext cx="2492990" cy="646331"/>
          </a:xfrm>
          <a:prstGeom prst="rect">
            <a:avLst/>
          </a:prstGeom>
          <a:noFill/>
        </p:spPr>
        <p:txBody>
          <a:bodyPr wrap="none" rtlCol="0">
            <a:spAutoFit/>
          </a:bodyPr>
          <a:lstStyle/>
          <a:p>
            <a:r>
              <a:rPr lang="zh-CN" altLang="en-US" sz="3600" dirty="0">
                <a:solidFill>
                  <a:srgbClr val="06518A"/>
                </a:solidFill>
                <a:cs typeface="+mn-ea"/>
                <a:sym typeface="+mn-lt"/>
              </a:rPr>
              <a:t>数据链路层</a:t>
            </a:r>
          </a:p>
        </p:txBody>
      </p:sp>
      <p:sp>
        <p:nvSpPr>
          <p:cNvPr id="24" name="文本框 23"/>
          <p:cNvSpPr txBox="1"/>
          <p:nvPr/>
        </p:nvSpPr>
        <p:spPr>
          <a:xfrm>
            <a:off x="5464288" y="2606829"/>
            <a:ext cx="6067311" cy="1271374"/>
          </a:xfrm>
          <a:prstGeom prst="rect">
            <a:avLst/>
          </a:prstGeom>
          <a:noFill/>
        </p:spPr>
        <p:txBody>
          <a:bodyPr wrap="square" rtlCol="0">
            <a:spAutoFit/>
          </a:bodyPr>
          <a:lstStyle/>
          <a:p>
            <a:pPr>
              <a:lnSpc>
                <a:spcPct val="140000"/>
              </a:lnSpc>
            </a:pPr>
            <a:r>
              <a:rPr lang="zh-CN" altLang="en-US" sz="1400" dirty="0">
                <a:solidFill>
                  <a:schemeClr val="bg2">
                    <a:lumMod val="75000"/>
                  </a:schemeClr>
                </a:solidFill>
                <a:cs typeface="+mn-ea"/>
                <a:sym typeface="+mn-lt"/>
              </a:rPr>
              <a:t>本章是历年考试中考查的重点。要求在了解链路层基本概念和功能的基础上，重点掌握滑动窗口机制、三种可靠传输协议、各种</a:t>
            </a:r>
            <a:r>
              <a:rPr lang="en-US" altLang="zh-CN" sz="1400" dirty="0">
                <a:solidFill>
                  <a:schemeClr val="bg2">
                    <a:lumMod val="75000"/>
                  </a:schemeClr>
                </a:solidFill>
                <a:cs typeface="+mn-ea"/>
                <a:sym typeface="+mn-lt"/>
              </a:rPr>
              <a:t>MAC</a:t>
            </a:r>
            <a:r>
              <a:rPr lang="zh-CN" altLang="en-US" sz="1400" dirty="0">
                <a:solidFill>
                  <a:schemeClr val="bg2">
                    <a:lumMod val="75000"/>
                  </a:schemeClr>
                </a:solidFill>
                <a:cs typeface="+mn-ea"/>
                <a:sym typeface="+mn-lt"/>
              </a:rPr>
              <a:t>协议，特别是</a:t>
            </a:r>
            <a:r>
              <a:rPr lang="en-US" altLang="zh-CN" sz="1400" dirty="0">
                <a:solidFill>
                  <a:schemeClr val="bg2">
                    <a:lumMod val="75000"/>
                  </a:schemeClr>
                </a:solidFill>
                <a:cs typeface="+mn-ea"/>
                <a:sym typeface="+mn-lt"/>
              </a:rPr>
              <a:t>CSMA/CD</a:t>
            </a:r>
            <a:r>
              <a:rPr lang="zh-CN" altLang="en-US" sz="1400" dirty="0">
                <a:solidFill>
                  <a:schemeClr val="bg2">
                    <a:lumMod val="75000"/>
                  </a:schemeClr>
                </a:solidFill>
                <a:cs typeface="+mn-ea"/>
                <a:sym typeface="+mn-lt"/>
              </a:rPr>
              <a:t>协议和</a:t>
            </a:r>
            <a:r>
              <a:rPr lang="en-US" altLang="zh-CN" sz="1400" dirty="0">
                <a:solidFill>
                  <a:schemeClr val="bg2">
                    <a:lumMod val="75000"/>
                  </a:schemeClr>
                </a:solidFill>
                <a:cs typeface="+mn-ea"/>
                <a:sym typeface="+mn-lt"/>
              </a:rPr>
              <a:t>CSMA/CA</a:t>
            </a:r>
            <a:r>
              <a:rPr lang="zh-CN" altLang="en-US" sz="1400" dirty="0">
                <a:solidFill>
                  <a:schemeClr val="bg2">
                    <a:lumMod val="75000"/>
                  </a:schemeClr>
                </a:solidFill>
                <a:cs typeface="+mn-ea"/>
                <a:sym typeface="+mn-lt"/>
              </a:rPr>
              <a:t>协议，以及以太网帧格式，还有最小帧长的概念、检错码、二进制指数退避算法、</a:t>
            </a:r>
            <a:r>
              <a:rPr lang="en-US" altLang="zh-CN" sz="1400" dirty="0">
                <a:solidFill>
                  <a:schemeClr val="bg2">
                    <a:lumMod val="75000"/>
                  </a:schemeClr>
                </a:solidFill>
                <a:cs typeface="+mn-ea"/>
                <a:sym typeface="+mn-lt"/>
              </a:rPr>
              <a:t>IEEE</a:t>
            </a:r>
            <a:r>
              <a:rPr lang="zh-CN" altLang="en-US" sz="1400" dirty="0">
                <a:solidFill>
                  <a:schemeClr val="bg2">
                    <a:lumMod val="75000"/>
                  </a:schemeClr>
                </a:solidFill>
                <a:cs typeface="+mn-ea"/>
                <a:sym typeface="+mn-lt"/>
              </a:rPr>
              <a:t> </a:t>
            </a:r>
            <a:r>
              <a:rPr lang="en-US" altLang="zh-CN" sz="1400" dirty="0">
                <a:solidFill>
                  <a:schemeClr val="bg2">
                    <a:lumMod val="75000"/>
                  </a:schemeClr>
                </a:solidFill>
                <a:cs typeface="+mn-ea"/>
                <a:sym typeface="+mn-lt"/>
              </a:rPr>
              <a:t>802.3</a:t>
            </a:r>
            <a:r>
              <a:rPr lang="zh-CN" altLang="en-US" sz="1400" dirty="0">
                <a:solidFill>
                  <a:schemeClr val="bg2">
                    <a:lumMod val="75000"/>
                  </a:schemeClr>
                </a:solidFill>
                <a:cs typeface="+mn-ea"/>
                <a:sym typeface="+mn-lt"/>
              </a:rPr>
              <a:t>局域网标准等。</a:t>
            </a:r>
          </a:p>
        </p:txBody>
      </p:sp>
      <p:grpSp>
        <p:nvGrpSpPr>
          <p:cNvPr id="26" name="组合 25"/>
          <p:cNvGrpSpPr/>
          <p:nvPr/>
        </p:nvGrpSpPr>
        <p:grpSpPr>
          <a:xfrm>
            <a:off x="4840528" y="2017198"/>
            <a:ext cx="471847" cy="471847"/>
            <a:chOff x="5432031" y="1864114"/>
            <a:chExt cx="576580" cy="576580"/>
          </a:xfrm>
          <a:solidFill>
            <a:srgbClr val="002060"/>
          </a:solidFill>
        </p:grpSpPr>
        <p:sp>
          <p:nvSpPr>
            <p:cNvPr id="27" name="圆角矩形 26"/>
            <p:cNvSpPr/>
            <p:nvPr/>
          </p:nvSpPr>
          <p:spPr>
            <a:xfrm>
              <a:off x="5432031" y="1864114"/>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28" name="组合 27"/>
            <p:cNvGrpSpPr/>
            <p:nvPr/>
          </p:nvGrpSpPr>
          <p:grpSpPr>
            <a:xfrm>
              <a:off x="5557436" y="2014381"/>
              <a:ext cx="325770" cy="276046"/>
              <a:chOff x="5552622" y="2014381"/>
              <a:chExt cx="325770" cy="276046"/>
            </a:xfrm>
            <a:grpFill/>
          </p:grpSpPr>
          <p:grpSp>
            <p:nvGrpSpPr>
              <p:cNvPr id="29" name="组合 28"/>
              <p:cNvGrpSpPr/>
              <p:nvPr/>
            </p:nvGrpSpPr>
            <p:grpSpPr>
              <a:xfrm>
                <a:off x="5552622" y="2014381"/>
                <a:ext cx="325770" cy="54000"/>
                <a:chOff x="5545930" y="2014381"/>
                <a:chExt cx="325770" cy="54000"/>
              </a:xfrm>
              <a:grpFill/>
            </p:grpSpPr>
            <p:sp>
              <p:nvSpPr>
                <p:cNvPr id="36" name="椭圆 3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3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0" name="组合 29"/>
              <p:cNvGrpSpPr/>
              <p:nvPr/>
            </p:nvGrpSpPr>
            <p:grpSpPr>
              <a:xfrm>
                <a:off x="5552622" y="2125404"/>
                <a:ext cx="325770" cy="54000"/>
                <a:chOff x="5545930" y="2014381"/>
                <a:chExt cx="325770" cy="54000"/>
              </a:xfrm>
              <a:grpFill/>
            </p:grpSpPr>
            <p:sp>
              <p:nvSpPr>
                <p:cNvPr id="34" name="椭圆 33"/>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1" name="组合 30"/>
              <p:cNvGrpSpPr/>
              <p:nvPr/>
            </p:nvGrpSpPr>
            <p:grpSpPr>
              <a:xfrm>
                <a:off x="5552622" y="2236427"/>
                <a:ext cx="325770" cy="54000"/>
                <a:chOff x="5545930" y="2014381"/>
                <a:chExt cx="325770" cy="54000"/>
              </a:xfrm>
              <a:grpFill/>
            </p:grpSpPr>
            <p:sp>
              <p:nvSpPr>
                <p:cNvPr id="32" name="椭圆 31"/>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32"/>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sp>
        <p:nvSpPr>
          <p:cNvPr id="19" name="圆角矩形 18"/>
          <p:cNvSpPr/>
          <p:nvPr/>
        </p:nvSpPr>
        <p:spPr>
          <a:xfrm>
            <a:off x="1088571" y="2242417"/>
            <a:ext cx="2090058" cy="2417358"/>
          </a:xfrm>
          <a:prstGeom prst="roundRect">
            <a:avLst>
              <a:gd name="adj" fmla="val 8846"/>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文本框 6"/>
          <p:cNvSpPr txBox="1"/>
          <p:nvPr/>
        </p:nvSpPr>
        <p:spPr>
          <a:xfrm>
            <a:off x="1291062" y="2072800"/>
            <a:ext cx="2050561" cy="2215991"/>
          </a:xfrm>
          <a:prstGeom prst="rect">
            <a:avLst/>
          </a:prstGeom>
          <a:noFill/>
        </p:spPr>
        <p:txBody>
          <a:bodyPr wrap="none" rtlCol="0">
            <a:spAutoFit/>
          </a:bodyPr>
          <a:lstStyle/>
          <a:p>
            <a:r>
              <a:rPr lang="en-US" altLang="zh-CN" sz="13800" dirty="0">
                <a:solidFill>
                  <a:schemeClr val="bg1"/>
                </a:solidFill>
                <a:cs typeface="+mn-ea"/>
                <a:sym typeface="+mn-lt"/>
              </a:rPr>
              <a:t>03</a:t>
            </a:r>
            <a:endParaRPr lang="zh-CN" altLang="en-US" sz="13800" dirty="0">
              <a:solidFill>
                <a:schemeClr val="bg1"/>
              </a:solidFill>
              <a:cs typeface="+mn-ea"/>
              <a:sym typeface="+mn-lt"/>
            </a:endParaRPr>
          </a:p>
        </p:txBody>
      </p:sp>
      <p:sp>
        <p:nvSpPr>
          <p:cNvPr id="20" name="文本框 19"/>
          <p:cNvSpPr txBox="1"/>
          <p:nvPr/>
        </p:nvSpPr>
        <p:spPr>
          <a:xfrm>
            <a:off x="1091558" y="3890281"/>
            <a:ext cx="2158945" cy="523220"/>
          </a:xfrm>
          <a:prstGeom prst="rect">
            <a:avLst/>
          </a:prstGeom>
          <a:noFill/>
        </p:spPr>
        <p:txBody>
          <a:bodyPr wrap="square" rtlCol="0">
            <a:spAutoFit/>
          </a:bodyPr>
          <a:lstStyle/>
          <a:p>
            <a:r>
              <a:rPr lang="en-US" altLang="zh-CN" sz="2800" dirty="0">
                <a:solidFill>
                  <a:schemeClr val="bg1"/>
                </a:solidFill>
                <a:cs typeface="+mn-ea"/>
                <a:sym typeface="+mn-lt"/>
              </a:rPr>
              <a:t>PART THREE</a:t>
            </a:r>
            <a:endParaRPr lang="zh-CN" altLang="en-US" sz="2800" dirty="0">
              <a:solidFill>
                <a:schemeClr val="bg1"/>
              </a:solidFill>
              <a:cs typeface="+mn-ea"/>
              <a:sym typeface="+mn-lt"/>
            </a:endParaRPr>
          </a:p>
        </p:txBody>
      </p:sp>
      <p:cxnSp>
        <p:nvCxnSpPr>
          <p:cNvPr id="10" name="直接连接符 9"/>
          <p:cNvCxnSpPr/>
          <p:nvPr/>
        </p:nvCxnSpPr>
        <p:spPr>
          <a:xfrm>
            <a:off x="5550013" y="3854825"/>
            <a:ext cx="5904356" cy="0"/>
          </a:xfrm>
          <a:prstGeom prst="line">
            <a:avLst/>
          </a:prstGeom>
          <a:ln w="12700">
            <a:solidFill>
              <a:srgbClr val="3C4D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47280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1980029" cy="523220"/>
          </a:xfrm>
          <a:prstGeom prst="rect">
            <a:avLst/>
          </a:prstGeom>
        </p:spPr>
        <p:txBody>
          <a:bodyPr wrap="none">
            <a:spAutoFit/>
          </a:bodyPr>
          <a:lstStyle/>
          <a:p>
            <a:r>
              <a:rPr lang="zh-CN" altLang="en-US" sz="2800" dirty="0">
                <a:solidFill>
                  <a:srgbClr val="06518A"/>
                </a:solidFill>
                <a:cs typeface="+mn-ea"/>
                <a:sym typeface="+mn-lt"/>
              </a:rPr>
              <a:t>数据链路层</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15667" y="1049807"/>
            <a:ext cx="9189294" cy="5489644"/>
          </a:xfrm>
          <a:prstGeom prst="rect">
            <a:avLst/>
          </a:prstGeom>
          <a:noFill/>
        </p:spPr>
        <p:txBody>
          <a:bodyPr wrap="square" rtlCol="0">
            <a:spAutoFit/>
          </a:bodyPr>
          <a:lstStyle/>
          <a:p>
            <a:pPr lvl="0">
              <a:lnSpc>
                <a:spcPct val="115000"/>
              </a:lnSpc>
            </a:pPr>
            <a:r>
              <a:rPr kumimoji="1" lang="zh-CN" altLang="en-US" dirty="0"/>
              <a:t>（一）数据链路层功能</a:t>
            </a:r>
            <a:endParaRPr kumimoji="1" lang="en-US" altLang="zh-CN" dirty="0"/>
          </a:p>
          <a:p>
            <a:pPr lvl="0">
              <a:lnSpc>
                <a:spcPct val="115000"/>
              </a:lnSpc>
            </a:pPr>
            <a:r>
              <a:rPr kumimoji="1" lang="zh-CN" altLang="en-US" dirty="0"/>
              <a:t>（二）组帧</a:t>
            </a:r>
            <a:endParaRPr kumimoji="1" lang="en-US" altLang="zh-CN" dirty="0"/>
          </a:p>
          <a:p>
            <a:pPr lvl="0">
              <a:lnSpc>
                <a:spcPct val="115000"/>
              </a:lnSpc>
            </a:pPr>
            <a:r>
              <a:rPr kumimoji="1" lang="zh-CN" altLang="en-US" dirty="0"/>
              <a:t>（三）差错控制</a:t>
            </a:r>
            <a:br>
              <a:rPr kumimoji="1" lang="en-US" altLang="zh-CN" dirty="0"/>
            </a:br>
            <a:r>
              <a:rPr kumimoji="1" lang="en-US" altLang="zh-CN" dirty="0"/>
              <a:t>	</a:t>
            </a:r>
            <a:r>
              <a:rPr kumimoji="1" lang="zh-CN" altLang="en-US" dirty="0"/>
              <a:t>奇偶校验；循环冗余码（</a:t>
            </a:r>
            <a:r>
              <a:rPr kumimoji="1" lang="en-US" altLang="zh-CN" dirty="0"/>
              <a:t>CRC</a:t>
            </a:r>
            <a:r>
              <a:rPr kumimoji="1" lang="zh-CN" altLang="en-US" dirty="0"/>
              <a:t>）</a:t>
            </a:r>
            <a:endParaRPr kumimoji="1" lang="en-US" altLang="zh-CN" dirty="0"/>
          </a:p>
          <a:p>
            <a:pPr lvl="0">
              <a:lnSpc>
                <a:spcPct val="115000"/>
              </a:lnSpc>
            </a:pPr>
            <a:r>
              <a:rPr kumimoji="1" lang="zh-CN" altLang="en-US" dirty="0"/>
              <a:t>（四）流量控制可靠传输机制</a:t>
            </a:r>
            <a:br>
              <a:rPr kumimoji="1" lang="en-US" altLang="zh-CN" dirty="0"/>
            </a:br>
            <a:r>
              <a:rPr kumimoji="1" lang="en-US" altLang="zh-CN" dirty="0"/>
              <a:t>	</a:t>
            </a:r>
            <a:r>
              <a:rPr kumimoji="1" lang="zh-CN" altLang="en-US" dirty="0"/>
              <a:t>流量控制、可靠传输与滑动窗口机制；停止</a:t>
            </a:r>
            <a:r>
              <a:rPr kumimoji="1" lang="en-US" altLang="zh-CN" dirty="0"/>
              <a:t>-</a:t>
            </a:r>
            <a:r>
              <a:rPr kumimoji="1" lang="zh-CN" altLang="en-US" dirty="0"/>
              <a:t>等待协议</a:t>
            </a:r>
            <a:endParaRPr kumimoji="1" lang="en-US" altLang="zh-CN" dirty="0"/>
          </a:p>
          <a:p>
            <a:pPr lvl="0">
              <a:lnSpc>
                <a:spcPct val="115000"/>
              </a:lnSpc>
            </a:pPr>
            <a:r>
              <a:rPr kumimoji="1" lang="zh-CN" altLang="en-US" dirty="0"/>
              <a:t>（五）介质访问控制</a:t>
            </a:r>
            <a:br>
              <a:rPr kumimoji="1" lang="en-US" altLang="zh-CN" dirty="0"/>
            </a:br>
            <a:r>
              <a:rPr kumimoji="1" lang="en-US" altLang="zh-CN" dirty="0"/>
              <a:t>	1.</a:t>
            </a:r>
            <a:r>
              <a:rPr kumimoji="1" lang="zh-CN" altLang="en-US" dirty="0"/>
              <a:t>信道划分：频分多路复用、时分多路复用、波分多路复用、码分多路复用的概念和基本原理</a:t>
            </a:r>
            <a:br>
              <a:rPr kumimoji="1" lang="en-US" altLang="zh-CN" dirty="0"/>
            </a:br>
            <a:r>
              <a:rPr kumimoji="1" lang="en-US" altLang="zh-CN" dirty="0"/>
              <a:t>	2.</a:t>
            </a:r>
            <a:r>
              <a:rPr kumimoji="1" lang="zh-CN" altLang="en-US" dirty="0"/>
              <a:t>随机访问：</a:t>
            </a:r>
            <a:r>
              <a:rPr kumimoji="1" lang="en-US" altLang="zh-CN" dirty="0"/>
              <a:t>ALOHA</a:t>
            </a:r>
            <a:r>
              <a:rPr kumimoji="1" lang="zh-CN" altLang="en-US" dirty="0"/>
              <a:t>协议；</a:t>
            </a:r>
            <a:r>
              <a:rPr kumimoji="1" lang="en-US" altLang="zh-CN" dirty="0"/>
              <a:t>CSMA</a:t>
            </a:r>
            <a:r>
              <a:rPr kumimoji="1" lang="zh-CN" altLang="en-US" dirty="0"/>
              <a:t>协议；</a:t>
            </a:r>
            <a:r>
              <a:rPr kumimoji="1" lang="en-US" altLang="zh-CN" dirty="0"/>
              <a:t>CSMA/CD</a:t>
            </a:r>
            <a:r>
              <a:rPr kumimoji="1" lang="zh-CN" altLang="en-US" dirty="0"/>
              <a:t>协议；</a:t>
            </a:r>
            <a:r>
              <a:rPr kumimoji="1" lang="en-US" altLang="zh-CN" dirty="0"/>
              <a:t>CSMA/CA</a:t>
            </a:r>
            <a:r>
              <a:rPr kumimoji="1" lang="zh-CN" altLang="en-US" dirty="0"/>
              <a:t>协议</a:t>
            </a:r>
            <a:endParaRPr kumimoji="1" lang="en-US" altLang="zh-CN" dirty="0"/>
          </a:p>
          <a:p>
            <a:pPr lvl="0">
              <a:lnSpc>
                <a:spcPct val="115000"/>
              </a:lnSpc>
            </a:pPr>
            <a:r>
              <a:rPr kumimoji="1" lang="en-US" altLang="zh-CN" dirty="0"/>
              <a:t>	3.</a:t>
            </a:r>
            <a:r>
              <a:rPr kumimoji="1" lang="zh-CN" altLang="en-US" dirty="0"/>
              <a:t>令牌传递协议</a:t>
            </a:r>
            <a:endParaRPr kumimoji="1" lang="en-US" altLang="zh-CN" dirty="0"/>
          </a:p>
          <a:p>
            <a:pPr lvl="0">
              <a:lnSpc>
                <a:spcPct val="115000"/>
              </a:lnSpc>
            </a:pPr>
            <a:r>
              <a:rPr kumimoji="1" lang="zh-CN" altLang="en-US" dirty="0"/>
              <a:t>（六）局域网</a:t>
            </a:r>
            <a:br>
              <a:rPr kumimoji="1" lang="en-US" altLang="zh-CN" dirty="0"/>
            </a:br>
            <a:r>
              <a:rPr kumimoji="1" lang="en-US" altLang="zh-CN" dirty="0"/>
              <a:t>	</a:t>
            </a:r>
            <a:r>
              <a:rPr kumimoji="1" lang="zh-CN" altLang="en-US" dirty="0"/>
              <a:t>局域网的基本概念与体系结构；</a:t>
            </a:r>
            <a:endParaRPr kumimoji="1" lang="en-US" altLang="zh-CN" dirty="0"/>
          </a:p>
          <a:p>
            <a:pPr lvl="0">
              <a:lnSpc>
                <a:spcPct val="115000"/>
              </a:lnSpc>
            </a:pPr>
            <a:r>
              <a:rPr kumimoji="1" lang="en-US" altLang="zh-CN" dirty="0"/>
              <a:t>	</a:t>
            </a:r>
            <a:r>
              <a:rPr kumimoji="1" lang="zh-CN" altLang="en-US" dirty="0"/>
              <a:t>以太网与</a:t>
            </a:r>
            <a:r>
              <a:rPr kumimoji="1" lang="en-US" altLang="zh-CN" dirty="0"/>
              <a:t>IEEE</a:t>
            </a:r>
            <a:r>
              <a:rPr kumimoji="1" lang="zh-CN" altLang="en-US" dirty="0"/>
              <a:t> </a:t>
            </a:r>
            <a:r>
              <a:rPr kumimoji="1" lang="en-US" altLang="zh-CN" dirty="0"/>
              <a:t>802.3</a:t>
            </a:r>
            <a:br>
              <a:rPr kumimoji="1" lang="en-US" altLang="zh-CN" dirty="0"/>
            </a:br>
            <a:r>
              <a:rPr kumimoji="1" lang="en-US" altLang="zh-CN" dirty="0"/>
              <a:t>	IEEE</a:t>
            </a:r>
            <a:r>
              <a:rPr kumimoji="1" lang="zh-CN" altLang="en-US" dirty="0"/>
              <a:t> </a:t>
            </a:r>
            <a:r>
              <a:rPr kumimoji="1" lang="en-US" altLang="zh-CN" dirty="0"/>
              <a:t>802.11</a:t>
            </a:r>
            <a:r>
              <a:rPr kumimoji="1" lang="zh-CN" altLang="en-US" dirty="0"/>
              <a:t>无线局域网；</a:t>
            </a:r>
            <a:endParaRPr kumimoji="1" lang="en-US" altLang="zh-CN" dirty="0"/>
          </a:p>
          <a:p>
            <a:pPr lvl="0">
              <a:lnSpc>
                <a:spcPct val="115000"/>
              </a:lnSpc>
            </a:pPr>
            <a:r>
              <a:rPr kumimoji="1" lang="zh-CN" altLang="en-US" dirty="0"/>
              <a:t>（七）链路层设备</a:t>
            </a:r>
            <a:br>
              <a:rPr kumimoji="1" lang="en-US" altLang="zh-CN" dirty="0"/>
            </a:br>
            <a:r>
              <a:rPr kumimoji="1" lang="zh-CN" altLang="en-US" dirty="0"/>
              <a:t>交换机</a:t>
            </a:r>
          </a:p>
        </p:txBody>
      </p:sp>
    </p:spTree>
    <p:extLst>
      <p:ext uri="{BB962C8B-B14F-4D97-AF65-F5344CB8AC3E}">
        <p14:creationId xmlns:p14="http://schemas.microsoft.com/office/powerpoint/2010/main" val="413479417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775393" cy="523220"/>
          </a:xfrm>
          <a:prstGeom prst="rect">
            <a:avLst/>
          </a:prstGeom>
        </p:spPr>
        <p:txBody>
          <a:bodyPr wrap="none">
            <a:spAutoFit/>
          </a:bodyPr>
          <a:lstStyle/>
          <a:p>
            <a:r>
              <a:rPr lang="zh-CN" altLang="en-US" sz="2800" dirty="0">
                <a:solidFill>
                  <a:srgbClr val="06518A"/>
                </a:solidFill>
                <a:cs typeface="+mn-ea"/>
                <a:sym typeface="+mn-lt"/>
              </a:rPr>
              <a:t>数据链路层：课后习题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6707285" cy="1667059"/>
          </a:xfrm>
          <a:prstGeom prst="rect">
            <a:avLst/>
          </a:prstGeom>
          <a:noFill/>
        </p:spPr>
        <p:txBody>
          <a:bodyPr wrap="square" rtlCol="0">
            <a:spAutoFit/>
          </a:bodyPr>
          <a:lstStyle/>
          <a:p>
            <a:pPr marL="342900" lvl="0" indent="-342900">
              <a:lnSpc>
                <a:spcPct val="115000"/>
              </a:lnSpc>
              <a:buFont typeface="+mj-lt"/>
              <a:buAutoNum type="arabicPeriod"/>
            </a:pP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下列介质访问控制方法中，不可能发生冲突的是（</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ACD</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p>
          <a:p>
            <a:pPr marL="228600">
              <a:lnSpc>
                <a:spcPct val="115000"/>
              </a:lnSpc>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 CDMA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228600">
              <a:lnSpc>
                <a:spcPct val="115000"/>
              </a:lnSpc>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 CSMA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228600">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 TDMA</a:t>
            </a:r>
            <a:br>
              <a:rPr lang="en-US" altLang="zh-CN" kern="100" dirty="0">
                <a:latin typeface="DengXian" panose="02010600030101010101" pitchFamily="2" charset="-122"/>
                <a:ea typeface="DengXian" panose="02010600030101010101" pitchFamily="2" charset="-122"/>
                <a:cs typeface="Times New Roman" panose="02020603050405020304" pitchFamily="18" charset="0"/>
              </a:rPr>
            </a:br>
            <a:r>
              <a:rPr lang="en-US" altLang="zh-CN" sz="1800" dirty="0">
                <a:effectLst/>
                <a:latin typeface="DengXian" panose="02010600030101010101" pitchFamily="2" charset="-122"/>
                <a:cs typeface="Times New Roman" panose="02020603050405020304" pitchFamily="18" charset="0"/>
              </a:rPr>
              <a:t>D. FDMA</a:t>
            </a:r>
            <a:r>
              <a:rPr lang="zh-CN" altLang="zh-CN" dirty="0">
                <a:effectLst/>
              </a:rPr>
              <a:t> </a:t>
            </a:r>
            <a:endParaRPr kumimoji="1" lang="zh-CN" altLang="en-US" dirty="0"/>
          </a:p>
        </p:txBody>
      </p:sp>
      <p:sp>
        <p:nvSpPr>
          <p:cNvPr id="4" name="文本框 3">
            <a:extLst>
              <a:ext uri="{FF2B5EF4-FFF2-40B4-BE49-F238E27FC236}">
                <a16:creationId xmlns:a16="http://schemas.microsoft.com/office/drawing/2014/main" id="{E0F62890-B6BA-C7D7-9624-57669C50713C}"/>
              </a:ext>
            </a:extLst>
          </p:cNvPr>
          <p:cNvSpPr txBox="1"/>
          <p:nvPr/>
        </p:nvSpPr>
        <p:spPr>
          <a:xfrm>
            <a:off x="845852" y="2967335"/>
            <a:ext cx="8755348" cy="646331"/>
          </a:xfrm>
          <a:prstGeom prst="rect">
            <a:avLst/>
          </a:prstGeom>
          <a:noFill/>
        </p:spPr>
        <p:txBody>
          <a:bodyPr wrap="square">
            <a:spAutoFit/>
          </a:bodyPr>
          <a:lstStyle/>
          <a:p>
            <a:r>
              <a:rPr lang="en-US" altLang="zh-CN" sz="1800" dirty="0">
                <a:effectLst/>
                <a:ea typeface="DengXian" panose="02010600030101010101" pitchFamily="2" charset="-122"/>
                <a:cs typeface="Times New Roman" panose="02020603050405020304" pitchFamily="18" charset="0"/>
              </a:rPr>
              <a:t>2.</a:t>
            </a:r>
            <a:r>
              <a:rPr lang="zh-CN" altLang="en-US" sz="1800" dirty="0">
                <a:effectLst/>
                <a:ea typeface="DengXian" panose="02010600030101010101" pitchFamily="2" charset="-122"/>
                <a:cs typeface="Times New Roman" panose="02020603050405020304" pitchFamily="18" charset="0"/>
              </a:rPr>
              <a:t>   </a:t>
            </a:r>
            <a:r>
              <a:rPr lang="zh-CN" altLang="zh-CN" sz="1800" dirty="0">
                <a:effectLst/>
                <a:ea typeface="DengXian" panose="02010600030101010101" pitchFamily="2" charset="-122"/>
                <a:cs typeface="Times New Roman" panose="02020603050405020304" pitchFamily="18" charset="0"/>
              </a:rPr>
              <a:t>偶校验是指</a:t>
            </a:r>
            <a:r>
              <a:rPr lang="en-US" altLang="zh-CN" sz="1800" dirty="0">
                <a:effectLst/>
                <a:ea typeface="DengXian" panose="02010600030101010101" pitchFamily="2" charset="-122"/>
                <a:cs typeface="Times New Roman" panose="02020603050405020304" pitchFamily="18" charset="0"/>
              </a:rPr>
              <a:t> ____</a:t>
            </a:r>
            <a:r>
              <a:rPr lang="zh-CN" altLang="zh-CN" sz="1800" dirty="0">
                <a:effectLst/>
                <a:ea typeface="DengXian" panose="02010600030101010101" pitchFamily="2" charset="-122"/>
                <a:cs typeface="Times New Roman" panose="02020603050405020304" pitchFamily="18" charset="0"/>
              </a:rPr>
              <a:t>（</a:t>
            </a:r>
            <a:r>
              <a:rPr lang="zh-CN" altLang="zh-CN" sz="1800" dirty="0">
                <a:solidFill>
                  <a:srgbClr val="FF0000"/>
                </a:solidFill>
                <a:effectLst/>
                <a:ea typeface="DengXian" panose="02010600030101010101" pitchFamily="2" charset="-122"/>
                <a:cs typeface="Times New Roman" panose="02020603050405020304" pitchFamily="18" charset="0"/>
              </a:rPr>
              <a:t>包括校验位在内的</a:t>
            </a:r>
            <a:r>
              <a:rPr lang="zh-CN" altLang="zh-CN" sz="1800" dirty="0">
                <a:effectLst/>
                <a:ea typeface="DengXian" panose="02010600030101010101" pitchFamily="2" charset="-122"/>
                <a:cs typeface="Times New Roman" panose="02020603050405020304" pitchFamily="18" charset="0"/>
              </a:rPr>
              <a:t>）所有二进制位的模二和为</a:t>
            </a:r>
            <a:r>
              <a:rPr lang="en-US" altLang="zh-CN" sz="1800" dirty="0">
                <a:effectLst/>
                <a:ea typeface="DengXian" panose="02010600030101010101" pitchFamily="2" charset="-122"/>
                <a:cs typeface="Times New Roman" panose="02020603050405020304" pitchFamily="18" charset="0"/>
              </a:rPr>
              <a:t>0</a:t>
            </a:r>
            <a:r>
              <a:rPr lang="zh-CN" altLang="zh-CN" sz="1800" dirty="0">
                <a:effectLst/>
                <a:ea typeface="DengXian" panose="02010600030101010101" pitchFamily="2" charset="-122"/>
                <a:cs typeface="Times New Roman" panose="02020603050405020304" pitchFamily="18" charset="0"/>
              </a:rPr>
              <a:t>（或</a:t>
            </a:r>
            <a:r>
              <a:rPr lang="en-US" altLang="zh-CN" sz="1800" dirty="0">
                <a:solidFill>
                  <a:srgbClr val="FF0000"/>
                </a:solidFill>
                <a:effectLst/>
                <a:ea typeface="DengXian" panose="02010600030101010101" pitchFamily="2" charset="-122"/>
                <a:cs typeface="Times New Roman" panose="02020603050405020304" pitchFamily="18" charset="0"/>
              </a:rPr>
              <a:t>1</a:t>
            </a:r>
            <a:r>
              <a:rPr lang="zh-CN" altLang="zh-CN" sz="1800" dirty="0">
                <a:solidFill>
                  <a:srgbClr val="FF0000"/>
                </a:solidFill>
                <a:effectLst/>
                <a:ea typeface="DengXian" panose="02010600030101010101" pitchFamily="2" charset="-122"/>
                <a:cs typeface="Times New Roman" panose="02020603050405020304" pitchFamily="18" charset="0"/>
              </a:rPr>
              <a:t>的数量为偶数个</a:t>
            </a:r>
            <a:r>
              <a:rPr lang="zh-CN" altLang="zh-CN" sz="1800" dirty="0">
                <a:effectLst/>
                <a:ea typeface="DengXian" panose="02010600030101010101" pitchFamily="2" charset="-122"/>
                <a:cs typeface="Times New Roman" panose="02020603050405020304" pitchFamily="18" charset="0"/>
              </a:rPr>
              <a:t>）</a:t>
            </a:r>
            <a:r>
              <a:rPr lang="en-US" altLang="zh-CN" sz="1800" dirty="0">
                <a:effectLst/>
                <a:ea typeface="DengXian" panose="02010600030101010101" pitchFamily="2" charset="-122"/>
                <a:cs typeface="Times New Roman" panose="02020603050405020304" pitchFamily="18" charset="0"/>
              </a:rPr>
              <a:t>____, </a:t>
            </a:r>
            <a:r>
              <a:rPr lang="zh-CN" altLang="zh-CN" sz="1800" dirty="0">
                <a:effectLst/>
                <a:ea typeface="DengXian" panose="02010600030101010101" pitchFamily="2" charset="-122"/>
                <a:cs typeface="Times New Roman" panose="02020603050405020304" pitchFamily="18" charset="0"/>
              </a:rPr>
              <a:t>对 于数据</a:t>
            </a:r>
            <a:r>
              <a:rPr lang="en-US" altLang="zh-CN" sz="1800" dirty="0">
                <a:effectLst/>
                <a:ea typeface="DengXian" panose="02010600030101010101" pitchFamily="2" charset="-122"/>
                <a:cs typeface="Times New Roman" panose="02020603050405020304" pitchFamily="18" charset="0"/>
              </a:rPr>
              <a:t> 00110110</a:t>
            </a:r>
            <a:r>
              <a:rPr lang="zh-CN" altLang="zh-CN" sz="1800" dirty="0">
                <a:effectLst/>
                <a:ea typeface="DengXian" panose="02010600030101010101" pitchFamily="2" charset="-122"/>
                <a:cs typeface="Times New Roman" panose="02020603050405020304" pitchFamily="18" charset="0"/>
              </a:rPr>
              <a:t>，其偶校验位是</a:t>
            </a:r>
            <a:r>
              <a:rPr lang="en-US" altLang="zh-CN" sz="1800" dirty="0">
                <a:effectLst/>
                <a:ea typeface="DengXian" panose="02010600030101010101" pitchFamily="2" charset="-122"/>
                <a:cs typeface="Times New Roman" panose="02020603050405020304" pitchFamily="18" charset="0"/>
              </a:rPr>
              <a:t>___</a:t>
            </a:r>
            <a:r>
              <a:rPr lang="en-US" altLang="zh-CN" sz="1800" dirty="0">
                <a:solidFill>
                  <a:srgbClr val="FF0000"/>
                </a:solidFill>
                <a:effectLst/>
                <a:ea typeface="DengXian" panose="02010600030101010101" pitchFamily="2" charset="-122"/>
                <a:cs typeface="Times New Roman" panose="02020603050405020304" pitchFamily="18" charset="0"/>
              </a:rPr>
              <a:t>0</a:t>
            </a:r>
            <a:r>
              <a:rPr lang="en-US" altLang="zh-CN" sz="1800" dirty="0">
                <a:effectLst/>
                <a:ea typeface="DengXian" panose="02010600030101010101" pitchFamily="2" charset="-122"/>
                <a:cs typeface="Times New Roman" panose="02020603050405020304" pitchFamily="18" charset="0"/>
              </a:rPr>
              <a:t>___</a:t>
            </a:r>
            <a:r>
              <a:rPr lang="zh-CN" altLang="zh-CN" sz="1800" dirty="0">
                <a:effectLst/>
                <a:ea typeface="DengXian" panose="02010600030101010101" pitchFamily="2" charset="-122"/>
                <a:cs typeface="Times New Roman" panose="02020603050405020304" pitchFamily="18" charset="0"/>
              </a:rPr>
              <a:t>。 </a:t>
            </a:r>
            <a:endParaRPr lang="zh-CN" altLang="en-US" dirty="0"/>
          </a:p>
        </p:txBody>
      </p:sp>
      <p:sp>
        <p:nvSpPr>
          <p:cNvPr id="9" name="文本框 8">
            <a:extLst>
              <a:ext uri="{FF2B5EF4-FFF2-40B4-BE49-F238E27FC236}">
                <a16:creationId xmlns:a16="http://schemas.microsoft.com/office/drawing/2014/main" id="{F44FBC49-1586-3BC2-554A-C18560D92315}"/>
              </a:ext>
            </a:extLst>
          </p:cNvPr>
          <p:cNvSpPr txBox="1"/>
          <p:nvPr/>
        </p:nvSpPr>
        <p:spPr>
          <a:xfrm>
            <a:off x="815666" y="3703668"/>
            <a:ext cx="8785533" cy="2435347"/>
          </a:xfrm>
          <a:prstGeom prst="rect">
            <a:avLst/>
          </a:prstGeom>
          <a:noFill/>
        </p:spPr>
        <p:txBody>
          <a:bodyPr wrap="square">
            <a:spAutoFit/>
          </a:bodyPr>
          <a:lstStyle/>
          <a:p>
            <a:pPr>
              <a:lnSpc>
                <a:spcPct val="150000"/>
              </a:lnSpc>
              <a:spcAft>
                <a:spcPts val="800"/>
              </a:spcAft>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3</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以下地址中哪些可能是有效的以太网物理（</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MAC</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）地址？（</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 B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A.202.23.45.127</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B.FF:FF:FF:FF:FF:FF</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C.58:4E:3D:45:12:DG</a:t>
            </a:r>
            <a:b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zh-CN" altLang="en-US"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800" dirty="0">
                <a:effectLst/>
                <a:latin typeface="DengXian" panose="02010600030101010101" pitchFamily="2" charset="-122"/>
                <a:cs typeface="Times New Roman" panose="02020603050405020304" pitchFamily="18" charset="0"/>
              </a:rPr>
              <a:t>D.34:4F:16:2S:76:1A</a:t>
            </a:r>
            <a:r>
              <a:rPr lang="zh-CN" altLang="zh-CN" dirty="0">
                <a:effectLst/>
              </a:rPr>
              <a:t> </a:t>
            </a:r>
            <a:endParaRPr lang="zh-CN" altLang="en-US" dirty="0"/>
          </a:p>
        </p:txBody>
      </p:sp>
    </p:spTree>
    <p:extLst>
      <p:ext uri="{BB962C8B-B14F-4D97-AF65-F5344CB8AC3E}">
        <p14:creationId xmlns:p14="http://schemas.microsoft.com/office/powerpoint/2010/main" val="338118957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775393" cy="523220"/>
          </a:xfrm>
          <a:prstGeom prst="rect">
            <a:avLst/>
          </a:prstGeom>
        </p:spPr>
        <p:txBody>
          <a:bodyPr wrap="none">
            <a:spAutoFit/>
          </a:bodyPr>
          <a:lstStyle/>
          <a:p>
            <a:r>
              <a:rPr lang="zh-CN" altLang="en-US" sz="2800" dirty="0">
                <a:solidFill>
                  <a:srgbClr val="06518A"/>
                </a:solidFill>
                <a:cs typeface="+mn-ea"/>
                <a:sym typeface="+mn-lt"/>
              </a:rPr>
              <a:t>数据链路层：课后习题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5" name="文本框 4">
            <a:extLst>
              <a:ext uri="{FF2B5EF4-FFF2-40B4-BE49-F238E27FC236}">
                <a16:creationId xmlns:a16="http://schemas.microsoft.com/office/drawing/2014/main" id="{C8020F8E-F9B2-3B58-B81C-0FDD5E7860DF}"/>
              </a:ext>
            </a:extLst>
          </p:cNvPr>
          <p:cNvSpPr txBox="1"/>
          <p:nvPr/>
        </p:nvSpPr>
        <p:spPr>
          <a:xfrm>
            <a:off x="513566" y="1128781"/>
            <a:ext cx="11379897" cy="4819268"/>
          </a:xfrm>
          <a:prstGeom prst="rect">
            <a:avLst/>
          </a:prstGeom>
          <a:noFill/>
        </p:spPr>
        <p:txBody>
          <a:bodyPr wrap="square">
            <a:spAutoFit/>
          </a:bodyPr>
          <a:lstStyle/>
          <a:p>
            <a:pPr>
              <a:lnSpc>
                <a:spcPct val="115000"/>
              </a:lnSpc>
              <a:spcAft>
                <a:spcPts val="800"/>
              </a:spcAft>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4</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无线局域网是我们生活和工作中最常使用的计算机网络之一，请回答以下关于无线局域网的问题：</a:t>
            </a:r>
          </a:p>
          <a:p>
            <a:pPr>
              <a:lnSpc>
                <a:spcPct val="115000"/>
              </a:lnSpc>
              <a:spcAft>
                <a:spcPts val="800"/>
              </a:spcAft>
            </a:pP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CD</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和</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CA</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各表示什么含义？请简要分析</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CSMA/CD</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与</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CSMA/CA</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的主要区别</a:t>
            </a:r>
            <a:b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CD</a:t>
            </a:r>
            <a:r>
              <a:rPr lang="zh-CN" altLang="zh-CN" sz="1200" kern="100" dirty="0">
                <a:latin typeface="DengXian" panose="02010600030101010101" pitchFamily="2" charset="-122"/>
                <a:ea typeface="DengXian" panose="02010600030101010101" pitchFamily="2" charset="-122"/>
                <a:cs typeface="Times New Roman" panose="02020603050405020304" pitchFamily="18" charset="0"/>
              </a:rPr>
              <a:t>表示碰撞检测，</a:t>
            </a:r>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CA</a:t>
            </a:r>
            <a:r>
              <a:rPr lang="zh-CN" altLang="zh-CN" sz="1200" kern="100" dirty="0">
                <a:latin typeface="DengXian" panose="02010600030101010101" pitchFamily="2" charset="-122"/>
                <a:ea typeface="DengXian" panose="02010600030101010101" pitchFamily="2" charset="-122"/>
                <a:cs typeface="Times New Roman" panose="02020603050405020304" pitchFamily="18" charset="0"/>
              </a:rPr>
              <a:t>表示碰撞避免。</a:t>
            </a:r>
          </a:p>
          <a:p>
            <a:pPr>
              <a:lnSpc>
                <a:spcPct val="115000"/>
              </a:lnSpc>
              <a:spcAft>
                <a:spcPts val="800"/>
              </a:spcAft>
            </a:pP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主要区别：</a:t>
            </a:r>
          </a:p>
          <a:p>
            <a:pPr>
              <a:lnSpc>
                <a:spcPct val="115000"/>
              </a:lnSpc>
              <a:spcAft>
                <a:spcPts val="800"/>
              </a:spcAft>
            </a:pP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1.</a:t>
            </a:r>
            <a:r>
              <a:rPr lang="zh-CN" altLang="en-US" sz="1200" b="1" kern="100" dirty="0">
                <a:effectLst/>
                <a:latin typeface="DengXian" panose="02010600030101010101" pitchFamily="2" charset="-122"/>
                <a:ea typeface="DengXian" panose="02010600030101010101" pitchFamily="2" charset="-122"/>
                <a:cs typeface="Times New Roman" panose="02020603050405020304" pitchFamily="18" charset="0"/>
              </a:rPr>
              <a:t>冲突避免情况不同</a:t>
            </a:r>
            <a:r>
              <a:rPr lang="zh-CN" altLang="en-US"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CSMA/CD</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可以检测冲突，但无法避免；</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CSMA/CA</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发送数据的同时不能检测信道上有无冲突，本节点处没有冲突并不意味着在接收节点处就没有冲突，只能尽量避免。</a:t>
            </a:r>
            <a:b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2.</a:t>
            </a:r>
            <a:r>
              <a:rPr lang="zh-CN" altLang="zh-CN" sz="1200" b="1" kern="100" dirty="0">
                <a:effectLst/>
                <a:latin typeface="DengXian" panose="02010600030101010101" pitchFamily="2" charset="-122"/>
                <a:ea typeface="DengXian" panose="02010600030101010101" pitchFamily="2" charset="-122"/>
                <a:cs typeface="Times New Roman" panose="02020603050405020304" pitchFamily="18" charset="0"/>
              </a:rPr>
              <a:t>传输介质不同</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CSMA/CD</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用于总线形以太网，</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CSMA/CA</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用于无线局域网</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802.11a/b/g/n</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等。</a:t>
            </a:r>
            <a:b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3.</a:t>
            </a:r>
            <a:r>
              <a:rPr lang="zh-CN" altLang="zh-CN" sz="1200" b="1" kern="100" dirty="0">
                <a:effectLst/>
                <a:latin typeface="DengXian" panose="02010600030101010101" pitchFamily="2" charset="-122"/>
                <a:ea typeface="DengXian" panose="02010600030101010101" pitchFamily="2" charset="-122"/>
                <a:cs typeface="Times New Roman" panose="02020603050405020304" pitchFamily="18" charset="0"/>
              </a:rPr>
              <a:t>检测方式不同</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CSMA/CD</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通过电缆中的电压变化来检测；而</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CSMA/CA</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采用能量检测、载波检测和能量载波混合检测三种检测信道空闲的方式。</a:t>
            </a:r>
            <a:b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b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总结：</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CSMA/CA</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协议的基本思想是在发送数据时先广播告知其他结点，让其他结点在某段时间内不要发送数据，以免出现碰撞。</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CSMA/CD</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协议的基本思想是发送前监听，边发送边监听，一旦出现碰撞马上停止发送。</a:t>
            </a:r>
            <a:b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2</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 请简要描述以太网的</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CSMA/CA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协议实现碰撞避免的三种机制，并简要说明它们的原理。</a:t>
            </a:r>
            <a:endPar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1.</a:t>
            </a:r>
            <a:r>
              <a:rPr lang="en" altLang="zh-CN" sz="1200" b="1" kern="100" dirty="0">
                <a:latin typeface="DengXian" panose="02010600030101010101" pitchFamily="2" charset="-122"/>
                <a:ea typeface="DengXian" panose="02010600030101010101" pitchFamily="2" charset="-122"/>
                <a:cs typeface="Times New Roman" panose="02020603050405020304" pitchFamily="18" charset="0"/>
              </a:rPr>
              <a:t>RTS/CTS</a:t>
            </a:r>
            <a:r>
              <a:rPr lang="zh-CN" altLang="en" sz="1200" b="1" kern="100" dirty="0">
                <a:latin typeface="DengXian" panose="02010600030101010101" pitchFamily="2" charset="-122"/>
                <a:ea typeface="DengXian" panose="02010600030101010101" pitchFamily="2" charset="-122"/>
                <a:cs typeface="Times New Roman" panose="02020603050405020304" pitchFamily="18" charset="0"/>
              </a:rPr>
              <a:t>（</a:t>
            </a:r>
            <a:r>
              <a:rPr lang="en" altLang="zh-CN" sz="1200" b="1" kern="100" dirty="0">
                <a:latin typeface="DengXian" panose="02010600030101010101" pitchFamily="2" charset="-122"/>
                <a:ea typeface="DengXian" panose="02010600030101010101" pitchFamily="2" charset="-122"/>
                <a:cs typeface="Times New Roman" panose="02020603050405020304" pitchFamily="18" charset="0"/>
              </a:rPr>
              <a:t>Request to Send/Clear to Send</a:t>
            </a:r>
            <a:r>
              <a:rPr lang="zh-CN" altLang="en" sz="1200" b="1"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b="1" kern="100" dirty="0">
                <a:latin typeface="DengXian" panose="02010600030101010101" pitchFamily="2" charset="-122"/>
                <a:ea typeface="DengXian" panose="02010600030101010101" pitchFamily="2" charset="-122"/>
                <a:cs typeface="Times New Roman" panose="02020603050405020304" pitchFamily="18" charset="0"/>
              </a:rPr>
              <a:t>机制</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a:t>
            </a:r>
          </a:p>
          <a:p>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发送端在发送数据之前，先发送一个</a:t>
            </a:r>
            <a:r>
              <a:rPr lang="en" altLang="zh-CN" sz="1200" kern="100" dirty="0">
                <a:latin typeface="DengXian" panose="02010600030101010101" pitchFamily="2" charset="-122"/>
                <a:ea typeface="DengXian" panose="02010600030101010101" pitchFamily="2" charset="-122"/>
                <a:cs typeface="Times New Roman" panose="02020603050405020304" pitchFamily="18" charset="0"/>
              </a:rPr>
              <a:t>RTS</a:t>
            </a:r>
            <a:r>
              <a:rPr lang="zh-CN" altLang="en" sz="1200"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请求发送）帧给接收端，接收端收到</a:t>
            </a:r>
            <a:r>
              <a:rPr lang="en" altLang="zh-CN" sz="1200" kern="100" dirty="0">
                <a:latin typeface="DengXian" panose="02010600030101010101" pitchFamily="2" charset="-122"/>
                <a:ea typeface="DengXian" panose="02010600030101010101" pitchFamily="2" charset="-122"/>
                <a:cs typeface="Times New Roman" panose="02020603050405020304" pitchFamily="18" charset="0"/>
              </a:rPr>
              <a:t>RTS</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后，如果信道空闲，则返回一个</a:t>
            </a:r>
            <a:r>
              <a:rPr lang="en" altLang="zh-CN" sz="1200" kern="100" dirty="0">
                <a:latin typeface="DengXian" panose="02010600030101010101" pitchFamily="2" charset="-122"/>
                <a:ea typeface="DengXian" panose="02010600030101010101" pitchFamily="2" charset="-122"/>
                <a:cs typeface="Times New Roman" panose="02020603050405020304" pitchFamily="18" charset="0"/>
              </a:rPr>
              <a:t>CTS</a:t>
            </a:r>
            <a:r>
              <a:rPr lang="zh-CN" altLang="en" sz="1200"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清除发送）帧。发送端收到</a:t>
            </a:r>
            <a:r>
              <a:rPr lang="en" altLang="zh-CN" sz="1200" kern="100" dirty="0">
                <a:latin typeface="DengXian" panose="02010600030101010101" pitchFamily="2" charset="-122"/>
                <a:ea typeface="DengXian" panose="02010600030101010101" pitchFamily="2" charset="-122"/>
                <a:cs typeface="Times New Roman" panose="02020603050405020304" pitchFamily="18" charset="0"/>
              </a:rPr>
              <a:t>CTS</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后，开始发送数据。该机制主要用于减少隐藏节点问题，即避免在无线网络中，由于节点之间无法直接相互通信而导致的碰撞。</a:t>
            </a:r>
            <a:endParaRPr lang="en-US" altLang="zh-CN" sz="1200" kern="100" dirty="0">
              <a:latin typeface="DengXian" panose="02010600030101010101" pitchFamily="2" charset="-122"/>
              <a:ea typeface="DengXian" panose="02010600030101010101" pitchFamily="2" charset="-122"/>
              <a:cs typeface="Times New Roman" panose="02020603050405020304" pitchFamily="18" charset="0"/>
            </a:endParaRPr>
          </a:p>
          <a:p>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2.</a:t>
            </a:r>
            <a:r>
              <a:rPr lang="zh-CN" altLang="en-US" sz="1200" b="1" kern="100" dirty="0">
                <a:latin typeface="DengXian" panose="02010600030101010101" pitchFamily="2" charset="-122"/>
                <a:ea typeface="DengXian" panose="02010600030101010101" pitchFamily="2" charset="-122"/>
                <a:cs typeface="Times New Roman" panose="02020603050405020304" pitchFamily="18" charset="0"/>
              </a:rPr>
              <a:t>随机退避机制</a:t>
            </a:r>
            <a:r>
              <a:rPr lang="en-US" altLang="zh-CN" sz="1200" b="1"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b="1" kern="100" dirty="0">
                <a:latin typeface="DengXian" panose="02010600030101010101" pitchFamily="2" charset="-122"/>
                <a:ea typeface="DengXian" panose="02010600030101010101" pitchFamily="2" charset="-122"/>
                <a:cs typeface="Times New Roman" panose="02020603050405020304" pitchFamily="18" charset="0"/>
              </a:rPr>
              <a:t>二进制指数退避</a:t>
            </a:r>
            <a:r>
              <a:rPr lang="en-US" altLang="zh-CN" sz="1200" b="1"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a:t>
            </a:r>
          </a:p>
          <a:p>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当节点发现信道忙碌时，会等待一个随机时间再重新检查信道状态，等待的时间由随机退避算法决定。通常采用二进制指数退避算法，即每次等待时间翻倍，直到达到最大退避时间。通过随机等待时间，可以减少多个节点在同一时间发送数据的概率，从而减少碰撞发生的可能性。</a:t>
            </a:r>
            <a:endParaRPr lang="en-US" altLang="zh-CN" sz="1200" kern="100" dirty="0">
              <a:latin typeface="DengXian" panose="02010600030101010101" pitchFamily="2" charset="-122"/>
              <a:ea typeface="DengXian" panose="02010600030101010101" pitchFamily="2" charset="-122"/>
              <a:cs typeface="Times New Roman" panose="02020603050405020304" pitchFamily="18" charset="0"/>
            </a:endParaRPr>
          </a:p>
          <a:p>
            <a:r>
              <a:rPr lang="en-US" altLang="zh-CN" sz="1200" kern="100" dirty="0">
                <a:latin typeface="DengXian" panose="02010600030101010101" pitchFamily="2" charset="-122"/>
                <a:ea typeface="DengXian" panose="02010600030101010101" pitchFamily="2" charset="-122"/>
                <a:cs typeface="Times New Roman" panose="02020603050405020304" pitchFamily="18" charset="0"/>
              </a:rPr>
              <a:t>3.</a:t>
            </a:r>
            <a:r>
              <a:rPr lang="zh-CN" altLang="en-US" sz="1200" b="1" kern="100" dirty="0">
                <a:latin typeface="DengXian" panose="02010600030101010101" pitchFamily="2" charset="-122"/>
                <a:ea typeface="DengXian" panose="02010600030101010101" pitchFamily="2" charset="-122"/>
                <a:cs typeface="Times New Roman" panose="02020603050405020304" pitchFamily="18" charset="0"/>
              </a:rPr>
              <a:t>数据帧确认机制</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a:t>
            </a:r>
            <a:endParaRPr lang="en-US" altLang="zh-CN" sz="1200" kern="100" dirty="0">
              <a:latin typeface="DengXian" panose="02010600030101010101" pitchFamily="2" charset="-122"/>
              <a:ea typeface="DengXian" panose="02010600030101010101" pitchFamily="2" charset="-122"/>
              <a:cs typeface="Times New Roman" panose="02020603050405020304" pitchFamily="18" charset="0"/>
            </a:endParaRPr>
          </a:p>
          <a:p>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发送端在发送数据帧后，等待接收端的确认帧（</a:t>
            </a:r>
            <a:r>
              <a:rPr lang="en" altLang="zh-CN" sz="1200" kern="100" dirty="0">
                <a:latin typeface="DengXian" panose="02010600030101010101" pitchFamily="2" charset="-122"/>
                <a:ea typeface="DengXian" panose="02010600030101010101" pitchFamily="2" charset="-122"/>
                <a:cs typeface="Times New Roman" panose="02020603050405020304" pitchFamily="18" charset="0"/>
              </a:rPr>
              <a:t>ACK</a:t>
            </a:r>
            <a:r>
              <a:rPr lang="zh-CN" altLang="en" sz="1200" kern="100" dirty="0">
                <a:latin typeface="DengXian" panose="02010600030101010101" pitchFamily="2" charset="-122"/>
                <a:ea typeface="DengXian" panose="02010600030101010101" pitchFamily="2" charset="-122"/>
                <a:cs typeface="Times New Roman" panose="02020603050405020304" pitchFamily="18" charset="0"/>
              </a:rPr>
              <a:t>）。</a:t>
            </a:r>
            <a:r>
              <a:rPr lang="zh-CN" altLang="en-US" sz="1200" kern="100" dirty="0">
                <a:latin typeface="DengXian" panose="02010600030101010101" pitchFamily="2" charset="-122"/>
                <a:ea typeface="DengXian" panose="02010600030101010101" pitchFamily="2" charset="-122"/>
                <a:cs typeface="Times New Roman" panose="02020603050405020304" pitchFamily="18" charset="0"/>
              </a:rPr>
              <a:t>如果在规定时间内未收到确认帧，发送端会认为数据帧丢失，重新发送数据。该机制确保数据帧正确到达接收端，有效减少了由于丢帧引起的重传，从而减少了网络中的碰撞和资源浪费。</a:t>
            </a:r>
          </a:p>
        </p:txBody>
      </p:sp>
    </p:spTree>
    <p:extLst>
      <p:ext uri="{BB962C8B-B14F-4D97-AF65-F5344CB8AC3E}">
        <p14:creationId xmlns:p14="http://schemas.microsoft.com/office/powerpoint/2010/main" val="129346980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4966424" cy="523220"/>
          </a:xfrm>
          <a:prstGeom prst="rect">
            <a:avLst/>
          </a:prstGeom>
        </p:spPr>
        <p:txBody>
          <a:bodyPr wrap="none">
            <a:spAutoFit/>
          </a:bodyPr>
          <a:lstStyle/>
          <a:p>
            <a:r>
              <a:rPr lang="zh-CN" altLang="en-US" sz="2800" dirty="0">
                <a:solidFill>
                  <a:srgbClr val="06518A"/>
                </a:solidFill>
                <a:cs typeface="+mn-ea"/>
                <a:sym typeface="+mn-lt"/>
              </a:rPr>
              <a:t>数据链路层：习题补充</a:t>
            </a:r>
            <a:r>
              <a:rPr lang="en-US" altLang="zh-CN" sz="2800" dirty="0">
                <a:solidFill>
                  <a:srgbClr val="06518A"/>
                </a:solidFill>
                <a:cs typeface="+mn-ea"/>
                <a:sym typeface="+mn-lt"/>
              </a:rPr>
              <a:t>---CRC</a:t>
            </a:r>
            <a:endParaRPr lang="zh-CN" altLang="en-US" sz="2800" dirty="0">
              <a:solidFill>
                <a:srgbClr val="06518A"/>
              </a:solidFill>
              <a:cs typeface="+mn-ea"/>
              <a:sym typeface="+mn-lt"/>
            </a:endParaRP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2" name="文本框 1">
            <a:extLst>
              <a:ext uri="{FF2B5EF4-FFF2-40B4-BE49-F238E27FC236}">
                <a16:creationId xmlns:a16="http://schemas.microsoft.com/office/drawing/2014/main" id="{140BFA48-A924-83C0-E276-DB9D61F6843D}"/>
              </a:ext>
            </a:extLst>
          </p:cNvPr>
          <p:cNvSpPr txBox="1"/>
          <p:nvPr/>
        </p:nvSpPr>
        <p:spPr>
          <a:xfrm>
            <a:off x="315742" y="1081324"/>
            <a:ext cx="11747752" cy="1754326"/>
          </a:xfrm>
          <a:prstGeom prst="rect">
            <a:avLst/>
          </a:prstGeom>
          <a:noFill/>
        </p:spPr>
        <p:txBody>
          <a:bodyPr wrap="square" rtlCol="0">
            <a:spAutoFit/>
          </a:bodyPr>
          <a:lstStyle/>
          <a:p>
            <a:r>
              <a:rPr kumimoji="1" lang="zh-CN" altLang="en-US" dirty="0"/>
              <a:t>例题：</a:t>
            </a:r>
            <a:endParaRPr kumimoji="1" lang="en-US" altLang="zh-CN" dirty="0"/>
          </a:p>
          <a:p>
            <a:endParaRPr kumimoji="1" lang="en-US" altLang="zh-CN" dirty="0"/>
          </a:p>
          <a:p>
            <a:r>
              <a:rPr kumimoji="1" lang="zh-CN" altLang="en-US" dirty="0"/>
              <a:t>设发送方和接收方约定的生成多项式</a:t>
            </a:r>
            <a:r>
              <a:rPr kumimoji="1" lang="en-US" altLang="zh-CN" dirty="0"/>
              <a:t>G(x)=X^3+X^2+1</a:t>
            </a:r>
            <a:r>
              <a:rPr kumimoji="1" lang="zh-CN" altLang="en-US" dirty="0"/>
              <a:t>，待传送数据</a:t>
            </a:r>
            <a:r>
              <a:rPr kumimoji="1" lang="en-US" altLang="zh-CN" dirty="0"/>
              <a:t>M=101001</a:t>
            </a:r>
            <a:r>
              <a:rPr kumimoji="1" lang="zh-CN" altLang="en-US" dirty="0"/>
              <a:t>，那么发送出去的数据是什么？</a:t>
            </a:r>
            <a:endParaRPr kumimoji="1" lang="en-US" altLang="zh-CN" dirty="0"/>
          </a:p>
          <a:p>
            <a:r>
              <a:rPr kumimoji="1" lang="en-US" altLang="zh-CN" dirty="0"/>
              <a:t>	</a:t>
            </a:r>
          </a:p>
          <a:p>
            <a:r>
              <a:rPr kumimoji="1" lang="zh-CN" altLang="en-US" dirty="0"/>
              <a:t>若接收方收到的二进制比特序列为</a:t>
            </a:r>
            <a:r>
              <a:rPr kumimoji="1" lang="en-US" altLang="zh-CN" dirty="0"/>
              <a:t>101001001</a:t>
            </a:r>
            <a:r>
              <a:rPr kumimoji="1" lang="zh-CN" altLang="en-US" dirty="0"/>
              <a:t>，给出接收方检验该序列是否出错的过程，如未出错，指出发送数据的比特序列和</a:t>
            </a:r>
            <a:r>
              <a:rPr kumimoji="1" lang="en-US" altLang="zh-CN" dirty="0"/>
              <a:t>CRC</a:t>
            </a:r>
            <a:r>
              <a:rPr kumimoji="1" lang="zh-CN" altLang="en-US" dirty="0"/>
              <a:t>检验码。</a:t>
            </a:r>
          </a:p>
        </p:txBody>
      </p:sp>
    </p:spTree>
    <p:extLst>
      <p:ext uri="{BB962C8B-B14F-4D97-AF65-F5344CB8AC3E}">
        <p14:creationId xmlns:p14="http://schemas.microsoft.com/office/powerpoint/2010/main" val="415890039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图片 368"/>
          <p:cNvPicPr>
            <a:picLocks noChangeAspect="1"/>
          </p:cNvPicPr>
          <p:nvPr/>
        </p:nvPicPr>
        <p:blipFill rotWithShape="1">
          <a:blip r:embed="rId3"/>
          <a:srcRect l="5124" t="28622" r="3501" b="28622"/>
          <a:stretch/>
        </p:blipFill>
        <p:spPr>
          <a:xfrm>
            <a:off x="0" y="-1"/>
            <a:ext cx="4267200" cy="6858001"/>
          </a:xfrm>
          <a:prstGeom prst="rect">
            <a:avLst/>
          </a:prstGeom>
          <a:solidFill>
            <a:srgbClr val="06518A"/>
          </a:solidFill>
        </p:spPr>
      </p:pic>
      <p:sp>
        <p:nvSpPr>
          <p:cNvPr id="8" name="文本框 7"/>
          <p:cNvSpPr txBox="1"/>
          <p:nvPr/>
        </p:nvSpPr>
        <p:spPr>
          <a:xfrm>
            <a:off x="5388271" y="1881902"/>
            <a:ext cx="1569660" cy="646331"/>
          </a:xfrm>
          <a:prstGeom prst="rect">
            <a:avLst/>
          </a:prstGeom>
          <a:noFill/>
        </p:spPr>
        <p:txBody>
          <a:bodyPr wrap="none" rtlCol="0">
            <a:spAutoFit/>
          </a:bodyPr>
          <a:lstStyle/>
          <a:p>
            <a:r>
              <a:rPr lang="zh-CN" altLang="en-US" sz="3600" dirty="0">
                <a:solidFill>
                  <a:srgbClr val="06518A"/>
                </a:solidFill>
                <a:cs typeface="+mn-ea"/>
                <a:sym typeface="+mn-lt"/>
              </a:rPr>
              <a:t>网络层</a:t>
            </a:r>
          </a:p>
        </p:txBody>
      </p:sp>
      <p:sp>
        <p:nvSpPr>
          <p:cNvPr id="24" name="文本框 23"/>
          <p:cNvSpPr txBox="1"/>
          <p:nvPr/>
        </p:nvSpPr>
        <p:spPr>
          <a:xfrm>
            <a:off x="5464288" y="2606829"/>
            <a:ext cx="6067311" cy="969753"/>
          </a:xfrm>
          <a:prstGeom prst="rect">
            <a:avLst/>
          </a:prstGeom>
          <a:noFill/>
        </p:spPr>
        <p:txBody>
          <a:bodyPr wrap="square" rtlCol="0">
            <a:spAutoFit/>
          </a:bodyPr>
          <a:lstStyle/>
          <a:p>
            <a:pPr>
              <a:lnSpc>
                <a:spcPct val="140000"/>
              </a:lnSpc>
            </a:pPr>
            <a:r>
              <a:rPr lang="zh-CN" altLang="en-US" sz="1400" dirty="0">
                <a:solidFill>
                  <a:schemeClr val="bg2">
                    <a:lumMod val="75000"/>
                  </a:schemeClr>
                </a:solidFill>
                <a:cs typeface="+mn-ea"/>
                <a:sym typeface="+mn-lt"/>
              </a:rPr>
              <a:t>本章是历年考查的重中之重，尤其是结合链路层、传输层、应用层出综合题的概率很大。其中</a:t>
            </a:r>
            <a:r>
              <a:rPr lang="en-US" altLang="zh-CN" sz="1400" dirty="0">
                <a:solidFill>
                  <a:schemeClr val="bg2">
                    <a:lumMod val="75000"/>
                  </a:schemeClr>
                </a:solidFill>
                <a:cs typeface="+mn-ea"/>
                <a:sym typeface="+mn-lt"/>
              </a:rPr>
              <a:t>IPv4</a:t>
            </a:r>
            <a:r>
              <a:rPr lang="zh-CN" altLang="en-US" sz="1400" dirty="0">
                <a:solidFill>
                  <a:schemeClr val="bg2">
                    <a:lumMod val="75000"/>
                  </a:schemeClr>
                </a:solidFill>
                <a:cs typeface="+mn-ea"/>
                <a:sym typeface="+mn-lt"/>
              </a:rPr>
              <a:t>以及路由的相关知识点是核心，历年考研</a:t>
            </a:r>
            <a:r>
              <a:rPr lang="en-US" altLang="zh-CN" sz="1400" dirty="0">
                <a:solidFill>
                  <a:schemeClr val="bg2">
                    <a:lumMod val="75000"/>
                  </a:schemeClr>
                </a:solidFill>
                <a:cs typeface="+mn-ea"/>
                <a:sym typeface="+mn-lt"/>
              </a:rPr>
              <a:t>408</a:t>
            </a:r>
            <a:r>
              <a:rPr lang="zh-CN" altLang="en-US" sz="1400" dirty="0">
                <a:solidFill>
                  <a:schemeClr val="bg2">
                    <a:lumMod val="75000"/>
                  </a:schemeClr>
                </a:solidFill>
                <a:cs typeface="+mn-ea"/>
                <a:sym typeface="+mn-lt"/>
              </a:rPr>
              <a:t>真题都有涉及，因此必须牢固掌握其原理，也要多做题，以便灵活应用。</a:t>
            </a:r>
          </a:p>
        </p:txBody>
      </p:sp>
      <p:grpSp>
        <p:nvGrpSpPr>
          <p:cNvPr id="26" name="组合 25"/>
          <p:cNvGrpSpPr/>
          <p:nvPr/>
        </p:nvGrpSpPr>
        <p:grpSpPr>
          <a:xfrm>
            <a:off x="4840528" y="2017198"/>
            <a:ext cx="471847" cy="471847"/>
            <a:chOff x="5432031" y="1864114"/>
            <a:chExt cx="576580" cy="576580"/>
          </a:xfrm>
          <a:solidFill>
            <a:srgbClr val="002060"/>
          </a:solidFill>
        </p:grpSpPr>
        <p:sp>
          <p:nvSpPr>
            <p:cNvPr id="27" name="圆角矩形 26"/>
            <p:cNvSpPr/>
            <p:nvPr/>
          </p:nvSpPr>
          <p:spPr>
            <a:xfrm>
              <a:off x="5432031" y="1864114"/>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28" name="组合 27"/>
            <p:cNvGrpSpPr/>
            <p:nvPr/>
          </p:nvGrpSpPr>
          <p:grpSpPr>
            <a:xfrm>
              <a:off x="5557436" y="2014381"/>
              <a:ext cx="325770" cy="276046"/>
              <a:chOff x="5552622" y="2014381"/>
              <a:chExt cx="325770" cy="276046"/>
            </a:xfrm>
            <a:grpFill/>
          </p:grpSpPr>
          <p:grpSp>
            <p:nvGrpSpPr>
              <p:cNvPr id="29" name="组合 28"/>
              <p:cNvGrpSpPr/>
              <p:nvPr/>
            </p:nvGrpSpPr>
            <p:grpSpPr>
              <a:xfrm>
                <a:off x="5552622" y="2014381"/>
                <a:ext cx="325770" cy="54000"/>
                <a:chOff x="5545930" y="2014381"/>
                <a:chExt cx="325770" cy="54000"/>
              </a:xfrm>
              <a:grpFill/>
            </p:grpSpPr>
            <p:sp>
              <p:nvSpPr>
                <p:cNvPr id="36" name="椭圆 3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3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0" name="组合 29"/>
              <p:cNvGrpSpPr/>
              <p:nvPr/>
            </p:nvGrpSpPr>
            <p:grpSpPr>
              <a:xfrm>
                <a:off x="5552622" y="2125404"/>
                <a:ext cx="325770" cy="54000"/>
                <a:chOff x="5545930" y="2014381"/>
                <a:chExt cx="325770" cy="54000"/>
              </a:xfrm>
              <a:grpFill/>
            </p:grpSpPr>
            <p:sp>
              <p:nvSpPr>
                <p:cNvPr id="34" name="椭圆 33"/>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1" name="组合 30"/>
              <p:cNvGrpSpPr/>
              <p:nvPr/>
            </p:nvGrpSpPr>
            <p:grpSpPr>
              <a:xfrm>
                <a:off x="5552622" y="2236427"/>
                <a:ext cx="325770" cy="54000"/>
                <a:chOff x="5545930" y="2014381"/>
                <a:chExt cx="325770" cy="54000"/>
              </a:xfrm>
              <a:grpFill/>
            </p:grpSpPr>
            <p:sp>
              <p:nvSpPr>
                <p:cNvPr id="32" name="椭圆 31"/>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32"/>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sp>
        <p:nvSpPr>
          <p:cNvPr id="19" name="圆角矩形 18"/>
          <p:cNvSpPr/>
          <p:nvPr/>
        </p:nvSpPr>
        <p:spPr>
          <a:xfrm>
            <a:off x="1088571" y="2242417"/>
            <a:ext cx="2090058" cy="2417358"/>
          </a:xfrm>
          <a:prstGeom prst="roundRect">
            <a:avLst>
              <a:gd name="adj" fmla="val 8846"/>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文本框 6"/>
          <p:cNvSpPr txBox="1"/>
          <p:nvPr/>
        </p:nvSpPr>
        <p:spPr>
          <a:xfrm>
            <a:off x="1291062" y="2072800"/>
            <a:ext cx="2050561" cy="2215991"/>
          </a:xfrm>
          <a:prstGeom prst="rect">
            <a:avLst/>
          </a:prstGeom>
          <a:noFill/>
        </p:spPr>
        <p:txBody>
          <a:bodyPr wrap="none" rtlCol="0">
            <a:spAutoFit/>
          </a:bodyPr>
          <a:lstStyle/>
          <a:p>
            <a:r>
              <a:rPr lang="en-US" altLang="zh-CN" sz="13800" dirty="0">
                <a:solidFill>
                  <a:schemeClr val="bg1"/>
                </a:solidFill>
                <a:cs typeface="+mn-ea"/>
                <a:sym typeface="+mn-lt"/>
              </a:rPr>
              <a:t>04</a:t>
            </a:r>
            <a:endParaRPr lang="zh-CN" altLang="en-US" sz="13800" dirty="0">
              <a:solidFill>
                <a:schemeClr val="bg1"/>
              </a:solidFill>
              <a:cs typeface="+mn-ea"/>
              <a:sym typeface="+mn-lt"/>
            </a:endParaRPr>
          </a:p>
        </p:txBody>
      </p:sp>
      <p:sp>
        <p:nvSpPr>
          <p:cNvPr id="20" name="文本框 19"/>
          <p:cNvSpPr txBox="1"/>
          <p:nvPr/>
        </p:nvSpPr>
        <p:spPr>
          <a:xfrm>
            <a:off x="1091558" y="3890281"/>
            <a:ext cx="2158945" cy="523220"/>
          </a:xfrm>
          <a:prstGeom prst="rect">
            <a:avLst/>
          </a:prstGeom>
          <a:noFill/>
        </p:spPr>
        <p:txBody>
          <a:bodyPr wrap="square" rtlCol="0">
            <a:spAutoFit/>
          </a:bodyPr>
          <a:lstStyle/>
          <a:p>
            <a:r>
              <a:rPr lang="en-US" altLang="zh-CN" sz="2800" dirty="0">
                <a:solidFill>
                  <a:schemeClr val="bg1"/>
                </a:solidFill>
                <a:cs typeface="+mn-ea"/>
                <a:sym typeface="+mn-lt"/>
              </a:rPr>
              <a:t>PART FOUR</a:t>
            </a:r>
            <a:endParaRPr lang="zh-CN" altLang="en-US" sz="2800" dirty="0">
              <a:solidFill>
                <a:schemeClr val="bg1"/>
              </a:solidFill>
              <a:cs typeface="+mn-ea"/>
              <a:sym typeface="+mn-lt"/>
            </a:endParaRPr>
          </a:p>
        </p:txBody>
      </p:sp>
      <p:cxnSp>
        <p:nvCxnSpPr>
          <p:cNvPr id="10" name="直接连接符 9"/>
          <p:cNvCxnSpPr/>
          <p:nvPr/>
        </p:nvCxnSpPr>
        <p:spPr>
          <a:xfrm>
            <a:off x="5550013" y="3854825"/>
            <a:ext cx="5904356" cy="0"/>
          </a:xfrm>
          <a:prstGeom prst="line">
            <a:avLst/>
          </a:prstGeom>
          <a:ln w="12700">
            <a:solidFill>
              <a:srgbClr val="3C4D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33975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1261884" cy="523220"/>
          </a:xfrm>
          <a:prstGeom prst="rect">
            <a:avLst/>
          </a:prstGeom>
        </p:spPr>
        <p:txBody>
          <a:bodyPr wrap="none">
            <a:spAutoFit/>
          </a:bodyPr>
          <a:lstStyle/>
          <a:p>
            <a:r>
              <a:rPr lang="zh-CN" altLang="en-US" sz="2800" dirty="0">
                <a:solidFill>
                  <a:srgbClr val="06518A"/>
                </a:solidFill>
                <a:cs typeface="+mn-ea"/>
                <a:sym typeface="+mn-lt"/>
              </a:rPr>
              <a:t>网络层</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2" name="文本框 1">
            <a:extLst>
              <a:ext uri="{FF2B5EF4-FFF2-40B4-BE49-F238E27FC236}">
                <a16:creationId xmlns:a16="http://schemas.microsoft.com/office/drawing/2014/main" id="{22B0A5AE-9278-243C-B76D-B47EA1EA4BDA}"/>
              </a:ext>
            </a:extLst>
          </p:cNvPr>
          <p:cNvSpPr txBox="1"/>
          <p:nvPr/>
        </p:nvSpPr>
        <p:spPr>
          <a:xfrm>
            <a:off x="815667" y="1049807"/>
            <a:ext cx="9800873" cy="4215449"/>
          </a:xfrm>
          <a:prstGeom prst="rect">
            <a:avLst/>
          </a:prstGeom>
          <a:noFill/>
        </p:spPr>
        <p:txBody>
          <a:bodyPr wrap="square" rtlCol="0">
            <a:spAutoFit/>
          </a:bodyPr>
          <a:lstStyle/>
          <a:p>
            <a:pPr lvl="0">
              <a:lnSpc>
                <a:spcPct val="115000"/>
              </a:lnSpc>
            </a:pPr>
            <a:r>
              <a:rPr kumimoji="1" lang="zh-CN" altLang="en-US" dirty="0"/>
              <a:t>（一）网络层的功能</a:t>
            </a:r>
            <a:br>
              <a:rPr kumimoji="1" lang="en-US" altLang="zh-CN" dirty="0"/>
            </a:br>
            <a:r>
              <a:rPr kumimoji="1" lang="en-US" altLang="zh-CN" dirty="0"/>
              <a:t>	</a:t>
            </a:r>
            <a:r>
              <a:rPr kumimoji="1" lang="zh-CN" altLang="en-US" dirty="0"/>
              <a:t>路由与转发；拥塞控制</a:t>
            </a:r>
            <a:endParaRPr kumimoji="1" lang="en-US" altLang="zh-CN" dirty="0"/>
          </a:p>
          <a:p>
            <a:pPr lvl="0">
              <a:lnSpc>
                <a:spcPct val="115000"/>
              </a:lnSpc>
            </a:pPr>
            <a:r>
              <a:rPr kumimoji="1" lang="zh-CN" altLang="en-US" dirty="0"/>
              <a:t>（二）路由算法</a:t>
            </a:r>
            <a:br>
              <a:rPr kumimoji="1" lang="en-US" altLang="zh-CN" dirty="0"/>
            </a:br>
            <a:r>
              <a:rPr kumimoji="1" lang="en-US" altLang="zh-CN" dirty="0"/>
              <a:t>	</a:t>
            </a:r>
            <a:r>
              <a:rPr kumimoji="1" lang="zh-CN" altLang="en-US" dirty="0"/>
              <a:t>静态路由与动态路由；距离</a:t>
            </a:r>
            <a:r>
              <a:rPr kumimoji="1" lang="en-US" altLang="zh-CN" dirty="0"/>
              <a:t>-</a:t>
            </a:r>
            <a:r>
              <a:rPr kumimoji="1" lang="zh-CN" altLang="en-US" dirty="0"/>
              <a:t>向量路由算法；链路状态路由算法</a:t>
            </a:r>
            <a:br>
              <a:rPr kumimoji="1" lang="en-US" altLang="zh-CN" dirty="0"/>
            </a:br>
            <a:r>
              <a:rPr kumimoji="1" lang="zh-CN" altLang="en-US" dirty="0"/>
              <a:t>（三）</a:t>
            </a:r>
            <a:r>
              <a:rPr kumimoji="1" lang="en-US" altLang="zh-CN" dirty="0"/>
              <a:t>IPv4</a:t>
            </a:r>
            <a:br>
              <a:rPr kumimoji="1" lang="en-US" altLang="zh-CN" dirty="0"/>
            </a:br>
            <a:r>
              <a:rPr kumimoji="1" lang="en-US" altLang="zh-CN" dirty="0"/>
              <a:t>	IPv4</a:t>
            </a:r>
            <a:r>
              <a:rPr kumimoji="1" lang="zh-CN" altLang="en-US" dirty="0"/>
              <a:t>分组；</a:t>
            </a:r>
            <a:r>
              <a:rPr kumimoji="1" lang="en-US" altLang="zh-CN" dirty="0"/>
              <a:t>IPv4</a:t>
            </a:r>
            <a:r>
              <a:rPr kumimoji="1" lang="zh-CN" altLang="en-US" dirty="0"/>
              <a:t>地址；</a:t>
            </a:r>
            <a:r>
              <a:rPr kumimoji="1" lang="en-US" altLang="zh-CN" dirty="0"/>
              <a:t>IP</a:t>
            </a:r>
            <a:r>
              <a:rPr kumimoji="1" lang="zh-CN" altLang="en-US" dirty="0"/>
              <a:t>数据报格式；子网划分与子网掩码；</a:t>
            </a:r>
            <a:r>
              <a:rPr kumimoji="1" lang="en-US" altLang="zh-CN" dirty="0"/>
              <a:t>CIDR</a:t>
            </a:r>
            <a:r>
              <a:rPr kumimoji="1" lang="zh-CN" altLang="en-US" dirty="0"/>
              <a:t>、路由聚合、</a:t>
            </a:r>
            <a:r>
              <a:rPr kumimoji="1" lang="en-US" altLang="zh-CN" dirty="0"/>
              <a:t>ARP</a:t>
            </a:r>
            <a:r>
              <a:rPr kumimoji="1" lang="zh-CN" altLang="en-US" dirty="0"/>
              <a:t>、</a:t>
            </a:r>
            <a:r>
              <a:rPr kumimoji="1" lang="en-US" altLang="zh-CN" dirty="0"/>
              <a:t>DHCP</a:t>
            </a:r>
            <a:r>
              <a:rPr kumimoji="1" lang="zh-CN" altLang="en-US" dirty="0"/>
              <a:t>与</a:t>
            </a:r>
            <a:r>
              <a:rPr kumimoji="1" lang="en-US" altLang="zh-CN" dirty="0"/>
              <a:t>ICMP</a:t>
            </a:r>
            <a:br>
              <a:rPr kumimoji="1" lang="en-US" altLang="zh-CN" dirty="0"/>
            </a:br>
            <a:r>
              <a:rPr kumimoji="1" lang="zh-CN" altLang="en-US" dirty="0"/>
              <a:t>（四）</a:t>
            </a:r>
            <a:r>
              <a:rPr kumimoji="1" lang="en-US" altLang="zh-CN" dirty="0"/>
              <a:t>IPv6</a:t>
            </a:r>
            <a:br>
              <a:rPr kumimoji="1" lang="en-US" altLang="zh-CN" dirty="0"/>
            </a:br>
            <a:r>
              <a:rPr kumimoji="1" lang="en-US" altLang="zh-CN" dirty="0"/>
              <a:t>	IPv6</a:t>
            </a:r>
            <a:r>
              <a:rPr kumimoji="1" lang="zh-CN" altLang="en-US" dirty="0"/>
              <a:t>的主要特点；</a:t>
            </a:r>
            <a:r>
              <a:rPr kumimoji="1" lang="en-US" altLang="zh-CN" dirty="0"/>
              <a:t>IPv6</a:t>
            </a:r>
            <a:r>
              <a:rPr kumimoji="1" lang="zh-CN" altLang="en-US" dirty="0"/>
              <a:t>地址</a:t>
            </a:r>
            <a:endParaRPr kumimoji="1" lang="en-US" altLang="zh-CN" dirty="0"/>
          </a:p>
          <a:p>
            <a:pPr lvl="0">
              <a:lnSpc>
                <a:spcPct val="115000"/>
              </a:lnSpc>
            </a:pPr>
            <a:r>
              <a:rPr kumimoji="1" lang="zh-CN" altLang="en-US" dirty="0"/>
              <a:t>（五）路由协议</a:t>
            </a:r>
            <a:endParaRPr kumimoji="1" lang="en-US" altLang="zh-CN" dirty="0"/>
          </a:p>
          <a:p>
            <a:pPr lvl="0">
              <a:lnSpc>
                <a:spcPct val="115000"/>
              </a:lnSpc>
            </a:pPr>
            <a:r>
              <a:rPr kumimoji="1" lang="en-US" altLang="zh-CN" dirty="0"/>
              <a:t>	</a:t>
            </a:r>
            <a:r>
              <a:rPr kumimoji="1" lang="zh-CN" altLang="en-US" dirty="0"/>
              <a:t>自治系统；域内路由与域间路由；</a:t>
            </a:r>
            <a:r>
              <a:rPr kumimoji="1" lang="en-US" altLang="zh-CN" dirty="0"/>
              <a:t>RIP</a:t>
            </a:r>
            <a:r>
              <a:rPr kumimoji="1" lang="zh-CN" altLang="en-US" dirty="0"/>
              <a:t>路由协议；</a:t>
            </a:r>
            <a:r>
              <a:rPr kumimoji="1" lang="en-US" altLang="zh-CN" dirty="0"/>
              <a:t>OSPF</a:t>
            </a:r>
            <a:r>
              <a:rPr kumimoji="1" lang="zh-CN" altLang="en-US" dirty="0"/>
              <a:t>路由协议</a:t>
            </a:r>
            <a:endParaRPr kumimoji="1" lang="en-US" altLang="zh-CN" dirty="0"/>
          </a:p>
          <a:p>
            <a:pPr lvl="0">
              <a:lnSpc>
                <a:spcPct val="115000"/>
              </a:lnSpc>
            </a:pPr>
            <a:r>
              <a:rPr kumimoji="1" lang="zh-CN" altLang="en-US" dirty="0"/>
              <a:t>（六）网络层设备</a:t>
            </a:r>
            <a:endParaRPr kumimoji="1" lang="en-US" altLang="zh-CN" dirty="0"/>
          </a:p>
          <a:p>
            <a:pPr lvl="0">
              <a:lnSpc>
                <a:spcPct val="115000"/>
              </a:lnSpc>
            </a:pPr>
            <a:r>
              <a:rPr kumimoji="1" lang="en-US" altLang="zh-CN" dirty="0"/>
              <a:t>	</a:t>
            </a:r>
            <a:r>
              <a:rPr kumimoji="1" lang="zh-CN" altLang="en-US" dirty="0"/>
              <a:t>路由器的组成和功能；路由表与路由转发</a:t>
            </a:r>
            <a:endParaRPr kumimoji="1" lang="en-US" altLang="zh-CN" dirty="0"/>
          </a:p>
        </p:txBody>
      </p:sp>
    </p:spTree>
    <p:extLst>
      <p:ext uri="{BB962C8B-B14F-4D97-AF65-F5344CB8AC3E}">
        <p14:creationId xmlns:p14="http://schemas.microsoft.com/office/powerpoint/2010/main" val="140138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网络层：课后习题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0726652" cy="711413"/>
          </a:xfrm>
          <a:prstGeom prst="rect">
            <a:avLst/>
          </a:prstGeom>
          <a:noFill/>
        </p:spPr>
        <p:txBody>
          <a:bodyPr wrap="square" rtlCol="0">
            <a:spAutoFit/>
          </a:bodyPr>
          <a:lstStyle/>
          <a:p>
            <a:pPr marL="342900" lvl="0" indent="-342900">
              <a:lnSpc>
                <a:spcPct val="115000"/>
              </a:lnSpc>
              <a:spcAft>
                <a:spcPts val="800"/>
              </a:spcAft>
              <a:buFont typeface="+mj-lt"/>
              <a:buAutoNum type="arabicPeriod"/>
            </a:pP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对于</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IP</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地址为</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192.168.3.0/27</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的子网，该子网最多可以有</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____</a:t>
            </a:r>
            <a:r>
              <a:rPr lang="en-US" altLang="zh-CN" sz="18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30</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____</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可分配主机地址；其网络地址为</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______</a:t>
            </a:r>
            <a:r>
              <a:rPr lang="en-US" altLang="zh-CN" sz="18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192.168.3.0</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______________</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；广播地址为</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__________</a:t>
            </a:r>
            <a:r>
              <a:rPr lang="en-US" altLang="zh-CN" sz="1800"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192.168.3.31</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__________</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p>
        </p:txBody>
      </p:sp>
      <p:sp>
        <p:nvSpPr>
          <p:cNvPr id="5" name="文本框 4">
            <a:extLst>
              <a:ext uri="{FF2B5EF4-FFF2-40B4-BE49-F238E27FC236}">
                <a16:creationId xmlns:a16="http://schemas.microsoft.com/office/drawing/2014/main" id="{3420FF6E-9D2A-D695-A546-74D5EFC914ED}"/>
              </a:ext>
            </a:extLst>
          </p:cNvPr>
          <p:cNvSpPr txBox="1"/>
          <p:nvPr/>
        </p:nvSpPr>
        <p:spPr>
          <a:xfrm>
            <a:off x="845851" y="1921687"/>
            <a:ext cx="10428779" cy="2127570"/>
          </a:xfrm>
          <a:prstGeom prst="rect">
            <a:avLst/>
          </a:prstGeom>
          <a:noFill/>
        </p:spPr>
        <p:txBody>
          <a:bodyPr wrap="square">
            <a:spAutoFit/>
          </a:bodyPr>
          <a:lstStyle/>
          <a:p>
            <a:pPr lvl="0">
              <a:lnSpc>
                <a:spcPct val="150000"/>
              </a:lnSpc>
            </a:pPr>
            <a:r>
              <a:rPr lang="en-US" altLang="zh-CN" kern="100" dirty="0">
                <a:latin typeface="DengXian" panose="02010600030101010101" pitchFamily="2" charset="-122"/>
                <a:ea typeface="DengXian" panose="02010600030101010101" pitchFamily="2" charset="-122"/>
                <a:cs typeface="Times New Roman" panose="02020603050405020304" pitchFamily="18" charset="0"/>
              </a:rPr>
              <a:t>2.</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下列哪些有可能成为主机的有效</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IP</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地址</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子网掩码为</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24</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子网）</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AB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b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A.40.2.7.21</a:t>
            </a:r>
            <a:b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B.112.255.255.64</a:t>
            </a:r>
            <a:b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C.201.216.232.0</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2286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D.193.44.46.255</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29390FE-F8AB-33DB-D31B-5B3A524936EB}"/>
              </a:ext>
            </a:extLst>
          </p:cNvPr>
          <p:cNvSpPr txBox="1"/>
          <p:nvPr/>
        </p:nvSpPr>
        <p:spPr>
          <a:xfrm>
            <a:off x="845850" y="3947336"/>
            <a:ext cx="9485682" cy="2537939"/>
          </a:xfrm>
          <a:prstGeom prst="rect">
            <a:avLst/>
          </a:prstGeom>
          <a:noFill/>
        </p:spPr>
        <p:txBody>
          <a:bodyPr wrap="square">
            <a:spAutoFit/>
          </a:bodyPr>
          <a:lstStyle/>
          <a:p>
            <a:pPr>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3.</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地址</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152.7.77.159</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和</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152.31.47.252</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同时属于以下哪些网络地址？（</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D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p>
          <a:p>
            <a:pPr marL="2286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A.152.40/13</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286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B.153.40/9</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286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C.152.64/12</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286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D.152.0/11</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6387381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网络层：课后习题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6" name="文本框 5">
            <a:extLst>
              <a:ext uri="{FF2B5EF4-FFF2-40B4-BE49-F238E27FC236}">
                <a16:creationId xmlns:a16="http://schemas.microsoft.com/office/drawing/2014/main" id="{CD0F78E0-6487-C2DE-5677-C86CD95471FA}"/>
              </a:ext>
            </a:extLst>
          </p:cNvPr>
          <p:cNvSpPr txBox="1"/>
          <p:nvPr/>
        </p:nvSpPr>
        <p:spPr>
          <a:xfrm>
            <a:off x="845852" y="1210274"/>
            <a:ext cx="10726652" cy="2537939"/>
          </a:xfrm>
          <a:prstGeom prst="rect">
            <a:avLst/>
          </a:prstGeom>
          <a:noFill/>
        </p:spPr>
        <p:txBody>
          <a:bodyPr wrap="square" rtlCol="0">
            <a:spAutoFit/>
          </a:bodyPr>
          <a:lstStyle/>
          <a:p>
            <a:pPr>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4.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以下哪些协议的数据将被直接封装在</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IP</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数据包中传输？（</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ABD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A.ICMP</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B.UDP</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C.HTTP</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D.TCP</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4ABC026-2730-6C82-4B01-92116E0B954C}"/>
              </a:ext>
            </a:extLst>
          </p:cNvPr>
          <p:cNvSpPr txBox="1"/>
          <p:nvPr/>
        </p:nvSpPr>
        <p:spPr>
          <a:xfrm>
            <a:off x="845851" y="3567327"/>
            <a:ext cx="10726652" cy="2537939"/>
          </a:xfrm>
          <a:prstGeom prst="rect">
            <a:avLst/>
          </a:prstGeom>
          <a:noFill/>
        </p:spPr>
        <p:txBody>
          <a:bodyPr wrap="square">
            <a:spAutoFit/>
          </a:bodyPr>
          <a:lstStyle/>
          <a:p>
            <a:pPr>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5.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若将</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101.200.16.0/20</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划分为</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5</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个子网，则可能的最小子网的可分配</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IP</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地址数是（</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B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A.126</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B.254</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C.510</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266700">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D.1022</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4410274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3">
            <a:extLst>
              <a:ext uri="{28A0092B-C50C-407E-A947-70E740481C1C}">
                <a14:useLocalDpi xmlns:a14="http://schemas.microsoft.com/office/drawing/2010/main" val="0"/>
              </a:ext>
            </a:extLst>
          </a:blip>
          <a:srcRect r="6654"/>
          <a:stretch/>
        </p:blipFill>
        <p:spPr>
          <a:xfrm>
            <a:off x="-3744" y="0"/>
            <a:ext cx="4267810" cy="6858000"/>
          </a:xfrm>
          <a:prstGeom prst="rect">
            <a:avLst/>
          </a:prstGeom>
        </p:spPr>
      </p:pic>
      <p:sp>
        <p:nvSpPr>
          <p:cNvPr id="8" name="矩形 7"/>
          <p:cNvSpPr/>
          <p:nvPr/>
        </p:nvSpPr>
        <p:spPr>
          <a:xfrm>
            <a:off x="4267199" y="0"/>
            <a:ext cx="108000" cy="6858000"/>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矩形 12"/>
          <p:cNvSpPr/>
          <p:nvPr/>
        </p:nvSpPr>
        <p:spPr>
          <a:xfrm>
            <a:off x="-2" y="2749550"/>
            <a:ext cx="4680000" cy="1440000"/>
          </a:xfrm>
          <a:prstGeom prst="rect">
            <a:avLst/>
          </a:prstGeom>
          <a:solidFill>
            <a:srgbClr val="06518A">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1425714" y="2907641"/>
            <a:ext cx="1415772" cy="830997"/>
          </a:xfrm>
          <a:prstGeom prst="rect">
            <a:avLst/>
          </a:prstGeom>
          <a:noFill/>
        </p:spPr>
        <p:txBody>
          <a:bodyPr wrap="none" rtlCol="0">
            <a:spAutoFit/>
          </a:bodyPr>
          <a:lstStyle/>
          <a:p>
            <a:r>
              <a:rPr lang="zh-CN" altLang="en-US" sz="4800" dirty="0">
                <a:solidFill>
                  <a:schemeClr val="bg1"/>
                </a:solidFill>
                <a:cs typeface="+mn-ea"/>
                <a:sym typeface="+mn-lt"/>
              </a:rPr>
              <a:t>目录</a:t>
            </a:r>
          </a:p>
        </p:txBody>
      </p:sp>
      <p:sp>
        <p:nvSpPr>
          <p:cNvPr id="14" name="矩形 13"/>
          <p:cNvSpPr/>
          <p:nvPr/>
        </p:nvSpPr>
        <p:spPr>
          <a:xfrm>
            <a:off x="1459377" y="3607143"/>
            <a:ext cx="1319592" cy="369332"/>
          </a:xfrm>
          <a:prstGeom prst="rect">
            <a:avLst/>
          </a:prstGeom>
        </p:spPr>
        <p:txBody>
          <a:bodyPr wrap="none">
            <a:spAutoFit/>
          </a:bodyPr>
          <a:lstStyle/>
          <a:p>
            <a:r>
              <a:rPr lang="en-US" altLang="zh-CN" dirty="0">
                <a:solidFill>
                  <a:schemeClr val="bg1"/>
                </a:solidFill>
                <a:cs typeface="+mn-ea"/>
                <a:sym typeface="+mn-lt"/>
              </a:rPr>
              <a:t>CONTENTS</a:t>
            </a:r>
            <a:endParaRPr lang="zh-CN" altLang="en-US" dirty="0">
              <a:solidFill>
                <a:schemeClr val="bg1"/>
              </a:solidFill>
              <a:cs typeface="+mn-ea"/>
              <a:sym typeface="+mn-lt"/>
            </a:endParaRPr>
          </a:p>
        </p:txBody>
      </p:sp>
      <p:sp>
        <p:nvSpPr>
          <p:cNvPr id="6" name="文本框 5"/>
          <p:cNvSpPr txBox="1"/>
          <p:nvPr/>
        </p:nvSpPr>
        <p:spPr>
          <a:xfrm>
            <a:off x="6105714" y="1814326"/>
            <a:ext cx="1535998" cy="400110"/>
          </a:xfrm>
          <a:prstGeom prst="rect">
            <a:avLst/>
          </a:prstGeom>
          <a:noFill/>
        </p:spPr>
        <p:txBody>
          <a:bodyPr wrap="none" rtlCol="0">
            <a:spAutoFit/>
          </a:bodyPr>
          <a:lstStyle/>
          <a:p>
            <a:r>
              <a:rPr lang="en-US" altLang="zh-CN" sz="2000" dirty="0">
                <a:solidFill>
                  <a:srgbClr val="06518A"/>
                </a:solidFill>
                <a:cs typeface="+mn-ea"/>
                <a:sym typeface="+mn-lt"/>
              </a:rPr>
              <a:t>01.</a:t>
            </a:r>
            <a:r>
              <a:rPr lang="zh-CN" altLang="en-US" sz="2000" dirty="0">
                <a:solidFill>
                  <a:srgbClr val="06518A"/>
                </a:solidFill>
                <a:cs typeface="+mn-ea"/>
                <a:sym typeface="+mn-lt"/>
              </a:rPr>
              <a:t>体系结构</a:t>
            </a:r>
          </a:p>
        </p:txBody>
      </p:sp>
      <p:sp>
        <p:nvSpPr>
          <p:cNvPr id="100" name="文本框 99"/>
          <p:cNvSpPr txBox="1"/>
          <p:nvPr/>
        </p:nvSpPr>
        <p:spPr>
          <a:xfrm>
            <a:off x="9081142" y="1814326"/>
            <a:ext cx="1279517" cy="400110"/>
          </a:xfrm>
          <a:prstGeom prst="rect">
            <a:avLst/>
          </a:prstGeom>
          <a:noFill/>
        </p:spPr>
        <p:txBody>
          <a:bodyPr wrap="none" rtlCol="0">
            <a:spAutoFit/>
          </a:bodyPr>
          <a:lstStyle/>
          <a:p>
            <a:r>
              <a:rPr lang="en-US" altLang="zh-CN" sz="2000" dirty="0">
                <a:solidFill>
                  <a:srgbClr val="06518A"/>
                </a:solidFill>
                <a:cs typeface="+mn-ea"/>
                <a:sym typeface="+mn-lt"/>
              </a:rPr>
              <a:t>02.</a:t>
            </a:r>
            <a:r>
              <a:rPr lang="zh-CN" altLang="en-US" sz="2000" dirty="0">
                <a:solidFill>
                  <a:srgbClr val="06518A"/>
                </a:solidFill>
                <a:cs typeface="+mn-ea"/>
                <a:sym typeface="+mn-lt"/>
              </a:rPr>
              <a:t>物理层</a:t>
            </a:r>
          </a:p>
        </p:txBody>
      </p:sp>
      <p:sp>
        <p:nvSpPr>
          <p:cNvPr id="110" name="文本框 109"/>
          <p:cNvSpPr txBox="1"/>
          <p:nvPr/>
        </p:nvSpPr>
        <p:spPr>
          <a:xfrm>
            <a:off x="6105714" y="3155990"/>
            <a:ext cx="1279517" cy="400110"/>
          </a:xfrm>
          <a:prstGeom prst="rect">
            <a:avLst/>
          </a:prstGeom>
          <a:noFill/>
        </p:spPr>
        <p:txBody>
          <a:bodyPr wrap="none" rtlCol="0">
            <a:spAutoFit/>
          </a:bodyPr>
          <a:lstStyle/>
          <a:p>
            <a:r>
              <a:rPr lang="en-US" altLang="zh-CN" sz="2000" dirty="0">
                <a:solidFill>
                  <a:srgbClr val="06518A"/>
                </a:solidFill>
                <a:cs typeface="+mn-ea"/>
                <a:sym typeface="+mn-lt"/>
              </a:rPr>
              <a:t>03.</a:t>
            </a:r>
            <a:r>
              <a:rPr lang="zh-CN" altLang="en-US" sz="2000" dirty="0">
                <a:solidFill>
                  <a:srgbClr val="06518A"/>
                </a:solidFill>
                <a:cs typeface="+mn-ea"/>
                <a:sym typeface="+mn-lt"/>
              </a:rPr>
              <a:t>链路层</a:t>
            </a:r>
          </a:p>
        </p:txBody>
      </p:sp>
      <p:sp>
        <p:nvSpPr>
          <p:cNvPr id="120" name="文本框 119"/>
          <p:cNvSpPr txBox="1"/>
          <p:nvPr/>
        </p:nvSpPr>
        <p:spPr>
          <a:xfrm>
            <a:off x="9081142" y="3155990"/>
            <a:ext cx="1279517" cy="400110"/>
          </a:xfrm>
          <a:prstGeom prst="rect">
            <a:avLst/>
          </a:prstGeom>
          <a:noFill/>
        </p:spPr>
        <p:txBody>
          <a:bodyPr wrap="none" rtlCol="0">
            <a:spAutoFit/>
          </a:bodyPr>
          <a:lstStyle/>
          <a:p>
            <a:r>
              <a:rPr lang="en-US" altLang="zh-CN" sz="2000" dirty="0">
                <a:solidFill>
                  <a:srgbClr val="06518A"/>
                </a:solidFill>
                <a:cs typeface="+mn-ea"/>
                <a:sym typeface="+mn-lt"/>
              </a:rPr>
              <a:t>04.</a:t>
            </a:r>
            <a:r>
              <a:rPr lang="zh-CN" altLang="en-US" sz="2000" dirty="0">
                <a:solidFill>
                  <a:srgbClr val="06518A"/>
                </a:solidFill>
                <a:cs typeface="+mn-ea"/>
                <a:sym typeface="+mn-lt"/>
              </a:rPr>
              <a:t>网络层</a:t>
            </a:r>
          </a:p>
        </p:txBody>
      </p:sp>
      <p:sp>
        <p:nvSpPr>
          <p:cNvPr id="130" name="文本框 129"/>
          <p:cNvSpPr txBox="1"/>
          <p:nvPr/>
        </p:nvSpPr>
        <p:spPr>
          <a:xfrm>
            <a:off x="6105714" y="4497654"/>
            <a:ext cx="1279517" cy="400110"/>
          </a:xfrm>
          <a:prstGeom prst="rect">
            <a:avLst/>
          </a:prstGeom>
          <a:noFill/>
        </p:spPr>
        <p:txBody>
          <a:bodyPr wrap="none" rtlCol="0">
            <a:spAutoFit/>
          </a:bodyPr>
          <a:lstStyle/>
          <a:p>
            <a:r>
              <a:rPr lang="en-US" altLang="zh-CN" sz="2000" dirty="0">
                <a:solidFill>
                  <a:srgbClr val="06518A"/>
                </a:solidFill>
                <a:cs typeface="+mn-ea"/>
                <a:sym typeface="+mn-lt"/>
              </a:rPr>
              <a:t>05.</a:t>
            </a:r>
            <a:r>
              <a:rPr lang="zh-CN" altLang="en-US" sz="2000" dirty="0">
                <a:solidFill>
                  <a:srgbClr val="06518A"/>
                </a:solidFill>
                <a:cs typeface="+mn-ea"/>
                <a:sym typeface="+mn-lt"/>
              </a:rPr>
              <a:t>传输层</a:t>
            </a:r>
          </a:p>
        </p:txBody>
      </p:sp>
      <p:sp>
        <p:nvSpPr>
          <p:cNvPr id="140" name="文本框 139"/>
          <p:cNvSpPr txBox="1"/>
          <p:nvPr/>
        </p:nvSpPr>
        <p:spPr>
          <a:xfrm>
            <a:off x="9081142" y="4497654"/>
            <a:ext cx="1279517" cy="400110"/>
          </a:xfrm>
          <a:prstGeom prst="rect">
            <a:avLst/>
          </a:prstGeom>
          <a:noFill/>
        </p:spPr>
        <p:txBody>
          <a:bodyPr wrap="none" rtlCol="0">
            <a:spAutoFit/>
          </a:bodyPr>
          <a:lstStyle/>
          <a:p>
            <a:r>
              <a:rPr lang="en-US" altLang="zh-CN" sz="2000" dirty="0">
                <a:solidFill>
                  <a:srgbClr val="06518A"/>
                </a:solidFill>
                <a:cs typeface="+mn-ea"/>
                <a:sym typeface="+mn-lt"/>
              </a:rPr>
              <a:t>06.</a:t>
            </a:r>
            <a:r>
              <a:rPr lang="zh-CN" altLang="en-US" sz="2000" dirty="0">
                <a:solidFill>
                  <a:srgbClr val="06518A"/>
                </a:solidFill>
                <a:cs typeface="+mn-ea"/>
                <a:sym typeface="+mn-lt"/>
              </a:rPr>
              <a:t>应用层</a:t>
            </a:r>
          </a:p>
        </p:txBody>
      </p:sp>
      <p:grpSp>
        <p:nvGrpSpPr>
          <p:cNvPr id="12" name="组合 11"/>
          <p:cNvGrpSpPr/>
          <p:nvPr/>
        </p:nvGrpSpPr>
        <p:grpSpPr>
          <a:xfrm>
            <a:off x="8407459" y="4547442"/>
            <a:ext cx="576580" cy="576580"/>
            <a:chOff x="8407459" y="4547442"/>
            <a:chExt cx="576580" cy="576580"/>
          </a:xfrm>
        </p:grpSpPr>
        <p:sp>
          <p:nvSpPr>
            <p:cNvPr id="142" name="圆角矩形 141"/>
            <p:cNvSpPr/>
            <p:nvPr/>
          </p:nvSpPr>
          <p:spPr>
            <a:xfrm>
              <a:off x="8407459" y="4547442"/>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2" name="Freeform 173"/>
            <p:cNvSpPr>
              <a:spLocks noEditPoints="1"/>
            </p:cNvSpPr>
            <p:nvPr/>
          </p:nvSpPr>
          <p:spPr bwMode="auto">
            <a:xfrm>
              <a:off x="8512025" y="4689920"/>
              <a:ext cx="367449" cy="327131"/>
            </a:xfrm>
            <a:custGeom>
              <a:avLst/>
              <a:gdLst>
                <a:gd name="T0" fmla="*/ 63 w 170"/>
                <a:gd name="T1" fmla="*/ 115 h 151"/>
                <a:gd name="T2" fmla="*/ 33 w 170"/>
                <a:gd name="T3" fmla="*/ 146 h 151"/>
                <a:gd name="T4" fmla="*/ 33 w 170"/>
                <a:gd name="T5" fmla="*/ 150 h 151"/>
                <a:gd name="T6" fmla="*/ 35 w 170"/>
                <a:gd name="T7" fmla="*/ 151 h 151"/>
                <a:gd name="T8" fmla="*/ 37 w 170"/>
                <a:gd name="T9" fmla="*/ 150 h 151"/>
                <a:gd name="T10" fmla="*/ 67 w 170"/>
                <a:gd name="T11" fmla="*/ 120 h 151"/>
                <a:gd name="T12" fmla="*/ 67 w 170"/>
                <a:gd name="T13" fmla="*/ 115 h 151"/>
                <a:gd name="T14" fmla="*/ 63 w 170"/>
                <a:gd name="T15" fmla="*/ 115 h 151"/>
                <a:gd name="T16" fmla="*/ 107 w 170"/>
                <a:gd name="T17" fmla="*/ 115 h 151"/>
                <a:gd name="T18" fmla="*/ 103 w 170"/>
                <a:gd name="T19" fmla="*/ 115 h 151"/>
                <a:gd name="T20" fmla="*/ 103 w 170"/>
                <a:gd name="T21" fmla="*/ 120 h 151"/>
                <a:gd name="T22" fmla="*/ 133 w 170"/>
                <a:gd name="T23" fmla="*/ 150 h 151"/>
                <a:gd name="T24" fmla="*/ 135 w 170"/>
                <a:gd name="T25" fmla="*/ 151 h 151"/>
                <a:gd name="T26" fmla="*/ 137 w 170"/>
                <a:gd name="T27" fmla="*/ 150 h 151"/>
                <a:gd name="T28" fmla="*/ 137 w 170"/>
                <a:gd name="T29" fmla="*/ 146 h 151"/>
                <a:gd name="T30" fmla="*/ 107 w 170"/>
                <a:gd name="T31" fmla="*/ 115 h 151"/>
                <a:gd name="T32" fmla="*/ 41 w 170"/>
                <a:gd name="T33" fmla="*/ 74 h 151"/>
                <a:gd name="T34" fmla="*/ 44 w 170"/>
                <a:gd name="T35" fmla="*/ 74 h 151"/>
                <a:gd name="T36" fmla="*/ 72 w 170"/>
                <a:gd name="T37" fmla="*/ 46 h 151"/>
                <a:gd name="T38" fmla="*/ 92 w 170"/>
                <a:gd name="T39" fmla="*/ 66 h 151"/>
                <a:gd name="T40" fmla="*/ 95 w 170"/>
                <a:gd name="T41" fmla="*/ 67 h 151"/>
                <a:gd name="T42" fmla="*/ 97 w 170"/>
                <a:gd name="T43" fmla="*/ 66 h 151"/>
                <a:gd name="T44" fmla="*/ 131 w 170"/>
                <a:gd name="T45" fmla="*/ 32 h 151"/>
                <a:gd name="T46" fmla="*/ 131 w 170"/>
                <a:gd name="T47" fmla="*/ 28 h 151"/>
                <a:gd name="T48" fmla="*/ 127 w 170"/>
                <a:gd name="T49" fmla="*/ 28 h 151"/>
                <a:gd name="T50" fmla="*/ 95 w 170"/>
                <a:gd name="T51" fmla="*/ 60 h 151"/>
                <a:gd name="T52" fmla="*/ 74 w 170"/>
                <a:gd name="T53" fmla="*/ 39 h 151"/>
                <a:gd name="T54" fmla="*/ 72 w 170"/>
                <a:gd name="T55" fmla="*/ 38 h 151"/>
                <a:gd name="T56" fmla="*/ 69 w 170"/>
                <a:gd name="T57" fmla="*/ 39 h 151"/>
                <a:gd name="T58" fmla="*/ 39 w 170"/>
                <a:gd name="T59" fmla="*/ 69 h 151"/>
                <a:gd name="T60" fmla="*/ 39 w 170"/>
                <a:gd name="T61" fmla="*/ 74 h 151"/>
                <a:gd name="T62" fmla="*/ 41 w 170"/>
                <a:gd name="T63" fmla="*/ 74 h 151"/>
                <a:gd name="T64" fmla="*/ 167 w 170"/>
                <a:gd name="T65" fmla="*/ 103 h 151"/>
                <a:gd name="T66" fmla="*/ 154 w 170"/>
                <a:gd name="T67" fmla="*/ 103 h 151"/>
                <a:gd name="T68" fmla="*/ 154 w 170"/>
                <a:gd name="T69" fmla="*/ 6 h 151"/>
                <a:gd name="T70" fmla="*/ 167 w 170"/>
                <a:gd name="T71" fmla="*/ 6 h 151"/>
                <a:gd name="T72" fmla="*/ 170 w 170"/>
                <a:gd name="T73" fmla="*/ 3 h 151"/>
                <a:gd name="T74" fmla="*/ 167 w 170"/>
                <a:gd name="T75" fmla="*/ 0 h 151"/>
                <a:gd name="T76" fmla="*/ 151 w 170"/>
                <a:gd name="T77" fmla="*/ 0 h 151"/>
                <a:gd name="T78" fmla="*/ 19 w 170"/>
                <a:gd name="T79" fmla="*/ 0 h 151"/>
                <a:gd name="T80" fmla="*/ 3 w 170"/>
                <a:gd name="T81" fmla="*/ 0 h 151"/>
                <a:gd name="T82" fmla="*/ 0 w 170"/>
                <a:gd name="T83" fmla="*/ 3 h 151"/>
                <a:gd name="T84" fmla="*/ 3 w 170"/>
                <a:gd name="T85" fmla="*/ 6 h 151"/>
                <a:gd name="T86" fmla="*/ 16 w 170"/>
                <a:gd name="T87" fmla="*/ 6 h 151"/>
                <a:gd name="T88" fmla="*/ 16 w 170"/>
                <a:gd name="T89" fmla="*/ 103 h 151"/>
                <a:gd name="T90" fmla="*/ 3 w 170"/>
                <a:gd name="T91" fmla="*/ 103 h 151"/>
                <a:gd name="T92" fmla="*/ 0 w 170"/>
                <a:gd name="T93" fmla="*/ 106 h 151"/>
                <a:gd name="T94" fmla="*/ 3 w 170"/>
                <a:gd name="T95" fmla="*/ 109 h 151"/>
                <a:gd name="T96" fmla="*/ 19 w 170"/>
                <a:gd name="T97" fmla="*/ 109 h 151"/>
                <a:gd name="T98" fmla="*/ 151 w 170"/>
                <a:gd name="T99" fmla="*/ 109 h 151"/>
                <a:gd name="T100" fmla="*/ 167 w 170"/>
                <a:gd name="T101" fmla="*/ 109 h 151"/>
                <a:gd name="T102" fmla="*/ 170 w 170"/>
                <a:gd name="T103" fmla="*/ 106 h 151"/>
                <a:gd name="T104" fmla="*/ 167 w 170"/>
                <a:gd name="T105" fmla="*/ 103 h 151"/>
                <a:gd name="T106" fmla="*/ 148 w 170"/>
                <a:gd name="T107" fmla="*/ 103 h 151"/>
                <a:gd name="T108" fmla="*/ 22 w 170"/>
                <a:gd name="T109" fmla="*/ 103 h 151"/>
                <a:gd name="T110" fmla="*/ 22 w 170"/>
                <a:gd name="T111" fmla="*/ 6 h 151"/>
                <a:gd name="T112" fmla="*/ 148 w 170"/>
                <a:gd name="T113" fmla="*/ 6 h 151"/>
                <a:gd name="T114" fmla="*/ 148 w 170"/>
                <a:gd name="T115" fmla="*/ 10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0" h="151">
                  <a:moveTo>
                    <a:pt x="63" y="115"/>
                  </a:moveTo>
                  <a:cubicBezTo>
                    <a:pt x="33" y="146"/>
                    <a:pt x="33" y="146"/>
                    <a:pt x="33" y="146"/>
                  </a:cubicBezTo>
                  <a:cubicBezTo>
                    <a:pt x="32" y="147"/>
                    <a:pt x="32" y="149"/>
                    <a:pt x="33" y="150"/>
                  </a:cubicBezTo>
                  <a:cubicBezTo>
                    <a:pt x="33" y="150"/>
                    <a:pt x="34" y="151"/>
                    <a:pt x="35" y="151"/>
                  </a:cubicBezTo>
                  <a:cubicBezTo>
                    <a:pt x="36" y="151"/>
                    <a:pt x="36" y="150"/>
                    <a:pt x="37" y="150"/>
                  </a:cubicBezTo>
                  <a:cubicBezTo>
                    <a:pt x="67" y="120"/>
                    <a:pt x="67" y="120"/>
                    <a:pt x="67" y="120"/>
                  </a:cubicBezTo>
                  <a:cubicBezTo>
                    <a:pt x="69" y="119"/>
                    <a:pt x="69" y="117"/>
                    <a:pt x="67" y="115"/>
                  </a:cubicBezTo>
                  <a:cubicBezTo>
                    <a:pt x="66" y="114"/>
                    <a:pt x="64" y="114"/>
                    <a:pt x="63" y="115"/>
                  </a:cubicBezTo>
                  <a:close/>
                  <a:moveTo>
                    <a:pt x="107" y="115"/>
                  </a:moveTo>
                  <a:cubicBezTo>
                    <a:pt x="106" y="114"/>
                    <a:pt x="104" y="114"/>
                    <a:pt x="103" y="115"/>
                  </a:cubicBezTo>
                  <a:cubicBezTo>
                    <a:pt x="102" y="117"/>
                    <a:pt x="102" y="119"/>
                    <a:pt x="103" y="120"/>
                  </a:cubicBezTo>
                  <a:cubicBezTo>
                    <a:pt x="133" y="150"/>
                    <a:pt x="133" y="150"/>
                    <a:pt x="133" y="150"/>
                  </a:cubicBezTo>
                  <a:cubicBezTo>
                    <a:pt x="134" y="150"/>
                    <a:pt x="134" y="151"/>
                    <a:pt x="135" y="151"/>
                  </a:cubicBezTo>
                  <a:cubicBezTo>
                    <a:pt x="136" y="151"/>
                    <a:pt x="137" y="150"/>
                    <a:pt x="137" y="150"/>
                  </a:cubicBezTo>
                  <a:cubicBezTo>
                    <a:pt x="139" y="149"/>
                    <a:pt x="139" y="147"/>
                    <a:pt x="137" y="146"/>
                  </a:cubicBezTo>
                  <a:lnTo>
                    <a:pt x="107" y="115"/>
                  </a:lnTo>
                  <a:close/>
                  <a:moveTo>
                    <a:pt x="41" y="74"/>
                  </a:moveTo>
                  <a:cubicBezTo>
                    <a:pt x="42" y="74"/>
                    <a:pt x="43" y="74"/>
                    <a:pt x="44" y="74"/>
                  </a:cubicBezTo>
                  <a:cubicBezTo>
                    <a:pt x="72" y="46"/>
                    <a:pt x="72" y="46"/>
                    <a:pt x="72" y="46"/>
                  </a:cubicBezTo>
                  <a:cubicBezTo>
                    <a:pt x="92" y="66"/>
                    <a:pt x="92" y="66"/>
                    <a:pt x="92" y="66"/>
                  </a:cubicBezTo>
                  <a:cubicBezTo>
                    <a:pt x="93" y="67"/>
                    <a:pt x="94" y="67"/>
                    <a:pt x="95" y="67"/>
                  </a:cubicBezTo>
                  <a:cubicBezTo>
                    <a:pt x="95" y="67"/>
                    <a:pt x="96" y="67"/>
                    <a:pt x="97" y="66"/>
                  </a:cubicBezTo>
                  <a:cubicBezTo>
                    <a:pt x="131" y="32"/>
                    <a:pt x="131" y="32"/>
                    <a:pt x="131" y="32"/>
                  </a:cubicBezTo>
                  <a:cubicBezTo>
                    <a:pt x="132" y="31"/>
                    <a:pt x="132" y="29"/>
                    <a:pt x="131" y="28"/>
                  </a:cubicBezTo>
                  <a:cubicBezTo>
                    <a:pt x="130" y="27"/>
                    <a:pt x="128" y="27"/>
                    <a:pt x="127" y="28"/>
                  </a:cubicBezTo>
                  <a:cubicBezTo>
                    <a:pt x="95" y="60"/>
                    <a:pt x="95" y="60"/>
                    <a:pt x="95" y="60"/>
                  </a:cubicBezTo>
                  <a:cubicBezTo>
                    <a:pt x="74" y="39"/>
                    <a:pt x="74" y="39"/>
                    <a:pt x="74" y="39"/>
                  </a:cubicBezTo>
                  <a:cubicBezTo>
                    <a:pt x="73" y="39"/>
                    <a:pt x="72" y="38"/>
                    <a:pt x="72" y="38"/>
                  </a:cubicBezTo>
                  <a:cubicBezTo>
                    <a:pt x="71" y="38"/>
                    <a:pt x="70" y="39"/>
                    <a:pt x="69" y="39"/>
                  </a:cubicBezTo>
                  <a:cubicBezTo>
                    <a:pt x="39" y="69"/>
                    <a:pt x="39" y="69"/>
                    <a:pt x="39" y="69"/>
                  </a:cubicBezTo>
                  <a:cubicBezTo>
                    <a:pt x="38" y="71"/>
                    <a:pt x="38" y="72"/>
                    <a:pt x="39" y="74"/>
                  </a:cubicBezTo>
                  <a:cubicBezTo>
                    <a:pt x="40" y="74"/>
                    <a:pt x="41" y="74"/>
                    <a:pt x="41" y="74"/>
                  </a:cubicBezTo>
                  <a:close/>
                  <a:moveTo>
                    <a:pt x="167" y="103"/>
                  </a:moveTo>
                  <a:cubicBezTo>
                    <a:pt x="154" y="103"/>
                    <a:pt x="154" y="103"/>
                    <a:pt x="154" y="103"/>
                  </a:cubicBezTo>
                  <a:cubicBezTo>
                    <a:pt x="154" y="6"/>
                    <a:pt x="154" y="6"/>
                    <a:pt x="154" y="6"/>
                  </a:cubicBezTo>
                  <a:cubicBezTo>
                    <a:pt x="167" y="6"/>
                    <a:pt x="167" y="6"/>
                    <a:pt x="167" y="6"/>
                  </a:cubicBezTo>
                  <a:cubicBezTo>
                    <a:pt x="169" y="6"/>
                    <a:pt x="170" y="5"/>
                    <a:pt x="170" y="3"/>
                  </a:cubicBezTo>
                  <a:cubicBezTo>
                    <a:pt x="170" y="1"/>
                    <a:pt x="169" y="0"/>
                    <a:pt x="167" y="0"/>
                  </a:cubicBezTo>
                  <a:cubicBezTo>
                    <a:pt x="151" y="0"/>
                    <a:pt x="151" y="0"/>
                    <a:pt x="151" y="0"/>
                  </a:cubicBezTo>
                  <a:cubicBezTo>
                    <a:pt x="19" y="0"/>
                    <a:pt x="19" y="0"/>
                    <a:pt x="19" y="0"/>
                  </a:cubicBezTo>
                  <a:cubicBezTo>
                    <a:pt x="3" y="0"/>
                    <a:pt x="3" y="0"/>
                    <a:pt x="3" y="0"/>
                  </a:cubicBezTo>
                  <a:cubicBezTo>
                    <a:pt x="2" y="0"/>
                    <a:pt x="0" y="1"/>
                    <a:pt x="0" y="3"/>
                  </a:cubicBezTo>
                  <a:cubicBezTo>
                    <a:pt x="0" y="5"/>
                    <a:pt x="2" y="6"/>
                    <a:pt x="3" y="6"/>
                  </a:cubicBezTo>
                  <a:cubicBezTo>
                    <a:pt x="16" y="6"/>
                    <a:pt x="16" y="6"/>
                    <a:pt x="16" y="6"/>
                  </a:cubicBezTo>
                  <a:cubicBezTo>
                    <a:pt x="16" y="103"/>
                    <a:pt x="16" y="103"/>
                    <a:pt x="16" y="103"/>
                  </a:cubicBezTo>
                  <a:cubicBezTo>
                    <a:pt x="3" y="103"/>
                    <a:pt x="3" y="103"/>
                    <a:pt x="3" y="103"/>
                  </a:cubicBezTo>
                  <a:cubicBezTo>
                    <a:pt x="2" y="103"/>
                    <a:pt x="0" y="104"/>
                    <a:pt x="0" y="106"/>
                  </a:cubicBezTo>
                  <a:cubicBezTo>
                    <a:pt x="0" y="108"/>
                    <a:pt x="2" y="109"/>
                    <a:pt x="3" y="109"/>
                  </a:cubicBezTo>
                  <a:cubicBezTo>
                    <a:pt x="19" y="109"/>
                    <a:pt x="19" y="109"/>
                    <a:pt x="19" y="109"/>
                  </a:cubicBezTo>
                  <a:cubicBezTo>
                    <a:pt x="151" y="109"/>
                    <a:pt x="151" y="109"/>
                    <a:pt x="151" y="109"/>
                  </a:cubicBezTo>
                  <a:cubicBezTo>
                    <a:pt x="167" y="109"/>
                    <a:pt x="167" y="109"/>
                    <a:pt x="167" y="109"/>
                  </a:cubicBezTo>
                  <a:cubicBezTo>
                    <a:pt x="169" y="109"/>
                    <a:pt x="170" y="108"/>
                    <a:pt x="170" y="106"/>
                  </a:cubicBezTo>
                  <a:cubicBezTo>
                    <a:pt x="170" y="104"/>
                    <a:pt x="169" y="103"/>
                    <a:pt x="167" y="103"/>
                  </a:cubicBezTo>
                  <a:close/>
                  <a:moveTo>
                    <a:pt x="148" y="103"/>
                  </a:moveTo>
                  <a:cubicBezTo>
                    <a:pt x="22" y="103"/>
                    <a:pt x="22" y="103"/>
                    <a:pt x="22" y="103"/>
                  </a:cubicBezTo>
                  <a:cubicBezTo>
                    <a:pt x="22" y="6"/>
                    <a:pt x="22" y="6"/>
                    <a:pt x="22" y="6"/>
                  </a:cubicBezTo>
                  <a:cubicBezTo>
                    <a:pt x="148" y="6"/>
                    <a:pt x="148" y="6"/>
                    <a:pt x="148" y="6"/>
                  </a:cubicBezTo>
                  <a:lnTo>
                    <a:pt x="148" y="103"/>
                  </a:lnTo>
                  <a:close/>
                </a:path>
              </a:pathLst>
            </a:custGeom>
            <a:solidFill>
              <a:srgbClr val="06518A"/>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7" name="组合 6"/>
          <p:cNvGrpSpPr/>
          <p:nvPr/>
        </p:nvGrpSpPr>
        <p:grpSpPr>
          <a:xfrm>
            <a:off x="8407459" y="3205778"/>
            <a:ext cx="576580" cy="576580"/>
            <a:chOff x="8407459" y="3205778"/>
            <a:chExt cx="576580" cy="576580"/>
          </a:xfrm>
        </p:grpSpPr>
        <p:sp>
          <p:nvSpPr>
            <p:cNvPr id="122" name="圆角矩形 121"/>
            <p:cNvSpPr/>
            <p:nvPr/>
          </p:nvSpPr>
          <p:spPr>
            <a:xfrm>
              <a:off x="8407459" y="3205778"/>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74" name="Freeform 151"/>
            <p:cNvSpPr>
              <a:spLocks noEditPoints="1"/>
            </p:cNvSpPr>
            <p:nvPr/>
          </p:nvSpPr>
          <p:spPr bwMode="auto">
            <a:xfrm>
              <a:off x="8588668" y="3301413"/>
              <a:ext cx="214160" cy="385310"/>
            </a:xfrm>
            <a:custGeom>
              <a:avLst/>
              <a:gdLst>
                <a:gd name="T0" fmla="*/ 65 w 101"/>
                <a:gd name="T1" fmla="*/ 61 h 182"/>
                <a:gd name="T2" fmla="*/ 52 w 101"/>
                <a:gd name="T3" fmla="*/ 55 h 182"/>
                <a:gd name="T4" fmla="*/ 15 w 101"/>
                <a:gd name="T5" fmla="*/ 86 h 182"/>
                <a:gd name="T6" fmla="*/ 15 w 101"/>
                <a:gd name="T7" fmla="*/ 90 h 182"/>
                <a:gd name="T8" fmla="*/ 19 w 101"/>
                <a:gd name="T9" fmla="*/ 90 h 182"/>
                <a:gd name="T10" fmla="*/ 37 w 101"/>
                <a:gd name="T11" fmla="*/ 79 h 182"/>
                <a:gd name="T12" fmla="*/ 18 w 101"/>
                <a:gd name="T13" fmla="*/ 120 h 182"/>
                <a:gd name="T14" fmla="*/ 1 w 101"/>
                <a:gd name="T15" fmla="*/ 155 h 182"/>
                <a:gd name="T16" fmla="*/ 5 w 101"/>
                <a:gd name="T17" fmla="*/ 175 h 182"/>
                <a:gd name="T18" fmla="*/ 20 w 101"/>
                <a:gd name="T19" fmla="*/ 182 h 182"/>
                <a:gd name="T20" fmla="*/ 59 w 101"/>
                <a:gd name="T21" fmla="*/ 164 h 182"/>
                <a:gd name="T22" fmla="*/ 59 w 101"/>
                <a:gd name="T23" fmla="*/ 160 h 182"/>
                <a:gd name="T24" fmla="*/ 56 w 101"/>
                <a:gd name="T25" fmla="*/ 158 h 182"/>
                <a:gd name="T26" fmla="*/ 39 w 101"/>
                <a:gd name="T27" fmla="*/ 160 h 182"/>
                <a:gd name="T28" fmla="*/ 38 w 101"/>
                <a:gd name="T29" fmla="*/ 160 h 182"/>
                <a:gd name="T30" fmla="*/ 51 w 101"/>
                <a:gd name="T31" fmla="*/ 129 h 182"/>
                <a:gd name="T32" fmla="*/ 65 w 101"/>
                <a:gd name="T33" fmla="*/ 61 h 182"/>
                <a:gd name="T34" fmla="*/ 33 w 101"/>
                <a:gd name="T35" fmla="*/ 163 h 182"/>
                <a:gd name="T36" fmla="*/ 39 w 101"/>
                <a:gd name="T37" fmla="*/ 166 h 182"/>
                <a:gd name="T38" fmla="*/ 46 w 101"/>
                <a:gd name="T39" fmla="*/ 166 h 182"/>
                <a:gd name="T40" fmla="*/ 20 w 101"/>
                <a:gd name="T41" fmla="*/ 176 h 182"/>
                <a:gd name="T42" fmla="*/ 10 w 101"/>
                <a:gd name="T43" fmla="*/ 171 h 182"/>
                <a:gd name="T44" fmla="*/ 7 w 101"/>
                <a:gd name="T45" fmla="*/ 157 h 182"/>
                <a:gd name="T46" fmla="*/ 23 w 101"/>
                <a:gd name="T47" fmla="*/ 123 h 182"/>
                <a:gd name="T48" fmla="*/ 43 w 101"/>
                <a:gd name="T49" fmla="*/ 81 h 182"/>
                <a:gd name="T50" fmla="*/ 43 w 101"/>
                <a:gd name="T51" fmla="*/ 75 h 182"/>
                <a:gd name="T52" fmla="*/ 39 w 101"/>
                <a:gd name="T53" fmla="*/ 73 h 182"/>
                <a:gd name="T54" fmla="*/ 31 w 101"/>
                <a:gd name="T55" fmla="*/ 76 h 182"/>
                <a:gd name="T56" fmla="*/ 52 w 101"/>
                <a:gd name="T57" fmla="*/ 61 h 182"/>
                <a:gd name="T58" fmla="*/ 61 w 101"/>
                <a:gd name="T59" fmla="*/ 65 h 182"/>
                <a:gd name="T60" fmla="*/ 46 w 101"/>
                <a:gd name="T61" fmla="*/ 126 h 182"/>
                <a:gd name="T62" fmla="*/ 33 w 101"/>
                <a:gd name="T63" fmla="*/ 163 h 182"/>
                <a:gd name="T64" fmla="*/ 76 w 101"/>
                <a:gd name="T65" fmla="*/ 0 h 182"/>
                <a:gd name="T66" fmla="*/ 50 w 101"/>
                <a:gd name="T67" fmla="*/ 26 h 182"/>
                <a:gd name="T68" fmla="*/ 76 w 101"/>
                <a:gd name="T69" fmla="*/ 51 h 182"/>
                <a:gd name="T70" fmla="*/ 101 w 101"/>
                <a:gd name="T71" fmla="*/ 26 h 182"/>
                <a:gd name="T72" fmla="*/ 76 w 101"/>
                <a:gd name="T73" fmla="*/ 0 h 182"/>
                <a:gd name="T74" fmla="*/ 76 w 101"/>
                <a:gd name="T75" fmla="*/ 45 h 182"/>
                <a:gd name="T76" fmla="*/ 56 w 101"/>
                <a:gd name="T77" fmla="*/ 26 h 182"/>
                <a:gd name="T78" fmla="*/ 76 w 101"/>
                <a:gd name="T79" fmla="*/ 6 h 182"/>
                <a:gd name="T80" fmla="*/ 95 w 101"/>
                <a:gd name="T81" fmla="*/ 26 h 182"/>
                <a:gd name="T82" fmla="*/ 76 w 101"/>
                <a:gd name="T83" fmla="*/ 45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1" h="182">
                  <a:moveTo>
                    <a:pt x="65" y="61"/>
                  </a:moveTo>
                  <a:cubicBezTo>
                    <a:pt x="61" y="57"/>
                    <a:pt x="56" y="55"/>
                    <a:pt x="52" y="55"/>
                  </a:cubicBezTo>
                  <a:cubicBezTo>
                    <a:pt x="39" y="55"/>
                    <a:pt x="27" y="70"/>
                    <a:pt x="15" y="86"/>
                  </a:cubicBezTo>
                  <a:cubicBezTo>
                    <a:pt x="14" y="87"/>
                    <a:pt x="14" y="89"/>
                    <a:pt x="15" y="90"/>
                  </a:cubicBezTo>
                  <a:cubicBezTo>
                    <a:pt x="16" y="91"/>
                    <a:pt x="18" y="91"/>
                    <a:pt x="19" y="90"/>
                  </a:cubicBezTo>
                  <a:cubicBezTo>
                    <a:pt x="25" y="85"/>
                    <a:pt x="33" y="80"/>
                    <a:pt x="37" y="79"/>
                  </a:cubicBezTo>
                  <a:cubicBezTo>
                    <a:pt x="35" y="86"/>
                    <a:pt x="26" y="104"/>
                    <a:pt x="18" y="120"/>
                  </a:cubicBezTo>
                  <a:cubicBezTo>
                    <a:pt x="8" y="140"/>
                    <a:pt x="2" y="151"/>
                    <a:pt x="1" y="155"/>
                  </a:cubicBezTo>
                  <a:cubicBezTo>
                    <a:pt x="0" y="160"/>
                    <a:pt x="0" y="169"/>
                    <a:pt x="5" y="175"/>
                  </a:cubicBezTo>
                  <a:cubicBezTo>
                    <a:pt x="9" y="180"/>
                    <a:pt x="14" y="182"/>
                    <a:pt x="20" y="182"/>
                  </a:cubicBezTo>
                  <a:cubicBezTo>
                    <a:pt x="31" y="182"/>
                    <a:pt x="43" y="176"/>
                    <a:pt x="59" y="164"/>
                  </a:cubicBezTo>
                  <a:cubicBezTo>
                    <a:pt x="60" y="163"/>
                    <a:pt x="60" y="161"/>
                    <a:pt x="59" y="160"/>
                  </a:cubicBezTo>
                  <a:cubicBezTo>
                    <a:pt x="59" y="159"/>
                    <a:pt x="57" y="158"/>
                    <a:pt x="56" y="158"/>
                  </a:cubicBezTo>
                  <a:cubicBezTo>
                    <a:pt x="56" y="158"/>
                    <a:pt x="48" y="160"/>
                    <a:pt x="39" y="160"/>
                  </a:cubicBezTo>
                  <a:cubicBezTo>
                    <a:pt x="39" y="160"/>
                    <a:pt x="38" y="160"/>
                    <a:pt x="38" y="160"/>
                  </a:cubicBezTo>
                  <a:cubicBezTo>
                    <a:pt x="38" y="159"/>
                    <a:pt x="36" y="154"/>
                    <a:pt x="51" y="129"/>
                  </a:cubicBezTo>
                  <a:cubicBezTo>
                    <a:pt x="65" y="104"/>
                    <a:pt x="80" y="73"/>
                    <a:pt x="65" y="61"/>
                  </a:cubicBezTo>
                  <a:close/>
                  <a:moveTo>
                    <a:pt x="33" y="163"/>
                  </a:moveTo>
                  <a:cubicBezTo>
                    <a:pt x="34" y="164"/>
                    <a:pt x="35" y="166"/>
                    <a:pt x="39" y="166"/>
                  </a:cubicBezTo>
                  <a:cubicBezTo>
                    <a:pt x="42" y="166"/>
                    <a:pt x="44" y="166"/>
                    <a:pt x="46" y="166"/>
                  </a:cubicBezTo>
                  <a:cubicBezTo>
                    <a:pt x="33" y="174"/>
                    <a:pt x="25" y="176"/>
                    <a:pt x="20" y="176"/>
                  </a:cubicBezTo>
                  <a:cubicBezTo>
                    <a:pt x="16" y="176"/>
                    <a:pt x="12" y="175"/>
                    <a:pt x="10" y="171"/>
                  </a:cubicBezTo>
                  <a:cubicBezTo>
                    <a:pt x="6" y="167"/>
                    <a:pt x="6" y="160"/>
                    <a:pt x="7" y="157"/>
                  </a:cubicBezTo>
                  <a:cubicBezTo>
                    <a:pt x="8" y="153"/>
                    <a:pt x="15" y="138"/>
                    <a:pt x="23" y="123"/>
                  </a:cubicBezTo>
                  <a:cubicBezTo>
                    <a:pt x="32" y="105"/>
                    <a:pt x="41" y="87"/>
                    <a:pt x="43" y="81"/>
                  </a:cubicBezTo>
                  <a:cubicBezTo>
                    <a:pt x="44" y="80"/>
                    <a:pt x="44" y="77"/>
                    <a:pt x="43" y="75"/>
                  </a:cubicBezTo>
                  <a:cubicBezTo>
                    <a:pt x="42" y="74"/>
                    <a:pt x="41" y="73"/>
                    <a:pt x="39" y="73"/>
                  </a:cubicBezTo>
                  <a:cubicBezTo>
                    <a:pt x="37" y="73"/>
                    <a:pt x="34" y="74"/>
                    <a:pt x="31" y="76"/>
                  </a:cubicBezTo>
                  <a:cubicBezTo>
                    <a:pt x="38" y="67"/>
                    <a:pt x="45" y="61"/>
                    <a:pt x="52" y="61"/>
                  </a:cubicBezTo>
                  <a:cubicBezTo>
                    <a:pt x="55" y="61"/>
                    <a:pt x="58" y="63"/>
                    <a:pt x="61" y="65"/>
                  </a:cubicBezTo>
                  <a:cubicBezTo>
                    <a:pt x="74" y="76"/>
                    <a:pt x="53" y="113"/>
                    <a:pt x="46" y="126"/>
                  </a:cubicBezTo>
                  <a:cubicBezTo>
                    <a:pt x="30" y="152"/>
                    <a:pt x="31" y="159"/>
                    <a:pt x="33" y="163"/>
                  </a:cubicBezTo>
                  <a:close/>
                  <a:moveTo>
                    <a:pt x="76" y="0"/>
                  </a:moveTo>
                  <a:cubicBezTo>
                    <a:pt x="62" y="0"/>
                    <a:pt x="50" y="12"/>
                    <a:pt x="50" y="26"/>
                  </a:cubicBezTo>
                  <a:cubicBezTo>
                    <a:pt x="50" y="40"/>
                    <a:pt x="62" y="51"/>
                    <a:pt x="76" y="51"/>
                  </a:cubicBezTo>
                  <a:cubicBezTo>
                    <a:pt x="90" y="51"/>
                    <a:pt x="101" y="40"/>
                    <a:pt x="101" y="26"/>
                  </a:cubicBezTo>
                  <a:cubicBezTo>
                    <a:pt x="101" y="12"/>
                    <a:pt x="90" y="0"/>
                    <a:pt x="76" y="0"/>
                  </a:cubicBezTo>
                  <a:close/>
                  <a:moveTo>
                    <a:pt x="76" y="45"/>
                  </a:moveTo>
                  <a:cubicBezTo>
                    <a:pt x="65" y="45"/>
                    <a:pt x="56" y="37"/>
                    <a:pt x="56" y="26"/>
                  </a:cubicBezTo>
                  <a:cubicBezTo>
                    <a:pt x="56" y="15"/>
                    <a:pt x="65" y="6"/>
                    <a:pt x="76" y="6"/>
                  </a:cubicBezTo>
                  <a:cubicBezTo>
                    <a:pt x="87" y="6"/>
                    <a:pt x="95" y="15"/>
                    <a:pt x="95" y="26"/>
                  </a:cubicBezTo>
                  <a:cubicBezTo>
                    <a:pt x="95" y="37"/>
                    <a:pt x="87" y="45"/>
                    <a:pt x="76" y="45"/>
                  </a:cubicBezTo>
                  <a:close/>
                </a:path>
              </a:pathLst>
            </a:custGeom>
            <a:solidFill>
              <a:srgbClr val="06518A"/>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1" name="组合 10"/>
          <p:cNvGrpSpPr/>
          <p:nvPr/>
        </p:nvGrpSpPr>
        <p:grpSpPr>
          <a:xfrm>
            <a:off x="5432031" y="4547442"/>
            <a:ext cx="576580" cy="576580"/>
            <a:chOff x="5432031" y="4547442"/>
            <a:chExt cx="576580" cy="576580"/>
          </a:xfrm>
        </p:grpSpPr>
        <p:sp>
          <p:nvSpPr>
            <p:cNvPr id="132" name="圆角矩形 131"/>
            <p:cNvSpPr/>
            <p:nvPr/>
          </p:nvSpPr>
          <p:spPr>
            <a:xfrm>
              <a:off x="5432031" y="4547442"/>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u="sng">
                <a:cs typeface="+mn-ea"/>
                <a:sym typeface="+mn-lt"/>
              </a:endParaRPr>
            </a:p>
          </p:txBody>
        </p:sp>
        <p:grpSp>
          <p:nvGrpSpPr>
            <p:cNvPr id="177" name="组合 176"/>
            <p:cNvGrpSpPr/>
            <p:nvPr/>
          </p:nvGrpSpPr>
          <p:grpSpPr>
            <a:xfrm>
              <a:off x="5516002" y="4628606"/>
              <a:ext cx="427598" cy="414252"/>
              <a:chOff x="5659105" y="4959631"/>
              <a:chExt cx="448512" cy="434514"/>
            </a:xfrm>
            <a:solidFill>
              <a:srgbClr val="002060"/>
            </a:solidFill>
          </p:grpSpPr>
          <p:sp>
            <p:nvSpPr>
              <p:cNvPr id="178" name="任意多边形 177"/>
              <p:cNvSpPr/>
              <p:nvPr/>
            </p:nvSpPr>
            <p:spPr>
              <a:xfrm>
                <a:off x="5659105" y="4959631"/>
                <a:ext cx="428058" cy="434514"/>
              </a:xfrm>
              <a:custGeom>
                <a:avLst/>
                <a:gdLst>
                  <a:gd name="connsiteX0" fmla="*/ 217257 w 428058"/>
                  <a:gd name="connsiteY0" fmla="*/ 0 h 434514"/>
                  <a:gd name="connsiteX1" fmla="*/ 417441 w 428058"/>
                  <a:gd name="connsiteY1" fmla="*/ 132691 h 434514"/>
                  <a:gd name="connsiteX2" fmla="*/ 428058 w 428058"/>
                  <a:gd name="connsiteY2" fmla="*/ 166892 h 434514"/>
                  <a:gd name="connsiteX3" fmla="*/ 422319 w 428058"/>
                  <a:gd name="connsiteY3" fmla="*/ 165733 h 434514"/>
                  <a:gd name="connsiteX4" fmla="*/ 410784 w 428058"/>
                  <a:gd name="connsiteY4" fmla="*/ 168062 h 434514"/>
                  <a:gd name="connsiteX5" fmla="*/ 401849 w 428058"/>
                  <a:gd name="connsiteY5" fmla="*/ 139278 h 434514"/>
                  <a:gd name="connsiteX6" fmla="*/ 217257 w 428058"/>
                  <a:gd name="connsiteY6" fmla="*/ 16923 h 434514"/>
                  <a:gd name="connsiteX7" fmla="*/ 16923 w 428058"/>
                  <a:gd name="connsiteY7" fmla="*/ 217257 h 434514"/>
                  <a:gd name="connsiteX8" fmla="*/ 217257 w 428058"/>
                  <a:gd name="connsiteY8" fmla="*/ 417592 h 434514"/>
                  <a:gd name="connsiteX9" fmla="*/ 401849 w 428058"/>
                  <a:gd name="connsiteY9" fmla="*/ 295237 h 434514"/>
                  <a:gd name="connsiteX10" fmla="*/ 409686 w 428058"/>
                  <a:gd name="connsiteY10" fmla="*/ 269987 h 434514"/>
                  <a:gd name="connsiteX11" fmla="*/ 422319 w 428058"/>
                  <a:gd name="connsiteY11" fmla="*/ 272537 h 434514"/>
                  <a:gd name="connsiteX12" fmla="*/ 426814 w 428058"/>
                  <a:gd name="connsiteY12" fmla="*/ 271630 h 434514"/>
                  <a:gd name="connsiteX13" fmla="*/ 417441 w 428058"/>
                  <a:gd name="connsiteY13" fmla="*/ 301824 h 434514"/>
                  <a:gd name="connsiteX14" fmla="*/ 217257 w 428058"/>
                  <a:gd name="connsiteY14" fmla="*/ 434514 h 434514"/>
                  <a:gd name="connsiteX15" fmla="*/ 0 w 428058"/>
                  <a:gd name="connsiteY15" fmla="*/ 217257 h 434514"/>
                  <a:gd name="connsiteX16" fmla="*/ 217257 w 428058"/>
                  <a:gd name="connsiteY16" fmla="*/ 0 h 434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8058" h="434514">
                    <a:moveTo>
                      <a:pt x="217257" y="0"/>
                    </a:moveTo>
                    <a:cubicBezTo>
                      <a:pt x="307248" y="0"/>
                      <a:pt x="384460" y="54714"/>
                      <a:pt x="417441" y="132691"/>
                    </a:cubicBezTo>
                    <a:lnTo>
                      <a:pt x="428058" y="166892"/>
                    </a:lnTo>
                    <a:lnTo>
                      <a:pt x="422319" y="165733"/>
                    </a:lnTo>
                    <a:lnTo>
                      <a:pt x="410784" y="168062"/>
                    </a:lnTo>
                    <a:lnTo>
                      <a:pt x="401849" y="139278"/>
                    </a:lnTo>
                    <a:cubicBezTo>
                      <a:pt x="371436" y="67375"/>
                      <a:pt x="300239" y="16923"/>
                      <a:pt x="217257" y="16923"/>
                    </a:cubicBezTo>
                    <a:cubicBezTo>
                      <a:pt x="106615" y="16923"/>
                      <a:pt x="16923" y="106615"/>
                      <a:pt x="16923" y="217257"/>
                    </a:cubicBezTo>
                    <a:cubicBezTo>
                      <a:pt x="16923" y="327899"/>
                      <a:pt x="106615" y="417592"/>
                      <a:pt x="217257" y="417592"/>
                    </a:cubicBezTo>
                    <a:cubicBezTo>
                      <a:pt x="300239" y="417592"/>
                      <a:pt x="371436" y="367140"/>
                      <a:pt x="401849" y="295237"/>
                    </a:cubicBezTo>
                    <a:lnTo>
                      <a:pt x="409686" y="269987"/>
                    </a:lnTo>
                    <a:lnTo>
                      <a:pt x="422319" y="272537"/>
                    </a:lnTo>
                    <a:lnTo>
                      <a:pt x="426814" y="271630"/>
                    </a:lnTo>
                    <a:lnTo>
                      <a:pt x="417441" y="301824"/>
                    </a:lnTo>
                    <a:cubicBezTo>
                      <a:pt x="384460" y="379800"/>
                      <a:pt x="307248" y="434514"/>
                      <a:pt x="217257" y="434514"/>
                    </a:cubicBezTo>
                    <a:cubicBezTo>
                      <a:pt x="97269" y="434514"/>
                      <a:pt x="0" y="337245"/>
                      <a:pt x="0" y="217257"/>
                    </a:cubicBezTo>
                    <a:cubicBezTo>
                      <a:pt x="0" y="97269"/>
                      <a:pt x="97269" y="0"/>
                      <a:pt x="217257" y="0"/>
                    </a:cubicBezTo>
                    <a:close/>
                  </a:path>
                </a:pathLst>
              </a:cu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9" name="组合 178"/>
              <p:cNvGrpSpPr/>
              <p:nvPr/>
            </p:nvGrpSpPr>
            <p:grpSpPr>
              <a:xfrm>
                <a:off x="5796424" y="5056362"/>
                <a:ext cx="159876" cy="260104"/>
                <a:chOff x="5017858" y="4626299"/>
                <a:chExt cx="144000" cy="234274"/>
              </a:xfrm>
              <a:grpFill/>
            </p:grpSpPr>
            <p:sp>
              <p:nvSpPr>
                <p:cNvPr id="181" name="圆角矩形 180"/>
                <p:cNvSpPr/>
                <p:nvPr/>
              </p:nvSpPr>
              <p:spPr>
                <a:xfrm>
                  <a:off x="5082658" y="4716573"/>
                  <a:ext cx="14400" cy="144000"/>
                </a:xfrm>
                <a:prstGeom prst="roundRect">
                  <a:avLst>
                    <a:gd name="adj" fmla="val 50000"/>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2" name="圆角矩形 181"/>
                <p:cNvSpPr/>
                <p:nvPr/>
              </p:nvSpPr>
              <p:spPr>
                <a:xfrm rot="19800000">
                  <a:off x="5050511" y="4626299"/>
                  <a:ext cx="14400" cy="108000"/>
                </a:xfrm>
                <a:prstGeom prst="roundRect">
                  <a:avLst>
                    <a:gd name="adj" fmla="val 50000"/>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3" name="圆角矩形 182"/>
                <p:cNvSpPr/>
                <p:nvPr/>
              </p:nvSpPr>
              <p:spPr>
                <a:xfrm rot="1800000">
                  <a:off x="5114805" y="4626300"/>
                  <a:ext cx="14400" cy="108000"/>
                </a:xfrm>
                <a:prstGeom prst="roundRect">
                  <a:avLst>
                    <a:gd name="adj" fmla="val 50000"/>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4" name="圆角矩形 183"/>
                <p:cNvSpPr/>
                <p:nvPr/>
              </p:nvSpPr>
              <p:spPr>
                <a:xfrm rot="5400000">
                  <a:off x="5082658" y="4649392"/>
                  <a:ext cx="14400" cy="144000"/>
                </a:xfrm>
                <a:prstGeom prst="roundRect">
                  <a:avLst>
                    <a:gd name="adj" fmla="val 50000"/>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5" name="圆角矩形 184"/>
                <p:cNvSpPr/>
                <p:nvPr/>
              </p:nvSpPr>
              <p:spPr>
                <a:xfrm rot="5400000">
                  <a:off x="5082658" y="4727996"/>
                  <a:ext cx="14400" cy="108000"/>
                </a:xfrm>
                <a:prstGeom prst="roundRect">
                  <a:avLst>
                    <a:gd name="adj" fmla="val 50000"/>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80" name="椭圆 179"/>
              <p:cNvSpPr/>
              <p:nvPr/>
            </p:nvSpPr>
            <p:spPr>
              <a:xfrm>
                <a:off x="6055231" y="5152573"/>
                <a:ext cx="52386" cy="52386"/>
              </a:xfrm>
              <a:prstGeom prst="ellipse">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3" name="组合 2"/>
          <p:cNvGrpSpPr/>
          <p:nvPr/>
        </p:nvGrpSpPr>
        <p:grpSpPr>
          <a:xfrm>
            <a:off x="5432031" y="1864114"/>
            <a:ext cx="576580" cy="576580"/>
            <a:chOff x="5432031" y="1864114"/>
            <a:chExt cx="576580" cy="576580"/>
          </a:xfrm>
        </p:grpSpPr>
        <p:sp>
          <p:nvSpPr>
            <p:cNvPr id="20" name="圆角矩形 19"/>
            <p:cNvSpPr/>
            <p:nvPr/>
          </p:nvSpPr>
          <p:spPr>
            <a:xfrm>
              <a:off x="5432031" y="1864114"/>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196" name="组合 195"/>
            <p:cNvGrpSpPr/>
            <p:nvPr/>
          </p:nvGrpSpPr>
          <p:grpSpPr>
            <a:xfrm>
              <a:off x="5557436" y="2014381"/>
              <a:ext cx="325770" cy="276046"/>
              <a:chOff x="5552622" y="2014381"/>
              <a:chExt cx="325770" cy="276046"/>
            </a:xfrm>
            <a:solidFill>
              <a:srgbClr val="002060"/>
            </a:solidFill>
          </p:grpSpPr>
          <p:grpSp>
            <p:nvGrpSpPr>
              <p:cNvPr id="189" name="组合 188"/>
              <p:cNvGrpSpPr/>
              <p:nvPr/>
            </p:nvGrpSpPr>
            <p:grpSpPr>
              <a:xfrm>
                <a:off x="5552622" y="2014381"/>
                <a:ext cx="325770" cy="54000"/>
                <a:chOff x="5545930" y="2014381"/>
                <a:chExt cx="325770" cy="54000"/>
              </a:xfrm>
              <a:grpFill/>
            </p:grpSpPr>
            <p:sp>
              <p:nvSpPr>
                <p:cNvPr id="186" name="椭圆 185"/>
                <p:cNvSpPr>
                  <a:spLocks noChangeAspect="1"/>
                </p:cNvSpPr>
                <p:nvPr/>
              </p:nvSpPr>
              <p:spPr>
                <a:xfrm>
                  <a:off x="5545930" y="2014381"/>
                  <a:ext cx="54000" cy="54000"/>
                </a:xfrm>
                <a:prstGeom prst="ellipse">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88" name="矩形 187"/>
                <p:cNvSpPr/>
                <p:nvPr/>
              </p:nvSpPr>
              <p:spPr>
                <a:xfrm>
                  <a:off x="5619700" y="2034181"/>
                  <a:ext cx="252000" cy="14400"/>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190" name="组合 189"/>
              <p:cNvGrpSpPr/>
              <p:nvPr/>
            </p:nvGrpSpPr>
            <p:grpSpPr>
              <a:xfrm>
                <a:off x="5552622" y="2125404"/>
                <a:ext cx="325770" cy="54000"/>
                <a:chOff x="5545930" y="2014381"/>
                <a:chExt cx="325770" cy="54000"/>
              </a:xfrm>
              <a:grpFill/>
            </p:grpSpPr>
            <p:sp>
              <p:nvSpPr>
                <p:cNvPr id="191" name="椭圆 190"/>
                <p:cNvSpPr>
                  <a:spLocks noChangeAspect="1"/>
                </p:cNvSpPr>
                <p:nvPr/>
              </p:nvSpPr>
              <p:spPr>
                <a:xfrm>
                  <a:off x="5545930" y="2014381"/>
                  <a:ext cx="54000" cy="54000"/>
                </a:xfrm>
                <a:prstGeom prst="ellipse">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92" name="矩形 191"/>
                <p:cNvSpPr/>
                <p:nvPr/>
              </p:nvSpPr>
              <p:spPr>
                <a:xfrm>
                  <a:off x="5619700" y="2034181"/>
                  <a:ext cx="252000" cy="14400"/>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193" name="组合 192"/>
              <p:cNvGrpSpPr/>
              <p:nvPr/>
            </p:nvGrpSpPr>
            <p:grpSpPr>
              <a:xfrm>
                <a:off x="5552622" y="2236427"/>
                <a:ext cx="325770" cy="54000"/>
                <a:chOff x="5545930" y="2014381"/>
                <a:chExt cx="325770" cy="54000"/>
              </a:xfrm>
              <a:grpFill/>
            </p:grpSpPr>
            <p:sp>
              <p:nvSpPr>
                <p:cNvPr id="194" name="椭圆 193"/>
                <p:cNvSpPr>
                  <a:spLocks noChangeAspect="1"/>
                </p:cNvSpPr>
                <p:nvPr/>
              </p:nvSpPr>
              <p:spPr>
                <a:xfrm>
                  <a:off x="5545930" y="2014381"/>
                  <a:ext cx="54000" cy="54000"/>
                </a:xfrm>
                <a:prstGeom prst="ellipse">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95" name="矩形 194"/>
                <p:cNvSpPr/>
                <p:nvPr/>
              </p:nvSpPr>
              <p:spPr>
                <a:xfrm>
                  <a:off x="5619700" y="2034181"/>
                  <a:ext cx="252000" cy="14400"/>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nvGrpSpPr>
          <p:cNvPr id="10" name="组合 9"/>
          <p:cNvGrpSpPr/>
          <p:nvPr/>
        </p:nvGrpSpPr>
        <p:grpSpPr>
          <a:xfrm>
            <a:off x="5432031" y="3205778"/>
            <a:ext cx="576580" cy="576580"/>
            <a:chOff x="5432031" y="3205778"/>
            <a:chExt cx="576580" cy="576580"/>
          </a:xfrm>
        </p:grpSpPr>
        <p:sp>
          <p:nvSpPr>
            <p:cNvPr id="112" name="圆角矩形 111"/>
            <p:cNvSpPr/>
            <p:nvPr/>
          </p:nvSpPr>
          <p:spPr>
            <a:xfrm>
              <a:off x="5432031" y="3205778"/>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97" name="Freeform 189"/>
            <p:cNvSpPr>
              <a:spLocks noEditPoints="1"/>
            </p:cNvSpPr>
            <p:nvPr/>
          </p:nvSpPr>
          <p:spPr bwMode="auto">
            <a:xfrm>
              <a:off x="5527965" y="3301413"/>
              <a:ext cx="388022" cy="388022"/>
            </a:xfrm>
            <a:custGeom>
              <a:avLst/>
              <a:gdLst>
                <a:gd name="T0" fmla="*/ 148 w 170"/>
                <a:gd name="T1" fmla="*/ 69 h 170"/>
                <a:gd name="T2" fmla="*/ 150 w 170"/>
                <a:gd name="T3" fmla="*/ 41 h 170"/>
                <a:gd name="T4" fmla="*/ 141 w 170"/>
                <a:gd name="T5" fmla="*/ 21 h 170"/>
                <a:gd name="T6" fmla="*/ 118 w 170"/>
                <a:gd name="T7" fmla="*/ 29 h 170"/>
                <a:gd name="T8" fmla="*/ 99 w 170"/>
                <a:gd name="T9" fmla="*/ 8 h 170"/>
                <a:gd name="T10" fmla="*/ 71 w 170"/>
                <a:gd name="T11" fmla="*/ 8 h 170"/>
                <a:gd name="T12" fmla="*/ 52 w 170"/>
                <a:gd name="T13" fmla="*/ 29 h 170"/>
                <a:gd name="T14" fmla="*/ 30 w 170"/>
                <a:gd name="T15" fmla="*/ 21 h 170"/>
                <a:gd name="T16" fmla="*/ 21 w 170"/>
                <a:gd name="T17" fmla="*/ 41 h 170"/>
                <a:gd name="T18" fmla="*/ 22 w 170"/>
                <a:gd name="T19" fmla="*/ 69 h 170"/>
                <a:gd name="T20" fmla="*/ 0 w 170"/>
                <a:gd name="T21" fmla="*/ 79 h 170"/>
                <a:gd name="T22" fmla="*/ 19 w 170"/>
                <a:gd name="T23" fmla="*/ 100 h 170"/>
                <a:gd name="T24" fmla="*/ 28 w 170"/>
                <a:gd name="T25" fmla="*/ 122 h 170"/>
                <a:gd name="T26" fmla="*/ 21 w 170"/>
                <a:gd name="T27" fmla="*/ 141 h 170"/>
                <a:gd name="T28" fmla="*/ 48 w 170"/>
                <a:gd name="T29" fmla="*/ 142 h 170"/>
                <a:gd name="T30" fmla="*/ 71 w 170"/>
                <a:gd name="T31" fmla="*/ 151 h 170"/>
                <a:gd name="T32" fmla="*/ 92 w 170"/>
                <a:gd name="T33" fmla="*/ 170 h 170"/>
                <a:gd name="T34" fmla="*/ 102 w 170"/>
                <a:gd name="T35" fmla="*/ 148 h 170"/>
                <a:gd name="T36" fmla="*/ 130 w 170"/>
                <a:gd name="T37" fmla="*/ 150 h 170"/>
                <a:gd name="T38" fmla="*/ 152 w 170"/>
                <a:gd name="T39" fmla="*/ 135 h 170"/>
                <a:gd name="T40" fmla="*/ 141 w 170"/>
                <a:gd name="T41" fmla="*/ 118 h 170"/>
                <a:gd name="T42" fmla="*/ 162 w 170"/>
                <a:gd name="T43" fmla="*/ 100 h 170"/>
                <a:gd name="T44" fmla="*/ 162 w 170"/>
                <a:gd name="T45" fmla="*/ 71 h 170"/>
                <a:gd name="T46" fmla="*/ 151 w 170"/>
                <a:gd name="T47" fmla="*/ 94 h 170"/>
                <a:gd name="T48" fmla="*/ 138 w 170"/>
                <a:gd name="T49" fmla="*/ 126 h 170"/>
                <a:gd name="T50" fmla="*/ 145 w 170"/>
                <a:gd name="T51" fmla="*/ 137 h 170"/>
                <a:gd name="T52" fmla="*/ 126 w 170"/>
                <a:gd name="T53" fmla="*/ 138 h 170"/>
                <a:gd name="T54" fmla="*/ 100 w 170"/>
                <a:gd name="T55" fmla="*/ 142 h 170"/>
                <a:gd name="T56" fmla="*/ 92 w 170"/>
                <a:gd name="T57" fmla="*/ 164 h 170"/>
                <a:gd name="T58" fmla="*/ 77 w 170"/>
                <a:gd name="T59" fmla="*/ 151 h 170"/>
                <a:gd name="T60" fmla="*/ 51 w 170"/>
                <a:gd name="T61" fmla="*/ 135 h 170"/>
                <a:gd name="T62" fmla="*/ 34 w 170"/>
                <a:gd name="T63" fmla="*/ 146 h 170"/>
                <a:gd name="T64" fmla="*/ 25 w 170"/>
                <a:gd name="T65" fmla="*/ 134 h 170"/>
                <a:gd name="T66" fmla="*/ 28 w 170"/>
                <a:gd name="T67" fmla="*/ 100 h 170"/>
                <a:gd name="T68" fmla="*/ 6 w 170"/>
                <a:gd name="T69" fmla="*/ 92 h 170"/>
                <a:gd name="T70" fmla="*/ 19 w 170"/>
                <a:gd name="T71" fmla="*/ 77 h 170"/>
                <a:gd name="T72" fmla="*/ 33 w 170"/>
                <a:gd name="T73" fmla="*/ 44 h 170"/>
                <a:gd name="T74" fmla="*/ 25 w 170"/>
                <a:gd name="T75" fmla="*/ 34 h 170"/>
                <a:gd name="T76" fmla="*/ 44 w 170"/>
                <a:gd name="T77" fmla="*/ 33 h 170"/>
                <a:gd name="T78" fmla="*/ 70 w 170"/>
                <a:gd name="T79" fmla="*/ 28 h 170"/>
                <a:gd name="T80" fmla="*/ 79 w 170"/>
                <a:gd name="T81" fmla="*/ 6 h 170"/>
                <a:gd name="T82" fmla="*/ 93 w 170"/>
                <a:gd name="T83" fmla="*/ 19 h 170"/>
                <a:gd name="T84" fmla="*/ 126 w 170"/>
                <a:gd name="T85" fmla="*/ 33 h 170"/>
                <a:gd name="T86" fmla="*/ 146 w 170"/>
                <a:gd name="T87" fmla="*/ 34 h 170"/>
                <a:gd name="T88" fmla="*/ 138 w 170"/>
                <a:gd name="T89" fmla="*/ 44 h 170"/>
                <a:gd name="T90" fmla="*/ 151 w 170"/>
                <a:gd name="T91" fmla="*/ 77 h 170"/>
                <a:gd name="T92" fmla="*/ 164 w 170"/>
                <a:gd name="T93" fmla="*/ 92 h 170"/>
                <a:gd name="T94" fmla="*/ 85 w 170"/>
                <a:gd name="T95" fmla="*/ 109 h 170"/>
                <a:gd name="T96" fmla="*/ 85 w 170"/>
                <a:gd name="T97" fmla="*/ 103 h 170"/>
                <a:gd name="T98" fmla="*/ 103 w 170"/>
                <a:gd name="T99" fmla="*/ 8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0">
                  <a:moveTo>
                    <a:pt x="162" y="71"/>
                  </a:moveTo>
                  <a:cubicBezTo>
                    <a:pt x="151" y="71"/>
                    <a:pt x="151" y="71"/>
                    <a:pt x="151" y="71"/>
                  </a:cubicBezTo>
                  <a:cubicBezTo>
                    <a:pt x="150" y="71"/>
                    <a:pt x="148" y="70"/>
                    <a:pt x="148" y="69"/>
                  </a:cubicBezTo>
                  <a:cubicBezTo>
                    <a:pt x="141" y="53"/>
                    <a:pt x="141" y="53"/>
                    <a:pt x="141" y="53"/>
                  </a:cubicBezTo>
                  <a:cubicBezTo>
                    <a:pt x="141" y="52"/>
                    <a:pt x="141" y="50"/>
                    <a:pt x="142" y="49"/>
                  </a:cubicBezTo>
                  <a:cubicBezTo>
                    <a:pt x="150" y="41"/>
                    <a:pt x="150" y="41"/>
                    <a:pt x="150" y="41"/>
                  </a:cubicBezTo>
                  <a:cubicBezTo>
                    <a:pt x="151" y="39"/>
                    <a:pt x="152" y="37"/>
                    <a:pt x="152" y="35"/>
                  </a:cubicBezTo>
                  <a:cubicBezTo>
                    <a:pt x="152" y="33"/>
                    <a:pt x="151" y="31"/>
                    <a:pt x="150" y="30"/>
                  </a:cubicBezTo>
                  <a:cubicBezTo>
                    <a:pt x="141" y="21"/>
                    <a:pt x="141" y="21"/>
                    <a:pt x="141" y="21"/>
                  </a:cubicBezTo>
                  <a:cubicBezTo>
                    <a:pt x="138" y="18"/>
                    <a:pt x="133" y="18"/>
                    <a:pt x="130" y="21"/>
                  </a:cubicBezTo>
                  <a:cubicBezTo>
                    <a:pt x="122" y="29"/>
                    <a:pt x="122" y="29"/>
                    <a:pt x="122" y="29"/>
                  </a:cubicBezTo>
                  <a:cubicBezTo>
                    <a:pt x="121" y="30"/>
                    <a:pt x="119" y="30"/>
                    <a:pt x="118" y="29"/>
                  </a:cubicBezTo>
                  <a:cubicBezTo>
                    <a:pt x="102" y="23"/>
                    <a:pt x="102" y="23"/>
                    <a:pt x="102" y="23"/>
                  </a:cubicBezTo>
                  <a:cubicBezTo>
                    <a:pt x="100" y="22"/>
                    <a:pt x="99" y="21"/>
                    <a:pt x="99" y="19"/>
                  </a:cubicBezTo>
                  <a:cubicBezTo>
                    <a:pt x="99" y="8"/>
                    <a:pt x="99" y="8"/>
                    <a:pt x="99" y="8"/>
                  </a:cubicBezTo>
                  <a:cubicBezTo>
                    <a:pt x="99" y="4"/>
                    <a:pt x="96" y="0"/>
                    <a:pt x="92" y="0"/>
                  </a:cubicBezTo>
                  <a:cubicBezTo>
                    <a:pt x="79" y="0"/>
                    <a:pt x="79" y="0"/>
                    <a:pt x="79" y="0"/>
                  </a:cubicBezTo>
                  <a:cubicBezTo>
                    <a:pt x="74" y="0"/>
                    <a:pt x="71" y="4"/>
                    <a:pt x="71" y="8"/>
                  </a:cubicBezTo>
                  <a:cubicBezTo>
                    <a:pt x="71" y="19"/>
                    <a:pt x="71" y="19"/>
                    <a:pt x="71" y="19"/>
                  </a:cubicBezTo>
                  <a:cubicBezTo>
                    <a:pt x="71" y="21"/>
                    <a:pt x="70" y="22"/>
                    <a:pt x="68" y="23"/>
                  </a:cubicBezTo>
                  <a:cubicBezTo>
                    <a:pt x="52" y="29"/>
                    <a:pt x="52" y="29"/>
                    <a:pt x="52" y="29"/>
                  </a:cubicBezTo>
                  <a:cubicBezTo>
                    <a:pt x="51" y="30"/>
                    <a:pt x="49" y="30"/>
                    <a:pt x="48" y="29"/>
                  </a:cubicBezTo>
                  <a:cubicBezTo>
                    <a:pt x="41" y="21"/>
                    <a:pt x="41" y="21"/>
                    <a:pt x="41" y="21"/>
                  </a:cubicBezTo>
                  <a:cubicBezTo>
                    <a:pt x="38" y="18"/>
                    <a:pt x="33" y="18"/>
                    <a:pt x="30" y="21"/>
                  </a:cubicBezTo>
                  <a:cubicBezTo>
                    <a:pt x="21" y="30"/>
                    <a:pt x="21" y="30"/>
                    <a:pt x="21" y="30"/>
                  </a:cubicBezTo>
                  <a:cubicBezTo>
                    <a:pt x="19" y="31"/>
                    <a:pt x="18" y="33"/>
                    <a:pt x="18" y="35"/>
                  </a:cubicBezTo>
                  <a:cubicBezTo>
                    <a:pt x="18" y="37"/>
                    <a:pt x="19" y="39"/>
                    <a:pt x="21" y="41"/>
                  </a:cubicBezTo>
                  <a:cubicBezTo>
                    <a:pt x="28" y="49"/>
                    <a:pt x="28" y="49"/>
                    <a:pt x="28" y="49"/>
                  </a:cubicBezTo>
                  <a:cubicBezTo>
                    <a:pt x="29" y="50"/>
                    <a:pt x="30" y="52"/>
                    <a:pt x="29" y="53"/>
                  </a:cubicBezTo>
                  <a:cubicBezTo>
                    <a:pt x="22" y="69"/>
                    <a:pt x="22" y="69"/>
                    <a:pt x="22" y="69"/>
                  </a:cubicBezTo>
                  <a:cubicBezTo>
                    <a:pt x="22" y="70"/>
                    <a:pt x="20" y="71"/>
                    <a:pt x="19" y="71"/>
                  </a:cubicBezTo>
                  <a:cubicBezTo>
                    <a:pt x="8" y="71"/>
                    <a:pt x="8" y="71"/>
                    <a:pt x="8" y="71"/>
                  </a:cubicBezTo>
                  <a:cubicBezTo>
                    <a:pt x="4" y="71"/>
                    <a:pt x="0" y="75"/>
                    <a:pt x="0" y="79"/>
                  </a:cubicBezTo>
                  <a:cubicBezTo>
                    <a:pt x="0" y="92"/>
                    <a:pt x="0" y="92"/>
                    <a:pt x="0" y="92"/>
                  </a:cubicBezTo>
                  <a:cubicBezTo>
                    <a:pt x="0" y="96"/>
                    <a:pt x="4" y="100"/>
                    <a:pt x="8" y="100"/>
                  </a:cubicBezTo>
                  <a:cubicBezTo>
                    <a:pt x="19" y="100"/>
                    <a:pt x="19" y="100"/>
                    <a:pt x="19" y="100"/>
                  </a:cubicBezTo>
                  <a:cubicBezTo>
                    <a:pt x="20" y="100"/>
                    <a:pt x="22" y="101"/>
                    <a:pt x="22" y="102"/>
                  </a:cubicBezTo>
                  <a:cubicBezTo>
                    <a:pt x="29" y="118"/>
                    <a:pt x="29" y="118"/>
                    <a:pt x="29" y="118"/>
                  </a:cubicBezTo>
                  <a:cubicBezTo>
                    <a:pt x="30" y="119"/>
                    <a:pt x="29" y="121"/>
                    <a:pt x="28" y="122"/>
                  </a:cubicBezTo>
                  <a:cubicBezTo>
                    <a:pt x="21" y="130"/>
                    <a:pt x="21" y="130"/>
                    <a:pt x="21" y="130"/>
                  </a:cubicBezTo>
                  <a:cubicBezTo>
                    <a:pt x="19" y="131"/>
                    <a:pt x="18" y="133"/>
                    <a:pt x="18" y="135"/>
                  </a:cubicBezTo>
                  <a:cubicBezTo>
                    <a:pt x="18" y="138"/>
                    <a:pt x="19" y="139"/>
                    <a:pt x="21" y="141"/>
                  </a:cubicBezTo>
                  <a:cubicBezTo>
                    <a:pt x="30" y="150"/>
                    <a:pt x="30" y="150"/>
                    <a:pt x="30" y="150"/>
                  </a:cubicBezTo>
                  <a:cubicBezTo>
                    <a:pt x="33" y="153"/>
                    <a:pt x="38" y="153"/>
                    <a:pt x="41" y="150"/>
                  </a:cubicBezTo>
                  <a:cubicBezTo>
                    <a:pt x="48" y="142"/>
                    <a:pt x="48" y="142"/>
                    <a:pt x="48" y="142"/>
                  </a:cubicBezTo>
                  <a:cubicBezTo>
                    <a:pt x="49" y="141"/>
                    <a:pt x="51" y="141"/>
                    <a:pt x="53" y="142"/>
                  </a:cubicBezTo>
                  <a:cubicBezTo>
                    <a:pt x="69" y="148"/>
                    <a:pt x="69" y="148"/>
                    <a:pt x="69" y="148"/>
                  </a:cubicBezTo>
                  <a:cubicBezTo>
                    <a:pt x="70" y="149"/>
                    <a:pt x="71" y="150"/>
                    <a:pt x="71" y="151"/>
                  </a:cubicBezTo>
                  <a:cubicBezTo>
                    <a:pt x="71" y="163"/>
                    <a:pt x="71" y="163"/>
                    <a:pt x="71" y="163"/>
                  </a:cubicBezTo>
                  <a:cubicBezTo>
                    <a:pt x="71" y="167"/>
                    <a:pt x="74" y="170"/>
                    <a:pt x="79" y="170"/>
                  </a:cubicBezTo>
                  <a:cubicBezTo>
                    <a:pt x="92" y="170"/>
                    <a:pt x="92" y="170"/>
                    <a:pt x="92" y="170"/>
                  </a:cubicBezTo>
                  <a:cubicBezTo>
                    <a:pt x="96" y="170"/>
                    <a:pt x="99" y="167"/>
                    <a:pt x="99" y="163"/>
                  </a:cubicBezTo>
                  <a:cubicBezTo>
                    <a:pt x="99" y="151"/>
                    <a:pt x="99" y="151"/>
                    <a:pt x="99" y="151"/>
                  </a:cubicBezTo>
                  <a:cubicBezTo>
                    <a:pt x="99" y="150"/>
                    <a:pt x="100" y="149"/>
                    <a:pt x="102" y="148"/>
                  </a:cubicBezTo>
                  <a:cubicBezTo>
                    <a:pt x="118" y="142"/>
                    <a:pt x="118" y="142"/>
                    <a:pt x="118" y="142"/>
                  </a:cubicBezTo>
                  <a:cubicBezTo>
                    <a:pt x="119" y="141"/>
                    <a:pt x="121" y="141"/>
                    <a:pt x="122" y="142"/>
                  </a:cubicBezTo>
                  <a:cubicBezTo>
                    <a:pt x="130" y="150"/>
                    <a:pt x="130" y="150"/>
                    <a:pt x="130" y="150"/>
                  </a:cubicBezTo>
                  <a:cubicBezTo>
                    <a:pt x="133" y="153"/>
                    <a:pt x="138" y="153"/>
                    <a:pt x="141" y="150"/>
                  </a:cubicBezTo>
                  <a:cubicBezTo>
                    <a:pt x="150" y="141"/>
                    <a:pt x="150" y="141"/>
                    <a:pt x="150" y="141"/>
                  </a:cubicBezTo>
                  <a:cubicBezTo>
                    <a:pt x="151" y="139"/>
                    <a:pt x="152" y="138"/>
                    <a:pt x="152" y="135"/>
                  </a:cubicBezTo>
                  <a:cubicBezTo>
                    <a:pt x="152" y="133"/>
                    <a:pt x="151" y="131"/>
                    <a:pt x="150" y="130"/>
                  </a:cubicBezTo>
                  <a:cubicBezTo>
                    <a:pt x="142" y="122"/>
                    <a:pt x="142" y="122"/>
                    <a:pt x="142" y="122"/>
                  </a:cubicBezTo>
                  <a:cubicBezTo>
                    <a:pt x="141" y="121"/>
                    <a:pt x="141" y="119"/>
                    <a:pt x="141" y="118"/>
                  </a:cubicBezTo>
                  <a:cubicBezTo>
                    <a:pt x="148" y="102"/>
                    <a:pt x="148" y="102"/>
                    <a:pt x="148" y="102"/>
                  </a:cubicBezTo>
                  <a:cubicBezTo>
                    <a:pt x="148" y="101"/>
                    <a:pt x="150" y="100"/>
                    <a:pt x="151" y="100"/>
                  </a:cubicBezTo>
                  <a:cubicBezTo>
                    <a:pt x="162" y="100"/>
                    <a:pt x="162" y="100"/>
                    <a:pt x="162" y="100"/>
                  </a:cubicBezTo>
                  <a:cubicBezTo>
                    <a:pt x="167" y="100"/>
                    <a:pt x="170" y="96"/>
                    <a:pt x="170" y="92"/>
                  </a:cubicBezTo>
                  <a:cubicBezTo>
                    <a:pt x="170" y="79"/>
                    <a:pt x="170" y="79"/>
                    <a:pt x="170" y="79"/>
                  </a:cubicBezTo>
                  <a:cubicBezTo>
                    <a:pt x="170" y="75"/>
                    <a:pt x="167" y="71"/>
                    <a:pt x="162" y="71"/>
                  </a:cubicBezTo>
                  <a:close/>
                  <a:moveTo>
                    <a:pt x="164" y="92"/>
                  </a:moveTo>
                  <a:cubicBezTo>
                    <a:pt x="164" y="93"/>
                    <a:pt x="163" y="94"/>
                    <a:pt x="162" y="94"/>
                  </a:cubicBezTo>
                  <a:cubicBezTo>
                    <a:pt x="151" y="94"/>
                    <a:pt x="151" y="94"/>
                    <a:pt x="151" y="94"/>
                  </a:cubicBezTo>
                  <a:cubicBezTo>
                    <a:pt x="147" y="94"/>
                    <a:pt x="143" y="96"/>
                    <a:pt x="142" y="100"/>
                  </a:cubicBezTo>
                  <a:cubicBezTo>
                    <a:pt x="136" y="115"/>
                    <a:pt x="136" y="115"/>
                    <a:pt x="136" y="115"/>
                  </a:cubicBezTo>
                  <a:cubicBezTo>
                    <a:pt x="134" y="119"/>
                    <a:pt x="135" y="124"/>
                    <a:pt x="138" y="126"/>
                  </a:cubicBezTo>
                  <a:cubicBezTo>
                    <a:pt x="146" y="134"/>
                    <a:pt x="146" y="134"/>
                    <a:pt x="146" y="134"/>
                  </a:cubicBezTo>
                  <a:cubicBezTo>
                    <a:pt x="146" y="135"/>
                    <a:pt x="146" y="135"/>
                    <a:pt x="146" y="135"/>
                  </a:cubicBezTo>
                  <a:cubicBezTo>
                    <a:pt x="146" y="136"/>
                    <a:pt x="146" y="136"/>
                    <a:pt x="145" y="137"/>
                  </a:cubicBezTo>
                  <a:cubicBezTo>
                    <a:pt x="136" y="146"/>
                    <a:pt x="136" y="146"/>
                    <a:pt x="136" y="146"/>
                  </a:cubicBezTo>
                  <a:cubicBezTo>
                    <a:pt x="136" y="147"/>
                    <a:pt x="135" y="147"/>
                    <a:pt x="134" y="146"/>
                  </a:cubicBezTo>
                  <a:cubicBezTo>
                    <a:pt x="126" y="138"/>
                    <a:pt x="126" y="138"/>
                    <a:pt x="126" y="138"/>
                  </a:cubicBezTo>
                  <a:cubicBezTo>
                    <a:pt x="124" y="136"/>
                    <a:pt x="122" y="135"/>
                    <a:pt x="119" y="135"/>
                  </a:cubicBezTo>
                  <a:cubicBezTo>
                    <a:pt x="118" y="135"/>
                    <a:pt x="116" y="136"/>
                    <a:pt x="115" y="136"/>
                  </a:cubicBezTo>
                  <a:cubicBezTo>
                    <a:pt x="100" y="142"/>
                    <a:pt x="100" y="142"/>
                    <a:pt x="100" y="142"/>
                  </a:cubicBezTo>
                  <a:cubicBezTo>
                    <a:pt x="96" y="144"/>
                    <a:pt x="93" y="148"/>
                    <a:pt x="93" y="151"/>
                  </a:cubicBezTo>
                  <a:cubicBezTo>
                    <a:pt x="93" y="163"/>
                    <a:pt x="93" y="163"/>
                    <a:pt x="93" y="163"/>
                  </a:cubicBezTo>
                  <a:cubicBezTo>
                    <a:pt x="93" y="164"/>
                    <a:pt x="93" y="164"/>
                    <a:pt x="92" y="164"/>
                  </a:cubicBezTo>
                  <a:cubicBezTo>
                    <a:pt x="79" y="164"/>
                    <a:pt x="79" y="164"/>
                    <a:pt x="79" y="164"/>
                  </a:cubicBezTo>
                  <a:cubicBezTo>
                    <a:pt x="78" y="164"/>
                    <a:pt x="77" y="164"/>
                    <a:pt x="77" y="163"/>
                  </a:cubicBezTo>
                  <a:cubicBezTo>
                    <a:pt x="77" y="151"/>
                    <a:pt x="77" y="151"/>
                    <a:pt x="77" y="151"/>
                  </a:cubicBezTo>
                  <a:cubicBezTo>
                    <a:pt x="77" y="148"/>
                    <a:pt x="74" y="144"/>
                    <a:pt x="71" y="143"/>
                  </a:cubicBezTo>
                  <a:cubicBezTo>
                    <a:pt x="55" y="136"/>
                    <a:pt x="55" y="136"/>
                    <a:pt x="55" y="136"/>
                  </a:cubicBezTo>
                  <a:cubicBezTo>
                    <a:pt x="54" y="136"/>
                    <a:pt x="52" y="135"/>
                    <a:pt x="51" y="135"/>
                  </a:cubicBezTo>
                  <a:cubicBezTo>
                    <a:pt x="48" y="135"/>
                    <a:pt x="46" y="136"/>
                    <a:pt x="44" y="138"/>
                  </a:cubicBezTo>
                  <a:cubicBezTo>
                    <a:pt x="36" y="146"/>
                    <a:pt x="36" y="146"/>
                    <a:pt x="36" y="146"/>
                  </a:cubicBezTo>
                  <a:cubicBezTo>
                    <a:pt x="36" y="146"/>
                    <a:pt x="34" y="146"/>
                    <a:pt x="34" y="146"/>
                  </a:cubicBezTo>
                  <a:cubicBezTo>
                    <a:pt x="25" y="137"/>
                    <a:pt x="25" y="137"/>
                    <a:pt x="25" y="137"/>
                  </a:cubicBezTo>
                  <a:cubicBezTo>
                    <a:pt x="24" y="136"/>
                    <a:pt x="24" y="136"/>
                    <a:pt x="24" y="135"/>
                  </a:cubicBezTo>
                  <a:cubicBezTo>
                    <a:pt x="24" y="135"/>
                    <a:pt x="24" y="135"/>
                    <a:pt x="25" y="134"/>
                  </a:cubicBezTo>
                  <a:cubicBezTo>
                    <a:pt x="33" y="126"/>
                    <a:pt x="33" y="126"/>
                    <a:pt x="33" y="126"/>
                  </a:cubicBezTo>
                  <a:cubicBezTo>
                    <a:pt x="35" y="124"/>
                    <a:pt x="36" y="119"/>
                    <a:pt x="34" y="116"/>
                  </a:cubicBezTo>
                  <a:cubicBezTo>
                    <a:pt x="28" y="100"/>
                    <a:pt x="28" y="100"/>
                    <a:pt x="28" y="100"/>
                  </a:cubicBezTo>
                  <a:cubicBezTo>
                    <a:pt x="27" y="96"/>
                    <a:pt x="23" y="94"/>
                    <a:pt x="19" y="94"/>
                  </a:cubicBezTo>
                  <a:cubicBezTo>
                    <a:pt x="8" y="94"/>
                    <a:pt x="8" y="94"/>
                    <a:pt x="8" y="94"/>
                  </a:cubicBezTo>
                  <a:cubicBezTo>
                    <a:pt x="7" y="94"/>
                    <a:pt x="6" y="93"/>
                    <a:pt x="6" y="92"/>
                  </a:cubicBezTo>
                  <a:cubicBezTo>
                    <a:pt x="6" y="79"/>
                    <a:pt x="6" y="79"/>
                    <a:pt x="6" y="79"/>
                  </a:cubicBezTo>
                  <a:cubicBezTo>
                    <a:pt x="6" y="78"/>
                    <a:pt x="7" y="77"/>
                    <a:pt x="8" y="77"/>
                  </a:cubicBezTo>
                  <a:cubicBezTo>
                    <a:pt x="19" y="77"/>
                    <a:pt x="19" y="77"/>
                    <a:pt x="19" y="77"/>
                  </a:cubicBezTo>
                  <a:cubicBezTo>
                    <a:pt x="23" y="77"/>
                    <a:pt x="27" y="74"/>
                    <a:pt x="28" y="71"/>
                  </a:cubicBezTo>
                  <a:cubicBezTo>
                    <a:pt x="34" y="56"/>
                    <a:pt x="34" y="56"/>
                    <a:pt x="34" y="56"/>
                  </a:cubicBezTo>
                  <a:cubicBezTo>
                    <a:pt x="36" y="52"/>
                    <a:pt x="35" y="47"/>
                    <a:pt x="33" y="44"/>
                  </a:cubicBezTo>
                  <a:cubicBezTo>
                    <a:pt x="25" y="37"/>
                    <a:pt x="25" y="37"/>
                    <a:pt x="25" y="37"/>
                  </a:cubicBezTo>
                  <a:cubicBezTo>
                    <a:pt x="24" y="36"/>
                    <a:pt x="24" y="36"/>
                    <a:pt x="24" y="35"/>
                  </a:cubicBezTo>
                  <a:cubicBezTo>
                    <a:pt x="24" y="35"/>
                    <a:pt x="24" y="34"/>
                    <a:pt x="25" y="34"/>
                  </a:cubicBezTo>
                  <a:cubicBezTo>
                    <a:pt x="34" y="25"/>
                    <a:pt x="34" y="25"/>
                    <a:pt x="34" y="25"/>
                  </a:cubicBezTo>
                  <a:cubicBezTo>
                    <a:pt x="35" y="24"/>
                    <a:pt x="36" y="24"/>
                    <a:pt x="36" y="25"/>
                  </a:cubicBezTo>
                  <a:cubicBezTo>
                    <a:pt x="44" y="33"/>
                    <a:pt x="44" y="33"/>
                    <a:pt x="44" y="33"/>
                  </a:cubicBezTo>
                  <a:cubicBezTo>
                    <a:pt x="46" y="35"/>
                    <a:pt x="48" y="36"/>
                    <a:pt x="51" y="36"/>
                  </a:cubicBezTo>
                  <a:cubicBezTo>
                    <a:pt x="52" y="36"/>
                    <a:pt x="54" y="35"/>
                    <a:pt x="55" y="35"/>
                  </a:cubicBezTo>
                  <a:cubicBezTo>
                    <a:pt x="70" y="28"/>
                    <a:pt x="70" y="28"/>
                    <a:pt x="70" y="28"/>
                  </a:cubicBezTo>
                  <a:cubicBezTo>
                    <a:pt x="74" y="27"/>
                    <a:pt x="77" y="23"/>
                    <a:pt x="77" y="19"/>
                  </a:cubicBezTo>
                  <a:cubicBezTo>
                    <a:pt x="77" y="8"/>
                    <a:pt x="77" y="8"/>
                    <a:pt x="77" y="8"/>
                  </a:cubicBezTo>
                  <a:cubicBezTo>
                    <a:pt x="77" y="7"/>
                    <a:pt x="78" y="6"/>
                    <a:pt x="79" y="6"/>
                  </a:cubicBezTo>
                  <a:cubicBezTo>
                    <a:pt x="92" y="6"/>
                    <a:pt x="92" y="6"/>
                    <a:pt x="92" y="6"/>
                  </a:cubicBezTo>
                  <a:cubicBezTo>
                    <a:pt x="93" y="6"/>
                    <a:pt x="93" y="7"/>
                    <a:pt x="93" y="8"/>
                  </a:cubicBezTo>
                  <a:cubicBezTo>
                    <a:pt x="93" y="19"/>
                    <a:pt x="93" y="19"/>
                    <a:pt x="93" y="19"/>
                  </a:cubicBezTo>
                  <a:cubicBezTo>
                    <a:pt x="93" y="23"/>
                    <a:pt x="96" y="27"/>
                    <a:pt x="100" y="28"/>
                  </a:cubicBezTo>
                  <a:cubicBezTo>
                    <a:pt x="115" y="35"/>
                    <a:pt x="115" y="35"/>
                    <a:pt x="115" y="35"/>
                  </a:cubicBezTo>
                  <a:cubicBezTo>
                    <a:pt x="118" y="36"/>
                    <a:pt x="123" y="36"/>
                    <a:pt x="126" y="33"/>
                  </a:cubicBezTo>
                  <a:cubicBezTo>
                    <a:pt x="134" y="25"/>
                    <a:pt x="134" y="25"/>
                    <a:pt x="134" y="25"/>
                  </a:cubicBezTo>
                  <a:cubicBezTo>
                    <a:pt x="135" y="24"/>
                    <a:pt x="136" y="24"/>
                    <a:pt x="136" y="25"/>
                  </a:cubicBezTo>
                  <a:cubicBezTo>
                    <a:pt x="146" y="34"/>
                    <a:pt x="146" y="34"/>
                    <a:pt x="146" y="34"/>
                  </a:cubicBezTo>
                  <a:cubicBezTo>
                    <a:pt x="146" y="34"/>
                    <a:pt x="146" y="35"/>
                    <a:pt x="146" y="35"/>
                  </a:cubicBezTo>
                  <a:cubicBezTo>
                    <a:pt x="146" y="36"/>
                    <a:pt x="146" y="36"/>
                    <a:pt x="145" y="37"/>
                  </a:cubicBezTo>
                  <a:cubicBezTo>
                    <a:pt x="138" y="44"/>
                    <a:pt x="138" y="44"/>
                    <a:pt x="138" y="44"/>
                  </a:cubicBezTo>
                  <a:cubicBezTo>
                    <a:pt x="135" y="47"/>
                    <a:pt x="134" y="52"/>
                    <a:pt x="136" y="55"/>
                  </a:cubicBezTo>
                  <a:cubicBezTo>
                    <a:pt x="142" y="71"/>
                    <a:pt x="142" y="71"/>
                    <a:pt x="142" y="71"/>
                  </a:cubicBezTo>
                  <a:cubicBezTo>
                    <a:pt x="143" y="74"/>
                    <a:pt x="147" y="77"/>
                    <a:pt x="151" y="77"/>
                  </a:cubicBezTo>
                  <a:cubicBezTo>
                    <a:pt x="162" y="77"/>
                    <a:pt x="162" y="77"/>
                    <a:pt x="162" y="77"/>
                  </a:cubicBezTo>
                  <a:cubicBezTo>
                    <a:pt x="163" y="77"/>
                    <a:pt x="164" y="78"/>
                    <a:pt x="164" y="79"/>
                  </a:cubicBezTo>
                  <a:lnTo>
                    <a:pt x="164" y="92"/>
                  </a:lnTo>
                  <a:close/>
                  <a:moveTo>
                    <a:pt x="85" y="62"/>
                  </a:moveTo>
                  <a:cubicBezTo>
                    <a:pt x="72" y="62"/>
                    <a:pt x="62" y="72"/>
                    <a:pt x="62" y="85"/>
                  </a:cubicBezTo>
                  <a:cubicBezTo>
                    <a:pt x="62" y="98"/>
                    <a:pt x="72" y="109"/>
                    <a:pt x="85" y="109"/>
                  </a:cubicBezTo>
                  <a:cubicBezTo>
                    <a:pt x="98" y="109"/>
                    <a:pt x="109" y="98"/>
                    <a:pt x="109" y="85"/>
                  </a:cubicBezTo>
                  <a:cubicBezTo>
                    <a:pt x="109" y="72"/>
                    <a:pt x="98" y="62"/>
                    <a:pt x="85" y="62"/>
                  </a:cubicBezTo>
                  <a:close/>
                  <a:moveTo>
                    <a:pt x="85" y="103"/>
                  </a:moveTo>
                  <a:cubicBezTo>
                    <a:pt x="76" y="103"/>
                    <a:pt x="68" y="95"/>
                    <a:pt x="68" y="85"/>
                  </a:cubicBezTo>
                  <a:cubicBezTo>
                    <a:pt x="68" y="76"/>
                    <a:pt x="76" y="68"/>
                    <a:pt x="85" y="68"/>
                  </a:cubicBezTo>
                  <a:cubicBezTo>
                    <a:pt x="95" y="68"/>
                    <a:pt x="103" y="76"/>
                    <a:pt x="103" y="85"/>
                  </a:cubicBezTo>
                  <a:cubicBezTo>
                    <a:pt x="103" y="95"/>
                    <a:pt x="95" y="103"/>
                    <a:pt x="85" y="103"/>
                  </a:cubicBezTo>
                  <a:close/>
                </a:path>
              </a:pathLst>
            </a:custGeom>
            <a:solidFill>
              <a:srgbClr val="06518A"/>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5" name="组合 4"/>
          <p:cNvGrpSpPr/>
          <p:nvPr/>
        </p:nvGrpSpPr>
        <p:grpSpPr>
          <a:xfrm>
            <a:off x="8407459" y="1864114"/>
            <a:ext cx="576580" cy="576580"/>
            <a:chOff x="8407459" y="1864114"/>
            <a:chExt cx="576580" cy="576580"/>
          </a:xfrm>
        </p:grpSpPr>
        <p:sp>
          <p:nvSpPr>
            <p:cNvPr id="102" name="圆角矩形 101"/>
            <p:cNvSpPr/>
            <p:nvPr/>
          </p:nvSpPr>
          <p:spPr>
            <a:xfrm>
              <a:off x="8407459" y="1864114"/>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201" name="组合 200"/>
            <p:cNvGrpSpPr/>
            <p:nvPr/>
          </p:nvGrpSpPr>
          <p:grpSpPr>
            <a:xfrm>
              <a:off x="8570278" y="1973200"/>
              <a:ext cx="265204" cy="344007"/>
              <a:chOff x="8175428" y="2319832"/>
              <a:chExt cx="244310" cy="316905"/>
            </a:xfrm>
            <a:solidFill>
              <a:srgbClr val="002060"/>
            </a:solidFill>
          </p:grpSpPr>
          <p:sp>
            <p:nvSpPr>
              <p:cNvPr id="202" name="Freeform 321"/>
              <p:cNvSpPr>
                <a:spLocks/>
              </p:cNvSpPr>
              <p:nvPr/>
            </p:nvSpPr>
            <p:spPr bwMode="auto">
              <a:xfrm>
                <a:off x="8366688" y="2577404"/>
                <a:ext cx="53050" cy="53050"/>
              </a:xfrm>
              <a:custGeom>
                <a:avLst/>
                <a:gdLst>
                  <a:gd name="T0" fmla="*/ 28 w 32"/>
                  <a:gd name="T1" fmla="*/ 32 h 32"/>
                  <a:gd name="T2" fmla="*/ 25 w 32"/>
                  <a:gd name="T3" fmla="*/ 31 h 32"/>
                  <a:gd name="T4" fmla="*/ 1 w 32"/>
                  <a:gd name="T5" fmla="*/ 7 h 32"/>
                  <a:gd name="T6" fmla="*/ 1 w 32"/>
                  <a:gd name="T7" fmla="*/ 1 h 32"/>
                  <a:gd name="T8" fmla="*/ 7 w 32"/>
                  <a:gd name="T9" fmla="*/ 1 h 32"/>
                  <a:gd name="T10" fmla="*/ 31 w 32"/>
                  <a:gd name="T11" fmla="*/ 25 h 32"/>
                  <a:gd name="T12" fmla="*/ 31 w 32"/>
                  <a:gd name="T13" fmla="*/ 31 h 32"/>
                  <a:gd name="T14" fmla="*/ 28 w 32"/>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2">
                    <a:moveTo>
                      <a:pt x="28" y="32"/>
                    </a:moveTo>
                    <a:cubicBezTo>
                      <a:pt x="27" y="32"/>
                      <a:pt x="26" y="32"/>
                      <a:pt x="25" y="31"/>
                    </a:cubicBezTo>
                    <a:cubicBezTo>
                      <a:pt x="1" y="7"/>
                      <a:pt x="1" y="7"/>
                      <a:pt x="1" y="7"/>
                    </a:cubicBezTo>
                    <a:cubicBezTo>
                      <a:pt x="0" y="5"/>
                      <a:pt x="0" y="3"/>
                      <a:pt x="1" y="1"/>
                    </a:cubicBezTo>
                    <a:cubicBezTo>
                      <a:pt x="3" y="0"/>
                      <a:pt x="5" y="0"/>
                      <a:pt x="7" y="1"/>
                    </a:cubicBezTo>
                    <a:cubicBezTo>
                      <a:pt x="31" y="25"/>
                      <a:pt x="31" y="25"/>
                      <a:pt x="31" y="25"/>
                    </a:cubicBezTo>
                    <a:cubicBezTo>
                      <a:pt x="32" y="27"/>
                      <a:pt x="32" y="29"/>
                      <a:pt x="31" y="31"/>
                    </a:cubicBezTo>
                    <a:cubicBezTo>
                      <a:pt x="30" y="32"/>
                      <a:pt x="29" y="32"/>
                      <a:pt x="2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Freeform 322"/>
              <p:cNvSpPr>
                <a:spLocks noEditPoints="1"/>
              </p:cNvSpPr>
              <p:nvPr/>
            </p:nvSpPr>
            <p:spPr bwMode="auto">
              <a:xfrm>
                <a:off x="8294093" y="2504809"/>
                <a:ext cx="92140" cy="92838"/>
              </a:xfrm>
              <a:custGeom>
                <a:avLst/>
                <a:gdLst>
                  <a:gd name="T0" fmla="*/ 28 w 56"/>
                  <a:gd name="T1" fmla="*/ 56 h 56"/>
                  <a:gd name="T2" fmla="*/ 28 w 56"/>
                  <a:gd name="T3" fmla="*/ 56 h 56"/>
                  <a:gd name="T4" fmla="*/ 0 w 56"/>
                  <a:gd name="T5" fmla="*/ 28 h 56"/>
                  <a:gd name="T6" fmla="*/ 8 w 56"/>
                  <a:gd name="T7" fmla="*/ 8 h 56"/>
                  <a:gd name="T8" fmla="*/ 28 w 56"/>
                  <a:gd name="T9" fmla="*/ 0 h 56"/>
                  <a:gd name="T10" fmla="*/ 48 w 56"/>
                  <a:gd name="T11" fmla="*/ 8 h 56"/>
                  <a:gd name="T12" fmla="*/ 56 w 56"/>
                  <a:gd name="T13" fmla="*/ 28 h 56"/>
                  <a:gd name="T14" fmla="*/ 48 w 56"/>
                  <a:gd name="T15" fmla="*/ 48 h 56"/>
                  <a:gd name="T16" fmla="*/ 28 w 56"/>
                  <a:gd name="T17" fmla="*/ 56 h 56"/>
                  <a:gd name="T18" fmla="*/ 28 w 56"/>
                  <a:gd name="T19" fmla="*/ 8 h 56"/>
                  <a:gd name="T20" fmla="*/ 14 w 56"/>
                  <a:gd name="T21" fmla="*/ 14 h 56"/>
                  <a:gd name="T22" fmla="*/ 8 w 56"/>
                  <a:gd name="T23" fmla="*/ 28 h 56"/>
                  <a:gd name="T24" fmla="*/ 28 w 56"/>
                  <a:gd name="T25" fmla="*/ 48 h 56"/>
                  <a:gd name="T26" fmla="*/ 42 w 56"/>
                  <a:gd name="T27" fmla="*/ 42 h 56"/>
                  <a:gd name="T28" fmla="*/ 48 w 56"/>
                  <a:gd name="T29" fmla="*/ 28 h 56"/>
                  <a:gd name="T30" fmla="*/ 42 w 56"/>
                  <a:gd name="T31" fmla="*/ 14 h 56"/>
                  <a:gd name="T32" fmla="*/ 28 w 56"/>
                  <a:gd name="T33" fmla="*/ 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6">
                    <a:moveTo>
                      <a:pt x="28" y="56"/>
                    </a:moveTo>
                    <a:cubicBezTo>
                      <a:pt x="28" y="56"/>
                      <a:pt x="28" y="56"/>
                      <a:pt x="28" y="56"/>
                    </a:cubicBezTo>
                    <a:cubicBezTo>
                      <a:pt x="13" y="56"/>
                      <a:pt x="0" y="43"/>
                      <a:pt x="0" y="28"/>
                    </a:cubicBezTo>
                    <a:cubicBezTo>
                      <a:pt x="0" y="21"/>
                      <a:pt x="3" y="13"/>
                      <a:pt x="8" y="8"/>
                    </a:cubicBezTo>
                    <a:cubicBezTo>
                      <a:pt x="13" y="3"/>
                      <a:pt x="20" y="0"/>
                      <a:pt x="28" y="0"/>
                    </a:cubicBezTo>
                    <a:cubicBezTo>
                      <a:pt x="35" y="0"/>
                      <a:pt x="42" y="3"/>
                      <a:pt x="48" y="8"/>
                    </a:cubicBezTo>
                    <a:cubicBezTo>
                      <a:pt x="53" y="13"/>
                      <a:pt x="56" y="21"/>
                      <a:pt x="56" y="28"/>
                    </a:cubicBezTo>
                    <a:cubicBezTo>
                      <a:pt x="56" y="35"/>
                      <a:pt x="53" y="43"/>
                      <a:pt x="48" y="48"/>
                    </a:cubicBezTo>
                    <a:cubicBezTo>
                      <a:pt x="42" y="53"/>
                      <a:pt x="35" y="56"/>
                      <a:pt x="28" y="56"/>
                    </a:cubicBezTo>
                    <a:close/>
                    <a:moveTo>
                      <a:pt x="28" y="8"/>
                    </a:moveTo>
                    <a:cubicBezTo>
                      <a:pt x="23" y="8"/>
                      <a:pt x="18" y="10"/>
                      <a:pt x="14" y="14"/>
                    </a:cubicBezTo>
                    <a:cubicBezTo>
                      <a:pt x="10" y="18"/>
                      <a:pt x="8" y="23"/>
                      <a:pt x="8" y="28"/>
                    </a:cubicBezTo>
                    <a:cubicBezTo>
                      <a:pt x="8" y="39"/>
                      <a:pt x="17" y="48"/>
                      <a:pt x="28" y="48"/>
                    </a:cubicBezTo>
                    <a:cubicBezTo>
                      <a:pt x="33" y="48"/>
                      <a:pt x="38" y="46"/>
                      <a:pt x="42" y="42"/>
                    </a:cubicBezTo>
                    <a:cubicBezTo>
                      <a:pt x="46" y="38"/>
                      <a:pt x="48" y="33"/>
                      <a:pt x="48" y="28"/>
                    </a:cubicBezTo>
                    <a:cubicBezTo>
                      <a:pt x="48" y="23"/>
                      <a:pt x="46" y="18"/>
                      <a:pt x="42" y="14"/>
                    </a:cubicBezTo>
                    <a:cubicBezTo>
                      <a:pt x="38" y="10"/>
                      <a:pt x="33" y="8"/>
                      <a:pt x="28" y="8"/>
                    </a:cubicBezTo>
                    <a:close/>
                  </a:path>
                </a:pathLst>
              </a:custGeom>
              <a:solidFill>
                <a:srgbClr val="065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Freeform 323"/>
              <p:cNvSpPr>
                <a:spLocks/>
              </p:cNvSpPr>
              <p:nvPr/>
            </p:nvSpPr>
            <p:spPr bwMode="auto">
              <a:xfrm>
                <a:off x="8175428" y="2319832"/>
                <a:ext cx="237330" cy="316905"/>
              </a:xfrm>
              <a:custGeom>
                <a:avLst/>
                <a:gdLst>
                  <a:gd name="T0" fmla="*/ 80 w 144"/>
                  <a:gd name="T1" fmla="*/ 192 h 192"/>
                  <a:gd name="T2" fmla="*/ 4 w 144"/>
                  <a:gd name="T3" fmla="*/ 192 h 192"/>
                  <a:gd name="T4" fmla="*/ 0 w 144"/>
                  <a:gd name="T5" fmla="*/ 188 h 192"/>
                  <a:gd name="T6" fmla="*/ 0 w 144"/>
                  <a:gd name="T7" fmla="*/ 47 h 192"/>
                  <a:gd name="T8" fmla="*/ 1 w 144"/>
                  <a:gd name="T9" fmla="*/ 44 h 192"/>
                  <a:gd name="T10" fmla="*/ 43 w 144"/>
                  <a:gd name="T11" fmla="*/ 1 h 192"/>
                  <a:gd name="T12" fmla="*/ 45 w 144"/>
                  <a:gd name="T13" fmla="*/ 0 h 192"/>
                  <a:gd name="T14" fmla="*/ 140 w 144"/>
                  <a:gd name="T15" fmla="*/ 0 h 192"/>
                  <a:gd name="T16" fmla="*/ 144 w 144"/>
                  <a:gd name="T17" fmla="*/ 4 h 192"/>
                  <a:gd name="T18" fmla="*/ 144 w 144"/>
                  <a:gd name="T19" fmla="*/ 116 h 192"/>
                  <a:gd name="T20" fmla="*/ 140 w 144"/>
                  <a:gd name="T21" fmla="*/ 120 h 192"/>
                  <a:gd name="T22" fmla="*/ 136 w 144"/>
                  <a:gd name="T23" fmla="*/ 116 h 192"/>
                  <a:gd name="T24" fmla="*/ 136 w 144"/>
                  <a:gd name="T25" fmla="*/ 8 h 192"/>
                  <a:gd name="T26" fmla="*/ 47 w 144"/>
                  <a:gd name="T27" fmla="*/ 8 h 192"/>
                  <a:gd name="T28" fmla="*/ 8 w 144"/>
                  <a:gd name="T29" fmla="*/ 48 h 192"/>
                  <a:gd name="T30" fmla="*/ 8 w 144"/>
                  <a:gd name="T31" fmla="*/ 184 h 192"/>
                  <a:gd name="T32" fmla="*/ 80 w 144"/>
                  <a:gd name="T33" fmla="*/ 184 h 192"/>
                  <a:gd name="T34" fmla="*/ 84 w 144"/>
                  <a:gd name="T35" fmla="*/ 188 h 192"/>
                  <a:gd name="T36" fmla="*/ 80 w 144"/>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2">
                    <a:moveTo>
                      <a:pt x="80" y="192"/>
                    </a:moveTo>
                    <a:cubicBezTo>
                      <a:pt x="4" y="192"/>
                      <a:pt x="4" y="192"/>
                      <a:pt x="4" y="192"/>
                    </a:cubicBezTo>
                    <a:cubicBezTo>
                      <a:pt x="2" y="192"/>
                      <a:pt x="0" y="190"/>
                      <a:pt x="0" y="188"/>
                    </a:cubicBezTo>
                    <a:cubicBezTo>
                      <a:pt x="0" y="47"/>
                      <a:pt x="0" y="47"/>
                      <a:pt x="0" y="47"/>
                    </a:cubicBezTo>
                    <a:cubicBezTo>
                      <a:pt x="0" y="45"/>
                      <a:pt x="0" y="44"/>
                      <a:pt x="1" y="44"/>
                    </a:cubicBezTo>
                    <a:cubicBezTo>
                      <a:pt x="43" y="1"/>
                      <a:pt x="43" y="1"/>
                      <a:pt x="43" y="1"/>
                    </a:cubicBezTo>
                    <a:cubicBezTo>
                      <a:pt x="43" y="0"/>
                      <a:pt x="44" y="0"/>
                      <a:pt x="45" y="0"/>
                    </a:cubicBezTo>
                    <a:cubicBezTo>
                      <a:pt x="140" y="0"/>
                      <a:pt x="140" y="0"/>
                      <a:pt x="140" y="0"/>
                    </a:cubicBezTo>
                    <a:cubicBezTo>
                      <a:pt x="142" y="0"/>
                      <a:pt x="144" y="2"/>
                      <a:pt x="144" y="4"/>
                    </a:cubicBezTo>
                    <a:cubicBezTo>
                      <a:pt x="144" y="116"/>
                      <a:pt x="144" y="116"/>
                      <a:pt x="144" y="116"/>
                    </a:cubicBezTo>
                    <a:cubicBezTo>
                      <a:pt x="144" y="118"/>
                      <a:pt x="142" y="120"/>
                      <a:pt x="140" y="120"/>
                    </a:cubicBezTo>
                    <a:cubicBezTo>
                      <a:pt x="138" y="120"/>
                      <a:pt x="136" y="118"/>
                      <a:pt x="136" y="116"/>
                    </a:cubicBezTo>
                    <a:cubicBezTo>
                      <a:pt x="136" y="8"/>
                      <a:pt x="136" y="8"/>
                      <a:pt x="136" y="8"/>
                    </a:cubicBezTo>
                    <a:cubicBezTo>
                      <a:pt x="47" y="8"/>
                      <a:pt x="47" y="8"/>
                      <a:pt x="47" y="8"/>
                    </a:cubicBezTo>
                    <a:cubicBezTo>
                      <a:pt x="8" y="48"/>
                      <a:pt x="8" y="48"/>
                      <a:pt x="8" y="48"/>
                    </a:cubicBezTo>
                    <a:cubicBezTo>
                      <a:pt x="8" y="184"/>
                      <a:pt x="8" y="184"/>
                      <a:pt x="8" y="184"/>
                    </a:cubicBezTo>
                    <a:cubicBezTo>
                      <a:pt x="80" y="184"/>
                      <a:pt x="80" y="184"/>
                      <a:pt x="80" y="184"/>
                    </a:cubicBezTo>
                    <a:cubicBezTo>
                      <a:pt x="82" y="184"/>
                      <a:pt x="84" y="186"/>
                      <a:pt x="84" y="188"/>
                    </a:cubicBezTo>
                    <a:cubicBezTo>
                      <a:pt x="84" y="190"/>
                      <a:pt x="82" y="192"/>
                      <a:pt x="80" y="192"/>
                    </a:cubicBezTo>
                    <a:close/>
                  </a:path>
                </a:pathLst>
              </a:custGeom>
              <a:solidFill>
                <a:srgbClr val="065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5" name="Freeform 324"/>
              <p:cNvSpPr>
                <a:spLocks/>
              </p:cNvSpPr>
              <p:nvPr/>
            </p:nvSpPr>
            <p:spPr bwMode="auto">
              <a:xfrm>
                <a:off x="8181710" y="2319832"/>
                <a:ext cx="79575" cy="92838"/>
              </a:xfrm>
              <a:custGeom>
                <a:avLst/>
                <a:gdLst>
                  <a:gd name="T0" fmla="*/ 44 w 48"/>
                  <a:gd name="T1" fmla="*/ 56 h 56"/>
                  <a:gd name="T2" fmla="*/ 4 w 48"/>
                  <a:gd name="T3" fmla="*/ 56 h 56"/>
                  <a:gd name="T4" fmla="*/ 0 w 48"/>
                  <a:gd name="T5" fmla="*/ 52 h 56"/>
                  <a:gd name="T6" fmla="*/ 4 w 48"/>
                  <a:gd name="T7" fmla="*/ 48 h 56"/>
                  <a:gd name="T8" fmla="*/ 40 w 48"/>
                  <a:gd name="T9" fmla="*/ 48 h 56"/>
                  <a:gd name="T10" fmla="*/ 40 w 48"/>
                  <a:gd name="T11" fmla="*/ 4 h 56"/>
                  <a:gd name="T12" fmla="*/ 44 w 48"/>
                  <a:gd name="T13" fmla="*/ 0 h 56"/>
                  <a:gd name="T14" fmla="*/ 48 w 48"/>
                  <a:gd name="T15" fmla="*/ 4 h 56"/>
                  <a:gd name="T16" fmla="*/ 48 w 48"/>
                  <a:gd name="T17" fmla="*/ 52 h 56"/>
                  <a:gd name="T18" fmla="*/ 44 w 48"/>
                  <a:gd name="T19"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6">
                    <a:moveTo>
                      <a:pt x="44" y="56"/>
                    </a:moveTo>
                    <a:cubicBezTo>
                      <a:pt x="4" y="56"/>
                      <a:pt x="4" y="56"/>
                      <a:pt x="4" y="56"/>
                    </a:cubicBezTo>
                    <a:cubicBezTo>
                      <a:pt x="2" y="56"/>
                      <a:pt x="0" y="54"/>
                      <a:pt x="0" y="52"/>
                    </a:cubicBezTo>
                    <a:cubicBezTo>
                      <a:pt x="0" y="50"/>
                      <a:pt x="2" y="48"/>
                      <a:pt x="4" y="48"/>
                    </a:cubicBezTo>
                    <a:cubicBezTo>
                      <a:pt x="40" y="48"/>
                      <a:pt x="40" y="48"/>
                      <a:pt x="40" y="48"/>
                    </a:cubicBezTo>
                    <a:cubicBezTo>
                      <a:pt x="40" y="4"/>
                      <a:pt x="40" y="4"/>
                      <a:pt x="40" y="4"/>
                    </a:cubicBezTo>
                    <a:cubicBezTo>
                      <a:pt x="40" y="2"/>
                      <a:pt x="42" y="0"/>
                      <a:pt x="44" y="0"/>
                    </a:cubicBezTo>
                    <a:cubicBezTo>
                      <a:pt x="46" y="0"/>
                      <a:pt x="48" y="2"/>
                      <a:pt x="48" y="4"/>
                    </a:cubicBezTo>
                    <a:cubicBezTo>
                      <a:pt x="48" y="52"/>
                      <a:pt x="48" y="52"/>
                      <a:pt x="48" y="52"/>
                    </a:cubicBezTo>
                    <a:cubicBezTo>
                      <a:pt x="48" y="54"/>
                      <a:pt x="46" y="56"/>
                      <a:pt x="44"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55" name="等腰三角形 54"/>
          <p:cNvSpPr/>
          <p:nvPr/>
        </p:nvSpPr>
        <p:spPr>
          <a:xfrm rot="5400000">
            <a:off x="3913955" y="3298100"/>
            <a:ext cx="795528" cy="342900"/>
          </a:xfrm>
          <a:prstGeom prst="triangle">
            <a:avLst/>
          </a:prstGeom>
          <a:solidFill>
            <a:srgbClr val="FBFB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Tree>
    <p:extLst>
      <p:ext uri="{BB962C8B-B14F-4D97-AF65-F5344CB8AC3E}">
        <p14:creationId xmlns:p14="http://schemas.microsoft.com/office/powerpoint/2010/main" val="257399157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网络层：课后习题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6" name="文本框 5">
            <a:extLst>
              <a:ext uri="{FF2B5EF4-FFF2-40B4-BE49-F238E27FC236}">
                <a16:creationId xmlns:a16="http://schemas.microsoft.com/office/drawing/2014/main" id="{CD0F78E0-6487-C2DE-5677-C86CD95471FA}"/>
              </a:ext>
            </a:extLst>
          </p:cNvPr>
          <p:cNvSpPr txBox="1"/>
          <p:nvPr/>
        </p:nvSpPr>
        <p:spPr>
          <a:xfrm>
            <a:off x="845852" y="1210274"/>
            <a:ext cx="10726652" cy="2537939"/>
          </a:xfrm>
          <a:prstGeom prst="rect">
            <a:avLst/>
          </a:prstGeom>
          <a:noFill/>
        </p:spPr>
        <p:txBody>
          <a:bodyPr wrap="square" rtlCol="0">
            <a:spAutoFit/>
          </a:bodyPr>
          <a:lstStyle/>
          <a:p>
            <a:pPr>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6.</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若某主机的</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IP</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地址是</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183.80.72.48</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，子网掩码是</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255.255.192.0</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，则该主机所在网络的网络地址是（</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B   </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a:r>
          </a:p>
          <a:p>
            <a:pPr>
              <a:lnSpc>
                <a:spcPct val="150000"/>
              </a:lnSpc>
              <a:spcAft>
                <a:spcPts val="800"/>
              </a:spcAft>
            </a:pP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A.183.80.0.0</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B.183.80.64.0</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C.183.80.72.0</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zh-CN" altLang="en-US"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D.183.80.192.0</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388461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网络层：课后习题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4" name="文本框 3">
            <a:extLst>
              <a:ext uri="{FF2B5EF4-FFF2-40B4-BE49-F238E27FC236}">
                <a16:creationId xmlns:a16="http://schemas.microsoft.com/office/drawing/2014/main" id="{82AD293A-8E3B-03C2-95CA-8CEB25EC5A00}"/>
              </a:ext>
            </a:extLst>
          </p:cNvPr>
          <p:cNvSpPr txBox="1"/>
          <p:nvPr/>
        </p:nvSpPr>
        <p:spPr>
          <a:xfrm>
            <a:off x="845852" y="1210274"/>
            <a:ext cx="10726652" cy="465577"/>
          </a:xfrm>
          <a:prstGeom prst="rect">
            <a:avLst/>
          </a:prstGeom>
          <a:noFill/>
        </p:spPr>
        <p:txBody>
          <a:bodyPr wrap="square" rtlCol="0">
            <a:spAutoFit/>
          </a:bodyPr>
          <a:lstStyle/>
          <a:p>
            <a:pPr>
              <a:lnSpc>
                <a:spcPct val="150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7.</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某网络的拓扑结构如图所示，其中节点</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A-F</a:t>
            </a:r>
            <a:r>
              <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rPr>
              <a:t>表示路由器，边上的数字表示该链路上的路由成本。</a:t>
            </a:r>
          </a:p>
        </p:txBody>
      </p:sp>
      <p:pic>
        <p:nvPicPr>
          <p:cNvPr id="5" name="图片 4" descr="图表, 雷达图&#10;&#10;描述已自动生成">
            <a:extLst>
              <a:ext uri="{FF2B5EF4-FFF2-40B4-BE49-F238E27FC236}">
                <a16:creationId xmlns:a16="http://schemas.microsoft.com/office/drawing/2014/main" id="{922F39D0-9208-D842-0AC6-8D8B36FD02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00437" y="1675851"/>
            <a:ext cx="3324225" cy="1986280"/>
          </a:xfrm>
          <a:prstGeom prst="rect">
            <a:avLst/>
          </a:prstGeom>
        </p:spPr>
      </p:pic>
      <p:sp>
        <p:nvSpPr>
          <p:cNvPr id="8" name="文本框 7">
            <a:extLst>
              <a:ext uri="{FF2B5EF4-FFF2-40B4-BE49-F238E27FC236}">
                <a16:creationId xmlns:a16="http://schemas.microsoft.com/office/drawing/2014/main" id="{B08ED566-3A6F-91FD-CD71-DB6A96A5AF82}"/>
              </a:ext>
            </a:extLst>
          </p:cNvPr>
          <p:cNvSpPr txBox="1"/>
          <p:nvPr/>
        </p:nvSpPr>
        <p:spPr>
          <a:xfrm>
            <a:off x="948965" y="3461037"/>
            <a:ext cx="11320753" cy="3442224"/>
          </a:xfrm>
          <a:prstGeom prst="rect">
            <a:avLst/>
          </a:prstGeom>
          <a:noFill/>
        </p:spPr>
        <p:txBody>
          <a:bodyPr wrap="square">
            <a:spAutoFit/>
          </a:bodyPr>
          <a:lstStyle/>
          <a:p>
            <a:pPr>
              <a:lnSpc>
                <a:spcPct val="150000"/>
              </a:lnSpc>
              <a:spcAft>
                <a:spcPts val="800"/>
              </a:spcAft>
            </a:pP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1</a:t>
            </a: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请通过</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Dijkstra</a:t>
            </a: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算法计算出由节点</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A</a:t>
            </a: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到其他节点的最短路径。</a:t>
            </a:r>
          </a:p>
          <a:p>
            <a:pPr>
              <a:lnSpc>
                <a:spcPct val="115000"/>
              </a:lnSpc>
              <a:spcAft>
                <a:spcPts val="800"/>
              </a:spcAft>
            </a:pPr>
            <a:r>
              <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rPr>
              <a:t>最短路径如下：</a:t>
            </a:r>
            <a:br>
              <a:rPr lang="en-US" altLang="zh-CN" sz="1050" kern="100" dirty="0">
                <a:effectLst/>
                <a:latin typeface="DengXian" panose="02010600030101010101" pitchFamily="2" charset="-122"/>
                <a:ea typeface="DengXian" panose="02010600030101010101" pitchFamily="2" charset="-122"/>
                <a:cs typeface="Times New Roman" panose="02020603050405020304" pitchFamily="18" charset="0"/>
              </a:rPr>
            </a:br>
            <a:r>
              <a:rPr lang="en-US" altLang="zh-CN" sz="1050" kern="100" dirty="0">
                <a:effectLst/>
                <a:latin typeface="DengXian" panose="02010600030101010101" pitchFamily="2" charset="-122"/>
                <a:ea typeface="DengXian" panose="02010600030101010101" pitchFamily="2" charset="-122"/>
                <a:cs typeface="Times New Roman" panose="02020603050405020304" pitchFamily="18" charset="0"/>
              </a:rPr>
              <a:t>A-&gt;B: A-&gt;B, cost=1</a:t>
            </a:r>
            <a:endParaRPr lang="zh-CN" altLang="zh-CN" sz="1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050" kern="100" dirty="0">
                <a:effectLst/>
                <a:latin typeface="DengXian" panose="02010600030101010101" pitchFamily="2" charset="-122"/>
                <a:ea typeface="DengXian" panose="02010600030101010101" pitchFamily="2" charset="-122"/>
                <a:cs typeface="Times New Roman" panose="02020603050405020304" pitchFamily="18" charset="0"/>
              </a:rPr>
              <a:t>A-&gt;C: A-&gt;B-&gt;C, cost=3</a:t>
            </a:r>
            <a:endParaRPr lang="zh-CN" altLang="zh-CN" sz="1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050" kern="100" dirty="0">
                <a:effectLst/>
                <a:latin typeface="DengXian" panose="02010600030101010101" pitchFamily="2" charset="-122"/>
                <a:ea typeface="DengXian" panose="02010600030101010101" pitchFamily="2" charset="-122"/>
                <a:cs typeface="Times New Roman" panose="02020603050405020304" pitchFamily="18" charset="0"/>
              </a:rPr>
              <a:t>A-&gt;D: A-&gt;B-&gt;D, cost=2</a:t>
            </a:r>
            <a:endParaRPr lang="zh-CN" altLang="zh-CN" sz="1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050" kern="100" dirty="0">
                <a:effectLst/>
                <a:latin typeface="DengXian" panose="02010600030101010101" pitchFamily="2" charset="-122"/>
                <a:ea typeface="DengXian" panose="02010600030101010101" pitchFamily="2" charset="-122"/>
                <a:cs typeface="Times New Roman" panose="02020603050405020304" pitchFamily="18" charset="0"/>
              </a:rPr>
              <a:t>A-&gt;E: A-&gt;B-&gt;D-&gt;E, cost=4</a:t>
            </a:r>
            <a:endParaRPr lang="zh-CN" altLang="zh-CN" sz="1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050" kern="100" dirty="0">
                <a:effectLst/>
                <a:latin typeface="DengXian" panose="02010600030101010101" pitchFamily="2" charset="-122"/>
                <a:ea typeface="DengXian" panose="02010600030101010101" pitchFamily="2" charset="-122"/>
                <a:cs typeface="Times New Roman" panose="02020603050405020304" pitchFamily="18" charset="0"/>
              </a:rPr>
              <a:t>A-&gt;F: A-&gt;B-&gt;D-&gt;E-&gt;F, cost=6</a:t>
            </a:r>
            <a:endParaRPr lang="zh-CN" altLang="zh-CN" sz="1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2</a:t>
            </a: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请给出由</a:t>
            </a:r>
            <a:r>
              <a:rPr lang="en-US" altLang="zh-CN" sz="1600" kern="100" dirty="0">
                <a:effectLst/>
                <a:latin typeface="DengXian" panose="02010600030101010101" pitchFamily="2" charset="-122"/>
                <a:ea typeface="DengXian" panose="02010600030101010101" pitchFamily="2" charset="-122"/>
                <a:cs typeface="Times New Roman" panose="02020603050405020304" pitchFamily="18" charset="0"/>
              </a:rPr>
              <a:t>A</a:t>
            </a:r>
            <a:r>
              <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rPr>
              <a:t>出发的路由生成树。</a:t>
            </a:r>
          </a:p>
          <a:p>
            <a:pPr>
              <a:lnSpc>
                <a:spcPct val="115000"/>
              </a:lnSpc>
              <a:spcAft>
                <a:spcPts val="800"/>
              </a:spcAft>
            </a:pPr>
            <a:r>
              <a:rPr lang="zh-CN" altLang="zh-CN" sz="1100" kern="100" dirty="0">
                <a:effectLst/>
                <a:latin typeface="DengXian" panose="02010600030101010101" pitchFamily="2" charset="-122"/>
                <a:ea typeface="DengXian" panose="02010600030101010101" pitchFamily="2" charset="-122"/>
                <a:cs typeface="Times New Roman" panose="02020603050405020304" pitchFamily="18" charset="0"/>
              </a:rPr>
              <a:t>生成树为</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100" kern="100" dirty="0">
                <a:effectLst/>
                <a:latin typeface="DengXian" panose="02010600030101010101" pitchFamily="2" charset="-122"/>
                <a:ea typeface="DengXian" panose="02010600030101010101" pitchFamily="2" charset="-122"/>
                <a:cs typeface="Times New Roman" panose="02020603050405020304" pitchFamily="18" charset="0"/>
              </a:rPr>
              <a:t>A-&gt;B-&gt;C</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zh-CN" altLang="en-US" sz="1100" kern="100" dirty="0">
                <a:latin typeface="DengXian" panose="02010600030101010101" pitchFamily="2" charset="-122"/>
                <a:ea typeface="DengXian" panose="02010600030101010101" pitchFamily="2" charset="-122"/>
                <a:cs typeface="Times New Roman" panose="02020603050405020304" pitchFamily="18" charset="0"/>
              </a:rPr>
              <a:t>       </a:t>
            </a:r>
            <a:r>
              <a:rPr lang="en-US" altLang="zh-CN" sz="1100" kern="100" dirty="0">
                <a:effectLst/>
                <a:latin typeface="DengXian" panose="02010600030101010101" pitchFamily="2" charset="-122"/>
                <a:ea typeface="DengXian" panose="02010600030101010101" pitchFamily="2" charset="-122"/>
                <a:cs typeface="Times New Roman" panose="02020603050405020304" pitchFamily="18" charset="0"/>
              </a:rPr>
              <a:t>|-&gt;D-&gt;E-&gt;F</a:t>
            </a:r>
            <a:endParaRPr lang="zh-CN" altLang="zh-CN" sz="105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7785954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网络层：课后习题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4" name="文本框 3">
            <a:extLst>
              <a:ext uri="{FF2B5EF4-FFF2-40B4-BE49-F238E27FC236}">
                <a16:creationId xmlns:a16="http://schemas.microsoft.com/office/drawing/2014/main" id="{82AD293A-8E3B-03C2-95CA-8CEB25EC5A00}"/>
              </a:ext>
            </a:extLst>
          </p:cNvPr>
          <p:cNvSpPr txBox="1"/>
          <p:nvPr/>
        </p:nvSpPr>
        <p:spPr>
          <a:xfrm>
            <a:off x="845852" y="982239"/>
            <a:ext cx="10726652" cy="6301020"/>
          </a:xfrm>
          <a:prstGeom prst="rect">
            <a:avLst/>
          </a:prstGeom>
          <a:noFill/>
        </p:spPr>
        <p:txBody>
          <a:bodyPr wrap="square" rtlCol="0">
            <a:spAutoFit/>
          </a:bodyPr>
          <a:lstStyle/>
          <a:p>
            <a:pPr>
              <a:lnSpc>
                <a:spcPct val="150000"/>
              </a:lnSpc>
              <a:spcAft>
                <a:spcPts val="800"/>
              </a:spcAft>
            </a:pP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8. </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假定网络中的路由器</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B</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的路由表有如下的项目（这三列分别表示</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目的网络</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距离</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和</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下一跳路由器</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p>
          <a:p>
            <a:pPr>
              <a:lnSpc>
                <a:spcPct val="150000"/>
              </a:lnSpc>
              <a:spcAft>
                <a:spcPts val="800"/>
              </a:spcAft>
            </a:pP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N1</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7</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A</a:t>
            </a:r>
            <a:endPar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N2</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2</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C</a:t>
            </a:r>
            <a:endPar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N6</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8</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F</a:t>
            </a:r>
            <a:endPar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N8</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4</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E</a:t>
            </a:r>
            <a:endPar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N9</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4</a:t>
            </a:r>
            <a:r>
              <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800" kern="100" dirty="0">
                <a:effectLst/>
                <a:latin typeface="DengXian" panose="02010600030101010101" pitchFamily="2" charset="-122"/>
                <a:ea typeface="DengXian" panose="02010600030101010101" pitchFamily="2" charset="-122"/>
                <a:cs typeface="Times New Roman" panose="02020603050405020304" pitchFamily="18" charset="0"/>
              </a:rPr>
              <a:t>F</a:t>
            </a:r>
            <a:endParaRPr lang="zh-CN" altLang="zh-CN" sz="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现在</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B</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收到从</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C</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发来的路由信息（这两列分别表示</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目的网络</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和</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距离</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　）：</a:t>
            </a:r>
          </a:p>
          <a:p>
            <a:pPr>
              <a:lnSpc>
                <a:spcPct val="150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N2</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4</a:t>
            </a:r>
            <a:endPar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N3</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8</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p>
          <a:p>
            <a:pPr>
              <a:lnSpc>
                <a:spcPct val="150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N6</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4</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p>
          <a:p>
            <a:pPr>
              <a:lnSpc>
                <a:spcPct val="150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N8</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3</a:t>
            </a:r>
            <a:endPar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50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N9</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5</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p>
          <a:p>
            <a:pPr>
              <a:lnSpc>
                <a:spcPct val="150000"/>
              </a:lnSpc>
              <a:spcAft>
                <a:spcPts val="800"/>
              </a:spcAft>
            </a:pP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试求出路由器</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B</a:t>
            </a:r>
            <a:r>
              <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rPr>
              <a:t>更新后的路由表。</a:t>
            </a: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zh-CN" altLang="zh-CN" sz="900" kern="100" dirty="0">
                <a:solidFill>
                  <a:srgbClr val="000000"/>
                </a:solidFill>
                <a:effectLst/>
                <a:latin typeface="宋体" panose="02010600030101010101" pitchFamily="2" charset="-122"/>
                <a:ea typeface="DengXian" panose="02010600030101010101" pitchFamily="2" charset="-122"/>
                <a:cs typeface="Times New Roman" panose="02020603050405020304" pitchFamily="18" charset="0"/>
              </a:rPr>
              <a:t>解：</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路由器</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B</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更新后的路由表如下：</a:t>
            </a:r>
          </a:p>
          <a:p>
            <a:pPr indent="266700">
              <a:lnSpc>
                <a:spcPct val="115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N1</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7</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A</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无新信息，不改变</a:t>
            </a:r>
          </a:p>
          <a:p>
            <a:pPr indent="266700">
              <a:lnSpc>
                <a:spcPct val="115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N2</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5</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C</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相同的下一跳，更新</a:t>
            </a:r>
          </a:p>
          <a:p>
            <a:pPr indent="266700">
              <a:lnSpc>
                <a:spcPct val="115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N3</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9</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C</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新的项目，添加进来</a:t>
            </a:r>
          </a:p>
          <a:p>
            <a:pPr indent="266700">
              <a:lnSpc>
                <a:spcPct val="115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N6</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5</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C</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不同的下一跳，距离更短，更新</a:t>
            </a:r>
          </a:p>
          <a:p>
            <a:pPr indent="266700">
              <a:lnSpc>
                <a:spcPct val="115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N8</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4</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E</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不同的下一跳，距离一样，不改变</a:t>
            </a:r>
          </a:p>
          <a:p>
            <a:pPr indent="266700">
              <a:lnSpc>
                <a:spcPct val="115000"/>
              </a:lnSpc>
              <a:spcAft>
                <a:spcPts val="800"/>
              </a:spcAft>
            </a:pP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N9</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4</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900" kern="100" dirty="0">
                <a:effectLst/>
                <a:latin typeface="DengXian" panose="02010600030101010101" pitchFamily="2" charset="-122"/>
                <a:ea typeface="DengXian" panose="02010600030101010101" pitchFamily="2" charset="-122"/>
                <a:cs typeface="Times New Roman" panose="02020603050405020304" pitchFamily="18" charset="0"/>
              </a:rPr>
              <a:t>F</a:t>
            </a:r>
            <a:r>
              <a:rPr lang="zh-CN" altLang="zh-CN" sz="900" kern="100" dirty="0">
                <a:effectLst/>
                <a:latin typeface="DengXian" panose="02010600030101010101" pitchFamily="2" charset="-122"/>
                <a:ea typeface="DengXian" panose="02010600030101010101" pitchFamily="2" charset="-122"/>
                <a:cs typeface="Times New Roman" panose="02020603050405020304" pitchFamily="18" charset="0"/>
              </a:rPr>
              <a:t>　　　　不同的下一跳，距离更大，不改变</a:t>
            </a:r>
          </a:p>
          <a:p>
            <a:pPr>
              <a:lnSpc>
                <a:spcPct val="150000"/>
              </a:lnSpc>
              <a:spcAft>
                <a:spcPts val="800"/>
              </a:spcAft>
            </a:pPr>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807469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图片 368"/>
          <p:cNvPicPr>
            <a:picLocks noChangeAspect="1"/>
          </p:cNvPicPr>
          <p:nvPr/>
        </p:nvPicPr>
        <p:blipFill rotWithShape="1">
          <a:blip r:embed="rId3"/>
          <a:srcRect l="5124" t="28622" r="3501" b="28622"/>
          <a:stretch/>
        </p:blipFill>
        <p:spPr>
          <a:xfrm>
            <a:off x="0" y="-1"/>
            <a:ext cx="4267200" cy="6858001"/>
          </a:xfrm>
          <a:prstGeom prst="rect">
            <a:avLst/>
          </a:prstGeom>
          <a:solidFill>
            <a:srgbClr val="06518A"/>
          </a:solidFill>
        </p:spPr>
      </p:pic>
      <p:sp>
        <p:nvSpPr>
          <p:cNvPr id="8" name="文本框 7"/>
          <p:cNvSpPr txBox="1"/>
          <p:nvPr/>
        </p:nvSpPr>
        <p:spPr>
          <a:xfrm>
            <a:off x="5388271" y="1881902"/>
            <a:ext cx="1569660" cy="646331"/>
          </a:xfrm>
          <a:prstGeom prst="rect">
            <a:avLst/>
          </a:prstGeom>
          <a:noFill/>
        </p:spPr>
        <p:txBody>
          <a:bodyPr wrap="none" rtlCol="0">
            <a:spAutoFit/>
          </a:bodyPr>
          <a:lstStyle/>
          <a:p>
            <a:r>
              <a:rPr lang="zh-CN" altLang="en-US" sz="3600" dirty="0">
                <a:solidFill>
                  <a:srgbClr val="06518A"/>
                </a:solidFill>
                <a:cs typeface="+mn-ea"/>
                <a:sym typeface="+mn-lt"/>
              </a:rPr>
              <a:t>传输层</a:t>
            </a:r>
          </a:p>
        </p:txBody>
      </p:sp>
      <p:sp>
        <p:nvSpPr>
          <p:cNvPr id="24" name="文本框 23"/>
          <p:cNvSpPr txBox="1"/>
          <p:nvPr/>
        </p:nvSpPr>
        <p:spPr>
          <a:xfrm>
            <a:off x="5464288" y="2606829"/>
            <a:ext cx="6067311" cy="1572995"/>
          </a:xfrm>
          <a:prstGeom prst="rect">
            <a:avLst/>
          </a:prstGeom>
          <a:noFill/>
        </p:spPr>
        <p:txBody>
          <a:bodyPr wrap="square" rtlCol="0">
            <a:spAutoFit/>
          </a:bodyPr>
          <a:lstStyle/>
          <a:p>
            <a:pPr>
              <a:lnSpc>
                <a:spcPct val="140000"/>
              </a:lnSpc>
            </a:pPr>
            <a:r>
              <a:rPr lang="zh-CN" altLang="en-US" sz="1400" dirty="0">
                <a:solidFill>
                  <a:schemeClr val="bg2">
                    <a:lumMod val="75000"/>
                  </a:schemeClr>
                </a:solidFill>
                <a:cs typeface="+mn-ea"/>
                <a:sym typeface="+mn-lt"/>
              </a:rPr>
              <a:t>传输层是整个网络体系结构中的关键层次。要求掌握传输层在计算机网络中的地位、功能、工作方式及原理等，掌握</a:t>
            </a:r>
            <a:r>
              <a:rPr lang="en-US" altLang="zh-CN" sz="1400" dirty="0">
                <a:solidFill>
                  <a:schemeClr val="bg2">
                    <a:lumMod val="75000"/>
                  </a:schemeClr>
                </a:solidFill>
                <a:cs typeface="+mn-ea"/>
                <a:sym typeface="+mn-lt"/>
              </a:rPr>
              <a:t>UDP</a:t>
            </a:r>
            <a:r>
              <a:rPr lang="zh-CN" altLang="en-US" sz="1400" dirty="0">
                <a:solidFill>
                  <a:schemeClr val="bg2">
                    <a:lumMod val="75000"/>
                  </a:schemeClr>
                </a:solidFill>
                <a:cs typeface="+mn-ea"/>
                <a:sym typeface="+mn-lt"/>
              </a:rPr>
              <a:t>及</a:t>
            </a:r>
            <a:r>
              <a:rPr lang="en-US" altLang="zh-CN" sz="1400" dirty="0">
                <a:solidFill>
                  <a:schemeClr val="bg2">
                    <a:lumMod val="75000"/>
                  </a:schemeClr>
                </a:solidFill>
                <a:cs typeface="+mn-ea"/>
                <a:sym typeface="+mn-lt"/>
              </a:rPr>
              <a:t>TCP</a:t>
            </a:r>
            <a:r>
              <a:rPr lang="zh-CN" altLang="en-US" sz="1400" dirty="0">
                <a:solidFill>
                  <a:schemeClr val="bg2">
                    <a:lumMod val="75000"/>
                  </a:schemeClr>
                </a:solidFill>
                <a:cs typeface="+mn-ea"/>
                <a:sym typeface="+mn-lt"/>
              </a:rPr>
              <a:t>（如首部格式、可靠传输、流量控制、拥塞控制、连接管理等）。其中，</a:t>
            </a:r>
            <a:r>
              <a:rPr lang="en-US" altLang="zh-CN" sz="1400" dirty="0">
                <a:solidFill>
                  <a:schemeClr val="bg2">
                    <a:lumMod val="75000"/>
                  </a:schemeClr>
                </a:solidFill>
                <a:cs typeface="+mn-ea"/>
                <a:sym typeface="+mn-lt"/>
              </a:rPr>
              <a:t>TCP</a:t>
            </a:r>
            <a:r>
              <a:rPr lang="zh-CN" altLang="en-US" sz="1400" dirty="0">
                <a:solidFill>
                  <a:schemeClr val="bg2">
                    <a:lumMod val="75000"/>
                  </a:schemeClr>
                </a:solidFill>
                <a:cs typeface="+mn-ea"/>
                <a:sym typeface="+mn-lt"/>
              </a:rPr>
              <a:t>流量控制与拥塞控制机制，出选择题、综合题的概率均较大，因此要将其工作原理透彻掌握，以便能在具体的题目中灵活运用。</a:t>
            </a:r>
          </a:p>
        </p:txBody>
      </p:sp>
      <p:grpSp>
        <p:nvGrpSpPr>
          <p:cNvPr id="26" name="组合 25"/>
          <p:cNvGrpSpPr/>
          <p:nvPr/>
        </p:nvGrpSpPr>
        <p:grpSpPr>
          <a:xfrm>
            <a:off x="4840528" y="2017198"/>
            <a:ext cx="471847" cy="471847"/>
            <a:chOff x="5432031" y="1864114"/>
            <a:chExt cx="576580" cy="576580"/>
          </a:xfrm>
          <a:solidFill>
            <a:srgbClr val="002060"/>
          </a:solidFill>
        </p:grpSpPr>
        <p:sp>
          <p:nvSpPr>
            <p:cNvPr id="27" name="圆角矩形 26"/>
            <p:cNvSpPr/>
            <p:nvPr/>
          </p:nvSpPr>
          <p:spPr>
            <a:xfrm>
              <a:off x="5432031" y="1864114"/>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28" name="组合 27"/>
            <p:cNvGrpSpPr/>
            <p:nvPr/>
          </p:nvGrpSpPr>
          <p:grpSpPr>
            <a:xfrm>
              <a:off x="5557436" y="2014381"/>
              <a:ext cx="325770" cy="276046"/>
              <a:chOff x="5552622" y="2014381"/>
              <a:chExt cx="325770" cy="276046"/>
            </a:xfrm>
            <a:grpFill/>
          </p:grpSpPr>
          <p:grpSp>
            <p:nvGrpSpPr>
              <p:cNvPr id="29" name="组合 28"/>
              <p:cNvGrpSpPr/>
              <p:nvPr/>
            </p:nvGrpSpPr>
            <p:grpSpPr>
              <a:xfrm>
                <a:off x="5552622" y="2014381"/>
                <a:ext cx="325770" cy="54000"/>
                <a:chOff x="5545930" y="2014381"/>
                <a:chExt cx="325770" cy="54000"/>
              </a:xfrm>
              <a:grpFill/>
            </p:grpSpPr>
            <p:sp>
              <p:nvSpPr>
                <p:cNvPr id="36" name="椭圆 3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3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0" name="组合 29"/>
              <p:cNvGrpSpPr/>
              <p:nvPr/>
            </p:nvGrpSpPr>
            <p:grpSpPr>
              <a:xfrm>
                <a:off x="5552622" y="2125404"/>
                <a:ext cx="325770" cy="54000"/>
                <a:chOff x="5545930" y="2014381"/>
                <a:chExt cx="325770" cy="54000"/>
              </a:xfrm>
              <a:grpFill/>
            </p:grpSpPr>
            <p:sp>
              <p:nvSpPr>
                <p:cNvPr id="34" name="椭圆 33"/>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1" name="组合 30"/>
              <p:cNvGrpSpPr/>
              <p:nvPr/>
            </p:nvGrpSpPr>
            <p:grpSpPr>
              <a:xfrm>
                <a:off x="5552622" y="2236427"/>
                <a:ext cx="325770" cy="54000"/>
                <a:chOff x="5545930" y="2014381"/>
                <a:chExt cx="325770" cy="54000"/>
              </a:xfrm>
              <a:grpFill/>
            </p:grpSpPr>
            <p:sp>
              <p:nvSpPr>
                <p:cNvPr id="32" name="椭圆 31"/>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32"/>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sp>
        <p:nvSpPr>
          <p:cNvPr id="19" name="圆角矩形 18"/>
          <p:cNvSpPr/>
          <p:nvPr/>
        </p:nvSpPr>
        <p:spPr>
          <a:xfrm>
            <a:off x="1088571" y="2242417"/>
            <a:ext cx="2090058" cy="2417358"/>
          </a:xfrm>
          <a:prstGeom prst="roundRect">
            <a:avLst>
              <a:gd name="adj" fmla="val 8846"/>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文本框 6"/>
          <p:cNvSpPr txBox="1"/>
          <p:nvPr/>
        </p:nvSpPr>
        <p:spPr>
          <a:xfrm>
            <a:off x="1291062" y="2072800"/>
            <a:ext cx="2050561" cy="2215991"/>
          </a:xfrm>
          <a:prstGeom prst="rect">
            <a:avLst/>
          </a:prstGeom>
          <a:noFill/>
        </p:spPr>
        <p:txBody>
          <a:bodyPr wrap="none" rtlCol="0">
            <a:spAutoFit/>
          </a:bodyPr>
          <a:lstStyle/>
          <a:p>
            <a:r>
              <a:rPr lang="en-US" altLang="zh-CN" sz="13800" dirty="0">
                <a:solidFill>
                  <a:schemeClr val="bg1"/>
                </a:solidFill>
                <a:cs typeface="+mn-ea"/>
                <a:sym typeface="+mn-lt"/>
              </a:rPr>
              <a:t>05</a:t>
            </a:r>
            <a:endParaRPr lang="zh-CN" altLang="en-US" sz="13800" dirty="0">
              <a:solidFill>
                <a:schemeClr val="bg1"/>
              </a:solidFill>
              <a:cs typeface="+mn-ea"/>
              <a:sym typeface="+mn-lt"/>
            </a:endParaRPr>
          </a:p>
        </p:txBody>
      </p:sp>
      <p:sp>
        <p:nvSpPr>
          <p:cNvPr id="20" name="文本框 19"/>
          <p:cNvSpPr txBox="1"/>
          <p:nvPr/>
        </p:nvSpPr>
        <p:spPr>
          <a:xfrm>
            <a:off x="1091558" y="3890281"/>
            <a:ext cx="2158945" cy="523220"/>
          </a:xfrm>
          <a:prstGeom prst="rect">
            <a:avLst/>
          </a:prstGeom>
          <a:noFill/>
        </p:spPr>
        <p:txBody>
          <a:bodyPr wrap="square" rtlCol="0">
            <a:spAutoFit/>
          </a:bodyPr>
          <a:lstStyle/>
          <a:p>
            <a:r>
              <a:rPr lang="en-US" altLang="zh-CN" sz="2800" dirty="0">
                <a:solidFill>
                  <a:schemeClr val="bg1"/>
                </a:solidFill>
                <a:cs typeface="+mn-ea"/>
                <a:sym typeface="+mn-lt"/>
              </a:rPr>
              <a:t>PART FIVE</a:t>
            </a:r>
            <a:endParaRPr lang="zh-CN" altLang="en-US" sz="2800" dirty="0">
              <a:solidFill>
                <a:schemeClr val="bg1"/>
              </a:solidFill>
              <a:cs typeface="+mn-ea"/>
              <a:sym typeface="+mn-lt"/>
            </a:endParaRPr>
          </a:p>
        </p:txBody>
      </p:sp>
      <p:cxnSp>
        <p:nvCxnSpPr>
          <p:cNvPr id="10" name="直接连接符 9"/>
          <p:cNvCxnSpPr/>
          <p:nvPr/>
        </p:nvCxnSpPr>
        <p:spPr>
          <a:xfrm>
            <a:off x="5557213" y="4168249"/>
            <a:ext cx="5904356" cy="0"/>
          </a:xfrm>
          <a:prstGeom prst="line">
            <a:avLst/>
          </a:prstGeom>
          <a:ln w="12700">
            <a:solidFill>
              <a:srgbClr val="3C4D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59618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1261884" cy="523220"/>
          </a:xfrm>
          <a:prstGeom prst="rect">
            <a:avLst/>
          </a:prstGeom>
        </p:spPr>
        <p:txBody>
          <a:bodyPr wrap="none">
            <a:spAutoFit/>
          </a:bodyPr>
          <a:lstStyle/>
          <a:p>
            <a:r>
              <a:rPr lang="zh-CN" altLang="en-US" sz="2800" dirty="0">
                <a:solidFill>
                  <a:srgbClr val="06518A"/>
                </a:solidFill>
                <a:cs typeface="+mn-ea"/>
                <a:sym typeface="+mn-lt"/>
              </a:rPr>
              <a:t>传输层</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2" name="文本框 1">
            <a:extLst>
              <a:ext uri="{FF2B5EF4-FFF2-40B4-BE49-F238E27FC236}">
                <a16:creationId xmlns:a16="http://schemas.microsoft.com/office/drawing/2014/main" id="{22B0A5AE-9278-243C-B76D-B47EA1EA4BDA}"/>
              </a:ext>
            </a:extLst>
          </p:cNvPr>
          <p:cNvSpPr txBox="1"/>
          <p:nvPr/>
        </p:nvSpPr>
        <p:spPr>
          <a:xfrm>
            <a:off x="815667" y="1049807"/>
            <a:ext cx="9800873" cy="1985608"/>
          </a:xfrm>
          <a:prstGeom prst="rect">
            <a:avLst/>
          </a:prstGeom>
          <a:noFill/>
        </p:spPr>
        <p:txBody>
          <a:bodyPr wrap="square" rtlCol="0">
            <a:spAutoFit/>
          </a:bodyPr>
          <a:lstStyle/>
          <a:p>
            <a:pPr lvl="0">
              <a:lnSpc>
                <a:spcPct val="115000"/>
              </a:lnSpc>
            </a:pPr>
            <a:r>
              <a:rPr kumimoji="1" lang="zh-CN" altLang="en-US" dirty="0"/>
              <a:t>（一）传输层提供的服务</a:t>
            </a:r>
            <a:endParaRPr kumimoji="1" lang="en-US" altLang="zh-CN" dirty="0"/>
          </a:p>
          <a:p>
            <a:pPr lvl="0">
              <a:lnSpc>
                <a:spcPct val="115000"/>
              </a:lnSpc>
            </a:pPr>
            <a:r>
              <a:rPr kumimoji="1" lang="en-US" altLang="zh-CN" dirty="0"/>
              <a:t>	</a:t>
            </a:r>
            <a:r>
              <a:rPr kumimoji="1" lang="zh-CN" altLang="en-US" dirty="0"/>
              <a:t>传输层功能；无连接服务和面向连接服务</a:t>
            </a:r>
            <a:endParaRPr kumimoji="1" lang="en-US" altLang="zh-CN" dirty="0"/>
          </a:p>
          <a:p>
            <a:pPr lvl="0">
              <a:lnSpc>
                <a:spcPct val="115000"/>
              </a:lnSpc>
            </a:pPr>
            <a:r>
              <a:rPr kumimoji="1" lang="zh-CN" altLang="en-US" dirty="0"/>
              <a:t>（二）</a:t>
            </a:r>
            <a:r>
              <a:rPr kumimoji="1" lang="en-US" altLang="zh-CN" dirty="0"/>
              <a:t>UDP</a:t>
            </a:r>
          </a:p>
          <a:p>
            <a:pPr lvl="0">
              <a:lnSpc>
                <a:spcPct val="115000"/>
              </a:lnSpc>
            </a:pPr>
            <a:r>
              <a:rPr kumimoji="1" lang="en-US" altLang="zh-CN" dirty="0"/>
              <a:t>	UDP</a:t>
            </a:r>
            <a:r>
              <a:rPr kumimoji="1" lang="zh-CN" altLang="en-US" dirty="0"/>
              <a:t>数据报；</a:t>
            </a:r>
            <a:r>
              <a:rPr kumimoji="1" lang="en-US" altLang="zh-CN" dirty="0"/>
              <a:t>UDP</a:t>
            </a:r>
            <a:r>
              <a:rPr kumimoji="1" lang="zh-CN" altLang="en-US" dirty="0"/>
              <a:t>校验</a:t>
            </a:r>
            <a:endParaRPr kumimoji="1" lang="en-US" altLang="zh-CN" dirty="0"/>
          </a:p>
          <a:p>
            <a:pPr lvl="0">
              <a:lnSpc>
                <a:spcPct val="115000"/>
              </a:lnSpc>
            </a:pPr>
            <a:r>
              <a:rPr kumimoji="1" lang="zh-CN" altLang="en-US" dirty="0"/>
              <a:t>（三）</a:t>
            </a:r>
            <a:r>
              <a:rPr kumimoji="1" lang="en-US" altLang="zh-CN" dirty="0"/>
              <a:t>TCP</a:t>
            </a:r>
          </a:p>
          <a:p>
            <a:pPr lvl="0">
              <a:lnSpc>
                <a:spcPct val="115000"/>
              </a:lnSpc>
            </a:pPr>
            <a:r>
              <a:rPr kumimoji="1" lang="en-US" altLang="zh-CN" dirty="0"/>
              <a:t>	TCP</a:t>
            </a:r>
            <a:r>
              <a:rPr kumimoji="1" lang="zh-CN" altLang="en-US" dirty="0"/>
              <a:t>段；</a:t>
            </a:r>
            <a:r>
              <a:rPr kumimoji="1" lang="en-US" altLang="zh-CN" dirty="0"/>
              <a:t>TCP</a:t>
            </a:r>
            <a:r>
              <a:rPr kumimoji="1" lang="zh-CN" altLang="en-US" dirty="0"/>
              <a:t>连接管理；</a:t>
            </a:r>
            <a:r>
              <a:rPr kumimoji="1" lang="en-US" altLang="zh-CN" dirty="0"/>
              <a:t>TCP</a:t>
            </a:r>
            <a:r>
              <a:rPr kumimoji="1" lang="zh-CN" altLang="en-US" dirty="0"/>
              <a:t>可靠传输；</a:t>
            </a:r>
            <a:r>
              <a:rPr kumimoji="1" lang="en-US" altLang="zh-CN" dirty="0"/>
              <a:t>TCP</a:t>
            </a:r>
            <a:r>
              <a:rPr kumimoji="1" lang="zh-CN" altLang="en-US" dirty="0"/>
              <a:t>流量控制与拥塞控制</a:t>
            </a:r>
            <a:endParaRPr kumimoji="1" lang="en-US" altLang="zh-CN" dirty="0"/>
          </a:p>
        </p:txBody>
      </p:sp>
    </p:spTree>
    <p:extLst>
      <p:ext uri="{BB962C8B-B14F-4D97-AF65-F5344CB8AC3E}">
        <p14:creationId xmlns:p14="http://schemas.microsoft.com/office/powerpoint/2010/main" val="60846625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传输层：课后习题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0726652" cy="1348511"/>
          </a:xfrm>
          <a:prstGeom prst="rect">
            <a:avLst/>
          </a:prstGeom>
          <a:noFill/>
        </p:spPr>
        <p:txBody>
          <a:bodyPr wrap="square" rtlCol="0">
            <a:spAutoFit/>
          </a:bodyPr>
          <a:lstStyle/>
          <a:p>
            <a:pPr indent="-342900">
              <a:lnSpc>
                <a:spcPct val="115000"/>
              </a:lnSpc>
              <a:spcAft>
                <a:spcPts val="800"/>
              </a:spcAft>
              <a:buFont typeface="+mj-lt"/>
              <a:buAutoNum type="arabicPeriod"/>
            </a:pPr>
            <a:r>
              <a:rPr kumimoji="1" lang="zh-CN" altLang="zh-CN" dirty="0"/>
              <a:t>下列关于</a:t>
            </a:r>
            <a:r>
              <a:rPr kumimoji="1" lang="en-US" altLang="zh-CN" dirty="0"/>
              <a:t>UDP</a:t>
            </a:r>
            <a:r>
              <a:rPr kumimoji="1" lang="zh-CN" altLang="zh-CN" dirty="0"/>
              <a:t>协议的叙述中，正确的包括</a:t>
            </a:r>
            <a:r>
              <a:rPr kumimoji="1" lang="en-US" altLang="zh-CN" dirty="0"/>
              <a:t>( AB )</a:t>
            </a:r>
            <a:br>
              <a:rPr kumimoji="1" lang="en-US" altLang="zh-CN" dirty="0"/>
            </a:br>
            <a:r>
              <a:rPr kumimoji="1" lang="zh-CN" altLang="en-US" dirty="0"/>
              <a:t>    </a:t>
            </a:r>
            <a:r>
              <a:rPr kumimoji="1" lang="en-US" altLang="zh-CN" dirty="0"/>
              <a:t>A.</a:t>
            </a:r>
            <a:r>
              <a:rPr kumimoji="1" lang="zh-CN" altLang="zh-CN" dirty="0"/>
              <a:t>提供无连接服务</a:t>
            </a:r>
            <a:br>
              <a:rPr kumimoji="1" lang="en-US" altLang="zh-CN" dirty="0"/>
            </a:br>
            <a:r>
              <a:rPr kumimoji="1" lang="zh-CN" altLang="en-US" dirty="0"/>
              <a:t>    </a:t>
            </a:r>
            <a:r>
              <a:rPr kumimoji="1" lang="en-US" altLang="zh-CN" dirty="0"/>
              <a:t>B.</a:t>
            </a:r>
            <a:r>
              <a:rPr kumimoji="1" lang="zh-CN" altLang="zh-CN" dirty="0"/>
              <a:t>提供复用</a:t>
            </a:r>
            <a:r>
              <a:rPr kumimoji="1" lang="en-US" altLang="zh-CN" dirty="0"/>
              <a:t>/</a:t>
            </a:r>
            <a:r>
              <a:rPr kumimoji="1" lang="zh-CN" altLang="zh-CN" dirty="0"/>
              <a:t>分用服务</a:t>
            </a:r>
            <a:br>
              <a:rPr kumimoji="1" lang="en-US" altLang="zh-CN" dirty="0"/>
            </a:br>
            <a:r>
              <a:rPr kumimoji="1" lang="zh-CN" altLang="en-US" dirty="0"/>
              <a:t>    </a:t>
            </a:r>
            <a:r>
              <a:rPr kumimoji="1" lang="en-US" altLang="zh-CN" dirty="0"/>
              <a:t>C.</a:t>
            </a:r>
            <a:r>
              <a:rPr kumimoji="1" lang="zh-CN" altLang="zh-CN" dirty="0"/>
              <a:t>通过差错校验，保障可靠数据传输</a:t>
            </a:r>
          </a:p>
        </p:txBody>
      </p:sp>
      <p:sp>
        <p:nvSpPr>
          <p:cNvPr id="2" name="文本框 1">
            <a:extLst>
              <a:ext uri="{FF2B5EF4-FFF2-40B4-BE49-F238E27FC236}">
                <a16:creationId xmlns:a16="http://schemas.microsoft.com/office/drawing/2014/main" id="{7EFC5399-E4A5-71B0-C686-1A6D340B31C2}"/>
              </a:ext>
            </a:extLst>
          </p:cNvPr>
          <p:cNvSpPr txBox="1"/>
          <p:nvPr/>
        </p:nvSpPr>
        <p:spPr>
          <a:xfrm>
            <a:off x="845852" y="2818435"/>
            <a:ext cx="10726652" cy="2535566"/>
          </a:xfrm>
          <a:prstGeom prst="rect">
            <a:avLst/>
          </a:prstGeom>
          <a:noFill/>
        </p:spPr>
        <p:txBody>
          <a:bodyPr wrap="square" rtlCol="0">
            <a:spAutoFit/>
          </a:bodyPr>
          <a:lstStyle/>
          <a:p>
            <a:pPr lvl="0">
              <a:lnSpc>
                <a:spcPct val="115000"/>
              </a:lnSpc>
              <a:spcAft>
                <a:spcPts val="800"/>
              </a:spcAft>
            </a:pPr>
            <a:r>
              <a:rPr kumimoji="1" lang="en-US" altLang="zh-CN" dirty="0"/>
              <a:t>2.</a:t>
            </a:r>
            <a:r>
              <a:rPr kumimoji="1" lang="zh-CN" altLang="en-US" dirty="0"/>
              <a:t>    </a:t>
            </a:r>
            <a:r>
              <a:rPr kumimoji="1" lang="zh-CN" altLang="zh-CN" dirty="0"/>
              <a:t>假设主机甲和主机乙已建立一个</a:t>
            </a:r>
            <a:r>
              <a:rPr kumimoji="1" lang="en-US" altLang="zh-CN" dirty="0"/>
              <a:t>TCP</a:t>
            </a:r>
            <a:r>
              <a:rPr kumimoji="1" lang="zh-CN" altLang="zh-CN" dirty="0"/>
              <a:t>连接，最大段长</a:t>
            </a:r>
            <a:r>
              <a:rPr kumimoji="1" lang="en-US" altLang="zh-CN" dirty="0"/>
              <a:t>MSS=1KB</a:t>
            </a:r>
            <a:r>
              <a:rPr kumimoji="1" lang="zh-CN" altLang="zh-CN" dirty="0"/>
              <a:t>，甲一直向乙发送数据，当甲的拥塞窗口为</a:t>
            </a:r>
            <a:r>
              <a:rPr kumimoji="1" lang="en-US" altLang="zh-CN" dirty="0"/>
              <a:t>16KB</a:t>
            </a:r>
            <a:r>
              <a:rPr kumimoji="1" lang="zh-CN" altLang="zh-CN" dirty="0"/>
              <a:t>时，计时器发生了超时，则甲的拥塞窗口再次增长到</a:t>
            </a:r>
            <a:r>
              <a:rPr kumimoji="1" lang="en-US" altLang="zh-CN" dirty="0"/>
              <a:t>16KB</a:t>
            </a:r>
            <a:r>
              <a:rPr kumimoji="1" lang="zh-CN" altLang="zh-CN" dirty="0"/>
              <a:t>所需要的时间至少是</a:t>
            </a:r>
            <a:r>
              <a:rPr kumimoji="1" lang="en-US" altLang="zh-CN" dirty="0"/>
              <a:t>( C )</a:t>
            </a:r>
            <a:r>
              <a:rPr kumimoji="1" lang="zh-CN" altLang="zh-CN" dirty="0"/>
              <a:t>？请给出分析过程。</a:t>
            </a:r>
          </a:p>
          <a:p>
            <a:r>
              <a:rPr kumimoji="1" lang="en-US" altLang="zh-CN" dirty="0"/>
              <a:t>A.4 RTT	 B.5 RTT		C.11 RTT		D.16 RTT</a:t>
            </a:r>
            <a:r>
              <a:rPr kumimoji="1" lang="zh-CN" altLang="zh-CN" dirty="0"/>
              <a:t> </a:t>
            </a:r>
            <a:endParaRPr kumimoji="1" lang="en-US" altLang="zh-CN" dirty="0"/>
          </a:p>
          <a:p>
            <a:endParaRPr kumimoji="1" lang="en-US" altLang="zh-CN" dirty="0"/>
          </a:p>
          <a:p>
            <a:r>
              <a:rPr kumimoji="1" lang="zh-CN" altLang="en-US" dirty="0"/>
              <a:t>时刻</a:t>
            </a:r>
            <a:r>
              <a:rPr kumimoji="1" lang="en-US" altLang="zh-CN" dirty="0"/>
              <a:t>0</a:t>
            </a:r>
            <a:r>
              <a:rPr kumimoji="1" lang="zh-CN" altLang="en-US" dirty="0"/>
              <a:t>发生了超时，门限值</a:t>
            </a:r>
            <a:r>
              <a:rPr kumimoji="1" lang="en-US" altLang="zh-CN" dirty="0" err="1"/>
              <a:t>ssthresh</a:t>
            </a:r>
            <a:r>
              <a:rPr kumimoji="1" lang="zh-CN" altLang="en-US" dirty="0"/>
              <a:t>变为拥塞窗口</a:t>
            </a:r>
            <a:r>
              <a:rPr kumimoji="1" lang="en-US" altLang="zh-CN" dirty="0" err="1"/>
              <a:t>cwnd</a:t>
            </a:r>
            <a:r>
              <a:rPr kumimoji="1" lang="zh-CN" altLang="en-US" dirty="0"/>
              <a:t>的一半即</a:t>
            </a:r>
            <a:r>
              <a:rPr kumimoji="1" lang="en-US" altLang="zh-CN" dirty="0"/>
              <a:t>8</a:t>
            </a:r>
            <a:r>
              <a:rPr kumimoji="1" lang="zh-CN" altLang="en-US" dirty="0"/>
              <a:t>，同时</a:t>
            </a:r>
            <a:r>
              <a:rPr kumimoji="1" lang="en-US" altLang="zh-CN" dirty="0" err="1"/>
              <a:t>cwnd</a:t>
            </a:r>
            <a:r>
              <a:rPr kumimoji="1" lang="zh-CN" altLang="en-US" dirty="0"/>
              <a:t>置为</a:t>
            </a:r>
            <a:r>
              <a:rPr kumimoji="1" lang="en-US" altLang="zh-CN" dirty="0"/>
              <a:t>1</a:t>
            </a:r>
            <a:r>
              <a:rPr kumimoji="1" lang="zh-CN" altLang="en-US" dirty="0"/>
              <a:t>，执行</a:t>
            </a:r>
            <a:r>
              <a:rPr kumimoji="1" lang="zh-CN" altLang="en-US" b="1" dirty="0"/>
              <a:t>慢开始</a:t>
            </a:r>
            <a:r>
              <a:rPr kumimoji="1" lang="zh-CN" altLang="en-US" dirty="0"/>
              <a:t>算法，</a:t>
            </a:r>
            <a:r>
              <a:rPr kumimoji="1" lang="en-US" altLang="zh-CN" dirty="0" err="1"/>
              <a:t>cwnd</a:t>
            </a:r>
            <a:r>
              <a:rPr kumimoji="1" lang="zh-CN" altLang="en-US" dirty="0"/>
              <a:t>指数增长，经过</a:t>
            </a:r>
            <a:r>
              <a:rPr kumimoji="1" lang="en-US" altLang="zh-CN" dirty="0"/>
              <a:t>3</a:t>
            </a:r>
            <a:r>
              <a:rPr kumimoji="1" lang="zh-CN" altLang="en-US" dirty="0"/>
              <a:t>个</a:t>
            </a:r>
            <a:r>
              <a:rPr kumimoji="1" lang="en-US" altLang="zh-CN" dirty="0"/>
              <a:t>RTT</a:t>
            </a:r>
            <a:r>
              <a:rPr kumimoji="1" lang="zh-CN" altLang="en-US" dirty="0"/>
              <a:t>，增长到</a:t>
            </a:r>
            <a:r>
              <a:rPr kumimoji="1" lang="en-US" altLang="zh-CN" dirty="0" err="1"/>
              <a:t>ssthresh</a:t>
            </a:r>
            <a:r>
              <a:rPr kumimoji="1" lang="zh-CN" altLang="en-US" dirty="0"/>
              <a:t>值；之后执行</a:t>
            </a:r>
            <a:r>
              <a:rPr kumimoji="1" lang="zh-CN" altLang="en-US" b="1" dirty="0"/>
              <a:t>拥塞避免</a:t>
            </a:r>
            <a:r>
              <a:rPr kumimoji="1" lang="zh-CN" altLang="en-US" dirty="0"/>
              <a:t>算法，</a:t>
            </a:r>
            <a:r>
              <a:rPr kumimoji="1" lang="en-US" altLang="zh-CN" dirty="0" err="1"/>
              <a:t>cwnd</a:t>
            </a:r>
            <a:r>
              <a:rPr kumimoji="1" lang="zh-CN" altLang="en-US" dirty="0"/>
              <a:t>线性增长，再经过</a:t>
            </a:r>
            <a:r>
              <a:rPr kumimoji="1" lang="en-US" altLang="zh-CN" dirty="0"/>
              <a:t>8</a:t>
            </a:r>
            <a:r>
              <a:rPr kumimoji="1" lang="zh-CN" altLang="en-US" dirty="0"/>
              <a:t>个</a:t>
            </a:r>
            <a:r>
              <a:rPr kumimoji="1" lang="en-US" altLang="zh-CN" dirty="0"/>
              <a:t>RTT</a:t>
            </a:r>
            <a:r>
              <a:rPr kumimoji="1" lang="zh-CN" altLang="en-US" dirty="0"/>
              <a:t>，增长到</a:t>
            </a:r>
            <a:r>
              <a:rPr kumimoji="1" lang="en-US" altLang="zh-CN" dirty="0"/>
              <a:t>16</a:t>
            </a:r>
            <a:r>
              <a:rPr kumimoji="1" lang="zh-CN" altLang="en-US" dirty="0"/>
              <a:t>，共花费</a:t>
            </a:r>
            <a:r>
              <a:rPr kumimoji="1" lang="en-US" altLang="zh-CN" dirty="0"/>
              <a:t>11</a:t>
            </a:r>
            <a:r>
              <a:rPr kumimoji="1" lang="zh-CN" altLang="en-US" dirty="0"/>
              <a:t>个</a:t>
            </a:r>
            <a:r>
              <a:rPr kumimoji="1" lang="en-US" altLang="zh-CN" dirty="0"/>
              <a:t>RTT</a:t>
            </a:r>
            <a:r>
              <a:rPr kumimoji="1" lang="zh-CN" altLang="en-US" dirty="0"/>
              <a:t>。</a:t>
            </a:r>
            <a:endParaRPr kumimoji="1" lang="en-US" altLang="zh-CN" dirty="0"/>
          </a:p>
        </p:txBody>
      </p:sp>
    </p:spTree>
    <p:extLst>
      <p:ext uri="{BB962C8B-B14F-4D97-AF65-F5344CB8AC3E}">
        <p14:creationId xmlns:p14="http://schemas.microsoft.com/office/powerpoint/2010/main" val="200525370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传输层：课后习题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0726652" cy="1667059"/>
          </a:xfrm>
          <a:prstGeom prst="rect">
            <a:avLst/>
          </a:prstGeom>
          <a:noFill/>
        </p:spPr>
        <p:txBody>
          <a:bodyPr wrap="square" rtlCol="0">
            <a:spAutoFit/>
          </a:bodyPr>
          <a:lstStyle/>
          <a:p>
            <a:pPr>
              <a:lnSpc>
                <a:spcPct val="115000"/>
              </a:lnSpc>
              <a:spcAft>
                <a:spcPts val="800"/>
              </a:spcAft>
            </a:pPr>
            <a:r>
              <a:rPr kumimoji="1" lang="en-US" altLang="zh-CN" dirty="0"/>
              <a:t>3.</a:t>
            </a:r>
            <a:r>
              <a:rPr kumimoji="1" lang="zh-CN" altLang="en-US" dirty="0"/>
              <a:t> </a:t>
            </a:r>
            <a:r>
              <a:rPr kumimoji="1" lang="en-US" altLang="zh-CN" dirty="0"/>
              <a:t>TCP</a:t>
            </a:r>
            <a:r>
              <a:rPr kumimoji="1" lang="zh-CN" altLang="zh-CN" dirty="0"/>
              <a:t>流量控制机制的主要目的包括</a:t>
            </a:r>
            <a:r>
              <a:rPr kumimoji="1" lang="en-US" altLang="zh-CN" dirty="0"/>
              <a:t>( A )</a:t>
            </a:r>
            <a:br>
              <a:rPr kumimoji="1" lang="en-US" altLang="zh-CN" dirty="0"/>
            </a:br>
            <a:r>
              <a:rPr kumimoji="1" lang="zh-CN" altLang="en-US" dirty="0"/>
              <a:t>    </a:t>
            </a:r>
            <a:r>
              <a:rPr kumimoji="1" lang="en-US" altLang="zh-CN" dirty="0"/>
              <a:t>A.</a:t>
            </a:r>
            <a:r>
              <a:rPr kumimoji="1" lang="zh-CN" altLang="zh-CN" dirty="0"/>
              <a:t>避免接受数据耗尽接收方资源</a:t>
            </a:r>
            <a:br>
              <a:rPr kumimoji="1" lang="en-US" altLang="zh-CN" dirty="0"/>
            </a:br>
            <a:r>
              <a:rPr kumimoji="1" lang="zh-CN" altLang="en-US" dirty="0"/>
              <a:t>    </a:t>
            </a:r>
            <a:r>
              <a:rPr kumimoji="1" lang="en-US" altLang="zh-CN" dirty="0"/>
              <a:t>B.</a:t>
            </a:r>
            <a:r>
              <a:rPr kumimoji="1" lang="zh-CN" altLang="zh-CN" dirty="0"/>
              <a:t>同步传输序列号，使得数据以正确的顺序到达接收端</a:t>
            </a:r>
            <a:br>
              <a:rPr kumimoji="1" lang="en-US" altLang="zh-CN" dirty="0"/>
            </a:br>
            <a:r>
              <a:rPr kumimoji="1" lang="zh-CN" altLang="en-US" dirty="0"/>
              <a:t>    </a:t>
            </a:r>
            <a:r>
              <a:rPr kumimoji="1" lang="en-US" altLang="zh-CN" dirty="0"/>
              <a:t>C.</a:t>
            </a:r>
            <a:r>
              <a:rPr kumimoji="1" lang="zh-CN" altLang="zh-CN" dirty="0"/>
              <a:t>同步发送端和接收端的窗口大小</a:t>
            </a:r>
            <a:br>
              <a:rPr kumimoji="1" lang="en-US" altLang="zh-CN" dirty="0"/>
            </a:br>
            <a:r>
              <a:rPr kumimoji="1" lang="zh-CN" altLang="en-US" dirty="0"/>
              <a:t>    </a:t>
            </a:r>
            <a:r>
              <a:rPr kumimoji="1" lang="en-US" altLang="zh-CN" dirty="0"/>
              <a:t>D.</a:t>
            </a:r>
            <a:r>
              <a:rPr kumimoji="1" lang="zh-CN" altLang="zh-CN" dirty="0"/>
              <a:t>避免网络拥塞</a:t>
            </a:r>
          </a:p>
        </p:txBody>
      </p:sp>
      <p:sp>
        <p:nvSpPr>
          <p:cNvPr id="2" name="文本框 1">
            <a:extLst>
              <a:ext uri="{FF2B5EF4-FFF2-40B4-BE49-F238E27FC236}">
                <a16:creationId xmlns:a16="http://schemas.microsoft.com/office/drawing/2014/main" id="{7EFC5399-E4A5-71B0-C686-1A6D340B31C2}"/>
              </a:ext>
            </a:extLst>
          </p:cNvPr>
          <p:cNvSpPr txBox="1"/>
          <p:nvPr/>
        </p:nvSpPr>
        <p:spPr>
          <a:xfrm>
            <a:off x="845852" y="3136983"/>
            <a:ext cx="10726652" cy="1667059"/>
          </a:xfrm>
          <a:prstGeom prst="rect">
            <a:avLst/>
          </a:prstGeom>
          <a:noFill/>
        </p:spPr>
        <p:txBody>
          <a:bodyPr wrap="square" rtlCol="0">
            <a:spAutoFit/>
          </a:bodyPr>
          <a:lstStyle/>
          <a:p>
            <a:pPr lvl="0">
              <a:lnSpc>
                <a:spcPct val="115000"/>
              </a:lnSpc>
              <a:spcAft>
                <a:spcPts val="800"/>
              </a:spcAft>
            </a:pPr>
            <a:r>
              <a:rPr kumimoji="1" lang="en-US" altLang="zh-CN" dirty="0"/>
              <a:t>4.</a:t>
            </a:r>
            <a:r>
              <a:rPr kumimoji="1" lang="zh-CN" altLang="en-US" dirty="0"/>
              <a:t> </a:t>
            </a:r>
            <a:r>
              <a:rPr kumimoji="1" lang="zh-CN" altLang="zh-CN" dirty="0"/>
              <a:t>下面哪些描述对于</a:t>
            </a:r>
            <a:r>
              <a:rPr kumimoji="1" lang="en-US" altLang="zh-CN" dirty="0"/>
              <a:t>TCP</a:t>
            </a:r>
            <a:r>
              <a:rPr kumimoji="1" lang="zh-CN" altLang="zh-CN" dirty="0"/>
              <a:t>传输机制是正确的？</a:t>
            </a:r>
            <a:r>
              <a:rPr kumimoji="1" lang="en-US" altLang="zh-CN" dirty="0"/>
              <a:t>( ABCD )</a:t>
            </a:r>
            <a:br>
              <a:rPr kumimoji="1" lang="en-US" altLang="zh-CN" dirty="0"/>
            </a:br>
            <a:r>
              <a:rPr kumimoji="1" lang="zh-CN" altLang="en-US" dirty="0"/>
              <a:t>    </a:t>
            </a:r>
            <a:r>
              <a:rPr kumimoji="1" lang="en-US" altLang="zh-CN" dirty="0"/>
              <a:t>A.</a:t>
            </a:r>
            <a:r>
              <a:rPr kumimoji="1" lang="zh-CN" altLang="zh-CN" dirty="0"/>
              <a:t>接收端对于收到的完好数据段，可以返回确认段予以确认。</a:t>
            </a:r>
            <a:br>
              <a:rPr kumimoji="1" lang="en-US" altLang="zh-CN" dirty="0"/>
            </a:br>
            <a:r>
              <a:rPr kumimoji="1" lang="zh-CN" altLang="en-US" dirty="0"/>
              <a:t>    </a:t>
            </a:r>
            <a:r>
              <a:rPr kumimoji="1" lang="en-US" altLang="zh-CN" dirty="0"/>
              <a:t>B.TCP</a:t>
            </a:r>
            <a:r>
              <a:rPr kumimoji="1" lang="zh-CN" altLang="zh-CN" dirty="0"/>
              <a:t>数据段必须设置序号。</a:t>
            </a:r>
            <a:br>
              <a:rPr kumimoji="1" lang="en-US" altLang="zh-CN" dirty="0"/>
            </a:br>
            <a:r>
              <a:rPr kumimoji="1" lang="zh-CN" altLang="en-US" dirty="0"/>
              <a:t>    </a:t>
            </a:r>
            <a:r>
              <a:rPr kumimoji="1" lang="en-US" altLang="zh-CN" dirty="0"/>
              <a:t>C.</a:t>
            </a:r>
            <a:r>
              <a:rPr kumimoji="1" lang="zh-CN" altLang="zh-CN" dirty="0"/>
              <a:t>发送端可以连续发送多个数据段，但不能超过窗口广告尺寸。</a:t>
            </a:r>
            <a:br>
              <a:rPr kumimoji="1" lang="en-US" altLang="zh-CN" dirty="0"/>
            </a:br>
            <a:r>
              <a:rPr kumimoji="1" lang="zh-CN" altLang="en-US" dirty="0"/>
              <a:t>    </a:t>
            </a:r>
            <a:r>
              <a:rPr kumimoji="1" lang="en-US" altLang="zh-CN" dirty="0"/>
              <a:t>D.</a:t>
            </a:r>
            <a:r>
              <a:rPr kumimoji="1" lang="zh-CN" altLang="zh-CN" dirty="0"/>
              <a:t>接收端有可能接收到重复的</a:t>
            </a:r>
            <a:r>
              <a:rPr kumimoji="1" lang="en-US" altLang="zh-CN" dirty="0"/>
              <a:t>TCP</a:t>
            </a:r>
            <a:r>
              <a:rPr kumimoji="1" lang="zh-CN" altLang="zh-CN" dirty="0"/>
              <a:t>数据段。 </a:t>
            </a:r>
            <a:endParaRPr kumimoji="1" lang="en-US" altLang="zh-CN" dirty="0"/>
          </a:p>
        </p:txBody>
      </p:sp>
    </p:spTree>
    <p:extLst>
      <p:ext uri="{BB962C8B-B14F-4D97-AF65-F5344CB8AC3E}">
        <p14:creationId xmlns:p14="http://schemas.microsoft.com/office/powerpoint/2010/main" val="319390743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传输层：课后习题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0726652" cy="3464988"/>
          </a:xfrm>
          <a:prstGeom prst="rect">
            <a:avLst/>
          </a:prstGeom>
          <a:noFill/>
        </p:spPr>
        <p:txBody>
          <a:bodyPr wrap="square" rtlCol="0">
            <a:spAutoFit/>
          </a:bodyPr>
          <a:lstStyle/>
          <a:p>
            <a:pPr lvl="0">
              <a:lnSpc>
                <a:spcPct val="115000"/>
              </a:lnSpc>
              <a:spcAft>
                <a:spcPts val="800"/>
              </a:spcAft>
            </a:pPr>
            <a:r>
              <a:rPr kumimoji="1" lang="en-US" altLang="zh-CN" dirty="0"/>
              <a:t>5.</a:t>
            </a:r>
            <a:r>
              <a:rPr kumimoji="1" lang="zh-CN" altLang="en-US" dirty="0"/>
              <a:t> </a:t>
            </a:r>
            <a:r>
              <a:rPr kumimoji="1" lang="zh-CN" altLang="zh-CN" dirty="0"/>
              <a:t>在</a:t>
            </a:r>
            <a:r>
              <a:rPr kumimoji="1" lang="en-US" altLang="zh-CN" dirty="0"/>
              <a:t>TCP/IP</a:t>
            </a:r>
            <a:r>
              <a:rPr kumimoji="1" lang="zh-CN" altLang="zh-CN" dirty="0"/>
              <a:t>协议中，</a:t>
            </a:r>
            <a:r>
              <a:rPr kumimoji="1" lang="en-US" altLang="zh-CN" dirty="0"/>
              <a:t>UDP</a:t>
            </a:r>
            <a:r>
              <a:rPr kumimoji="1" lang="zh-CN" altLang="zh-CN" dirty="0"/>
              <a:t>和</a:t>
            </a:r>
            <a:r>
              <a:rPr kumimoji="1" lang="en-US" altLang="zh-CN" dirty="0"/>
              <a:t>TCP</a:t>
            </a:r>
            <a:r>
              <a:rPr kumimoji="1" lang="zh-CN" altLang="zh-CN" dirty="0"/>
              <a:t>为应用层提供传输服务，请回答下列问题：</a:t>
            </a:r>
            <a:br>
              <a:rPr kumimoji="1" lang="en-US" altLang="zh-CN" dirty="0"/>
            </a:br>
            <a:r>
              <a:rPr kumimoji="1" lang="zh-CN" altLang="zh-CN" dirty="0"/>
              <a:t>（</a:t>
            </a:r>
            <a:r>
              <a:rPr kumimoji="1" lang="en-US" altLang="zh-CN" dirty="0"/>
              <a:t>1</a:t>
            </a:r>
            <a:r>
              <a:rPr kumimoji="1" lang="zh-CN" altLang="zh-CN" dirty="0"/>
              <a:t>）请分别描述</a:t>
            </a:r>
            <a:r>
              <a:rPr kumimoji="1" lang="en-US" altLang="zh-CN" dirty="0"/>
              <a:t>UDP</a:t>
            </a:r>
            <a:r>
              <a:rPr kumimoji="1" lang="zh-CN" altLang="zh-CN" dirty="0"/>
              <a:t>和</a:t>
            </a:r>
            <a:r>
              <a:rPr kumimoji="1" lang="en-US" altLang="zh-CN" dirty="0"/>
              <a:t>TCP</a:t>
            </a:r>
            <a:r>
              <a:rPr kumimoji="1" lang="zh-CN" altLang="zh-CN" dirty="0"/>
              <a:t>各自提供的通信服务类型</a:t>
            </a:r>
            <a:br>
              <a:rPr kumimoji="1" lang="en-US" altLang="zh-CN" dirty="0"/>
            </a:br>
            <a:r>
              <a:rPr kumimoji="1" lang="en-US" altLang="zh-CN" dirty="0"/>
              <a:t>UDP</a:t>
            </a:r>
            <a:r>
              <a:rPr kumimoji="1" lang="zh-CN" altLang="zh-CN" dirty="0"/>
              <a:t>是无连接通信服务，</a:t>
            </a:r>
            <a:r>
              <a:rPr kumimoji="1" lang="en-US" altLang="zh-CN" dirty="0"/>
              <a:t>TCP</a:t>
            </a:r>
            <a:r>
              <a:rPr kumimoji="1" lang="zh-CN" altLang="zh-CN" dirty="0"/>
              <a:t>是面向连接通信服务。</a:t>
            </a:r>
            <a:endParaRPr kumimoji="1" lang="en-US" altLang="zh-CN" dirty="0"/>
          </a:p>
          <a:p>
            <a:pPr lvl="0">
              <a:lnSpc>
                <a:spcPct val="115000"/>
              </a:lnSpc>
              <a:spcAft>
                <a:spcPts val="800"/>
              </a:spcAft>
            </a:pPr>
            <a:br>
              <a:rPr kumimoji="1" lang="en-US" altLang="zh-CN" dirty="0"/>
            </a:br>
            <a:r>
              <a:rPr kumimoji="1" lang="zh-CN" altLang="zh-CN" dirty="0"/>
              <a:t>（</a:t>
            </a:r>
            <a:r>
              <a:rPr kumimoji="1" lang="en-US" altLang="zh-CN" dirty="0"/>
              <a:t>2</a:t>
            </a:r>
            <a:r>
              <a:rPr kumimoji="1" lang="zh-CN" altLang="zh-CN" dirty="0"/>
              <a:t>）按照</a:t>
            </a:r>
            <a:r>
              <a:rPr kumimoji="1" lang="en-US" altLang="zh-CN" dirty="0"/>
              <a:t>OSI</a:t>
            </a:r>
            <a:r>
              <a:rPr kumimoji="1" lang="zh-CN" altLang="zh-CN" dirty="0"/>
              <a:t>模型规范，</a:t>
            </a:r>
            <a:r>
              <a:rPr kumimoji="1" lang="en-US" altLang="zh-CN" dirty="0"/>
              <a:t>UDP</a:t>
            </a:r>
            <a:r>
              <a:rPr kumimoji="1" lang="zh-CN" altLang="zh-CN" dirty="0"/>
              <a:t>传输服务能否担任</a:t>
            </a:r>
            <a:r>
              <a:rPr kumimoji="1" lang="en-US" altLang="zh-CN" dirty="0"/>
              <a:t>OSI</a:t>
            </a:r>
            <a:r>
              <a:rPr kumimoji="1" lang="zh-CN" altLang="zh-CN" dirty="0"/>
              <a:t>模型中的传输层协议？为什么？</a:t>
            </a:r>
            <a:br>
              <a:rPr kumimoji="1" lang="en-US" altLang="zh-CN" dirty="0"/>
            </a:br>
            <a:r>
              <a:rPr kumimoji="1" lang="en-US" altLang="zh-CN" dirty="0"/>
              <a:t>UDP</a:t>
            </a:r>
            <a:r>
              <a:rPr kumimoji="1" lang="zh-CN" altLang="zh-CN" b="1" dirty="0"/>
              <a:t>不能</a:t>
            </a:r>
            <a:r>
              <a:rPr kumimoji="1" lang="zh-CN" altLang="zh-CN" dirty="0"/>
              <a:t>担当</a:t>
            </a:r>
            <a:r>
              <a:rPr kumimoji="1" lang="en-US" altLang="zh-CN" dirty="0"/>
              <a:t>OSI</a:t>
            </a:r>
            <a:r>
              <a:rPr kumimoji="1" lang="zh-CN" altLang="zh-CN" dirty="0"/>
              <a:t>模型中的传输层协议，因为在</a:t>
            </a:r>
            <a:r>
              <a:rPr kumimoji="1" lang="en-US" altLang="zh-CN" dirty="0"/>
              <a:t>OSI</a:t>
            </a:r>
            <a:r>
              <a:rPr kumimoji="1" lang="zh-CN" altLang="zh-CN" dirty="0"/>
              <a:t>模型中，传输层必须是可靠的，而</a:t>
            </a:r>
            <a:r>
              <a:rPr kumimoji="1" lang="en-US" altLang="zh-CN" dirty="0"/>
              <a:t>UDP</a:t>
            </a:r>
            <a:r>
              <a:rPr kumimoji="1" lang="zh-CN" altLang="zh-CN" dirty="0"/>
              <a:t>是不可靠的。</a:t>
            </a:r>
            <a:br>
              <a:rPr kumimoji="1" lang="en-US" altLang="zh-CN" dirty="0"/>
            </a:br>
            <a:br>
              <a:rPr kumimoji="1" lang="en-US" altLang="zh-CN" dirty="0"/>
            </a:br>
            <a:r>
              <a:rPr kumimoji="1" lang="zh-CN" altLang="zh-CN" dirty="0"/>
              <a:t>（</a:t>
            </a:r>
            <a:r>
              <a:rPr kumimoji="1" lang="en-US" altLang="zh-CN" dirty="0"/>
              <a:t>3</a:t>
            </a:r>
            <a:r>
              <a:rPr kumimoji="1" lang="zh-CN" altLang="zh-CN" dirty="0"/>
              <a:t>）在</a:t>
            </a:r>
            <a:r>
              <a:rPr kumimoji="1" lang="en-US" altLang="zh-CN" dirty="0"/>
              <a:t>TCP</a:t>
            </a:r>
            <a:r>
              <a:rPr kumimoji="1" lang="zh-CN" altLang="zh-CN" dirty="0"/>
              <a:t>连接中，如何判断网络中发生的堵塞，请描述处理过程。</a:t>
            </a:r>
            <a:br>
              <a:rPr kumimoji="1" lang="en-US" altLang="zh-CN" dirty="0"/>
            </a:br>
            <a:r>
              <a:rPr kumimoji="1" lang="en-US" altLang="zh-CN" dirty="0"/>
              <a:t>……</a:t>
            </a:r>
            <a:r>
              <a:rPr kumimoji="1" lang="zh-CN" altLang="en-US" dirty="0"/>
              <a:t>重传计时器超时</a:t>
            </a:r>
            <a:r>
              <a:rPr kumimoji="1" lang="en-US" altLang="zh-CN" dirty="0"/>
              <a:t>……</a:t>
            </a:r>
          </a:p>
          <a:p>
            <a:pPr lvl="0">
              <a:lnSpc>
                <a:spcPct val="115000"/>
              </a:lnSpc>
              <a:spcAft>
                <a:spcPts val="800"/>
              </a:spcAft>
            </a:pPr>
            <a:r>
              <a:rPr kumimoji="1" lang="en-US" altLang="zh-CN" dirty="0"/>
              <a:t>……</a:t>
            </a:r>
            <a:r>
              <a:rPr kumimoji="1" lang="zh-CN" altLang="en-US" dirty="0"/>
              <a:t>收到三个相同（重复）的</a:t>
            </a:r>
            <a:r>
              <a:rPr kumimoji="1" lang="en-US" altLang="zh-CN" dirty="0"/>
              <a:t>ACK……</a:t>
            </a:r>
            <a:endParaRPr kumimoji="1" lang="zh-CN" altLang="zh-CN" dirty="0"/>
          </a:p>
        </p:txBody>
      </p:sp>
    </p:spTree>
    <p:extLst>
      <p:ext uri="{BB962C8B-B14F-4D97-AF65-F5344CB8AC3E}">
        <p14:creationId xmlns:p14="http://schemas.microsoft.com/office/powerpoint/2010/main" val="197954151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图片 368"/>
          <p:cNvPicPr>
            <a:picLocks noChangeAspect="1"/>
          </p:cNvPicPr>
          <p:nvPr/>
        </p:nvPicPr>
        <p:blipFill rotWithShape="1">
          <a:blip r:embed="rId3"/>
          <a:srcRect l="5124" t="28622" r="3501" b="28622"/>
          <a:stretch/>
        </p:blipFill>
        <p:spPr>
          <a:xfrm>
            <a:off x="0" y="-1"/>
            <a:ext cx="4267200" cy="6858001"/>
          </a:xfrm>
          <a:prstGeom prst="rect">
            <a:avLst/>
          </a:prstGeom>
          <a:solidFill>
            <a:srgbClr val="06518A"/>
          </a:solidFill>
        </p:spPr>
      </p:pic>
      <p:sp>
        <p:nvSpPr>
          <p:cNvPr id="8" name="文本框 7"/>
          <p:cNvSpPr txBox="1"/>
          <p:nvPr/>
        </p:nvSpPr>
        <p:spPr>
          <a:xfrm>
            <a:off x="5388271" y="1881902"/>
            <a:ext cx="1569660" cy="646331"/>
          </a:xfrm>
          <a:prstGeom prst="rect">
            <a:avLst/>
          </a:prstGeom>
          <a:noFill/>
        </p:spPr>
        <p:txBody>
          <a:bodyPr wrap="none" rtlCol="0">
            <a:spAutoFit/>
          </a:bodyPr>
          <a:lstStyle/>
          <a:p>
            <a:r>
              <a:rPr lang="zh-CN" altLang="en-US" sz="3600" dirty="0">
                <a:solidFill>
                  <a:srgbClr val="06518A"/>
                </a:solidFill>
                <a:cs typeface="+mn-ea"/>
                <a:sym typeface="+mn-lt"/>
              </a:rPr>
              <a:t>应用层</a:t>
            </a:r>
          </a:p>
        </p:txBody>
      </p:sp>
      <p:sp>
        <p:nvSpPr>
          <p:cNvPr id="24" name="文本框 23"/>
          <p:cNvSpPr txBox="1"/>
          <p:nvPr/>
        </p:nvSpPr>
        <p:spPr>
          <a:xfrm>
            <a:off x="5464288" y="2606829"/>
            <a:ext cx="6067311" cy="1271374"/>
          </a:xfrm>
          <a:prstGeom prst="rect">
            <a:avLst/>
          </a:prstGeom>
          <a:noFill/>
        </p:spPr>
        <p:txBody>
          <a:bodyPr wrap="square" rtlCol="0">
            <a:spAutoFit/>
          </a:bodyPr>
          <a:lstStyle/>
          <a:p>
            <a:pPr>
              <a:lnSpc>
                <a:spcPct val="140000"/>
              </a:lnSpc>
            </a:pPr>
            <a:r>
              <a:rPr lang="zh-CN" altLang="en-US" sz="1400" dirty="0">
                <a:solidFill>
                  <a:schemeClr val="bg2">
                    <a:lumMod val="75000"/>
                  </a:schemeClr>
                </a:solidFill>
                <a:cs typeface="+mn-ea"/>
                <a:sym typeface="+mn-lt"/>
              </a:rPr>
              <a:t>本章内容既可以以选择题的形式考查，也可以结合其他章节的内容出综合题。所以牢固掌握本章的几个典型应用层协议是关键。我们生活中的很多网络应用都是建立在这些协议的基础上的，因此在学习时要注意联系实际，提高学习的兴趣，才会获得更好的效果。</a:t>
            </a:r>
          </a:p>
        </p:txBody>
      </p:sp>
      <p:grpSp>
        <p:nvGrpSpPr>
          <p:cNvPr id="26" name="组合 25"/>
          <p:cNvGrpSpPr/>
          <p:nvPr/>
        </p:nvGrpSpPr>
        <p:grpSpPr>
          <a:xfrm>
            <a:off x="4840528" y="2017198"/>
            <a:ext cx="471847" cy="471847"/>
            <a:chOff x="5432031" y="1864114"/>
            <a:chExt cx="576580" cy="576580"/>
          </a:xfrm>
          <a:solidFill>
            <a:srgbClr val="002060"/>
          </a:solidFill>
        </p:grpSpPr>
        <p:sp>
          <p:nvSpPr>
            <p:cNvPr id="27" name="圆角矩形 26"/>
            <p:cNvSpPr/>
            <p:nvPr/>
          </p:nvSpPr>
          <p:spPr>
            <a:xfrm>
              <a:off x="5432031" y="1864114"/>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28" name="组合 27"/>
            <p:cNvGrpSpPr/>
            <p:nvPr/>
          </p:nvGrpSpPr>
          <p:grpSpPr>
            <a:xfrm>
              <a:off x="5557436" y="2014381"/>
              <a:ext cx="325770" cy="276046"/>
              <a:chOff x="5552622" y="2014381"/>
              <a:chExt cx="325770" cy="276046"/>
            </a:xfrm>
            <a:grpFill/>
          </p:grpSpPr>
          <p:grpSp>
            <p:nvGrpSpPr>
              <p:cNvPr id="29" name="组合 28"/>
              <p:cNvGrpSpPr/>
              <p:nvPr/>
            </p:nvGrpSpPr>
            <p:grpSpPr>
              <a:xfrm>
                <a:off x="5552622" y="2014381"/>
                <a:ext cx="325770" cy="54000"/>
                <a:chOff x="5545930" y="2014381"/>
                <a:chExt cx="325770" cy="54000"/>
              </a:xfrm>
              <a:grpFill/>
            </p:grpSpPr>
            <p:sp>
              <p:nvSpPr>
                <p:cNvPr id="36" name="椭圆 3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3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0" name="组合 29"/>
              <p:cNvGrpSpPr/>
              <p:nvPr/>
            </p:nvGrpSpPr>
            <p:grpSpPr>
              <a:xfrm>
                <a:off x="5552622" y="2125404"/>
                <a:ext cx="325770" cy="54000"/>
                <a:chOff x="5545930" y="2014381"/>
                <a:chExt cx="325770" cy="54000"/>
              </a:xfrm>
              <a:grpFill/>
            </p:grpSpPr>
            <p:sp>
              <p:nvSpPr>
                <p:cNvPr id="34" name="椭圆 33"/>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1" name="组合 30"/>
              <p:cNvGrpSpPr/>
              <p:nvPr/>
            </p:nvGrpSpPr>
            <p:grpSpPr>
              <a:xfrm>
                <a:off x="5552622" y="2236427"/>
                <a:ext cx="325770" cy="54000"/>
                <a:chOff x="5545930" y="2014381"/>
                <a:chExt cx="325770" cy="54000"/>
              </a:xfrm>
              <a:grpFill/>
            </p:grpSpPr>
            <p:sp>
              <p:nvSpPr>
                <p:cNvPr id="32" name="椭圆 31"/>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32"/>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sp>
        <p:nvSpPr>
          <p:cNvPr id="19" name="圆角矩形 18"/>
          <p:cNvSpPr/>
          <p:nvPr/>
        </p:nvSpPr>
        <p:spPr>
          <a:xfrm>
            <a:off x="1088571" y="2242417"/>
            <a:ext cx="2090058" cy="2417358"/>
          </a:xfrm>
          <a:prstGeom prst="roundRect">
            <a:avLst>
              <a:gd name="adj" fmla="val 8846"/>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文本框 6"/>
          <p:cNvSpPr txBox="1"/>
          <p:nvPr/>
        </p:nvSpPr>
        <p:spPr>
          <a:xfrm>
            <a:off x="1291062" y="2072800"/>
            <a:ext cx="2050561" cy="2215991"/>
          </a:xfrm>
          <a:prstGeom prst="rect">
            <a:avLst/>
          </a:prstGeom>
          <a:noFill/>
        </p:spPr>
        <p:txBody>
          <a:bodyPr wrap="none" rtlCol="0">
            <a:spAutoFit/>
          </a:bodyPr>
          <a:lstStyle/>
          <a:p>
            <a:r>
              <a:rPr lang="en-US" altLang="zh-CN" sz="13800" dirty="0">
                <a:solidFill>
                  <a:schemeClr val="bg1"/>
                </a:solidFill>
                <a:cs typeface="+mn-ea"/>
                <a:sym typeface="+mn-lt"/>
              </a:rPr>
              <a:t>06</a:t>
            </a:r>
            <a:endParaRPr lang="zh-CN" altLang="en-US" sz="13800" dirty="0">
              <a:solidFill>
                <a:schemeClr val="bg1"/>
              </a:solidFill>
              <a:cs typeface="+mn-ea"/>
              <a:sym typeface="+mn-lt"/>
            </a:endParaRPr>
          </a:p>
        </p:txBody>
      </p:sp>
      <p:sp>
        <p:nvSpPr>
          <p:cNvPr id="20" name="文本框 19"/>
          <p:cNvSpPr txBox="1"/>
          <p:nvPr/>
        </p:nvSpPr>
        <p:spPr>
          <a:xfrm>
            <a:off x="1091558" y="3890281"/>
            <a:ext cx="2158945" cy="523220"/>
          </a:xfrm>
          <a:prstGeom prst="rect">
            <a:avLst/>
          </a:prstGeom>
          <a:noFill/>
        </p:spPr>
        <p:txBody>
          <a:bodyPr wrap="square" rtlCol="0">
            <a:spAutoFit/>
          </a:bodyPr>
          <a:lstStyle/>
          <a:p>
            <a:r>
              <a:rPr lang="en-US" altLang="zh-CN" sz="2800" dirty="0">
                <a:solidFill>
                  <a:schemeClr val="bg1"/>
                </a:solidFill>
                <a:cs typeface="+mn-ea"/>
                <a:sym typeface="+mn-lt"/>
              </a:rPr>
              <a:t>PART SIX</a:t>
            </a:r>
            <a:endParaRPr lang="zh-CN" altLang="en-US" sz="2800" dirty="0">
              <a:solidFill>
                <a:schemeClr val="bg1"/>
              </a:solidFill>
              <a:cs typeface="+mn-ea"/>
              <a:sym typeface="+mn-lt"/>
            </a:endParaRPr>
          </a:p>
        </p:txBody>
      </p:sp>
      <p:cxnSp>
        <p:nvCxnSpPr>
          <p:cNvPr id="10" name="直接连接符 9"/>
          <p:cNvCxnSpPr/>
          <p:nvPr/>
        </p:nvCxnSpPr>
        <p:spPr>
          <a:xfrm>
            <a:off x="5557213" y="4168249"/>
            <a:ext cx="5904356" cy="0"/>
          </a:xfrm>
          <a:prstGeom prst="line">
            <a:avLst/>
          </a:prstGeom>
          <a:ln w="12700">
            <a:solidFill>
              <a:srgbClr val="3C4D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01162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1261884" cy="523220"/>
          </a:xfrm>
          <a:prstGeom prst="rect">
            <a:avLst/>
          </a:prstGeom>
        </p:spPr>
        <p:txBody>
          <a:bodyPr wrap="none">
            <a:spAutoFit/>
          </a:bodyPr>
          <a:lstStyle/>
          <a:p>
            <a:r>
              <a:rPr lang="zh-CN" altLang="en-US" sz="2800" dirty="0">
                <a:solidFill>
                  <a:srgbClr val="06518A"/>
                </a:solidFill>
                <a:cs typeface="+mn-ea"/>
                <a:sym typeface="+mn-lt"/>
              </a:rPr>
              <a:t>应用层</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2" name="文本框 1">
            <a:extLst>
              <a:ext uri="{FF2B5EF4-FFF2-40B4-BE49-F238E27FC236}">
                <a16:creationId xmlns:a16="http://schemas.microsoft.com/office/drawing/2014/main" id="{22B0A5AE-9278-243C-B76D-B47EA1EA4BDA}"/>
              </a:ext>
            </a:extLst>
          </p:cNvPr>
          <p:cNvSpPr txBox="1"/>
          <p:nvPr/>
        </p:nvSpPr>
        <p:spPr>
          <a:xfrm>
            <a:off x="815667" y="1049807"/>
            <a:ext cx="9800873" cy="3259803"/>
          </a:xfrm>
          <a:prstGeom prst="rect">
            <a:avLst/>
          </a:prstGeom>
          <a:noFill/>
        </p:spPr>
        <p:txBody>
          <a:bodyPr wrap="square" rtlCol="0">
            <a:spAutoFit/>
          </a:bodyPr>
          <a:lstStyle/>
          <a:p>
            <a:pPr lvl="0">
              <a:lnSpc>
                <a:spcPct val="115000"/>
              </a:lnSpc>
            </a:pPr>
            <a:r>
              <a:rPr kumimoji="1" lang="zh-CN" altLang="en-US" dirty="0"/>
              <a:t>（一）网络应用模型</a:t>
            </a:r>
            <a:br>
              <a:rPr kumimoji="1" lang="en-US" altLang="zh-CN" dirty="0"/>
            </a:br>
            <a:r>
              <a:rPr kumimoji="1" lang="en-US" altLang="zh-CN" dirty="0"/>
              <a:t>	</a:t>
            </a:r>
            <a:r>
              <a:rPr kumimoji="1" lang="zh-CN" altLang="en-US" dirty="0"/>
              <a:t>客户</a:t>
            </a:r>
            <a:r>
              <a:rPr kumimoji="1" lang="en-US" altLang="zh-CN" dirty="0"/>
              <a:t>/</a:t>
            </a:r>
            <a:r>
              <a:rPr kumimoji="1" lang="zh-CN" altLang="en-US" dirty="0"/>
              <a:t>服务器模型；</a:t>
            </a:r>
            <a:r>
              <a:rPr kumimoji="1" lang="en-US" altLang="zh-CN" dirty="0"/>
              <a:t>P2P</a:t>
            </a:r>
            <a:r>
              <a:rPr kumimoji="1" lang="zh-CN" altLang="en-US" dirty="0"/>
              <a:t>模型</a:t>
            </a:r>
            <a:endParaRPr kumimoji="1" lang="en-US" altLang="zh-CN" dirty="0"/>
          </a:p>
          <a:p>
            <a:pPr lvl="0">
              <a:lnSpc>
                <a:spcPct val="115000"/>
              </a:lnSpc>
            </a:pPr>
            <a:r>
              <a:rPr kumimoji="1" lang="zh-CN" altLang="en-US" dirty="0"/>
              <a:t>（二）域名系统（</a:t>
            </a:r>
            <a:r>
              <a:rPr kumimoji="1" lang="en-US" altLang="zh-CN" dirty="0"/>
              <a:t>DNS</a:t>
            </a:r>
            <a:r>
              <a:rPr kumimoji="1" lang="zh-CN" altLang="en-US" dirty="0"/>
              <a:t>）</a:t>
            </a:r>
            <a:endParaRPr kumimoji="1" lang="en-US" altLang="zh-CN" dirty="0"/>
          </a:p>
          <a:p>
            <a:pPr lvl="0">
              <a:lnSpc>
                <a:spcPct val="115000"/>
              </a:lnSpc>
            </a:pPr>
            <a:r>
              <a:rPr kumimoji="1" lang="en-US" altLang="zh-CN" dirty="0"/>
              <a:t>	</a:t>
            </a:r>
            <a:r>
              <a:rPr kumimoji="1" lang="zh-CN" altLang="en-US" dirty="0"/>
              <a:t>层次域名空间；域名服务器；域名解析过程</a:t>
            </a:r>
            <a:endParaRPr kumimoji="1" lang="en-US" altLang="zh-CN" dirty="0"/>
          </a:p>
          <a:p>
            <a:pPr lvl="0">
              <a:lnSpc>
                <a:spcPct val="115000"/>
              </a:lnSpc>
            </a:pPr>
            <a:r>
              <a:rPr kumimoji="1" lang="zh-CN" altLang="en-US" dirty="0"/>
              <a:t>（三）文件传输协议（</a:t>
            </a:r>
            <a:r>
              <a:rPr kumimoji="1" lang="en-US" altLang="zh-CN" dirty="0"/>
              <a:t>FTP</a:t>
            </a:r>
            <a:r>
              <a:rPr kumimoji="1" lang="zh-CN" altLang="en-US" dirty="0"/>
              <a:t>）</a:t>
            </a:r>
            <a:endParaRPr kumimoji="1" lang="en-US" altLang="zh-CN" dirty="0"/>
          </a:p>
          <a:p>
            <a:pPr lvl="0">
              <a:lnSpc>
                <a:spcPct val="115000"/>
              </a:lnSpc>
            </a:pPr>
            <a:r>
              <a:rPr kumimoji="1" lang="en-US" altLang="zh-CN" dirty="0"/>
              <a:t>	FTP</a:t>
            </a:r>
            <a:r>
              <a:rPr kumimoji="1" lang="zh-CN" altLang="en-US" dirty="0"/>
              <a:t>的工作原理；</a:t>
            </a:r>
            <a:endParaRPr kumimoji="1" lang="en-US" altLang="zh-CN" dirty="0"/>
          </a:p>
          <a:p>
            <a:pPr lvl="0">
              <a:lnSpc>
                <a:spcPct val="115000"/>
              </a:lnSpc>
            </a:pPr>
            <a:r>
              <a:rPr kumimoji="1" lang="zh-CN" altLang="en-US" dirty="0"/>
              <a:t>（四）电子邮件（</a:t>
            </a:r>
            <a:r>
              <a:rPr kumimoji="1" lang="en-US" altLang="zh-CN" dirty="0"/>
              <a:t>E-mail</a:t>
            </a:r>
            <a:r>
              <a:rPr kumimoji="1" lang="zh-CN" altLang="en-US" dirty="0"/>
              <a:t>）</a:t>
            </a:r>
            <a:endParaRPr kumimoji="1" lang="en-US" altLang="zh-CN" dirty="0"/>
          </a:p>
          <a:p>
            <a:pPr lvl="0">
              <a:lnSpc>
                <a:spcPct val="115000"/>
              </a:lnSpc>
            </a:pPr>
            <a:r>
              <a:rPr kumimoji="1" lang="en-US" altLang="zh-CN" dirty="0"/>
              <a:t>	</a:t>
            </a:r>
            <a:r>
              <a:rPr kumimoji="1" lang="zh-CN" altLang="en-US" dirty="0"/>
              <a:t>电子邮件系统的组成结构；电子邮件格式与</a:t>
            </a:r>
            <a:r>
              <a:rPr kumimoji="1" lang="en-US" altLang="zh-CN" dirty="0"/>
              <a:t>MIME</a:t>
            </a:r>
            <a:r>
              <a:rPr kumimoji="1" lang="zh-CN" altLang="en-US" dirty="0"/>
              <a:t>；</a:t>
            </a:r>
            <a:r>
              <a:rPr kumimoji="1" lang="en-US" altLang="zh-CN" dirty="0"/>
              <a:t>SMTP</a:t>
            </a:r>
            <a:r>
              <a:rPr kumimoji="1" lang="zh-CN" altLang="en-US" dirty="0"/>
              <a:t>与</a:t>
            </a:r>
            <a:r>
              <a:rPr kumimoji="1" lang="en-US" altLang="zh-CN" dirty="0"/>
              <a:t>POP3</a:t>
            </a:r>
          </a:p>
          <a:p>
            <a:pPr lvl="0">
              <a:lnSpc>
                <a:spcPct val="115000"/>
              </a:lnSpc>
            </a:pPr>
            <a:r>
              <a:rPr kumimoji="1" lang="zh-CN" altLang="en-US" dirty="0"/>
              <a:t>（五）万维网（</a:t>
            </a:r>
            <a:r>
              <a:rPr kumimoji="1" lang="en-US" altLang="zh-CN" dirty="0"/>
              <a:t>WWW</a:t>
            </a:r>
            <a:r>
              <a:rPr kumimoji="1" lang="zh-CN" altLang="en-US" dirty="0"/>
              <a:t>）</a:t>
            </a:r>
            <a:endParaRPr kumimoji="1" lang="en-US" altLang="zh-CN" dirty="0"/>
          </a:p>
          <a:p>
            <a:pPr lvl="0">
              <a:lnSpc>
                <a:spcPct val="115000"/>
              </a:lnSpc>
            </a:pPr>
            <a:r>
              <a:rPr kumimoji="1" lang="en-US" altLang="zh-CN" dirty="0"/>
              <a:t>	WWW</a:t>
            </a:r>
            <a:r>
              <a:rPr kumimoji="1" lang="zh-CN" altLang="en-US" dirty="0"/>
              <a:t>的概念与组成结构；</a:t>
            </a:r>
            <a:r>
              <a:rPr kumimoji="1" lang="en-US" altLang="zh-CN" dirty="0"/>
              <a:t>HTTP</a:t>
            </a:r>
          </a:p>
        </p:txBody>
      </p:sp>
    </p:spTree>
    <p:extLst>
      <p:ext uri="{BB962C8B-B14F-4D97-AF65-F5344CB8AC3E}">
        <p14:creationId xmlns:p14="http://schemas.microsoft.com/office/powerpoint/2010/main" val="20914929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图片 368"/>
          <p:cNvPicPr>
            <a:picLocks noChangeAspect="1"/>
          </p:cNvPicPr>
          <p:nvPr/>
        </p:nvPicPr>
        <p:blipFill rotWithShape="1">
          <a:blip r:embed="rId3"/>
          <a:srcRect l="5124" t="28622" r="3501" b="28622"/>
          <a:stretch/>
        </p:blipFill>
        <p:spPr>
          <a:xfrm>
            <a:off x="0" y="-1"/>
            <a:ext cx="4267200" cy="6858001"/>
          </a:xfrm>
          <a:prstGeom prst="rect">
            <a:avLst/>
          </a:prstGeom>
          <a:solidFill>
            <a:srgbClr val="06518A"/>
          </a:solidFill>
        </p:spPr>
      </p:pic>
      <p:sp>
        <p:nvSpPr>
          <p:cNvPr id="8" name="文本框 7"/>
          <p:cNvSpPr txBox="1"/>
          <p:nvPr/>
        </p:nvSpPr>
        <p:spPr>
          <a:xfrm>
            <a:off x="5388271" y="1881902"/>
            <a:ext cx="2031325" cy="646331"/>
          </a:xfrm>
          <a:prstGeom prst="rect">
            <a:avLst/>
          </a:prstGeom>
          <a:noFill/>
        </p:spPr>
        <p:txBody>
          <a:bodyPr wrap="none" rtlCol="0">
            <a:spAutoFit/>
          </a:bodyPr>
          <a:lstStyle/>
          <a:p>
            <a:r>
              <a:rPr lang="zh-CN" altLang="en-US" sz="3600" dirty="0">
                <a:solidFill>
                  <a:srgbClr val="06518A"/>
                </a:solidFill>
                <a:cs typeface="+mn-ea"/>
                <a:sym typeface="+mn-lt"/>
              </a:rPr>
              <a:t>体系结构</a:t>
            </a:r>
          </a:p>
        </p:txBody>
      </p:sp>
      <p:sp>
        <p:nvSpPr>
          <p:cNvPr id="24" name="文本框 23"/>
          <p:cNvSpPr txBox="1"/>
          <p:nvPr/>
        </p:nvSpPr>
        <p:spPr>
          <a:xfrm>
            <a:off x="5464288" y="2606829"/>
            <a:ext cx="6067311" cy="964880"/>
          </a:xfrm>
          <a:prstGeom prst="rect">
            <a:avLst/>
          </a:prstGeom>
          <a:noFill/>
        </p:spPr>
        <p:txBody>
          <a:bodyPr wrap="square" rtlCol="0">
            <a:spAutoFit/>
          </a:bodyPr>
          <a:lstStyle/>
          <a:p>
            <a:pPr>
              <a:lnSpc>
                <a:spcPct val="140000"/>
              </a:lnSpc>
            </a:pPr>
            <a:r>
              <a:rPr lang="zh-CN" altLang="en-US" sz="1400" dirty="0">
                <a:solidFill>
                  <a:schemeClr val="bg2">
                    <a:lumMod val="75000"/>
                  </a:schemeClr>
                </a:solidFill>
                <a:cs typeface="+mn-ea"/>
                <a:sym typeface="+mn-lt"/>
              </a:rPr>
              <a:t>掌握网络的分层结构（包括</a:t>
            </a:r>
            <a:r>
              <a:rPr lang="en-US" altLang="zh-CN" sz="1400" dirty="0">
                <a:solidFill>
                  <a:schemeClr val="bg2">
                    <a:lumMod val="75000"/>
                  </a:schemeClr>
                </a:solidFill>
                <a:cs typeface="+mn-ea"/>
                <a:sym typeface="+mn-lt"/>
              </a:rPr>
              <a:t>5</a:t>
            </a:r>
            <a:r>
              <a:rPr lang="zh-CN" altLang="en-US" sz="1400" dirty="0">
                <a:solidFill>
                  <a:schemeClr val="bg2">
                    <a:lumMod val="75000"/>
                  </a:schemeClr>
                </a:solidFill>
                <a:cs typeface="+mn-ea"/>
                <a:sym typeface="+mn-lt"/>
              </a:rPr>
              <a:t>层结构和</a:t>
            </a:r>
            <a:r>
              <a:rPr lang="en-US" altLang="zh-CN" sz="1400" dirty="0">
                <a:solidFill>
                  <a:schemeClr val="bg2">
                    <a:lumMod val="75000"/>
                  </a:schemeClr>
                </a:solidFill>
                <a:cs typeface="+mn-ea"/>
                <a:sym typeface="+mn-lt"/>
              </a:rPr>
              <a:t>7</a:t>
            </a:r>
            <a:r>
              <a:rPr lang="zh-CN" altLang="en-US" sz="1400" dirty="0">
                <a:solidFill>
                  <a:schemeClr val="bg2">
                    <a:lumMod val="75000"/>
                  </a:schemeClr>
                </a:solidFill>
                <a:cs typeface="+mn-ea"/>
                <a:sym typeface="+mn-lt"/>
              </a:rPr>
              <a:t>层结构），尤其是</a:t>
            </a:r>
            <a:r>
              <a:rPr lang="en-US" altLang="zh-CN" sz="1400" dirty="0">
                <a:solidFill>
                  <a:schemeClr val="bg2">
                    <a:lumMod val="75000"/>
                  </a:schemeClr>
                </a:solidFill>
                <a:cs typeface="+mn-ea"/>
                <a:sym typeface="+mn-lt"/>
              </a:rPr>
              <a:t>ISO/OSI</a:t>
            </a:r>
            <a:r>
              <a:rPr lang="zh-CN" altLang="en-US" sz="1400" dirty="0">
                <a:solidFill>
                  <a:schemeClr val="bg2">
                    <a:lumMod val="75000"/>
                  </a:schemeClr>
                </a:solidFill>
                <a:cs typeface="+mn-ea"/>
                <a:sym typeface="+mn-lt"/>
              </a:rPr>
              <a:t>参考模型各层的功能及相关协议，接口和服务等概念。</a:t>
            </a:r>
            <a:endParaRPr lang="en-US" altLang="zh-CN" sz="1400" dirty="0">
              <a:solidFill>
                <a:schemeClr val="bg2">
                  <a:lumMod val="75000"/>
                </a:schemeClr>
              </a:solidFill>
              <a:cs typeface="+mn-ea"/>
              <a:sym typeface="+mn-lt"/>
            </a:endParaRPr>
          </a:p>
          <a:p>
            <a:pPr>
              <a:lnSpc>
                <a:spcPct val="140000"/>
              </a:lnSpc>
            </a:pPr>
            <a:r>
              <a:rPr lang="zh-CN" altLang="en-US" sz="1400" dirty="0">
                <a:solidFill>
                  <a:schemeClr val="bg2">
                    <a:lumMod val="75000"/>
                  </a:schemeClr>
                </a:solidFill>
                <a:cs typeface="+mn-ea"/>
                <a:sym typeface="+mn-lt"/>
              </a:rPr>
              <a:t>掌握有关网络的各种性能指标，特别是时延、带宽、速率和吞吐量等的计算。</a:t>
            </a:r>
          </a:p>
        </p:txBody>
      </p:sp>
      <p:grpSp>
        <p:nvGrpSpPr>
          <p:cNvPr id="26" name="组合 25"/>
          <p:cNvGrpSpPr/>
          <p:nvPr/>
        </p:nvGrpSpPr>
        <p:grpSpPr>
          <a:xfrm>
            <a:off x="4840528" y="2017198"/>
            <a:ext cx="471847" cy="471847"/>
            <a:chOff x="5432031" y="1864114"/>
            <a:chExt cx="576580" cy="576580"/>
          </a:xfrm>
          <a:solidFill>
            <a:srgbClr val="002060"/>
          </a:solidFill>
        </p:grpSpPr>
        <p:sp>
          <p:nvSpPr>
            <p:cNvPr id="27" name="圆角矩形 26"/>
            <p:cNvSpPr/>
            <p:nvPr/>
          </p:nvSpPr>
          <p:spPr>
            <a:xfrm>
              <a:off x="5432031" y="1864114"/>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28" name="组合 27"/>
            <p:cNvGrpSpPr/>
            <p:nvPr/>
          </p:nvGrpSpPr>
          <p:grpSpPr>
            <a:xfrm>
              <a:off x="5557436" y="2014381"/>
              <a:ext cx="325770" cy="276046"/>
              <a:chOff x="5552622" y="2014381"/>
              <a:chExt cx="325770" cy="276046"/>
            </a:xfrm>
            <a:grpFill/>
          </p:grpSpPr>
          <p:grpSp>
            <p:nvGrpSpPr>
              <p:cNvPr id="29" name="组合 28"/>
              <p:cNvGrpSpPr/>
              <p:nvPr/>
            </p:nvGrpSpPr>
            <p:grpSpPr>
              <a:xfrm>
                <a:off x="5552622" y="2014381"/>
                <a:ext cx="325770" cy="54000"/>
                <a:chOff x="5545930" y="2014381"/>
                <a:chExt cx="325770" cy="54000"/>
              </a:xfrm>
              <a:grpFill/>
            </p:grpSpPr>
            <p:sp>
              <p:nvSpPr>
                <p:cNvPr id="36" name="椭圆 3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3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0" name="组合 29"/>
              <p:cNvGrpSpPr/>
              <p:nvPr/>
            </p:nvGrpSpPr>
            <p:grpSpPr>
              <a:xfrm>
                <a:off x="5552622" y="2125404"/>
                <a:ext cx="325770" cy="54000"/>
                <a:chOff x="5545930" y="2014381"/>
                <a:chExt cx="325770" cy="54000"/>
              </a:xfrm>
              <a:grpFill/>
            </p:grpSpPr>
            <p:sp>
              <p:nvSpPr>
                <p:cNvPr id="34" name="椭圆 33"/>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1" name="组合 30"/>
              <p:cNvGrpSpPr/>
              <p:nvPr/>
            </p:nvGrpSpPr>
            <p:grpSpPr>
              <a:xfrm>
                <a:off x="5552622" y="2236427"/>
                <a:ext cx="325770" cy="54000"/>
                <a:chOff x="5545930" y="2014381"/>
                <a:chExt cx="325770" cy="54000"/>
              </a:xfrm>
              <a:grpFill/>
            </p:grpSpPr>
            <p:sp>
              <p:nvSpPr>
                <p:cNvPr id="32" name="椭圆 31"/>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32"/>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sp>
        <p:nvSpPr>
          <p:cNvPr id="19" name="圆角矩形 18"/>
          <p:cNvSpPr/>
          <p:nvPr/>
        </p:nvSpPr>
        <p:spPr>
          <a:xfrm>
            <a:off x="1088571" y="2242417"/>
            <a:ext cx="2090058" cy="2417358"/>
          </a:xfrm>
          <a:prstGeom prst="roundRect">
            <a:avLst>
              <a:gd name="adj" fmla="val 8846"/>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文本框 6"/>
          <p:cNvSpPr txBox="1"/>
          <p:nvPr/>
        </p:nvSpPr>
        <p:spPr>
          <a:xfrm>
            <a:off x="1291062" y="2072800"/>
            <a:ext cx="1494320" cy="2215991"/>
          </a:xfrm>
          <a:prstGeom prst="rect">
            <a:avLst/>
          </a:prstGeom>
          <a:noFill/>
        </p:spPr>
        <p:txBody>
          <a:bodyPr wrap="none" rtlCol="0">
            <a:spAutoFit/>
          </a:bodyPr>
          <a:lstStyle/>
          <a:p>
            <a:r>
              <a:rPr lang="en-US" altLang="zh-CN" sz="13800" dirty="0">
                <a:solidFill>
                  <a:schemeClr val="bg1"/>
                </a:solidFill>
                <a:cs typeface="+mn-ea"/>
                <a:sym typeface="+mn-lt"/>
              </a:rPr>
              <a:t>01</a:t>
            </a:r>
            <a:endParaRPr lang="zh-CN" altLang="en-US" sz="13800" dirty="0">
              <a:solidFill>
                <a:schemeClr val="bg1"/>
              </a:solidFill>
              <a:cs typeface="+mn-ea"/>
              <a:sym typeface="+mn-lt"/>
            </a:endParaRPr>
          </a:p>
        </p:txBody>
      </p:sp>
      <p:sp>
        <p:nvSpPr>
          <p:cNvPr id="20" name="文本框 19"/>
          <p:cNvSpPr txBox="1"/>
          <p:nvPr/>
        </p:nvSpPr>
        <p:spPr>
          <a:xfrm>
            <a:off x="1091559" y="3890281"/>
            <a:ext cx="2087070" cy="584775"/>
          </a:xfrm>
          <a:prstGeom prst="rect">
            <a:avLst/>
          </a:prstGeom>
          <a:noFill/>
        </p:spPr>
        <p:txBody>
          <a:bodyPr wrap="square" rtlCol="0">
            <a:spAutoFit/>
          </a:bodyPr>
          <a:lstStyle/>
          <a:p>
            <a:r>
              <a:rPr lang="en-US" altLang="zh-CN" sz="3200" dirty="0">
                <a:solidFill>
                  <a:schemeClr val="bg1"/>
                </a:solidFill>
                <a:cs typeface="+mn-ea"/>
                <a:sym typeface="+mn-lt"/>
              </a:rPr>
              <a:t>PART ONE</a:t>
            </a:r>
            <a:endParaRPr lang="zh-CN" altLang="en-US" sz="3200" dirty="0">
              <a:solidFill>
                <a:schemeClr val="bg1"/>
              </a:solidFill>
              <a:cs typeface="+mn-ea"/>
              <a:sym typeface="+mn-lt"/>
            </a:endParaRPr>
          </a:p>
        </p:txBody>
      </p:sp>
      <p:cxnSp>
        <p:nvCxnSpPr>
          <p:cNvPr id="10" name="直接连接符 9"/>
          <p:cNvCxnSpPr/>
          <p:nvPr/>
        </p:nvCxnSpPr>
        <p:spPr>
          <a:xfrm>
            <a:off x="5550013" y="3854825"/>
            <a:ext cx="5904356" cy="0"/>
          </a:xfrm>
          <a:prstGeom prst="line">
            <a:avLst/>
          </a:prstGeom>
          <a:ln w="12700">
            <a:solidFill>
              <a:srgbClr val="3C4D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51719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应用层：课后习题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0726652" cy="1667059"/>
          </a:xfrm>
          <a:prstGeom prst="rect">
            <a:avLst/>
          </a:prstGeom>
          <a:noFill/>
        </p:spPr>
        <p:txBody>
          <a:bodyPr wrap="square" rtlCol="0">
            <a:spAutoFit/>
          </a:bodyPr>
          <a:lstStyle/>
          <a:p>
            <a:pPr indent="-342900">
              <a:lnSpc>
                <a:spcPct val="115000"/>
              </a:lnSpc>
              <a:buFont typeface="+mj-lt"/>
              <a:buAutoNum type="arabicPeriod"/>
            </a:pPr>
            <a:r>
              <a:rPr kumimoji="1" lang="zh-CN" altLang="zh-CN" dirty="0"/>
              <a:t>下列关于网络应用模型的叙述中，错误的是</a:t>
            </a:r>
            <a:r>
              <a:rPr kumimoji="1" lang="en-US" altLang="zh-CN" dirty="0"/>
              <a:t>(B)</a:t>
            </a:r>
            <a:r>
              <a:rPr kumimoji="1" lang="zh-CN" altLang="zh-CN" dirty="0"/>
              <a:t>。</a:t>
            </a:r>
          </a:p>
          <a:p>
            <a:pPr>
              <a:lnSpc>
                <a:spcPct val="115000"/>
              </a:lnSpc>
            </a:pPr>
            <a:r>
              <a:rPr kumimoji="1" lang="zh-CN" altLang="en-US" dirty="0"/>
              <a:t>      </a:t>
            </a:r>
            <a:r>
              <a:rPr kumimoji="1" lang="en-US" altLang="zh-CN" dirty="0"/>
              <a:t>A.</a:t>
            </a:r>
            <a:r>
              <a:rPr kumimoji="1" lang="zh-CN" altLang="zh-CN" dirty="0"/>
              <a:t>在</a:t>
            </a:r>
            <a:r>
              <a:rPr kumimoji="1" lang="en-US" altLang="zh-CN" dirty="0"/>
              <a:t>P2P</a:t>
            </a:r>
            <a:r>
              <a:rPr kumimoji="1" lang="zh-CN" altLang="zh-CN" dirty="0"/>
              <a:t>模型中，结点之间具有对等关系。</a:t>
            </a:r>
          </a:p>
          <a:p>
            <a:pPr>
              <a:lnSpc>
                <a:spcPct val="115000"/>
              </a:lnSpc>
            </a:pPr>
            <a:r>
              <a:rPr kumimoji="1" lang="en-US" altLang="zh-CN" dirty="0"/>
              <a:t>      B.</a:t>
            </a:r>
            <a:r>
              <a:rPr kumimoji="1" lang="zh-CN" altLang="zh-CN" dirty="0"/>
              <a:t>在客户</a:t>
            </a:r>
            <a:r>
              <a:rPr kumimoji="1" lang="en-US" altLang="zh-CN" dirty="0"/>
              <a:t>/</a:t>
            </a:r>
            <a:r>
              <a:rPr kumimoji="1" lang="zh-CN" altLang="zh-CN" dirty="0"/>
              <a:t>服务器</a:t>
            </a:r>
            <a:r>
              <a:rPr kumimoji="1" lang="en-US" altLang="zh-CN" dirty="0"/>
              <a:t>(C/S)</a:t>
            </a:r>
            <a:r>
              <a:rPr kumimoji="1" lang="zh-CN" altLang="zh-CN" dirty="0"/>
              <a:t>模型中，客户与客户之间可以直接通信。</a:t>
            </a:r>
          </a:p>
          <a:p>
            <a:pPr>
              <a:lnSpc>
                <a:spcPct val="115000"/>
              </a:lnSpc>
            </a:pPr>
            <a:r>
              <a:rPr kumimoji="1" lang="en-US" altLang="zh-CN" dirty="0"/>
              <a:t>      C.</a:t>
            </a:r>
            <a:r>
              <a:rPr kumimoji="1" lang="zh-CN" altLang="zh-CN" dirty="0"/>
              <a:t>在</a:t>
            </a:r>
            <a:r>
              <a:rPr kumimoji="1" lang="en-US" altLang="zh-CN" dirty="0"/>
              <a:t>C/S</a:t>
            </a:r>
            <a:r>
              <a:rPr kumimoji="1" lang="zh-CN" altLang="zh-CN" dirty="0"/>
              <a:t>模型中，主动发起通信的是客户，被动通信的是服务器。</a:t>
            </a:r>
          </a:p>
          <a:p>
            <a:pPr>
              <a:lnSpc>
                <a:spcPct val="115000"/>
              </a:lnSpc>
              <a:spcAft>
                <a:spcPts val="800"/>
              </a:spcAft>
            </a:pPr>
            <a:r>
              <a:rPr kumimoji="1" lang="en-US" altLang="zh-CN" dirty="0"/>
              <a:t>      D.</a:t>
            </a:r>
            <a:r>
              <a:rPr kumimoji="1" lang="zh-CN" altLang="zh-CN" dirty="0"/>
              <a:t>在向多用户分发一个文件时，</a:t>
            </a:r>
            <a:r>
              <a:rPr kumimoji="1" lang="en-US" altLang="zh-CN" dirty="0"/>
              <a:t>P2P</a:t>
            </a:r>
            <a:r>
              <a:rPr kumimoji="1" lang="zh-CN" altLang="zh-CN" dirty="0"/>
              <a:t>模型通常比</a:t>
            </a:r>
            <a:r>
              <a:rPr kumimoji="1" lang="en-US" altLang="zh-CN" dirty="0"/>
              <a:t>C/S</a:t>
            </a:r>
            <a:r>
              <a:rPr kumimoji="1" lang="zh-CN" altLang="zh-CN" dirty="0"/>
              <a:t>模型所需的时间短。</a:t>
            </a:r>
          </a:p>
        </p:txBody>
      </p:sp>
      <p:sp>
        <p:nvSpPr>
          <p:cNvPr id="2" name="文本框 1">
            <a:extLst>
              <a:ext uri="{FF2B5EF4-FFF2-40B4-BE49-F238E27FC236}">
                <a16:creationId xmlns:a16="http://schemas.microsoft.com/office/drawing/2014/main" id="{6338A9E3-B2AD-42AD-828B-10B6B93AE7DC}"/>
              </a:ext>
            </a:extLst>
          </p:cNvPr>
          <p:cNvSpPr txBox="1"/>
          <p:nvPr/>
        </p:nvSpPr>
        <p:spPr>
          <a:xfrm>
            <a:off x="845852" y="2877333"/>
            <a:ext cx="10726652" cy="1982466"/>
          </a:xfrm>
          <a:prstGeom prst="rect">
            <a:avLst/>
          </a:prstGeom>
          <a:noFill/>
        </p:spPr>
        <p:txBody>
          <a:bodyPr wrap="square" rtlCol="0">
            <a:spAutoFit/>
          </a:bodyPr>
          <a:lstStyle/>
          <a:p>
            <a:pPr lvl="0">
              <a:lnSpc>
                <a:spcPct val="115000"/>
              </a:lnSpc>
              <a:spcAft>
                <a:spcPts val="800"/>
              </a:spcAft>
            </a:pPr>
            <a:r>
              <a:rPr kumimoji="1" lang="en-US" altLang="zh-CN" dirty="0"/>
              <a:t>2.   </a:t>
            </a:r>
            <a:r>
              <a:rPr kumimoji="1" lang="zh-CN" altLang="zh-CN" dirty="0"/>
              <a:t>假设所有域名服务器均采用迭代查询的方式进行域名解析。当主机访问规范域名为</a:t>
            </a:r>
            <a:r>
              <a:rPr kumimoji="1" lang="en-US" altLang="zh-CN" dirty="0" err="1"/>
              <a:t>www.abc.xyz.com</a:t>
            </a:r>
            <a:r>
              <a:rPr kumimoji="1" lang="zh-CN" altLang="zh-CN" dirty="0"/>
              <a:t>的网站时，域名服务器在完成该域名解析的过程中，可能发出</a:t>
            </a:r>
            <a:r>
              <a:rPr kumimoji="1" lang="en-US" altLang="zh-CN" dirty="0"/>
              <a:t>DNS</a:t>
            </a:r>
            <a:r>
              <a:rPr kumimoji="1" lang="zh-CN" altLang="zh-CN" dirty="0"/>
              <a:t>查询的最少和最多次数分别是多少，为什么？</a:t>
            </a:r>
          </a:p>
          <a:p>
            <a:pPr>
              <a:lnSpc>
                <a:spcPct val="115000"/>
              </a:lnSpc>
              <a:spcAft>
                <a:spcPts val="800"/>
              </a:spcAft>
            </a:pPr>
            <a:r>
              <a:rPr kumimoji="1" lang="zh-CN" altLang="zh-CN" sz="1400" dirty="0"/>
              <a:t>最少：本地域名服务器有该域名的</a:t>
            </a:r>
            <a:r>
              <a:rPr kumimoji="1" lang="en-US" altLang="zh-CN" sz="1400" dirty="0"/>
              <a:t>DNS</a:t>
            </a:r>
            <a:r>
              <a:rPr kumimoji="1" lang="zh-CN" altLang="zh-CN" sz="1400" dirty="0"/>
              <a:t>信息时，不需要查询任何其他域名服务器，</a:t>
            </a:r>
            <a:r>
              <a:rPr kumimoji="1" lang="en-US" altLang="zh-CN" sz="1400" dirty="0"/>
              <a:t>0</a:t>
            </a:r>
            <a:r>
              <a:rPr kumimoji="1" lang="zh-CN" altLang="zh-CN" sz="1400" dirty="0"/>
              <a:t>次。</a:t>
            </a:r>
          </a:p>
          <a:p>
            <a:pPr>
              <a:lnSpc>
                <a:spcPct val="115000"/>
              </a:lnSpc>
              <a:spcAft>
                <a:spcPts val="800"/>
              </a:spcAft>
            </a:pPr>
            <a:r>
              <a:rPr kumimoji="1" lang="zh-CN" altLang="zh-CN" sz="1400" dirty="0"/>
              <a:t>最多：本地域名服务器依次迭代向根域名服务器、顶级域名服务器</a:t>
            </a:r>
            <a:r>
              <a:rPr kumimoji="1" lang="en-US" altLang="zh-CN" sz="1400" dirty="0"/>
              <a:t>(.COM)</a:t>
            </a:r>
            <a:r>
              <a:rPr kumimoji="1" lang="zh-CN" altLang="zh-CN" sz="1400" dirty="0"/>
              <a:t>、权限域名服务器</a:t>
            </a:r>
            <a:r>
              <a:rPr kumimoji="1" lang="en-US" altLang="zh-CN" sz="1400" dirty="0"/>
              <a:t>(</a:t>
            </a:r>
            <a:r>
              <a:rPr kumimoji="1" lang="en-US" altLang="zh-CN" sz="1400" dirty="0" err="1"/>
              <a:t>xyz.com</a:t>
            </a:r>
            <a:r>
              <a:rPr kumimoji="1" lang="en-US" altLang="zh-CN" sz="1400" dirty="0"/>
              <a:t>)</a:t>
            </a:r>
            <a:r>
              <a:rPr kumimoji="1" lang="zh-CN" altLang="zh-CN" sz="1400" dirty="0"/>
              <a:t>、权限域名服务器</a:t>
            </a:r>
            <a:r>
              <a:rPr kumimoji="1" lang="en-US" altLang="zh-CN" sz="1400" dirty="0"/>
              <a:t>(</a:t>
            </a:r>
            <a:r>
              <a:rPr kumimoji="1" lang="en-US" altLang="zh-CN" sz="1400" dirty="0" err="1"/>
              <a:t>abc.xyz.com</a:t>
            </a:r>
            <a:r>
              <a:rPr kumimoji="1" lang="en-US" altLang="zh-CN" sz="1400" dirty="0"/>
              <a:t>)</a:t>
            </a:r>
            <a:r>
              <a:rPr kumimoji="1" lang="zh-CN" altLang="zh-CN" sz="1400" dirty="0"/>
              <a:t>发出</a:t>
            </a:r>
            <a:r>
              <a:rPr kumimoji="1" lang="en-US" altLang="zh-CN" sz="1400" dirty="0"/>
              <a:t>DNS</a:t>
            </a:r>
            <a:r>
              <a:rPr kumimoji="1" lang="zh-CN" altLang="zh-CN" sz="1400" dirty="0"/>
              <a:t>查询请求，</a:t>
            </a:r>
            <a:r>
              <a:rPr kumimoji="1" lang="en-US" altLang="zh-CN" sz="1400" dirty="0"/>
              <a:t>4</a:t>
            </a:r>
            <a:r>
              <a:rPr kumimoji="1" lang="zh-CN" altLang="zh-CN" sz="1400" dirty="0"/>
              <a:t>次。</a:t>
            </a:r>
          </a:p>
        </p:txBody>
      </p:sp>
    </p:spTree>
    <p:extLst>
      <p:ext uri="{BB962C8B-B14F-4D97-AF65-F5344CB8AC3E}">
        <p14:creationId xmlns:p14="http://schemas.microsoft.com/office/powerpoint/2010/main" val="3560400841"/>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应用层：课后习题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0726652" cy="1348511"/>
          </a:xfrm>
          <a:prstGeom prst="rect">
            <a:avLst/>
          </a:prstGeom>
          <a:noFill/>
        </p:spPr>
        <p:txBody>
          <a:bodyPr wrap="square" rtlCol="0">
            <a:spAutoFit/>
          </a:bodyPr>
          <a:lstStyle/>
          <a:p>
            <a:pPr>
              <a:lnSpc>
                <a:spcPct val="115000"/>
              </a:lnSpc>
              <a:spcAft>
                <a:spcPts val="800"/>
              </a:spcAft>
            </a:pPr>
            <a:r>
              <a:rPr kumimoji="1" lang="en-US" altLang="zh-CN" dirty="0"/>
              <a:t>3.</a:t>
            </a:r>
            <a:r>
              <a:rPr kumimoji="1" lang="zh-CN" altLang="zh-CN" dirty="0"/>
              <a:t>假设下图所示网络中的本地域名服务器只提供递归查询服务，其他域名服务器均只提供迭代查询服务；局域网内主机访问</a:t>
            </a:r>
            <a:r>
              <a:rPr kumimoji="1" lang="en-US" altLang="zh-CN" dirty="0"/>
              <a:t>Internet</a:t>
            </a:r>
            <a:r>
              <a:rPr kumimoji="1" lang="zh-CN" altLang="zh-CN" dirty="0"/>
              <a:t>上各服务器的往返时间</a:t>
            </a:r>
            <a:r>
              <a:rPr kumimoji="1" lang="en-US" altLang="zh-CN" dirty="0"/>
              <a:t>(RTT)</a:t>
            </a:r>
            <a:r>
              <a:rPr kumimoji="1" lang="zh-CN" altLang="zh-CN" dirty="0"/>
              <a:t>均为</a:t>
            </a:r>
            <a:r>
              <a:rPr kumimoji="1" lang="en-US" altLang="zh-CN" dirty="0"/>
              <a:t>10ms</a:t>
            </a:r>
            <a:r>
              <a:rPr kumimoji="1" lang="zh-CN" altLang="zh-CN" dirty="0"/>
              <a:t>，忽略其他各种时延。若主机</a:t>
            </a:r>
            <a:r>
              <a:rPr kumimoji="1" lang="en-US" altLang="zh-CN" dirty="0"/>
              <a:t>H</a:t>
            </a:r>
            <a:r>
              <a:rPr kumimoji="1" lang="zh-CN" altLang="zh-CN" dirty="0"/>
              <a:t>通过超链接</a:t>
            </a:r>
            <a:r>
              <a:rPr kumimoji="1" lang="en-US" altLang="zh-CN" dirty="0"/>
              <a:t>http://</a:t>
            </a:r>
            <a:r>
              <a:rPr kumimoji="1" lang="en-US" altLang="zh-CN" dirty="0" err="1"/>
              <a:t>www.abc.com</a:t>
            </a:r>
            <a:r>
              <a:rPr kumimoji="1" lang="en-US" altLang="zh-CN" dirty="0"/>
              <a:t>/</a:t>
            </a:r>
            <a:r>
              <a:rPr kumimoji="1" lang="en-US" altLang="zh-CN" dirty="0" err="1"/>
              <a:t>index.html</a:t>
            </a:r>
            <a:r>
              <a:rPr kumimoji="1" lang="zh-CN" altLang="zh-CN" dirty="0"/>
              <a:t>请求纯文本</a:t>
            </a:r>
            <a:r>
              <a:rPr kumimoji="1" lang="en-US" altLang="zh-CN" dirty="0"/>
              <a:t>Web</a:t>
            </a:r>
            <a:r>
              <a:rPr kumimoji="1" lang="zh-CN" altLang="zh-CN" dirty="0"/>
              <a:t>页</a:t>
            </a:r>
            <a:r>
              <a:rPr kumimoji="1" lang="en-US" altLang="zh-CN" dirty="0"/>
              <a:t> </a:t>
            </a:r>
            <a:r>
              <a:rPr kumimoji="1" lang="en-US" altLang="zh-CN" dirty="0" err="1"/>
              <a:t>index.html</a:t>
            </a:r>
            <a:r>
              <a:rPr kumimoji="1" lang="zh-CN" altLang="zh-CN" dirty="0"/>
              <a:t>，请计算从单击超链接开始到浏览器接收到</a:t>
            </a:r>
            <a:r>
              <a:rPr kumimoji="1" lang="en-US" altLang="zh-CN" dirty="0" err="1"/>
              <a:t>index.html</a:t>
            </a:r>
            <a:r>
              <a:rPr kumimoji="1" lang="zh-CN" altLang="zh-CN" dirty="0"/>
              <a:t>页面为止，所需的最短时间与最长时间。</a:t>
            </a:r>
          </a:p>
        </p:txBody>
      </p:sp>
      <p:sp>
        <p:nvSpPr>
          <p:cNvPr id="4" name="Rectangle 2">
            <a:extLst>
              <a:ext uri="{FF2B5EF4-FFF2-40B4-BE49-F238E27FC236}">
                <a16:creationId xmlns:a16="http://schemas.microsoft.com/office/drawing/2014/main" id="{B137E03B-0614-6324-78CA-5491116BCC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097" name="图片 1">
            <a:extLst>
              <a:ext uri="{FF2B5EF4-FFF2-40B4-BE49-F238E27FC236}">
                <a16:creationId xmlns:a16="http://schemas.microsoft.com/office/drawing/2014/main" id="{E96E51A4-B672-40E4-D534-49ABA266C4BF}"/>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460749" y="2558785"/>
            <a:ext cx="5270500" cy="14732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0E3629E0-49B7-3119-B15F-B11ADE237FAB}"/>
              </a:ext>
            </a:extLst>
          </p:cNvPr>
          <p:cNvSpPr txBox="1"/>
          <p:nvPr/>
        </p:nvSpPr>
        <p:spPr>
          <a:xfrm>
            <a:off x="845852" y="4330538"/>
            <a:ext cx="11217642" cy="1419748"/>
          </a:xfrm>
          <a:prstGeom prst="rect">
            <a:avLst/>
          </a:prstGeom>
          <a:noFill/>
        </p:spPr>
        <p:txBody>
          <a:bodyPr wrap="square">
            <a:spAutoFit/>
          </a:bodyPr>
          <a:lstStyle/>
          <a:p>
            <a:pPr>
              <a:lnSpc>
                <a:spcPct val="115000"/>
              </a:lnSpc>
              <a:spcAft>
                <a:spcPts val="800"/>
              </a:spcAft>
            </a:pP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最短时间：本地主机中有该域名到</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IP</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地址对应的记录，因此不需要</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DNS</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查询，直接和</a:t>
            </a:r>
            <a:r>
              <a:rPr lang="en-US" altLang="zh-CN" sz="1400" kern="100" dirty="0" err="1">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www.abc.com</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服务器建立</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TCP</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连接，再进行资源访问，</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TCP</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建立连接一个</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RTT</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，发送访问请求并受到服务器资源响应</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1</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个</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RTT</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，共</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2</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个</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RTT</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20ms</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最长时间：本地主机递归查询本地域名服务器（忽略延时），本地服务器依次迭代查询根域名服务器、</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com</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顶级域名服务器、</a:t>
            </a:r>
            <a:r>
              <a:rPr lang="en-US" altLang="zh-CN" sz="1400" kern="100" dirty="0" err="1">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abc.com</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域名服务器，共</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3</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个</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RTT</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，查到</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IP</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后，将该映射返回给主机</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H</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，主机</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H</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和</a:t>
            </a:r>
            <a:r>
              <a:rPr lang="en-US" altLang="zh-CN" sz="1400" kern="100" dirty="0" err="1">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www.abc.com</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服务器建立</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TCP</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连接再进行资源访问，共</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2</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个</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RTT</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，最长需要</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5</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个</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RTT</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50ms</a:t>
            </a:r>
            <a:r>
              <a:rPr lang="zh-CN" altLang="zh-CN" sz="14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1609631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应用层：课后习题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1217642" cy="5096652"/>
          </a:xfrm>
          <a:prstGeom prst="rect">
            <a:avLst/>
          </a:prstGeom>
          <a:noFill/>
        </p:spPr>
        <p:txBody>
          <a:bodyPr wrap="square" rtlCol="0">
            <a:spAutoFit/>
          </a:bodyPr>
          <a:lstStyle/>
          <a:p>
            <a:pPr>
              <a:lnSpc>
                <a:spcPct val="115000"/>
              </a:lnSpc>
              <a:spcAft>
                <a:spcPts val="800"/>
              </a:spcAft>
            </a:pPr>
            <a:r>
              <a:rPr kumimoji="1" lang="en-US" altLang="zh-CN" dirty="0"/>
              <a:t>4.</a:t>
            </a:r>
            <a:r>
              <a:rPr kumimoji="1" lang="zh-CN" altLang="zh-CN" dirty="0"/>
              <a:t>文件传送协议</a:t>
            </a:r>
            <a:r>
              <a:rPr kumimoji="1" lang="en-US" altLang="zh-CN" dirty="0"/>
              <a:t>FTP</a:t>
            </a:r>
            <a:r>
              <a:rPr kumimoji="1" lang="zh-CN" altLang="zh-CN" dirty="0"/>
              <a:t>的主要工作过程是怎样的？主进程和从属进程各起什么作用？</a:t>
            </a:r>
          </a:p>
          <a:p>
            <a:pPr>
              <a:lnSpc>
                <a:spcPct val="115000"/>
              </a:lnSpc>
              <a:spcAft>
                <a:spcPts val="800"/>
              </a:spcAft>
            </a:pPr>
            <a:r>
              <a:rPr kumimoji="1" lang="zh-CN" altLang="zh-CN" sz="1400" dirty="0"/>
              <a:t>答：</a:t>
            </a:r>
            <a:r>
              <a:rPr kumimoji="1" lang="en-US" altLang="zh-CN" sz="1400" dirty="0"/>
              <a:t>FTP</a:t>
            </a:r>
            <a:r>
              <a:rPr kumimoji="1" lang="zh-CN" altLang="zh-CN" sz="1400" dirty="0"/>
              <a:t>使用客户服务器方式。一个</a:t>
            </a:r>
            <a:r>
              <a:rPr kumimoji="1" lang="en-US" altLang="zh-CN" sz="1400" dirty="0"/>
              <a:t>FTP</a:t>
            </a:r>
            <a:r>
              <a:rPr kumimoji="1" lang="zh-CN" altLang="zh-CN" sz="1400" dirty="0"/>
              <a:t>服务器进程可同时为多个客户进程提供服务。</a:t>
            </a:r>
          </a:p>
          <a:p>
            <a:pPr>
              <a:lnSpc>
                <a:spcPct val="115000"/>
              </a:lnSpc>
              <a:spcAft>
                <a:spcPts val="800"/>
              </a:spcAft>
            </a:pPr>
            <a:r>
              <a:rPr kumimoji="1" lang="en-US" altLang="zh-CN" sz="1400" dirty="0"/>
              <a:t>FTP </a:t>
            </a:r>
            <a:r>
              <a:rPr kumimoji="1" lang="zh-CN" altLang="zh-CN" sz="1400" dirty="0"/>
              <a:t>的服务器进程由两大部分组成：一个主进程，负责接受新的请求；另外有若干个从属进程，负责处理单个请求。</a:t>
            </a:r>
          </a:p>
          <a:p>
            <a:pPr>
              <a:lnSpc>
                <a:spcPct val="115000"/>
              </a:lnSpc>
              <a:spcAft>
                <a:spcPts val="800"/>
              </a:spcAft>
            </a:pPr>
            <a:r>
              <a:rPr kumimoji="1" lang="zh-CN" altLang="zh-CN" sz="1400" dirty="0"/>
              <a:t>主进程的工作步骤：</a:t>
            </a:r>
          </a:p>
          <a:p>
            <a:pPr>
              <a:lnSpc>
                <a:spcPct val="115000"/>
              </a:lnSpc>
              <a:spcAft>
                <a:spcPts val="800"/>
              </a:spcAft>
            </a:pPr>
            <a:r>
              <a:rPr kumimoji="1" lang="en-US" altLang="zh-CN" sz="1400" dirty="0"/>
              <a:t>1</a:t>
            </a:r>
            <a:r>
              <a:rPr kumimoji="1" lang="zh-CN" altLang="zh-CN" sz="1400" dirty="0"/>
              <a:t>、打开熟知端口（端口号为</a:t>
            </a:r>
            <a:r>
              <a:rPr kumimoji="1" lang="en-US" altLang="zh-CN" sz="1400" dirty="0"/>
              <a:t> 21</a:t>
            </a:r>
            <a:r>
              <a:rPr kumimoji="1" lang="zh-CN" altLang="zh-CN" sz="1400" dirty="0"/>
              <a:t>），使客户进程能够连接上。</a:t>
            </a:r>
          </a:p>
          <a:p>
            <a:pPr>
              <a:lnSpc>
                <a:spcPct val="115000"/>
              </a:lnSpc>
              <a:spcAft>
                <a:spcPts val="800"/>
              </a:spcAft>
            </a:pPr>
            <a:r>
              <a:rPr kumimoji="1" lang="en-US" altLang="zh-CN" sz="1400" dirty="0"/>
              <a:t>2</a:t>
            </a:r>
            <a:r>
              <a:rPr kumimoji="1" lang="zh-CN" altLang="zh-CN" sz="1400" dirty="0"/>
              <a:t>、等待客户进程发出连接请求。</a:t>
            </a:r>
          </a:p>
          <a:p>
            <a:pPr>
              <a:lnSpc>
                <a:spcPct val="115000"/>
              </a:lnSpc>
              <a:spcAft>
                <a:spcPts val="800"/>
              </a:spcAft>
            </a:pPr>
            <a:r>
              <a:rPr kumimoji="1" lang="en-US" altLang="zh-CN" sz="1400" dirty="0"/>
              <a:t>3</a:t>
            </a:r>
            <a:r>
              <a:rPr kumimoji="1" lang="zh-CN" altLang="zh-CN" sz="1400" dirty="0"/>
              <a:t>、启动从属进程来处理客户进程发来的请求。从属进程对客户进程的请求处理完毕后即终止，但从属进程在运行期间根据需要还可能创建其他一些子进程。</a:t>
            </a:r>
          </a:p>
          <a:p>
            <a:pPr>
              <a:lnSpc>
                <a:spcPct val="115000"/>
              </a:lnSpc>
              <a:spcAft>
                <a:spcPts val="800"/>
              </a:spcAft>
            </a:pPr>
            <a:r>
              <a:rPr kumimoji="1" lang="en-US" altLang="zh-CN" sz="1400" dirty="0"/>
              <a:t>4</a:t>
            </a:r>
            <a:r>
              <a:rPr kumimoji="1" lang="zh-CN" altLang="zh-CN" sz="1400" dirty="0"/>
              <a:t>、回到等待状态，继续接受其他客户进程发来的请求。主进程与从属进程的处理是并发地进行。 </a:t>
            </a:r>
          </a:p>
          <a:p>
            <a:pPr>
              <a:lnSpc>
                <a:spcPct val="115000"/>
              </a:lnSpc>
              <a:spcAft>
                <a:spcPts val="800"/>
              </a:spcAft>
            </a:pPr>
            <a:r>
              <a:rPr kumimoji="1" lang="en-US" altLang="zh-CN" sz="1400" dirty="0"/>
              <a:t> </a:t>
            </a:r>
            <a:endParaRPr kumimoji="1" lang="zh-CN" altLang="zh-CN" sz="1400" dirty="0"/>
          </a:p>
          <a:p>
            <a:pPr>
              <a:lnSpc>
                <a:spcPct val="115000"/>
              </a:lnSpc>
              <a:spcAft>
                <a:spcPts val="800"/>
              </a:spcAft>
            </a:pPr>
            <a:r>
              <a:rPr kumimoji="1" lang="en-US" altLang="zh-CN" sz="1400" dirty="0"/>
              <a:t>FTP</a:t>
            </a:r>
            <a:r>
              <a:rPr kumimoji="1" lang="zh-CN" altLang="zh-CN" sz="1400" dirty="0"/>
              <a:t>使用两个</a:t>
            </a:r>
            <a:r>
              <a:rPr kumimoji="1" lang="en-US" altLang="zh-CN" sz="1400" dirty="0"/>
              <a:t>TCP</a:t>
            </a:r>
            <a:r>
              <a:rPr kumimoji="1" lang="zh-CN" altLang="zh-CN" sz="1400" dirty="0"/>
              <a:t>连接。</a:t>
            </a:r>
          </a:p>
          <a:p>
            <a:pPr>
              <a:lnSpc>
                <a:spcPct val="115000"/>
              </a:lnSpc>
              <a:spcAft>
                <a:spcPts val="800"/>
              </a:spcAft>
            </a:pPr>
            <a:r>
              <a:rPr kumimoji="1" lang="zh-CN" altLang="zh-CN" sz="1400" dirty="0"/>
              <a:t>控制连接在整个会话期间一直保持打开，</a:t>
            </a:r>
            <a:r>
              <a:rPr kumimoji="1" lang="en-US" altLang="zh-CN" sz="1400" dirty="0"/>
              <a:t>FTP </a:t>
            </a:r>
            <a:r>
              <a:rPr kumimoji="1" lang="zh-CN" altLang="zh-CN" sz="1400" dirty="0"/>
              <a:t>客户发出的传送请求通过控制连接发送给服务器端的控制进程，但控制连接不用来传送文件。</a:t>
            </a:r>
          </a:p>
          <a:p>
            <a:pPr>
              <a:lnSpc>
                <a:spcPct val="115000"/>
              </a:lnSpc>
              <a:spcAft>
                <a:spcPts val="800"/>
              </a:spcAft>
            </a:pPr>
            <a:r>
              <a:rPr kumimoji="1" lang="zh-CN" altLang="zh-CN" sz="1400" dirty="0"/>
              <a:t>实际用于传输文件的是</a:t>
            </a:r>
            <a:r>
              <a:rPr kumimoji="1" lang="en-US" altLang="zh-CN" sz="1400" dirty="0"/>
              <a:t>“</a:t>
            </a:r>
            <a:r>
              <a:rPr kumimoji="1" lang="zh-CN" altLang="zh-CN" sz="1400" dirty="0"/>
              <a:t>数据连接</a:t>
            </a:r>
            <a:r>
              <a:rPr kumimoji="1" lang="en-US" altLang="zh-CN" sz="1400" dirty="0"/>
              <a:t>”</a:t>
            </a:r>
            <a:r>
              <a:rPr kumimoji="1" lang="zh-CN" altLang="zh-CN" sz="1400" dirty="0"/>
              <a:t>。服务器端的控制进程在接收到</a:t>
            </a:r>
            <a:r>
              <a:rPr kumimoji="1" lang="en-US" altLang="zh-CN" sz="1400" dirty="0"/>
              <a:t> FTP </a:t>
            </a:r>
            <a:r>
              <a:rPr kumimoji="1" lang="zh-CN" altLang="zh-CN" sz="1400" dirty="0"/>
              <a:t>客户发送来的文件传输请求后就创建</a:t>
            </a:r>
            <a:r>
              <a:rPr kumimoji="1" lang="en-US" altLang="zh-CN" sz="1400" dirty="0"/>
              <a:t>“</a:t>
            </a:r>
            <a:r>
              <a:rPr kumimoji="1" lang="zh-CN" altLang="zh-CN" sz="1400" dirty="0"/>
              <a:t>数据传送进程</a:t>
            </a:r>
            <a:r>
              <a:rPr kumimoji="1" lang="en-US" altLang="zh-CN" sz="1400" dirty="0"/>
              <a:t>”</a:t>
            </a:r>
            <a:r>
              <a:rPr kumimoji="1" lang="zh-CN" altLang="zh-CN" sz="1400" dirty="0"/>
              <a:t>和</a:t>
            </a:r>
            <a:r>
              <a:rPr kumimoji="1" lang="en-US" altLang="zh-CN" sz="1400" dirty="0"/>
              <a:t>“</a:t>
            </a:r>
            <a:r>
              <a:rPr kumimoji="1" lang="zh-CN" altLang="zh-CN" sz="1400" dirty="0"/>
              <a:t>数据连接</a:t>
            </a:r>
            <a:r>
              <a:rPr kumimoji="1" lang="en-US" altLang="zh-CN" sz="1400" dirty="0"/>
              <a:t>”</a:t>
            </a:r>
            <a:r>
              <a:rPr kumimoji="1" lang="zh-CN" altLang="zh-CN" sz="1400" dirty="0"/>
              <a:t>，用来连接客户端和服务器端的数据传送进程。</a:t>
            </a:r>
          </a:p>
          <a:p>
            <a:pPr>
              <a:lnSpc>
                <a:spcPct val="115000"/>
              </a:lnSpc>
              <a:spcAft>
                <a:spcPts val="800"/>
              </a:spcAft>
            </a:pPr>
            <a:r>
              <a:rPr kumimoji="1" lang="zh-CN" altLang="zh-CN" sz="1400" dirty="0"/>
              <a:t>数据传送进程实际完成文件的传送，在传送完毕后关闭</a:t>
            </a:r>
            <a:r>
              <a:rPr kumimoji="1" lang="en-US" altLang="zh-CN" sz="1400" dirty="0"/>
              <a:t>“</a:t>
            </a:r>
            <a:r>
              <a:rPr kumimoji="1" lang="zh-CN" altLang="zh-CN" sz="1400" dirty="0"/>
              <a:t>数据传送连接</a:t>
            </a:r>
            <a:r>
              <a:rPr kumimoji="1" lang="en-US" altLang="zh-CN" sz="1400" dirty="0"/>
              <a:t>”</a:t>
            </a:r>
            <a:r>
              <a:rPr kumimoji="1" lang="zh-CN" altLang="zh-CN" sz="1400" dirty="0"/>
              <a:t>并结束运行。</a:t>
            </a:r>
          </a:p>
        </p:txBody>
      </p:sp>
      <p:sp>
        <p:nvSpPr>
          <p:cNvPr id="4" name="Rectangle 2">
            <a:extLst>
              <a:ext uri="{FF2B5EF4-FFF2-40B4-BE49-F238E27FC236}">
                <a16:creationId xmlns:a16="http://schemas.microsoft.com/office/drawing/2014/main" id="{B137E03B-0614-6324-78CA-5491116BCC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34150575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057247" cy="523220"/>
          </a:xfrm>
          <a:prstGeom prst="rect">
            <a:avLst/>
          </a:prstGeom>
        </p:spPr>
        <p:txBody>
          <a:bodyPr wrap="none">
            <a:spAutoFit/>
          </a:bodyPr>
          <a:lstStyle/>
          <a:p>
            <a:r>
              <a:rPr lang="zh-CN" altLang="en-US" sz="2800" dirty="0">
                <a:solidFill>
                  <a:srgbClr val="06518A"/>
                </a:solidFill>
                <a:cs typeface="+mn-ea"/>
                <a:sym typeface="+mn-lt"/>
              </a:rPr>
              <a:t>应用层：课后习题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1217642" cy="1974836"/>
          </a:xfrm>
          <a:prstGeom prst="rect">
            <a:avLst/>
          </a:prstGeom>
          <a:noFill/>
        </p:spPr>
        <p:txBody>
          <a:bodyPr wrap="square" rtlCol="0">
            <a:spAutoFit/>
          </a:bodyPr>
          <a:lstStyle/>
          <a:p>
            <a:pPr>
              <a:lnSpc>
                <a:spcPct val="115000"/>
              </a:lnSpc>
              <a:spcAft>
                <a:spcPts val="800"/>
              </a:spcAft>
            </a:pPr>
            <a:r>
              <a:rPr kumimoji="1" lang="en-US" altLang="zh-CN" dirty="0"/>
              <a:t>5.</a:t>
            </a:r>
            <a:r>
              <a:rPr kumimoji="1" lang="zh-CN" altLang="zh-CN" dirty="0"/>
              <a:t>试简述</a:t>
            </a:r>
            <a:r>
              <a:rPr kumimoji="1" lang="en-US" altLang="zh-CN" dirty="0"/>
              <a:t>SMTP</a:t>
            </a:r>
            <a:r>
              <a:rPr kumimoji="1" lang="zh-CN" altLang="zh-CN" dirty="0"/>
              <a:t>通信的三个阶段的过程。</a:t>
            </a:r>
          </a:p>
          <a:p>
            <a:pPr>
              <a:lnSpc>
                <a:spcPct val="115000"/>
              </a:lnSpc>
              <a:spcAft>
                <a:spcPts val="800"/>
              </a:spcAft>
            </a:pPr>
            <a:r>
              <a:rPr kumimoji="1" lang="zh-CN" altLang="zh-CN" dirty="0"/>
              <a:t>答：</a:t>
            </a:r>
            <a:r>
              <a:rPr kumimoji="1" lang="en-US" altLang="zh-CN" dirty="0"/>
              <a:t>1. </a:t>
            </a:r>
            <a:r>
              <a:rPr kumimoji="1" lang="zh-CN" altLang="zh-CN" dirty="0"/>
              <a:t>连接建立：连接是在发送主机的</a:t>
            </a:r>
            <a:r>
              <a:rPr kumimoji="1" lang="en-US" altLang="zh-CN" dirty="0"/>
              <a:t> SMTP </a:t>
            </a:r>
            <a:r>
              <a:rPr kumimoji="1" lang="zh-CN" altLang="zh-CN" dirty="0"/>
              <a:t>客户和接收主机的</a:t>
            </a:r>
            <a:r>
              <a:rPr kumimoji="1" lang="en-US" altLang="zh-CN" dirty="0"/>
              <a:t> SMTP </a:t>
            </a:r>
            <a:r>
              <a:rPr kumimoji="1" lang="zh-CN" altLang="zh-CN" dirty="0"/>
              <a:t>服务器之间建立的。</a:t>
            </a:r>
            <a:r>
              <a:rPr kumimoji="1" lang="en-US" altLang="zh-CN" dirty="0"/>
              <a:t>SMTP</a:t>
            </a:r>
            <a:r>
              <a:rPr kumimoji="1" lang="zh-CN" altLang="zh-CN" dirty="0"/>
              <a:t>不使用中间的邮件服务器。</a:t>
            </a:r>
            <a:r>
              <a:rPr kumimoji="1" lang="en-US" altLang="zh-CN" dirty="0"/>
              <a:t>   </a:t>
            </a:r>
            <a:endParaRPr kumimoji="1" lang="zh-CN" altLang="zh-CN" dirty="0"/>
          </a:p>
          <a:p>
            <a:pPr>
              <a:lnSpc>
                <a:spcPct val="115000"/>
              </a:lnSpc>
              <a:spcAft>
                <a:spcPts val="800"/>
              </a:spcAft>
            </a:pPr>
            <a:r>
              <a:rPr kumimoji="1" lang="en-US" altLang="zh-CN" dirty="0"/>
              <a:t>2. </a:t>
            </a:r>
            <a:r>
              <a:rPr kumimoji="1" lang="zh-CN" altLang="zh-CN" dirty="0"/>
              <a:t>邮件传送。</a:t>
            </a:r>
          </a:p>
          <a:p>
            <a:pPr>
              <a:lnSpc>
                <a:spcPct val="115000"/>
              </a:lnSpc>
              <a:spcAft>
                <a:spcPts val="800"/>
              </a:spcAft>
            </a:pPr>
            <a:r>
              <a:rPr kumimoji="1" lang="en-US" altLang="zh-CN" dirty="0"/>
              <a:t>3. </a:t>
            </a:r>
            <a:r>
              <a:rPr kumimoji="1" lang="zh-CN" altLang="zh-CN" dirty="0"/>
              <a:t>连接释放：邮件发送完毕后，</a:t>
            </a:r>
            <a:r>
              <a:rPr kumimoji="1" lang="en-US" altLang="zh-CN" dirty="0"/>
              <a:t>SMTP </a:t>
            </a:r>
            <a:r>
              <a:rPr kumimoji="1" lang="zh-CN" altLang="zh-CN" dirty="0"/>
              <a:t>应释放</a:t>
            </a:r>
            <a:r>
              <a:rPr kumimoji="1" lang="en-US" altLang="zh-CN" dirty="0"/>
              <a:t> TCP </a:t>
            </a:r>
            <a:r>
              <a:rPr kumimoji="1" lang="zh-CN" altLang="zh-CN" dirty="0"/>
              <a:t>连接。 </a:t>
            </a:r>
          </a:p>
        </p:txBody>
      </p:sp>
      <p:sp>
        <p:nvSpPr>
          <p:cNvPr id="4" name="Rectangle 2">
            <a:extLst>
              <a:ext uri="{FF2B5EF4-FFF2-40B4-BE49-F238E27FC236}">
                <a16:creationId xmlns:a16="http://schemas.microsoft.com/office/drawing/2014/main" id="{B137E03B-0614-6324-78CA-5491116BCC6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07377088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416320" cy="523220"/>
          </a:xfrm>
          <a:prstGeom prst="rect">
            <a:avLst/>
          </a:prstGeom>
        </p:spPr>
        <p:txBody>
          <a:bodyPr wrap="none">
            <a:spAutoFit/>
          </a:bodyPr>
          <a:lstStyle/>
          <a:p>
            <a:r>
              <a:rPr lang="zh-CN" altLang="en-US" sz="2800" dirty="0">
                <a:solidFill>
                  <a:srgbClr val="06518A"/>
                </a:solidFill>
                <a:cs typeface="+mn-ea"/>
                <a:sym typeface="+mn-lt"/>
              </a:rPr>
              <a:t>体系结构：课后习题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4051109" cy="369332"/>
          </a:xfrm>
          <a:prstGeom prst="rect">
            <a:avLst/>
          </a:prstGeom>
          <a:noFill/>
        </p:spPr>
        <p:txBody>
          <a:bodyPr wrap="none" rtlCol="0">
            <a:spAutoFit/>
          </a:bodyPr>
          <a:lstStyle/>
          <a:p>
            <a:r>
              <a:rPr kumimoji="1" lang="en-US" altLang="zh-CN" dirty="0"/>
              <a:t>1.</a:t>
            </a:r>
            <a:r>
              <a:rPr kumimoji="1" lang="zh-CN" altLang="en-US" dirty="0"/>
              <a:t>计算机网络有哪些常用的性能指标？</a:t>
            </a:r>
          </a:p>
        </p:txBody>
      </p:sp>
      <p:sp>
        <p:nvSpPr>
          <p:cNvPr id="5" name="文本框 4">
            <a:extLst>
              <a:ext uri="{FF2B5EF4-FFF2-40B4-BE49-F238E27FC236}">
                <a16:creationId xmlns:a16="http://schemas.microsoft.com/office/drawing/2014/main" id="{167D49A7-C39C-3EBC-E370-0234587EC8E0}"/>
              </a:ext>
            </a:extLst>
          </p:cNvPr>
          <p:cNvSpPr txBox="1"/>
          <p:nvPr/>
        </p:nvSpPr>
        <p:spPr>
          <a:xfrm>
            <a:off x="948964" y="1624972"/>
            <a:ext cx="10623539" cy="4308872"/>
          </a:xfrm>
          <a:prstGeom prst="rect">
            <a:avLst/>
          </a:prstGeom>
          <a:noFill/>
        </p:spPr>
        <p:txBody>
          <a:bodyPr wrap="square" rtlCol="0">
            <a:spAutoFit/>
          </a:bodyPr>
          <a:lstStyle/>
          <a:p>
            <a:r>
              <a:rPr kumimoji="1" lang="en-US" altLang="zh-CN" sz="1600" dirty="0"/>
              <a:t>·</a:t>
            </a:r>
            <a:r>
              <a:rPr kumimoji="1" lang="zh-CN" altLang="en-US" sz="1600" b="1" dirty="0">
                <a:solidFill>
                  <a:srgbClr val="FF0000"/>
                </a:solidFill>
              </a:rPr>
              <a:t>带宽</a:t>
            </a:r>
            <a:r>
              <a:rPr kumimoji="1" lang="zh-CN" altLang="en-US" sz="1600" dirty="0"/>
              <a:t>：数字信道所能传送的“</a:t>
            </a:r>
            <a:r>
              <a:rPr kumimoji="1" lang="zh-CN" altLang="en-US" sz="1600" b="1" dirty="0">
                <a:solidFill>
                  <a:srgbClr val="FF0000"/>
                </a:solidFill>
              </a:rPr>
              <a:t>最高数据传输速率</a:t>
            </a:r>
            <a:r>
              <a:rPr kumimoji="1" lang="zh-CN" altLang="en-US" sz="1600" dirty="0"/>
              <a:t>”的同义语，单位是</a:t>
            </a:r>
            <a:r>
              <a:rPr kumimoji="1" lang="zh-CN" altLang="en-US" sz="1600" b="1" dirty="0">
                <a:solidFill>
                  <a:srgbClr val="FF0000"/>
                </a:solidFill>
              </a:rPr>
              <a:t>比特</a:t>
            </a:r>
            <a:r>
              <a:rPr kumimoji="1" lang="en-US" altLang="zh-CN" sz="1600" b="1" dirty="0">
                <a:solidFill>
                  <a:srgbClr val="FF0000"/>
                </a:solidFill>
              </a:rPr>
              <a:t>/</a:t>
            </a:r>
            <a:r>
              <a:rPr kumimoji="1" lang="zh-CN" altLang="en-US" sz="1600" b="1" dirty="0">
                <a:solidFill>
                  <a:srgbClr val="FF0000"/>
                </a:solidFill>
              </a:rPr>
              <a:t>秒</a:t>
            </a:r>
            <a:r>
              <a:rPr kumimoji="1" lang="en-US" altLang="zh-CN" sz="1600" b="1" dirty="0">
                <a:solidFill>
                  <a:srgbClr val="FF0000"/>
                </a:solidFill>
              </a:rPr>
              <a:t>(b/s)</a:t>
            </a:r>
          </a:p>
          <a:p>
            <a:endParaRPr kumimoji="1" lang="en-US" altLang="zh-CN" sz="1600" b="1" dirty="0">
              <a:solidFill>
                <a:srgbClr val="FF0000"/>
              </a:solidFill>
            </a:endParaRPr>
          </a:p>
          <a:p>
            <a:r>
              <a:rPr kumimoji="1" lang="en-US" altLang="zh-CN" sz="1600" dirty="0"/>
              <a:t>·</a:t>
            </a:r>
            <a:r>
              <a:rPr kumimoji="1" lang="zh-CN" altLang="en-US" sz="1600" b="1" dirty="0">
                <a:solidFill>
                  <a:srgbClr val="FF0000"/>
                </a:solidFill>
              </a:rPr>
              <a:t>时延</a:t>
            </a:r>
            <a:r>
              <a:rPr kumimoji="1" lang="zh-CN" altLang="en-US" sz="1600" dirty="0"/>
              <a:t>：指数据（一个报文或分组）从网络（或链路）的一端传送到另一端所需的总时间。由</a:t>
            </a:r>
            <a:r>
              <a:rPr kumimoji="1" lang="en-US" altLang="zh-CN" sz="1600" dirty="0"/>
              <a:t>4</a:t>
            </a:r>
            <a:r>
              <a:rPr kumimoji="1" lang="zh-CN" altLang="en-US" sz="1600" dirty="0"/>
              <a:t>部分构成：</a:t>
            </a:r>
            <a:r>
              <a:rPr kumimoji="1" lang="zh-CN" altLang="en-US" sz="1600" b="1" dirty="0">
                <a:solidFill>
                  <a:srgbClr val="FF0000"/>
                </a:solidFill>
              </a:rPr>
              <a:t>发送时延、传播时延</a:t>
            </a:r>
            <a:r>
              <a:rPr kumimoji="1" lang="zh-CN" altLang="en-US" sz="1600" dirty="0"/>
              <a:t>、处理时延和排队时延。</a:t>
            </a:r>
            <a:br>
              <a:rPr kumimoji="1" lang="en-US" altLang="zh-CN" sz="1600" dirty="0"/>
            </a:br>
            <a:r>
              <a:rPr kumimoji="1" lang="en-US" altLang="zh-CN" sz="1600" dirty="0"/>
              <a:t>	</a:t>
            </a:r>
            <a:r>
              <a:rPr kumimoji="1" lang="zh-CN" altLang="en-US" sz="1600" b="1" dirty="0">
                <a:solidFill>
                  <a:srgbClr val="FF0000"/>
                </a:solidFill>
              </a:rPr>
              <a:t>发送时延</a:t>
            </a:r>
            <a:r>
              <a:rPr kumimoji="1" lang="zh-CN" altLang="en-US" sz="1600" dirty="0"/>
              <a:t>：从发送分组的第一个比特算起，到该分组的最后一个比特发送完毕所需的时间，</a:t>
            </a:r>
            <a:r>
              <a:rPr kumimoji="1" lang="zh-CN" altLang="en-US" sz="1600" b="1" dirty="0">
                <a:solidFill>
                  <a:srgbClr val="FF0000"/>
                </a:solidFill>
              </a:rPr>
              <a:t>也称传输时延</a:t>
            </a:r>
            <a:r>
              <a:rPr kumimoji="1" lang="zh-CN" altLang="en-US" sz="1600" dirty="0"/>
              <a:t>。</a:t>
            </a:r>
            <a:endParaRPr kumimoji="1" lang="en-US" altLang="zh-CN" sz="1600" dirty="0"/>
          </a:p>
          <a:p>
            <a:r>
              <a:rPr kumimoji="1" lang="en-US" altLang="zh-CN" sz="1600" dirty="0"/>
              <a:t>	</a:t>
            </a:r>
            <a:r>
              <a:rPr kumimoji="1" lang="zh-CN" altLang="en-US" sz="1600" b="1" dirty="0"/>
              <a:t>发送时延</a:t>
            </a:r>
            <a:r>
              <a:rPr kumimoji="1" lang="en-US" altLang="zh-CN" sz="1600" b="1" dirty="0"/>
              <a:t>=</a:t>
            </a:r>
            <a:r>
              <a:rPr kumimoji="1" lang="zh-CN" altLang="en-US" sz="1600" b="1" dirty="0"/>
              <a:t>分组长度</a:t>
            </a:r>
            <a:r>
              <a:rPr kumimoji="1" lang="en-US" altLang="zh-CN" sz="1600" b="1" dirty="0"/>
              <a:t>/</a:t>
            </a:r>
            <a:r>
              <a:rPr kumimoji="1" lang="zh-CN" altLang="en-US" sz="1600" b="1" dirty="0"/>
              <a:t>信道宽度</a:t>
            </a:r>
            <a:br>
              <a:rPr kumimoji="1" lang="en-US" altLang="zh-CN" sz="1600" b="1" dirty="0"/>
            </a:br>
            <a:endParaRPr kumimoji="1" lang="en-US" altLang="zh-CN" sz="1600" b="1" dirty="0"/>
          </a:p>
          <a:p>
            <a:r>
              <a:rPr kumimoji="1" lang="en-US" altLang="zh-CN" sz="1600" dirty="0"/>
              <a:t>	</a:t>
            </a:r>
            <a:r>
              <a:rPr kumimoji="1" lang="zh-CN" altLang="en-US" sz="1600" b="1" dirty="0">
                <a:solidFill>
                  <a:srgbClr val="FF0000"/>
                </a:solidFill>
              </a:rPr>
              <a:t>传播时延</a:t>
            </a:r>
            <a:r>
              <a:rPr kumimoji="1" lang="zh-CN" altLang="en-US" sz="1600" dirty="0"/>
              <a:t>：即一个比特从链路的一端传播到另一端所需的时间。</a:t>
            </a:r>
            <a:br>
              <a:rPr kumimoji="1" lang="en-US" altLang="zh-CN" sz="1600" dirty="0"/>
            </a:br>
            <a:r>
              <a:rPr kumimoji="1" lang="en-US" altLang="zh-CN" sz="1600" dirty="0"/>
              <a:t>	</a:t>
            </a:r>
            <a:r>
              <a:rPr kumimoji="1" lang="zh-CN" altLang="en-US" sz="1600" b="1" dirty="0"/>
              <a:t>传播时延</a:t>
            </a:r>
            <a:r>
              <a:rPr kumimoji="1" lang="en-US" altLang="zh-CN" sz="1600" b="1" dirty="0"/>
              <a:t>=</a:t>
            </a:r>
            <a:r>
              <a:rPr kumimoji="1" lang="zh-CN" altLang="en-US" sz="1600" b="1" dirty="0"/>
              <a:t>信道长度</a:t>
            </a:r>
            <a:r>
              <a:rPr kumimoji="1" lang="en-US" altLang="zh-CN" sz="1600" b="1" dirty="0"/>
              <a:t>/</a:t>
            </a:r>
            <a:r>
              <a:rPr kumimoji="1" lang="zh-CN" altLang="en-US" sz="1600" b="1" dirty="0"/>
              <a:t>传播速率</a:t>
            </a:r>
            <a:endParaRPr kumimoji="1" lang="en-US" altLang="zh-CN" sz="1600" b="1" dirty="0"/>
          </a:p>
          <a:p>
            <a:endParaRPr kumimoji="1" lang="en-US" altLang="zh-CN" sz="1600" dirty="0"/>
          </a:p>
          <a:p>
            <a:r>
              <a:rPr kumimoji="1" lang="en-US" altLang="zh-CN" sz="1600" dirty="0"/>
              <a:t>·</a:t>
            </a:r>
            <a:r>
              <a:rPr kumimoji="1" lang="zh-CN" altLang="en-US" sz="1600" b="1" dirty="0">
                <a:solidFill>
                  <a:srgbClr val="FF0000"/>
                </a:solidFill>
              </a:rPr>
              <a:t>速率</a:t>
            </a:r>
            <a:r>
              <a:rPr kumimoji="1" lang="zh-CN" altLang="en-US" sz="1600" dirty="0"/>
              <a:t>：网络中的速率是指连接到计算机网络上的主机在数字信道上传送数据的速率，也称数据传输速率、数据率或比特率，单位为</a:t>
            </a:r>
            <a:r>
              <a:rPr kumimoji="1" lang="en-US" altLang="zh-CN" sz="1600" dirty="0"/>
              <a:t>b/s(</a:t>
            </a:r>
            <a:r>
              <a:rPr kumimoji="1" lang="zh-CN" altLang="en-US" sz="1600" dirty="0"/>
              <a:t>比特</a:t>
            </a:r>
            <a:r>
              <a:rPr kumimoji="1" lang="en-US" altLang="zh-CN" sz="1600" dirty="0"/>
              <a:t>/</a:t>
            </a:r>
            <a:r>
              <a:rPr kumimoji="1" lang="zh-CN" altLang="en-US" sz="1600" dirty="0"/>
              <a:t>秒）（或</a:t>
            </a:r>
            <a:r>
              <a:rPr kumimoji="1" lang="en-US" altLang="zh-CN" sz="1600" dirty="0"/>
              <a:t>bit/s</a:t>
            </a:r>
            <a:r>
              <a:rPr kumimoji="1" lang="zh-CN" altLang="en-US" sz="1600" dirty="0"/>
              <a:t>，有时也写作</a:t>
            </a:r>
            <a:r>
              <a:rPr kumimoji="1" lang="en-US" altLang="zh-CN" sz="1600" dirty="0"/>
              <a:t>bps</a:t>
            </a:r>
            <a:r>
              <a:rPr kumimoji="1" lang="zh-CN" altLang="en-US" sz="1600" dirty="0"/>
              <a:t>）。数据率较高时，也可用</a:t>
            </a:r>
            <a:r>
              <a:rPr kumimoji="1" lang="en-US" altLang="zh-CN" sz="1600" dirty="0"/>
              <a:t>kb/s(</a:t>
            </a:r>
            <a:r>
              <a:rPr kumimoji="1" lang="en-US" altLang="zh-CN" sz="1600" b="1" dirty="0">
                <a:solidFill>
                  <a:srgbClr val="FF0000"/>
                </a:solidFill>
              </a:rPr>
              <a:t>k=10^3</a:t>
            </a:r>
            <a:r>
              <a:rPr kumimoji="1" lang="en-US" altLang="zh-CN" sz="1600" dirty="0"/>
              <a:t>)</a:t>
            </a:r>
            <a:r>
              <a:rPr kumimoji="1" lang="zh-CN" altLang="en-US" sz="1600" dirty="0"/>
              <a:t>、</a:t>
            </a:r>
            <a:r>
              <a:rPr kumimoji="1" lang="en-US" altLang="zh-CN" sz="1600" dirty="0"/>
              <a:t>Mb/s(</a:t>
            </a:r>
            <a:r>
              <a:rPr kumimoji="1" lang="en-US" altLang="zh-CN" sz="1600" b="1" dirty="0">
                <a:solidFill>
                  <a:srgbClr val="FF0000"/>
                </a:solidFill>
              </a:rPr>
              <a:t>M=10^6</a:t>
            </a:r>
            <a:r>
              <a:rPr kumimoji="1" lang="en-US" altLang="zh-CN" sz="1600" dirty="0"/>
              <a:t>)</a:t>
            </a:r>
            <a:r>
              <a:rPr kumimoji="1" lang="zh-CN" altLang="en-US" sz="1600" dirty="0"/>
              <a:t>或</a:t>
            </a:r>
            <a:r>
              <a:rPr kumimoji="1" lang="en-US" altLang="zh-CN" sz="1600" dirty="0"/>
              <a:t>Gb/s(</a:t>
            </a:r>
            <a:r>
              <a:rPr kumimoji="1" lang="en-US" altLang="zh-CN" sz="1600" b="1" dirty="0">
                <a:solidFill>
                  <a:srgbClr val="FF0000"/>
                </a:solidFill>
              </a:rPr>
              <a:t>G=10^9</a:t>
            </a:r>
            <a:r>
              <a:rPr kumimoji="1" lang="en-US" altLang="zh-CN" sz="1600" dirty="0"/>
              <a:t>)</a:t>
            </a:r>
            <a:r>
              <a:rPr kumimoji="1" lang="zh-CN" altLang="en-US" sz="1600" dirty="0"/>
              <a:t>表示。最高数据传输速率即带宽。</a:t>
            </a:r>
            <a:endParaRPr kumimoji="1" lang="en-US" altLang="zh-CN" sz="1600" dirty="0"/>
          </a:p>
          <a:p>
            <a:endParaRPr kumimoji="1" lang="en-US" altLang="zh-CN" sz="1600" dirty="0"/>
          </a:p>
          <a:p>
            <a:r>
              <a:rPr kumimoji="1" lang="en-US" altLang="zh-CN" sz="1600" dirty="0"/>
              <a:t>·</a:t>
            </a:r>
            <a:r>
              <a:rPr kumimoji="1" lang="zh-CN" altLang="en-US" sz="1600" b="1" dirty="0">
                <a:solidFill>
                  <a:srgbClr val="FF0000"/>
                </a:solidFill>
              </a:rPr>
              <a:t>信道利用率</a:t>
            </a:r>
            <a:r>
              <a:rPr kumimoji="1" lang="zh-CN" altLang="en-US" sz="1600" dirty="0"/>
              <a:t>：指出某一信道有百分之多少的时间是有数据通过的。</a:t>
            </a:r>
            <a:endParaRPr kumimoji="1" lang="en-US" altLang="zh-CN" sz="1600" dirty="0"/>
          </a:p>
          <a:p>
            <a:r>
              <a:rPr kumimoji="1" lang="en-US" altLang="zh-CN" sz="1600" dirty="0"/>
              <a:t>	</a:t>
            </a:r>
            <a:r>
              <a:rPr kumimoji="1" lang="zh-CN" altLang="en-US" sz="1600" dirty="0"/>
              <a:t>信道利用率</a:t>
            </a:r>
            <a:r>
              <a:rPr kumimoji="1" lang="en-US" altLang="zh-CN" sz="1600" dirty="0"/>
              <a:t>=</a:t>
            </a:r>
            <a:r>
              <a:rPr kumimoji="1" lang="zh-CN" altLang="en-US" sz="1600" b="1" dirty="0">
                <a:solidFill>
                  <a:srgbClr val="FF0000"/>
                </a:solidFill>
              </a:rPr>
              <a:t>发送时延</a:t>
            </a:r>
            <a:r>
              <a:rPr kumimoji="1" lang="en-US" altLang="zh-CN" sz="1600" dirty="0"/>
              <a:t>/</a:t>
            </a:r>
            <a:r>
              <a:rPr kumimoji="1" lang="zh-CN" altLang="en-US" sz="1600" dirty="0"/>
              <a:t>总时间</a:t>
            </a:r>
            <a:endParaRPr kumimoji="1" lang="en-US" altLang="zh-CN" sz="1600" dirty="0"/>
          </a:p>
          <a:p>
            <a:endParaRPr kumimoji="1" lang="en-US" altLang="zh-CN" dirty="0"/>
          </a:p>
        </p:txBody>
      </p:sp>
    </p:spTree>
    <p:extLst>
      <p:ext uri="{BB962C8B-B14F-4D97-AF65-F5344CB8AC3E}">
        <p14:creationId xmlns:p14="http://schemas.microsoft.com/office/powerpoint/2010/main" val="217826492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416320" cy="523220"/>
          </a:xfrm>
          <a:prstGeom prst="rect">
            <a:avLst/>
          </a:prstGeom>
        </p:spPr>
        <p:txBody>
          <a:bodyPr wrap="none">
            <a:spAutoFit/>
          </a:bodyPr>
          <a:lstStyle/>
          <a:p>
            <a:r>
              <a:rPr lang="zh-CN" altLang="en-US" sz="2800" dirty="0">
                <a:solidFill>
                  <a:srgbClr val="06518A"/>
                </a:solidFill>
                <a:cs typeface="+mn-ea"/>
                <a:sym typeface="+mn-lt"/>
              </a:rPr>
              <a:t>体系结构：课后习题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4512774" cy="369332"/>
          </a:xfrm>
          <a:prstGeom prst="rect">
            <a:avLst/>
          </a:prstGeom>
          <a:noFill/>
        </p:spPr>
        <p:txBody>
          <a:bodyPr wrap="none" rtlCol="0">
            <a:spAutoFit/>
          </a:bodyPr>
          <a:lstStyle/>
          <a:p>
            <a:r>
              <a:rPr kumimoji="1" lang="en-US" altLang="zh-CN" dirty="0"/>
              <a:t>2.</a:t>
            </a:r>
            <a:r>
              <a:rPr kumimoji="1" lang="zh-CN" altLang="en-US" dirty="0"/>
              <a:t>网络协议三要素是什么？各有什么含义？</a:t>
            </a:r>
          </a:p>
        </p:txBody>
      </p:sp>
      <p:sp>
        <p:nvSpPr>
          <p:cNvPr id="4" name="文本框 3">
            <a:extLst>
              <a:ext uri="{FF2B5EF4-FFF2-40B4-BE49-F238E27FC236}">
                <a16:creationId xmlns:a16="http://schemas.microsoft.com/office/drawing/2014/main" id="{AEAB8654-89B2-CA60-FB8D-4804B0AB4C1D}"/>
              </a:ext>
            </a:extLst>
          </p:cNvPr>
          <p:cNvSpPr txBox="1"/>
          <p:nvPr/>
        </p:nvSpPr>
        <p:spPr>
          <a:xfrm>
            <a:off x="845852" y="1676345"/>
            <a:ext cx="6095010" cy="1553695"/>
          </a:xfrm>
          <a:prstGeom prst="rect">
            <a:avLst/>
          </a:prstGeom>
          <a:noFill/>
        </p:spPr>
        <p:txBody>
          <a:bodyPr wrap="square">
            <a:spAutoFit/>
          </a:bodyPr>
          <a:lstStyle/>
          <a:p>
            <a:pPr>
              <a:lnSpc>
                <a:spcPct val="115000"/>
              </a:lnSpc>
              <a:spcAft>
                <a:spcPts val="800"/>
              </a:spcAft>
            </a:pP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1</a:t>
            </a: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800" b="1"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语法</a:t>
            </a: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：即数据与控制信息的结构或格式。</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2</a:t>
            </a: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800" b="1"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语义</a:t>
            </a: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：即需要发出何种控制信息，完成何种动作以及做出何种响应。</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r>
              <a:rPr lang="en-US"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3</a:t>
            </a: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a:t>
            </a:r>
            <a:r>
              <a:rPr lang="zh-CN" altLang="zh-CN" sz="1800" b="1" kern="100" dirty="0">
                <a:solidFill>
                  <a:srgbClr val="FF0000"/>
                </a:solidFill>
                <a:effectLst/>
                <a:latin typeface="DengXian" panose="02010600030101010101" pitchFamily="2" charset="-122"/>
                <a:ea typeface="DengXian" panose="02010600030101010101" pitchFamily="2" charset="-122"/>
                <a:cs typeface="Times New Roman" panose="02020603050405020304" pitchFamily="18" charset="0"/>
              </a:rPr>
              <a:t>同步</a:t>
            </a:r>
            <a:r>
              <a:rPr lang="zh-CN" altLang="zh-CN" sz="1800" kern="100" dirty="0">
                <a:solidFill>
                  <a:srgbClr val="000000"/>
                </a:solidFill>
                <a:effectLst/>
                <a:latin typeface="DengXian" panose="02010600030101010101" pitchFamily="2" charset="-122"/>
                <a:ea typeface="DengXian" panose="02010600030101010101" pitchFamily="2" charset="-122"/>
                <a:cs typeface="Times New Roman" panose="02020603050405020304" pitchFamily="18" charset="0"/>
              </a:rPr>
              <a:t>：即事件实现顺序的详细说明。</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6275497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416320" cy="523220"/>
          </a:xfrm>
          <a:prstGeom prst="rect">
            <a:avLst/>
          </a:prstGeom>
        </p:spPr>
        <p:txBody>
          <a:bodyPr wrap="none">
            <a:spAutoFit/>
          </a:bodyPr>
          <a:lstStyle/>
          <a:p>
            <a:r>
              <a:rPr lang="zh-CN" altLang="en-US" sz="2800" dirty="0">
                <a:solidFill>
                  <a:srgbClr val="06518A"/>
                </a:solidFill>
                <a:cs typeface="+mn-ea"/>
                <a:sym typeface="+mn-lt"/>
              </a:rPr>
              <a:t>体系结构：课后习题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281120" cy="369332"/>
          </a:xfrm>
          <a:prstGeom prst="rect">
            <a:avLst/>
          </a:prstGeom>
          <a:noFill/>
        </p:spPr>
        <p:txBody>
          <a:bodyPr wrap="none" rtlCol="0">
            <a:spAutoFit/>
          </a:bodyPr>
          <a:lstStyle/>
          <a:p>
            <a:r>
              <a:rPr kumimoji="1" lang="en-US" altLang="zh-CN" dirty="0"/>
              <a:t>3.</a:t>
            </a:r>
            <a:r>
              <a:rPr kumimoji="1" lang="zh-CN" altLang="en-US" dirty="0"/>
              <a:t>体系结构</a:t>
            </a:r>
          </a:p>
        </p:txBody>
      </p:sp>
      <p:graphicFrame>
        <p:nvGraphicFramePr>
          <p:cNvPr id="23" name="表格 22">
            <a:extLst>
              <a:ext uri="{FF2B5EF4-FFF2-40B4-BE49-F238E27FC236}">
                <a16:creationId xmlns:a16="http://schemas.microsoft.com/office/drawing/2014/main" id="{20F39E19-B1B6-FED8-9208-BEE304D55753}"/>
              </a:ext>
            </a:extLst>
          </p:cNvPr>
          <p:cNvGraphicFramePr>
            <a:graphicFrameLocks noGrp="1"/>
          </p:cNvGraphicFramePr>
          <p:nvPr>
            <p:extLst>
              <p:ext uri="{D42A27DB-BD31-4B8C-83A1-F6EECF244321}">
                <p14:modId xmlns:p14="http://schemas.microsoft.com/office/powerpoint/2010/main" val="2051799355"/>
              </p:ext>
            </p:extLst>
          </p:nvPr>
        </p:nvGraphicFramePr>
        <p:xfrm>
          <a:off x="1074281" y="3128401"/>
          <a:ext cx="1489728" cy="1854200"/>
        </p:xfrm>
        <a:graphic>
          <a:graphicData uri="http://schemas.openxmlformats.org/drawingml/2006/table">
            <a:tbl>
              <a:tblPr firstRow="1" bandRow="1">
                <a:tableStyleId>{69CF1AB2-1976-4502-BF36-3FF5EA218861}</a:tableStyleId>
              </a:tblPr>
              <a:tblGrid>
                <a:gridCol w="1489728">
                  <a:extLst>
                    <a:ext uri="{9D8B030D-6E8A-4147-A177-3AD203B41FA5}">
                      <a16:colId xmlns:a16="http://schemas.microsoft.com/office/drawing/2014/main" val="3654109275"/>
                    </a:ext>
                  </a:extLst>
                </a:gridCol>
              </a:tblGrid>
              <a:tr h="370840">
                <a:tc>
                  <a:txBody>
                    <a:bodyPr/>
                    <a:lstStyle/>
                    <a:p>
                      <a:pPr marL="0" algn="ctr" defTabSz="914400" rtl="0" eaLnBrk="1" latinLnBrk="0" hangingPunct="1"/>
                      <a:r>
                        <a:rPr lang="zh-CN" altLang="en-US" sz="1800" b="0" kern="1200" dirty="0">
                          <a:solidFill>
                            <a:schemeClr val="dk1"/>
                          </a:solidFill>
                          <a:latin typeface="+mn-lt"/>
                          <a:ea typeface="+mn-ea"/>
                          <a:cs typeface="+mn-cs"/>
                        </a:rPr>
                        <a:t>应用层</a:t>
                      </a:r>
                    </a:p>
                  </a:txBody>
                  <a:tcPr/>
                </a:tc>
                <a:extLst>
                  <a:ext uri="{0D108BD9-81ED-4DB2-BD59-A6C34878D82A}">
                    <a16:rowId xmlns:a16="http://schemas.microsoft.com/office/drawing/2014/main" val="2325239179"/>
                  </a:ext>
                </a:extLst>
              </a:tr>
              <a:tr h="370840">
                <a:tc>
                  <a:txBody>
                    <a:bodyPr/>
                    <a:lstStyle/>
                    <a:p>
                      <a:pPr algn="ctr"/>
                      <a:r>
                        <a:rPr lang="zh-CN" altLang="en-US" dirty="0"/>
                        <a:t>传输层</a:t>
                      </a:r>
                    </a:p>
                  </a:txBody>
                  <a:tcPr/>
                </a:tc>
                <a:extLst>
                  <a:ext uri="{0D108BD9-81ED-4DB2-BD59-A6C34878D82A}">
                    <a16:rowId xmlns:a16="http://schemas.microsoft.com/office/drawing/2014/main" val="1274306875"/>
                  </a:ext>
                </a:extLst>
              </a:tr>
              <a:tr h="370840">
                <a:tc>
                  <a:txBody>
                    <a:bodyPr/>
                    <a:lstStyle/>
                    <a:p>
                      <a:pPr algn="ctr"/>
                      <a:r>
                        <a:rPr lang="zh-CN" altLang="en-US" dirty="0"/>
                        <a:t>网络层</a:t>
                      </a:r>
                    </a:p>
                  </a:txBody>
                  <a:tcPr/>
                </a:tc>
                <a:extLst>
                  <a:ext uri="{0D108BD9-81ED-4DB2-BD59-A6C34878D82A}">
                    <a16:rowId xmlns:a16="http://schemas.microsoft.com/office/drawing/2014/main" val="2205671468"/>
                  </a:ext>
                </a:extLst>
              </a:tr>
              <a:tr h="370840">
                <a:tc>
                  <a:txBody>
                    <a:bodyPr/>
                    <a:lstStyle/>
                    <a:p>
                      <a:pPr algn="ctr"/>
                      <a:r>
                        <a:rPr lang="zh-CN" altLang="en-US" dirty="0"/>
                        <a:t>数据链路层</a:t>
                      </a:r>
                    </a:p>
                  </a:txBody>
                  <a:tcPr/>
                </a:tc>
                <a:extLst>
                  <a:ext uri="{0D108BD9-81ED-4DB2-BD59-A6C34878D82A}">
                    <a16:rowId xmlns:a16="http://schemas.microsoft.com/office/drawing/2014/main" val="2061956438"/>
                  </a:ext>
                </a:extLst>
              </a:tr>
              <a:tr h="370840">
                <a:tc>
                  <a:txBody>
                    <a:bodyPr/>
                    <a:lstStyle/>
                    <a:p>
                      <a:pPr algn="ctr"/>
                      <a:r>
                        <a:rPr lang="zh-CN" altLang="en-US" dirty="0"/>
                        <a:t>物理层</a:t>
                      </a:r>
                    </a:p>
                  </a:txBody>
                  <a:tcPr/>
                </a:tc>
                <a:extLst>
                  <a:ext uri="{0D108BD9-81ED-4DB2-BD59-A6C34878D82A}">
                    <a16:rowId xmlns:a16="http://schemas.microsoft.com/office/drawing/2014/main" val="4209905799"/>
                  </a:ext>
                </a:extLst>
              </a:tr>
            </a:tbl>
          </a:graphicData>
        </a:graphic>
      </p:graphicFrame>
      <p:sp>
        <p:nvSpPr>
          <p:cNvPr id="25" name="文本框 24">
            <a:extLst>
              <a:ext uri="{FF2B5EF4-FFF2-40B4-BE49-F238E27FC236}">
                <a16:creationId xmlns:a16="http://schemas.microsoft.com/office/drawing/2014/main" id="{94683A69-AE3C-91A2-13CB-32793D68E090}"/>
              </a:ext>
            </a:extLst>
          </p:cNvPr>
          <p:cNvSpPr txBox="1"/>
          <p:nvPr/>
        </p:nvSpPr>
        <p:spPr>
          <a:xfrm>
            <a:off x="1338285" y="4982601"/>
            <a:ext cx="907621" cy="338554"/>
          </a:xfrm>
          <a:prstGeom prst="rect">
            <a:avLst/>
          </a:prstGeom>
          <a:noFill/>
        </p:spPr>
        <p:txBody>
          <a:bodyPr wrap="none" rtlCol="0">
            <a:spAutoFit/>
          </a:bodyPr>
          <a:lstStyle/>
          <a:p>
            <a:r>
              <a:rPr kumimoji="1" lang="en-US" altLang="zh-CN" sz="1600" dirty="0"/>
              <a:t>5</a:t>
            </a:r>
            <a:r>
              <a:rPr kumimoji="1" lang="zh-CN" altLang="en-US" sz="1600" dirty="0"/>
              <a:t>层结构</a:t>
            </a:r>
          </a:p>
        </p:txBody>
      </p:sp>
      <p:sp>
        <p:nvSpPr>
          <p:cNvPr id="43" name="文本框 42">
            <a:extLst>
              <a:ext uri="{FF2B5EF4-FFF2-40B4-BE49-F238E27FC236}">
                <a16:creationId xmlns:a16="http://schemas.microsoft.com/office/drawing/2014/main" id="{898C7272-1288-E6A5-0FDA-8BE2EEFC57C8}"/>
              </a:ext>
            </a:extLst>
          </p:cNvPr>
          <p:cNvSpPr txBox="1"/>
          <p:nvPr/>
        </p:nvSpPr>
        <p:spPr>
          <a:xfrm>
            <a:off x="3134734" y="2267551"/>
            <a:ext cx="8928760" cy="3754874"/>
          </a:xfrm>
          <a:prstGeom prst="rect">
            <a:avLst/>
          </a:prstGeom>
          <a:noFill/>
        </p:spPr>
        <p:txBody>
          <a:bodyPr wrap="square">
            <a:spAutoFit/>
          </a:bodyPr>
          <a:lstStyle/>
          <a:p>
            <a:r>
              <a:rPr lang="zh-CN" altLang="en-US" sz="1400" dirty="0"/>
              <a:t>各层的主要功能：</a:t>
            </a:r>
          </a:p>
          <a:p>
            <a:r>
              <a:rPr lang="zh-CN" altLang="en-US" sz="1400" dirty="0"/>
              <a:t>（1）应用层</a:t>
            </a:r>
          </a:p>
          <a:p>
            <a:r>
              <a:rPr lang="zh-CN" altLang="en-US" sz="1400" dirty="0"/>
              <a:t>　  应用层确定进程之间通信的性质以满足用户的需要。应用层不仅要提供应用进程所需要的信息交换和远地操作，而且还要作为互相作用的应用进程的用户代理（user agent),来完成一些为进行语义上有意义的信息交换所必须的功能。</a:t>
            </a:r>
          </a:p>
          <a:p>
            <a:r>
              <a:rPr lang="zh-CN" altLang="en-US" sz="1400" dirty="0"/>
              <a:t>（2）传输层</a:t>
            </a:r>
          </a:p>
          <a:p>
            <a:r>
              <a:rPr lang="zh-CN" altLang="en-US" sz="1400" dirty="0"/>
              <a:t>任务是负责主机中两个进程间的通信。</a:t>
            </a:r>
          </a:p>
          <a:p>
            <a:r>
              <a:rPr lang="zh-CN" altLang="en-US" sz="1400" dirty="0"/>
              <a:t>因特网的运输层可使用两种不同的协议。即</a:t>
            </a:r>
            <a:r>
              <a:rPr lang="zh-CN" altLang="en-US" sz="1400" b="1" dirty="0">
                <a:solidFill>
                  <a:srgbClr val="FF0000"/>
                </a:solidFill>
              </a:rPr>
              <a:t>面向连接</a:t>
            </a:r>
            <a:r>
              <a:rPr lang="zh-CN" altLang="en-US" sz="1400" dirty="0"/>
              <a:t>的传输控制协议TCP和</a:t>
            </a:r>
            <a:r>
              <a:rPr lang="zh-CN" altLang="en-US" sz="1400" b="1" dirty="0">
                <a:solidFill>
                  <a:srgbClr val="FF0000"/>
                </a:solidFill>
              </a:rPr>
              <a:t>无连接</a:t>
            </a:r>
            <a:r>
              <a:rPr lang="zh-CN" altLang="en-US" sz="1400" dirty="0"/>
              <a:t>的用户数据报协议UDP。</a:t>
            </a:r>
          </a:p>
          <a:p>
            <a:r>
              <a:rPr lang="zh-CN" altLang="en-US" sz="1400" dirty="0"/>
              <a:t>面向连接的服务能够提供可靠的交付。</a:t>
            </a:r>
          </a:p>
          <a:p>
            <a:r>
              <a:rPr lang="zh-CN" altLang="en-US" sz="1400" dirty="0"/>
              <a:t>无连接服务则不能提供可靠的交付。只是best-effort delivery.</a:t>
            </a:r>
          </a:p>
          <a:p>
            <a:r>
              <a:rPr lang="zh-CN" altLang="en-US" sz="1400" dirty="0"/>
              <a:t>（</a:t>
            </a:r>
            <a:r>
              <a:rPr lang="en-US" altLang="zh-CN" sz="1400" dirty="0"/>
              <a:t>3</a:t>
            </a:r>
            <a:r>
              <a:rPr lang="zh-CN" altLang="en-US" sz="1400" dirty="0"/>
              <a:t>）网络层</a:t>
            </a:r>
          </a:p>
          <a:p>
            <a:r>
              <a:rPr lang="zh-CN" altLang="en-US" sz="1400" dirty="0"/>
              <a:t>网络层负责为分组选择合适的路由，使源主机运输层所传下来的分组能够交付到目的主机。</a:t>
            </a:r>
          </a:p>
          <a:p>
            <a:r>
              <a:rPr lang="zh-CN" altLang="en-US" sz="1400" dirty="0"/>
              <a:t>（4）数据链路层</a:t>
            </a:r>
          </a:p>
          <a:p>
            <a:r>
              <a:rPr lang="zh-CN" altLang="en-US" sz="1400" dirty="0"/>
              <a:t>数据链路层的任务是将在网络层交下来的数据报组装成帧（frame)，在两个相邻结点间的链路上实现帧的无差错传输。</a:t>
            </a:r>
          </a:p>
          <a:p>
            <a:r>
              <a:rPr lang="zh-CN" altLang="en-US" sz="1400" dirty="0"/>
              <a:t>（5）物理层</a:t>
            </a:r>
          </a:p>
          <a:p>
            <a:r>
              <a:rPr lang="zh-CN" altLang="en-US" sz="1400" dirty="0"/>
              <a:t>物理层的任务就是透明地传输比特流。</a:t>
            </a:r>
          </a:p>
        </p:txBody>
      </p:sp>
    </p:spTree>
    <p:extLst>
      <p:ext uri="{BB962C8B-B14F-4D97-AF65-F5344CB8AC3E}">
        <p14:creationId xmlns:p14="http://schemas.microsoft.com/office/powerpoint/2010/main" val="345813210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416320" cy="523220"/>
          </a:xfrm>
          <a:prstGeom prst="rect">
            <a:avLst/>
          </a:prstGeom>
        </p:spPr>
        <p:txBody>
          <a:bodyPr wrap="none">
            <a:spAutoFit/>
          </a:bodyPr>
          <a:lstStyle/>
          <a:p>
            <a:r>
              <a:rPr lang="zh-CN" altLang="en-US" sz="2800" dirty="0">
                <a:solidFill>
                  <a:srgbClr val="06518A"/>
                </a:solidFill>
                <a:cs typeface="+mn-ea"/>
                <a:sym typeface="+mn-lt"/>
              </a:rPr>
              <a:t>体系结构：课后习题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281120" cy="369332"/>
          </a:xfrm>
          <a:prstGeom prst="rect">
            <a:avLst/>
          </a:prstGeom>
          <a:noFill/>
        </p:spPr>
        <p:txBody>
          <a:bodyPr wrap="none" rtlCol="0">
            <a:spAutoFit/>
          </a:bodyPr>
          <a:lstStyle/>
          <a:p>
            <a:r>
              <a:rPr kumimoji="1" lang="en-US" altLang="zh-CN" dirty="0"/>
              <a:t>3.</a:t>
            </a:r>
            <a:r>
              <a:rPr kumimoji="1" lang="zh-CN" altLang="en-US" dirty="0"/>
              <a:t>体系结构</a:t>
            </a:r>
          </a:p>
        </p:txBody>
      </p:sp>
      <p:graphicFrame>
        <p:nvGraphicFramePr>
          <p:cNvPr id="23" name="表格 22">
            <a:extLst>
              <a:ext uri="{FF2B5EF4-FFF2-40B4-BE49-F238E27FC236}">
                <a16:creationId xmlns:a16="http://schemas.microsoft.com/office/drawing/2014/main" id="{20F39E19-B1B6-FED8-9208-BEE304D55753}"/>
              </a:ext>
            </a:extLst>
          </p:cNvPr>
          <p:cNvGraphicFramePr>
            <a:graphicFrameLocks noGrp="1"/>
          </p:cNvGraphicFramePr>
          <p:nvPr>
            <p:extLst>
              <p:ext uri="{D42A27DB-BD31-4B8C-83A1-F6EECF244321}">
                <p14:modId xmlns:p14="http://schemas.microsoft.com/office/powerpoint/2010/main" val="1994817441"/>
              </p:ext>
            </p:extLst>
          </p:nvPr>
        </p:nvGraphicFramePr>
        <p:xfrm>
          <a:off x="1074281" y="2386721"/>
          <a:ext cx="1489728" cy="2595880"/>
        </p:xfrm>
        <a:graphic>
          <a:graphicData uri="http://schemas.openxmlformats.org/drawingml/2006/table">
            <a:tbl>
              <a:tblPr firstRow="1" bandRow="1">
                <a:tableStyleId>{69CF1AB2-1976-4502-BF36-3FF5EA218861}</a:tableStyleId>
              </a:tblPr>
              <a:tblGrid>
                <a:gridCol w="1489728">
                  <a:extLst>
                    <a:ext uri="{9D8B030D-6E8A-4147-A177-3AD203B41FA5}">
                      <a16:colId xmlns:a16="http://schemas.microsoft.com/office/drawing/2014/main" val="3654109275"/>
                    </a:ext>
                  </a:extLst>
                </a:gridCol>
              </a:tblGrid>
              <a:tr h="370840">
                <a:tc>
                  <a:txBody>
                    <a:bodyPr/>
                    <a:lstStyle/>
                    <a:p>
                      <a:pPr marL="0" algn="ctr" defTabSz="914400" rtl="0" eaLnBrk="1" latinLnBrk="0" hangingPunct="1"/>
                      <a:r>
                        <a:rPr lang="zh-CN" altLang="en-US" sz="1800" b="0" kern="1200" dirty="0">
                          <a:solidFill>
                            <a:schemeClr val="dk1"/>
                          </a:solidFill>
                          <a:latin typeface="+mn-lt"/>
                          <a:ea typeface="+mn-ea"/>
                          <a:cs typeface="+mn-cs"/>
                        </a:rPr>
                        <a:t>应用层</a:t>
                      </a:r>
                    </a:p>
                  </a:txBody>
                  <a:tcPr/>
                </a:tc>
                <a:extLst>
                  <a:ext uri="{0D108BD9-81ED-4DB2-BD59-A6C34878D82A}">
                    <a16:rowId xmlns:a16="http://schemas.microsoft.com/office/drawing/2014/main" val="741314576"/>
                  </a:ext>
                </a:extLst>
              </a:tr>
              <a:tr h="370840">
                <a:tc>
                  <a:txBody>
                    <a:bodyPr/>
                    <a:lstStyle/>
                    <a:p>
                      <a:pPr marL="0" algn="ctr" defTabSz="914400" rtl="0" eaLnBrk="1" latinLnBrk="0" hangingPunct="1"/>
                      <a:r>
                        <a:rPr lang="zh-CN" altLang="en-US" sz="1800" b="0" kern="1200" dirty="0">
                          <a:solidFill>
                            <a:schemeClr val="dk1"/>
                          </a:solidFill>
                          <a:latin typeface="+mn-lt"/>
                          <a:ea typeface="+mn-ea"/>
                          <a:cs typeface="+mn-cs"/>
                        </a:rPr>
                        <a:t>表示层</a:t>
                      </a:r>
                    </a:p>
                  </a:txBody>
                  <a:tcPr/>
                </a:tc>
                <a:extLst>
                  <a:ext uri="{0D108BD9-81ED-4DB2-BD59-A6C34878D82A}">
                    <a16:rowId xmlns:a16="http://schemas.microsoft.com/office/drawing/2014/main" val="2936809947"/>
                  </a:ext>
                </a:extLst>
              </a:tr>
              <a:tr h="370840">
                <a:tc>
                  <a:txBody>
                    <a:bodyPr/>
                    <a:lstStyle/>
                    <a:p>
                      <a:pPr marL="0" algn="ctr" defTabSz="914400" rtl="0" eaLnBrk="1" latinLnBrk="0" hangingPunct="1"/>
                      <a:r>
                        <a:rPr lang="zh-CN" altLang="en-US" sz="1800" b="0" kern="1200" dirty="0">
                          <a:solidFill>
                            <a:schemeClr val="dk1"/>
                          </a:solidFill>
                          <a:latin typeface="+mn-lt"/>
                          <a:ea typeface="+mn-ea"/>
                          <a:cs typeface="+mn-cs"/>
                        </a:rPr>
                        <a:t>会话层</a:t>
                      </a:r>
                    </a:p>
                  </a:txBody>
                  <a:tcPr/>
                </a:tc>
                <a:extLst>
                  <a:ext uri="{0D108BD9-81ED-4DB2-BD59-A6C34878D82A}">
                    <a16:rowId xmlns:a16="http://schemas.microsoft.com/office/drawing/2014/main" val="2325239179"/>
                  </a:ext>
                </a:extLst>
              </a:tr>
              <a:tr h="370840">
                <a:tc>
                  <a:txBody>
                    <a:bodyPr/>
                    <a:lstStyle/>
                    <a:p>
                      <a:pPr algn="ctr"/>
                      <a:r>
                        <a:rPr lang="zh-CN" altLang="en-US" dirty="0"/>
                        <a:t>传输层</a:t>
                      </a:r>
                    </a:p>
                  </a:txBody>
                  <a:tcPr/>
                </a:tc>
                <a:extLst>
                  <a:ext uri="{0D108BD9-81ED-4DB2-BD59-A6C34878D82A}">
                    <a16:rowId xmlns:a16="http://schemas.microsoft.com/office/drawing/2014/main" val="1274306875"/>
                  </a:ext>
                </a:extLst>
              </a:tr>
              <a:tr h="370840">
                <a:tc>
                  <a:txBody>
                    <a:bodyPr/>
                    <a:lstStyle/>
                    <a:p>
                      <a:pPr algn="ctr"/>
                      <a:r>
                        <a:rPr lang="zh-CN" altLang="en-US" dirty="0"/>
                        <a:t>网络层</a:t>
                      </a:r>
                    </a:p>
                  </a:txBody>
                  <a:tcPr/>
                </a:tc>
                <a:extLst>
                  <a:ext uri="{0D108BD9-81ED-4DB2-BD59-A6C34878D82A}">
                    <a16:rowId xmlns:a16="http://schemas.microsoft.com/office/drawing/2014/main" val="2205671468"/>
                  </a:ext>
                </a:extLst>
              </a:tr>
              <a:tr h="370840">
                <a:tc>
                  <a:txBody>
                    <a:bodyPr/>
                    <a:lstStyle/>
                    <a:p>
                      <a:pPr algn="ctr"/>
                      <a:r>
                        <a:rPr lang="zh-CN" altLang="en-US" dirty="0"/>
                        <a:t>数据链路层</a:t>
                      </a:r>
                    </a:p>
                  </a:txBody>
                  <a:tcPr/>
                </a:tc>
                <a:extLst>
                  <a:ext uri="{0D108BD9-81ED-4DB2-BD59-A6C34878D82A}">
                    <a16:rowId xmlns:a16="http://schemas.microsoft.com/office/drawing/2014/main" val="2061956438"/>
                  </a:ext>
                </a:extLst>
              </a:tr>
              <a:tr h="370840">
                <a:tc>
                  <a:txBody>
                    <a:bodyPr/>
                    <a:lstStyle/>
                    <a:p>
                      <a:pPr algn="ctr"/>
                      <a:r>
                        <a:rPr lang="zh-CN" altLang="en-US" dirty="0"/>
                        <a:t>物理层</a:t>
                      </a:r>
                    </a:p>
                  </a:txBody>
                  <a:tcPr/>
                </a:tc>
                <a:extLst>
                  <a:ext uri="{0D108BD9-81ED-4DB2-BD59-A6C34878D82A}">
                    <a16:rowId xmlns:a16="http://schemas.microsoft.com/office/drawing/2014/main" val="4209905799"/>
                  </a:ext>
                </a:extLst>
              </a:tr>
            </a:tbl>
          </a:graphicData>
        </a:graphic>
      </p:graphicFrame>
      <p:sp>
        <p:nvSpPr>
          <p:cNvPr id="25" name="文本框 24">
            <a:extLst>
              <a:ext uri="{FF2B5EF4-FFF2-40B4-BE49-F238E27FC236}">
                <a16:creationId xmlns:a16="http://schemas.microsoft.com/office/drawing/2014/main" id="{94683A69-AE3C-91A2-13CB-32793D68E090}"/>
              </a:ext>
            </a:extLst>
          </p:cNvPr>
          <p:cNvSpPr txBox="1"/>
          <p:nvPr/>
        </p:nvSpPr>
        <p:spPr>
          <a:xfrm>
            <a:off x="942142" y="4982601"/>
            <a:ext cx="1754006" cy="338554"/>
          </a:xfrm>
          <a:prstGeom prst="rect">
            <a:avLst/>
          </a:prstGeom>
          <a:noFill/>
        </p:spPr>
        <p:txBody>
          <a:bodyPr wrap="none" rtlCol="0">
            <a:spAutoFit/>
          </a:bodyPr>
          <a:lstStyle/>
          <a:p>
            <a:r>
              <a:rPr kumimoji="1" lang="en-US" altLang="zh-CN" sz="1600" dirty="0"/>
              <a:t>OSI</a:t>
            </a:r>
            <a:r>
              <a:rPr kumimoji="1" lang="zh-CN" altLang="en-US" sz="1600" dirty="0"/>
              <a:t>参考模型结构</a:t>
            </a:r>
          </a:p>
        </p:txBody>
      </p:sp>
      <p:sp>
        <p:nvSpPr>
          <p:cNvPr id="2" name="文本框 1">
            <a:extLst>
              <a:ext uri="{FF2B5EF4-FFF2-40B4-BE49-F238E27FC236}">
                <a16:creationId xmlns:a16="http://schemas.microsoft.com/office/drawing/2014/main" id="{F9364F64-9A1A-7D6D-285D-FCE86F614AFB}"/>
              </a:ext>
            </a:extLst>
          </p:cNvPr>
          <p:cNvSpPr txBox="1"/>
          <p:nvPr/>
        </p:nvSpPr>
        <p:spPr>
          <a:xfrm>
            <a:off x="2992230" y="1579606"/>
            <a:ext cx="8928760" cy="4616648"/>
          </a:xfrm>
          <a:prstGeom prst="rect">
            <a:avLst/>
          </a:prstGeom>
          <a:noFill/>
        </p:spPr>
        <p:txBody>
          <a:bodyPr wrap="square">
            <a:spAutoFit/>
          </a:bodyPr>
          <a:lstStyle/>
          <a:p>
            <a:r>
              <a:rPr lang="zh-CN" altLang="en-US" sz="1400" dirty="0"/>
              <a:t>各层的主要功能：</a:t>
            </a:r>
          </a:p>
          <a:p>
            <a:r>
              <a:rPr lang="zh-CN" altLang="en-US" sz="1400" dirty="0"/>
              <a:t>（1）应用层</a:t>
            </a:r>
          </a:p>
          <a:p>
            <a:r>
              <a:rPr lang="zh-CN" altLang="en-US" sz="1400" dirty="0"/>
              <a:t>　  为特定类型的网络应用提供访问</a:t>
            </a:r>
            <a:r>
              <a:rPr lang="en-US" altLang="zh-CN" sz="1400" dirty="0"/>
              <a:t>OSI</a:t>
            </a:r>
            <a:r>
              <a:rPr lang="zh-CN" altLang="en-US" sz="1400" dirty="0"/>
              <a:t>参考模型环境的手段。</a:t>
            </a:r>
          </a:p>
          <a:p>
            <a:r>
              <a:rPr lang="zh-CN" altLang="en-US" sz="1400" dirty="0"/>
              <a:t>（2）表示层</a:t>
            </a:r>
            <a:endParaRPr lang="en-US" altLang="zh-CN" sz="1400" dirty="0"/>
          </a:p>
          <a:p>
            <a:r>
              <a:rPr lang="zh-CN" altLang="en-US" sz="1400" dirty="0"/>
              <a:t>处理在两个通信系统中交换信息的表示方式。</a:t>
            </a:r>
          </a:p>
          <a:p>
            <a:r>
              <a:rPr lang="zh-CN" altLang="en-US" sz="1400" dirty="0"/>
              <a:t>（</a:t>
            </a:r>
            <a:r>
              <a:rPr lang="en-US" altLang="zh-CN" sz="1400" dirty="0"/>
              <a:t>3</a:t>
            </a:r>
            <a:r>
              <a:rPr lang="zh-CN" altLang="en-US" sz="1400" dirty="0"/>
              <a:t>）会话层</a:t>
            </a:r>
          </a:p>
          <a:p>
            <a:r>
              <a:rPr lang="zh-CN" altLang="en-US" sz="1400" dirty="0"/>
              <a:t>管理主机间的会话进程，包括建立、管理及终止进程间的会话。</a:t>
            </a:r>
          </a:p>
          <a:p>
            <a:r>
              <a:rPr lang="zh-CN" altLang="en-US" sz="1400" dirty="0"/>
              <a:t>（4）传输层</a:t>
            </a:r>
          </a:p>
          <a:p>
            <a:r>
              <a:rPr lang="zh-CN" altLang="en-US" sz="1400" dirty="0"/>
              <a:t>传输单位是报文段（</a:t>
            </a:r>
            <a:r>
              <a:rPr lang="en-US" altLang="zh-CN" sz="1400" dirty="0"/>
              <a:t>TCP</a:t>
            </a:r>
            <a:r>
              <a:rPr lang="zh-CN" altLang="en-US" sz="1400" dirty="0"/>
              <a:t>）或用户数据报（</a:t>
            </a:r>
            <a:r>
              <a:rPr lang="en-US" altLang="zh-CN" sz="1400" dirty="0"/>
              <a:t>UDP</a:t>
            </a:r>
            <a:r>
              <a:rPr lang="zh-CN" altLang="en-US" sz="1400" dirty="0"/>
              <a:t>），传输层负责主机中两个进程之间的通信，功能是为端到端连接提供可靠的传输服务，为端到端连接提供流量控制、差错控制等服务。</a:t>
            </a:r>
            <a:r>
              <a:rPr lang="zh-CN" altLang="en-US" sz="1400" b="1" dirty="0">
                <a:solidFill>
                  <a:srgbClr val="FF0000"/>
                </a:solidFill>
              </a:rPr>
              <a:t>与五层结构不同，</a:t>
            </a:r>
            <a:r>
              <a:rPr lang="en-US" altLang="zh-CN" sz="1400" b="1" dirty="0">
                <a:solidFill>
                  <a:srgbClr val="FF0000"/>
                </a:solidFill>
              </a:rPr>
              <a:t>OSI</a:t>
            </a:r>
            <a:r>
              <a:rPr lang="zh-CN" altLang="en-US" sz="1400" b="1" dirty="0">
                <a:solidFill>
                  <a:srgbClr val="FF0000"/>
                </a:solidFill>
              </a:rPr>
              <a:t>结构在传输层仅有面向连接的通信</a:t>
            </a:r>
            <a:r>
              <a:rPr lang="zh-CN" altLang="en-US" sz="1400" dirty="0"/>
              <a:t>。</a:t>
            </a:r>
          </a:p>
          <a:p>
            <a:r>
              <a:rPr lang="zh-CN" altLang="en-US" sz="1400" dirty="0"/>
              <a:t>（5）网络层</a:t>
            </a:r>
          </a:p>
          <a:p>
            <a:r>
              <a:rPr lang="zh-CN" altLang="en-US" sz="1400" dirty="0"/>
              <a:t>网络层的传输单位是数据报，主要任务把网络层的协议数据单元（分组）从源端传到目的端，实现路由分组、流量控制、拥塞控制、差错控制和网际互联等功能。</a:t>
            </a:r>
            <a:r>
              <a:rPr lang="zh-CN" altLang="en-US" sz="1400" b="1" dirty="0">
                <a:solidFill>
                  <a:srgbClr val="FF0000"/>
                </a:solidFill>
              </a:rPr>
              <a:t>与五层结构不同，</a:t>
            </a:r>
            <a:r>
              <a:rPr lang="en-US" altLang="zh-CN" sz="1400" b="1" dirty="0">
                <a:solidFill>
                  <a:srgbClr val="FF0000"/>
                </a:solidFill>
              </a:rPr>
              <a:t>OSI</a:t>
            </a:r>
            <a:r>
              <a:rPr lang="zh-CN" altLang="en-US" sz="1400" b="1" dirty="0">
                <a:solidFill>
                  <a:srgbClr val="FF0000"/>
                </a:solidFill>
              </a:rPr>
              <a:t>模型在网络层支持无连接和面向连接的通信。</a:t>
            </a:r>
            <a:endParaRPr lang="en-US" altLang="zh-CN" sz="1400" b="1" dirty="0">
              <a:solidFill>
                <a:srgbClr val="FF0000"/>
              </a:solidFill>
            </a:endParaRPr>
          </a:p>
          <a:p>
            <a:r>
              <a:rPr lang="zh-CN" altLang="en-US" sz="1400" dirty="0"/>
              <a:t>（</a:t>
            </a:r>
            <a:r>
              <a:rPr lang="en-US" altLang="zh-CN" sz="1400" dirty="0"/>
              <a:t>6</a:t>
            </a:r>
            <a:r>
              <a:rPr lang="zh-CN" altLang="en-US" sz="1400" dirty="0"/>
              <a:t>）数据链路层</a:t>
            </a:r>
            <a:endParaRPr lang="en-US" altLang="zh-CN" sz="1400" dirty="0"/>
          </a:p>
          <a:p>
            <a:r>
              <a:rPr lang="zh-CN" altLang="en-US" sz="1400" dirty="0"/>
              <a:t>链路层传输单位是帧，任务是将网络层传来的</a:t>
            </a:r>
            <a:r>
              <a:rPr lang="en-US" altLang="zh-CN" sz="1400" dirty="0"/>
              <a:t>IP</a:t>
            </a:r>
            <a:r>
              <a:rPr lang="zh-CN" altLang="en-US" sz="1400" dirty="0"/>
              <a:t>数据报封装成帧。链路层功能可以概括为成帧、差错控制、流量控制和传输管理等。</a:t>
            </a:r>
            <a:endParaRPr lang="en-US" altLang="zh-CN" sz="1400" dirty="0"/>
          </a:p>
          <a:p>
            <a:r>
              <a:rPr lang="zh-CN" altLang="en-US" sz="1400" dirty="0"/>
              <a:t>（</a:t>
            </a:r>
            <a:r>
              <a:rPr lang="en-US" altLang="zh-CN" sz="1400" dirty="0"/>
              <a:t>7</a:t>
            </a:r>
            <a:r>
              <a:rPr lang="zh-CN" altLang="en-US" sz="1400" dirty="0"/>
              <a:t>）物理层</a:t>
            </a:r>
          </a:p>
          <a:p>
            <a:r>
              <a:rPr lang="zh-CN" altLang="en-US" sz="1400" dirty="0"/>
              <a:t>在物理媒体上透明地传输比特流。</a:t>
            </a:r>
          </a:p>
          <a:p>
            <a:endParaRPr lang="zh-CN" altLang="en-US" sz="1400" dirty="0"/>
          </a:p>
        </p:txBody>
      </p:sp>
    </p:spTree>
    <p:extLst>
      <p:ext uri="{BB962C8B-B14F-4D97-AF65-F5344CB8AC3E}">
        <p14:creationId xmlns:p14="http://schemas.microsoft.com/office/powerpoint/2010/main" val="4005080817"/>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2966"/>
            <a:ext cx="12191999" cy="900201"/>
          </a:xfrm>
          <a:prstGeom prst="rect">
            <a:avLst/>
          </a:prstGeom>
          <a:solidFill>
            <a:schemeClr val="bg2">
              <a:lumMod val="7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4" name="矩形 13"/>
          <p:cNvSpPr/>
          <p:nvPr/>
        </p:nvSpPr>
        <p:spPr>
          <a:xfrm>
            <a:off x="0" y="904905"/>
            <a:ext cx="1219199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15" name="矩形 14"/>
          <p:cNvSpPr/>
          <p:nvPr/>
        </p:nvSpPr>
        <p:spPr>
          <a:xfrm>
            <a:off x="1418221" y="253163"/>
            <a:ext cx="3416320" cy="523220"/>
          </a:xfrm>
          <a:prstGeom prst="rect">
            <a:avLst/>
          </a:prstGeom>
        </p:spPr>
        <p:txBody>
          <a:bodyPr wrap="none">
            <a:spAutoFit/>
          </a:bodyPr>
          <a:lstStyle/>
          <a:p>
            <a:r>
              <a:rPr lang="zh-CN" altLang="en-US" sz="2800" dirty="0">
                <a:solidFill>
                  <a:srgbClr val="06518A"/>
                </a:solidFill>
                <a:cs typeface="+mn-ea"/>
                <a:sym typeface="+mn-lt"/>
              </a:rPr>
              <a:t>体系结构：课后习题</a:t>
            </a:r>
          </a:p>
        </p:txBody>
      </p:sp>
      <p:grpSp>
        <p:nvGrpSpPr>
          <p:cNvPr id="33" name="组合 32"/>
          <p:cNvGrpSpPr/>
          <p:nvPr/>
        </p:nvGrpSpPr>
        <p:grpSpPr>
          <a:xfrm>
            <a:off x="315742" y="3205"/>
            <a:ext cx="999853" cy="947419"/>
            <a:chOff x="282847" y="3205"/>
            <a:chExt cx="999853" cy="947419"/>
          </a:xfrm>
        </p:grpSpPr>
        <p:sp>
          <p:nvSpPr>
            <p:cNvPr id="34" name="矩形 33"/>
            <p:cNvSpPr/>
            <p:nvPr/>
          </p:nvSpPr>
          <p:spPr>
            <a:xfrm>
              <a:off x="282847" y="3205"/>
              <a:ext cx="999853" cy="899962"/>
            </a:xfrm>
            <a:prstGeom prst="rect">
              <a:avLst/>
            </a:prstGeom>
            <a:solidFill>
              <a:srgbClr val="0651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282847" y="903167"/>
              <a:ext cx="999853" cy="47457"/>
            </a:xfrm>
            <a:prstGeom prst="rect">
              <a:avLst/>
            </a:prstGeom>
            <a:solidFill>
              <a:srgbClr val="0000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6" name="组合 35"/>
            <p:cNvGrpSpPr/>
            <p:nvPr/>
          </p:nvGrpSpPr>
          <p:grpSpPr>
            <a:xfrm>
              <a:off x="546849" y="253163"/>
              <a:ext cx="471847" cy="471847"/>
              <a:chOff x="546849" y="253163"/>
              <a:chExt cx="471847" cy="471847"/>
            </a:xfrm>
          </p:grpSpPr>
          <p:sp>
            <p:nvSpPr>
              <p:cNvPr id="37" name="圆角矩形 36"/>
              <p:cNvSpPr/>
              <p:nvPr/>
            </p:nvSpPr>
            <p:spPr>
              <a:xfrm>
                <a:off x="546849" y="253163"/>
                <a:ext cx="471847" cy="471847"/>
              </a:xfrm>
              <a:prstGeom prst="roundRect">
                <a:avLst>
                  <a:gd name="adj" fmla="val 9467"/>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39" name="组合 38"/>
              <p:cNvGrpSpPr/>
              <p:nvPr/>
            </p:nvGrpSpPr>
            <p:grpSpPr>
              <a:xfrm>
                <a:off x="649475" y="376135"/>
                <a:ext cx="266595" cy="225904"/>
                <a:chOff x="5552622" y="2014381"/>
                <a:chExt cx="325770" cy="276046"/>
              </a:xfrm>
              <a:solidFill>
                <a:schemeClr val="bg1"/>
              </a:solidFill>
            </p:grpSpPr>
            <p:grpSp>
              <p:nvGrpSpPr>
                <p:cNvPr id="41" name="组合 40"/>
                <p:cNvGrpSpPr/>
                <p:nvPr/>
              </p:nvGrpSpPr>
              <p:grpSpPr>
                <a:xfrm>
                  <a:off x="5552622" y="2014381"/>
                  <a:ext cx="325770" cy="54000"/>
                  <a:chOff x="5545930" y="2014381"/>
                  <a:chExt cx="325770" cy="54000"/>
                </a:xfrm>
                <a:grpFill/>
              </p:grpSpPr>
              <p:sp>
                <p:nvSpPr>
                  <p:cNvPr id="51" name="椭圆 50"/>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2" name="矩形 51"/>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2" name="组合 41"/>
                <p:cNvGrpSpPr/>
                <p:nvPr/>
              </p:nvGrpSpPr>
              <p:grpSpPr>
                <a:xfrm>
                  <a:off x="5552622" y="2125404"/>
                  <a:ext cx="325770" cy="54000"/>
                  <a:chOff x="5545930" y="2014381"/>
                  <a:chExt cx="325770" cy="54000"/>
                </a:xfrm>
                <a:grpFill/>
              </p:grpSpPr>
              <p:sp>
                <p:nvSpPr>
                  <p:cNvPr id="49" name="椭圆 48"/>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0" name="矩形 49"/>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45" name="组合 44"/>
                <p:cNvGrpSpPr/>
                <p:nvPr/>
              </p:nvGrpSpPr>
              <p:grpSpPr>
                <a:xfrm>
                  <a:off x="5552622" y="2236427"/>
                  <a:ext cx="325770" cy="54000"/>
                  <a:chOff x="5545930" y="2014381"/>
                  <a:chExt cx="325770" cy="54000"/>
                </a:xfrm>
                <a:grpFill/>
              </p:grpSpPr>
              <p:sp>
                <p:nvSpPr>
                  <p:cNvPr id="46" name="椭圆 4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47" name="矩形 4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631" y="72559"/>
            <a:ext cx="788863" cy="788863"/>
          </a:xfrm>
          <a:prstGeom prst="rect">
            <a:avLst/>
          </a:prstGeom>
        </p:spPr>
      </p:pic>
      <p:sp>
        <p:nvSpPr>
          <p:cNvPr id="3" name="文本框 2">
            <a:extLst>
              <a:ext uri="{FF2B5EF4-FFF2-40B4-BE49-F238E27FC236}">
                <a16:creationId xmlns:a16="http://schemas.microsoft.com/office/drawing/2014/main" id="{D6D92DB9-27BA-341B-B3E5-717CF089E17B}"/>
              </a:ext>
            </a:extLst>
          </p:cNvPr>
          <p:cNvSpPr txBox="1"/>
          <p:nvPr/>
        </p:nvSpPr>
        <p:spPr>
          <a:xfrm>
            <a:off x="845852" y="1210274"/>
            <a:ext cx="13178608" cy="1632755"/>
          </a:xfrm>
          <a:prstGeom prst="rect">
            <a:avLst/>
          </a:prstGeom>
          <a:noFill/>
        </p:spPr>
        <p:txBody>
          <a:bodyPr wrap="none" rtlCol="0">
            <a:spAutoFit/>
          </a:bodyPr>
          <a:lstStyle/>
          <a:p>
            <a:pPr>
              <a:lnSpc>
                <a:spcPct val="115000"/>
              </a:lnSpc>
              <a:spcAft>
                <a:spcPts val="800"/>
              </a:spcAft>
            </a:pPr>
            <a:r>
              <a:rPr kumimoji="1" lang="en-US" altLang="zh-CN" dirty="0"/>
              <a:t>4.</a:t>
            </a:r>
            <a:r>
              <a:rPr kumimoji="1" lang="zh-CN" altLang="zh-CN" dirty="0"/>
              <a:t>收发两端之间的传输距离为</a:t>
            </a:r>
            <a:r>
              <a:rPr kumimoji="1" lang="en-US" altLang="zh-CN" dirty="0"/>
              <a:t>1000km</a:t>
            </a:r>
            <a:r>
              <a:rPr kumimoji="1" lang="zh-CN" altLang="zh-CN" dirty="0"/>
              <a:t>，信号在媒体上的传播速率为</a:t>
            </a:r>
            <a:r>
              <a:rPr kumimoji="1" lang="en-US" altLang="zh-CN" dirty="0"/>
              <a:t> 2×10^8 m/s</a:t>
            </a:r>
            <a:r>
              <a:rPr kumimoji="1" lang="zh-CN" altLang="zh-CN" dirty="0"/>
              <a:t>。试计算以下两种情况的发送时延和传播时延：</a:t>
            </a:r>
          </a:p>
          <a:p>
            <a:pPr>
              <a:lnSpc>
                <a:spcPct val="115000"/>
              </a:lnSpc>
              <a:spcAft>
                <a:spcPts val="800"/>
              </a:spcAft>
            </a:pPr>
            <a:r>
              <a:rPr kumimoji="1" lang="zh-CN" altLang="zh-CN" dirty="0"/>
              <a:t>（</a:t>
            </a:r>
            <a:r>
              <a:rPr kumimoji="1" lang="en-US" altLang="zh-CN" dirty="0"/>
              <a:t>1</a:t>
            </a:r>
            <a:r>
              <a:rPr kumimoji="1" lang="zh-CN" altLang="zh-CN" dirty="0"/>
              <a:t>）数据长度为</a:t>
            </a:r>
            <a:r>
              <a:rPr kumimoji="1" lang="en-US" altLang="zh-CN" dirty="0"/>
              <a:t>10^7 bit,</a:t>
            </a:r>
            <a:r>
              <a:rPr kumimoji="1" lang="zh-CN" altLang="zh-CN" dirty="0"/>
              <a:t>数据发送速率为</a:t>
            </a:r>
            <a:r>
              <a:rPr kumimoji="1" lang="en-US" altLang="zh-CN" dirty="0"/>
              <a:t>100 kb/s</a:t>
            </a:r>
            <a:r>
              <a:rPr kumimoji="1" lang="zh-CN" altLang="zh-CN" dirty="0"/>
              <a:t>。</a:t>
            </a:r>
          </a:p>
          <a:p>
            <a:pPr>
              <a:lnSpc>
                <a:spcPct val="115000"/>
              </a:lnSpc>
              <a:spcAft>
                <a:spcPts val="800"/>
              </a:spcAft>
            </a:pPr>
            <a:r>
              <a:rPr kumimoji="1" lang="zh-CN" altLang="zh-CN" dirty="0"/>
              <a:t>（</a:t>
            </a:r>
            <a:r>
              <a:rPr kumimoji="1" lang="en-US" altLang="zh-CN" dirty="0"/>
              <a:t>2</a:t>
            </a:r>
            <a:r>
              <a:rPr kumimoji="1" lang="zh-CN" altLang="zh-CN" dirty="0"/>
              <a:t>）数据长度为</a:t>
            </a:r>
            <a:r>
              <a:rPr kumimoji="1" lang="en-US" altLang="zh-CN" dirty="0"/>
              <a:t>1000 bit,</a:t>
            </a:r>
            <a:r>
              <a:rPr kumimoji="1" lang="zh-CN" altLang="zh-CN" dirty="0"/>
              <a:t>数据发送速率为</a:t>
            </a:r>
            <a:r>
              <a:rPr kumimoji="1" lang="en-US" altLang="zh-CN" dirty="0"/>
              <a:t>1 Gb/s</a:t>
            </a:r>
            <a:r>
              <a:rPr kumimoji="1" lang="zh-CN" altLang="zh-CN" dirty="0"/>
              <a:t>。</a:t>
            </a:r>
          </a:p>
          <a:p>
            <a:endParaRPr kumimoji="1" lang="zh-CN" altLang="en-US" dirty="0"/>
          </a:p>
        </p:txBody>
      </p:sp>
      <p:pic>
        <p:nvPicPr>
          <p:cNvPr id="31" name="图片 30" descr="表格&#10;&#10;描述已自动生成">
            <a:extLst>
              <a:ext uri="{FF2B5EF4-FFF2-40B4-BE49-F238E27FC236}">
                <a16:creationId xmlns:a16="http://schemas.microsoft.com/office/drawing/2014/main" id="{9CD846EE-F10E-2DC7-42D4-9E0F79DFD60B}"/>
              </a:ext>
            </a:extLst>
          </p:cNvPr>
          <p:cNvPicPr>
            <a:picLocks noChangeAspect="1"/>
          </p:cNvPicPr>
          <p:nvPr/>
        </p:nvPicPr>
        <p:blipFill>
          <a:blip r:embed="rId4"/>
          <a:stretch>
            <a:fillRect/>
          </a:stretch>
        </p:blipFill>
        <p:spPr>
          <a:xfrm>
            <a:off x="1418221" y="2498365"/>
            <a:ext cx="4406900" cy="3276600"/>
          </a:xfrm>
          <a:prstGeom prst="rect">
            <a:avLst/>
          </a:prstGeom>
        </p:spPr>
      </p:pic>
      <p:sp>
        <p:nvSpPr>
          <p:cNvPr id="43" name="文本框 42">
            <a:extLst>
              <a:ext uri="{FF2B5EF4-FFF2-40B4-BE49-F238E27FC236}">
                <a16:creationId xmlns:a16="http://schemas.microsoft.com/office/drawing/2014/main" id="{7C0B95F7-C56F-843B-8F10-70D426A9513A}"/>
              </a:ext>
            </a:extLst>
          </p:cNvPr>
          <p:cNvSpPr txBox="1"/>
          <p:nvPr/>
        </p:nvSpPr>
        <p:spPr>
          <a:xfrm>
            <a:off x="5666510" y="2641014"/>
            <a:ext cx="5934692" cy="2585323"/>
          </a:xfrm>
          <a:prstGeom prst="rect">
            <a:avLst/>
          </a:prstGeom>
          <a:noFill/>
        </p:spPr>
        <p:txBody>
          <a:bodyPr wrap="square">
            <a:spAutoFit/>
          </a:bodyPr>
          <a:lstStyle/>
          <a:p>
            <a:r>
              <a:rPr kumimoji="1" lang="en-US" altLang="zh-CN" sz="1800" dirty="0"/>
              <a:t>b/s(</a:t>
            </a:r>
            <a:r>
              <a:rPr kumimoji="1" lang="zh-CN" altLang="en-US" sz="1800" dirty="0"/>
              <a:t>比特</a:t>
            </a:r>
            <a:r>
              <a:rPr kumimoji="1" lang="en-US" altLang="zh-CN" sz="1800" dirty="0"/>
              <a:t>/</a:t>
            </a:r>
            <a:r>
              <a:rPr kumimoji="1" lang="zh-CN" altLang="en-US" sz="1800" dirty="0"/>
              <a:t>秒）（或</a:t>
            </a:r>
            <a:r>
              <a:rPr kumimoji="1" lang="en-US" altLang="zh-CN" sz="1800" dirty="0"/>
              <a:t>bit/s</a:t>
            </a:r>
            <a:r>
              <a:rPr kumimoji="1" lang="zh-CN" altLang="en-US" sz="1800" dirty="0"/>
              <a:t>，有时也写作</a:t>
            </a:r>
            <a:r>
              <a:rPr kumimoji="1" lang="en-US" altLang="zh-CN" sz="1800" dirty="0"/>
              <a:t>bps</a:t>
            </a:r>
            <a:r>
              <a:rPr kumimoji="1" lang="zh-CN" altLang="en-US" sz="1800" dirty="0"/>
              <a:t>）。数据率较高时，也可用</a:t>
            </a:r>
            <a:r>
              <a:rPr kumimoji="1" lang="en-US" altLang="zh-CN" sz="1800" dirty="0"/>
              <a:t>kb/s(</a:t>
            </a:r>
            <a:r>
              <a:rPr kumimoji="1" lang="en-US" altLang="zh-CN" sz="1800" b="1" dirty="0">
                <a:solidFill>
                  <a:srgbClr val="FF0000"/>
                </a:solidFill>
              </a:rPr>
              <a:t>k=10^3</a:t>
            </a:r>
            <a:r>
              <a:rPr kumimoji="1" lang="en-US" altLang="zh-CN" sz="1800" dirty="0"/>
              <a:t>)</a:t>
            </a:r>
            <a:r>
              <a:rPr kumimoji="1" lang="zh-CN" altLang="en-US" sz="1800" dirty="0"/>
              <a:t>、</a:t>
            </a:r>
            <a:r>
              <a:rPr kumimoji="1" lang="en-US" altLang="zh-CN" sz="1800" dirty="0"/>
              <a:t>Mb/s(</a:t>
            </a:r>
            <a:r>
              <a:rPr kumimoji="1" lang="en-US" altLang="zh-CN" sz="1800" b="1" dirty="0">
                <a:solidFill>
                  <a:srgbClr val="FF0000"/>
                </a:solidFill>
              </a:rPr>
              <a:t>M=10^6</a:t>
            </a:r>
            <a:r>
              <a:rPr kumimoji="1" lang="en-US" altLang="zh-CN" sz="1800" dirty="0"/>
              <a:t>)</a:t>
            </a:r>
            <a:r>
              <a:rPr kumimoji="1" lang="zh-CN" altLang="en-US" sz="1800" dirty="0"/>
              <a:t>或</a:t>
            </a:r>
            <a:r>
              <a:rPr kumimoji="1" lang="en-US" altLang="zh-CN" sz="1800" dirty="0"/>
              <a:t>Gb/s(</a:t>
            </a:r>
            <a:r>
              <a:rPr kumimoji="1" lang="en-US" altLang="zh-CN" sz="1800" b="1" dirty="0">
                <a:solidFill>
                  <a:srgbClr val="FF0000"/>
                </a:solidFill>
              </a:rPr>
              <a:t>G=10^9</a:t>
            </a:r>
            <a:r>
              <a:rPr kumimoji="1" lang="en-US" altLang="zh-CN" sz="1800" dirty="0"/>
              <a:t>)</a:t>
            </a:r>
            <a:r>
              <a:rPr kumimoji="1" lang="zh-CN" altLang="en-US" sz="1800" dirty="0"/>
              <a:t>表示。</a:t>
            </a:r>
            <a:endParaRPr kumimoji="1" lang="en-US" altLang="zh-CN" sz="1800" dirty="0"/>
          </a:p>
          <a:p>
            <a:br>
              <a:rPr kumimoji="1" lang="en-US" altLang="zh-CN" sz="1800" dirty="0"/>
            </a:br>
            <a:r>
              <a:rPr kumimoji="1" lang="en-US" altLang="zh-CN" sz="1800" dirty="0"/>
              <a:t>⚠️</a:t>
            </a:r>
            <a:r>
              <a:rPr kumimoji="1" lang="zh-CN" altLang="en-US" dirty="0"/>
              <a:t>对于物理单位（比如速率），</a:t>
            </a:r>
            <a:r>
              <a:rPr kumimoji="1" lang="en-US" altLang="zh-CN" dirty="0"/>
              <a:t>k,</a:t>
            </a:r>
            <a:r>
              <a:rPr kumimoji="1" lang="zh-CN" altLang="en-US" dirty="0"/>
              <a:t> </a:t>
            </a:r>
            <a:r>
              <a:rPr kumimoji="1" lang="en-US" altLang="zh-CN" dirty="0"/>
              <a:t>M,</a:t>
            </a:r>
            <a:r>
              <a:rPr kumimoji="1" lang="zh-CN" altLang="en-US" dirty="0"/>
              <a:t> </a:t>
            </a:r>
            <a:r>
              <a:rPr kumimoji="1" lang="en-US" altLang="zh-CN" dirty="0"/>
              <a:t>G,</a:t>
            </a:r>
            <a:r>
              <a:rPr kumimoji="1" lang="zh-CN" altLang="en-US" dirty="0"/>
              <a:t> </a:t>
            </a:r>
            <a:r>
              <a:rPr kumimoji="1" lang="en-US" altLang="zh-CN" dirty="0"/>
              <a:t>T</a:t>
            </a:r>
            <a:r>
              <a:rPr kumimoji="1" lang="zh-CN" altLang="en-US" dirty="0"/>
              <a:t>的数量关系是</a:t>
            </a:r>
            <a:r>
              <a:rPr kumimoji="1" lang="en-US" altLang="zh-CN" sz="1800" b="1" dirty="0">
                <a:solidFill>
                  <a:srgbClr val="FF0000"/>
                </a:solidFill>
              </a:rPr>
              <a:t>10^3</a:t>
            </a:r>
            <a:r>
              <a:rPr kumimoji="1" lang="zh-CN" altLang="en-US" sz="1800" dirty="0"/>
              <a:t>，而对于计算机单位，通常是</a:t>
            </a:r>
            <a:r>
              <a:rPr kumimoji="1" lang="en-US" altLang="zh-CN" sz="1800" dirty="0"/>
              <a:t>2^10</a:t>
            </a:r>
            <a:r>
              <a:rPr kumimoji="1" lang="zh-CN" altLang="en-US" sz="1800" dirty="0"/>
              <a:t>。</a:t>
            </a:r>
            <a:endParaRPr kumimoji="1" lang="en-US" altLang="zh-CN" sz="1800" dirty="0"/>
          </a:p>
          <a:p>
            <a:endParaRPr kumimoji="1" lang="en-US" altLang="zh-CN" sz="1800" dirty="0"/>
          </a:p>
          <a:p>
            <a:r>
              <a:rPr kumimoji="1" lang="zh-CN" altLang="en-US" sz="1800" dirty="0"/>
              <a:t>例：</a:t>
            </a:r>
            <a:r>
              <a:rPr kumimoji="1" lang="en-US" altLang="zh-CN" sz="1800" dirty="0"/>
              <a:t>8MB/s = 8x10^6x8 bps = 64x10^6 bps</a:t>
            </a:r>
            <a:br>
              <a:rPr kumimoji="1" lang="en-US" altLang="zh-CN" sz="1800" dirty="0"/>
            </a:br>
            <a:r>
              <a:rPr kumimoji="1" lang="zh-CN" altLang="en-US" sz="1800" dirty="0"/>
              <a:t>        </a:t>
            </a:r>
            <a:r>
              <a:rPr kumimoji="1" lang="en-US" altLang="zh-CN" sz="1800" dirty="0"/>
              <a:t>1KB = 2^10B</a:t>
            </a:r>
          </a:p>
        </p:txBody>
      </p:sp>
    </p:spTree>
    <p:extLst>
      <p:ext uri="{BB962C8B-B14F-4D97-AF65-F5344CB8AC3E}">
        <p14:creationId xmlns:p14="http://schemas.microsoft.com/office/powerpoint/2010/main" val="112501377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图片 368"/>
          <p:cNvPicPr>
            <a:picLocks noChangeAspect="1"/>
          </p:cNvPicPr>
          <p:nvPr/>
        </p:nvPicPr>
        <p:blipFill rotWithShape="1">
          <a:blip r:embed="rId3"/>
          <a:srcRect l="5124" t="28622" r="3501" b="28622"/>
          <a:stretch/>
        </p:blipFill>
        <p:spPr>
          <a:xfrm>
            <a:off x="0" y="-1"/>
            <a:ext cx="4267200" cy="6858001"/>
          </a:xfrm>
          <a:prstGeom prst="rect">
            <a:avLst/>
          </a:prstGeom>
          <a:solidFill>
            <a:srgbClr val="06518A"/>
          </a:solidFill>
        </p:spPr>
      </p:pic>
      <p:sp>
        <p:nvSpPr>
          <p:cNvPr id="8" name="文本框 7"/>
          <p:cNvSpPr txBox="1"/>
          <p:nvPr/>
        </p:nvSpPr>
        <p:spPr>
          <a:xfrm>
            <a:off x="5388271" y="1881902"/>
            <a:ext cx="1569660" cy="646331"/>
          </a:xfrm>
          <a:prstGeom prst="rect">
            <a:avLst/>
          </a:prstGeom>
          <a:noFill/>
        </p:spPr>
        <p:txBody>
          <a:bodyPr wrap="none" rtlCol="0">
            <a:spAutoFit/>
          </a:bodyPr>
          <a:lstStyle/>
          <a:p>
            <a:r>
              <a:rPr lang="zh-CN" altLang="en-US" sz="3600" dirty="0">
                <a:solidFill>
                  <a:srgbClr val="06518A"/>
                </a:solidFill>
                <a:cs typeface="+mn-ea"/>
                <a:sym typeface="+mn-lt"/>
              </a:rPr>
              <a:t>物理层</a:t>
            </a:r>
          </a:p>
        </p:txBody>
      </p:sp>
      <p:sp>
        <p:nvSpPr>
          <p:cNvPr id="24" name="文本框 23"/>
          <p:cNvSpPr txBox="1"/>
          <p:nvPr/>
        </p:nvSpPr>
        <p:spPr>
          <a:xfrm>
            <a:off x="5464288" y="2606829"/>
            <a:ext cx="6067311" cy="1271374"/>
          </a:xfrm>
          <a:prstGeom prst="rect">
            <a:avLst/>
          </a:prstGeom>
          <a:noFill/>
        </p:spPr>
        <p:txBody>
          <a:bodyPr wrap="square" rtlCol="0">
            <a:spAutoFit/>
          </a:bodyPr>
          <a:lstStyle/>
          <a:p>
            <a:pPr>
              <a:lnSpc>
                <a:spcPct val="140000"/>
              </a:lnSpc>
            </a:pPr>
            <a:r>
              <a:rPr lang="zh-CN" altLang="en-US" sz="1400" dirty="0">
                <a:solidFill>
                  <a:schemeClr val="bg2">
                    <a:lumMod val="75000"/>
                  </a:schemeClr>
                </a:solidFill>
                <a:cs typeface="+mn-ea"/>
                <a:sym typeface="+mn-lt"/>
              </a:rPr>
              <a:t>物理层考虑的是怎样才能在连接各台计算机的传输媒体上传输数据比特流，而不是指具体的传输媒体。复习时应抓住重点，如奈奎斯特定理和香农定理的应用、编码与调制技术、数据交换方式，以及电路交换、报文交换与分组交换技术等。</a:t>
            </a:r>
          </a:p>
        </p:txBody>
      </p:sp>
      <p:grpSp>
        <p:nvGrpSpPr>
          <p:cNvPr id="26" name="组合 25"/>
          <p:cNvGrpSpPr/>
          <p:nvPr/>
        </p:nvGrpSpPr>
        <p:grpSpPr>
          <a:xfrm>
            <a:off x="4840528" y="2017198"/>
            <a:ext cx="471847" cy="471847"/>
            <a:chOff x="5432031" y="1864114"/>
            <a:chExt cx="576580" cy="576580"/>
          </a:xfrm>
          <a:solidFill>
            <a:srgbClr val="002060"/>
          </a:solidFill>
        </p:grpSpPr>
        <p:sp>
          <p:nvSpPr>
            <p:cNvPr id="27" name="圆角矩形 26"/>
            <p:cNvSpPr/>
            <p:nvPr/>
          </p:nvSpPr>
          <p:spPr>
            <a:xfrm>
              <a:off x="5432031" y="1864114"/>
              <a:ext cx="576580" cy="576580"/>
            </a:xfrm>
            <a:prstGeom prst="roundRect">
              <a:avLst>
                <a:gd name="adj" fmla="val 9467"/>
              </a:avLst>
            </a:prstGeom>
            <a:noFill/>
            <a:ln w="19050">
              <a:solidFill>
                <a:srgbClr val="06518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nvGrpSpPr>
            <p:cNvPr id="28" name="组合 27"/>
            <p:cNvGrpSpPr/>
            <p:nvPr/>
          </p:nvGrpSpPr>
          <p:grpSpPr>
            <a:xfrm>
              <a:off x="5557436" y="2014381"/>
              <a:ext cx="325770" cy="276046"/>
              <a:chOff x="5552622" y="2014381"/>
              <a:chExt cx="325770" cy="276046"/>
            </a:xfrm>
            <a:grpFill/>
          </p:grpSpPr>
          <p:grpSp>
            <p:nvGrpSpPr>
              <p:cNvPr id="29" name="组合 28"/>
              <p:cNvGrpSpPr/>
              <p:nvPr/>
            </p:nvGrpSpPr>
            <p:grpSpPr>
              <a:xfrm>
                <a:off x="5552622" y="2014381"/>
                <a:ext cx="325770" cy="54000"/>
                <a:chOff x="5545930" y="2014381"/>
                <a:chExt cx="325770" cy="54000"/>
              </a:xfrm>
              <a:grpFill/>
            </p:grpSpPr>
            <p:sp>
              <p:nvSpPr>
                <p:cNvPr id="36" name="椭圆 35"/>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7" name="矩形 36"/>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0" name="组合 29"/>
              <p:cNvGrpSpPr/>
              <p:nvPr/>
            </p:nvGrpSpPr>
            <p:grpSpPr>
              <a:xfrm>
                <a:off x="5552622" y="2125404"/>
                <a:ext cx="325770" cy="54000"/>
                <a:chOff x="5545930" y="2014381"/>
                <a:chExt cx="325770" cy="54000"/>
              </a:xfrm>
              <a:grpFill/>
            </p:grpSpPr>
            <p:sp>
              <p:nvSpPr>
                <p:cNvPr id="34" name="椭圆 33"/>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5" name="矩形 34"/>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nvGrpSpPr>
              <p:cNvPr id="31" name="组合 30"/>
              <p:cNvGrpSpPr/>
              <p:nvPr/>
            </p:nvGrpSpPr>
            <p:grpSpPr>
              <a:xfrm>
                <a:off x="5552622" y="2236427"/>
                <a:ext cx="325770" cy="54000"/>
                <a:chOff x="5545930" y="2014381"/>
                <a:chExt cx="325770" cy="54000"/>
              </a:xfrm>
              <a:grpFill/>
            </p:grpSpPr>
            <p:sp>
              <p:nvSpPr>
                <p:cNvPr id="32" name="椭圆 31"/>
                <p:cNvSpPr>
                  <a:spLocks noChangeAspect="1"/>
                </p:cNvSpPr>
                <p:nvPr/>
              </p:nvSpPr>
              <p:spPr>
                <a:xfrm>
                  <a:off x="5545930" y="2014381"/>
                  <a:ext cx="54000" cy="5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33" name="矩形 32"/>
                <p:cNvSpPr/>
                <p:nvPr/>
              </p:nvSpPr>
              <p:spPr>
                <a:xfrm>
                  <a:off x="5619700" y="2034181"/>
                  <a:ext cx="252000" cy="144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grpSp>
        </p:grpSp>
      </p:grpSp>
      <p:sp>
        <p:nvSpPr>
          <p:cNvPr id="19" name="圆角矩形 18"/>
          <p:cNvSpPr/>
          <p:nvPr/>
        </p:nvSpPr>
        <p:spPr>
          <a:xfrm>
            <a:off x="1088571" y="2242417"/>
            <a:ext cx="2090058" cy="2417358"/>
          </a:xfrm>
          <a:prstGeom prst="roundRect">
            <a:avLst>
              <a:gd name="adj" fmla="val 8846"/>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 name="文本框 6"/>
          <p:cNvSpPr txBox="1"/>
          <p:nvPr/>
        </p:nvSpPr>
        <p:spPr>
          <a:xfrm>
            <a:off x="1291062" y="2072800"/>
            <a:ext cx="2050561" cy="2215991"/>
          </a:xfrm>
          <a:prstGeom prst="rect">
            <a:avLst/>
          </a:prstGeom>
          <a:noFill/>
        </p:spPr>
        <p:txBody>
          <a:bodyPr wrap="none" rtlCol="0">
            <a:spAutoFit/>
          </a:bodyPr>
          <a:lstStyle/>
          <a:p>
            <a:r>
              <a:rPr lang="en-US" altLang="zh-CN" sz="13800" dirty="0">
                <a:solidFill>
                  <a:schemeClr val="bg1"/>
                </a:solidFill>
                <a:cs typeface="+mn-ea"/>
                <a:sym typeface="+mn-lt"/>
              </a:rPr>
              <a:t>02</a:t>
            </a:r>
            <a:endParaRPr lang="zh-CN" altLang="en-US" sz="13800" dirty="0">
              <a:solidFill>
                <a:schemeClr val="bg1"/>
              </a:solidFill>
              <a:cs typeface="+mn-ea"/>
              <a:sym typeface="+mn-lt"/>
            </a:endParaRPr>
          </a:p>
        </p:txBody>
      </p:sp>
      <p:sp>
        <p:nvSpPr>
          <p:cNvPr id="20" name="文本框 19"/>
          <p:cNvSpPr txBox="1"/>
          <p:nvPr/>
        </p:nvSpPr>
        <p:spPr>
          <a:xfrm>
            <a:off x="1091558" y="3890281"/>
            <a:ext cx="2158945" cy="584775"/>
          </a:xfrm>
          <a:prstGeom prst="rect">
            <a:avLst/>
          </a:prstGeom>
          <a:noFill/>
        </p:spPr>
        <p:txBody>
          <a:bodyPr wrap="square" rtlCol="0">
            <a:spAutoFit/>
          </a:bodyPr>
          <a:lstStyle/>
          <a:p>
            <a:r>
              <a:rPr lang="en-US" altLang="zh-CN" sz="3200" dirty="0">
                <a:solidFill>
                  <a:schemeClr val="bg1"/>
                </a:solidFill>
                <a:cs typeface="+mn-ea"/>
                <a:sym typeface="+mn-lt"/>
              </a:rPr>
              <a:t>PART TWO</a:t>
            </a:r>
            <a:endParaRPr lang="zh-CN" altLang="en-US" sz="3200" dirty="0">
              <a:solidFill>
                <a:schemeClr val="bg1"/>
              </a:solidFill>
              <a:cs typeface="+mn-ea"/>
              <a:sym typeface="+mn-lt"/>
            </a:endParaRPr>
          </a:p>
        </p:txBody>
      </p:sp>
      <p:cxnSp>
        <p:nvCxnSpPr>
          <p:cNvPr id="10" name="直接连接符 9"/>
          <p:cNvCxnSpPr/>
          <p:nvPr/>
        </p:nvCxnSpPr>
        <p:spPr>
          <a:xfrm>
            <a:off x="5550013" y="3854825"/>
            <a:ext cx="5904356" cy="0"/>
          </a:xfrm>
          <a:prstGeom prst="line">
            <a:avLst/>
          </a:prstGeom>
          <a:ln w="12700">
            <a:solidFill>
              <a:srgbClr val="3C4D6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66237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515</TotalTime>
  <Words>4677</Words>
  <Application>Microsoft Office PowerPoint</Application>
  <PresentationFormat>宽屏</PresentationFormat>
  <Paragraphs>321</Paragraphs>
  <Slides>33</Slides>
  <Notes>33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DengXian</vt:lpstr>
      <vt:lpstr>DengXian</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刘 洪博</dc:creator>
  <cp:lastModifiedBy>Mark Evans</cp:lastModifiedBy>
  <cp:revision>4</cp:revision>
  <dcterms:created xsi:type="dcterms:W3CDTF">2024-06-17T13:16:30Z</dcterms:created>
  <dcterms:modified xsi:type="dcterms:W3CDTF">2024-06-21T09:32:42Z</dcterms:modified>
</cp:coreProperties>
</file>