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93840" autoAdjust="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D9765-1B0F-43AA-ACD6-FCBF964D37FE}" type="datetimeFigureOut">
              <a:rPr lang="ko-KR" altLang="en-US" smtClean="0"/>
              <a:t>2023-10-10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B444A-8B2A-4BD6-ACCA-7ADFE81E1F6D}" type="slidenum">
              <a:rPr lang="ko-KR" altLang="en-US" smtClean="0"/>
              <a:t>‹#›</a:t>
            </a:fld>
            <a:endParaRPr lang="ko-KR" altLang="en-US"/>
          </a:p>
        </p:txBody>
      </p:sp>
    </p:spTree>
    <p:extLst>
      <p:ext uri="{BB962C8B-B14F-4D97-AF65-F5344CB8AC3E}">
        <p14:creationId xmlns:p14="http://schemas.microsoft.com/office/powerpoint/2010/main" val="96966497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212529"/>
                </a:solidFill>
                <a:effectLst/>
                <a:latin typeface="-apple-system"/>
              </a:rPr>
              <a:t>타원곡선은 다음 방정식을 만족하는 점들의 집합입니다</a:t>
            </a:r>
            <a:r>
              <a:rPr lang="en-US" altLang="ko-KR" b="0" i="0" dirty="0">
                <a:solidFill>
                  <a:srgbClr val="212529"/>
                </a:solidFill>
                <a:effectLst/>
                <a:latin typeface="-apple-system"/>
              </a:rPr>
              <a:t>.</a:t>
            </a:r>
          </a:p>
          <a:p>
            <a:r>
              <a:rPr lang="en-US" altLang="ko-KR" b="0" i="0" dirty="0">
                <a:solidFill>
                  <a:srgbClr val="212529"/>
                </a:solidFill>
                <a:effectLst/>
                <a:latin typeface="KaTeX_Main"/>
              </a:rPr>
              <a:t>4</a:t>
            </a:r>
            <a:r>
              <a:rPr lang="en-US" altLang="ko-KR" b="0" i="1" dirty="0">
                <a:solidFill>
                  <a:srgbClr val="212529"/>
                </a:solidFill>
                <a:effectLst/>
                <a:latin typeface="KaTeX_Math"/>
              </a:rPr>
              <a:t>a</a:t>
            </a:r>
            <a:r>
              <a:rPr lang="en-US" altLang="ko-KR" b="0" i="0" dirty="0">
                <a:solidFill>
                  <a:srgbClr val="212529"/>
                </a:solidFill>
                <a:effectLst/>
                <a:latin typeface="KaTeX_Main"/>
              </a:rPr>
              <a:t>3+27</a:t>
            </a:r>
            <a:r>
              <a:rPr lang="en-US" altLang="ko-KR" b="0" i="1" dirty="0">
                <a:solidFill>
                  <a:srgbClr val="212529"/>
                </a:solidFill>
                <a:effectLst/>
                <a:latin typeface="KaTeX_Math"/>
              </a:rPr>
              <a:t>b</a:t>
            </a:r>
            <a:r>
              <a:rPr lang="en-US" altLang="ko-KR" b="0" i="0" dirty="0">
                <a:solidFill>
                  <a:srgbClr val="212529"/>
                </a:solidFill>
                <a:effectLst/>
                <a:latin typeface="KaTeX_Main"/>
              </a:rPr>
              <a:t>2​=0</a:t>
            </a:r>
            <a:r>
              <a:rPr lang="ko-KR" altLang="en-US" b="0" i="0" dirty="0">
                <a:solidFill>
                  <a:srgbClr val="212529"/>
                </a:solidFill>
                <a:effectLst/>
                <a:latin typeface="-apple-system"/>
              </a:rPr>
              <a:t> 은 타원곡선 상에 </a:t>
            </a:r>
            <a:r>
              <a:rPr lang="en-US" altLang="ko-KR" b="0" i="0" dirty="0">
                <a:solidFill>
                  <a:srgbClr val="212529"/>
                </a:solidFill>
                <a:effectLst/>
                <a:latin typeface="-apple-system"/>
              </a:rPr>
              <a:t>singular point</a:t>
            </a:r>
            <a:r>
              <a:rPr lang="ko-KR" altLang="en-US" b="0" i="0" dirty="0">
                <a:solidFill>
                  <a:srgbClr val="212529"/>
                </a:solidFill>
                <a:effectLst/>
                <a:latin typeface="-apple-system"/>
              </a:rPr>
              <a:t>가 존재하지 않기 위한 필요충분조건</a:t>
            </a:r>
            <a:endParaRPr lang="ko-KR" altLang="en-US" dirty="0"/>
          </a:p>
        </p:txBody>
      </p:sp>
      <p:sp>
        <p:nvSpPr>
          <p:cNvPr id="4" name="슬라이드 번호 개체 틀 3"/>
          <p:cNvSpPr>
            <a:spLocks noGrp="1"/>
          </p:cNvSpPr>
          <p:nvPr>
            <p:ph type="sldNum" sz="quarter" idx="5"/>
          </p:nvPr>
        </p:nvSpPr>
        <p:spPr/>
        <p:txBody>
          <a:bodyPr/>
          <a:lstStyle/>
          <a:p>
            <a:fld id="{2E6B444A-8B2A-4BD6-ACCA-7ADFE81E1F6D}" type="slidenum">
              <a:rPr lang="ko-KR" altLang="en-US" smtClean="0"/>
              <a:t>4</a:t>
            </a:fld>
            <a:endParaRPr lang="ko-KR" altLang="en-US"/>
          </a:p>
        </p:txBody>
      </p:sp>
    </p:spTree>
    <p:extLst>
      <p:ext uri="{BB962C8B-B14F-4D97-AF65-F5344CB8AC3E}">
        <p14:creationId xmlns:p14="http://schemas.microsoft.com/office/powerpoint/2010/main" val="374847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212529"/>
                </a:solidFill>
                <a:effectLst/>
                <a:latin typeface="-apple-system"/>
              </a:rPr>
              <a:t>타원곡선 상의 점들은 위에서 정의한 점들의 덧셈에 대해 군</a:t>
            </a:r>
            <a:r>
              <a:rPr lang="en-US" altLang="ko-KR" b="0" i="0" dirty="0">
                <a:solidFill>
                  <a:srgbClr val="212529"/>
                </a:solidFill>
                <a:effectLst/>
                <a:latin typeface="-apple-system"/>
              </a:rPr>
              <a:t>(group)</a:t>
            </a:r>
            <a:r>
              <a:rPr lang="ko-KR" altLang="en-US" b="0" i="0" dirty="0">
                <a:solidFill>
                  <a:srgbClr val="212529"/>
                </a:solidFill>
                <a:effectLst/>
                <a:latin typeface="-apple-system"/>
              </a:rPr>
              <a:t>을 형성하게 됩니다</a:t>
            </a:r>
            <a:r>
              <a:rPr lang="en-US" altLang="ko-KR" b="0" i="0" dirty="0">
                <a:solidFill>
                  <a:srgbClr val="212529"/>
                </a:solidFill>
                <a:effectLst/>
                <a:latin typeface="-apple-system"/>
              </a:rPr>
              <a:t>. </a:t>
            </a:r>
            <a:r>
              <a:rPr lang="ko-KR" altLang="en-US" b="0" i="0" dirty="0">
                <a:solidFill>
                  <a:srgbClr val="212529"/>
                </a:solidFill>
                <a:effectLst/>
                <a:latin typeface="-apple-system"/>
              </a:rPr>
              <a:t>추가적으로</a:t>
            </a:r>
            <a:r>
              <a:rPr lang="en-US" altLang="ko-KR" b="0" i="0" dirty="0">
                <a:solidFill>
                  <a:srgbClr val="212529"/>
                </a:solidFill>
                <a:effectLst/>
                <a:latin typeface="-apple-system"/>
              </a:rPr>
              <a:t>, </a:t>
            </a:r>
            <a:r>
              <a:rPr lang="ko-KR" altLang="en-US" b="0" i="0" dirty="0">
                <a:solidFill>
                  <a:srgbClr val="212529"/>
                </a:solidFill>
                <a:effectLst/>
                <a:latin typeface="-apple-system"/>
              </a:rPr>
              <a:t>타원곡선 상에서 점들의 덧셈은 교환법칙</a:t>
            </a:r>
            <a:r>
              <a:rPr lang="en-US" altLang="ko-KR" b="0" i="0" dirty="0">
                <a:solidFill>
                  <a:srgbClr val="212529"/>
                </a:solidFill>
                <a:effectLst/>
                <a:latin typeface="-apple-system"/>
              </a:rPr>
              <a:t>(commutative law)</a:t>
            </a:r>
            <a:r>
              <a:rPr lang="ko-KR" altLang="en-US" b="0" i="0" dirty="0">
                <a:solidFill>
                  <a:srgbClr val="212529"/>
                </a:solidFill>
                <a:effectLst/>
                <a:latin typeface="-apple-system"/>
              </a:rPr>
              <a:t>를 만족하기 때문에 </a:t>
            </a:r>
            <a:r>
              <a:rPr lang="en-US" altLang="ko-KR" b="0" i="0" dirty="0">
                <a:solidFill>
                  <a:srgbClr val="212529"/>
                </a:solidFill>
                <a:effectLst/>
                <a:latin typeface="-apple-system"/>
              </a:rPr>
              <a:t>abelian group</a:t>
            </a:r>
            <a:r>
              <a:rPr lang="ko-KR" altLang="en-US" b="0" i="0" dirty="0">
                <a:solidFill>
                  <a:srgbClr val="212529"/>
                </a:solidFill>
                <a:effectLst/>
                <a:latin typeface="-apple-system"/>
              </a:rPr>
              <a:t>을 형성합니다</a:t>
            </a:r>
            <a:r>
              <a:rPr lang="en-US" altLang="ko-KR" b="0" i="0" dirty="0">
                <a:solidFill>
                  <a:srgbClr val="212529"/>
                </a:solidFill>
                <a:effectLst/>
                <a:latin typeface="-apple-system"/>
              </a:rPr>
              <a:t>.</a:t>
            </a:r>
            <a:endParaRPr lang="ko-KR" altLang="en-US" dirty="0"/>
          </a:p>
        </p:txBody>
      </p:sp>
      <p:sp>
        <p:nvSpPr>
          <p:cNvPr id="4" name="슬라이드 번호 개체 틀 3"/>
          <p:cNvSpPr>
            <a:spLocks noGrp="1"/>
          </p:cNvSpPr>
          <p:nvPr>
            <p:ph type="sldNum" sz="quarter" idx="5"/>
          </p:nvPr>
        </p:nvSpPr>
        <p:spPr/>
        <p:txBody>
          <a:bodyPr/>
          <a:lstStyle/>
          <a:p>
            <a:fld id="{2E6B444A-8B2A-4BD6-ACCA-7ADFE81E1F6D}" type="slidenum">
              <a:rPr lang="ko-KR" altLang="en-US" smtClean="0"/>
              <a:t>5</a:t>
            </a:fld>
            <a:endParaRPr lang="ko-KR" altLang="en-US"/>
          </a:p>
        </p:txBody>
      </p:sp>
    </p:spTree>
    <p:extLst>
      <p:ext uri="{BB962C8B-B14F-4D97-AF65-F5344CB8AC3E}">
        <p14:creationId xmlns:p14="http://schemas.microsoft.com/office/powerpoint/2010/main" val="3458870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E6B444A-8B2A-4BD6-ACCA-7ADFE81E1F6D}" type="slidenum">
              <a:rPr lang="ko-KR" altLang="en-US" smtClean="0"/>
              <a:t>9</a:t>
            </a:fld>
            <a:endParaRPr lang="ko-KR" altLang="en-US"/>
          </a:p>
        </p:txBody>
      </p:sp>
    </p:spTree>
    <p:extLst>
      <p:ext uri="{BB962C8B-B14F-4D97-AF65-F5344CB8AC3E}">
        <p14:creationId xmlns:p14="http://schemas.microsoft.com/office/powerpoint/2010/main" val="2300817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교점 구하는 식은 왜 저렇게 되는가</a:t>
            </a:r>
            <a:r>
              <a:rPr lang="en-US" altLang="ko-KR" dirty="0"/>
              <a:t>.. </a:t>
            </a:r>
            <a:r>
              <a:rPr lang="ko-KR" altLang="en-US" dirty="0"/>
              <a:t>그래프 구하는 식은 일차방정식과 동일</a:t>
            </a:r>
          </a:p>
        </p:txBody>
      </p:sp>
      <p:sp>
        <p:nvSpPr>
          <p:cNvPr id="4" name="슬라이드 번호 개체 틀 3"/>
          <p:cNvSpPr>
            <a:spLocks noGrp="1"/>
          </p:cNvSpPr>
          <p:nvPr>
            <p:ph type="sldNum" sz="quarter" idx="5"/>
          </p:nvPr>
        </p:nvSpPr>
        <p:spPr/>
        <p:txBody>
          <a:bodyPr/>
          <a:lstStyle/>
          <a:p>
            <a:fld id="{2E6B444A-8B2A-4BD6-ACCA-7ADFE81E1F6D}" type="slidenum">
              <a:rPr lang="ko-KR" altLang="en-US" smtClean="0"/>
              <a:t>10</a:t>
            </a:fld>
            <a:endParaRPr lang="ko-KR" altLang="en-US"/>
          </a:p>
        </p:txBody>
      </p:sp>
    </p:spTree>
    <p:extLst>
      <p:ext uri="{BB962C8B-B14F-4D97-AF65-F5344CB8AC3E}">
        <p14:creationId xmlns:p14="http://schemas.microsoft.com/office/powerpoint/2010/main" val="414991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눈으로 보기엔 이 알고리즘이 더 좋을 게 </a:t>
            </a:r>
            <a:r>
              <a:rPr lang="ko-KR" altLang="en-US" dirty="0" err="1"/>
              <a:t>없어보이는데</a:t>
            </a:r>
            <a:r>
              <a:rPr lang="ko-KR" altLang="en-US" dirty="0"/>
              <a:t> 어디가 더 </a:t>
            </a:r>
            <a:r>
              <a:rPr lang="ko-KR" altLang="en-US" dirty="0" err="1"/>
              <a:t>효과적이라는건지</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2E6B444A-8B2A-4BD6-ACCA-7ADFE81E1F6D}" type="slidenum">
              <a:rPr lang="ko-KR" altLang="en-US" smtClean="0"/>
              <a:t>16</a:t>
            </a:fld>
            <a:endParaRPr lang="ko-KR" altLang="en-US"/>
          </a:p>
        </p:txBody>
      </p:sp>
    </p:spTree>
    <p:extLst>
      <p:ext uri="{BB962C8B-B14F-4D97-AF65-F5344CB8AC3E}">
        <p14:creationId xmlns:p14="http://schemas.microsoft.com/office/powerpoint/2010/main" val="378263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482317-7DED-4A5E-BD6C-4BF18337245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7070255-267E-4651-AF8A-8605D941A1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8167304-19D3-499A-86CC-5E3D058B6280}"/>
              </a:ext>
            </a:extLst>
          </p:cNvPr>
          <p:cNvSpPr>
            <a:spLocks noGrp="1"/>
          </p:cNvSpPr>
          <p:nvPr>
            <p:ph type="dt" sz="half" idx="10"/>
          </p:nvPr>
        </p:nvSpPr>
        <p:spPr/>
        <p:txBody>
          <a:bodyPr/>
          <a:lstStyle/>
          <a:p>
            <a:fld id="{D89BDC5F-3BB7-45AD-8A1F-9C211E504F52}" type="datetimeFigureOut">
              <a:rPr lang="ko-KR" altLang="en-US" smtClean="0"/>
              <a:t>2023-10-10</a:t>
            </a:fld>
            <a:endParaRPr lang="ko-KR" altLang="en-US"/>
          </a:p>
        </p:txBody>
      </p:sp>
      <p:sp>
        <p:nvSpPr>
          <p:cNvPr id="5" name="바닥글 개체 틀 4">
            <a:extLst>
              <a:ext uri="{FF2B5EF4-FFF2-40B4-BE49-F238E27FC236}">
                <a16:creationId xmlns:a16="http://schemas.microsoft.com/office/drawing/2014/main" id="{EA245730-23FE-4C57-A359-3CC1DD69337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271D522-9B4E-4B76-B732-6ADF1C23FD32}"/>
              </a:ext>
            </a:extLst>
          </p:cNvPr>
          <p:cNvSpPr>
            <a:spLocks noGrp="1"/>
          </p:cNvSpPr>
          <p:nvPr>
            <p:ph type="sldNum" sz="quarter" idx="12"/>
          </p:nvPr>
        </p:nvSpPr>
        <p:spPr/>
        <p:txBody>
          <a:bodyPr/>
          <a:lstStyle/>
          <a:p>
            <a:fld id="{FB1EC13A-1AC6-41A8-AC00-FB7F42DC10EC}" type="slidenum">
              <a:rPr lang="ko-KR" altLang="en-US" smtClean="0"/>
              <a:t>‹#›</a:t>
            </a:fld>
            <a:endParaRPr lang="ko-KR" altLang="en-US"/>
          </a:p>
        </p:txBody>
      </p:sp>
    </p:spTree>
    <p:extLst>
      <p:ext uri="{BB962C8B-B14F-4D97-AF65-F5344CB8AC3E}">
        <p14:creationId xmlns:p14="http://schemas.microsoft.com/office/powerpoint/2010/main" val="213828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EAC438-2CF7-4855-99DC-955132DE94D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2154E1F-3D2A-42F1-A672-767FA7B6687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2D68B22-98DC-447E-AC7B-71922C3728BA}"/>
              </a:ext>
            </a:extLst>
          </p:cNvPr>
          <p:cNvSpPr>
            <a:spLocks noGrp="1"/>
          </p:cNvSpPr>
          <p:nvPr>
            <p:ph type="dt" sz="half" idx="10"/>
          </p:nvPr>
        </p:nvSpPr>
        <p:spPr/>
        <p:txBody>
          <a:bodyPr/>
          <a:lstStyle/>
          <a:p>
            <a:fld id="{D89BDC5F-3BB7-45AD-8A1F-9C211E504F52}" type="datetimeFigureOut">
              <a:rPr lang="ko-KR" altLang="en-US" smtClean="0"/>
              <a:t>2023-10-10</a:t>
            </a:fld>
            <a:endParaRPr lang="ko-KR" altLang="en-US"/>
          </a:p>
        </p:txBody>
      </p:sp>
      <p:sp>
        <p:nvSpPr>
          <p:cNvPr id="5" name="바닥글 개체 틀 4">
            <a:extLst>
              <a:ext uri="{FF2B5EF4-FFF2-40B4-BE49-F238E27FC236}">
                <a16:creationId xmlns:a16="http://schemas.microsoft.com/office/drawing/2014/main" id="{BADE40DF-2B37-42D0-9B31-AC2929372A8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F1426EE-8EB5-4B97-96BF-4DF305E7EC51}"/>
              </a:ext>
            </a:extLst>
          </p:cNvPr>
          <p:cNvSpPr>
            <a:spLocks noGrp="1"/>
          </p:cNvSpPr>
          <p:nvPr>
            <p:ph type="sldNum" sz="quarter" idx="12"/>
          </p:nvPr>
        </p:nvSpPr>
        <p:spPr/>
        <p:txBody>
          <a:bodyPr/>
          <a:lstStyle/>
          <a:p>
            <a:fld id="{FB1EC13A-1AC6-41A8-AC00-FB7F42DC10EC}" type="slidenum">
              <a:rPr lang="ko-KR" altLang="en-US" smtClean="0"/>
              <a:t>‹#›</a:t>
            </a:fld>
            <a:endParaRPr lang="ko-KR" altLang="en-US"/>
          </a:p>
        </p:txBody>
      </p:sp>
    </p:spTree>
    <p:extLst>
      <p:ext uri="{BB962C8B-B14F-4D97-AF65-F5344CB8AC3E}">
        <p14:creationId xmlns:p14="http://schemas.microsoft.com/office/powerpoint/2010/main" val="819160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F41E7E4-742A-40A5-89E2-A45864D20DA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6C5ED2B-F020-4661-AF7C-3219610DFE1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E574FAF-6722-4666-8C6F-95F219D7F673}"/>
              </a:ext>
            </a:extLst>
          </p:cNvPr>
          <p:cNvSpPr>
            <a:spLocks noGrp="1"/>
          </p:cNvSpPr>
          <p:nvPr>
            <p:ph type="dt" sz="half" idx="10"/>
          </p:nvPr>
        </p:nvSpPr>
        <p:spPr/>
        <p:txBody>
          <a:bodyPr/>
          <a:lstStyle/>
          <a:p>
            <a:fld id="{D89BDC5F-3BB7-45AD-8A1F-9C211E504F52}" type="datetimeFigureOut">
              <a:rPr lang="ko-KR" altLang="en-US" smtClean="0"/>
              <a:t>2023-10-10</a:t>
            </a:fld>
            <a:endParaRPr lang="ko-KR" altLang="en-US"/>
          </a:p>
        </p:txBody>
      </p:sp>
      <p:sp>
        <p:nvSpPr>
          <p:cNvPr id="5" name="바닥글 개체 틀 4">
            <a:extLst>
              <a:ext uri="{FF2B5EF4-FFF2-40B4-BE49-F238E27FC236}">
                <a16:creationId xmlns:a16="http://schemas.microsoft.com/office/drawing/2014/main" id="{DFB804B7-138D-4533-8D98-CB86271BF74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FBBF1ED-DB7D-41D5-98DD-52660D1A6638}"/>
              </a:ext>
            </a:extLst>
          </p:cNvPr>
          <p:cNvSpPr>
            <a:spLocks noGrp="1"/>
          </p:cNvSpPr>
          <p:nvPr>
            <p:ph type="sldNum" sz="quarter" idx="12"/>
          </p:nvPr>
        </p:nvSpPr>
        <p:spPr/>
        <p:txBody>
          <a:bodyPr/>
          <a:lstStyle/>
          <a:p>
            <a:fld id="{FB1EC13A-1AC6-41A8-AC00-FB7F42DC10EC}" type="slidenum">
              <a:rPr lang="ko-KR" altLang="en-US" smtClean="0"/>
              <a:t>‹#›</a:t>
            </a:fld>
            <a:endParaRPr lang="ko-KR" altLang="en-US"/>
          </a:p>
        </p:txBody>
      </p:sp>
    </p:spTree>
    <p:extLst>
      <p:ext uri="{BB962C8B-B14F-4D97-AF65-F5344CB8AC3E}">
        <p14:creationId xmlns:p14="http://schemas.microsoft.com/office/powerpoint/2010/main" val="284899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23D94F-02DE-4081-BADD-BDFEAFA2DC2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7AB479B-ECD6-4065-ADD4-F806DD0D44C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58875EC-4B98-42BF-8E21-972968F9DB40}"/>
              </a:ext>
            </a:extLst>
          </p:cNvPr>
          <p:cNvSpPr>
            <a:spLocks noGrp="1"/>
          </p:cNvSpPr>
          <p:nvPr>
            <p:ph type="dt" sz="half" idx="10"/>
          </p:nvPr>
        </p:nvSpPr>
        <p:spPr/>
        <p:txBody>
          <a:bodyPr/>
          <a:lstStyle/>
          <a:p>
            <a:fld id="{D89BDC5F-3BB7-45AD-8A1F-9C211E504F52}" type="datetimeFigureOut">
              <a:rPr lang="ko-KR" altLang="en-US" smtClean="0"/>
              <a:t>2023-10-10</a:t>
            </a:fld>
            <a:endParaRPr lang="ko-KR" altLang="en-US"/>
          </a:p>
        </p:txBody>
      </p:sp>
      <p:sp>
        <p:nvSpPr>
          <p:cNvPr id="5" name="바닥글 개체 틀 4">
            <a:extLst>
              <a:ext uri="{FF2B5EF4-FFF2-40B4-BE49-F238E27FC236}">
                <a16:creationId xmlns:a16="http://schemas.microsoft.com/office/drawing/2014/main" id="{CED96A6A-38B3-4F29-8C8E-828B9ED26CA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52EBE23-F95A-45C5-9410-24D8A0C23EFC}"/>
              </a:ext>
            </a:extLst>
          </p:cNvPr>
          <p:cNvSpPr>
            <a:spLocks noGrp="1"/>
          </p:cNvSpPr>
          <p:nvPr>
            <p:ph type="sldNum" sz="quarter" idx="12"/>
          </p:nvPr>
        </p:nvSpPr>
        <p:spPr/>
        <p:txBody>
          <a:bodyPr/>
          <a:lstStyle/>
          <a:p>
            <a:fld id="{FB1EC13A-1AC6-41A8-AC00-FB7F42DC10EC}" type="slidenum">
              <a:rPr lang="ko-KR" altLang="en-US" smtClean="0"/>
              <a:t>‹#›</a:t>
            </a:fld>
            <a:endParaRPr lang="ko-KR" altLang="en-US"/>
          </a:p>
        </p:txBody>
      </p:sp>
    </p:spTree>
    <p:extLst>
      <p:ext uri="{BB962C8B-B14F-4D97-AF65-F5344CB8AC3E}">
        <p14:creationId xmlns:p14="http://schemas.microsoft.com/office/powerpoint/2010/main" val="215795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72C860-E7CB-462F-8271-48CFEFCAD8E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8F9EF4D-88C0-4E1A-BA60-2001C3AC3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963A387-2AEB-452E-8BCB-2D4B35209058}"/>
              </a:ext>
            </a:extLst>
          </p:cNvPr>
          <p:cNvSpPr>
            <a:spLocks noGrp="1"/>
          </p:cNvSpPr>
          <p:nvPr>
            <p:ph type="dt" sz="half" idx="10"/>
          </p:nvPr>
        </p:nvSpPr>
        <p:spPr/>
        <p:txBody>
          <a:bodyPr/>
          <a:lstStyle/>
          <a:p>
            <a:fld id="{D89BDC5F-3BB7-45AD-8A1F-9C211E504F52}" type="datetimeFigureOut">
              <a:rPr lang="ko-KR" altLang="en-US" smtClean="0"/>
              <a:t>2023-10-10</a:t>
            </a:fld>
            <a:endParaRPr lang="ko-KR" altLang="en-US"/>
          </a:p>
        </p:txBody>
      </p:sp>
      <p:sp>
        <p:nvSpPr>
          <p:cNvPr id="5" name="바닥글 개체 틀 4">
            <a:extLst>
              <a:ext uri="{FF2B5EF4-FFF2-40B4-BE49-F238E27FC236}">
                <a16:creationId xmlns:a16="http://schemas.microsoft.com/office/drawing/2014/main" id="{5830CAE1-A9F8-4DB1-BF9B-D0ACD3C4676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CCBD96B-3C5B-4BA7-9F1A-22B9AEF363D9}"/>
              </a:ext>
            </a:extLst>
          </p:cNvPr>
          <p:cNvSpPr>
            <a:spLocks noGrp="1"/>
          </p:cNvSpPr>
          <p:nvPr>
            <p:ph type="sldNum" sz="quarter" idx="12"/>
          </p:nvPr>
        </p:nvSpPr>
        <p:spPr/>
        <p:txBody>
          <a:bodyPr/>
          <a:lstStyle/>
          <a:p>
            <a:fld id="{FB1EC13A-1AC6-41A8-AC00-FB7F42DC10EC}" type="slidenum">
              <a:rPr lang="ko-KR" altLang="en-US" smtClean="0"/>
              <a:t>‹#›</a:t>
            </a:fld>
            <a:endParaRPr lang="ko-KR" altLang="en-US"/>
          </a:p>
        </p:txBody>
      </p:sp>
    </p:spTree>
    <p:extLst>
      <p:ext uri="{BB962C8B-B14F-4D97-AF65-F5344CB8AC3E}">
        <p14:creationId xmlns:p14="http://schemas.microsoft.com/office/powerpoint/2010/main" val="1313582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D915E3-40E4-4B40-BC79-35CA4239B90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7974DBC-32BE-4098-B9F6-9099F8827B9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87C25AA-C14B-4D15-81D8-556707302E4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EAA9AFE-9083-49AB-A9A9-79AB29C243FE}"/>
              </a:ext>
            </a:extLst>
          </p:cNvPr>
          <p:cNvSpPr>
            <a:spLocks noGrp="1"/>
          </p:cNvSpPr>
          <p:nvPr>
            <p:ph type="dt" sz="half" idx="10"/>
          </p:nvPr>
        </p:nvSpPr>
        <p:spPr/>
        <p:txBody>
          <a:bodyPr/>
          <a:lstStyle/>
          <a:p>
            <a:fld id="{D89BDC5F-3BB7-45AD-8A1F-9C211E504F52}" type="datetimeFigureOut">
              <a:rPr lang="ko-KR" altLang="en-US" smtClean="0"/>
              <a:t>2023-10-10</a:t>
            </a:fld>
            <a:endParaRPr lang="ko-KR" altLang="en-US"/>
          </a:p>
        </p:txBody>
      </p:sp>
      <p:sp>
        <p:nvSpPr>
          <p:cNvPr id="6" name="바닥글 개체 틀 5">
            <a:extLst>
              <a:ext uri="{FF2B5EF4-FFF2-40B4-BE49-F238E27FC236}">
                <a16:creationId xmlns:a16="http://schemas.microsoft.com/office/drawing/2014/main" id="{74C6D10C-58FB-4BAC-B45B-10B4290AAFC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CD27E49-75C4-4AEC-87CE-D1E4E97C2DB7}"/>
              </a:ext>
            </a:extLst>
          </p:cNvPr>
          <p:cNvSpPr>
            <a:spLocks noGrp="1"/>
          </p:cNvSpPr>
          <p:nvPr>
            <p:ph type="sldNum" sz="quarter" idx="12"/>
          </p:nvPr>
        </p:nvSpPr>
        <p:spPr/>
        <p:txBody>
          <a:bodyPr/>
          <a:lstStyle/>
          <a:p>
            <a:fld id="{FB1EC13A-1AC6-41A8-AC00-FB7F42DC10EC}" type="slidenum">
              <a:rPr lang="ko-KR" altLang="en-US" smtClean="0"/>
              <a:t>‹#›</a:t>
            </a:fld>
            <a:endParaRPr lang="ko-KR" altLang="en-US"/>
          </a:p>
        </p:txBody>
      </p:sp>
    </p:spTree>
    <p:extLst>
      <p:ext uri="{BB962C8B-B14F-4D97-AF65-F5344CB8AC3E}">
        <p14:creationId xmlns:p14="http://schemas.microsoft.com/office/powerpoint/2010/main" val="58363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149C78-53A0-446E-B0F7-CD3C0726D68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C8BF882-EB08-411C-8591-9996EC13B8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807ABE1-0C76-4EF9-A0A9-EBEACEF1EA0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D1D578E-2D81-4FF3-9564-93A57583E8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3ED69BC-2CAE-4D8F-B921-C15ACFA52B50}"/>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67790F3-D1C1-4387-B78D-4A2FDCEA1CC7}"/>
              </a:ext>
            </a:extLst>
          </p:cNvPr>
          <p:cNvSpPr>
            <a:spLocks noGrp="1"/>
          </p:cNvSpPr>
          <p:nvPr>
            <p:ph type="dt" sz="half" idx="10"/>
          </p:nvPr>
        </p:nvSpPr>
        <p:spPr/>
        <p:txBody>
          <a:bodyPr/>
          <a:lstStyle/>
          <a:p>
            <a:fld id="{D89BDC5F-3BB7-45AD-8A1F-9C211E504F52}" type="datetimeFigureOut">
              <a:rPr lang="ko-KR" altLang="en-US" smtClean="0"/>
              <a:t>2023-10-10</a:t>
            </a:fld>
            <a:endParaRPr lang="ko-KR" altLang="en-US"/>
          </a:p>
        </p:txBody>
      </p:sp>
      <p:sp>
        <p:nvSpPr>
          <p:cNvPr id="8" name="바닥글 개체 틀 7">
            <a:extLst>
              <a:ext uri="{FF2B5EF4-FFF2-40B4-BE49-F238E27FC236}">
                <a16:creationId xmlns:a16="http://schemas.microsoft.com/office/drawing/2014/main" id="{1238DB15-81EE-42C1-B2CA-6452169F230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0B09E41-4BD1-4364-8833-BDB57C14128B}"/>
              </a:ext>
            </a:extLst>
          </p:cNvPr>
          <p:cNvSpPr>
            <a:spLocks noGrp="1"/>
          </p:cNvSpPr>
          <p:nvPr>
            <p:ph type="sldNum" sz="quarter" idx="12"/>
          </p:nvPr>
        </p:nvSpPr>
        <p:spPr/>
        <p:txBody>
          <a:bodyPr/>
          <a:lstStyle/>
          <a:p>
            <a:fld id="{FB1EC13A-1AC6-41A8-AC00-FB7F42DC10EC}" type="slidenum">
              <a:rPr lang="ko-KR" altLang="en-US" smtClean="0"/>
              <a:t>‹#›</a:t>
            </a:fld>
            <a:endParaRPr lang="ko-KR" altLang="en-US"/>
          </a:p>
        </p:txBody>
      </p:sp>
    </p:spTree>
    <p:extLst>
      <p:ext uri="{BB962C8B-B14F-4D97-AF65-F5344CB8AC3E}">
        <p14:creationId xmlns:p14="http://schemas.microsoft.com/office/powerpoint/2010/main" val="309946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33D742-2780-4995-91CC-0CD83D8A924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AE72FA9-15F2-4844-91C7-2F388547B69B}"/>
              </a:ext>
            </a:extLst>
          </p:cNvPr>
          <p:cNvSpPr>
            <a:spLocks noGrp="1"/>
          </p:cNvSpPr>
          <p:nvPr>
            <p:ph type="dt" sz="half" idx="10"/>
          </p:nvPr>
        </p:nvSpPr>
        <p:spPr/>
        <p:txBody>
          <a:bodyPr/>
          <a:lstStyle/>
          <a:p>
            <a:fld id="{D89BDC5F-3BB7-45AD-8A1F-9C211E504F52}" type="datetimeFigureOut">
              <a:rPr lang="ko-KR" altLang="en-US" smtClean="0"/>
              <a:t>2023-10-10</a:t>
            </a:fld>
            <a:endParaRPr lang="ko-KR" altLang="en-US"/>
          </a:p>
        </p:txBody>
      </p:sp>
      <p:sp>
        <p:nvSpPr>
          <p:cNvPr id="4" name="바닥글 개체 틀 3">
            <a:extLst>
              <a:ext uri="{FF2B5EF4-FFF2-40B4-BE49-F238E27FC236}">
                <a16:creationId xmlns:a16="http://schemas.microsoft.com/office/drawing/2014/main" id="{35AA2ECA-DC9E-45DE-9321-C4DECC949AF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1050CEB-88BE-439A-BA16-1D2B309888EF}"/>
              </a:ext>
            </a:extLst>
          </p:cNvPr>
          <p:cNvSpPr>
            <a:spLocks noGrp="1"/>
          </p:cNvSpPr>
          <p:nvPr>
            <p:ph type="sldNum" sz="quarter" idx="12"/>
          </p:nvPr>
        </p:nvSpPr>
        <p:spPr/>
        <p:txBody>
          <a:bodyPr/>
          <a:lstStyle/>
          <a:p>
            <a:fld id="{FB1EC13A-1AC6-41A8-AC00-FB7F42DC10EC}" type="slidenum">
              <a:rPr lang="ko-KR" altLang="en-US" smtClean="0"/>
              <a:t>‹#›</a:t>
            </a:fld>
            <a:endParaRPr lang="ko-KR" altLang="en-US"/>
          </a:p>
        </p:txBody>
      </p:sp>
    </p:spTree>
    <p:extLst>
      <p:ext uri="{BB962C8B-B14F-4D97-AF65-F5344CB8AC3E}">
        <p14:creationId xmlns:p14="http://schemas.microsoft.com/office/powerpoint/2010/main" val="1813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7C36A4D-FD4E-4B06-8BBA-016750E3531D}"/>
              </a:ext>
            </a:extLst>
          </p:cNvPr>
          <p:cNvSpPr>
            <a:spLocks noGrp="1"/>
          </p:cNvSpPr>
          <p:nvPr>
            <p:ph type="dt" sz="half" idx="10"/>
          </p:nvPr>
        </p:nvSpPr>
        <p:spPr/>
        <p:txBody>
          <a:bodyPr/>
          <a:lstStyle/>
          <a:p>
            <a:fld id="{D89BDC5F-3BB7-45AD-8A1F-9C211E504F52}" type="datetimeFigureOut">
              <a:rPr lang="ko-KR" altLang="en-US" smtClean="0"/>
              <a:t>2023-10-10</a:t>
            </a:fld>
            <a:endParaRPr lang="ko-KR" altLang="en-US"/>
          </a:p>
        </p:txBody>
      </p:sp>
      <p:sp>
        <p:nvSpPr>
          <p:cNvPr id="3" name="바닥글 개체 틀 2">
            <a:extLst>
              <a:ext uri="{FF2B5EF4-FFF2-40B4-BE49-F238E27FC236}">
                <a16:creationId xmlns:a16="http://schemas.microsoft.com/office/drawing/2014/main" id="{934F2A4B-FAA3-46B1-A15B-C7F56213225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F16D9AB-6666-43A6-B5EF-DE2F2716D4AB}"/>
              </a:ext>
            </a:extLst>
          </p:cNvPr>
          <p:cNvSpPr>
            <a:spLocks noGrp="1"/>
          </p:cNvSpPr>
          <p:nvPr>
            <p:ph type="sldNum" sz="quarter" idx="12"/>
          </p:nvPr>
        </p:nvSpPr>
        <p:spPr/>
        <p:txBody>
          <a:bodyPr/>
          <a:lstStyle/>
          <a:p>
            <a:fld id="{FB1EC13A-1AC6-41A8-AC00-FB7F42DC10EC}" type="slidenum">
              <a:rPr lang="ko-KR" altLang="en-US" smtClean="0"/>
              <a:t>‹#›</a:t>
            </a:fld>
            <a:endParaRPr lang="ko-KR" altLang="en-US"/>
          </a:p>
        </p:txBody>
      </p:sp>
    </p:spTree>
    <p:extLst>
      <p:ext uri="{BB962C8B-B14F-4D97-AF65-F5344CB8AC3E}">
        <p14:creationId xmlns:p14="http://schemas.microsoft.com/office/powerpoint/2010/main" val="62168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8E1044-08D7-4DBF-AF15-D090D4746C8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5875697-05BC-4173-9149-2D87EF868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9ABB761-7EA9-4EB9-916B-BB083DB53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0F4BA22-03B8-4B99-A24D-18A71ADBBB6D}"/>
              </a:ext>
            </a:extLst>
          </p:cNvPr>
          <p:cNvSpPr>
            <a:spLocks noGrp="1"/>
          </p:cNvSpPr>
          <p:nvPr>
            <p:ph type="dt" sz="half" idx="10"/>
          </p:nvPr>
        </p:nvSpPr>
        <p:spPr/>
        <p:txBody>
          <a:bodyPr/>
          <a:lstStyle/>
          <a:p>
            <a:fld id="{D89BDC5F-3BB7-45AD-8A1F-9C211E504F52}" type="datetimeFigureOut">
              <a:rPr lang="ko-KR" altLang="en-US" smtClean="0"/>
              <a:t>2023-10-10</a:t>
            </a:fld>
            <a:endParaRPr lang="ko-KR" altLang="en-US"/>
          </a:p>
        </p:txBody>
      </p:sp>
      <p:sp>
        <p:nvSpPr>
          <p:cNvPr id="6" name="바닥글 개체 틀 5">
            <a:extLst>
              <a:ext uri="{FF2B5EF4-FFF2-40B4-BE49-F238E27FC236}">
                <a16:creationId xmlns:a16="http://schemas.microsoft.com/office/drawing/2014/main" id="{055E9C1D-5BAE-436C-AAD3-718746C8D2B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0AF3E89-C057-416F-96E3-27C6210475D5}"/>
              </a:ext>
            </a:extLst>
          </p:cNvPr>
          <p:cNvSpPr>
            <a:spLocks noGrp="1"/>
          </p:cNvSpPr>
          <p:nvPr>
            <p:ph type="sldNum" sz="quarter" idx="12"/>
          </p:nvPr>
        </p:nvSpPr>
        <p:spPr/>
        <p:txBody>
          <a:bodyPr/>
          <a:lstStyle/>
          <a:p>
            <a:fld id="{FB1EC13A-1AC6-41A8-AC00-FB7F42DC10EC}" type="slidenum">
              <a:rPr lang="ko-KR" altLang="en-US" smtClean="0"/>
              <a:t>‹#›</a:t>
            </a:fld>
            <a:endParaRPr lang="ko-KR" altLang="en-US"/>
          </a:p>
        </p:txBody>
      </p:sp>
    </p:spTree>
    <p:extLst>
      <p:ext uri="{BB962C8B-B14F-4D97-AF65-F5344CB8AC3E}">
        <p14:creationId xmlns:p14="http://schemas.microsoft.com/office/powerpoint/2010/main" val="91685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B3EE4B-F157-42D8-B694-FA37F1226B7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EF38898-99A5-4E11-A7D6-2B8197CE6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CCE6616-6D80-43E0-96EB-7C6365F58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6B23D33-D419-4CAB-875D-4A28A4038F08}"/>
              </a:ext>
            </a:extLst>
          </p:cNvPr>
          <p:cNvSpPr>
            <a:spLocks noGrp="1"/>
          </p:cNvSpPr>
          <p:nvPr>
            <p:ph type="dt" sz="half" idx="10"/>
          </p:nvPr>
        </p:nvSpPr>
        <p:spPr/>
        <p:txBody>
          <a:bodyPr/>
          <a:lstStyle/>
          <a:p>
            <a:fld id="{D89BDC5F-3BB7-45AD-8A1F-9C211E504F52}" type="datetimeFigureOut">
              <a:rPr lang="ko-KR" altLang="en-US" smtClean="0"/>
              <a:t>2023-10-10</a:t>
            </a:fld>
            <a:endParaRPr lang="ko-KR" altLang="en-US"/>
          </a:p>
        </p:txBody>
      </p:sp>
      <p:sp>
        <p:nvSpPr>
          <p:cNvPr id="6" name="바닥글 개체 틀 5">
            <a:extLst>
              <a:ext uri="{FF2B5EF4-FFF2-40B4-BE49-F238E27FC236}">
                <a16:creationId xmlns:a16="http://schemas.microsoft.com/office/drawing/2014/main" id="{968674AD-B59A-4F14-98FC-6BB6F42B355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6E8CF81-6E3C-444F-AF6A-C28E5786527B}"/>
              </a:ext>
            </a:extLst>
          </p:cNvPr>
          <p:cNvSpPr>
            <a:spLocks noGrp="1"/>
          </p:cNvSpPr>
          <p:nvPr>
            <p:ph type="sldNum" sz="quarter" idx="12"/>
          </p:nvPr>
        </p:nvSpPr>
        <p:spPr/>
        <p:txBody>
          <a:bodyPr/>
          <a:lstStyle/>
          <a:p>
            <a:fld id="{FB1EC13A-1AC6-41A8-AC00-FB7F42DC10EC}" type="slidenum">
              <a:rPr lang="ko-KR" altLang="en-US" smtClean="0"/>
              <a:t>‹#›</a:t>
            </a:fld>
            <a:endParaRPr lang="ko-KR" altLang="en-US"/>
          </a:p>
        </p:txBody>
      </p:sp>
    </p:spTree>
    <p:extLst>
      <p:ext uri="{BB962C8B-B14F-4D97-AF65-F5344CB8AC3E}">
        <p14:creationId xmlns:p14="http://schemas.microsoft.com/office/powerpoint/2010/main" val="303711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E1B7A7F-9C15-4EFA-B2FC-8DB9E7190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3973ED4-7419-4EE3-84BD-F0A539D05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7ABBD01-F1F7-400D-A9C0-01834C04E6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BDC5F-3BB7-45AD-8A1F-9C211E504F52}" type="datetimeFigureOut">
              <a:rPr lang="ko-KR" altLang="en-US" smtClean="0"/>
              <a:t>2023-10-10</a:t>
            </a:fld>
            <a:endParaRPr lang="ko-KR" altLang="en-US"/>
          </a:p>
        </p:txBody>
      </p:sp>
      <p:sp>
        <p:nvSpPr>
          <p:cNvPr id="5" name="바닥글 개체 틀 4">
            <a:extLst>
              <a:ext uri="{FF2B5EF4-FFF2-40B4-BE49-F238E27FC236}">
                <a16:creationId xmlns:a16="http://schemas.microsoft.com/office/drawing/2014/main" id="{CF054A58-907C-48D5-B430-1316BAEAF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FAFED48-401D-4322-93E3-65CB79860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EC13A-1AC6-41A8-AC00-FB7F42DC10EC}" type="slidenum">
              <a:rPr lang="ko-KR" altLang="en-US" smtClean="0"/>
              <a:t>‹#›</a:t>
            </a:fld>
            <a:endParaRPr lang="ko-KR" altLang="en-US"/>
          </a:p>
        </p:txBody>
      </p:sp>
    </p:spTree>
    <p:extLst>
      <p:ext uri="{BB962C8B-B14F-4D97-AF65-F5344CB8AC3E}">
        <p14:creationId xmlns:p14="http://schemas.microsoft.com/office/powerpoint/2010/main" val="39428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hyperlink" Target="https://andrea.corbellini.name/2015/05/17/elliptic-curve-cryptography-a-gentle-introductio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410.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47.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111.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0.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511.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67C445-BABC-425D-855D-EF60ABC96637}"/>
              </a:ext>
            </a:extLst>
          </p:cNvPr>
          <p:cNvSpPr>
            <a:spLocks noGrp="1"/>
          </p:cNvSpPr>
          <p:nvPr>
            <p:ph type="ctrTitle"/>
          </p:nvPr>
        </p:nvSpPr>
        <p:spPr>
          <a:xfrm>
            <a:off x="1524000" y="1012948"/>
            <a:ext cx="9144000" cy="2387600"/>
          </a:xfrm>
        </p:spPr>
        <p:txBody>
          <a:bodyPr>
            <a:normAutofit/>
          </a:bodyPr>
          <a:lstStyle/>
          <a:p>
            <a:r>
              <a:rPr lang="en-US" altLang="ko-KR" sz="5500" dirty="0"/>
              <a:t>Elliptic Curve Cryptography</a:t>
            </a:r>
            <a:endParaRPr lang="ko-KR" altLang="en-US" sz="5500" dirty="0"/>
          </a:p>
        </p:txBody>
      </p:sp>
      <p:sp>
        <p:nvSpPr>
          <p:cNvPr id="3" name="부제목 2">
            <a:extLst>
              <a:ext uri="{FF2B5EF4-FFF2-40B4-BE49-F238E27FC236}">
                <a16:creationId xmlns:a16="http://schemas.microsoft.com/office/drawing/2014/main" id="{B6B203D6-7320-462B-9958-108C146B4D44}"/>
              </a:ext>
            </a:extLst>
          </p:cNvPr>
          <p:cNvSpPr>
            <a:spLocks noGrp="1"/>
          </p:cNvSpPr>
          <p:nvPr>
            <p:ph type="subTitle" idx="1"/>
          </p:nvPr>
        </p:nvSpPr>
        <p:spPr>
          <a:xfrm>
            <a:off x="1524000" y="3891207"/>
            <a:ext cx="9144000" cy="1655762"/>
          </a:xfrm>
        </p:spPr>
        <p:txBody>
          <a:bodyPr/>
          <a:lstStyle/>
          <a:p>
            <a:r>
              <a:rPr lang="ko-KR" altLang="en-US" dirty="0"/>
              <a:t>분산네트워크 연구실 </a:t>
            </a:r>
            <a:r>
              <a:rPr lang="en-US" altLang="ko-KR" dirty="0"/>
              <a:t>32731 </a:t>
            </a:r>
            <a:r>
              <a:rPr lang="ko-KR" altLang="en-US" dirty="0"/>
              <a:t>김희주</a:t>
            </a:r>
            <a:endParaRPr lang="en-US" altLang="ko-KR" dirty="0"/>
          </a:p>
          <a:p>
            <a:r>
              <a:rPr lang="ko-KR" altLang="en-US" dirty="0"/>
              <a:t>트러스트 메타버스 실현을 위한 블록체인 융합기술 과제</a:t>
            </a:r>
            <a:endParaRPr lang="en-US" altLang="ko-KR" dirty="0"/>
          </a:p>
        </p:txBody>
      </p:sp>
    </p:spTree>
    <p:extLst>
      <p:ext uri="{BB962C8B-B14F-4D97-AF65-F5344CB8AC3E}">
        <p14:creationId xmlns:p14="http://schemas.microsoft.com/office/powerpoint/2010/main" val="2557062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8B36A1-2D50-4CD9-92E1-C0CF8E63684B}"/>
              </a:ext>
            </a:extLst>
          </p:cNvPr>
          <p:cNvSpPr>
            <a:spLocks noGrp="1"/>
          </p:cNvSpPr>
          <p:nvPr>
            <p:ph type="title"/>
          </p:nvPr>
        </p:nvSpPr>
        <p:spPr/>
        <p:txBody>
          <a:bodyPr/>
          <a:lstStyle/>
          <a:p>
            <a:r>
              <a:rPr lang="en-US" altLang="ko-KR" dirty="0"/>
              <a:t>Algebraic addition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8FB245C3-13E7-4C7E-8690-FFDBB4A23FFD}"/>
                  </a:ext>
                </a:extLst>
              </p:cNvPr>
              <p:cNvSpPr>
                <a:spLocks noGrp="1"/>
              </p:cNvSpPr>
              <p:nvPr>
                <p:ph idx="1"/>
              </p:nvPr>
            </p:nvSpPr>
            <p:spPr>
              <a:xfrm>
                <a:off x="838200" y="1690688"/>
                <a:ext cx="10515600" cy="4351338"/>
              </a:xfrm>
            </p:spPr>
            <p:txBody>
              <a:bodyPr/>
              <a:lstStyle/>
              <a:p>
                <a:r>
                  <a:rPr lang="en-US" altLang="ko-KR" dirty="0"/>
                  <a:t>If we want a computer to perform point addition, we need to turn the geometric method into an algebraic method</a:t>
                </a:r>
              </a:p>
              <a:p>
                <a:r>
                  <a:rPr lang="en-US" altLang="ko-KR" sz="1800" dirty="0"/>
                  <a:t>Consider </a:t>
                </a:r>
                <a14:m>
                  <m:oMath xmlns:m="http://schemas.openxmlformats.org/officeDocument/2006/math">
                    <m:r>
                      <a:rPr lang="en-US" altLang="ko-KR" sz="1800" b="0" i="1" smtClean="0">
                        <a:latin typeface="Cambria Math" panose="02040503050406030204" pitchFamily="18" charset="0"/>
                      </a:rPr>
                      <m:t>𝑃</m:t>
                    </m:r>
                    <m:r>
                      <a:rPr lang="en-US" altLang="ko-KR" sz="1800" b="0" i="1" smtClean="0">
                        <a:latin typeface="Cambria Math" panose="02040503050406030204" pitchFamily="18" charset="0"/>
                      </a:rPr>
                      <m:t>=</m:t>
                    </m:r>
                  </m:oMath>
                </a14:m>
                <a:r>
                  <a:rPr lang="en-US" altLang="ko-KR" sz="1800" b="0" dirty="0"/>
                  <a:t> </a:t>
                </a:r>
                <a14:m>
                  <m:oMath xmlns:m="http://schemas.openxmlformats.org/officeDocument/2006/math">
                    <m:r>
                      <a:rPr lang="en-US" altLang="ko-KR" sz="1800" b="0" i="1" dirty="0" smtClean="0">
                        <a:latin typeface="Cambria Math" panose="02040503050406030204" pitchFamily="18" charset="0"/>
                      </a:rPr>
                      <m:t>(</m:t>
                    </m:r>
                    <m:sSub>
                      <m:sSubPr>
                        <m:ctrlPr>
                          <a:rPr lang="en-US" altLang="ko-KR" sz="1800" b="0" i="1" dirty="0" smtClean="0">
                            <a:latin typeface="Cambria Math" panose="02040503050406030204" pitchFamily="18" charset="0"/>
                          </a:rPr>
                        </m:ctrlPr>
                      </m:sSubPr>
                      <m:e>
                        <m:r>
                          <a:rPr lang="en-US" altLang="ko-KR" sz="1800" b="0" i="1" dirty="0" smtClean="0">
                            <a:latin typeface="Cambria Math" panose="02040503050406030204" pitchFamily="18" charset="0"/>
                          </a:rPr>
                          <m:t>𝑥</m:t>
                        </m:r>
                      </m:e>
                      <m:sub>
                        <m:r>
                          <a:rPr lang="en-US" altLang="ko-KR" sz="1800" b="0" i="1" dirty="0" smtClean="0">
                            <a:latin typeface="Cambria Math" panose="02040503050406030204" pitchFamily="18" charset="0"/>
                          </a:rPr>
                          <m:t>𝑃</m:t>
                        </m:r>
                        <m:r>
                          <a:rPr lang="en-US" altLang="ko-KR" sz="1800" b="0" i="1" dirty="0" smtClean="0">
                            <a:latin typeface="Cambria Math" panose="02040503050406030204" pitchFamily="18" charset="0"/>
                          </a:rPr>
                          <m:t> </m:t>
                        </m:r>
                      </m:sub>
                    </m:sSub>
                    <m:r>
                      <a:rPr lang="en-US" altLang="ko-KR" sz="1800" b="0" i="1" dirty="0" smtClean="0">
                        <a:latin typeface="Cambria Math" panose="02040503050406030204" pitchFamily="18" charset="0"/>
                      </a:rPr>
                      <m:t>,</m:t>
                    </m:r>
                    <m:sSub>
                      <m:sSubPr>
                        <m:ctrlPr>
                          <a:rPr lang="en-US" altLang="ko-KR" sz="1800" b="0" i="1" dirty="0" smtClean="0">
                            <a:latin typeface="Cambria Math" panose="02040503050406030204" pitchFamily="18" charset="0"/>
                          </a:rPr>
                        </m:ctrlPr>
                      </m:sSubPr>
                      <m:e>
                        <m:r>
                          <a:rPr lang="en-US" altLang="ko-KR" sz="1800" b="0" i="1" dirty="0" smtClean="0">
                            <a:latin typeface="Cambria Math" panose="02040503050406030204" pitchFamily="18" charset="0"/>
                          </a:rPr>
                          <m:t>𝑦</m:t>
                        </m:r>
                      </m:e>
                      <m:sub>
                        <m:r>
                          <a:rPr lang="en-US" altLang="ko-KR" sz="1800" b="0" i="1" dirty="0" smtClean="0">
                            <a:latin typeface="Cambria Math" panose="02040503050406030204" pitchFamily="18" charset="0"/>
                          </a:rPr>
                          <m:t>𝑃</m:t>
                        </m:r>
                      </m:sub>
                    </m:sSub>
                    <m:r>
                      <a:rPr lang="en-US" altLang="ko-KR" sz="1800" b="0" i="1" dirty="0" smtClean="0">
                        <a:latin typeface="Cambria Math" panose="02040503050406030204" pitchFamily="18" charset="0"/>
                      </a:rPr>
                      <m:t>)</m:t>
                    </m:r>
                  </m:oMath>
                </a14:m>
                <a:r>
                  <a:rPr lang="en-US" altLang="ko-KR" sz="1800" b="0" dirty="0"/>
                  <a:t> and </a:t>
                </a:r>
                <a14:m>
                  <m:oMath xmlns:m="http://schemas.openxmlformats.org/officeDocument/2006/math">
                    <m:r>
                      <a:rPr lang="en-US" altLang="ko-KR" sz="1800" b="0" i="1" smtClean="0">
                        <a:latin typeface="Cambria Math" panose="02040503050406030204" pitchFamily="18" charset="0"/>
                      </a:rPr>
                      <m:t>𝑄</m:t>
                    </m:r>
                    <m:r>
                      <a:rPr lang="en-US" altLang="ko-KR" sz="1800" b="0" i="1" smtClean="0">
                        <a:latin typeface="Cambria Math" panose="02040503050406030204" pitchFamily="18" charset="0"/>
                      </a:rPr>
                      <m:t>=(</m:t>
                    </m:r>
                    <m:sSub>
                      <m:sSubPr>
                        <m:ctrlPr>
                          <a:rPr lang="en-US" altLang="ko-KR" sz="1800" b="0" i="1" dirty="0" smtClean="0">
                            <a:latin typeface="Cambria Math" panose="02040503050406030204" pitchFamily="18" charset="0"/>
                          </a:rPr>
                        </m:ctrlPr>
                      </m:sSubPr>
                      <m:e>
                        <m:r>
                          <a:rPr lang="en-US" altLang="ko-KR" sz="1800" b="0" i="1" dirty="0" smtClean="0">
                            <a:latin typeface="Cambria Math" panose="02040503050406030204" pitchFamily="18" charset="0"/>
                          </a:rPr>
                          <m:t>𝑥</m:t>
                        </m:r>
                      </m:e>
                      <m:sub>
                        <m:r>
                          <a:rPr lang="en-US" altLang="ko-KR" sz="1800" b="0" i="1" dirty="0" smtClean="0">
                            <a:latin typeface="Cambria Math" panose="02040503050406030204" pitchFamily="18" charset="0"/>
                          </a:rPr>
                          <m:t>𝑄</m:t>
                        </m:r>
                        <m:r>
                          <a:rPr lang="en-US" altLang="ko-KR" sz="1800" b="0" i="1" dirty="0" smtClean="0">
                            <a:latin typeface="Cambria Math" panose="02040503050406030204" pitchFamily="18" charset="0"/>
                          </a:rPr>
                          <m:t> </m:t>
                        </m:r>
                      </m:sub>
                    </m:sSub>
                    <m:r>
                      <a:rPr lang="en-US" altLang="ko-KR" sz="1800" b="0" i="1" dirty="0" smtClean="0">
                        <a:latin typeface="Cambria Math" panose="02040503050406030204" pitchFamily="18" charset="0"/>
                      </a:rPr>
                      <m:t>,</m:t>
                    </m:r>
                    <m:sSub>
                      <m:sSubPr>
                        <m:ctrlPr>
                          <a:rPr lang="en-US" altLang="ko-KR" sz="1800" b="0" i="1" dirty="0" smtClean="0">
                            <a:latin typeface="Cambria Math" panose="02040503050406030204" pitchFamily="18" charset="0"/>
                          </a:rPr>
                        </m:ctrlPr>
                      </m:sSubPr>
                      <m:e>
                        <m:r>
                          <a:rPr lang="en-US" altLang="ko-KR" sz="1800" b="0" i="1" dirty="0" smtClean="0">
                            <a:latin typeface="Cambria Math" panose="02040503050406030204" pitchFamily="18" charset="0"/>
                          </a:rPr>
                          <m:t>𝑦</m:t>
                        </m:r>
                      </m:e>
                      <m:sub>
                        <m:r>
                          <a:rPr lang="en-US" altLang="ko-KR" sz="1800" b="0" i="1" dirty="0" smtClean="0">
                            <a:latin typeface="Cambria Math" panose="02040503050406030204" pitchFamily="18" charset="0"/>
                          </a:rPr>
                          <m:t>𝑄</m:t>
                        </m:r>
                      </m:sub>
                    </m:sSub>
                    <m:r>
                      <a:rPr lang="en-US" altLang="ko-KR" sz="1800" b="0" i="1" dirty="0" smtClean="0">
                        <a:latin typeface="Cambria Math" panose="02040503050406030204" pitchFamily="18" charset="0"/>
                      </a:rPr>
                      <m:t>)</m:t>
                    </m:r>
                  </m:oMath>
                </a14:m>
                <a:r>
                  <a:rPr lang="en-US" altLang="ko-KR" sz="1800" dirty="0"/>
                  <a:t>are two non-zero, non-symmetric points</a:t>
                </a:r>
                <a:endParaRPr lang="ko-KR" altLang="en-US" sz="1800" dirty="0"/>
              </a:p>
            </p:txBody>
          </p:sp>
        </mc:Choice>
        <mc:Fallback xmlns="">
          <p:sp>
            <p:nvSpPr>
              <p:cNvPr id="3" name="내용 개체 틀 2">
                <a:extLst>
                  <a:ext uri="{FF2B5EF4-FFF2-40B4-BE49-F238E27FC236}">
                    <a16:creationId xmlns:a16="http://schemas.microsoft.com/office/drawing/2014/main" id="{8FB245C3-13E7-4C7E-8690-FFDBB4A23FFD}"/>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3"/>
                <a:stretch>
                  <a:fillRect l="-1043" t="-2381" r="-1507"/>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DE02F179-C02B-4AA6-9726-E7B9492C2CA6}"/>
              </a:ext>
            </a:extLst>
          </p:cNvPr>
          <p:cNvPicPr>
            <a:picLocks noChangeAspect="1"/>
          </p:cNvPicPr>
          <p:nvPr/>
        </p:nvPicPr>
        <p:blipFill>
          <a:blip r:embed="rId4"/>
          <a:stretch>
            <a:fillRect/>
          </a:stretch>
        </p:blipFill>
        <p:spPr>
          <a:xfrm>
            <a:off x="1181918" y="3016251"/>
            <a:ext cx="5970549" cy="333648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DE3F854-B2FD-4E0F-8F2E-864C37987D2A}"/>
                  </a:ext>
                </a:extLst>
              </p:cNvPr>
              <p:cNvSpPr txBox="1"/>
              <p:nvPr/>
            </p:nvSpPr>
            <p:spPr>
              <a:xfrm>
                <a:off x="6350429" y="3084162"/>
                <a:ext cx="1604075" cy="276999"/>
              </a:xfrm>
              <a:prstGeom prst="rect">
                <a:avLst/>
              </a:prstGeom>
              <a:noFill/>
            </p:spPr>
            <p:txBody>
              <a:bodyPr wrap="square" rtlCol="0">
                <a:spAutoFit/>
              </a:bodyPr>
              <a:lstStyle/>
              <a:p>
                <a14:m>
                  <m:oMath xmlns:m="http://schemas.openxmlformats.org/officeDocument/2006/math">
                    <m:r>
                      <a:rPr lang="en-US" altLang="ko-KR" sz="1200" b="0" i="1" dirty="0" smtClean="0">
                        <a:latin typeface="Cambria Math" panose="02040503050406030204" pitchFamily="18" charset="0"/>
                      </a:rPr>
                      <m:t>𝑚</m:t>
                    </m:r>
                  </m:oMath>
                </a14:m>
                <a:r>
                  <a:rPr lang="ko-KR" altLang="en-US" sz="1200" dirty="0"/>
                  <a:t> </a:t>
                </a:r>
                <a:r>
                  <a:rPr lang="en-US" altLang="ko-KR" sz="1200" dirty="0"/>
                  <a:t>= </a:t>
                </a:r>
                <a:r>
                  <a:rPr lang="ko-KR" altLang="en-US" sz="1200" dirty="0"/>
                  <a:t>기울기</a:t>
                </a:r>
              </a:p>
            </p:txBody>
          </p:sp>
        </mc:Choice>
        <mc:Fallback xmlns="">
          <p:sp>
            <p:nvSpPr>
              <p:cNvPr id="8" name="TextBox 7">
                <a:extLst>
                  <a:ext uri="{FF2B5EF4-FFF2-40B4-BE49-F238E27FC236}">
                    <a16:creationId xmlns:a16="http://schemas.microsoft.com/office/drawing/2014/main" id="{5DE3F854-B2FD-4E0F-8F2E-864C37987D2A}"/>
                  </a:ext>
                </a:extLst>
              </p:cNvPr>
              <p:cNvSpPr txBox="1">
                <a:spLocks noRot="1" noChangeAspect="1" noMove="1" noResize="1" noEditPoints="1" noAdjustHandles="1" noChangeArrowheads="1" noChangeShapeType="1" noTextEdit="1"/>
              </p:cNvSpPr>
              <p:nvPr/>
            </p:nvSpPr>
            <p:spPr>
              <a:xfrm>
                <a:off x="6350429" y="3084162"/>
                <a:ext cx="1604075" cy="276999"/>
              </a:xfrm>
              <a:prstGeom prst="rect">
                <a:avLst/>
              </a:prstGeom>
              <a:blipFill>
                <a:blip r:embed="rId5"/>
                <a:stretch>
                  <a:fillRect t="-4444" b="-155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21F4AE-1148-4224-9E7E-9474ECDCF192}"/>
                  </a:ext>
                </a:extLst>
              </p:cNvPr>
              <p:cNvSpPr txBox="1"/>
              <p:nvPr/>
            </p:nvSpPr>
            <p:spPr>
              <a:xfrm>
                <a:off x="1504627" y="4545992"/>
                <a:ext cx="1604075" cy="276999"/>
              </a:xfrm>
              <a:prstGeom prst="rect">
                <a:avLst/>
              </a:prstGeom>
              <a:noFill/>
            </p:spPr>
            <p:txBody>
              <a:bodyPr wrap="square" rtlCol="0">
                <a:spAutoFit/>
              </a:bodyPr>
              <a:lstStyle/>
              <a:p>
                <a14:m>
                  <m:oMath xmlns:m="http://schemas.openxmlformats.org/officeDocument/2006/math">
                    <m:r>
                      <a:rPr lang="ko-KR" altLang="en-US" sz="1200" b="0" i="1" dirty="0" smtClean="0">
                        <a:latin typeface="Cambria Math" panose="02040503050406030204" pitchFamily="18" charset="0"/>
                      </a:rPr>
                      <m:t>교</m:t>
                    </m:r>
                  </m:oMath>
                </a14:m>
                <a:r>
                  <a:rPr lang="ko-KR" altLang="en-US" sz="1200" dirty="0"/>
                  <a:t>점</a:t>
                </a:r>
              </a:p>
            </p:txBody>
          </p:sp>
        </mc:Choice>
        <mc:Fallback xmlns="">
          <p:sp>
            <p:nvSpPr>
              <p:cNvPr id="9" name="TextBox 8">
                <a:extLst>
                  <a:ext uri="{FF2B5EF4-FFF2-40B4-BE49-F238E27FC236}">
                    <a16:creationId xmlns:a16="http://schemas.microsoft.com/office/drawing/2014/main" id="{5121F4AE-1148-4224-9E7E-9474ECDCF192}"/>
                  </a:ext>
                </a:extLst>
              </p:cNvPr>
              <p:cNvSpPr txBox="1">
                <a:spLocks noRot="1" noChangeAspect="1" noMove="1" noResize="1" noEditPoints="1" noAdjustHandles="1" noChangeArrowheads="1" noChangeShapeType="1" noTextEdit="1"/>
              </p:cNvSpPr>
              <p:nvPr/>
            </p:nvSpPr>
            <p:spPr>
              <a:xfrm>
                <a:off x="1504627" y="4545992"/>
                <a:ext cx="1604075" cy="276999"/>
              </a:xfrm>
              <a:prstGeom prst="rect">
                <a:avLst/>
              </a:prstGeom>
              <a:blipFill>
                <a:blip r:embed="rId6"/>
                <a:stretch>
                  <a:fillRect t="-4444" b="-15556"/>
                </a:stretch>
              </a:blipFill>
            </p:spPr>
            <p:txBody>
              <a:bodyPr/>
              <a:lstStyle/>
              <a:p>
                <a:r>
                  <a:rPr lang="ko-KR" altLang="en-US">
                    <a:noFill/>
                  </a:rPr>
                  <a:t> </a:t>
                </a:r>
              </a:p>
            </p:txBody>
          </p:sp>
        </mc:Fallback>
      </mc:AlternateContent>
      <p:pic>
        <p:nvPicPr>
          <p:cNvPr id="11" name="그림 10">
            <a:extLst>
              <a:ext uri="{FF2B5EF4-FFF2-40B4-BE49-F238E27FC236}">
                <a16:creationId xmlns:a16="http://schemas.microsoft.com/office/drawing/2014/main" id="{094B7A20-9403-4C47-951E-E3F6416A544E}"/>
              </a:ext>
            </a:extLst>
          </p:cNvPr>
          <p:cNvPicPr>
            <a:picLocks noChangeAspect="1"/>
          </p:cNvPicPr>
          <p:nvPr/>
        </p:nvPicPr>
        <p:blipFill>
          <a:blip r:embed="rId7"/>
          <a:stretch>
            <a:fillRect/>
          </a:stretch>
        </p:blipFill>
        <p:spPr>
          <a:xfrm>
            <a:off x="1181918" y="6352732"/>
            <a:ext cx="7455283" cy="292115"/>
          </a:xfrm>
          <a:prstGeom prst="rect">
            <a:avLst/>
          </a:prstGeom>
        </p:spPr>
      </p:pic>
    </p:spTree>
    <p:extLst>
      <p:ext uri="{BB962C8B-B14F-4D97-AF65-F5344CB8AC3E}">
        <p14:creationId xmlns:p14="http://schemas.microsoft.com/office/powerpoint/2010/main" val="154278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48FC0D-9A45-443F-BC9A-FD8E1A9E5545}"/>
              </a:ext>
            </a:extLst>
          </p:cNvPr>
          <p:cNvSpPr>
            <a:spLocks noGrp="1"/>
          </p:cNvSpPr>
          <p:nvPr>
            <p:ph type="title"/>
          </p:nvPr>
        </p:nvSpPr>
        <p:spPr/>
        <p:txBody>
          <a:bodyPr/>
          <a:lstStyle/>
          <a:p>
            <a:r>
              <a:rPr lang="en-US" altLang="ko-KR" dirty="0"/>
              <a:t>Algebraic addition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255647D-1B8F-4517-96EE-660028352EEC}"/>
                  </a:ext>
                </a:extLst>
              </p:cNvPr>
              <p:cNvSpPr>
                <a:spLocks noGrp="1"/>
              </p:cNvSpPr>
              <p:nvPr>
                <p:ph idx="1"/>
              </p:nvPr>
            </p:nvSpPr>
            <p:spPr>
              <a:xfrm>
                <a:off x="838200" y="1690688"/>
                <a:ext cx="10515600" cy="2118694"/>
              </a:xfrm>
            </p:spPr>
            <p:txBody>
              <a:bodyPr/>
              <a:lstStyle/>
              <a:p>
                <a:r>
                  <a:rPr lang="en-US" altLang="ko-KR" sz="2600" dirty="0"/>
                  <a:t>If we wanted to check whether this result is right, we would have had to check whether </a:t>
                </a:r>
                <a14:m>
                  <m:oMath xmlns:m="http://schemas.openxmlformats.org/officeDocument/2006/math">
                    <m:r>
                      <a:rPr lang="en-US" altLang="ko-KR" sz="2600" b="0" i="1" smtClean="0">
                        <a:latin typeface="Cambria Math" panose="02040503050406030204" pitchFamily="18" charset="0"/>
                      </a:rPr>
                      <m:t>𝑅</m:t>
                    </m:r>
                  </m:oMath>
                </a14:m>
                <a:r>
                  <a:rPr lang="ko-KR" altLang="en-US" sz="2600" dirty="0"/>
                  <a:t> </a:t>
                </a:r>
                <a:r>
                  <a:rPr lang="en-US" altLang="ko-KR" sz="2600" dirty="0"/>
                  <a:t>belongs to the curve and whether </a:t>
                </a:r>
                <a14:m>
                  <m:oMath xmlns:m="http://schemas.openxmlformats.org/officeDocument/2006/math">
                    <m:r>
                      <a:rPr lang="en-US" altLang="ko-KR" sz="2600" b="0" i="1" smtClean="0">
                        <a:latin typeface="Cambria Math" panose="02040503050406030204" pitchFamily="18" charset="0"/>
                      </a:rPr>
                      <m:t>𝑃</m:t>
                    </m:r>
                  </m:oMath>
                </a14:m>
                <a:r>
                  <a:rPr lang="en-US" altLang="ko-KR" sz="2600" dirty="0"/>
                  <a:t>, </a:t>
                </a:r>
                <a14:m>
                  <m:oMath xmlns:m="http://schemas.openxmlformats.org/officeDocument/2006/math">
                    <m:r>
                      <a:rPr lang="en-US" altLang="ko-KR" sz="2600" b="0" i="1" smtClean="0">
                        <a:latin typeface="Cambria Math" panose="02040503050406030204" pitchFamily="18" charset="0"/>
                      </a:rPr>
                      <m:t>𝑄</m:t>
                    </m:r>
                  </m:oMath>
                </a14:m>
                <a:r>
                  <a:rPr lang="ko-KR" altLang="en-US" sz="2600" dirty="0"/>
                  <a:t> </a:t>
                </a:r>
                <a:r>
                  <a:rPr lang="en-US" altLang="ko-KR" sz="2600" dirty="0"/>
                  <a:t>and </a:t>
                </a:r>
                <a14:m>
                  <m:oMath xmlns:m="http://schemas.openxmlformats.org/officeDocument/2006/math">
                    <m:r>
                      <a:rPr lang="en-US" altLang="ko-KR" sz="2600" b="0" i="1" smtClean="0">
                        <a:latin typeface="Cambria Math" panose="02040503050406030204" pitchFamily="18" charset="0"/>
                      </a:rPr>
                      <m:t>𝑅</m:t>
                    </m:r>
                  </m:oMath>
                </a14:m>
                <a:r>
                  <a:rPr lang="ko-KR" altLang="en-US" sz="2600" dirty="0"/>
                  <a:t> </a:t>
                </a:r>
                <a:r>
                  <a:rPr lang="en-US" altLang="ko-KR" sz="2600" dirty="0"/>
                  <a:t>are aligned.</a:t>
                </a:r>
              </a:p>
              <a:p>
                <a:pPr lvl="1"/>
                <a:r>
                  <a:rPr lang="en-US" altLang="ko-KR" sz="2200" dirty="0"/>
                  <a:t>Checking points is not hard, but checking that </a:t>
                </a:r>
                <a14:m>
                  <m:oMath xmlns:m="http://schemas.openxmlformats.org/officeDocument/2006/math">
                    <m:r>
                      <a:rPr lang="en-US" altLang="ko-KR" sz="2200" b="0" i="1" smtClean="0">
                        <a:latin typeface="Cambria Math" panose="02040503050406030204" pitchFamily="18" charset="0"/>
                      </a:rPr>
                      <m:t>𝑅</m:t>
                    </m:r>
                  </m:oMath>
                </a14:m>
                <a:r>
                  <a:rPr lang="ko-KR" altLang="en-US" sz="2200" dirty="0"/>
                  <a:t> </a:t>
                </a:r>
                <a:r>
                  <a:rPr lang="en-US" altLang="ko-KR" sz="2200" dirty="0"/>
                  <a:t>belongs to the curve is hard because we need to solve a cubic equation</a:t>
                </a:r>
              </a:p>
              <a:p>
                <a:pPr marL="457200" lvl="1" indent="0">
                  <a:buNone/>
                </a:pPr>
                <a:endParaRPr lang="en-US" altLang="ko-KR" dirty="0"/>
              </a:p>
            </p:txBody>
          </p:sp>
        </mc:Choice>
        <mc:Fallback xmlns="">
          <p:sp>
            <p:nvSpPr>
              <p:cNvPr id="3" name="내용 개체 틀 2">
                <a:extLst>
                  <a:ext uri="{FF2B5EF4-FFF2-40B4-BE49-F238E27FC236}">
                    <a16:creationId xmlns:a16="http://schemas.microsoft.com/office/drawing/2014/main" id="{4255647D-1B8F-4517-96EE-660028352EEC}"/>
                  </a:ext>
                </a:extLst>
              </p:cNvPr>
              <p:cNvSpPr>
                <a:spLocks noGrp="1" noRot="1" noChangeAspect="1" noMove="1" noResize="1" noEditPoints="1" noAdjustHandles="1" noChangeArrowheads="1" noChangeShapeType="1" noTextEdit="1"/>
              </p:cNvSpPr>
              <p:nvPr>
                <p:ph idx="1"/>
              </p:nvPr>
            </p:nvSpPr>
            <p:spPr>
              <a:xfrm>
                <a:off x="838200" y="1690688"/>
                <a:ext cx="10515600" cy="2118694"/>
              </a:xfrm>
              <a:blipFill>
                <a:blip r:embed="rId2"/>
                <a:stretch>
                  <a:fillRect l="-928" t="-4310"/>
                </a:stretch>
              </a:blipFill>
            </p:spPr>
            <p:txBody>
              <a:bodyPr/>
              <a:lstStyle/>
              <a:p>
                <a:r>
                  <a:rPr lang="ko-KR" altLang="en-US">
                    <a:noFill/>
                  </a:rPr>
                  <a:t> </a:t>
                </a:r>
              </a:p>
            </p:txBody>
          </p:sp>
        </mc:Fallback>
      </mc:AlternateContent>
      <p:pic>
        <p:nvPicPr>
          <p:cNvPr id="12" name="그림 11">
            <a:extLst>
              <a:ext uri="{FF2B5EF4-FFF2-40B4-BE49-F238E27FC236}">
                <a16:creationId xmlns:a16="http://schemas.microsoft.com/office/drawing/2014/main" id="{6CBB9085-2706-44C0-902D-B947CF0D8872}"/>
              </a:ext>
            </a:extLst>
          </p:cNvPr>
          <p:cNvPicPr>
            <a:picLocks noChangeAspect="1"/>
          </p:cNvPicPr>
          <p:nvPr/>
        </p:nvPicPr>
        <p:blipFill>
          <a:blip r:embed="rId3"/>
          <a:stretch>
            <a:fillRect/>
          </a:stretch>
        </p:blipFill>
        <p:spPr>
          <a:xfrm>
            <a:off x="1517453" y="3649528"/>
            <a:ext cx="9693007" cy="2557543"/>
          </a:xfrm>
          <a:prstGeom prst="rect">
            <a:avLst/>
          </a:prstGeom>
        </p:spPr>
      </p:pic>
    </p:spTree>
    <p:extLst>
      <p:ext uri="{BB962C8B-B14F-4D97-AF65-F5344CB8AC3E}">
        <p14:creationId xmlns:p14="http://schemas.microsoft.com/office/powerpoint/2010/main" val="235136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48FC0D-9A45-443F-BC9A-FD8E1A9E5545}"/>
              </a:ext>
            </a:extLst>
          </p:cNvPr>
          <p:cNvSpPr>
            <a:spLocks noGrp="1"/>
          </p:cNvSpPr>
          <p:nvPr>
            <p:ph type="title"/>
          </p:nvPr>
        </p:nvSpPr>
        <p:spPr/>
        <p:txBody>
          <a:bodyPr/>
          <a:lstStyle/>
          <a:p>
            <a:r>
              <a:rPr lang="en-US" altLang="ko-KR" dirty="0"/>
              <a:t>Algebraic addition</a:t>
            </a:r>
            <a:endParaRPr lang="ko-KR" altLang="en-US" dirty="0"/>
          </a:p>
        </p:txBody>
      </p:sp>
      <mc:AlternateContent xmlns:mc="http://schemas.openxmlformats.org/markup-compatibility/2006" xmlns:a14="http://schemas.microsoft.com/office/drawing/2010/main">
        <mc:Choice Requires="a14">
          <p:sp>
            <p:nvSpPr>
              <p:cNvPr id="7" name="내용 개체 틀 2">
                <a:extLst>
                  <a:ext uri="{FF2B5EF4-FFF2-40B4-BE49-F238E27FC236}">
                    <a16:creationId xmlns:a16="http://schemas.microsoft.com/office/drawing/2014/main" id="{E751B3A4-088C-4B86-A346-6551E0A2EA40}"/>
                  </a:ext>
                </a:extLst>
              </p:cNvPr>
              <p:cNvSpPr txBox="1">
                <a:spLocks/>
              </p:cNvSpPr>
              <p:nvPr/>
            </p:nvSpPr>
            <p:spPr>
              <a:xfrm>
                <a:off x="838200" y="1998070"/>
                <a:ext cx="10515600" cy="211869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600" dirty="0"/>
                  <a:t>These equations work even if one of </a:t>
                </a:r>
                <a14:m>
                  <m:oMath xmlns:m="http://schemas.openxmlformats.org/officeDocument/2006/math">
                    <m:r>
                      <a:rPr lang="en-US" altLang="ko-KR" sz="2600" b="0" i="1" smtClean="0">
                        <a:latin typeface="Cambria Math" panose="02040503050406030204" pitchFamily="18" charset="0"/>
                      </a:rPr>
                      <m:t>𝑃</m:t>
                    </m:r>
                  </m:oMath>
                </a14:m>
                <a:r>
                  <a:rPr lang="en-US" altLang="ko-KR" sz="2600" dirty="0"/>
                  <a:t> or </a:t>
                </a:r>
                <a14:m>
                  <m:oMath xmlns:m="http://schemas.openxmlformats.org/officeDocument/2006/math">
                    <m:r>
                      <a:rPr lang="en-US" altLang="ko-KR" sz="2600" b="0" i="1" smtClean="0">
                        <a:latin typeface="Cambria Math" panose="02040503050406030204" pitchFamily="18" charset="0"/>
                      </a:rPr>
                      <m:t>𝑄</m:t>
                    </m:r>
                  </m:oMath>
                </a14:m>
                <a:r>
                  <a:rPr lang="ko-KR" altLang="en-US" sz="2600" dirty="0"/>
                  <a:t> </a:t>
                </a:r>
                <a:r>
                  <a:rPr lang="en-US" altLang="ko-KR" sz="2600" dirty="0"/>
                  <a:t>is a tangency point.</a:t>
                </a:r>
                <a:r>
                  <a:rPr lang="ko-KR" altLang="en-US" sz="2600" dirty="0"/>
                  <a:t> </a:t>
                </a:r>
                <a:endParaRPr lang="en-US" altLang="ko-KR" sz="2600" dirty="0"/>
              </a:p>
              <a:p>
                <a:pPr marL="457200" lvl="1" indent="0">
                  <a:buFont typeface="Arial" panose="020B0604020202020204" pitchFamily="34" charset="0"/>
                  <a:buNone/>
                </a:pPr>
                <a:endParaRPr lang="en-US" altLang="ko-KR" dirty="0"/>
              </a:p>
            </p:txBody>
          </p:sp>
        </mc:Choice>
        <mc:Fallback xmlns="">
          <p:sp>
            <p:nvSpPr>
              <p:cNvPr id="7" name="내용 개체 틀 2">
                <a:extLst>
                  <a:ext uri="{FF2B5EF4-FFF2-40B4-BE49-F238E27FC236}">
                    <a16:creationId xmlns:a16="http://schemas.microsoft.com/office/drawing/2014/main" id="{E751B3A4-088C-4B86-A346-6551E0A2EA40}"/>
                  </a:ext>
                </a:extLst>
              </p:cNvPr>
              <p:cNvSpPr txBox="1">
                <a:spLocks noRot="1" noChangeAspect="1" noMove="1" noResize="1" noEditPoints="1" noAdjustHandles="1" noChangeArrowheads="1" noChangeShapeType="1" noTextEdit="1"/>
              </p:cNvSpPr>
              <p:nvPr/>
            </p:nvSpPr>
            <p:spPr>
              <a:xfrm>
                <a:off x="838200" y="1998070"/>
                <a:ext cx="10515600" cy="2118694"/>
              </a:xfrm>
              <a:prstGeom prst="rect">
                <a:avLst/>
              </a:prstGeom>
              <a:blipFill>
                <a:blip r:embed="rId2"/>
                <a:stretch>
                  <a:fillRect l="-928" t="-4323"/>
                </a:stretch>
              </a:blipFill>
            </p:spPr>
            <p:txBody>
              <a:bodyPr/>
              <a:lstStyle/>
              <a:p>
                <a:r>
                  <a:rPr lang="ko-KR" altLang="en-US">
                    <a:noFill/>
                  </a:rPr>
                  <a:t> </a:t>
                </a:r>
              </a:p>
            </p:txBody>
          </p:sp>
        </mc:Fallback>
      </mc:AlternateContent>
      <p:pic>
        <p:nvPicPr>
          <p:cNvPr id="14" name="그림 13">
            <a:extLst>
              <a:ext uri="{FF2B5EF4-FFF2-40B4-BE49-F238E27FC236}">
                <a16:creationId xmlns:a16="http://schemas.microsoft.com/office/drawing/2014/main" id="{2CCFAA52-6F9B-4912-A734-D6EADBF50BAD}"/>
              </a:ext>
            </a:extLst>
          </p:cNvPr>
          <p:cNvPicPr>
            <a:picLocks noChangeAspect="1"/>
          </p:cNvPicPr>
          <p:nvPr/>
        </p:nvPicPr>
        <p:blipFill>
          <a:blip r:embed="rId3"/>
          <a:stretch>
            <a:fillRect/>
          </a:stretch>
        </p:blipFill>
        <p:spPr>
          <a:xfrm>
            <a:off x="1906584" y="2745006"/>
            <a:ext cx="8378832" cy="2547665"/>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C9B7F07-994F-4231-9684-86436196579A}"/>
                  </a:ext>
                </a:extLst>
              </p:cNvPr>
              <p:cNvSpPr txBox="1"/>
              <p:nvPr/>
            </p:nvSpPr>
            <p:spPr>
              <a:xfrm>
                <a:off x="3131950" y="5321040"/>
                <a:ext cx="16040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𝑃</m:t>
                      </m:r>
                      <m:r>
                        <a:rPr lang="en-US" altLang="ko-KR" b="0">
                          <a:latin typeface="Cambria Math" panose="02040503050406030204" pitchFamily="18" charset="0"/>
                        </a:rPr>
                        <m:t>+</m:t>
                      </m:r>
                      <m:r>
                        <a:rPr lang="en-US" altLang="ko-KR" b="0" i="1">
                          <a:latin typeface="Cambria Math" panose="02040503050406030204" pitchFamily="18" charset="0"/>
                        </a:rPr>
                        <m:t>𝑄</m:t>
                      </m:r>
                      <m:r>
                        <a:rPr lang="en-US" altLang="ko-KR" b="0">
                          <a:latin typeface="Cambria Math" panose="02040503050406030204" pitchFamily="18" charset="0"/>
                        </a:rPr>
                        <m:t>=</m:t>
                      </m:r>
                      <m:r>
                        <a:rPr lang="en-US" altLang="ko-KR" b="0" i="1" smtClean="0">
                          <a:latin typeface="Cambria Math" panose="02040503050406030204" pitchFamily="18" charset="0"/>
                        </a:rPr>
                        <m:t>−</m:t>
                      </m:r>
                      <m:r>
                        <m:rPr>
                          <m:sty m:val="p"/>
                        </m:rPr>
                        <a:rPr lang="en-US" altLang="ko-KR" b="0" i="0" smtClean="0">
                          <a:latin typeface="Cambria Math" panose="02040503050406030204" pitchFamily="18" charset="0"/>
                        </a:rPr>
                        <m:t>R</m:t>
                      </m:r>
                    </m:oMath>
                  </m:oMathPara>
                </a14:m>
                <a:endParaRPr lang="en-US" altLang="ko-KR" dirty="0"/>
              </a:p>
            </p:txBody>
          </p:sp>
        </mc:Choice>
        <mc:Fallback xmlns="">
          <p:sp>
            <p:nvSpPr>
              <p:cNvPr id="15" name="TextBox 14">
                <a:extLst>
                  <a:ext uri="{FF2B5EF4-FFF2-40B4-BE49-F238E27FC236}">
                    <a16:creationId xmlns:a16="http://schemas.microsoft.com/office/drawing/2014/main" id="{7C9B7F07-994F-4231-9684-86436196579A}"/>
                  </a:ext>
                </a:extLst>
              </p:cNvPr>
              <p:cNvSpPr txBox="1">
                <a:spLocks noRot="1" noChangeAspect="1" noMove="1" noResize="1" noEditPoints="1" noAdjustHandles="1" noChangeArrowheads="1" noChangeShapeType="1" noTextEdit="1"/>
              </p:cNvSpPr>
              <p:nvPr/>
            </p:nvSpPr>
            <p:spPr>
              <a:xfrm>
                <a:off x="3131950" y="5321040"/>
                <a:ext cx="1604075" cy="369332"/>
              </a:xfrm>
              <a:prstGeom prst="rect">
                <a:avLst/>
              </a:prstGeom>
              <a:blipFill>
                <a:blip r:embed="rId4"/>
                <a:stretch>
                  <a:fillRect b="-1333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23470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0D1178-28BE-43EC-A271-5C251DA14670}"/>
              </a:ext>
            </a:extLst>
          </p:cNvPr>
          <p:cNvSpPr>
            <a:spLocks noGrp="1"/>
          </p:cNvSpPr>
          <p:nvPr>
            <p:ph type="title"/>
          </p:nvPr>
        </p:nvSpPr>
        <p:spPr/>
        <p:txBody>
          <a:bodyPr/>
          <a:lstStyle/>
          <a:p>
            <a:r>
              <a:rPr lang="en-US" altLang="ko-KR" dirty="0"/>
              <a:t>Algebraic addition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6AE506E3-16A9-4C02-927E-4333ECC62980}"/>
                  </a:ext>
                </a:extLst>
              </p:cNvPr>
              <p:cNvSpPr>
                <a:spLocks noGrp="1"/>
              </p:cNvSpPr>
              <p:nvPr>
                <p:ph idx="1"/>
              </p:nvPr>
            </p:nvSpPr>
            <p:spPr>
              <a:xfrm>
                <a:off x="838200" y="1690688"/>
                <a:ext cx="10515600" cy="4351338"/>
              </a:xfrm>
            </p:spPr>
            <p:txBody>
              <a:bodyPr/>
              <a:lstStyle/>
              <a:p>
                <a14:m>
                  <m:oMath xmlns:m="http://schemas.openxmlformats.org/officeDocument/2006/math">
                    <m:r>
                      <a:rPr lang="en-US" altLang="ko-KR" sz="2600" b="0" i="1" smtClean="0">
                        <a:latin typeface="Cambria Math" panose="02040503050406030204" pitchFamily="18" charset="0"/>
                      </a:rPr>
                      <m:t>𝑃</m:t>
                    </m:r>
                    <m:r>
                      <a:rPr lang="en-US" altLang="ko-KR" sz="2600" b="0" i="1" smtClean="0">
                        <a:latin typeface="Cambria Math" panose="02040503050406030204" pitchFamily="18" charset="0"/>
                      </a:rPr>
                      <m:t>=</m:t>
                    </m:r>
                    <m:r>
                      <a:rPr lang="en-US" altLang="ko-KR" sz="2600" b="0" i="1" smtClean="0">
                        <a:latin typeface="Cambria Math" panose="02040503050406030204" pitchFamily="18" charset="0"/>
                      </a:rPr>
                      <m:t>𝑄</m:t>
                    </m:r>
                  </m:oMath>
                </a14:m>
                <a:r>
                  <a:rPr lang="ko-KR" altLang="en-US" sz="2600" dirty="0"/>
                  <a:t> </a:t>
                </a:r>
                <a:r>
                  <a:rPr lang="en-US" altLang="ko-KR" sz="2600" dirty="0"/>
                  <a:t>needs to be treated a bit differently</a:t>
                </a:r>
              </a:p>
              <a:p>
                <a:pPr lvl="1"/>
                <a:r>
                  <a:rPr lang="en-US" altLang="ko-KR" sz="2200" dirty="0"/>
                  <a:t>The equations for </a:t>
                </a:r>
                <a14:m>
                  <m:oMath xmlns:m="http://schemas.openxmlformats.org/officeDocument/2006/math">
                    <m:sSub>
                      <m:sSubPr>
                        <m:ctrlPr>
                          <a:rPr lang="en-US" altLang="ko-KR" sz="2200" b="0" i="1" dirty="0" smtClean="0">
                            <a:latin typeface="Cambria Math" panose="02040503050406030204" pitchFamily="18" charset="0"/>
                          </a:rPr>
                        </m:ctrlPr>
                      </m:sSubPr>
                      <m:e>
                        <m:r>
                          <a:rPr lang="en-US" altLang="ko-KR" sz="2200" b="0" i="1" dirty="0" smtClean="0">
                            <a:latin typeface="Cambria Math" panose="02040503050406030204" pitchFamily="18" charset="0"/>
                          </a:rPr>
                          <m:t>𝑥</m:t>
                        </m:r>
                      </m:e>
                      <m:sub>
                        <m:r>
                          <a:rPr lang="en-US" altLang="ko-KR" sz="2200" b="0" i="1" dirty="0" smtClean="0">
                            <a:latin typeface="Cambria Math" panose="02040503050406030204" pitchFamily="18" charset="0"/>
                          </a:rPr>
                          <m:t>𝑅</m:t>
                        </m:r>
                        <m:r>
                          <a:rPr lang="en-US" altLang="ko-KR" sz="2200" b="0" i="1" dirty="0" smtClean="0">
                            <a:latin typeface="Cambria Math" panose="02040503050406030204" pitchFamily="18" charset="0"/>
                          </a:rPr>
                          <m:t> </m:t>
                        </m:r>
                      </m:sub>
                    </m:sSub>
                    <m:r>
                      <a:rPr lang="en-US" altLang="ko-KR" sz="2200" b="0" i="1" dirty="0" smtClean="0">
                        <a:latin typeface="Cambria Math" panose="02040503050406030204" pitchFamily="18" charset="0"/>
                      </a:rPr>
                      <m:t> </m:t>
                    </m:r>
                    <m:sSub>
                      <m:sSubPr>
                        <m:ctrlPr>
                          <a:rPr lang="en-US" altLang="ko-KR" sz="2200" b="0" i="1" dirty="0" smtClean="0">
                            <a:latin typeface="Cambria Math" panose="02040503050406030204" pitchFamily="18" charset="0"/>
                          </a:rPr>
                        </m:ctrlPr>
                      </m:sSubPr>
                      <m:e>
                        <m:r>
                          <a:rPr lang="en-US" altLang="ko-KR" sz="2200" b="0" i="1" dirty="0" smtClean="0">
                            <a:latin typeface="Cambria Math" panose="02040503050406030204" pitchFamily="18" charset="0"/>
                          </a:rPr>
                          <m:t>𝑦</m:t>
                        </m:r>
                      </m:e>
                      <m:sub>
                        <m:r>
                          <a:rPr lang="en-US" altLang="ko-KR" sz="2200" b="0" i="1" dirty="0" smtClean="0">
                            <a:latin typeface="Cambria Math" panose="02040503050406030204" pitchFamily="18" charset="0"/>
                          </a:rPr>
                          <m:t>𝑅</m:t>
                        </m:r>
                      </m:sub>
                    </m:sSub>
                  </m:oMath>
                </a14:m>
                <a:r>
                  <a:rPr lang="ko-KR" altLang="en-US" sz="2200" dirty="0"/>
                  <a:t> </a:t>
                </a:r>
                <a:r>
                  <a:rPr lang="en-US" altLang="ko-KR" sz="2200" dirty="0"/>
                  <a:t>are the same, but given that </a:t>
                </a:r>
                <a14:m>
                  <m:oMath xmlns:m="http://schemas.openxmlformats.org/officeDocument/2006/math">
                    <m:sSub>
                      <m:sSubPr>
                        <m:ctrlPr>
                          <a:rPr lang="en-US" altLang="ko-KR" sz="2200" i="1" dirty="0">
                            <a:latin typeface="Cambria Math" panose="02040503050406030204" pitchFamily="18" charset="0"/>
                          </a:rPr>
                        </m:ctrlPr>
                      </m:sSubPr>
                      <m:e>
                        <m:r>
                          <a:rPr lang="en-US" altLang="ko-KR" sz="2200" i="1" dirty="0">
                            <a:latin typeface="Cambria Math" panose="02040503050406030204" pitchFamily="18" charset="0"/>
                          </a:rPr>
                          <m:t>𝑥</m:t>
                        </m:r>
                      </m:e>
                      <m:sub>
                        <m:r>
                          <a:rPr lang="en-US" altLang="ko-KR" sz="2200" i="1" dirty="0">
                            <a:latin typeface="Cambria Math" panose="02040503050406030204" pitchFamily="18" charset="0"/>
                          </a:rPr>
                          <m:t>𝑃</m:t>
                        </m:r>
                        <m:r>
                          <a:rPr lang="en-US" altLang="ko-KR" sz="2200" i="1" dirty="0">
                            <a:latin typeface="Cambria Math" panose="02040503050406030204" pitchFamily="18" charset="0"/>
                          </a:rPr>
                          <m:t> </m:t>
                        </m:r>
                      </m:sub>
                    </m:sSub>
                    <m:r>
                      <a:rPr lang="en-US" altLang="ko-KR" sz="2200" b="0" i="1" dirty="0" smtClean="0">
                        <a:latin typeface="Cambria Math" panose="02040503050406030204" pitchFamily="18" charset="0"/>
                      </a:rPr>
                      <m:t>=</m:t>
                    </m:r>
                    <m:sSub>
                      <m:sSubPr>
                        <m:ctrlPr>
                          <a:rPr lang="en-US" altLang="ko-KR" sz="2200" i="1" dirty="0">
                            <a:latin typeface="Cambria Math" panose="02040503050406030204" pitchFamily="18" charset="0"/>
                          </a:rPr>
                        </m:ctrlPr>
                      </m:sSubPr>
                      <m:e>
                        <m:r>
                          <a:rPr lang="en-US" altLang="ko-KR" sz="2200" b="0" i="1" dirty="0" smtClean="0">
                            <a:latin typeface="Cambria Math" panose="02040503050406030204" pitchFamily="18" charset="0"/>
                          </a:rPr>
                          <m:t>𝑥</m:t>
                        </m:r>
                      </m:e>
                      <m:sub>
                        <m:r>
                          <a:rPr lang="en-US" altLang="ko-KR" sz="2200" b="0" i="1" dirty="0" smtClean="0">
                            <a:latin typeface="Cambria Math" panose="02040503050406030204" pitchFamily="18" charset="0"/>
                          </a:rPr>
                          <m:t>𝑄</m:t>
                        </m:r>
                      </m:sub>
                    </m:sSub>
                  </m:oMath>
                </a14:m>
                <a:r>
                  <a:rPr lang="en-US" altLang="ko-KR" sz="2200" dirty="0"/>
                  <a:t>, we must use a different equation for the slope</a:t>
                </a:r>
              </a:p>
              <a:p>
                <a:pPr marL="457200" lvl="1" indent="0">
                  <a:buNone/>
                </a:pPr>
                <a:endParaRPr lang="en-US" altLang="ko-KR" dirty="0"/>
              </a:p>
              <a:p>
                <a:pPr marL="457200" lvl="1" indent="0">
                  <a:buNone/>
                </a:pPr>
                <a:endParaRPr lang="en-US" altLang="ko-KR" dirty="0"/>
              </a:p>
              <a:p>
                <a:pPr lvl="1"/>
                <a:r>
                  <a:rPr lang="en-US" altLang="ko-KR" sz="2200" dirty="0"/>
                  <a:t>This expression for m is the first derivative of:</a:t>
                </a:r>
              </a:p>
              <a:p>
                <a:pPr lvl="1"/>
                <a:endParaRPr lang="en-US" altLang="ko-KR" dirty="0"/>
              </a:p>
            </p:txBody>
          </p:sp>
        </mc:Choice>
        <mc:Fallback xmlns="">
          <p:sp>
            <p:nvSpPr>
              <p:cNvPr id="3" name="내용 개체 틀 2">
                <a:extLst>
                  <a:ext uri="{FF2B5EF4-FFF2-40B4-BE49-F238E27FC236}">
                    <a16:creationId xmlns:a16="http://schemas.microsoft.com/office/drawing/2014/main" id="{6AE506E3-16A9-4C02-927E-4333ECC62980}"/>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t="-2101"/>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815E8B7A-48A4-4086-93A3-6A4A3D9B8124}"/>
              </a:ext>
            </a:extLst>
          </p:cNvPr>
          <p:cNvPicPr>
            <a:picLocks noChangeAspect="1"/>
          </p:cNvPicPr>
          <p:nvPr/>
        </p:nvPicPr>
        <p:blipFill rotWithShape="1">
          <a:blip r:embed="rId3"/>
          <a:srcRect t="22204" r="4834" b="-1"/>
          <a:stretch/>
        </p:blipFill>
        <p:spPr>
          <a:xfrm>
            <a:off x="5356292" y="2805193"/>
            <a:ext cx="1757430" cy="712445"/>
          </a:xfrm>
          <a:prstGeom prst="rect">
            <a:avLst/>
          </a:prstGeom>
        </p:spPr>
      </p:pic>
      <p:pic>
        <p:nvPicPr>
          <p:cNvPr id="7" name="그림 6">
            <a:extLst>
              <a:ext uri="{FF2B5EF4-FFF2-40B4-BE49-F238E27FC236}">
                <a16:creationId xmlns:a16="http://schemas.microsoft.com/office/drawing/2014/main" id="{97A607CA-B97B-4067-8A85-ACBF31D05649}"/>
              </a:ext>
            </a:extLst>
          </p:cNvPr>
          <p:cNvPicPr>
            <a:picLocks noChangeAspect="1"/>
          </p:cNvPicPr>
          <p:nvPr/>
        </p:nvPicPr>
        <p:blipFill>
          <a:blip r:embed="rId4"/>
          <a:stretch>
            <a:fillRect/>
          </a:stretch>
        </p:blipFill>
        <p:spPr>
          <a:xfrm>
            <a:off x="5356292" y="3905701"/>
            <a:ext cx="2236206" cy="542313"/>
          </a:xfrm>
          <a:prstGeom prst="rect">
            <a:avLst/>
          </a:prstGeom>
        </p:spPr>
      </p:pic>
      <p:pic>
        <p:nvPicPr>
          <p:cNvPr id="11" name="그림 10">
            <a:extLst>
              <a:ext uri="{FF2B5EF4-FFF2-40B4-BE49-F238E27FC236}">
                <a16:creationId xmlns:a16="http://schemas.microsoft.com/office/drawing/2014/main" id="{F6D39B5D-8C62-482E-9CF2-5D0CF93A6965}"/>
              </a:ext>
            </a:extLst>
          </p:cNvPr>
          <p:cNvPicPr>
            <a:picLocks noChangeAspect="1"/>
          </p:cNvPicPr>
          <p:nvPr/>
        </p:nvPicPr>
        <p:blipFill rotWithShape="1">
          <a:blip r:embed="rId5"/>
          <a:srcRect r="68" b="26145"/>
          <a:stretch/>
        </p:blipFill>
        <p:spPr>
          <a:xfrm>
            <a:off x="1631460" y="4469224"/>
            <a:ext cx="8258310" cy="2193803"/>
          </a:xfrm>
          <a:prstGeom prst="rect">
            <a:avLst/>
          </a:prstGeom>
        </p:spPr>
      </p:pic>
      <p:pic>
        <p:nvPicPr>
          <p:cNvPr id="13" name="그림 12">
            <a:extLst>
              <a:ext uri="{FF2B5EF4-FFF2-40B4-BE49-F238E27FC236}">
                <a16:creationId xmlns:a16="http://schemas.microsoft.com/office/drawing/2014/main" id="{C47D0067-EE86-4CFA-87F2-93DAF854A4BE}"/>
              </a:ext>
            </a:extLst>
          </p:cNvPr>
          <p:cNvPicPr>
            <a:picLocks noChangeAspect="1"/>
          </p:cNvPicPr>
          <p:nvPr/>
        </p:nvPicPr>
        <p:blipFill>
          <a:blip r:embed="rId6"/>
          <a:stretch>
            <a:fillRect/>
          </a:stretch>
        </p:blipFill>
        <p:spPr>
          <a:xfrm>
            <a:off x="8266360" y="6299190"/>
            <a:ext cx="1905098" cy="387370"/>
          </a:xfrm>
          <a:prstGeom prst="rect">
            <a:avLst/>
          </a:prstGeom>
        </p:spPr>
      </p:pic>
    </p:spTree>
    <p:extLst>
      <p:ext uri="{BB962C8B-B14F-4D97-AF65-F5344CB8AC3E}">
        <p14:creationId xmlns:p14="http://schemas.microsoft.com/office/powerpoint/2010/main" val="262253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EC8DE1-85B0-4C00-BFB0-CC58A643192C}"/>
              </a:ext>
            </a:extLst>
          </p:cNvPr>
          <p:cNvSpPr>
            <a:spLocks noGrp="1"/>
          </p:cNvSpPr>
          <p:nvPr>
            <p:ph type="title"/>
          </p:nvPr>
        </p:nvSpPr>
        <p:spPr/>
        <p:txBody>
          <a:bodyPr/>
          <a:lstStyle/>
          <a:p>
            <a:r>
              <a:rPr lang="en-US" altLang="ko-KR" dirty="0"/>
              <a:t>Scalar multiplication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BD35795-FC8A-43B3-BBCB-DC2EF76CA324}"/>
                  </a:ext>
                </a:extLst>
              </p:cNvPr>
              <p:cNvSpPr>
                <a:spLocks noGrp="1"/>
              </p:cNvSpPr>
              <p:nvPr>
                <p:ph idx="1"/>
              </p:nvPr>
            </p:nvSpPr>
            <p:spPr>
              <a:xfrm>
                <a:off x="768458" y="2175669"/>
                <a:ext cx="10515600" cy="4351338"/>
              </a:xfrm>
            </p:spPr>
            <p:txBody>
              <a:bodyPr/>
              <a:lstStyle/>
              <a:p>
                <a:r>
                  <a:rPr lang="en-US" altLang="ko-KR" dirty="0"/>
                  <a:t>Other than addition, we can define another operation</a:t>
                </a:r>
              </a:p>
              <a:p>
                <a:pPr lvl="1"/>
                <a:r>
                  <a:rPr lang="en-US" altLang="ko-KR" dirty="0"/>
                  <a:t>Scalar multiplication</a:t>
                </a:r>
              </a:p>
              <a:p>
                <a:pPr lvl="1"/>
                <a:endParaRPr lang="en-US" altLang="ko-KR" dirty="0"/>
              </a:p>
              <a:p>
                <a:pPr lvl="1"/>
                <a:endParaRPr lang="en-US" altLang="ko-KR" dirty="0"/>
              </a:p>
              <a:p>
                <a:pPr lvl="1"/>
                <a:r>
                  <a:rPr lang="en-US" altLang="ko-KR" dirty="0"/>
                  <a:t>n is a natural number</a:t>
                </a:r>
              </a:p>
              <a:p>
                <a:pPr lvl="1"/>
                <a:r>
                  <a:rPr lang="en-US" altLang="ko-KR" dirty="0"/>
                  <a:t>It may seem that computing </a:t>
                </a:r>
                <a14:m>
                  <m:oMath xmlns:m="http://schemas.openxmlformats.org/officeDocument/2006/math">
                    <m:r>
                      <a:rPr lang="en-US" altLang="ko-KR" b="0" i="1" smtClean="0">
                        <a:latin typeface="Cambria Math" panose="02040503050406030204" pitchFamily="18" charset="0"/>
                      </a:rPr>
                      <m:t>𝑛𝑃</m:t>
                    </m:r>
                  </m:oMath>
                </a14:m>
                <a:r>
                  <a:rPr lang="en-US" altLang="ko-KR" dirty="0"/>
                  <a:t> requires </a:t>
                </a:r>
                <a14:m>
                  <m:oMath xmlns:m="http://schemas.openxmlformats.org/officeDocument/2006/math">
                    <m:r>
                      <a:rPr lang="en-US" altLang="ko-KR" b="0" i="1" smtClean="0">
                        <a:latin typeface="Cambria Math" panose="02040503050406030204" pitchFamily="18" charset="0"/>
                      </a:rPr>
                      <m:t>𝑛</m:t>
                    </m:r>
                  </m:oMath>
                </a14:m>
                <a:r>
                  <a:rPr lang="en-US" altLang="ko-KR" dirty="0"/>
                  <a:t> additions (Bad algorithm) </a:t>
                </a:r>
              </a:p>
              <a:p>
                <a:pPr lvl="1"/>
                <a:endParaRPr lang="en-US" altLang="ko-KR" dirty="0"/>
              </a:p>
              <a:p>
                <a:pPr lvl="1"/>
                <a:endParaRPr lang="en-US" altLang="ko-KR" dirty="0"/>
              </a:p>
              <a:p>
                <a:pPr lvl="1"/>
                <a:endParaRPr lang="en-US" altLang="ko-KR" dirty="0"/>
              </a:p>
              <a:p>
                <a:pPr lvl="1"/>
                <a:r>
                  <a:rPr lang="en-US" altLang="ko-KR" dirty="0"/>
                  <a:t>But there exist faster algorithms</a:t>
                </a:r>
              </a:p>
            </p:txBody>
          </p:sp>
        </mc:Choice>
        <mc:Fallback xmlns="">
          <p:sp>
            <p:nvSpPr>
              <p:cNvPr id="3" name="내용 개체 틀 2">
                <a:extLst>
                  <a:ext uri="{FF2B5EF4-FFF2-40B4-BE49-F238E27FC236}">
                    <a16:creationId xmlns:a16="http://schemas.microsoft.com/office/drawing/2014/main" id="{9BD35795-FC8A-43B3-BBCB-DC2EF76CA324}"/>
                  </a:ext>
                </a:extLst>
              </p:cNvPr>
              <p:cNvSpPr>
                <a:spLocks noGrp="1" noRot="1" noChangeAspect="1" noMove="1" noResize="1" noEditPoints="1" noAdjustHandles="1" noChangeArrowheads="1" noChangeShapeType="1" noTextEdit="1"/>
              </p:cNvSpPr>
              <p:nvPr>
                <p:ph idx="1"/>
              </p:nvPr>
            </p:nvSpPr>
            <p:spPr>
              <a:xfrm>
                <a:off x="768458" y="2175669"/>
                <a:ext cx="10515600" cy="4351338"/>
              </a:xfrm>
              <a:blipFill>
                <a:blip r:embed="rId2"/>
                <a:stretch>
                  <a:fillRect l="-1043" t="-2521" r="-1333"/>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95F2DA3E-A1C5-49FD-8772-20AD0F00E2B8}"/>
              </a:ext>
            </a:extLst>
          </p:cNvPr>
          <p:cNvPicPr>
            <a:picLocks noChangeAspect="1"/>
          </p:cNvPicPr>
          <p:nvPr/>
        </p:nvPicPr>
        <p:blipFill>
          <a:blip r:embed="rId3"/>
          <a:stretch>
            <a:fillRect/>
          </a:stretch>
        </p:blipFill>
        <p:spPr>
          <a:xfrm>
            <a:off x="1603754" y="3141898"/>
            <a:ext cx="2233794" cy="574204"/>
          </a:xfrm>
          <a:prstGeom prst="rect">
            <a:avLst/>
          </a:prstGeom>
        </p:spPr>
      </p:pic>
      <p:sp>
        <p:nvSpPr>
          <p:cNvPr id="6" name="내용 개체 틀 2">
            <a:extLst>
              <a:ext uri="{FF2B5EF4-FFF2-40B4-BE49-F238E27FC236}">
                <a16:creationId xmlns:a16="http://schemas.microsoft.com/office/drawing/2014/main" id="{7F7A2A5D-25DA-4B8C-924B-EEC59C7A7FAA}"/>
              </a:ext>
            </a:extLst>
          </p:cNvPr>
          <p:cNvSpPr txBox="1">
            <a:spLocks/>
          </p:cNvSpPr>
          <p:nvPr/>
        </p:nvSpPr>
        <p:spPr>
          <a:xfrm>
            <a:off x="838200" y="4682331"/>
            <a:ext cx="10515600" cy="1927696"/>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dirty="0"/>
          </a:p>
        </p:txBody>
      </p:sp>
      <p:pic>
        <p:nvPicPr>
          <p:cNvPr id="8" name="그림 7">
            <a:extLst>
              <a:ext uri="{FF2B5EF4-FFF2-40B4-BE49-F238E27FC236}">
                <a16:creationId xmlns:a16="http://schemas.microsoft.com/office/drawing/2014/main" id="{95FAF582-DB72-47EC-93A0-2D7EBC09C38D}"/>
              </a:ext>
            </a:extLst>
          </p:cNvPr>
          <p:cNvPicPr>
            <a:picLocks noChangeAspect="1"/>
          </p:cNvPicPr>
          <p:nvPr/>
        </p:nvPicPr>
        <p:blipFill>
          <a:blip r:embed="rId4"/>
          <a:stretch>
            <a:fillRect/>
          </a:stretch>
        </p:blipFill>
        <p:spPr>
          <a:xfrm>
            <a:off x="1371296" y="4682331"/>
            <a:ext cx="6363149" cy="925681"/>
          </a:xfrm>
          <a:prstGeom prst="rect">
            <a:avLst/>
          </a:prstGeom>
        </p:spPr>
      </p:pic>
    </p:spTree>
    <p:extLst>
      <p:ext uri="{BB962C8B-B14F-4D97-AF65-F5344CB8AC3E}">
        <p14:creationId xmlns:p14="http://schemas.microsoft.com/office/powerpoint/2010/main" val="209457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62C8D7-5B34-425E-A397-E8C6393708BB}"/>
              </a:ext>
            </a:extLst>
          </p:cNvPr>
          <p:cNvSpPr>
            <a:spLocks noGrp="1"/>
          </p:cNvSpPr>
          <p:nvPr>
            <p:ph type="title"/>
          </p:nvPr>
        </p:nvSpPr>
        <p:spPr/>
        <p:txBody>
          <a:bodyPr/>
          <a:lstStyle/>
          <a:p>
            <a:r>
              <a:rPr lang="en-US" altLang="ko-KR" dirty="0"/>
              <a:t>Scalar multiplication – Double and add</a:t>
            </a:r>
            <a:endParaRPr lang="ko-KR" altLang="en-US" dirty="0"/>
          </a:p>
        </p:txBody>
      </p:sp>
      <p:sp>
        <p:nvSpPr>
          <p:cNvPr id="3" name="내용 개체 틀 2">
            <a:extLst>
              <a:ext uri="{FF2B5EF4-FFF2-40B4-BE49-F238E27FC236}">
                <a16:creationId xmlns:a16="http://schemas.microsoft.com/office/drawing/2014/main" id="{FFCBE02E-76E4-4E8E-88FF-C2BF5659FEE1}"/>
              </a:ext>
            </a:extLst>
          </p:cNvPr>
          <p:cNvSpPr>
            <a:spLocks noGrp="1"/>
          </p:cNvSpPr>
          <p:nvPr>
            <p:ph idx="1"/>
          </p:nvPr>
        </p:nvSpPr>
        <p:spPr>
          <a:xfrm>
            <a:off x="838200" y="1825625"/>
            <a:ext cx="10515600" cy="793589"/>
          </a:xfrm>
        </p:spPr>
        <p:txBody>
          <a:bodyPr>
            <a:normAutofit/>
          </a:bodyPr>
          <a:lstStyle/>
          <a:p>
            <a:r>
              <a:rPr lang="en-US" altLang="ko-KR" dirty="0"/>
              <a:t>Double and add</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pic>
        <p:nvPicPr>
          <p:cNvPr id="5" name="그림 4">
            <a:extLst>
              <a:ext uri="{FF2B5EF4-FFF2-40B4-BE49-F238E27FC236}">
                <a16:creationId xmlns:a16="http://schemas.microsoft.com/office/drawing/2014/main" id="{51231F82-8EF8-4EA3-A764-DD93CA712C33}"/>
              </a:ext>
            </a:extLst>
          </p:cNvPr>
          <p:cNvPicPr>
            <a:picLocks noChangeAspect="1"/>
          </p:cNvPicPr>
          <p:nvPr/>
        </p:nvPicPr>
        <p:blipFill>
          <a:blip r:embed="rId2"/>
          <a:stretch>
            <a:fillRect/>
          </a:stretch>
        </p:blipFill>
        <p:spPr>
          <a:xfrm>
            <a:off x="1136394" y="2234863"/>
            <a:ext cx="4959605" cy="487522"/>
          </a:xfrm>
          <a:prstGeom prst="rect">
            <a:avLst/>
          </a:prstGeom>
        </p:spPr>
      </p:pic>
      <p:pic>
        <p:nvPicPr>
          <p:cNvPr id="7" name="그림 6">
            <a:extLst>
              <a:ext uri="{FF2B5EF4-FFF2-40B4-BE49-F238E27FC236}">
                <a16:creationId xmlns:a16="http://schemas.microsoft.com/office/drawing/2014/main" id="{5DEF6B96-3434-452B-8706-CC1EB266C3BA}"/>
              </a:ext>
            </a:extLst>
          </p:cNvPr>
          <p:cNvPicPr>
            <a:picLocks noChangeAspect="1"/>
          </p:cNvPicPr>
          <p:nvPr/>
        </p:nvPicPr>
        <p:blipFill>
          <a:blip r:embed="rId3"/>
          <a:stretch>
            <a:fillRect/>
          </a:stretch>
        </p:blipFill>
        <p:spPr>
          <a:xfrm>
            <a:off x="1136395" y="2722385"/>
            <a:ext cx="4959605" cy="3454578"/>
          </a:xfrm>
          <a:prstGeom prst="rect">
            <a:avLst/>
          </a:prstGeom>
        </p:spPr>
      </p:pic>
      <mc:AlternateContent xmlns:mc="http://schemas.openxmlformats.org/markup-compatibility/2006" xmlns:a14="http://schemas.microsoft.com/office/drawing/2010/main">
        <mc:Choice Requires="a14">
          <p:sp>
            <p:nvSpPr>
              <p:cNvPr id="8" name="내용 개체 틀 2">
                <a:extLst>
                  <a:ext uri="{FF2B5EF4-FFF2-40B4-BE49-F238E27FC236}">
                    <a16:creationId xmlns:a16="http://schemas.microsoft.com/office/drawing/2014/main" id="{96AE8042-084A-4A25-8695-1B58EC6D21B5}"/>
                  </a:ext>
                </a:extLst>
              </p:cNvPr>
              <p:cNvSpPr txBox="1">
                <a:spLocks/>
              </p:cNvSpPr>
              <p:nvPr/>
            </p:nvSpPr>
            <p:spPr>
              <a:xfrm>
                <a:off x="838200" y="6280134"/>
                <a:ext cx="10847523" cy="79358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In the end, we can compute </a:t>
                </a:r>
                <a14:m>
                  <m:oMath xmlns:m="http://schemas.openxmlformats.org/officeDocument/2006/math">
                    <m:r>
                      <a:rPr lang="en-US" altLang="ko-KR" sz="2000" b="0" i="1" smtClean="0">
                        <a:latin typeface="Cambria Math" panose="02040503050406030204" pitchFamily="18" charset="0"/>
                      </a:rPr>
                      <m:t>151</m:t>
                    </m:r>
                    <m:r>
                      <a:rPr lang="en-US" altLang="ko-KR" sz="2000" b="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𝑃</m:t>
                    </m:r>
                  </m:oMath>
                </a14:m>
                <a:r>
                  <a:rPr lang="en-US" altLang="ko-KR" sz="2000" dirty="0"/>
                  <a:t> performing just seven doublings and four additions</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mc:Choice>
        <mc:Fallback xmlns="">
          <p:sp>
            <p:nvSpPr>
              <p:cNvPr id="8" name="내용 개체 틀 2">
                <a:extLst>
                  <a:ext uri="{FF2B5EF4-FFF2-40B4-BE49-F238E27FC236}">
                    <a16:creationId xmlns:a16="http://schemas.microsoft.com/office/drawing/2014/main" id="{96AE8042-084A-4A25-8695-1B58EC6D21B5}"/>
                  </a:ext>
                </a:extLst>
              </p:cNvPr>
              <p:cNvSpPr txBox="1">
                <a:spLocks noRot="1" noChangeAspect="1" noMove="1" noResize="1" noEditPoints="1" noAdjustHandles="1" noChangeArrowheads="1" noChangeShapeType="1" noTextEdit="1"/>
              </p:cNvSpPr>
              <p:nvPr/>
            </p:nvSpPr>
            <p:spPr>
              <a:xfrm>
                <a:off x="838200" y="6280134"/>
                <a:ext cx="10847523" cy="793589"/>
              </a:xfrm>
              <a:prstGeom prst="rect">
                <a:avLst/>
              </a:prstGeom>
              <a:blipFill>
                <a:blip r:embed="rId4"/>
                <a:stretch>
                  <a:fillRect l="-506" t="-769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670852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F690A0-A4E2-48D7-B416-FCBB7ECE8F38}"/>
              </a:ext>
            </a:extLst>
          </p:cNvPr>
          <p:cNvSpPr>
            <a:spLocks noGrp="1"/>
          </p:cNvSpPr>
          <p:nvPr>
            <p:ph type="title"/>
          </p:nvPr>
        </p:nvSpPr>
        <p:spPr/>
        <p:txBody>
          <a:bodyPr/>
          <a:lstStyle/>
          <a:p>
            <a:r>
              <a:rPr lang="en-US" altLang="ko-KR" dirty="0"/>
              <a:t>Scalar multiplication – Double and add</a:t>
            </a:r>
            <a:endParaRPr lang="ko-KR" altLang="en-US" dirty="0"/>
          </a:p>
        </p:txBody>
      </p:sp>
      <p:sp>
        <p:nvSpPr>
          <p:cNvPr id="3" name="내용 개체 틀 2">
            <a:extLst>
              <a:ext uri="{FF2B5EF4-FFF2-40B4-BE49-F238E27FC236}">
                <a16:creationId xmlns:a16="http://schemas.microsoft.com/office/drawing/2014/main" id="{2DF58080-74A3-41EF-873C-877AE191A3B9}"/>
              </a:ext>
            </a:extLst>
          </p:cNvPr>
          <p:cNvSpPr>
            <a:spLocks noGrp="1"/>
          </p:cNvSpPr>
          <p:nvPr>
            <p:ph idx="1"/>
          </p:nvPr>
        </p:nvSpPr>
        <p:spPr/>
        <p:txBody>
          <a:bodyPr/>
          <a:lstStyle/>
          <a:p>
            <a:r>
              <a:rPr lang="en-US" altLang="ko-KR" dirty="0"/>
              <a:t>Double and Add python algorithm</a:t>
            </a:r>
            <a:endParaRPr lang="ko-KR" altLang="en-US" dirty="0"/>
          </a:p>
        </p:txBody>
      </p:sp>
      <p:pic>
        <p:nvPicPr>
          <p:cNvPr id="9" name="그림 8">
            <a:extLst>
              <a:ext uri="{FF2B5EF4-FFF2-40B4-BE49-F238E27FC236}">
                <a16:creationId xmlns:a16="http://schemas.microsoft.com/office/drawing/2014/main" id="{6B5B316B-FB70-40F3-A58C-AEBE5B2E1974}"/>
              </a:ext>
            </a:extLst>
          </p:cNvPr>
          <p:cNvPicPr>
            <a:picLocks noChangeAspect="1"/>
          </p:cNvPicPr>
          <p:nvPr/>
        </p:nvPicPr>
        <p:blipFill>
          <a:blip r:embed="rId3"/>
          <a:stretch>
            <a:fillRect/>
          </a:stretch>
        </p:blipFill>
        <p:spPr>
          <a:xfrm>
            <a:off x="1337062" y="5435917"/>
            <a:ext cx="7944258" cy="520727"/>
          </a:xfrm>
          <a:prstGeom prst="rect">
            <a:avLst/>
          </a:prstGeom>
        </p:spPr>
      </p:pic>
      <p:pic>
        <p:nvPicPr>
          <p:cNvPr id="11" name="그림 10">
            <a:extLst>
              <a:ext uri="{FF2B5EF4-FFF2-40B4-BE49-F238E27FC236}">
                <a16:creationId xmlns:a16="http://schemas.microsoft.com/office/drawing/2014/main" id="{F5D89F3F-F6DB-4A88-8618-AF2F3C664A18}"/>
              </a:ext>
            </a:extLst>
          </p:cNvPr>
          <p:cNvPicPr>
            <a:picLocks noChangeAspect="1"/>
          </p:cNvPicPr>
          <p:nvPr/>
        </p:nvPicPr>
        <p:blipFill>
          <a:blip r:embed="rId4"/>
          <a:stretch>
            <a:fillRect/>
          </a:stretch>
        </p:blipFill>
        <p:spPr>
          <a:xfrm>
            <a:off x="1473594" y="2571749"/>
            <a:ext cx="3835597" cy="2101958"/>
          </a:xfrm>
          <a:prstGeom prst="rect">
            <a:avLst/>
          </a:prstGeom>
        </p:spPr>
      </p:pic>
      <p:pic>
        <p:nvPicPr>
          <p:cNvPr id="15" name="그림 14">
            <a:extLst>
              <a:ext uri="{FF2B5EF4-FFF2-40B4-BE49-F238E27FC236}">
                <a16:creationId xmlns:a16="http://schemas.microsoft.com/office/drawing/2014/main" id="{AEBCB374-2E98-483E-A156-D94DB6674E3B}"/>
              </a:ext>
            </a:extLst>
          </p:cNvPr>
          <p:cNvPicPr>
            <a:picLocks noChangeAspect="1"/>
          </p:cNvPicPr>
          <p:nvPr/>
        </p:nvPicPr>
        <p:blipFill>
          <a:blip r:embed="rId5"/>
          <a:stretch>
            <a:fillRect/>
          </a:stretch>
        </p:blipFill>
        <p:spPr>
          <a:xfrm>
            <a:off x="6882810" y="2338480"/>
            <a:ext cx="4083260" cy="2844946"/>
          </a:xfrm>
          <a:prstGeom prst="rect">
            <a:avLst/>
          </a:prstGeom>
        </p:spPr>
      </p:pic>
    </p:spTree>
    <p:extLst>
      <p:ext uri="{BB962C8B-B14F-4D97-AF65-F5344CB8AC3E}">
        <p14:creationId xmlns:p14="http://schemas.microsoft.com/office/powerpoint/2010/main" val="68313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CCBB30-8596-407B-9595-5CEAA08C1BEF}"/>
              </a:ext>
            </a:extLst>
          </p:cNvPr>
          <p:cNvSpPr>
            <a:spLocks noGrp="1"/>
          </p:cNvSpPr>
          <p:nvPr>
            <p:ph type="title"/>
          </p:nvPr>
        </p:nvSpPr>
        <p:spPr/>
        <p:txBody>
          <a:bodyPr/>
          <a:lstStyle/>
          <a:p>
            <a:r>
              <a:rPr lang="en-US" altLang="ko-KR" dirty="0"/>
              <a:t>Logarithm(</a:t>
            </a:r>
            <a:r>
              <a:rPr lang="ko-KR" altLang="en-US" dirty="0"/>
              <a:t>이산대수 문제</a:t>
            </a:r>
            <a:r>
              <a:rPr lang="en-US" altLang="ko-KR" dirty="0"/>
              <a:t>)</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EBC7B9DA-DF9C-4002-99AC-95DACA7CB2CF}"/>
                  </a:ext>
                </a:extLst>
              </p:cNvPr>
              <p:cNvSpPr>
                <a:spLocks noGrp="1"/>
              </p:cNvSpPr>
              <p:nvPr>
                <p:ph idx="1"/>
              </p:nvPr>
            </p:nvSpPr>
            <p:spPr>
              <a:xfrm>
                <a:off x="838200" y="1825625"/>
                <a:ext cx="10515600" cy="1603375"/>
              </a:xfrm>
            </p:spPr>
            <p:txBody>
              <a:bodyPr/>
              <a:lstStyle/>
              <a:p>
                <a:r>
                  <a:rPr lang="en-US" altLang="ko-KR" dirty="0"/>
                  <a:t>Given </a:t>
                </a:r>
                <a14:m>
                  <m:oMath xmlns:m="http://schemas.openxmlformats.org/officeDocument/2006/math">
                    <m:r>
                      <a:rPr lang="en-US" altLang="ko-KR" b="0" i="1" smtClean="0">
                        <a:latin typeface="Cambria Math" panose="02040503050406030204" pitchFamily="18" charset="0"/>
                      </a:rPr>
                      <m:t>𝑛</m:t>
                    </m:r>
                  </m:oMath>
                </a14:m>
                <a:r>
                  <a:rPr lang="en-US" altLang="ko-KR" dirty="0"/>
                  <a:t> and </a:t>
                </a:r>
                <a14:m>
                  <m:oMath xmlns:m="http://schemas.openxmlformats.org/officeDocument/2006/math">
                    <m:r>
                      <a:rPr lang="en-US" altLang="ko-KR" i="1">
                        <a:latin typeface="Cambria Math" panose="02040503050406030204" pitchFamily="18" charset="0"/>
                      </a:rPr>
                      <m:t>𝑃</m:t>
                    </m:r>
                  </m:oMath>
                </a14:m>
                <a:r>
                  <a:rPr lang="en-US" altLang="ko-KR" dirty="0"/>
                  <a:t>, we have algorithm for computing </a:t>
                </a:r>
                <a14:m>
                  <m:oMath xmlns:m="http://schemas.openxmlformats.org/officeDocument/2006/math">
                    <m:r>
                      <a:rPr lang="en-US" altLang="ko-KR" b="0" i="1" smtClean="0">
                        <a:latin typeface="Cambria Math" panose="02040503050406030204" pitchFamily="18" charset="0"/>
                      </a:rPr>
                      <m:t>𝑄</m:t>
                    </m:r>
                    <m:r>
                      <a:rPr lang="en-US" altLang="ko-KR" b="0" i="1" smtClean="0">
                        <a:latin typeface="Cambria Math" panose="02040503050406030204" pitchFamily="18" charset="0"/>
                      </a:rPr>
                      <m:t>=</m:t>
                    </m:r>
                    <m:r>
                      <a:rPr lang="en-US" altLang="ko-KR" b="0" i="1" smtClean="0">
                        <a:latin typeface="Cambria Math" panose="02040503050406030204" pitchFamily="18" charset="0"/>
                      </a:rPr>
                      <m:t>𝑛𝑃</m:t>
                    </m:r>
                  </m:oMath>
                </a14:m>
                <a:endParaRPr lang="en-US" altLang="ko-KR" dirty="0"/>
              </a:p>
              <a:p>
                <a:r>
                  <a:rPr lang="en-US" altLang="ko-KR" dirty="0"/>
                  <a:t>What</a:t>
                </a:r>
                <a:r>
                  <a:rPr lang="ko-KR" altLang="en-US" dirty="0"/>
                  <a:t> </a:t>
                </a:r>
                <a:r>
                  <a:rPr lang="en-US" altLang="ko-KR" dirty="0"/>
                  <a:t>if</a:t>
                </a:r>
                <a:r>
                  <a:rPr lang="ko-KR" altLang="en-US" dirty="0"/>
                  <a:t> </a:t>
                </a:r>
                <a:r>
                  <a:rPr lang="en-US" altLang="ko-KR" dirty="0"/>
                  <a:t>we</a:t>
                </a:r>
                <a:r>
                  <a:rPr lang="ko-KR" altLang="en-US" dirty="0"/>
                  <a:t> </a:t>
                </a:r>
                <a:r>
                  <a:rPr lang="en-US" altLang="ko-KR" dirty="0"/>
                  <a:t>know </a:t>
                </a:r>
                <a14:m>
                  <m:oMath xmlns:m="http://schemas.openxmlformats.org/officeDocument/2006/math">
                    <m:r>
                      <a:rPr lang="en-US" altLang="ko-KR" b="0" i="1" smtClean="0">
                        <a:latin typeface="Cambria Math" panose="02040503050406030204" pitchFamily="18" charset="0"/>
                      </a:rPr>
                      <m:t>𝑄</m:t>
                    </m:r>
                  </m:oMath>
                </a14:m>
                <a:r>
                  <a:rPr lang="ko-KR" altLang="en-US" dirty="0"/>
                  <a:t> </a:t>
                </a:r>
                <a:r>
                  <a:rPr lang="en-US" altLang="ko-KR" dirty="0"/>
                  <a:t>and </a:t>
                </a:r>
                <a14:m>
                  <m:oMath xmlns:m="http://schemas.openxmlformats.org/officeDocument/2006/math">
                    <m:r>
                      <a:rPr lang="en-US" altLang="ko-KR" i="1">
                        <a:latin typeface="Cambria Math" panose="02040503050406030204" pitchFamily="18" charset="0"/>
                      </a:rPr>
                      <m:t>𝑃</m:t>
                    </m:r>
                  </m:oMath>
                </a14:m>
                <a:r>
                  <a:rPr lang="ko-KR" altLang="en-US" dirty="0"/>
                  <a:t> </a:t>
                </a:r>
                <a:r>
                  <a:rPr lang="en-US" altLang="ko-KR" dirty="0"/>
                  <a:t>and need to find out </a:t>
                </a:r>
                <a14:m>
                  <m:oMath xmlns:m="http://schemas.openxmlformats.org/officeDocument/2006/math">
                    <m:r>
                      <a:rPr lang="en-US" altLang="ko-KR" b="0" i="1" smtClean="0">
                        <a:latin typeface="Cambria Math" panose="02040503050406030204" pitchFamily="18" charset="0"/>
                      </a:rPr>
                      <m:t>𝑛</m:t>
                    </m:r>
                  </m:oMath>
                </a14:m>
                <a:r>
                  <a:rPr lang="en-US" altLang="ko-KR" dirty="0"/>
                  <a:t>?</a:t>
                </a:r>
              </a:p>
              <a:p>
                <a:pPr lvl="1"/>
                <a:r>
                  <a:rPr lang="en-US" altLang="ko-KR" dirty="0"/>
                  <a:t>Logarithm problem!</a:t>
                </a:r>
              </a:p>
            </p:txBody>
          </p:sp>
        </mc:Choice>
        <mc:Fallback xmlns="">
          <p:sp>
            <p:nvSpPr>
              <p:cNvPr id="3" name="내용 개체 틀 2">
                <a:extLst>
                  <a:ext uri="{FF2B5EF4-FFF2-40B4-BE49-F238E27FC236}">
                    <a16:creationId xmlns:a16="http://schemas.microsoft.com/office/drawing/2014/main" id="{EBC7B9DA-DF9C-4002-99AC-95DACA7CB2CF}"/>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1043" t="-643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내용 개체 틀 2">
                <a:extLst>
                  <a:ext uri="{FF2B5EF4-FFF2-40B4-BE49-F238E27FC236}">
                    <a16:creationId xmlns:a16="http://schemas.microsoft.com/office/drawing/2014/main" id="{490D2776-B1CA-465C-AD4A-3C25984D037A}"/>
                  </a:ext>
                </a:extLst>
              </p:cNvPr>
              <p:cNvSpPr txBox="1">
                <a:spLocks/>
              </p:cNvSpPr>
              <p:nvPr/>
            </p:nvSpPr>
            <p:spPr>
              <a:xfrm>
                <a:off x="838200" y="3303129"/>
                <a:ext cx="10515600" cy="310541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Playing with multiplication it’s easy to see some patterns.</a:t>
                </a:r>
              </a:p>
              <a:p>
                <a:pPr lvl="1"/>
                <a:r>
                  <a:rPr lang="en-US" altLang="ko-KR" dirty="0"/>
                  <a:t>If </a:t>
                </a:r>
                <a14:m>
                  <m:oMath xmlns:m="http://schemas.openxmlformats.org/officeDocument/2006/math">
                    <m:r>
                      <a:rPr lang="en-US" altLang="ko-KR" b="0" i="1" smtClean="0">
                        <a:latin typeface="Cambria Math" panose="02040503050406030204" pitchFamily="18" charset="0"/>
                      </a:rPr>
                      <m:t>𝑛</m:t>
                    </m:r>
                  </m:oMath>
                </a14:m>
                <a:r>
                  <a:rPr lang="en-US" altLang="ko-KR" dirty="0"/>
                  <a:t> is odd, </a:t>
                </a:r>
                <a14:m>
                  <m:oMath xmlns:m="http://schemas.openxmlformats.org/officeDocument/2006/math">
                    <m:r>
                      <a:rPr lang="en-US" altLang="ko-KR" b="0" i="1" smtClean="0">
                        <a:latin typeface="Cambria Math" panose="02040503050406030204" pitchFamily="18" charset="0"/>
                      </a:rPr>
                      <m:t>𝑛</m:t>
                    </m:r>
                    <m:r>
                      <m:rPr>
                        <m:sty m:val="p"/>
                      </m:rPr>
                      <a:rPr lang="en-US" altLang="ko-KR" b="0" i="0" smtClean="0">
                        <a:latin typeface="Cambria Math" panose="02040503050406030204" pitchFamily="18" charset="0"/>
                      </a:rPr>
                      <m:t>P</m:t>
                    </m:r>
                  </m:oMath>
                </a14:m>
                <a:r>
                  <a:rPr lang="en-US" altLang="ko-KR" dirty="0"/>
                  <a:t> is on the curve on the left </a:t>
                </a:r>
                <a:r>
                  <a:rPr lang="en-US" altLang="ko-KR" dirty="0" err="1"/>
                  <a:t>semiplane</a:t>
                </a:r>
                <a:endParaRPr lang="en-US" altLang="ko-KR" dirty="0"/>
              </a:p>
              <a:p>
                <a:pPr lvl="1"/>
                <a:r>
                  <a:rPr lang="en-US" altLang="ko-KR" dirty="0"/>
                  <a:t>If </a:t>
                </a:r>
                <a14:m>
                  <m:oMath xmlns:m="http://schemas.openxmlformats.org/officeDocument/2006/math">
                    <m:r>
                      <a:rPr lang="en-US" altLang="ko-KR" b="0" i="1" smtClean="0">
                        <a:latin typeface="Cambria Math" panose="02040503050406030204" pitchFamily="18" charset="0"/>
                      </a:rPr>
                      <m:t>𝑛</m:t>
                    </m:r>
                  </m:oMath>
                </a14:m>
                <a:r>
                  <a:rPr lang="en-US" altLang="ko-KR" dirty="0"/>
                  <a:t> is even, </a:t>
                </a:r>
                <a14:m>
                  <m:oMath xmlns:m="http://schemas.openxmlformats.org/officeDocument/2006/math">
                    <m:r>
                      <a:rPr lang="en-US" altLang="ko-KR" b="0" i="1" smtClean="0">
                        <a:latin typeface="Cambria Math" panose="02040503050406030204" pitchFamily="18" charset="0"/>
                      </a:rPr>
                      <m:t>𝑛</m:t>
                    </m:r>
                    <m:r>
                      <m:rPr>
                        <m:sty m:val="p"/>
                      </m:rPr>
                      <a:rPr lang="en-US" altLang="ko-KR" b="0" i="0" smtClean="0">
                        <a:latin typeface="Cambria Math" panose="02040503050406030204" pitchFamily="18" charset="0"/>
                      </a:rPr>
                      <m:t>P</m:t>
                    </m:r>
                  </m:oMath>
                </a14:m>
                <a:r>
                  <a:rPr lang="en-US" altLang="ko-KR" dirty="0"/>
                  <a:t> is on the curve on the right </a:t>
                </a:r>
                <a:r>
                  <a:rPr lang="en-US" altLang="ko-KR" dirty="0" err="1"/>
                  <a:t>semiplane</a:t>
                </a:r>
                <a:endParaRPr lang="en-US" altLang="ko-KR" dirty="0"/>
              </a:p>
              <a:p>
                <a:pPr lvl="1"/>
                <a:r>
                  <a:rPr lang="en-US" altLang="ko-KR" dirty="0"/>
                  <a:t>If we experimented more, we could find more patterns that eventually could lead us to write an algorithm for computing the logarithm on that curve efficiently</a:t>
                </a:r>
              </a:p>
              <a:p>
                <a:pPr lvl="1"/>
                <a:endParaRPr lang="en-US" altLang="ko-KR" dirty="0"/>
              </a:p>
            </p:txBody>
          </p:sp>
        </mc:Choice>
        <mc:Fallback xmlns="">
          <p:sp>
            <p:nvSpPr>
              <p:cNvPr id="4" name="내용 개체 틀 2">
                <a:extLst>
                  <a:ext uri="{FF2B5EF4-FFF2-40B4-BE49-F238E27FC236}">
                    <a16:creationId xmlns:a16="http://schemas.microsoft.com/office/drawing/2014/main" id="{490D2776-B1CA-465C-AD4A-3C25984D037A}"/>
                  </a:ext>
                </a:extLst>
              </p:cNvPr>
              <p:cNvSpPr txBox="1">
                <a:spLocks noRot="1" noChangeAspect="1" noMove="1" noResize="1" noEditPoints="1" noAdjustHandles="1" noChangeArrowheads="1" noChangeShapeType="1" noTextEdit="1"/>
              </p:cNvSpPr>
              <p:nvPr/>
            </p:nvSpPr>
            <p:spPr>
              <a:xfrm>
                <a:off x="838200" y="3303129"/>
                <a:ext cx="10515600" cy="3105419"/>
              </a:xfrm>
              <a:prstGeom prst="rect">
                <a:avLst/>
              </a:prstGeom>
              <a:blipFill>
                <a:blip r:embed="rId3"/>
                <a:stretch>
                  <a:fillRect l="-1043" t="-3536"/>
                </a:stretch>
              </a:blipFill>
            </p:spPr>
            <p:txBody>
              <a:bodyPr/>
              <a:lstStyle/>
              <a:p>
                <a:r>
                  <a:rPr lang="ko-KR" altLang="en-US">
                    <a:noFill/>
                  </a:rPr>
                  <a:t> </a:t>
                </a:r>
              </a:p>
            </p:txBody>
          </p:sp>
        </mc:Fallback>
      </mc:AlternateContent>
      <p:sp>
        <p:nvSpPr>
          <p:cNvPr id="5" name="TextBox 4">
            <a:extLst>
              <a:ext uri="{FF2B5EF4-FFF2-40B4-BE49-F238E27FC236}">
                <a16:creationId xmlns:a16="http://schemas.microsoft.com/office/drawing/2014/main" id="{B137FAFA-D518-4D82-A34E-C3411C460309}"/>
              </a:ext>
            </a:extLst>
          </p:cNvPr>
          <p:cNvSpPr txBox="1"/>
          <p:nvPr/>
        </p:nvSpPr>
        <p:spPr>
          <a:xfrm>
            <a:off x="135142" y="6408548"/>
            <a:ext cx="9646872" cy="369332"/>
          </a:xfrm>
          <a:prstGeom prst="rect">
            <a:avLst/>
          </a:prstGeom>
          <a:noFill/>
        </p:spPr>
        <p:txBody>
          <a:bodyPr wrap="none" rtlCol="0">
            <a:spAutoFit/>
          </a:bodyPr>
          <a:lstStyle/>
          <a:p>
            <a:r>
              <a:rPr lang="ko-KR" altLang="en-US" dirty="0"/>
              <a:t>출처</a:t>
            </a:r>
            <a:r>
              <a:rPr lang="en-US" altLang="ko-KR" dirty="0"/>
              <a:t>: </a:t>
            </a:r>
            <a:r>
              <a:rPr lang="en-US" altLang="ko-KR" b="0" i="0" u="sng" dirty="0">
                <a:solidFill>
                  <a:srgbClr val="0078D4"/>
                </a:solidFill>
                <a:effectLst/>
                <a:latin typeface="system-ui"/>
                <a:hlinkClick r:id="rId4"/>
              </a:rPr>
              <a:t>https://andrea.corbellini.name/2015/05/17/elliptic-curve-cryptography-a-gentle-introduction/</a:t>
            </a:r>
            <a:endParaRPr lang="ko-KR" altLang="en-US" dirty="0"/>
          </a:p>
        </p:txBody>
      </p:sp>
    </p:spTree>
    <p:extLst>
      <p:ext uri="{BB962C8B-B14F-4D97-AF65-F5344CB8AC3E}">
        <p14:creationId xmlns:p14="http://schemas.microsoft.com/office/powerpoint/2010/main" val="3347420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제목 1">
                <a:extLst>
                  <a:ext uri="{FF2B5EF4-FFF2-40B4-BE49-F238E27FC236}">
                    <a16:creationId xmlns:a16="http://schemas.microsoft.com/office/drawing/2014/main" id="{575A3F00-FF6B-47D3-BFEB-D03A0E4665CF}"/>
                  </a:ext>
                </a:extLst>
              </p:cNvPr>
              <p:cNvSpPr>
                <a:spLocks noGrp="1"/>
              </p:cNvSpPr>
              <p:nvPr>
                <p:ph type="title"/>
              </p:nvPr>
            </p:nvSpPr>
            <p:spPr/>
            <p:txBody>
              <a:bodyPr/>
              <a:lstStyle/>
              <a:p>
                <a:r>
                  <a:rPr lang="en-US" altLang="ko-KR" dirty="0"/>
                  <a:t>The field of integers modulo </a:t>
                </a:r>
                <a14:m>
                  <m:oMath xmlns:m="http://schemas.openxmlformats.org/officeDocument/2006/math">
                    <m:r>
                      <a:rPr lang="en-US" altLang="ko-KR" b="0" i="1" smtClean="0">
                        <a:latin typeface="Cambria Math" panose="02040503050406030204" pitchFamily="18" charset="0"/>
                      </a:rPr>
                      <m:t>𝑝</m:t>
                    </m:r>
                  </m:oMath>
                </a14:m>
                <a:endParaRPr lang="ko-KR" altLang="en-US" dirty="0"/>
              </a:p>
            </p:txBody>
          </p:sp>
        </mc:Choice>
        <mc:Fallback xmlns="">
          <p:sp>
            <p:nvSpPr>
              <p:cNvPr id="2" name="제목 1">
                <a:extLst>
                  <a:ext uri="{FF2B5EF4-FFF2-40B4-BE49-F238E27FC236}">
                    <a16:creationId xmlns:a16="http://schemas.microsoft.com/office/drawing/2014/main" id="{575A3F00-FF6B-47D3-BFEB-D03A0E4665CF}"/>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BA2FA10-7ED1-40CC-97BC-B385E1EEB101}"/>
                  </a:ext>
                </a:extLst>
              </p:cNvPr>
              <p:cNvSpPr>
                <a:spLocks noGrp="1"/>
              </p:cNvSpPr>
              <p:nvPr>
                <p:ph idx="1"/>
              </p:nvPr>
            </p:nvSpPr>
            <p:spPr>
              <a:xfrm>
                <a:off x="838200" y="2061599"/>
                <a:ext cx="10515600" cy="2802034"/>
              </a:xfrm>
            </p:spPr>
            <p:txBody>
              <a:bodyPr>
                <a:normAutofit fontScale="92500" lnSpcReduction="20000"/>
              </a:bodyPr>
              <a:lstStyle/>
              <a:p>
                <a:pPr>
                  <a:lnSpc>
                    <a:spcPct val="150000"/>
                  </a:lnSpc>
                </a:pPr>
                <a:r>
                  <a:rPr lang="en-US" altLang="ko-KR" dirty="0"/>
                  <a:t>Set of integers modulo p, where p is a prime number</a:t>
                </a:r>
              </a:p>
              <a:p>
                <a:pPr>
                  <a:lnSpc>
                    <a:spcPct val="150000"/>
                  </a:lnSpc>
                </a:pPr>
                <a:r>
                  <a:rPr lang="en-US" altLang="ko-KR" dirty="0"/>
                  <a:t>In field, we have two binary operation</a:t>
                </a:r>
              </a:p>
              <a:p>
                <a:pPr lvl="1">
                  <a:lnSpc>
                    <a:spcPct val="150000"/>
                  </a:lnSpc>
                </a:pPr>
                <a:r>
                  <a:rPr lang="en-US" altLang="ko-KR" dirty="0"/>
                  <a:t>Addition (+) and Multiplication (*)</a:t>
                </a:r>
              </a:p>
              <a:p>
                <a:pPr lvl="1">
                  <a:lnSpc>
                    <a:spcPct val="150000"/>
                  </a:lnSpc>
                </a:pPr>
                <a:r>
                  <a:rPr lang="en-US" altLang="ko-KR" dirty="0"/>
                  <a:t>Multiplication is distributive over the addition </a:t>
                </a:r>
              </a:p>
              <a:p>
                <a:pPr lvl="2">
                  <a:lnSpc>
                    <a:spcPct val="150000"/>
                  </a:lnSpc>
                </a:pPr>
                <a14:m>
                  <m:oMath xmlns:m="http://schemas.openxmlformats.org/officeDocument/2006/math">
                    <m:r>
                      <a:rPr lang="en-US" altLang="ko-KR" b="0" i="1" smtClean="0">
                        <a:latin typeface="Cambria Math" panose="02040503050406030204" pitchFamily="18" charset="0"/>
                      </a:rPr>
                      <m:t>𝑥</m:t>
                    </m:r>
                    <m:r>
                      <a:rPr lang="en-US" altLang="ko-KR" b="0" i="1" smtClean="0">
                        <a:latin typeface="Cambria Math" panose="02040503050406030204" pitchFamily="18" charset="0"/>
                        <a:ea typeface="Cambria Math" panose="02040503050406030204" pitchFamily="18" charset="0"/>
                      </a:rPr>
                      <m:t>∙</m:t>
                    </m:r>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𝑧</m:t>
                        </m:r>
                      </m:e>
                    </m:d>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𝑥</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𝑥</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𝑧</m:t>
                    </m:r>
                  </m:oMath>
                </a14:m>
                <a:endParaRPr lang="en-US" altLang="ko-KR" dirty="0"/>
              </a:p>
            </p:txBody>
          </p:sp>
        </mc:Choice>
        <mc:Fallback xmlns="">
          <p:sp>
            <p:nvSpPr>
              <p:cNvPr id="3" name="내용 개체 틀 2">
                <a:extLst>
                  <a:ext uri="{FF2B5EF4-FFF2-40B4-BE49-F238E27FC236}">
                    <a16:creationId xmlns:a16="http://schemas.microsoft.com/office/drawing/2014/main" id="{1BA2FA10-7ED1-40CC-97BC-B385E1EEB101}"/>
                  </a:ext>
                </a:extLst>
              </p:cNvPr>
              <p:cNvSpPr>
                <a:spLocks noGrp="1" noRot="1" noChangeAspect="1" noMove="1" noResize="1" noEditPoints="1" noAdjustHandles="1" noChangeArrowheads="1" noChangeShapeType="1" noTextEdit="1"/>
              </p:cNvSpPr>
              <p:nvPr>
                <p:ph idx="1"/>
              </p:nvPr>
            </p:nvSpPr>
            <p:spPr>
              <a:xfrm>
                <a:off x="838200" y="2061599"/>
                <a:ext cx="10515600" cy="2802034"/>
              </a:xfrm>
              <a:blipFill>
                <a:blip r:embed="rId3"/>
                <a:stretch>
                  <a:fillRect l="-928"/>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984068E3-28F8-488A-B5C1-48085A5CC10C}"/>
              </a:ext>
            </a:extLst>
          </p:cNvPr>
          <p:cNvPicPr>
            <a:picLocks noChangeAspect="1"/>
          </p:cNvPicPr>
          <p:nvPr/>
        </p:nvPicPr>
        <p:blipFill rotWithShape="1">
          <a:blip r:embed="rId4"/>
          <a:srcRect t="1" r="10477" b="2023"/>
          <a:stretch/>
        </p:blipFill>
        <p:spPr>
          <a:xfrm>
            <a:off x="9349282" y="1980894"/>
            <a:ext cx="459652" cy="593350"/>
          </a:xfrm>
          <a:prstGeom prst="rect">
            <a:avLst/>
          </a:prstGeom>
        </p:spPr>
      </p:pic>
      <mc:AlternateContent xmlns:mc="http://schemas.openxmlformats.org/markup-compatibility/2006" xmlns:a14="http://schemas.microsoft.com/office/drawing/2010/main">
        <mc:Choice Requires="a14">
          <p:sp>
            <p:nvSpPr>
              <p:cNvPr id="6" name="내용 개체 틀 2">
                <a:extLst>
                  <a:ext uri="{FF2B5EF4-FFF2-40B4-BE49-F238E27FC236}">
                    <a16:creationId xmlns:a16="http://schemas.microsoft.com/office/drawing/2014/main" id="{2E7F8045-AAE2-412A-818D-D3FF02D26A1F}"/>
                  </a:ext>
                </a:extLst>
              </p:cNvPr>
              <p:cNvSpPr txBox="1">
                <a:spLocks/>
              </p:cNvSpPr>
              <p:nvPr/>
            </p:nvSpPr>
            <p:spPr>
              <a:xfrm>
                <a:off x="838200" y="4664658"/>
                <a:ext cx="10515600" cy="280203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200" dirty="0"/>
                  <a:t>Set of integers modulo </a:t>
                </a:r>
                <a14:m>
                  <m:oMath xmlns:m="http://schemas.openxmlformats.org/officeDocument/2006/math">
                    <m:r>
                      <a:rPr lang="en-US" altLang="ko-KR" sz="2200" b="0" i="1" smtClean="0">
                        <a:latin typeface="Cambria Math" panose="02040503050406030204" pitchFamily="18" charset="0"/>
                      </a:rPr>
                      <m:t>𝑝</m:t>
                    </m:r>
                  </m:oMath>
                </a14:m>
                <a:r>
                  <a:rPr lang="en-US" altLang="ko-KR" sz="2200" dirty="0"/>
                  <a:t> consists of all the integers from 0 to </a:t>
                </a:r>
                <a14:m>
                  <m:oMath xmlns:m="http://schemas.openxmlformats.org/officeDocument/2006/math">
                    <m:r>
                      <a:rPr lang="en-US" altLang="ko-KR" sz="2200" b="0" i="1" smtClean="0">
                        <a:latin typeface="Cambria Math" panose="02040503050406030204" pitchFamily="18" charset="0"/>
                      </a:rPr>
                      <m:t>𝑝</m:t>
                    </m:r>
                    <m:r>
                      <a:rPr lang="en-US" altLang="ko-KR" sz="2200" b="0" i="1" smtClean="0">
                        <a:latin typeface="Cambria Math" panose="02040503050406030204" pitchFamily="18" charset="0"/>
                      </a:rPr>
                      <m:t>−1</m:t>
                    </m:r>
                  </m:oMath>
                </a14:m>
                <a:r>
                  <a:rPr lang="en-US" altLang="ko-KR" sz="2200" dirty="0"/>
                  <a:t> </a:t>
                </a:r>
              </a:p>
            </p:txBody>
          </p:sp>
        </mc:Choice>
        <mc:Fallback xmlns="">
          <p:sp>
            <p:nvSpPr>
              <p:cNvPr id="6" name="내용 개체 틀 2">
                <a:extLst>
                  <a:ext uri="{FF2B5EF4-FFF2-40B4-BE49-F238E27FC236}">
                    <a16:creationId xmlns:a16="http://schemas.microsoft.com/office/drawing/2014/main" id="{2E7F8045-AAE2-412A-818D-D3FF02D26A1F}"/>
                  </a:ext>
                </a:extLst>
              </p:cNvPr>
              <p:cNvSpPr txBox="1">
                <a:spLocks noRot="1" noChangeAspect="1" noMove="1" noResize="1" noEditPoints="1" noAdjustHandles="1" noChangeArrowheads="1" noChangeShapeType="1" noTextEdit="1"/>
              </p:cNvSpPr>
              <p:nvPr/>
            </p:nvSpPr>
            <p:spPr>
              <a:xfrm>
                <a:off x="838200" y="4664658"/>
                <a:ext cx="10515600" cy="2802034"/>
              </a:xfrm>
              <a:prstGeom prst="rect">
                <a:avLst/>
              </a:prstGeom>
              <a:blipFill>
                <a:blip r:embed="rId5"/>
                <a:stretch>
                  <a:fillRect l="-69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508893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제목 1">
                <a:extLst>
                  <a:ext uri="{FF2B5EF4-FFF2-40B4-BE49-F238E27FC236}">
                    <a16:creationId xmlns:a16="http://schemas.microsoft.com/office/drawing/2014/main" id="{575A3F00-FF6B-47D3-BFEB-D03A0E4665CF}"/>
                  </a:ext>
                </a:extLst>
              </p:cNvPr>
              <p:cNvSpPr>
                <a:spLocks noGrp="1"/>
              </p:cNvSpPr>
              <p:nvPr>
                <p:ph type="title"/>
              </p:nvPr>
            </p:nvSpPr>
            <p:spPr/>
            <p:txBody>
              <a:bodyPr/>
              <a:lstStyle/>
              <a:p>
                <a:r>
                  <a:rPr lang="en-US" altLang="ko-KR" dirty="0"/>
                  <a:t>The field of integers modulo </a:t>
                </a:r>
                <a14:m>
                  <m:oMath xmlns:m="http://schemas.openxmlformats.org/officeDocument/2006/math">
                    <m:r>
                      <a:rPr lang="en-US" altLang="ko-KR" b="0" i="1" smtClean="0">
                        <a:latin typeface="Cambria Math" panose="02040503050406030204" pitchFamily="18" charset="0"/>
                      </a:rPr>
                      <m:t>𝑝</m:t>
                    </m:r>
                  </m:oMath>
                </a14:m>
                <a:endParaRPr lang="ko-KR" altLang="en-US" dirty="0"/>
              </a:p>
            </p:txBody>
          </p:sp>
        </mc:Choice>
        <mc:Fallback xmlns="">
          <p:sp>
            <p:nvSpPr>
              <p:cNvPr id="2" name="제목 1">
                <a:extLst>
                  <a:ext uri="{FF2B5EF4-FFF2-40B4-BE49-F238E27FC236}">
                    <a16:creationId xmlns:a16="http://schemas.microsoft.com/office/drawing/2014/main" id="{575A3F00-FF6B-47D3-BFEB-D03A0E4665CF}"/>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내용 개체 틀 6">
                <a:extLst>
                  <a:ext uri="{FF2B5EF4-FFF2-40B4-BE49-F238E27FC236}">
                    <a16:creationId xmlns:a16="http://schemas.microsoft.com/office/drawing/2014/main" id="{3B866C1E-AD35-479F-87CE-26FD64AA70BC}"/>
                  </a:ext>
                </a:extLst>
              </p:cNvPr>
              <p:cNvSpPr>
                <a:spLocks noGrp="1"/>
              </p:cNvSpPr>
              <p:nvPr>
                <p:ph idx="1"/>
              </p:nvPr>
            </p:nvSpPr>
            <p:spPr>
              <a:xfrm>
                <a:off x="838200" y="1882192"/>
                <a:ext cx="10515600" cy="4695646"/>
              </a:xfrm>
            </p:spPr>
            <p:txBody>
              <a:bodyPr>
                <a:normAutofit/>
              </a:bodyPr>
              <a:lstStyle/>
              <a:p>
                <a:r>
                  <a:rPr lang="en-US" altLang="ko-KR" dirty="0"/>
                  <a:t>Addition and multiplication work as in modular arithmetic</a:t>
                </a:r>
              </a:p>
              <a:p>
                <a:endParaRPr lang="en-US" altLang="ko-KR" b="0" i="1" dirty="0">
                  <a:latin typeface="Cambria Math" panose="02040503050406030204" pitchFamily="18" charset="0"/>
                </a:endParaRPr>
              </a:p>
              <a:p>
                <a:endParaRPr lang="en-US" altLang="ko-KR" b="0" i="1" dirty="0">
                  <a:latin typeface="Cambria Math" panose="02040503050406030204" pitchFamily="18" charset="0"/>
                </a:endParaRPr>
              </a:p>
              <a:p>
                <a:endParaRPr lang="en-US" altLang="ko-KR" b="0" i="1" dirty="0">
                  <a:latin typeface="Cambria Math" panose="02040503050406030204" pitchFamily="18" charset="0"/>
                </a:endParaRPr>
              </a:p>
              <a:p>
                <a:endParaRPr lang="en-US" altLang="ko-KR" b="0" i="1" dirty="0">
                  <a:latin typeface="Cambria Math" panose="02040503050406030204" pitchFamily="18" charset="0"/>
                </a:endParaRPr>
              </a:p>
              <a:p>
                <a14:m>
                  <m:oMath xmlns:m="http://schemas.openxmlformats.org/officeDocument/2006/math">
                    <m:r>
                      <a:rPr lang="en-US" altLang="ko-KR" b="0" i="1" smtClean="0">
                        <a:latin typeface="Cambria Math" panose="02040503050406030204" pitchFamily="18" charset="0"/>
                      </a:rPr>
                      <m:t>𝑝</m:t>
                    </m:r>
                  </m:oMath>
                </a14:m>
                <a:r>
                  <a:rPr lang="ko-KR" altLang="en-US" dirty="0"/>
                  <a:t> </a:t>
                </a:r>
                <a:r>
                  <a:rPr lang="en-US" altLang="ko-KR" dirty="0"/>
                  <a:t>must be prime number</a:t>
                </a:r>
              </a:p>
              <a:p>
                <a:pPr lvl="1"/>
                <a:r>
                  <a:rPr lang="en-US" altLang="ko-KR" dirty="0"/>
                  <a:t>If </a:t>
                </a:r>
                <a14:m>
                  <m:oMath xmlns:m="http://schemas.openxmlformats.org/officeDocument/2006/math">
                    <m:r>
                      <a:rPr lang="en-US" altLang="ko-KR" b="0" i="1" smtClean="0">
                        <a:latin typeface="Cambria Math" panose="02040503050406030204" pitchFamily="18" charset="0"/>
                      </a:rPr>
                      <m:t>𝑝</m:t>
                    </m:r>
                    <m:r>
                      <a:rPr lang="en-US" altLang="ko-KR" b="0" i="1" smtClean="0">
                        <a:latin typeface="Cambria Math" panose="02040503050406030204" pitchFamily="18" charset="0"/>
                      </a:rPr>
                      <m:t> </m:t>
                    </m:r>
                  </m:oMath>
                </a14:m>
                <a:r>
                  <a:rPr lang="en-US" altLang="ko-KR" dirty="0"/>
                  <a:t>is not a prime number, there has no multiplicative inverse</a:t>
                </a:r>
              </a:p>
              <a:p>
                <a:pPr lvl="2"/>
                <a:r>
                  <a:rPr lang="en-US" altLang="ko-KR" dirty="0"/>
                  <a:t>i.e. the set of integers modulo 4 is not a field</a:t>
                </a:r>
              </a:p>
              <a:p>
                <a:pPr lvl="3"/>
                <a:r>
                  <a:rPr lang="en-US" altLang="ko-KR" dirty="0"/>
                  <a:t>2 has no multiplicative inverse</a:t>
                </a:r>
              </a:p>
              <a:p>
                <a:pPr lvl="3"/>
                <a14:m>
                  <m:oMath xmlns:m="http://schemas.openxmlformats.org/officeDocument/2006/math">
                    <m:r>
                      <a:rPr lang="en-US" altLang="ko-KR" b="0" i="1" smtClean="0">
                        <a:latin typeface="Cambria Math" panose="02040503050406030204" pitchFamily="18" charset="0"/>
                      </a:rPr>
                      <m:t>2</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𝑥</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𝑚𝑜𝑑</m:t>
                    </m:r>
                    <m:r>
                      <a:rPr lang="en-US" altLang="ko-KR" b="0" i="1" smtClean="0">
                        <a:latin typeface="Cambria Math" panose="02040503050406030204" pitchFamily="18" charset="0"/>
                        <a:ea typeface="Cambria Math" panose="02040503050406030204" pitchFamily="18" charset="0"/>
                      </a:rPr>
                      <m:t> 4=1</m:t>
                    </m:r>
                  </m:oMath>
                </a14:m>
                <a:r>
                  <a:rPr lang="ko-KR" altLang="en-US" dirty="0"/>
                  <a:t> </a:t>
                </a:r>
                <a:r>
                  <a:rPr lang="en-US" altLang="ko-KR" dirty="0"/>
                  <a:t>has no solutions</a:t>
                </a:r>
                <a:endParaRPr lang="ko-KR" altLang="en-US" dirty="0"/>
              </a:p>
            </p:txBody>
          </p:sp>
        </mc:Choice>
        <mc:Fallback xmlns="">
          <p:sp>
            <p:nvSpPr>
              <p:cNvPr id="7" name="내용 개체 틀 6">
                <a:extLst>
                  <a:ext uri="{FF2B5EF4-FFF2-40B4-BE49-F238E27FC236}">
                    <a16:creationId xmlns:a16="http://schemas.microsoft.com/office/drawing/2014/main" id="{3B866C1E-AD35-479F-87CE-26FD64AA70BC}"/>
                  </a:ext>
                </a:extLst>
              </p:cNvPr>
              <p:cNvSpPr>
                <a:spLocks noGrp="1" noRot="1" noChangeAspect="1" noMove="1" noResize="1" noEditPoints="1" noAdjustHandles="1" noChangeArrowheads="1" noChangeShapeType="1" noTextEdit="1"/>
              </p:cNvSpPr>
              <p:nvPr>
                <p:ph idx="1"/>
              </p:nvPr>
            </p:nvSpPr>
            <p:spPr>
              <a:xfrm>
                <a:off x="838200" y="1882192"/>
                <a:ext cx="10515600" cy="4695646"/>
              </a:xfrm>
              <a:blipFill>
                <a:blip r:embed="rId3"/>
                <a:stretch>
                  <a:fillRect l="-1043" t="-2338"/>
                </a:stretch>
              </a:blipFill>
            </p:spPr>
            <p:txBody>
              <a:bodyPr/>
              <a:lstStyle/>
              <a:p>
                <a:r>
                  <a:rPr lang="ko-KR" altLang="en-US">
                    <a:noFill/>
                  </a:rPr>
                  <a:t> </a:t>
                </a:r>
              </a:p>
            </p:txBody>
          </p:sp>
        </mc:Fallback>
      </mc:AlternateContent>
      <p:pic>
        <p:nvPicPr>
          <p:cNvPr id="11" name="그림 10">
            <a:extLst>
              <a:ext uri="{FF2B5EF4-FFF2-40B4-BE49-F238E27FC236}">
                <a16:creationId xmlns:a16="http://schemas.microsoft.com/office/drawing/2014/main" id="{AF609B32-7AD7-48D4-8BFE-AA3B5AEC4DC4}"/>
              </a:ext>
            </a:extLst>
          </p:cNvPr>
          <p:cNvPicPr>
            <a:picLocks noChangeAspect="1"/>
          </p:cNvPicPr>
          <p:nvPr/>
        </p:nvPicPr>
        <p:blipFill>
          <a:blip r:embed="rId4"/>
          <a:stretch>
            <a:fillRect/>
          </a:stretch>
        </p:blipFill>
        <p:spPr>
          <a:xfrm>
            <a:off x="1134451" y="2554744"/>
            <a:ext cx="3353598" cy="969127"/>
          </a:xfrm>
          <a:prstGeom prst="rect">
            <a:avLst/>
          </a:prstGeom>
        </p:spPr>
      </p:pic>
      <p:pic>
        <p:nvPicPr>
          <p:cNvPr id="13" name="그림 12">
            <a:extLst>
              <a:ext uri="{FF2B5EF4-FFF2-40B4-BE49-F238E27FC236}">
                <a16:creationId xmlns:a16="http://schemas.microsoft.com/office/drawing/2014/main" id="{BEF2DAAB-132B-486E-9E3B-BF1E75B2D767}"/>
              </a:ext>
            </a:extLst>
          </p:cNvPr>
          <p:cNvPicPr>
            <a:picLocks noChangeAspect="1"/>
          </p:cNvPicPr>
          <p:nvPr/>
        </p:nvPicPr>
        <p:blipFill>
          <a:blip r:embed="rId5"/>
          <a:stretch>
            <a:fillRect/>
          </a:stretch>
        </p:blipFill>
        <p:spPr>
          <a:xfrm>
            <a:off x="4449214" y="2521472"/>
            <a:ext cx="4742215" cy="897176"/>
          </a:xfrm>
          <a:prstGeom prst="rect">
            <a:avLst/>
          </a:prstGeom>
        </p:spPr>
      </p:pic>
      <p:pic>
        <p:nvPicPr>
          <p:cNvPr id="14" name="그림 13">
            <a:extLst>
              <a:ext uri="{FF2B5EF4-FFF2-40B4-BE49-F238E27FC236}">
                <a16:creationId xmlns:a16="http://schemas.microsoft.com/office/drawing/2014/main" id="{40A713CE-ED42-4813-B537-09034A785204}"/>
              </a:ext>
            </a:extLst>
          </p:cNvPr>
          <p:cNvPicPr>
            <a:picLocks noChangeAspect="1"/>
          </p:cNvPicPr>
          <p:nvPr/>
        </p:nvPicPr>
        <p:blipFill>
          <a:blip r:embed="rId6"/>
          <a:stretch>
            <a:fillRect/>
          </a:stretch>
        </p:blipFill>
        <p:spPr>
          <a:xfrm>
            <a:off x="1077866" y="3523871"/>
            <a:ext cx="4027902" cy="786433"/>
          </a:xfrm>
          <a:prstGeom prst="rect">
            <a:avLst/>
          </a:prstGeom>
        </p:spPr>
      </p:pic>
    </p:spTree>
    <p:extLst>
      <p:ext uri="{BB962C8B-B14F-4D97-AF65-F5344CB8AC3E}">
        <p14:creationId xmlns:p14="http://schemas.microsoft.com/office/powerpoint/2010/main" val="207736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0352A7-D494-4BC6-B426-DA4D6BF6A676}"/>
              </a:ext>
            </a:extLst>
          </p:cNvPr>
          <p:cNvSpPr>
            <a:spLocks noGrp="1"/>
          </p:cNvSpPr>
          <p:nvPr>
            <p:ph type="title"/>
          </p:nvPr>
        </p:nvSpPr>
        <p:spPr/>
        <p:txBody>
          <a:bodyPr/>
          <a:lstStyle/>
          <a:p>
            <a:r>
              <a:rPr lang="en-US" altLang="ko-KR" dirty="0"/>
              <a:t>Public-key cryptography</a:t>
            </a:r>
            <a:endParaRPr lang="ko-KR" altLang="en-US" dirty="0"/>
          </a:p>
        </p:txBody>
      </p:sp>
      <p:sp>
        <p:nvSpPr>
          <p:cNvPr id="3" name="내용 개체 틀 2">
            <a:extLst>
              <a:ext uri="{FF2B5EF4-FFF2-40B4-BE49-F238E27FC236}">
                <a16:creationId xmlns:a16="http://schemas.microsoft.com/office/drawing/2014/main" id="{DFCBB0E7-FC16-4983-8C59-CFC79C6468A1}"/>
              </a:ext>
            </a:extLst>
          </p:cNvPr>
          <p:cNvSpPr>
            <a:spLocks noGrp="1"/>
          </p:cNvSpPr>
          <p:nvPr>
            <p:ph idx="1"/>
          </p:nvPr>
        </p:nvSpPr>
        <p:spPr/>
        <p:txBody>
          <a:bodyPr>
            <a:normAutofit fontScale="70000" lnSpcReduction="20000"/>
          </a:bodyPr>
          <a:lstStyle/>
          <a:p>
            <a:pPr>
              <a:lnSpc>
                <a:spcPct val="150000"/>
              </a:lnSpc>
            </a:pPr>
            <a:r>
              <a:rPr lang="en-US" altLang="ko-KR" dirty="0"/>
              <a:t>ECC (Elliptic Curve Cryptography)</a:t>
            </a:r>
          </a:p>
          <a:p>
            <a:pPr marL="0" indent="0">
              <a:lnSpc>
                <a:spcPct val="150000"/>
              </a:lnSpc>
              <a:buNone/>
            </a:pPr>
            <a:r>
              <a:rPr lang="ko-KR" altLang="en-US" dirty="0"/>
              <a:t>기본적인 타원곡선 암호</a:t>
            </a:r>
            <a:endParaRPr lang="en-US" altLang="ko-KR" dirty="0"/>
          </a:p>
          <a:p>
            <a:pPr>
              <a:lnSpc>
                <a:spcPct val="150000"/>
              </a:lnSpc>
            </a:pPr>
            <a:r>
              <a:rPr lang="en-US" altLang="ko-KR" dirty="0"/>
              <a:t>ECDH (Elliptic Curve Diffie-Hellman) </a:t>
            </a:r>
          </a:p>
          <a:p>
            <a:pPr marL="0" indent="0">
              <a:lnSpc>
                <a:spcPct val="150000"/>
              </a:lnSpc>
              <a:buNone/>
            </a:pPr>
            <a:r>
              <a:rPr lang="ko-KR" altLang="en-US" dirty="0"/>
              <a:t>기존에 있던 </a:t>
            </a:r>
            <a:r>
              <a:rPr lang="en-US" altLang="ko-KR" dirty="0"/>
              <a:t>Diffie-Hellman </a:t>
            </a:r>
            <a:r>
              <a:rPr lang="ko-KR" altLang="en-US" dirty="0"/>
              <a:t>방법에 타원곡선 적용</a:t>
            </a:r>
            <a:endParaRPr lang="en-US" altLang="ko-KR" dirty="0"/>
          </a:p>
          <a:p>
            <a:pPr marL="0" indent="0">
              <a:lnSpc>
                <a:spcPct val="150000"/>
              </a:lnSpc>
              <a:buNone/>
            </a:pPr>
            <a:r>
              <a:rPr lang="ko-KR" altLang="en-US" dirty="0"/>
              <a:t>공개키가 영구적이면 </a:t>
            </a:r>
            <a:r>
              <a:rPr lang="en-US" altLang="ko-KR" dirty="0"/>
              <a:t>ECDH, </a:t>
            </a:r>
            <a:r>
              <a:rPr lang="ko-KR" altLang="en-US" dirty="0"/>
              <a:t>반영구적이면 </a:t>
            </a:r>
            <a:r>
              <a:rPr lang="en-US" altLang="ko-KR" dirty="0"/>
              <a:t>ECDHE</a:t>
            </a:r>
          </a:p>
          <a:p>
            <a:pPr>
              <a:lnSpc>
                <a:spcPct val="150000"/>
              </a:lnSpc>
            </a:pPr>
            <a:r>
              <a:rPr lang="en-US" altLang="ko-KR" dirty="0"/>
              <a:t>ECDSA (Elliptic Curve Digital Signature </a:t>
            </a:r>
            <a:r>
              <a:rPr lang="en-US" altLang="ko-KR" dirty="0" err="1"/>
              <a:t>Algorihm</a:t>
            </a:r>
            <a:r>
              <a:rPr lang="en-US" altLang="ko-KR" dirty="0"/>
              <a:t>) </a:t>
            </a:r>
          </a:p>
          <a:p>
            <a:pPr marL="0" indent="0">
              <a:lnSpc>
                <a:spcPct val="150000"/>
              </a:lnSpc>
              <a:buNone/>
            </a:pPr>
            <a:r>
              <a:rPr lang="ko-KR" altLang="en-US" dirty="0"/>
              <a:t>전자 서명 방식에 타원곡선 적용</a:t>
            </a:r>
            <a:endParaRPr lang="en-US" altLang="ko-KR" dirty="0"/>
          </a:p>
          <a:p>
            <a:pPr marL="0" indent="0">
              <a:lnSpc>
                <a:spcPct val="150000"/>
              </a:lnSpc>
              <a:buNone/>
            </a:pPr>
            <a:r>
              <a:rPr lang="ko-KR" altLang="en-US" dirty="0"/>
              <a:t>대칭 키 공유를 위해 </a:t>
            </a:r>
            <a:r>
              <a:rPr lang="en-US" altLang="ko-KR" dirty="0"/>
              <a:t>ECDH </a:t>
            </a:r>
            <a:r>
              <a:rPr lang="ko-KR" altLang="en-US" dirty="0"/>
              <a:t>사용</a:t>
            </a:r>
            <a:endParaRPr lang="en-US" altLang="ko-KR" dirty="0"/>
          </a:p>
        </p:txBody>
      </p:sp>
    </p:spTree>
    <p:extLst>
      <p:ext uri="{BB962C8B-B14F-4D97-AF65-F5344CB8AC3E}">
        <p14:creationId xmlns:p14="http://schemas.microsoft.com/office/powerpoint/2010/main" val="826552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제목 1">
                <a:extLst>
                  <a:ext uri="{FF2B5EF4-FFF2-40B4-BE49-F238E27FC236}">
                    <a16:creationId xmlns:a16="http://schemas.microsoft.com/office/drawing/2014/main" id="{110F5B06-B759-4A11-915D-0949B338F579}"/>
                  </a:ext>
                </a:extLst>
              </p:cNvPr>
              <p:cNvSpPr>
                <a:spLocks noGrp="1"/>
              </p:cNvSpPr>
              <p:nvPr>
                <p:ph type="title"/>
              </p:nvPr>
            </p:nvSpPr>
            <p:spPr/>
            <p:txBody>
              <a:bodyPr/>
              <a:lstStyle/>
              <a:p>
                <a:r>
                  <a:rPr lang="en-US" altLang="ko-KR" dirty="0"/>
                  <a:t>Division modulo </a:t>
                </a:r>
                <a14:m>
                  <m:oMath xmlns:m="http://schemas.openxmlformats.org/officeDocument/2006/math">
                    <m:r>
                      <a:rPr lang="en-US" altLang="ko-KR" b="0" i="1" smtClean="0">
                        <a:latin typeface="Cambria Math" panose="02040503050406030204" pitchFamily="18" charset="0"/>
                      </a:rPr>
                      <m:t>𝑝</m:t>
                    </m:r>
                  </m:oMath>
                </a14:m>
                <a:endParaRPr lang="ko-KR" altLang="en-US" dirty="0"/>
              </a:p>
            </p:txBody>
          </p:sp>
        </mc:Choice>
        <mc:Fallback xmlns="">
          <p:sp>
            <p:nvSpPr>
              <p:cNvPr id="2" name="제목 1">
                <a:extLst>
                  <a:ext uri="{FF2B5EF4-FFF2-40B4-BE49-F238E27FC236}">
                    <a16:creationId xmlns:a16="http://schemas.microsoft.com/office/drawing/2014/main" id="{110F5B06-B759-4A11-915D-0949B338F579}"/>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B84B799-9608-49F9-AC19-3AB090887961}"/>
                  </a:ext>
                </a:extLst>
              </p:cNvPr>
              <p:cNvSpPr>
                <a:spLocks noGrp="1"/>
              </p:cNvSpPr>
              <p:nvPr>
                <p:ph idx="1"/>
              </p:nvPr>
            </p:nvSpPr>
            <p:spPr>
              <a:xfrm>
                <a:off x="838200" y="1825625"/>
                <a:ext cx="10515600" cy="1458264"/>
              </a:xfrm>
            </p:spPr>
            <p:txBody>
              <a:bodyPr>
                <a:normAutofit fontScale="77500" lnSpcReduction="20000"/>
              </a:bodyPr>
              <a:lstStyle/>
              <a:p>
                <a:pPr>
                  <a:lnSpc>
                    <a:spcPct val="150000"/>
                  </a:lnSpc>
                </a:pPr>
                <a14:m>
                  <m:oMath xmlns:m="http://schemas.openxmlformats.org/officeDocument/2006/math">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oMath>
                </a14:m>
                <a:r>
                  <a:rPr lang="ko-KR" altLang="en-US" dirty="0"/>
                  <a:t> </a:t>
                </a:r>
                <a:r>
                  <a:rPr lang="en-US" altLang="ko-KR" dirty="0"/>
                  <a:t>means in </a:t>
                </a:r>
              </a:p>
              <a:p>
                <a:pPr lvl="1">
                  <a:lnSpc>
                    <a:spcPct val="150000"/>
                  </a:lnSpc>
                </a:pPr>
                <a:r>
                  <a:rPr lang="en-US" altLang="ko-KR" dirty="0"/>
                  <a:t>Simply put: </a:t>
                </a:r>
                <a14:m>
                  <m:oMath xmlns:m="http://schemas.openxmlformats.org/officeDocument/2006/math">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𝑥</m:t>
                        </m:r>
                      </m:num>
                      <m:den>
                        <m:r>
                          <a:rPr lang="en-US" altLang="ko-KR" b="0" i="1" smtClean="0">
                            <a:latin typeface="Cambria Math" panose="02040503050406030204" pitchFamily="18" charset="0"/>
                          </a:rPr>
                          <m:t>𝑦</m:t>
                        </m:r>
                      </m:den>
                    </m:f>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ea typeface="Cambria Math" panose="02040503050406030204" pitchFamily="18" charset="0"/>
                      </a:rPr>
                      <m:t>∙</m:t>
                    </m:r>
                    <m:sSup>
                      <m:sSupPr>
                        <m:ctrlPr>
                          <a:rPr lang="en-US" altLang="ko-KR" b="0" i="1" smtClean="0">
                            <a:latin typeface="Cambria Math" panose="02040503050406030204" pitchFamily="18" charset="0"/>
                            <a:ea typeface="Cambria Math" panose="02040503050406030204" pitchFamily="18" charset="0"/>
                          </a:rPr>
                        </m:ctrlPr>
                      </m:sSupPr>
                      <m:e>
                        <m:r>
                          <a:rPr lang="en-US" altLang="ko-KR" b="0" i="1" smtClean="0">
                            <a:latin typeface="Cambria Math" panose="02040503050406030204" pitchFamily="18" charset="0"/>
                            <a:ea typeface="Cambria Math" panose="02040503050406030204" pitchFamily="18" charset="0"/>
                          </a:rPr>
                          <m:t>𝑦</m:t>
                        </m:r>
                      </m:e>
                      <m:sup>
                        <m:r>
                          <a:rPr lang="en-US" altLang="ko-KR" b="0" i="1" smtClean="0">
                            <a:latin typeface="Cambria Math" panose="02040503050406030204" pitchFamily="18" charset="0"/>
                            <a:ea typeface="Cambria Math" panose="02040503050406030204" pitchFamily="18" charset="0"/>
                          </a:rPr>
                          <m:t>−1</m:t>
                        </m:r>
                      </m:sup>
                    </m:sSup>
                  </m:oMath>
                </a14:m>
                <a:r>
                  <a:rPr lang="ko-KR" altLang="en-US" dirty="0"/>
                  <a:t> </a:t>
                </a:r>
                <a:r>
                  <a:rPr lang="en-US" altLang="ko-KR" dirty="0"/>
                  <a:t>or, </a:t>
                </a:r>
                <a14:m>
                  <m:oMath xmlns:m="http://schemas.openxmlformats.org/officeDocument/2006/math">
                    <m:r>
                      <a:rPr lang="en-US" altLang="ko-KR" i="1">
                        <a:latin typeface="Cambria Math" panose="02040503050406030204" pitchFamily="18" charset="0"/>
                      </a:rPr>
                      <m:t>𝑥</m:t>
                    </m:r>
                  </m:oMath>
                </a14:m>
                <a:r>
                  <a:rPr lang="ko-KR" altLang="en-US" dirty="0"/>
                  <a:t> </a:t>
                </a:r>
                <a:r>
                  <a:rPr lang="en-US" altLang="ko-KR" dirty="0"/>
                  <a:t>over </a:t>
                </a:r>
                <a14:m>
                  <m:oMath xmlns:m="http://schemas.openxmlformats.org/officeDocument/2006/math">
                    <m:r>
                      <a:rPr lang="en-US" altLang="ko-KR" b="0" i="1" smtClean="0">
                        <a:latin typeface="Cambria Math" panose="02040503050406030204" pitchFamily="18" charset="0"/>
                      </a:rPr>
                      <m:t>𝑦</m:t>
                    </m:r>
                  </m:oMath>
                </a14:m>
                <a:r>
                  <a:rPr lang="ko-KR" altLang="en-US" dirty="0"/>
                  <a:t> </a:t>
                </a:r>
                <a:r>
                  <a:rPr lang="en-US" altLang="ko-KR" dirty="0"/>
                  <a:t>is equal to </a:t>
                </a:r>
                <a14:m>
                  <m:oMath xmlns:m="http://schemas.openxmlformats.org/officeDocument/2006/math">
                    <m:r>
                      <a:rPr lang="en-US" altLang="ko-KR" i="1">
                        <a:latin typeface="Cambria Math" panose="02040503050406030204" pitchFamily="18" charset="0"/>
                      </a:rPr>
                      <m:t>𝑥</m:t>
                    </m:r>
                  </m:oMath>
                </a14:m>
                <a:r>
                  <a:rPr lang="ko-KR" altLang="en-US" dirty="0"/>
                  <a:t> </a:t>
                </a:r>
                <a:r>
                  <a:rPr lang="en-US" altLang="ko-KR" dirty="0"/>
                  <a:t>times the multiplicative inverse of </a:t>
                </a:r>
                <a14:m>
                  <m:oMath xmlns:m="http://schemas.openxmlformats.org/officeDocument/2006/math">
                    <m:r>
                      <a:rPr lang="en-US" altLang="ko-KR" b="0" i="1" smtClean="0">
                        <a:latin typeface="Cambria Math" panose="02040503050406030204" pitchFamily="18" charset="0"/>
                      </a:rPr>
                      <m:t>𝑦</m:t>
                    </m:r>
                  </m:oMath>
                </a14:m>
                <a:endParaRPr lang="ko-KR" altLang="en-US" dirty="0"/>
              </a:p>
            </p:txBody>
          </p:sp>
        </mc:Choice>
        <mc:Fallback xmlns="">
          <p:sp>
            <p:nvSpPr>
              <p:cNvPr id="3" name="내용 개체 틀 2">
                <a:extLst>
                  <a:ext uri="{FF2B5EF4-FFF2-40B4-BE49-F238E27FC236}">
                    <a16:creationId xmlns:a16="http://schemas.microsoft.com/office/drawing/2014/main" id="{DB84B799-9608-49F9-AC19-3AB090887961}"/>
                  </a:ext>
                </a:extLst>
              </p:cNvPr>
              <p:cNvSpPr>
                <a:spLocks noGrp="1" noRot="1" noChangeAspect="1" noMove="1" noResize="1" noEditPoints="1" noAdjustHandles="1" noChangeArrowheads="1" noChangeShapeType="1" noTextEdit="1"/>
              </p:cNvSpPr>
              <p:nvPr>
                <p:ph idx="1"/>
              </p:nvPr>
            </p:nvSpPr>
            <p:spPr>
              <a:xfrm>
                <a:off x="838200" y="1825625"/>
                <a:ext cx="10515600" cy="1458264"/>
              </a:xfrm>
              <a:blipFill>
                <a:blip r:embed="rId3"/>
                <a:stretch>
                  <a:fillRect l="-696"/>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1F65E65D-3486-4528-80DE-32FB69E3FBE6}"/>
              </a:ext>
            </a:extLst>
          </p:cNvPr>
          <p:cNvPicPr>
            <a:picLocks noChangeAspect="1"/>
          </p:cNvPicPr>
          <p:nvPr/>
        </p:nvPicPr>
        <p:blipFill rotWithShape="1">
          <a:blip r:embed="rId4"/>
          <a:srcRect t="1" r="10477" b="2023"/>
          <a:stretch/>
        </p:blipFill>
        <p:spPr>
          <a:xfrm>
            <a:off x="2903859" y="1772701"/>
            <a:ext cx="396118" cy="511336"/>
          </a:xfrm>
          <a:prstGeom prst="rect">
            <a:avLst/>
          </a:prstGeom>
        </p:spPr>
      </p:pic>
      <mc:AlternateContent xmlns:mc="http://schemas.openxmlformats.org/markup-compatibility/2006" xmlns:a14="http://schemas.microsoft.com/office/drawing/2010/main">
        <mc:Choice Requires="a14">
          <p:sp>
            <p:nvSpPr>
              <p:cNvPr id="5" name="내용 개체 틀 2">
                <a:extLst>
                  <a:ext uri="{FF2B5EF4-FFF2-40B4-BE49-F238E27FC236}">
                    <a16:creationId xmlns:a16="http://schemas.microsoft.com/office/drawing/2014/main" id="{EFCCC64E-A967-45AD-9009-A6392E77EC23}"/>
                  </a:ext>
                </a:extLst>
              </p:cNvPr>
              <p:cNvSpPr txBox="1">
                <a:spLocks/>
              </p:cNvSpPr>
              <p:nvPr/>
            </p:nvSpPr>
            <p:spPr>
              <a:xfrm>
                <a:off x="838200" y="3080024"/>
                <a:ext cx="10515600" cy="1458264"/>
              </a:xfrm>
              <a:prstGeom prst="rect">
                <a:avLst/>
              </a:prstGeom>
            </p:spPr>
            <p:txBody>
              <a:bodyPr vert="horz" lIns="91440" tIns="45720" rIns="91440" bIns="45720" rtlCol="0">
                <a:normAutofit fontScale="77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dirty="0"/>
                  <a:t>Computing the multiplicative inverse can be easily done with the extended Euclidean algorithm</a:t>
                </a:r>
              </a:p>
              <a:p>
                <a:pPr lvl="1">
                  <a:lnSpc>
                    <a:spcPct val="150000"/>
                  </a:lnSpc>
                </a:pPr>
                <a14:m>
                  <m:oMath xmlns:m="http://schemas.openxmlformats.org/officeDocument/2006/math">
                    <m:r>
                      <a:rPr lang="en-US" altLang="ko-KR" b="0" i="1" smtClean="0">
                        <a:latin typeface="Cambria Math" panose="02040503050406030204" pitchFamily="18" charset="0"/>
                      </a:rPr>
                      <m:t>𝑂</m:t>
                    </m:r>
                    <m:d>
                      <m:dPr>
                        <m:ctrlPr>
                          <a:rPr lang="en-US" altLang="ko-KR" b="0" i="1" smtClean="0">
                            <a:latin typeface="Cambria Math" panose="02040503050406030204" pitchFamily="18" charset="0"/>
                          </a:rPr>
                        </m:ctrlPr>
                      </m:dPr>
                      <m:e>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r>
                              <a:rPr lang="en-US" altLang="ko-KR" b="0" i="1" smtClean="0">
                                <a:latin typeface="Cambria Math" panose="02040503050406030204" pitchFamily="18" charset="0"/>
                              </a:rPr>
                              <m:t>𝑝</m:t>
                            </m:r>
                          </m:e>
                        </m:func>
                      </m:e>
                    </m:d>
                  </m:oMath>
                </a14:m>
                <a:r>
                  <a:rPr lang="ko-KR" altLang="en-US" dirty="0"/>
                  <a:t> </a:t>
                </a:r>
                <a:r>
                  <a:rPr lang="en-US" altLang="ko-KR" dirty="0"/>
                  <a:t>or </a:t>
                </a:r>
                <a14:m>
                  <m:oMath xmlns:m="http://schemas.openxmlformats.org/officeDocument/2006/math">
                    <m:r>
                      <a:rPr lang="en-US" altLang="ko-KR" i="1">
                        <a:latin typeface="Cambria Math" panose="02040503050406030204" pitchFamily="18" charset="0"/>
                      </a:rPr>
                      <m:t>𝑂</m:t>
                    </m:r>
                    <m:r>
                      <a:rPr lang="en-US" altLang="ko-KR" b="0" i="1" smtClean="0">
                        <a:latin typeface="Cambria Math" panose="02040503050406030204" pitchFamily="18" charset="0"/>
                      </a:rPr>
                      <m:t>(</m:t>
                    </m:r>
                    <m:r>
                      <a:rPr lang="en-US" altLang="ko-KR" b="0" i="1" smtClean="0">
                        <a:latin typeface="Cambria Math" panose="02040503050406030204" pitchFamily="18" charset="0"/>
                      </a:rPr>
                      <m:t>𝑘</m:t>
                    </m:r>
                  </m:oMath>
                </a14:m>
                <a:r>
                  <a:rPr lang="en-US" altLang="ko-KR" dirty="0"/>
                  <a:t>) </a:t>
                </a:r>
                <a:r>
                  <a:rPr lang="ko-KR" altLang="en-US" dirty="0"/>
                  <a:t> </a:t>
                </a:r>
              </a:p>
            </p:txBody>
          </p:sp>
        </mc:Choice>
        <mc:Fallback xmlns="">
          <p:sp>
            <p:nvSpPr>
              <p:cNvPr id="5" name="내용 개체 틀 2">
                <a:extLst>
                  <a:ext uri="{FF2B5EF4-FFF2-40B4-BE49-F238E27FC236}">
                    <a16:creationId xmlns:a16="http://schemas.microsoft.com/office/drawing/2014/main" id="{EFCCC64E-A967-45AD-9009-A6392E77EC23}"/>
                  </a:ext>
                </a:extLst>
              </p:cNvPr>
              <p:cNvSpPr txBox="1">
                <a:spLocks noRot="1" noChangeAspect="1" noMove="1" noResize="1" noEditPoints="1" noAdjustHandles="1" noChangeArrowheads="1" noChangeShapeType="1" noTextEdit="1"/>
              </p:cNvSpPr>
              <p:nvPr/>
            </p:nvSpPr>
            <p:spPr>
              <a:xfrm>
                <a:off x="838200" y="3080024"/>
                <a:ext cx="10515600" cy="1458264"/>
              </a:xfrm>
              <a:prstGeom prst="rect">
                <a:avLst/>
              </a:prstGeom>
              <a:blipFill>
                <a:blip r:embed="rId5"/>
                <a:stretch>
                  <a:fillRect l="-696" b="-837"/>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DE2D2DFC-7219-438E-92F5-0E54EE0EA418}"/>
              </a:ext>
            </a:extLst>
          </p:cNvPr>
          <p:cNvPicPr>
            <a:picLocks noChangeAspect="1"/>
          </p:cNvPicPr>
          <p:nvPr/>
        </p:nvPicPr>
        <p:blipFill>
          <a:blip r:embed="rId6"/>
          <a:stretch>
            <a:fillRect/>
          </a:stretch>
        </p:blipFill>
        <p:spPr>
          <a:xfrm>
            <a:off x="4239144" y="4079876"/>
            <a:ext cx="2891711" cy="2639720"/>
          </a:xfrm>
          <a:prstGeom prst="rect">
            <a:avLst/>
          </a:prstGeom>
        </p:spPr>
      </p:pic>
      <p:pic>
        <p:nvPicPr>
          <p:cNvPr id="11" name="그림 10">
            <a:extLst>
              <a:ext uri="{FF2B5EF4-FFF2-40B4-BE49-F238E27FC236}">
                <a16:creationId xmlns:a16="http://schemas.microsoft.com/office/drawing/2014/main" id="{FE9838E9-C7E2-452B-AE50-A64CFFD3A3D6}"/>
              </a:ext>
            </a:extLst>
          </p:cNvPr>
          <p:cNvPicPr>
            <a:picLocks noChangeAspect="1"/>
          </p:cNvPicPr>
          <p:nvPr/>
        </p:nvPicPr>
        <p:blipFill>
          <a:blip r:embed="rId7"/>
          <a:stretch>
            <a:fillRect/>
          </a:stretch>
        </p:blipFill>
        <p:spPr>
          <a:xfrm>
            <a:off x="7215840" y="4079875"/>
            <a:ext cx="2969112" cy="2639719"/>
          </a:xfrm>
          <a:prstGeom prst="rect">
            <a:avLst/>
          </a:prstGeom>
        </p:spPr>
      </p:pic>
    </p:spTree>
    <p:extLst>
      <p:ext uri="{BB962C8B-B14F-4D97-AF65-F5344CB8AC3E}">
        <p14:creationId xmlns:p14="http://schemas.microsoft.com/office/powerpoint/2010/main" val="527486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B3C82D-0F28-4D0C-B4AE-751A1F03E0E7}"/>
              </a:ext>
            </a:extLst>
          </p:cNvPr>
          <p:cNvSpPr>
            <a:spLocks noGrp="1"/>
          </p:cNvSpPr>
          <p:nvPr>
            <p:ph type="title"/>
          </p:nvPr>
        </p:nvSpPr>
        <p:spPr/>
        <p:txBody>
          <a:bodyPr/>
          <a:lstStyle/>
          <a:p>
            <a:r>
              <a:rPr lang="en-US" altLang="ko-KR" dirty="0"/>
              <a:t>Elliptic curves in </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CB67A1A-1AFE-437C-A429-C2F03A33769B}"/>
                  </a:ext>
                </a:extLst>
              </p:cNvPr>
              <p:cNvSpPr>
                <a:spLocks noGrp="1"/>
              </p:cNvSpPr>
              <p:nvPr>
                <p:ph idx="1"/>
              </p:nvPr>
            </p:nvSpPr>
            <p:spPr/>
            <p:txBody>
              <a:bodyPr>
                <a:normAutofit lnSpcReduction="10000"/>
              </a:bodyPr>
              <a:lstStyle/>
              <a:p>
                <a:r>
                  <a:rPr lang="en-US" altLang="ko-KR" dirty="0"/>
                  <a:t>Previous version</a:t>
                </a:r>
              </a:p>
              <a:p>
                <a:endParaRPr lang="en-US" altLang="ko-KR" dirty="0"/>
              </a:p>
              <a:p>
                <a:r>
                  <a:rPr lang="en-US" altLang="ko-KR" dirty="0"/>
                  <a:t>\</a:t>
                </a:r>
              </a:p>
              <a:p>
                <a:endParaRPr lang="en-US" altLang="ko-KR" dirty="0"/>
              </a:p>
              <a:p>
                <a:r>
                  <a:rPr lang="en-US" altLang="ko-KR" dirty="0"/>
                  <a:t>      version</a:t>
                </a:r>
              </a:p>
              <a:p>
                <a:endParaRPr lang="en-US" altLang="ko-KR" dirty="0"/>
              </a:p>
              <a:p>
                <a:endParaRPr lang="en-US" altLang="ko-KR" dirty="0"/>
              </a:p>
              <a:p>
                <a:endParaRPr lang="en-US" altLang="ko-KR" dirty="0"/>
              </a:p>
              <a:p>
                <a:pPr lvl="1"/>
                <a:r>
                  <a:rPr lang="en-US" altLang="ko-KR" dirty="0"/>
                  <a:t>Where 0 is still the point at infinity, and </a:t>
                </a:r>
                <a14:m>
                  <m:oMath xmlns:m="http://schemas.openxmlformats.org/officeDocument/2006/math">
                    <m:r>
                      <a:rPr lang="en-US" altLang="ko-KR" b="0" i="1" smtClean="0">
                        <a:latin typeface="Cambria Math" panose="02040503050406030204" pitchFamily="18" charset="0"/>
                      </a:rPr>
                      <m:t>𝑎</m:t>
                    </m:r>
                  </m:oMath>
                </a14:m>
                <a:r>
                  <a:rPr lang="ko-KR" altLang="en-US" dirty="0"/>
                  <a:t> </a:t>
                </a:r>
                <a:r>
                  <a:rPr lang="en-US" altLang="ko-KR" dirty="0"/>
                  <a:t>and </a:t>
                </a:r>
                <a14:m>
                  <m:oMath xmlns:m="http://schemas.openxmlformats.org/officeDocument/2006/math">
                    <m:r>
                      <a:rPr lang="en-US" altLang="ko-KR" b="0" i="1" smtClean="0">
                        <a:latin typeface="Cambria Math" panose="02040503050406030204" pitchFamily="18" charset="0"/>
                      </a:rPr>
                      <m:t>𝑏</m:t>
                    </m:r>
                  </m:oMath>
                </a14:m>
                <a:r>
                  <a:rPr lang="ko-KR" altLang="en-US" dirty="0"/>
                  <a:t> </a:t>
                </a:r>
                <a:r>
                  <a:rPr lang="en-US" altLang="ko-KR" dirty="0"/>
                  <a:t>are two integers in </a:t>
                </a:r>
                <a:endParaRPr lang="ko-KR" altLang="en-US" dirty="0"/>
              </a:p>
            </p:txBody>
          </p:sp>
        </mc:Choice>
        <mc:Fallback xmlns="">
          <p:sp>
            <p:nvSpPr>
              <p:cNvPr id="3" name="내용 개체 틀 2">
                <a:extLst>
                  <a:ext uri="{FF2B5EF4-FFF2-40B4-BE49-F238E27FC236}">
                    <a16:creationId xmlns:a16="http://schemas.microsoft.com/office/drawing/2014/main" id="{9CB67A1A-1AFE-437C-A429-C2F03A33769B}"/>
                  </a:ext>
                </a:extLst>
              </p:cNvPr>
              <p:cNvSpPr>
                <a:spLocks noGrp="1" noRot="1" noChangeAspect="1" noMove="1" noResize="1" noEditPoints="1" noAdjustHandles="1" noChangeArrowheads="1" noChangeShapeType="1" noTextEdit="1"/>
              </p:cNvSpPr>
              <p:nvPr>
                <p:ph idx="1"/>
              </p:nvPr>
            </p:nvSpPr>
            <p:spPr>
              <a:blipFill>
                <a:blip r:embed="rId2"/>
                <a:stretch>
                  <a:fillRect l="-1043" t="-3361"/>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3B7A3163-0D78-4A7A-A8C5-6879D26957E8}"/>
              </a:ext>
            </a:extLst>
          </p:cNvPr>
          <p:cNvPicPr>
            <a:picLocks noChangeAspect="1"/>
          </p:cNvPicPr>
          <p:nvPr/>
        </p:nvPicPr>
        <p:blipFill rotWithShape="1">
          <a:blip r:embed="rId3"/>
          <a:srcRect t="1" r="10477" b="2023"/>
          <a:stretch/>
        </p:blipFill>
        <p:spPr>
          <a:xfrm>
            <a:off x="5161135" y="527896"/>
            <a:ext cx="635366" cy="820174"/>
          </a:xfrm>
          <a:prstGeom prst="rect">
            <a:avLst/>
          </a:prstGeom>
        </p:spPr>
      </p:pic>
      <p:pic>
        <p:nvPicPr>
          <p:cNvPr id="8" name="그림 7">
            <a:extLst>
              <a:ext uri="{FF2B5EF4-FFF2-40B4-BE49-F238E27FC236}">
                <a16:creationId xmlns:a16="http://schemas.microsoft.com/office/drawing/2014/main" id="{586E7CC3-E812-4D2A-A750-E1FBE690995F}"/>
              </a:ext>
            </a:extLst>
          </p:cNvPr>
          <p:cNvPicPr>
            <a:picLocks noChangeAspect="1"/>
          </p:cNvPicPr>
          <p:nvPr/>
        </p:nvPicPr>
        <p:blipFill>
          <a:blip r:embed="rId4"/>
          <a:stretch>
            <a:fillRect/>
          </a:stretch>
        </p:blipFill>
        <p:spPr>
          <a:xfrm>
            <a:off x="957521" y="2403977"/>
            <a:ext cx="4583588" cy="1126401"/>
          </a:xfrm>
          <a:prstGeom prst="rect">
            <a:avLst/>
          </a:prstGeom>
        </p:spPr>
      </p:pic>
      <p:pic>
        <p:nvPicPr>
          <p:cNvPr id="12" name="그림 11">
            <a:extLst>
              <a:ext uri="{FF2B5EF4-FFF2-40B4-BE49-F238E27FC236}">
                <a16:creationId xmlns:a16="http://schemas.microsoft.com/office/drawing/2014/main" id="{E9C32907-405C-41B7-A0B4-7660A3AA6473}"/>
              </a:ext>
            </a:extLst>
          </p:cNvPr>
          <p:cNvPicPr>
            <a:picLocks noChangeAspect="1"/>
          </p:cNvPicPr>
          <p:nvPr/>
        </p:nvPicPr>
        <p:blipFill>
          <a:blip r:embed="rId5"/>
          <a:stretch>
            <a:fillRect/>
          </a:stretch>
        </p:blipFill>
        <p:spPr>
          <a:xfrm>
            <a:off x="1144513" y="4330030"/>
            <a:ext cx="5998939" cy="1126401"/>
          </a:xfrm>
          <a:prstGeom prst="rect">
            <a:avLst/>
          </a:prstGeom>
        </p:spPr>
      </p:pic>
      <p:pic>
        <p:nvPicPr>
          <p:cNvPr id="13" name="그림 12">
            <a:extLst>
              <a:ext uri="{FF2B5EF4-FFF2-40B4-BE49-F238E27FC236}">
                <a16:creationId xmlns:a16="http://schemas.microsoft.com/office/drawing/2014/main" id="{EDC8462F-7C9A-4306-A451-835B1F4D2E17}"/>
              </a:ext>
            </a:extLst>
          </p:cNvPr>
          <p:cNvPicPr>
            <a:picLocks noChangeAspect="1"/>
          </p:cNvPicPr>
          <p:nvPr/>
        </p:nvPicPr>
        <p:blipFill rotWithShape="1">
          <a:blip r:embed="rId3"/>
          <a:srcRect t="1" r="10477" b="2023"/>
          <a:stretch/>
        </p:blipFill>
        <p:spPr>
          <a:xfrm>
            <a:off x="1258370" y="3429000"/>
            <a:ext cx="517306" cy="667774"/>
          </a:xfrm>
          <a:prstGeom prst="rect">
            <a:avLst/>
          </a:prstGeom>
        </p:spPr>
      </p:pic>
      <p:pic>
        <p:nvPicPr>
          <p:cNvPr id="14" name="그림 13">
            <a:extLst>
              <a:ext uri="{FF2B5EF4-FFF2-40B4-BE49-F238E27FC236}">
                <a16:creationId xmlns:a16="http://schemas.microsoft.com/office/drawing/2014/main" id="{1283F50C-49FC-440F-9EEC-3E0D65844870}"/>
              </a:ext>
            </a:extLst>
          </p:cNvPr>
          <p:cNvPicPr>
            <a:picLocks noChangeAspect="1"/>
          </p:cNvPicPr>
          <p:nvPr/>
        </p:nvPicPr>
        <p:blipFill rotWithShape="1">
          <a:blip r:embed="rId3"/>
          <a:srcRect t="1" r="10477" b="2023"/>
          <a:stretch/>
        </p:blipFill>
        <p:spPr>
          <a:xfrm>
            <a:off x="11133644" y="5330687"/>
            <a:ext cx="408508" cy="527330"/>
          </a:xfrm>
          <a:prstGeom prst="rect">
            <a:avLst/>
          </a:prstGeom>
        </p:spPr>
      </p:pic>
    </p:spTree>
    <p:extLst>
      <p:ext uri="{BB962C8B-B14F-4D97-AF65-F5344CB8AC3E}">
        <p14:creationId xmlns:p14="http://schemas.microsoft.com/office/powerpoint/2010/main" val="272379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496030-110D-42B6-B644-0BA85878512F}"/>
              </a:ext>
            </a:extLst>
          </p:cNvPr>
          <p:cNvSpPr>
            <a:spLocks noGrp="1"/>
          </p:cNvSpPr>
          <p:nvPr>
            <p:ph type="title"/>
          </p:nvPr>
        </p:nvSpPr>
        <p:spPr/>
        <p:txBody>
          <a:bodyPr/>
          <a:lstStyle/>
          <a:p>
            <a:r>
              <a:rPr lang="en-US" altLang="ko-KR" dirty="0"/>
              <a:t>Elliptic curves in </a:t>
            </a:r>
            <a:endParaRPr lang="ko-KR" altLang="en-US" dirty="0"/>
          </a:p>
        </p:txBody>
      </p:sp>
      <p:pic>
        <p:nvPicPr>
          <p:cNvPr id="4" name="그림 3">
            <a:extLst>
              <a:ext uri="{FF2B5EF4-FFF2-40B4-BE49-F238E27FC236}">
                <a16:creationId xmlns:a16="http://schemas.microsoft.com/office/drawing/2014/main" id="{C4AF7594-904A-4A5E-B270-F528375D38B6}"/>
              </a:ext>
            </a:extLst>
          </p:cNvPr>
          <p:cNvPicPr>
            <a:picLocks noChangeAspect="1"/>
          </p:cNvPicPr>
          <p:nvPr/>
        </p:nvPicPr>
        <p:blipFill rotWithShape="1">
          <a:blip r:embed="rId2"/>
          <a:srcRect t="1" r="10477" b="2023"/>
          <a:stretch/>
        </p:blipFill>
        <p:spPr>
          <a:xfrm>
            <a:off x="5161135" y="527896"/>
            <a:ext cx="635366" cy="820174"/>
          </a:xfrm>
          <a:prstGeom prst="rect">
            <a:avLst/>
          </a:prstGeom>
        </p:spPr>
      </p:pic>
      <p:pic>
        <p:nvPicPr>
          <p:cNvPr id="8" name="그림 7">
            <a:extLst>
              <a:ext uri="{FF2B5EF4-FFF2-40B4-BE49-F238E27FC236}">
                <a16:creationId xmlns:a16="http://schemas.microsoft.com/office/drawing/2014/main" id="{65AAE012-5E7E-4B67-A8D6-29F22D9D3A06}"/>
              </a:ext>
            </a:extLst>
          </p:cNvPr>
          <p:cNvPicPr>
            <a:picLocks noChangeAspect="1"/>
          </p:cNvPicPr>
          <p:nvPr/>
        </p:nvPicPr>
        <p:blipFill>
          <a:blip r:embed="rId3"/>
          <a:stretch>
            <a:fillRect/>
          </a:stretch>
        </p:blipFill>
        <p:spPr>
          <a:xfrm>
            <a:off x="695076" y="1921276"/>
            <a:ext cx="5956296" cy="4408828"/>
          </a:xfrm>
          <a:prstGeom prst="rect">
            <a:avLst/>
          </a:prstGeom>
        </p:spPr>
      </p:pic>
      <p:pic>
        <p:nvPicPr>
          <p:cNvPr id="14" name="그림 13">
            <a:extLst>
              <a:ext uri="{FF2B5EF4-FFF2-40B4-BE49-F238E27FC236}">
                <a16:creationId xmlns:a16="http://schemas.microsoft.com/office/drawing/2014/main" id="{2CEF6EB1-75FC-492B-8AF0-6228BEBAD9DA}"/>
              </a:ext>
            </a:extLst>
          </p:cNvPr>
          <p:cNvPicPr>
            <a:picLocks noChangeAspect="1"/>
          </p:cNvPicPr>
          <p:nvPr/>
        </p:nvPicPr>
        <p:blipFill>
          <a:blip r:embed="rId4"/>
          <a:stretch>
            <a:fillRect/>
          </a:stretch>
        </p:blipFill>
        <p:spPr>
          <a:xfrm>
            <a:off x="7359762" y="1920796"/>
            <a:ext cx="3181514" cy="3016405"/>
          </a:xfrm>
          <a:prstGeom prst="rect">
            <a:avLst/>
          </a:prstGeom>
        </p:spPr>
      </p:pic>
      <p:pic>
        <p:nvPicPr>
          <p:cNvPr id="16" name="그림 15">
            <a:extLst>
              <a:ext uri="{FF2B5EF4-FFF2-40B4-BE49-F238E27FC236}">
                <a16:creationId xmlns:a16="http://schemas.microsoft.com/office/drawing/2014/main" id="{5D327927-2D8F-4AFC-B773-CF1DC3078051}"/>
              </a:ext>
            </a:extLst>
          </p:cNvPr>
          <p:cNvPicPr>
            <a:picLocks noChangeAspect="1"/>
          </p:cNvPicPr>
          <p:nvPr/>
        </p:nvPicPr>
        <p:blipFill>
          <a:blip r:embed="rId5"/>
          <a:stretch>
            <a:fillRect/>
          </a:stretch>
        </p:blipFill>
        <p:spPr>
          <a:xfrm>
            <a:off x="6418716" y="5235816"/>
            <a:ext cx="5063606" cy="251248"/>
          </a:xfrm>
          <a:prstGeom prst="rect">
            <a:avLst/>
          </a:prstGeom>
        </p:spPr>
      </p:pic>
    </p:spTree>
    <p:extLst>
      <p:ext uri="{BB962C8B-B14F-4D97-AF65-F5344CB8AC3E}">
        <p14:creationId xmlns:p14="http://schemas.microsoft.com/office/powerpoint/2010/main" val="3789979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585FE8-AB88-49E0-8EB2-37F2BD53A453}"/>
              </a:ext>
            </a:extLst>
          </p:cNvPr>
          <p:cNvSpPr>
            <a:spLocks noGrp="1"/>
          </p:cNvSpPr>
          <p:nvPr>
            <p:ph type="title"/>
          </p:nvPr>
        </p:nvSpPr>
        <p:spPr/>
        <p:txBody>
          <a:bodyPr/>
          <a:lstStyle/>
          <a:p>
            <a:r>
              <a:rPr lang="en-US" altLang="ko-KR" dirty="0"/>
              <a:t>Point addition in </a:t>
            </a:r>
            <a:endParaRPr lang="ko-KR" altLang="en-US" dirty="0"/>
          </a:p>
        </p:txBody>
      </p:sp>
      <p:pic>
        <p:nvPicPr>
          <p:cNvPr id="4" name="그림 3">
            <a:extLst>
              <a:ext uri="{FF2B5EF4-FFF2-40B4-BE49-F238E27FC236}">
                <a16:creationId xmlns:a16="http://schemas.microsoft.com/office/drawing/2014/main" id="{9F95FE8D-6364-4D26-A25A-6511BBE09251}"/>
              </a:ext>
            </a:extLst>
          </p:cNvPr>
          <p:cNvPicPr>
            <a:picLocks noChangeAspect="1"/>
          </p:cNvPicPr>
          <p:nvPr/>
        </p:nvPicPr>
        <p:blipFill rotWithShape="1">
          <a:blip r:embed="rId2"/>
          <a:srcRect t="1" r="10477" b="2023"/>
          <a:stretch/>
        </p:blipFill>
        <p:spPr>
          <a:xfrm>
            <a:off x="5248599" y="527896"/>
            <a:ext cx="635366" cy="820174"/>
          </a:xfrm>
          <a:prstGeom prst="rect">
            <a:avLst/>
          </a:prstGeom>
        </p:spPr>
      </p:pic>
      <mc:AlternateContent xmlns:mc="http://schemas.openxmlformats.org/markup-compatibility/2006" xmlns:a14="http://schemas.microsoft.com/office/drawing/2010/main">
        <mc:Choice Requires="a14">
          <p:sp>
            <p:nvSpPr>
              <p:cNvPr id="7" name="내용 개체 틀 2">
                <a:extLst>
                  <a:ext uri="{FF2B5EF4-FFF2-40B4-BE49-F238E27FC236}">
                    <a16:creationId xmlns:a16="http://schemas.microsoft.com/office/drawing/2014/main" id="{35BD496B-1C20-4823-97F5-2B2DC0D2789E}"/>
                  </a:ext>
                </a:extLst>
              </p:cNvPr>
              <p:cNvSpPr txBox="1">
                <a:spLocks/>
              </p:cNvSpPr>
              <p:nvPr/>
            </p:nvSpPr>
            <p:spPr>
              <a:xfrm>
                <a:off x="838200" y="1432259"/>
                <a:ext cx="10515600" cy="2415481"/>
              </a:xfrm>
              <a:prstGeom prst="rect">
                <a:avLst/>
              </a:prstGeom>
            </p:spPr>
            <p:txBody>
              <a:bodyPr vert="horz" lIns="91440" tIns="45720" rIns="91440" bIns="45720" rtlCol="0">
                <a:normAutofit fontScale="8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dirty="0"/>
                  <a:t>Three points are aligned if there’s a line that connects all of them (</a:t>
                </a:r>
                <a14:m>
                  <m:oMath xmlns:m="http://schemas.openxmlformats.org/officeDocument/2006/math">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𝑄</m:t>
                    </m:r>
                    <m:r>
                      <a:rPr lang="en-US" altLang="ko-KR" b="0" i="1" smtClean="0">
                        <a:latin typeface="Cambria Math" panose="02040503050406030204" pitchFamily="18" charset="0"/>
                      </a:rPr>
                      <m:t>+</m:t>
                    </m:r>
                    <m:r>
                      <a:rPr lang="en-US" altLang="ko-KR" b="0" i="1" smtClean="0">
                        <a:latin typeface="Cambria Math" panose="02040503050406030204" pitchFamily="18" charset="0"/>
                      </a:rPr>
                      <m:t>𝑅</m:t>
                    </m:r>
                    <m:r>
                      <a:rPr lang="en-US" altLang="ko-KR" b="0" i="1" smtClean="0">
                        <a:latin typeface="Cambria Math" panose="02040503050406030204" pitchFamily="18" charset="0"/>
                      </a:rPr>
                      <m:t>=0</m:t>
                    </m:r>
                  </m:oMath>
                </a14:m>
                <a:r>
                  <a:rPr lang="en-US" altLang="ko-KR" dirty="0"/>
                  <a:t>)</a:t>
                </a:r>
              </a:p>
              <a:p>
                <a:pPr lvl="1">
                  <a:lnSpc>
                    <a:spcPct val="150000"/>
                  </a:lnSpc>
                </a:pPr>
                <a:r>
                  <a:rPr lang="en-US" altLang="ko-KR" dirty="0"/>
                  <a:t>Lines are different in R</a:t>
                </a:r>
              </a:p>
              <a:p>
                <a:pPr lvl="1">
                  <a:lnSpc>
                    <a:spcPct val="150000"/>
                  </a:lnSpc>
                </a:pPr>
                <a:r>
                  <a:rPr lang="en-US" altLang="ko-KR" dirty="0"/>
                  <a:t>line in     is</a:t>
                </a:r>
                <a:r>
                  <a:rPr lang="ko-KR" altLang="en-US" dirty="0"/>
                  <a:t> </a:t>
                </a:r>
                <a:r>
                  <a:rPr lang="en-US" altLang="ko-KR" dirty="0"/>
                  <a:t>the</a:t>
                </a:r>
                <a:r>
                  <a:rPr lang="ko-KR" altLang="en-US" dirty="0"/>
                  <a:t> </a:t>
                </a:r>
                <a:r>
                  <a:rPr lang="en-US" altLang="ko-KR" dirty="0"/>
                  <a:t>set</a:t>
                </a:r>
                <a:r>
                  <a:rPr lang="ko-KR" altLang="en-US" dirty="0"/>
                  <a:t> </a:t>
                </a:r>
                <a:r>
                  <a:rPr lang="en-US" altLang="ko-KR" dirty="0"/>
                  <a:t>of</a:t>
                </a:r>
                <a:r>
                  <a:rPr lang="ko-KR" altLang="en-US" dirty="0"/>
                  <a:t> </a:t>
                </a:r>
                <a:r>
                  <a:rPr lang="en-US" altLang="ko-KR" dirty="0"/>
                  <a:t>points</a:t>
                </a:r>
                <a:r>
                  <a:rPr lang="ko-KR" altLang="en-US" dirty="0"/>
                  <a:t> </a:t>
                </a:r>
                <a14:m>
                  <m:oMath xmlns:m="http://schemas.openxmlformats.org/officeDocument/2006/math">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 </m:t>
                    </m:r>
                    <m:r>
                      <a:rPr lang="en-US" altLang="ko-KR" b="0" i="1" smtClean="0">
                        <a:latin typeface="Cambria Math" panose="02040503050406030204" pitchFamily="18" charset="0"/>
                      </a:rPr>
                      <m:t>𝑦</m:t>
                    </m:r>
                    <m:r>
                      <a:rPr lang="en-US" altLang="ko-KR" b="0" i="1" smtClean="0">
                        <a:latin typeface="Cambria Math" panose="02040503050406030204" pitchFamily="18" charset="0"/>
                      </a:rPr>
                      <m:t>)</m:t>
                    </m:r>
                  </m:oMath>
                </a14:m>
                <a:r>
                  <a:rPr lang="en-US" altLang="ko-KR" dirty="0"/>
                  <a:t> that satisfy the equation</a:t>
                </a:r>
              </a:p>
              <a:p>
                <a:pPr marL="457200" lvl="1" indent="0">
                  <a:lnSpc>
                    <a:spcPct val="150000"/>
                  </a:lnSpc>
                  <a:buNone/>
                </a:pPr>
                <a:r>
                  <a:rPr lang="en-US" altLang="ko-KR" dirty="0"/>
                  <a:t> </a:t>
                </a:r>
                <a14:m>
                  <m:oMath xmlns:m="http://schemas.openxmlformats.org/officeDocument/2006/math">
                    <m:r>
                      <a:rPr lang="en-US" altLang="ko-KR" b="0" i="1" smtClean="0">
                        <a:latin typeface="Cambria Math" panose="02040503050406030204" pitchFamily="18" charset="0"/>
                      </a:rPr>
                      <m:t>𝑎𝑥</m:t>
                    </m:r>
                    <m:r>
                      <a:rPr lang="en-US" altLang="ko-KR" b="0" i="1" smtClean="0">
                        <a:latin typeface="Cambria Math" panose="02040503050406030204" pitchFamily="18" charset="0"/>
                      </a:rPr>
                      <m:t>+</m:t>
                    </m:r>
                    <m:r>
                      <a:rPr lang="en-US" altLang="ko-KR" b="0" i="1" smtClean="0">
                        <a:latin typeface="Cambria Math" panose="02040503050406030204" pitchFamily="18" charset="0"/>
                      </a:rPr>
                      <m:t>𝑏𝑦</m:t>
                    </m:r>
                    <m:r>
                      <a:rPr lang="en-US" altLang="ko-KR" b="0" i="1" smtClean="0">
                        <a:latin typeface="Cambria Math" panose="02040503050406030204" pitchFamily="18" charset="0"/>
                      </a:rPr>
                      <m:t>+</m:t>
                    </m:r>
                    <m:r>
                      <a:rPr lang="en-US" altLang="ko-KR" b="0" i="1" smtClean="0">
                        <a:latin typeface="Cambria Math" panose="02040503050406030204" pitchFamily="18" charset="0"/>
                      </a:rPr>
                      <m:t>𝑐</m:t>
                    </m:r>
                    <m:r>
                      <a:rPr lang="en-US" altLang="ko-KR" b="0" i="1" smtClean="0">
                        <a:latin typeface="Cambria Math" panose="02040503050406030204" pitchFamily="18" charset="0"/>
                        <a:ea typeface="Cambria Math" panose="02040503050406030204" pitchFamily="18" charset="0"/>
                      </a:rPr>
                      <m:t>≡0  (</m:t>
                    </m:r>
                    <m:r>
                      <a:rPr lang="en-US" altLang="ko-KR" b="0" i="1" smtClean="0">
                        <a:latin typeface="Cambria Math" panose="02040503050406030204" pitchFamily="18" charset="0"/>
                        <a:ea typeface="Cambria Math" panose="02040503050406030204" pitchFamily="18" charset="0"/>
                      </a:rPr>
                      <m:t>𝑚𝑜𝑑</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𝑝</m:t>
                    </m:r>
                    <m:r>
                      <a:rPr lang="en-US" altLang="ko-KR" b="0" i="1" smtClean="0">
                        <a:latin typeface="Cambria Math" panose="02040503050406030204" pitchFamily="18" charset="0"/>
                        <a:ea typeface="Cambria Math" panose="02040503050406030204" pitchFamily="18" charset="0"/>
                      </a:rPr>
                      <m:t>)</m:t>
                    </m:r>
                  </m:oMath>
                </a14:m>
                <a:r>
                  <a:rPr lang="en-US" altLang="ko-KR" dirty="0"/>
                  <a:t> </a:t>
                </a:r>
                <a:endParaRPr lang="ko-KR" altLang="en-US" dirty="0"/>
              </a:p>
            </p:txBody>
          </p:sp>
        </mc:Choice>
        <mc:Fallback xmlns="">
          <p:sp>
            <p:nvSpPr>
              <p:cNvPr id="7" name="내용 개체 틀 2">
                <a:extLst>
                  <a:ext uri="{FF2B5EF4-FFF2-40B4-BE49-F238E27FC236}">
                    <a16:creationId xmlns:a16="http://schemas.microsoft.com/office/drawing/2014/main" id="{35BD496B-1C20-4823-97F5-2B2DC0D2789E}"/>
                  </a:ext>
                </a:extLst>
              </p:cNvPr>
              <p:cNvSpPr txBox="1">
                <a:spLocks noRot="1" noChangeAspect="1" noMove="1" noResize="1" noEditPoints="1" noAdjustHandles="1" noChangeArrowheads="1" noChangeShapeType="1" noTextEdit="1"/>
              </p:cNvSpPr>
              <p:nvPr/>
            </p:nvSpPr>
            <p:spPr>
              <a:xfrm>
                <a:off x="838200" y="1432259"/>
                <a:ext cx="10515600" cy="2415481"/>
              </a:xfrm>
              <a:prstGeom prst="rect">
                <a:avLst/>
              </a:prstGeom>
              <a:blipFill>
                <a:blip r:embed="rId3"/>
                <a:stretch>
                  <a:fillRect l="-812" b="-1515"/>
                </a:stretch>
              </a:blipFill>
            </p:spPr>
            <p:txBody>
              <a:bodyPr/>
              <a:lstStyle/>
              <a:p>
                <a:r>
                  <a:rPr lang="ko-KR" altLang="en-US">
                    <a:noFill/>
                  </a:rPr>
                  <a:t> </a:t>
                </a:r>
              </a:p>
            </p:txBody>
          </p:sp>
        </mc:Fallback>
      </mc:AlternateContent>
      <p:pic>
        <p:nvPicPr>
          <p:cNvPr id="9" name="그림 8">
            <a:extLst>
              <a:ext uri="{FF2B5EF4-FFF2-40B4-BE49-F238E27FC236}">
                <a16:creationId xmlns:a16="http://schemas.microsoft.com/office/drawing/2014/main" id="{CCF4B11A-9CD1-4124-AEAC-1297468BADAF}"/>
              </a:ext>
            </a:extLst>
          </p:cNvPr>
          <p:cNvPicPr>
            <a:picLocks noChangeAspect="1"/>
          </p:cNvPicPr>
          <p:nvPr/>
        </p:nvPicPr>
        <p:blipFill rotWithShape="1">
          <a:blip r:embed="rId2"/>
          <a:srcRect t="23016" r="6360" b="2007"/>
          <a:stretch/>
        </p:blipFill>
        <p:spPr>
          <a:xfrm>
            <a:off x="2381465" y="3004265"/>
            <a:ext cx="315084" cy="297573"/>
          </a:xfrm>
          <a:prstGeom prst="rect">
            <a:avLst/>
          </a:prstGeom>
        </p:spPr>
      </p:pic>
      <p:pic>
        <p:nvPicPr>
          <p:cNvPr id="17" name="그림 16">
            <a:extLst>
              <a:ext uri="{FF2B5EF4-FFF2-40B4-BE49-F238E27FC236}">
                <a16:creationId xmlns:a16="http://schemas.microsoft.com/office/drawing/2014/main" id="{2F32174B-F086-449E-AEB0-A29FB9F90A63}"/>
              </a:ext>
            </a:extLst>
          </p:cNvPr>
          <p:cNvPicPr>
            <a:picLocks noChangeAspect="1"/>
          </p:cNvPicPr>
          <p:nvPr/>
        </p:nvPicPr>
        <p:blipFill>
          <a:blip r:embed="rId4"/>
          <a:stretch>
            <a:fillRect/>
          </a:stretch>
        </p:blipFill>
        <p:spPr>
          <a:xfrm>
            <a:off x="1296066" y="3790247"/>
            <a:ext cx="3005585" cy="2922202"/>
          </a:xfrm>
          <a:prstGeom prst="rect">
            <a:avLst/>
          </a:prstGeom>
        </p:spPr>
      </p:pic>
      <p:pic>
        <p:nvPicPr>
          <p:cNvPr id="19" name="그림 18">
            <a:extLst>
              <a:ext uri="{FF2B5EF4-FFF2-40B4-BE49-F238E27FC236}">
                <a16:creationId xmlns:a16="http://schemas.microsoft.com/office/drawing/2014/main" id="{2EE77F14-40D5-4327-9391-3522BC4922AA}"/>
              </a:ext>
            </a:extLst>
          </p:cNvPr>
          <p:cNvPicPr>
            <a:picLocks noChangeAspect="1"/>
          </p:cNvPicPr>
          <p:nvPr/>
        </p:nvPicPr>
        <p:blipFill>
          <a:blip r:embed="rId5"/>
          <a:stretch>
            <a:fillRect/>
          </a:stretch>
        </p:blipFill>
        <p:spPr>
          <a:xfrm>
            <a:off x="4301651" y="3910984"/>
            <a:ext cx="7544188" cy="520727"/>
          </a:xfrm>
          <a:prstGeom prst="rect">
            <a:avLst/>
          </a:prstGeom>
        </p:spPr>
      </p:pic>
      <p:pic>
        <p:nvPicPr>
          <p:cNvPr id="23" name="그림 22">
            <a:extLst>
              <a:ext uri="{FF2B5EF4-FFF2-40B4-BE49-F238E27FC236}">
                <a16:creationId xmlns:a16="http://schemas.microsoft.com/office/drawing/2014/main" id="{187743CC-9860-48AC-8460-CD05A88041D4}"/>
              </a:ext>
            </a:extLst>
          </p:cNvPr>
          <p:cNvPicPr>
            <a:picLocks noChangeAspect="1"/>
          </p:cNvPicPr>
          <p:nvPr/>
        </p:nvPicPr>
        <p:blipFill>
          <a:blip r:embed="rId6"/>
          <a:stretch>
            <a:fillRect/>
          </a:stretch>
        </p:blipFill>
        <p:spPr>
          <a:xfrm>
            <a:off x="4301651" y="4552448"/>
            <a:ext cx="7776124" cy="1832944"/>
          </a:xfrm>
          <a:prstGeom prst="rect">
            <a:avLst/>
          </a:prstGeom>
        </p:spPr>
      </p:pic>
    </p:spTree>
    <p:extLst>
      <p:ext uri="{BB962C8B-B14F-4D97-AF65-F5344CB8AC3E}">
        <p14:creationId xmlns:p14="http://schemas.microsoft.com/office/powerpoint/2010/main" val="337729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FA891B-216D-4B39-B194-65FA369C6DD7}"/>
              </a:ext>
            </a:extLst>
          </p:cNvPr>
          <p:cNvSpPr>
            <a:spLocks noGrp="1"/>
          </p:cNvSpPr>
          <p:nvPr>
            <p:ph type="title"/>
          </p:nvPr>
        </p:nvSpPr>
        <p:spPr/>
        <p:txBody>
          <a:bodyPr/>
          <a:lstStyle/>
          <a:p>
            <a:r>
              <a:rPr lang="en-US" altLang="ko-KR" dirty="0"/>
              <a:t>Algebraic sum</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6580F84D-E440-4F00-B9A4-34FBCA2790E8}"/>
                  </a:ext>
                </a:extLst>
              </p:cNvPr>
              <p:cNvSpPr>
                <a:spLocks noGrp="1"/>
              </p:cNvSpPr>
              <p:nvPr>
                <p:ph idx="1"/>
              </p:nvPr>
            </p:nvSpPr>
            <p:spPr>
              <a:xfrm>
                <a:off x="838200" y="1825627"/>
                <a:ext cx="10515600" cy="2382480"/>
              </a:xfrm>
            </p:spPr>
            <p:txBody>
              <a:bodyPr>
                <a:normAutofit fontScale="85000" lnSpcReduction="10000"/>
              </a:bodyPr>
              <a:lstStyle/>
              <a:p>
                <a:pPr>
                  <a:lnSpc>
                    <a:spcPct val="150000"/>
                  </a:lnSpc>
                </a:pPr>
                <a:r>
                  <a:rPr lang="en-US" altLang="ko-KR" sz="2500" dirty="0"/>
                  <a:t>The equations for calculating point additions are exactly the same as in the previous, except the fact that we need to add “</a:t>
                </a:r>
                <a14:m>
                  <m:oMath xmlns:m="http://schemas.openxmlformats.org/officeDocument/2006/math">
                    <m:r>
                      <a:rPr lang="en-US" altLang="ko-KR" sz="2500" b="0" i="1" smtClean="0">
                        <a:latin typeface="Cambria Math" panose="02040503050406030204" pitchFamily="18" charset="0"/>
                      </a:rPr>
                      <m:t>𝑚𝑜𝑑</m:t>
                    </m:r>
                    <m:r>
                      <a:rPr lang="en-US" altLang="ko-KR" sz="2500" b="0" i="1" smtClean="0">
                        <a:latin typeface="Cambria Math" panose="02040503050406030204" pitchFamily="18" charset="0"/>
                      </a:rPr>
                      <m:t> </m:t>
                    </m:r>
                    <m:r>
                      <a:rPr lang="en-US" altLang="ko-KR" sz="2500" b="0" i="1" smtClean="0">
                        <a:latin typeface="Cambria Math" panose="02040503050406030204" pitchFamily="18" charset="0"/>
                      </a:rPr>
                      <m:t>𝑝</m:t>
                    </m:r>
                  </m:oMath>
                </a14:m>
                <a:r>
                  <a:rPr lang="en-US" altLang="ko-KR" sz="2500" dirty="0"/>
                  <a:t>” at the end of every expression</a:t>
                </a:r>
              </a:p>
              <a:p>
                <a:pPr>
                  <a:lnSpc>
                    <a:spcPct val="150000"/>
                  </a:lnSpc>
                </a:pPr>
                <a:r>
                  <a:rPr lang="en-US" altLang="ko-KR" sz="2500" dirty="0"/>
                  <a:t>Given </a:t>
                </a:r>
                <a14:m>
                  <m:oMath xmlns:m="http://schemas.openxmlformats.org/officeDocument/2006/math">
                    <m:r>
                      <a:rPr lang="en-US" altLang="ko-KR" sz="2500" b="0" i="1" smtClean="0">
                        <a:latin typeface="Cambria Math" panose="02040503050406030204" pitchFamily="18" charset="0"/>
                      </a:rPr>
                      <m:t>𝑃</m:t>
                    </m:r>
                    <m:r>
                      <a:rPr lang="en-US" altLang="ko-KR" sz="2500" b="0" i="1" smtClean="0">
                        <a:latin typeface="Cambria Math" panose="02040503050406030204" pitchFamily="18" charset="0"/>
                      </a:rPr>
                      <m:t>=</m:t>
                    </m:r>
                    <m:d>
                      <m:dPr>
                        <m:ctrlPr>
                          <a:rPr lang="en-US" altLang="ko-KR" sz="2500" b="0" i="1" smtClean="0">
                            <a:latin typeface="Cambria Math" panose="02040503050406030204" pitchFamily="18" charset="0"/>
                          </a:rPr>
                        </m:ctrlPr>
                      </m:dPr>
                      <m:e>
                        <m:sSub>
                          <m:sSubPr>
                            <m:ctrlPr>
                              <a:rPr lang="en-US" altLang="ko-KR" sz="2500" b="0" i="1" smtClean="0">
                                <a:latin typeface="Cambria Math" panose="02040503050406030204" pitchFamily="18" charset="0"/>
                              </a:rPr>
                            </m:ctrlPr>
                          </m:sSubPr>
                          <m:e>
                            <m:r>
                              <a:rPr lang="en-US" altLang="ko-KR" sz="2500" b="0" i="1" smtClean="0">
                                <a:latin typeface="Cambria Math" panose="02040503050406030204" pitchFamily="18" charset="0"/>
                              </a:rPr>
                              <m:t>𝑥</m:t>
                            </m:r>
                          </m:e>
                          <m:sub>
                            <m:r>
                              <a:rPr lang="en-US" altLang="ko-KR" sz="2500" b="0" i="1" smtClean="0">
                                <a:latin typeface="Cambria Math" panose="02040503050406030204" pitchFamily="18" charset="0"/>
                              </a:rPr>
                              <m:t>𝑃</m:t>
                            </m:r>
                          </m:sub>
                        </m:sSub>
                        <m:r>
                          <a:rPr lang="en-US" altLang="ko-KR" sz="2500" b="0" i="1" smtClean="0">
                            <a:latin typeface="Cambria Math" panose="02040503050406030204" pitchFamily="18" charset="0"/>
                          </a:rPr>
                          <m:t>, </m:t>
                        </m:r>
                        <m:sSub>
                          <m:sSubPr>
                            <m:ctrlPr>
                              <a:rPr lang="en-US" altLang="ko-KR" sz="2500" b="0" i="1" smtClean="0">
                                <a:latin typeface="Cambria Math" panose="02040503050406030204" pitchFamily="18" charset="0"/>
                              </a:rPr>
                            </m:ctrlPr>
                          </m:sSubPr>
                          <m:e>
                            <m:r>
                              <a:rPr lang="en-US" altLang="ko-KR" sz="2500" b="0" i="1" smtClean="0">
                                <a:latin typeface="Cambria Math" panose="02040503050406030204" pitchFamily="18" charset="0"/>
                              </a:rPr>
                              <m:t>𝑦</m:t>
                            </m:r>
                          </m:e>
                          <m:sub>
                            <m:r>
                              <a:rPr lang="en-US" altLang="ko-KR" sz="2500" b="0" i="1" smtClean="0">
                                <a:latin typeface="Cambria Math" panose="02040503050406030204" pitchFamily="18" charset="0"/>
                              </a:rPr>
                              <m:t>𝑃</m:t>
                            </m:r>
                          </m:sub>
                        </m:sSub>
                      </m:e>
                    </m:d>
                    <m:r>
                      <a:rPr lang="en-US" altLang="ko-KR" sz="2500" b="0" i="1" smtClean="0">
                        <a:latin typeface="Cambria Math" panose="02040503050406030204" pitchFamily="18" charset="0"/>
                      </a:rPr>
                      <m:t>, </m:t>
                    </m:r>
                    <m:r>
                      <a:rPr lang="en-US" altLang="ko-KR" sz="2500" b="0" i="1" smtClean="0">
                        <a:latin typeface="Cambria Math" panose="02040503050406030204" pitchFamily="18" charset="0"/>
                      </a:rPr>
                      <m:t>𝑄</m:t>
                    </m:r>
                    <m:r>
                      <a:rPr lang="en-US" altLang="ko-KR" sz="2500" b="0" i="1" smtClean="0">
                        <a:latin typeface="Cambria Math" panose="02040503050406030204" pitchFamily="18" charset="0"/>
                      </a:rPr>
                      <m:t>=</m:t>
                    </m:r>
                    <m:d>
                      <m:dPr>
                        <m:ctrlPr>
                          <a:rPr lang="en-US" altLang="ko-KR" sz="2500" b="0" i="1" smtClean="0">
                            <a:latin typeface="Cambria Math" panose="02040503050406030204" pitchFamily="18" charset="0"/>
                          </a:rPr>
                        </m:ctrlPr>
                      </m:dPr>
                      <m:e>
                        <m:sSub>
                          <m:sSubPr>
                            <m:ctrlPr>
                              <a:rPr lang="en-US" altLang="ko-KR" sz="2500" i="1">
                                <a:latin typeface="Cambria Math" panose="02040503050406030204" pitchFamily="18" charset="0"/>
                              </a:rPr>
                            </m:ctrlPr>
                          </m:sSubPr>
                          <m:e>
                            <m:r>
                              <a:rPr lang="en-US" altLang="ko-KR" sz="2500" i="1">
                                <a:latin typeface="Cambria Math" panose="02040503050406030204" pitchFamily="18" charset="0"/>
                              </a:rPr>
                              <m:t>𝑥</m:t>
                            </m:r>
                          </m:e>
                          <m:sub>
                            <m:r>
                              <a:rPr lang="en-US" altLang="ko-KR" sz="2500" b="0" i="1" smtClean="0">
                                <a:latin typeface="Cambria Math" panose="02040503050406030204" pitchFamily="18" charset="0"/>
                              </a:rPr>
                              <m:t>𝑄</m:t>
                            </m:r>
                          </m:sub>
                        </m:sSub>
                        <m:r>
                          <a:rPr lang="en-US" altLang="ko-KR" sz="2500" i="1">
                            <a:latin typeface="Cambria Math" panose="02040503050406030204" pitchFamily="18" charset="0"/>
                          </a:rPr>
                          <m:t>, </m:t>
                        </m:r>
                        <m:sSub>
                          <m:sSubPr>
                            <m:ctrlPr>
                              <a:rPr lang="en-US" altLang="ko-KR" sz="2500" i="1">
                                <a:latin typeface="Cambria Math" panose="02040503050406030204" pitchFamily="18" charset="0"/>
                              </a:rPr>
                            </m:ctrlPr>
                          </m:sSubPr>
                          <m:e>
                            <m:r>
                              <a:rPr lang="en-US" altLang="ko-KR" sz="2500" i="1">
                                <a:latin typeface="Cambria Math" panose="02040503050406030204" pitchFamily="18" charset="0"/>
                              </a:rPr>
                              <m:t>𝑦</m:t>
                            </m:r>
                          </m:e>
                          <m:sub>
                            <m:r>
                              <a:rPr lang="en-US" altLang="ko-KR" sz="2500" b="0" i="1" smtClean="0">
                                <a:latin typeface="Cambria Math" panose="02040503050406030204" pitchFamily="18" charset="0"/>
                              </a:rPr>
                              <m:t>𝑄</m:t>
                            </m:r>
                          </m:sub>
                        </m:sSub>
                      </m:e>
                    </m:d>
                    <m:r>
                      <a:rPr lang="en-US" altLang="ko-KR" sz="2500" b="0" i="1" smtClean="0">
                        <a:latin typeface="Cambria Math" panose="02040503050406030204" pitchFamily="18" charset="0"/>
                      </a:rPr>
                      <m:t>, </m:t>
                    </m:r>
                    <m:r>
                      <a:rPr lang="en-US" altLang="ko-KR" sz="2500" b="0" i="1" smtClean="0">
                        <a:latin typeface="Cambria Math" panose="02040503050406030204" pitchFamily="18" charset="0"/>
                      </a:rPr>
                      <m:t>𝑅</m:t>
                    </m:r>
                    <m:r>
                      <a:rPr lang="en-US" altLang="ko-KR" sz="2500" b="0" i="1" smtClean="0">
                        <a:latin typeface="Cambria Math" panose="02040503050406030204" pitchFamily="18" charset="0"/>
                      </a:rPr>
                      <m:t>=(</m:t>
                    </m:r>
                    <m:sSub>
                      <m:sSubPr>
                        <m:ctrlPr>
                          <a:rPr lang="en-US" altLang="ko-KR" sz="2500" i="1">
                            <a:latin typeface="Cambria Math" panose="02040503050406030204" pitchFamily="18" charset="0"/>
                          </a:rPr>
                        </m:ctrlPr>
                      </m:sSubPr>
                      <m:e>
                        <m:r>
                          <a:rPr lang="en-US" altLang="ko-KR" sz="2500" i="1">
                            <a:latin typeface="Cambria Math" panose="02040503050406030204" pitchFamily="18" charset="0"/>
                          </a:rPr>
                          <m:t>𝑥</m:t>
                        </m:r>
                      </m:e>
                      <m:sub>
                        <m:r>
                          <a:rPr lang="en-US" altLang="ko-KR" sz="2500" b="0" i="1" smtClean="0">
                            <a:latin typeface="Cambria Math" panose="02040503050406030204" pitchFamily="18" charset="0"/>
                          </a:rPr>
                          <m:t>𝑅</m:t>
                        </m:r>
                      </m:sub>
                    </m:sSub>
                    <m:r>
                      <a:rPr lang="en-US" altLang="ko-KR" sz="2500" i="1">
                        <a:latin typeface="Cambria Math" panose="02040503050406030204" pitchFamily="18" charset="0"/>
                      </a:rPr>
                      <m:t>, </m:t>
                    </m:r>
                    <m:sSub>
                      <m:sSubPr>
                        <m:ctrlPr>
                          <a:rPr lang="en-US" altLang="ko-KR" sz="2500" i="1">
                            <a:latin typeface="Cambria Math" panose="02040503050406030204" pitchFamily="18" charset="0"/>
                          </a:rPr>
                        </m:ctrlPr>
                      </m:sSubPr>
                      <m:e>
                        <m:r>
                          <a:rPr lang="en-US" altLang="ko-KR" sz="2500" i="1">
                            <a:latin typeface="Cambria Math" panose="02040503050406030204" pitchFamily="18" charset="0"/>
                          </a:rPr>
                          <m:t>𝑦</m:t>
                        </m:r>
                      </m:e>
                      <m:sub>
                        <m:r>
                          <a:rPr lang="en-US" altLang="ko-KR" sz="2500" b="0" i="1" smtClean="0">
                            <a:latin typeface="Cambria Math" panose="02040503050406030204" pitchFamily="18" charset="0"/>
                          </a:rPr>
                          <m:t>𝑅</m:t>
                        </m:r>
                      </m:sub>
                    </m:sSub>
                    <m:r>
                      <a:rPr lang="en-US" altLang="ko-KR" sz="2500" b="0" i="1" smtClean="0">
                        <a:latin typeface="Cambria Math" panose="02040503050406030204" pitchFamily="18" charset="0"/>
                      </a:rPr>
                      <m:t>)</m:t>
                    </m:r>
                  </m:oMath>
                </a14:m>
                <a:r>
                  <a:rPr lang="en-US" altLang="ko-KR" sz="2500" dirty="0"/>
                  <a:t>, we can calculate </a:t>
                </a:r>
                <a14:m>
                  <m:oMath xmlns:m="http://schemas.openxmlformats.org/officeDocument/2006/math">
                    <m:r>
                      <a:rPr lang="en-US" altLang="ko-KR" sz="2500" i="1">
                        <a:latin typeface="Cambria Math" panose="02040503050406030204" pitchFamily="18" charset="0"/>
                      </a:rPr>
                      <m:t>𝑃</m:t>
                    </m:r>
                    <m:r>
                      <a:rPr lang="en-US" altLang="ko-KR" sz="2500" i="1">
                        <a:latin typeface="Cambria Math" panose="02040503050406030204" pitchFamily="18" charset="0"/>
                      </a:rPr>
                      <m:t>+</m:t>
                    </m:r>
                    <m:r>
                      <a:rPr lang="en-US" altLang="ko-KR" sz="2500" i="1">
                        <a:latin typeface="Cambria Math" panose="02040503050406030204" pitchFamily="18" charset="0"/>
                      </a:rPr>
                      <m:t>𝑄</m:t>
                    </m:r>
                    <m:r>
                      <a:rPr lang="en-US" altLang="ko-KR" sz="2500" i="1">
                        <a:latin typeface="Cambria Math" panose="02040503050406030204" pitchFamily="18" charset="0"/>
                      </a:rPr>
                      <m:t>=−</m:t>
                    </m:r>
                    <m:r>
                      <a:rPr lang="en-US" altLang="ko-KR" sz="2500" b="0" i="1" smtClean="0">
                        <a:latin typeface="Cambria Math" panose="02040503050406030204" pitchFamily="18" charset="0"/>
                      </a:rPr>
                      <m:t>𝑅</m:t>
                    </m:r>
                  </m:oMath>
                </a14:m>
                <a:r>
                  <a:rPr lang="ko-KR" altLang="en-US" sz="2500" dirty="0"/>
                  <a:t> </a:t>
                </a:r>
                <a:r>
                  <a:rPr lang="en-US" altLang="ko-KR" sz="2500" dirty="0"/>
                  <a:t>as follow:</a:t>
                </a:r>
                <a:endParaRPr lang="ko-KR" altLang="en-US" sz="2500" dirty="0"/>
              </a:p>
            </p:txBody>
          </p:sp>
        </mc:Choice>
        <mc:Fallback xmlns="">
          <p:sp>
            <p:nvSpPr>
              <p:cNvPr id="3" name="내용 개체 틀 2">
                <a:extLst>
                  <a:ext uri="{FF2B5EF4-FFF2-40B4-BE49-F238E27FC236}">
                    <a16:creationId xmlns:a16="http://schemas.microsoft.com/office/drawing/2014/main" id="{6580F84D-E440-4F00-B9A4-34FBCA2790E8}"/>
                  </a:ext>
                </a:extLst>
              </p:cNvPr>
              <p:cNvSpPr>
                <a:spLocks noGrp="1" noRot="1" noChangeAspect="1" noMove="1" noResize="1" noEditPoints="1" noAdjustHandles="1" noChangeArrowheads="1" noChangeShapeType="1" noTextEdit="1"/>
              </p:cNvSpPr>
              <p:nvPr>
                <p:ph idx="1"/>
              </p:nvPr>
            </p:nvSpPr>
            <p:spPr>
              <a:xfrm>
                <a:off x="838200" y="1825627"/>
                <a:ext cx="10515600" cy="2382480"/>
              </a:xfrm>
              <a:blipFill>
                <a:blip r:embed="rId2"/>
                <a:stretch>
                  <a:fillRect l="-580" r="-1275"/>
                </a:stretch>
              </a:blipFill>
            </p:spPr>
            <p:txBody>
              <a:bodyPr/>
              <a:lstStyle/>
              <a:p>
                <a:r>
                  <a:rPr lang="ko-KR" altLang="en-US">
                    <a:noFill/>
                  </a:rPr>
                  <a:t> </a:t>
                </a:r>
              </a:p>
            </p:txBody>
          </p:sp>
        </mc:Fallback>
      </mc:AlternateContent>
      <p:pic>
        <p:nvPicPr>
          <p:cNvPr id="9" name="그림 8">
            <a:extLst>
              <a:ext uri="{FF2B5EF4-FFF2-40B4-BE49-F238E27FC236}">
                <a16:creationId xmlns:a16="http://schemas.microsoft.com/office/drawing/2014/main" id="{B8A519AD-89B0-407C-A69E-59492AF3B547}"/>
              </a:ext>
            </a:extLst>
          </p:cNvPr>
          <p:cNvPicPr>
            <a:picLocks noChangeAspect="1"/>
          </p:cNvPicPr>
          <p:nvPr/>
        </p:nvPicPr>
        <p:blipFill>
          <a:blip r:embed="rId3"/>
          <a:stretch>
            <a:fillRect/>
          </a:stretch>
        </p:blipFill>
        <p:spPr>
          <a:xfrm>
            <a:off x="1061819" y="4120616"/>
            <a:ext cx="3621499" cy="1186352"/>
          </a:xfrm>
          <a:prstGeom prst="rect">
            <a:avLst/>
          </a:prstGeom>
        </p:spPr>
      </p:pic>
      <p:pic>
        <p:nvPicPr>
          <p:cNvPr id="11" name="그림 10">
            <a:extLst>
              <a:ext uri="{FF2B5EF4-FFF2-40B4-BE49-F238E27FC236}">
                <a16:creationId xmlns:a16="http://schemas.microsoft.com/office/drawing/2014/main" id="{666872FA-9B3E-4E95-BC38-083DE5616EC4}"/>
              </a:ext>
            </a:extLst>
          </p:cNvPr>
          <p:cNvPicPr>
            <a:picLocks noChangeAspect="1"/>
          </p:cNvPicPr>
          <p:nvPr/>
        </p:nvPicPr>
        <p:blipFill>
          <a:blip r:embed="rId4"/>
          <a:stretch>
            <a:fillRect/>
          </a:stretch>
        </p:blipFill>
        <p:spPr>
          <a:xfrm>
            <a:off x="5437982" y="4288966"/>
            <a:ext cx="6139437" cy="1887997"/>
          </a:xfrm>
          <a:prstGeom prst="rect">
            <a:avLst/>
          </a:prstGeom>
        </p:spPr>
      </p:pic>
    </p:spTree>
    <p:extLst>
      <p:ext uri="{BB962C8B-B14F-4D97-AF65-F5344CB8AC3E}">
        <p14:creationId xmlns:p14="http://schemas.microsoft.com/office/powerpoint/2010/main" val="2518711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C7EA12-38AD-4B88-B05C-A03837333A6A}"/>
              </a:ext>
            </a:extLst>
          </p:cNvPr>
          <p:cNvSpPr>
            <a:spLocks noGrp="1"/>
          </p:cNvSpPr>
          <p:nvPr>
            <p:ph type="title"/>
          </p:nvPr>
        </p:nvSpPr>
        <p:spPr/>
        <p:txBody>
          <a:bodyPr>
            <a:normAutofit/>
          </a:bodyPr>
          <a:lstStyle/>
          <a:p>
            <a:r>
              <a:rPr lang="en-US" altLang="ko-KR" sz="4000" dirty="0"/>
              <a:t>Scalar multiplication and cyclic subgroups</a:t>
            </a:r>
            <a:endParaRPr lang="ko-KR" altLang="en-US" sz="4000" dirty="0"/>
          </a:p>
        </p:txBody>
      </p:sp>
      <p:pic>
        <p:nvPicPr>
          <p:cNvPr id="5" name="그림 4">
            <a:extLst>
              <a:ext uri="{FF2B5EF4-FFF2-40B4-BE49-F238E27FC236}">
                <a16:creationId xmlns:a16="http://schemas.microsoft.com/office/drawing/2014/main" id="{7200247D-13F4-466F-AD7D-D02E8F550A1B}"/>
              </a:ext>
            </a:extLst>
          </p:cNvPr>
          <p:cNvPicPr>
            <a:picLocks noChangeAspect="1"/>
          </p:cNvPicPr>
          <p:nvPr/>
        </p:nvPicPr>
        <p:blipFill>
          <a:blip r:embed="rId2"/>
          <a:stretch>
            <a:fillRect/>
          </a:stretch>
        </p:blipFill>
        <p:spPr>
          <a:xfrm>
            <a:off x="838200" y="1857339"/>
            <a:ext cx="8064679" cy="782168"/>
          </a:xfrm>
          <a:prstGeom prst="rect">
            <a:avLst/>
          </a:prstGeom>
        </p:spPr>
      </p:pic>
      <p:pic>
        <p:nvPicPr>
          <p:cNvPr id="7" name="그림 6">
            <a:extLst>
              <a:ext uri="{FF2B5EF4-FFF2-40B4-BE49-F238E27FC236}">
                <a16:creationId xmlns:a16="http://schemas.microsoft.com/office/drawing/2014/main" id="{FCD18F91-1BA9-4D59-80D7-63633DAA099A}"/>
              </a:ext>
            </a:extLst>
          </p:cNvPr>
          <p:cNvPicPr>
            <a:picLocks noChangeAspect="1"/>
          </p:cNvPicPr>
          <p:nvPr/>
        </p:nvPicPr>
        <p:blipFill>
          <a:blip r:embed="rId3"/>
          <a:stretch>
            <a:fillRect/>
          </a:stretch>
        </p:blipFill>
        <p:spPr>
          <a:xfrm>
            <a:off x="838200" y="2806159"/>
            <a:ext cx="8587253" cy="3157972"/>
          </a:xfrm>
          <a:prstGeom prst="rect">
            <a:avLst/>
          </a:prstGeom>
        </p:spPr>
      </p:pic>
      <p:pic>
        <p:nvPicPr>
          <p:cNvPr id="11" name="그림 10">
            <a:extLst>
              <a:ext uri="{FF2B5EF4-FFF2-40B4-BE49-F238E27FC236}">
                <a16:creationId xmlns:a16="http://schemas.microsoft.com/office/drawing/2014/main" id="{D3EFA245-5640-4186-B6A2-E3191F93DBBC}"/>
              </a:ext>
            </a:extLst>
          </p:cNvPr>
          <p:cNvPicPr>
            <a:picLocks noChangeAspect="1"/>
          </p:cNvPicPr>
          <p:nvPr/>
        </p:nvPicPr>
        <p:blipFill>
          <a:blip r:embed="rId4"/>
          <a:stretch>
            <a:fillRect/>
          </a:stretch>
        </p:blipFill>
        <p:spPr>
          <a:xfrm>
            <a:off x="9691248" y="2806159"/>
            <a:ext cx="1492327" cy="3187864"/>
          </a:xfrm>
          <a:prstGeom prst="rect">
            <a:avLst/>
          </a:prstGeom>
        </p:spPr>
      </p:pic>
    </p:spTree>
    <p:extLst>
      <p:ext uri="{BB962C8B-B14F-4D97-AF65-F5344CB8AC3E}">
        <p14:creationId xmlns:p14="http://schemas.microsoft.com/office/powerpoint/2010/main" val="1783318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C7EA12-38AD-4B88-B05C-A03837333A6A}"/>
              </a:ext>
            </a:extLst>
          </p:cNvPr>
          <p:cNvSpPr>
            <a:spLocks noGrp="1"/>
          </p:cNvSpPr>
          <p:nvPr>
            <p:ph type="title"/>
          </p:nvPr>
        </p:nvSpPr>
        <p:spPr/>
        <p:txBody>
          <a:bodyPr>
            <a:normAutofit/>
          </a:bodyPr>
          <a:lstStyle/>
          <a:p>
            <a:r>
              <a:rPr lang="en-US" altLang="ko-KR" sz="4000" dirty="0"/>
              <a:t>Scalar multiplication and cyclic subgroups</a:t>
            </a:r>
            <a:endParaRPr lang="ko-KR" altLang="en-US" sz="4000" dirty="0"/>
          </a:p>
        </p:txBody>
      </p:sp>
      <p:pic>
        <p:nvPicPr>
          <p:cNvPr id="10" name="그림 9">
            <a:extLst>
              <a:ext uri="{FF2B5EF4-FFF2-40B4-BE49-F238E27FC236}">
                <a16:creationId xmlns:a16="http://schemas.microsoft.com/office/drawing/2014/main" id="{3EFC6D70-848D-4DBA-99C9-BE17B6BA6BD6}"/>
              </a:ext>
            </a:extLst>
          </p:cNvPr>
          <p:cNvPicPr>
            <a:picLocks noChangeAspect="1"/>
          </p:cNvPicPr>
          <p:nvPr/>
        </p:nvPicPr>
        <p:blipFill>
          <a:blip r:embed="rId2"/>
          <a:stretch>
            <a:fillRect/>
          </a:stretch>
        </p:blipFill>
        <p:spPr>
          <a:xfrm>
            <a:off x="838200" y="3757347"/>
            <a:ext cx="8798044" cy="2916593"/>
          </a:xfrm>
          <a:prstGeom prst="rect">
            <a:avLst/>
          </a:prstGeom>
        </p:spPr>
      </p:pic>
      <p:pic>
        <p:nvPicPr>
          <p:cNvPr id="13" name="그림 12">
            <a:extLst>
              <a:ext uri="{FF2B5EF4-FFF2-40B4-BE49-F238E27FC236}">
                <a16:creationId xmlns:a16="http://schemas.microsoft.com/office/drawing/2014/main" id="{104F0E8A-2225-4795-85BB-09EA58A8C28B}"/>
              </a:ext>
            </a:extLst>
          </p:cNvPr>
          <p:cNvPicPr>
            <a:picLocks noChangeAspect="1"/>
          </p:cNvPicPr>
          <p:nvPr/>
        </p:nvPicPr>
        <p:blipFill>
          <a:blip r:embed="rId3"/>
          <a:stretch>
            <a:fillRect/>
          </a:stretch>
        </p:blipFill>
        <p:spPr>
          <a:xfrm>
            <a:off x="838200" y="1690688"/>
            <a:ext cx="8825914" cy="639044"/>
          </a:xfrm>
          <a:prstGeom prst="rect">
            <a:avLst/>
          </a:prstGeom>
        </p:spPr>
      </p:pic>
      <p:pic>
        <p:nvPicPr>
          <p:cNvPr id="15" name="그림 14">
            <a:extLst>
              <a:ext uri="{FF2B5EF4-FFF2-40B4-BE49-F238E27FC236}">
                <a16:creationId xmlns:a16="http://schemas.microsoft.com/office/drawing/2014/main" id="{3B2ACC09-12AE-455D-AB64-0161F3E6E45C}"/>
              </a:ext>
            </a:extLst>
          </p:cNvPr>
          <p:cNvPicPr>
            <a:picLocks noChangeAspect="1"/>
          </p:cNvPicPr>
          <p:nvPr/>
        </p:nvPicPr>
        <p:blipFill>
          <a:blip r:embed="rId4"/>
          <a:stretch>
            <a:fillRect/>
          </a:stretch>
        </p:blipFill>
        <p:spPr>
          <a:xfrm>
            <a:off x="838200" y="2329732"/>
            <a:ext cx="1606633" cy="1454225"/>
          </a:xfrm>
          <a:prstGeom prst="rect">
            <a:avLst/>
          </a:prstGeom>
        </p:spPr>
      </p:pic>
    </p:spTree>
    <p:extLst>
      <p:ext uri="{BB962C8B-B14F-4D97-AF65-F5344CB8AC3E}">
        <p14:creationId xmlns:p14="http://schemas.microsoft.com/office/powerpoint/2010/main" val="200976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C7EA12-38AD-4B88-B05C-A03837333A6A}"/>
              </a:ext>
            </a:extLst>
          </p:cNvPr>
          <p:cNvSpPr>
            <a:spLocks noGrp="1"/>
          </p:cNvSpPr>
          <p:nvPr>
            <p:ph type="title"/>
          </p:nvPr>
        </p:nvSpPr>
        <p:spPr/>
        <p:txBody>
          <a:bodyPr>
            <a:normAutofit/>
          </a:bodyPr>
          <a:lstStyle/>
          <a:p>
            <a:r>
              <a:rPr lang="en-US" altLang="ko-KR" sz="4000" dirty="0"/>
              <a:t>Scalar multiplication and cyclic subgroups</a:t>
            </a:r>
            <a:endParaRPr lang="ko-KR" altLang="en-US" sz="4000" dirty="0"/>
          </a:p>
        </p:txBody>
      </p:sp>
      <p:pic>
        <p:nvPicPr>
          <p:cNvPr id="6" name="그림 5">
            <a:extLst>
              <a:ext uri="{FF2B5EF4-FFF2-40B4-BE49-F238E27FC236}">
                <a16:creationId xmlns:a16="http://schemas.microsoft.com/office/drawing/2014/main" id="{987B68A5-B373-431C-9596-AE5BD52205F1}"/>
              </a:ext>
            </a:extLst>
          </p:cNvPr>
          <p:cNvPicPr>
            <a:picLocks noChangeAspect="1"/>
          </p:cNvPicPr>
          <p:nvPr/>
        </p:nvPicPr>
        <p:blipFill rotWithShape="1">
          <a:blip r:embed="rId2"/>
          <a:srcRect l="-1" r="175" b="20782"/>
          <a:stretch/>
        </p:blipFill>
        <p:spPr>
          <a:xfrm>
            <a:off x="1326874" y="3462912"/>
            <a:ext cx="9538252" cy="2303402"/>
          </a:xfrm>
          <a:prstGeom prst="rect">
            <a:avLst/>
          </a:prstGeom>
        </p:spPr>
      </p:pic>
      <p:pic>
        <p:nvPicPr>
          <p:cNvPr id="8" name="그림 7">
            <a:extLst>
              <a:ext uri="{FF2B5EF4-FFF2-40B4-BE49-F238E27FC236}">
                <a16:creationId xmlns:a16="http://schemas.microsoft.com/office/drawing/2014/main" id="{77DD56A6-EA9E-43E5-8EFE-85E367406460}"/>
              </a:ext>
            </a:extLst>
          </p:cNvPr>
          <p:cNvPicPr>
            <a:picLocks noChangeAspect="1"/>
          </p:cNvPicPr>
          <p:nvPr/>
        </p:nvPicPr>
        <p:blipFill>
          <a:blip r:embed="rId3"/>
          <a:stretch>
            <a:fillRect/>
          </a:stretch>
        </p:blipFill>
        <p:spPr>
          <a:xfrm>
            <a:off x="3281673" y="2303195"/>
            <a:ext cx="5628653" cy="662642"/>
          </a:xfrm>
          <a:prstGeom prst="rect">
            <a:avLst/>
          </a:prstGeom>
        </p:spPr>
      </p:pic>
    </p:spTree>
    <p:extLst>
      <p:ext uri="{BB962C8B-B14F-4D97-AF65-F5344CB8AC3E}">
        <p14:creationId xmlns:p14="http://schemas.microsoft.com/office/powerpoint/2010/main" val="3671421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DFC881-DB6B-42F0-8545-3F1AAC1B853F}"/>
              </a:ext>
            </a:extLst>
          </p:cNvPr>
          <p:cNvSpPr>
            <a:spLocks noGrp="1"/>
          </p:cNvSpPr>
          <p:nvPr>
            <p:ph type="title"/>
          </p:nvPr>
        </p:nvSpPr>
        <p:spPr/>
        <p:txBody>
          <a:bodyPr/>
          <a:lstStyle/>
          <a:p>
            <a:r>
              <a:rPr lang="en-US" altLang="ko-KR" dirty="0"/>
              <a:t>Subgroup order</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671C139A-73F8-4347-AE05-537C966FF7C4}"/>
                  </a:ext>
                </a:extLst>
              </p:cNvPr>
              <p:cNvSpPr>
                <a:spLocks noGrp="1"/>
              </p:cNvSpPr>
              <p:nvPr>
                <p:ph idx="1"/>
              </p:nvPr>
            </p:nvSpPr>
            <p:spPr>
              <a:xfrm>
                <a:off x="838200" y="1613288"/>
                <a:ext cx="10515600" cy="2388566"/>
              </a:xfrm>
            </p:spPr>
            <p:txBody>
              <a:bodyPr>
                <a:normAutofit fontScale="77500" lnSpcReduction="20000"/>
              </a:bodyPr>
              <a:lstStyle/>
              <a:p>
                <a:pPr>
                  <a:lnSpc>
                    <a:spcPct val="150000"/>
                  </a:lnSpc>
                </a:pPr>
                <a:r>
                  <a:rPr lang="en-US" altLang="ko-KR" dirty="0"/>
                  <a:t>What the order of a subgroup generated by a point </a:t>
                </a:r>
                <a14:m>
                  <m:oMath xmlns:m="http://schemas.openxmlformats.org/officeDocument/2006/math">
                    <m:r>
                      <a:rPr lang="en-US" altLang="ko-KR" b="0" i="1" smtClean="0">
                        <a:latin typeface="Cambria Math" panose="02040503050406030204" pitchFamily="18" charset="0"/>
                      </a:rPr>
                      <m:t>𝑃</m:t>
                    </m:r>
                  </m:oMath>
                </a14:m>
                <a:endParaRPr lang="en-US" altLang="ko-KR" b="0" dirty="0"/>
              </a:p>
              <a:p>
                <a:pPr lvl="1">
                  <a:lnSpc>
                    <a:spcPct val="150000"/>
                  </a:lnSpc>
                </a:pPr>
                <a:r>
                  <a:rPr lang="en-US" altLang="ko-KR" dirty="0"/>
                  <a:t>Cyclic subgroup we can give a new definition: the order of </a:t>
                </a:r>
                <a14:m>
                  <m:oMath xmlns:m="http://schemas.openxmlformats.org/officeDocument/2006/math">
                    <m:r>
                      <a:rPr lang="en-US" altLang="ko-KR" b="0" i="1" smtClean="0">
                        <a:latin typeface="Cambria Math" panose="02040503050406030204" pitchFamily="18" charset="0"/>
                      </a:rPr>
                      <m:t>𝑃</m:t>
                    </m:r>
                  </m:oMath>
                </a14:m>
                <a:r>
                  <a:rPr lang="ko-KR" altLang="en-US" dirty="0"/>
                  <a:t> </a:t>
                </a:r>
                <a:r>
                  <a:rPr lang="en-US" altLang="ko-KR" dirty="0"/>
                  <a:t>is the smallest positive integer </a:t>
                </a:r>
                <a14:m>
                  <m:oMath xmlns:m="http://schemas.openxmlformats.org/officeDocument/2006/math">
                    <m:r>
                      <a:rPr lang="en-US" altLang="ko-KR" b="0" i="1" smtClean="0">
                        <a:latin typeface="Cambria Math" panose="02040503050406030204" pitchFamily="18" charset="0"/>
                      </a:rPr>
                      <m:t>𝑛</m:t>
                    </m:r>
                  </m:oMath>
                </a14:m>
                <a:r>
                  <a:rPr lang="ko-KR" altLang="en-US" dirty="0"/>
                  <a:t> </a:t>
                </a:r>
                <a:r>
                  <a:rPr lang="en-US" altLang="ko-KR" dirty="0"/>
                  <a:t>such that </a:t>
                </a:r>
                <a14:m>
                  <m:oMath xmlns:m="http://schemas.openxmlformats.org/officeDocument/2006/math">
                    <m:r>
                      <m:rPr>
                        <m:sty m:val="p"/>
                      </m:rPr>
                      <a:rPr lang="en-US" altLang="ko-KR" dirty="0">
                        <a:latin typeface="Cambria Math" panose="02040503050406030204" pitchFamily="18" charset="0"/>
                      </a:rPr>
                      <m:t>n</m:t>
                    </m:r>
                    <m:r>
                      <a:rPr lang="en-US" altLang="ko-KR" i="1">
                        <a:latin typeface="Cambria Math" panose="02040503050406030204" pitchFamily="18" charset="0"/>
                      </a:rPr>
                      <m:t>𝑃</m:t>
                    </m:r>
                    <m:r>
                      <a:rPr lang="en-US" altLang="ko-KR" b="0" i="1" smtClean="0">
                        <a:latin typeface="Cambria Math" panose="02040503050406030204" pitchFamily="18" charset="0"/>
                      </a:rPr>
                      <m:t>=0</m:t>
                    </m:r>
                  </m:oMath>
                </a14:m>
                <a:endParaRPr lang="en-US" altLang="ko-KR" b="0" dirty="0"/>
              </a:p>
              <a:p>
                <a:pPr lvl="1">
                  <a:lnSpc>
                    <a:spcPct val="150000"/>
                  </a:lnSpc>
                </a:pPr>
                <a:r>
                  <a:rPr lang="en-US" altLang="ko-KR" dirty="0"/>
                  <a:t>The order of </a:t>
                </a:r>
                <a14:m>
                  <m:oMath xmlns:m="http://schemas.openxmlformats.org/officeDocument/2006/math">
                    <m:r>
                      <a:rPr lang="en-US" altLang="ko-KR" b="0" i="1" smtClean="0">
                        <a:latin typeface="Cambria Math" panose="02040503050406030204" pitchFamily="18" charset="0"/>
                      </a:rPr>
                      <m:t>𝑃</m:t>
                    </m:r>
                  </m:oMath>
                </a14:m>
                <a:r>
                  <a:rPr lang="ko-KR" altLang="en-US" dirty="0"/>
                  <a:t> </a:t>
                </a:r>
                <a:r>
                  <a:rPr lang="en-US" altLang="ko-KR" dirty="0"/>
                  <a:t>is linked to the order of the elliptic curve by Lagrange’s theorem, which states that the order of a subgroup is a </a:t>
                </a:r>
                <a:r>
                  <a:rPr lang="en-US" altLang="ko-KR" dirty="0" err="1"/>
                  <a:t>divisior</a:t>
                </a:r>
                <a:r>
                  <a:rPr lang="en-US" altLang="ko-KR" dirty="0"/>
                  <a:t> of the order of the parent group</a:t>
                </a:r>
                <a:endParaRPr lang="ko-KR" altLang="en-US" dirty="0"/>
              </a:p>
            </p:txBody>
          </p:sp>
        </mc:Choice>
        <mc:Fallback xmlns="">
          <p:sp>
            <p:nvSpPr>
              <p:cNvPr id="3" name="내용 개체 틀 2">
                <a:extLst>
                  <a:ext uri="{FF2B5EF4-FFF2-40B4-BE49-F238E27FC236}">
                    <a16:creationId xmlns:a16="http://schemas.microsoft.com/office/drawing/2014/main" id="{671C139A-73F8-4347-AE05-537C966FF7C4}"/>
                  </a:ext>
                </a:extLst>
              </p:cNvPr>
              <p:cNvSpPr>
                <a:spLocks noGrp="1" noRot="1" noChangeAspect="1" noMove="1" noResize="1" noEditPoints="1" noAdjustHandles="1" noChangeArrowheads="1" noChangeShapeType="1" noTextEdit="1"/>
              </p:cNvSpPr>
              <p:nvPr>
                <p:ph idx="1"/>
              </p:nvPr>
            </p:nvSpPr>
            <p:spPr>
              <a:xfrm>
                <a:off x="838200" y="1613288"/>
                <a:ext cx="10515600" cy="2388566"/>
              </a:xfrm>
              <a:blipFill>
                <a:blip r:embed="rId2"/>
                <a:stretch>
                  <a:fillRect l="-696" r="-58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내용 개체 틀 2">
                <a:extLst>
                  <a:ext uri="{FF2B5EF4-FFF2-40B4-BE49-F238E27FC236}">
                    <a16:creationId xmlns:a16="http://schemas.microsoft.com/office/drawing/2014/main" id="{2B52A394-74A3-40C1-B784-2BA5DB495859}"/>
                  </a:ext>
                </a:extLst>
              </p:cNvPr>
              <p:cNvSpPr txBox="1">
                <a:spLocks/>
              </p:cNvSpPr>
              <p:nvPr/>
            </p:nvSpPr>
            <p:spPr>
              <a:xfrm>
                <a:off x="838200" y="3944892"/>
                <a:ext cx="10515600" cy="2388566"/>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200" dirty="0"/>
                  <a:t>These two information together give us a way to find out the order of a subgroup with base point </a:t>
                </a:r>
                <a14:m>
                  <m:oMath xmlns:m="http://schemas.openxmlformats.org/officeDocument/2006/math">
                    <m:r>
                      <a:rPr lang="en-US" altLang="ko-KR" sz="2200" b="0" i="1" smtClean="0">
                        <a:latin typeface="Cambria Math" panose="02040503050406030204" pitchFamily="18" charset="0"/>
                      </a:rPr>
                      <m:t>𝑃</m:t>
                    </m:r>
                  </m:oMath>
                </a14:m>
                <a:endParaRPr lang="ko-KR" altLang="en-US" sz="2200" dirty="0"/>
              </a:p>
            </p:txBody>
          </p:sp>
        </mc:Choice>
        <mc:Fallback xmlns="">
          <p:sp>
            <p:nvSpPr>
              <p:cNvPr id="4" name="내용 개체 틀 2">
                <a:extLst>
                  <a:ext uri="{FF2B5EF4-FFF2-40B4-BE49-F238E27FC236}">
                    <a16:creationId xmlns:a16="http://schemas.microsoft.com/office/drawing/2014/main" id="{2B52A394-74A3-40C1-B784-2BA5DB495859}"/>
                  </a:ext>
                </a:extLst>
              </p:cNvPr>
              <p:cNvSpPr txBox="1">
                <a:spLocks noRot="1" noChangeAspect="1" noMove="1" noResize="1" noEditPoints="1" noAdjustHandles="1" noChangeArrowheads="1" noChangeShapeType="1" noTextEdit="1"/>
              </p:cNvSpPr>
              <p:nvPr/>
            </p:nvSpPr>
            <p:spPr>
              <a:xfrm>
                <a:off x="838200" y="3944892"/>
                <a:ext cx="10515600" cy="2388566"/>
              </a:xfrm>
              <a:prstGeom prst="rect">
                <a:avLst/>
              </a:prstGeom>
              <a:blipFill>
                <a:blip r:embed="rId3"/>
                <a:stretch>
                  <a:fillRect l="-696" t="-3061"/>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9A8B21FC-F3EC-43D2-913F-9D02303548E9}"/>
              </a:ext>
            </a:extLst>
          </p:cNvPr>
          <p:cNvPicPr>
            <a:picLocks noChangeAspect="1"/>
          </p:cNvPicPr>
          <p:nvPr/>
        </p:nvPicPr>
        <p:blipFill>
          <a:blip r:embed="rId4"/>
          <a:stretch>
            <a:fillRect/>
          </a:stretch>
        </p:blipFill>
        <p:spPr>
          <a:xfrm>
            <a:off x="1298386" y="4725577"/>
            <a:ext cx="6253769" cy="1607881"/>
          </a:xfrm>
          <a:prstGeom prst="rect">
            <a:avLst/>
          </a:prstGeom>
        </p:spPr>
      </p:pic>
    </p:spTree>
    <p:extLst>
      <p:ext uri="{BB962C8B-B14F-4D97-AF65-F5344CB8AC3E}">
        <p14:creationId xmlns:p14="http://schemas.microsoft.com/office/powerpoint/2010/main" val="1099796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7D595F-D1E7-498E-9FF9-6A101CBF7C66}"/>
              </a:ext>
            </a:extLst>
          </p:cNvPr>
          <p:cNvSpPr>
            <a:spLocks noGrp="1"/>
          </p:cNvSpPr>
          <p:nvPr>
            <p:ph type="title"/>
          </p:nvPr>
        </p:nvSpPr>
        <p:spPr/>
        <p:txBody>
          <a:bodyPr/>
          <a:lstStyle/>
          <a:p>
            <a:r>
              <a:rPr lang="en-US" altLang="ko-KR" dirty="0"/>
              <a:t>Domain</a:t>
            </a:r>
            <a:r>
              <a:rPr lang="ko-KR" altLang="en-US" dirty="0"/>
              <a:t> </a:t>
            </a:r>
            <a:r>
              <a:rPr lang="en-US" altLang="ko-KR" dirty="0"/>
              <a:t>Parameters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39065573-584E-411F-BA82-9B3A3F08125B}"/>
                  </a:ext>
                </a:extLst>
              </p:cNvPr>
              <p:cNvSpPr>
                <a:spLocks noGrp="1"/>
              </p:cNvSpPr>
              <p:nvPr>
                <p:ph idx="1"/>
              </p:nvPr>
            </p:nvSpPr>
            <p:spPr>
              <a:xfrm>
                <a:off x="838200" y="1825625"/>
                <a:ext cx="10515600" cy="3912702"/>
              </a:xfrm>
            </p:spPr>
            <p:txBody>
              <a:bodyPr>
                <a:normAutofit fontScale="85000" lnSpcReduction="20000"/>
              </a:bodyPr>
              <a:lstStyle/>
              <a:p>
                <a:pPr>
                  <a:lnSpc>
                    <a:spcPct val="150000"/>
                  </a:lnSpc>
                </a:pPr>
                <a:r>
                  <a:rPr lang="en-US" altLang="ko-KR" dirty="0"/>
                  <a:t>Elliptic curve algorithms will work in a cyclic subgroup of an elliptic curve over a finite field</a:t>
                </a:r>
              </a:p>
              <a:p>
                <a:pPr>
                  <a:lnSpc>
                    <a:spcPct val="150000"/>
                  </a:lnSpc>
                </a:pPr>
                <a:r>
                  <a:rPr lang="en-US" altLang="ko-KR" dirty="0"/>
                  <a:t>Algorithm will need the parameter</a:t>
                </a:r>
              </a:p>
              <a:p>
                <a:pPr lvl="1">
                  <a:lnSpc>
                    <a:spcPct val="150000"/>
                  </a:lnSpc>
                </a:pPr>
                <a:r>
                  <a:rPr lang="en-US" altLang="ko-KR" dirty="0"/>
                  <a:t>The prime </a:t>
                </a:r>
                <a14:m>
                  <m:oMath xmlns:m="http://schemas.openxmlformats.org/officeDocument/2006/math">
                    <m:r>
                      <a:rPr lang="en-US" altLang="ko-KR" b="0" i="1" smtClean="0">
                        <a:latin typeface="Cambria Math" panose="02040503050406030204" pitchFamily="18" charset="0"/>
                      </a:rPr>
                      <m:t>𝑝</m:t>
                    </m:r>
                  </m:oMath>
                </a14:m>
                <a:r>
                  <a:rPr lang="ko-KR" altLang="en-US" dirty="0"/>
                  <a:t> </a:t>
                </a:r>
                <a:r>
                  <a:rPr lang="en-US" altLang="ko-KR" dirty="0"/>
                  <a:t>that specifies the size of the finite field</a:t>
                </a:r>
              </a:p>
              <a:p>
                <a:pPr lvl="1">
                  <a:lnSpc>
                    <a:spcPct val="150000"/>
                  </a:lnSpc>
                </a:pPr>
                <a:r>
                  <a:rPr lang="en-US" altLang="ko-KR" dirty="0"/>
                  <a:t>The coefficients </a:t>
                </a:r>
                <a14:m>
                  <m:oMath xmlns:m="http://schemas.openxmlformats.org/officeDocument/2006/math">
                    <m:r>
                      <a:rPr lang="en-US" altLang="ko-KR" b="0" i="1" smtClean="0">
                        <a:latin typeface="Cambria Math" panose="02040503050406030204" pitchFamily="18" charset="0"/>
                      </a:rPr>
                      <m:t>𝑎</m:t>
                    </m:r>
                  </m:oMath>
                </a14:m>
                <a:r>
                  <a:rPr lang="ko-KR" altLang="en-US" dirty="0"/>
                  <a:t> </a:t>
                </a:r>
                <a:r>
                  <a:rPr lang="en-US" altLang="ko-KR" dirty="0"/>
                  <a:t>and </a:t>
                </a:r>
                <a14:m>
                  <m:oMath xmlns:m="http://schemas.openxmlformats.org/officeDocument/2006/math">
                    <m:r>
                      <a:rPr lang="en-US" altLang="ko-KR" b="0" i="1" smtClean="0">
                        <a:latin typeface="Cambria Math" panose="02040503050406030204" pitchFamily="18" charset="0"/>
                      </a:rPr>
                      <m:t>𝑏</m:t>
                    </m:r>
                  </m:oMath>
                </a14:m>
                <a:r>
                  <a:rPr lang="ko-KR" altLang="en-US" dirty="0"/>
                  <a:t> </a:t>
                </a:r>
                <a:r>
                  <a:rPr lang="en-US" altLang="ko-KR" dirty="0"/>
                  <a:t>of the elliptic curve equation</a:t>
                </a:r>
              </a:p>
              <a:p>
                <a:pPr lvl="1">
                  <a:lnSpc>
                    <a:spcPct val="150000"/>
                  </a:lnSpc>
                </a:pPr>
                <a:r>
                  <a:rPr lang="en-US" altLang="ko-KR" dirty="0"/>
                  <a:t>The base point </a:t>
                </a:r>
                <a14:m>
                  <m:oMath xmlns:m="http://schemas.openxmlformats.org/officeDocument/2006/math">
                    <m:r>
                      <a:rPr lang="en-US" altLang="ko-KR" b="0" i="1" smtClean="0">
                        <a:latin typeface="Cambria Math" panose="02040503050406030204" pitchFamily="18" charset="0"/>
                      </a:rPr>
                      <m:t>𝐺</m:t>
                    </m:r>
                  </m:oMath>
                </a14:m>
                <a:r>
                  <a:rPr lang="ko-KR" altLang="en-US" dirty="0"/>
                  <a:t> </a:t>
                </a:r>
                <a:r>
                  <a:rPr lang="en-US" altLang="ko-KR" dirty="0"/>
                  <a:t>that generates our subgroup</a:t>
                </a:r>
              </a:p>
              <a:p>
                <a:pPr lvl="1">
                  <a:lnSpc>
                    <a:spcPct val="150000"/>
                  </a:lnSpc>
                </a:pPr>
                <a:r>
                  <a:rPr lang="en-US" altLang="ko-KR" dirty="0"/>
                  <a:t>The order </a:t>
                </a:r>
                <a14:m>
                  <m:oMath xmlns:m="http://schemas.openxmlformats.org/officeDocument/2006/math">
                    <m:r>
                      <a:rPr lang="en-US" altLang="ko-KR" b="0" i="1" smtClean="0">
                        <a:latin typeface="Cambria Math" panose="02040503050406030204" pitchFamily="18" charset="0"/>
                      </a:rPr>
                      <m:t>𝑛</m:t>
                    </m:r>
                  </m:oMath>
                </a14:m>
                <a:r>
                  <a:rPr lang="ko-KR" altLang="en-US" dirty="0"/>
                  <a:t> </a:t>
                </a:r>
                <a:r>
                  <a:rPr lang="en-US" altLang="ko-KR" dirty="0"/>
                  <a:t>of the subgroup</a:t>
                </a:r>
              </a:p>
              <a:p>
                <a:pPr lvl="1">
                  <a:lnSpc>
                    <a:spcPct val="150000"/>
                  </a:lnSpc>
                </a:pPr>
                <a:r>
                  <a:rPr lang="en-US" altLang="ko-KR" dirty="0"/>
                  <a:t>The cofactor </a:t>
                </a:r>
                <a14:m>
                  <m:oMath xmlns:m="http://schemas.openxmlformats.org/officeDocument/2006/math">
                    <m:r>
                      <a:rPr lang="en-US" altLang="ko-KR" b="0" i="1" smtClean="0">
                        <a:latin typeface="Cambria Math" panose="02040503050406030204" pitchFamily="18" charset="0"/>
                      </a:rPr>
                      <m:t>h</m:t>
                    </m:r>
                  </m:oMath>
                </a14:m>
                <a:r>
                  <a:rPr lang="ko-KR" altLang="en-US" dirty="0"/>
                  <a:t> </a:t>
                </a:r>
                <a:r>
                  <a:rPr lang="en-US" altLang="ko-KR" dirty="0"/>
                  <a:t>of the subgroup</a:t>
                </a:r>
              </a:p>
            </p:txBody>
          </p:sp>
        </mc:Choice>
        <mc:Fallback xmlns="">
          <p:sp>
            <p:nvSpPr>
              <p:cNvPr id="3" name="내용 개체 틀 2">
                <a:extLst>
                  <a:ext uri="{FF2B5EF4-FFF2-40B4-BE49-F238E27FC236}">
                    <a16:creationId xmlns:a16="http://schemas.microsoft.com/office/drawing/2014/main" id="{39065573-584E-411F-BA82-9B3A3F08125B}"/>
                  </a:ext>
                </a:extLst>
              </p:cNvPr>
              <p:cNvSpPr>
                <a:spLocks noGrp="1" noRot="1" noChangeAspect="1" noMove="1" noResize="1" noEditPoints="1" noAdjustHandles="1" noChangeArrowheads="1" noChangeShapeType="1" noTextEdit="1"/>
              </p:cNvSpPr>
              <p:nvPr>
                <p:ph idx="1"/>
              </p:nvPr>
            </p:nvSpPr>
            <p:spPr>
              <a:xfrm>
                <a:off x="838200" y="1825625"/>
                <a:ext cx="10515600" cy="3912702"/>
              </a:xfrm>
              <a:blipFill>
                <a:blip r:embed="rId2"/>
                <a:stretch>
                  <a:fillRect l="-812" b="-249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내용 개체 틀 2">
                <a:extLst>
                  <a:ext uri="{FF2B5EF4-FFF2-40B4-BE49-F238E27FC236}">
                    <a16:creationId xmlns:a16="http://schemas.microsoft.com/office/drawing/2014/main" id="{7A122B23-31D2-45AF-AF6C-EC41FA2F0F9E}"/>
                  </a:ext>
                </a:extLst>
              </p:cNvPr>
              <p:cNvSpPr txBox="1">
                <a:spLocks/>
              </p:cNvSpPr>
              <p:nvPr/>
            </p:nvSpPr>
            <p:spPr>
              <a:xfrm>
                <a:off x="915955" y="5696420"/>
                <a:ext cx="10515600" cy="864927"/>
              </a:xfrm>
              <a:prstGeom prst="rect">
                <a:avLst/>
              </a:prstGeom>
            </p:spPr>
            <p:txBody>
              <a:bodyPr vert="horz" lIns="91440" tIns="45720" rIns="91440" bIns="45720" rtlCol="0">
                <a:normAutofit fontScale="850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dirty="0"/>
                  <a:t>Domain parameters for our algorithms are the sextuple (</a:t>
                </a:r>
                <a14:m>
                  <m:oMath xmlns:m="http://schemas.openxmlformats.org/officeDocument/2006/math">
                    <m:r>
                      <a:rPr lang="en-US" altLang="ko-KR" b="0" i="1" smtClean="0">
                        <a:latin typeface="Cambria Math" panose="02040503050406030204" pitchFamily="18" charset="0"/>
                      </a:rPr>
                      <m:t>𝑝</m:t>
                    </m:r>
                    <m:r>
                      <a:rPr lang="en-US" altLang="ko-KR" b="0" i="1" smtClean="0">
                        <a:latin typeface="Cambria Math" panose="02040503050406030204" pitchFamily="18" charset="0"/>
                      </a:rPr>
                      <m:t>, </m:t>
                    </m:r>
                    <m:r>
                      <a:rPr lang="en-US" altLang="ko-KR" b="0" i="1" smtClean="0">
                        <a:latin typeface="Cambria Math" panose="02040503050406030204" pitchFamily="18" charset="0"/>
                      </a:rPr>
                      <m:t>𝑎</m:t>
                    </m:r>
                    <m:r>
                      <a:rPr lang="en-US" altLang="ko-KR" b="0" i="1" smtClean="0">
                        <a:latin typeface="Cambria Math" panose="02040503050406030204" pitchFamily="18" charset="0"/>
                      </a:rPr>
                      <m:t>, </m:t>
                    </m:r>
                    <m:r>
                      <a:rPr lang="en-US" altLang="ko-KR" b="0" i="1" smtClean="0">
                        <a:latin typeface="Cambria Math" panose="02040503050406030204" pitchFamily="18" charset="0"/>
                      </a:rPr>
                      <m:t>𝑏</m:t>
                    </m:r>
                    <m:r>
                      <a:rPr lang="en-US" altLang="ko-KR" b="0" i="1" smtClean="0">
                        <a:latin typeface="Cambria Math" panose="02040503050406030204" pitchFamily="18" charset="0"/>
                      </a:rPr>
                      <m:t>, </m:t>
                    </m:r>
                    <m:r>
                      <a:rPr lang="en-US" altLang="ko-KR" b="0" i="1" smtClean="0">
                        <a:latin typeface="Cambria Math" panose="02040503050406030204" pitchFamily="18" charset="0"/>
                      </a:rPr>
                      <m:t>𝐺</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r>
                      <a:rPr lang="en-US" altLang="ko-KR" b="0" i="1" smtClean="0">
                        <a:latin typeface="Cambria Math" panose="02040503050406030204" pitchFamily="18" charset="0"/>
                      </a:rPr>
                      <m:t>, </m:t>
                    </m:r>
                    <m:r>
                      <a:rPr lang="en-US" altLang="ko-KR" b="0" i="1" smtClean="0">
                        <a:latin typeface="Cambria Math" panose="02040503050406030204" pitchFamily="18" charset="0"/>
                      </a:rPr>
                      <m:t>h</m:t>
                    </m:r>
                  </m:oMath>
                </a14:m>
                <a:r>
                  <a:rPr lang="en-US" altLang="ko-KR" dirty="0"/>
                  <a:t>)</a:t>
                </a:r>
              </a:p>
            </p:txBody>
          </p:sp>
        </mc:Choice>
        <mc:Fallback xmlns="">
          <p:sp>
            <p:nvSpPr>
              <p:cNvPr id="9" name="내용 개체 틀 2">
                <a:extLst>
                  <a:ext uri="{FF2B5EF4-FFF2-40B4-BE49-F238E27FC236}">
                    <a16:creationId xmlns:a16="http://schemas.microsoft.com/office/drawing/2014/main" id="{7A122B23-31D2-45AF-AF6C-EC41FA2F0F9E}"/>
                  </a:ext>
                </a:extLst>
              </p:cNvPr>
              <p:cNvSpPr txBox="1">
                <a:spLocks noRot="1" noChangeAspect="1" noMove="1" noResize="1" noEditPoints="1" noAdjustHandles="1" noChangeArrowheads="1" noChangeShapeType="1" noTextEdit="1"/>
              </p:cNvSpPr>
              <p:nvPr/>
            </p:nvSpPr>
            <p:spPr>
              <a:xfrm>
                <a:off x="915955" y="5696420"/>
                <a:ext cx="10515600" cy="864927"/>
              </a:xfrm>
              <a:prstGeom prst="rect">
                <a:avLst/>
              </a:prstGeom>
              <a:blipFill>
                <a:blip r:embed="rId3"/>
                <a:stretch>
                  <a:fillRect l="-75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69636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86763E-EEE5-4686-AA30-DE7717FC8A2E}"/>
              </a:ext>
            </a:extLst>
          </p:cNvPr>
          <p:cNvSpPr>
            <a:spLocks noGrp="1"/>
          </p:cNvSpPr>
          <p:nvPr>
            <p:ph type="title"/>
          </p:nvPr>
        </p:nvSpPr>
        <p:spPr/>
        <p:txBody>
          <a:bodyPr/>
          <a:lstStyle/>
          <a:p>
            <a:r>
              <a:rPr lang="en-US" altLang="ko-KR" dirty="0"/>
              <a:t>ECC </a:t>
            </a:r>
            <a:r>
              <a:rPr lang="ko-KR" altLang="en-US" dirty="0"/>
              <a:t>사용 범위</a:t>
            </a:r>
          </a:p>
        </p:txBody>
      </p:sp>
      <p:sp>
        <p:nvSpPr>
          <p:cNvPr id="3" name="내용 개체 틀 2">
            <a:extLst>
              <a:ext uri="{FF2B5EF4-FFF2-40B4-BE49-F238E27FC236}">
                <a16:creationId xmlns:a16="http://schemas.microsoft.com/office/drawing/2014/main" id="{9F90AD87-9DB4-4EB7-B1E6-9B57EB0D2A4F}"/>
              </a:ext>
            </a:extLst>
          </p:cNvPr>
          <p:cNvSpPr>
            <a:spLocks noGrp="1"/>
          </p:cNvSpPr>
          <p:nvPr>
            <p:ph idx="1"/>
          </p:nvPr>
        </p:nvSpPr>
        <p:spPr/>
        <p:txBody>
          <a:bodyPr>
            <a:normAutofit fontScale="70000" lnSpcReduction="20000"/>
          </a:bodyPr>
          <a:lstStyle/>
          <a:p>
            <a:pPr>
              <a:lnSpc>
                <a:spcPct val="150000"/>
              </a:lnSpc>
            </a:pPr>
            <a:r>
              <a:rPr lang="en-US" altLang="ko-KR" dirty="0"/>
              <a:t>TLS</a:t>
            </a:r>
          </a:p>
          <a:p>
            <a:pPr marL="0" indent="0">
              <a:lnSpc>
                <a:spcPct val="150000"/>
              </a:lnSpc>
              <a:buNone/>
            </a:pPr>
            <a:r>
              <a:rPr lang="ko-KR" altLang="en-US" dirty="0"/>
              <a:t>표준 인터넷 프로토콜</a:t>
            </a:r>
            <a:endParaRPr lang="en-US" altLang="ko-KR" dirty="0"/>
          </a:p>
          <a:p>
            <a:pPr>
              <a:lnSpc>
                <a:spcPct val="150000"/>
              </a:lnSpc>
            </a:pPr>
            <a:r>
              <a:rPr lang="en-US" altLang="ko-KR" dirty="0"/>
              <a:t>PGP(Pretty Good Privacy)</a:t>
            </a:r>
          </a:p>
          <a:p>
            <a:pPr marL="0" indent="0">
              <a:lnSpc>
                <a:spcPct val="150000"/>
              </a:lnSpc>
              <a:buNone/>
            </a:pPr>
            <a:r>
              <a:rPr lang="ko-KR" altLang="en-US" dirty="0"/>
              <a:t>컴퓨터 파일 </a:t>
            </a:r>
            <a:r>
              <a:rPr lang="ko-KR" altLang="en-US" dirty="0" err="1"/>
              <a:t>암복호화</a:t>
            </a:r>
            <a:r>
              <a:rPr lang="ko-KR" altLang="en-US" dirty="0"/>
              <a:t> 프로그램</a:t>
            </a:r>
            <a:r>
              <a:rPr lang="en-US" altLang="ko-KR" dirty="0"/>
              <a:t>, </a:t>
            </a:r>
            <a:r>
              <a:rPr lang="ko-KR" altLang="en-US" dirty="0"/>
              <a:t>이메일 보안 표준</a:t>
            </a:r>
            <a:endParaRPr lang="en-US" altLang="ko-KR" dirty="0"/>
          </a:p>
          <a:p>
            <a:pPr>
              <a:lnSpc>
                <a:spcPct val="150000"/>
              </a:lnSpc>
            </a:pPr>
            <a:r>
              <a:rPr lang="en-US" altLang="ko-KR" dirty="0"/>
              <a:t>SSH(Secure Shell)</a:t>
            </a:r>
          </a:p>
          <a:p>
            <a:pPr marL="0" indent="0">
              <a:lnSpc>
                <a:spcPct val="150000"/>
              </a:lnSpc>
              <a:buNone/>
            </a:pPr>
            <a:r>
              <a:rPr lang="ko-KR" altLang="en-US" dirty="0"/>
              <a:t>원격 호스트에 접속하기 위해 사용하는 보안 프로토콜</a:t>
            </a:r>
            <a:endParaRPr lang="en-US" altLang="ko-KR" dirty="0"/>
          </a:p>
          <a:p>
            <a:pPr>
              <a:lnSpc>
                <a:spcPct val="150000"/>
              </a:lnSpc>
            </a:pPr>
            <a:r>
              <a:rPr lang="en-US" altLang="ko-KR" dirty="0"/>
              <a:t>Bitcoin</a:t>
            </a:r>
          </a:p>
          <a:p>
            <a:pPr marL="0" indent="0">
              <a:lnSpc>
                <a:spcPct val="150000"/>
              </a:lnSpc>
              <a:buNone/>
            </a:pPr>
            <a:r>
              <a:rPr lang="en-US" altLang="ko-KR" dirty="0"/>
              <a:t>ECDSA </a:t>
            </a:r>
            <a:r>
              <a:rPr lang="ko-KR" altLang="en-US" dirty="0"/>
              <a:t>알고리즘 응용한 </a:t>
            </a:r>
            <a:r>
              <a:rPr lang="en-US" altLang="ko-KR" dirty="0"/>
              <a:t>Secp256k1</a:t>
            </a:r>
            <a:r>
              <a:rPr lang="ko-KR" altLang="en-US" dirty="0"/>
              <a:t> 암호 사용</a:t>
            </a:r>
          </a:p>
        </p:txBody>
      </p:sp>
    </p:spTree>
    <p:extLst>
      <p:ext uri="{BB962C8B-B14F-4D97-AF65-F5344CB8AC3E}">
        <p14:creationId xmlns:p14="http://schemas.microsoft.com/office/powerpoint/2010/main" val="1837759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2FF16B-4A16-46CB-8989-BA4E15B012DD}"/>
              </a:ext>
            </a:extLst>
          </p:cNvPr>
          <p:cNvSpPr>
            <a:spLocks noGrp="1"/>
          </p:cNvSpPr>
          <p:nvPr>
            <p:ph type="title"/>
          </p:nvPr>
        </p:nvSpPr>
        <p:spPr/>
        <p:txBody>
          <a:bodyPr/>
          <a:lstStyle/>
          <a:p>
            <a:r>
              <a:rPr lang="en-US" altLang="ko-KR" dirty="0"/>
              <a:t>Random curves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28D6E40B-B916-41CE-B6EE-98063CA4EC4D}"/>
                  </a:ext>
                </a:extLst>
              </p:cNvPr>
              <p:cNvSpPr>
                <a:spLocks noGrp="1"/>
              </p:cNvSpPr>
              <p:nvPr>
                <p:ph idx="1"/>
              </p:nvPr>
            </p:nvSpPr>
            <p:spPr>
              <a:xfrm>
                <a:off x="838200" y="1825625"/>
                <a:ext cx="10515600" cy="1964979"/>
              </a:xfrm>
            </p:spPr>
            <p:txBody>
              <a:bodyPr>
                <a:normAutofit fontScale="85000" lnSpcReduction="10000"/>
              </a:bodyPr>
              <a:lstStyle/>
              <a:p>
                <a:pPr>
                  <a:lnSpc>
                    <a:spcPct val="150000"/>
                  </a:lnSpc>
                </a:pPr>
                <a:r>
                  <a:rPr lang="en-US" altLang="ko-KR" dirty="0"/>
                  <a:t>Some classes of elliptic curves that are particularly weak</a:t>
                </a:r>
              </a:p>
              <a:p>
                <a:pPr lvl="1">
                  <a:lnSpc>
                    <a:spcPct val="150000"/>
                  </a:lnSpc>
                </a:pPr>
                <a:r>
                  <a:rPr lang="en-US" altLang="ko-KR" b="0" dirty="0"/>
                  <a:t>All the curves that </a:t>
                </a:r>
                <a:r>
                  <a:rPr lang="en-US" altLang="ko-KR" dirty="0"/>
                  <a:t>have </a:t>
                </a:r>
                <a14:m>
                  <m:oMath xmlns:m="http://schemas.openxmlformats.org/officeDocument/2006/math">
                    <m:r>
                      <a:rPr lang="en-US" altLang="ko-KR" b="1" i="1" smtClean="0">
                        <a:latin typeface="Cambria Math" panose="02040503050406030204" pitchFamily="18" charset="0"/>
                      </a:rPr>
                      <m:t>𝒑</m:t>
                    </m:r>
                    <m:r>
                      <a:rPr lang="en-US" altLang="ko-KR" b="1" i="1" smtClean="0">
                        <a:latin typeface="Cambria Math" panose="02040503050406030204" pitchFamily="18" charset="0"/>
                      </a:rPr>
                      <m:t>=</m:t>
                    </m:r>
                    <m:r>
                      <a:rPr lang="en-US" altLang="ko-KR" b="1" i="1" smtClean="0">
                        <a:latin typeface="Cambria Math" panose="02040503050406030204" pitchFamily="18" charset="0"/>
                      </a:rPr>
                      <m:t>𝒉𝒏</m:t>
                    </m:r>
                  </m:oMath>
                </a14:m>
                <a:r>
                  <a:rPr lang="ko-KR" altLang="en-US" b="1" dirty="0"/>
                  <a:t> </a:t>
                </a:r>
                <a:r>
                  <a:rPr lang="en-US" altLang="ko-KR" dirty="0"/>
                  <a:t>(the order of the finite field is equal to the order of the elliptic curve) that are vulnerable to Smart’s attack, which can be used to solve discrete logarithms in polynomial time on a classical computer</a:t>
                </a:r>
                <a:endParaRPr lang="ko-KR" altLang="en-US" dirty="0"/>
              </a:p>
            </p:txBody>
          </p:sp>
        </mc:Choice>
        <mc:Fallback xmlns="">
          <p:sp>
            <p:nvSpPr>
              <p:cNvPr id="3" name="내용 개체 틀 2">
                <a:extLst>
                  <a:ext uri="{FF2B5EF4-FFF2-40B4-BE49-F238E27FC236}">
                    <a16:creationId xmlns:a16="http://schemas.microsoft.com/office/drawing/2014/main" id="{28D6E40B-B916-41CE-B6EE-98063CA4EC4D}"/>
                  </a:ext>
                </a:extLst>
              </p:cNvPr>
              <p:cNvSpPr>
                <a:spLocks noGrp="1" noRot="1" noChangeAspect="1" noMove="1" noResize="1" noEditPoints="1" noAdjustHandles="1" noChangeArrowheads="1" noChangeShapeType="1" noTextEdit="1"/>
              </p:cNvSpPr>
              <p:nvPr>
                <p:ph idx="1"/>
              </p:nvPr>
            </p:nvSpPr>
            <p:spPr>
              <a:xfrm>
                <a:off x="838200" y="1825625"/>
                <a:ext cx="10515600" cy="1964979"/>
              </a:xfrm>
              <a:blipFill>
                <a:blip r:embed="rId2"/>
                <a:stretch>
                  <a:fillRect l="-812" b="-18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내용 개체 틀 2">
                <a:extLst>
                  <a:ext uri="{FF2B5EF4-FFF2-40B4-BE49-F238E27FC236}">
                    <a16:creationId xmlns:a16="http://schemas.microsoft.com/office/drawing/2014/main" id="{A96DAB6C-AD2A-4A7B-9BE5-0485B5C30A59}"/>
                  </a:ext>
                </a:extLst>
              </p:cNvPr>
              <p:cNvSpPr txBox="1">
                <a:spLocks/>
              </p:cNvSpPr>
              <p:nvPr/>
            </p:nvSpPr>
            <p:spPr>
              <a:xfrm>
                <a:off x="838200" y="3790200"/>
                <a:ext cx="10515600" cy="1964979"/>
              </a:xfrm>
              <a:prstGeom prst="rect">
                <a:avLst/>
              </a:prstGeom>
            </p:spPr>
            <p:txBody>
              <a:bodyPr vert="horz" lIns="91440" tIns="45720" rIns="91440" bIns="45720" rtlCol="0">
                <a:normAutofit fontScale="850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dirty="0"/>
                  <a:t>How can we assure that the curve is safe?</a:t>
                </a:r>
              </a:p>
              <a:p>
                <a:pPr lvl="1">
                  <a:lnSpc>
                    <a:spcPct val="150000"/>
                  </a:lnSpc>
                </a:pPr>
                <a:r>
                  <a:rPr lang="en-US" altLang="ko-KR" dirty="0"/>
                  <a:t>Use additional domain parameter: the seed </a:t>
                </a:r>
                <a14:m>
                  <m:oMath xmlns:m="http://schemas.openxmlformats.org/officeDocument/2006/math">
                    <m:r>
                      <a:rPr lang="en-US" altLang="ko-KR" b="0" i="1" smtClean="0">
                        <a:latin typeface="Cambria Math" panose="02040503050406030204" pitchFamily="18" charset="0"/>
                      </a:rPr>
                      <m:t>𝑆</m:t>
                    </m:r>
                  </m:oMath>
                </a14:m>
                <a:endParaRPr lang="en-US" altLang="ko-KR" dirty="0"/>
              </a:p>
              <a:p>
                <a:pPr lvl="1">
                  <a:lnSpc>
                    <a:spcPct val="150000"/>
                  </a:lnSpc>
                </a:pPr>
                <a14:m>
                  <m:oMath xmlns:m="http://schemas.openxmlformats.org/officeDocument/2006/math">
                    <m:r>
                      <a:rPr lang="en-US" altLang="ko-KR" b="0" i="1" smtClean="0">
                        <a:latin typeface="Cambria Math" panose="02040503050406030204" pitchFamily="18" charset="0"/>
                      </a:rPr>
                      <m:t>𝑆</m:t>
                    </m:r>
                  </m:oMath>
                </a14:m>
                <a:r>
                  <a:rPr lang="ko-KR" altLang="en-US" dirty="0"/>
                  <a:t> </a:t>
                </a:r>
                <a:r>
                  <a:rPr lang="en-US" altLang="ko-KR" dirty="0"/>
                  <a:t>is a random number used to generate the coefficients </a:t>
                </a:r>
                <a14:m>
                  <m:oMath xmlns:m="http://schemas.openxmlformats.org/officeDocument/2006/math">
                    <m:r>
                      <a:rPr lang="en-US" altLang="ko-KR" b="0" i="1" smtClean="0">
                        <a:latin typeface="Cambria Math" panose="02040503050406030204" pitchFamily="18" charset="0"/>
                      </a:rPr>
                      <m:t>𝑎</m:t>
                    </m:r>
                  </m:oMath>
                </a14:m>
                <a:r>
                  <a:rPr lang="ko-KR" altLang="en-US" dirty="0"/>
                  <a:t> </a:t>
                </a:r>
                <a:r>
                  <a:rPr lang="en-US" altLang="ko-KR" dirty="0"/>
                  <a:t>and </a:t>
                </a:r>
                <a14:m>
                  <m:oMath xmlns:m="http://schemas.openxmlformats.org/officeDocument/2006/math">
                    <m:r>
                      <a:rPr lang="en-US" altLang="ko-KR" b="0" i="1" smtClean="0">
                        <a:latin typeface="Cambria Math" panose="02040503050406030204" pitchFamily="18" charset="0"/>
                      </a:rPr>
                      <m:t>𝑏</m:t>
                    </m:r>
                    <m:r>
                      <a:rPr lang="en-US" altLang="ko-KR" b="0" i="0" smtClean="0">
                        <a:latin typeface="Cambria Math" panose="02040503050406030204" pitchFamily="18" charset="0"/>
                      </a:rPr>
                      <m:t>,</m:t>
                    </m:r>
                  </m:oMath>
                </a14:m>
                <a:r>
                  <a:rPr lang="ko-KR" altLang="en-US" dirty="0"/>
                  <a:t> </a:t>
                </a:r>
                <a:r>
                  <a:rPr lang="en-US" altLang="ko-KR" dirty="0"/>
                  <a:t>or the base point </a:t>
                </a:r>
                <a14:m>
                  <m:oMath xmlns:m="http://schemas.openxmlformats.org/officeDocument/2006/math">
                    <m:r>
                      <a:rPr lang="en-US" altLang="ko-KR" b="0" i="1" smtClean="0">
                        <a:latin typeface="Cambria Math" panose="02040503050406030204" pitchFamily="18" charset="0"/>
                      </a:rPr>
                      <m:t>𝐺</m:t>
                    </m:r>
                  </m:oMath>
                </a14:m>
                <a:r>
                  <a:rPr lang="en-US" altLang="ko-KR" dirty="0"/>
                  <a:t>, or both</a:t>
                </a:r>
                <a:endParaRPr lang="ko-KR" altLang="en-US" dirty="0"/>
              </a:p>
            </p:txBody>
          </p:sp>
        </mc:Choice>
        <mc:Fallback xmlns="">
          <p:sp>
            <p:nvSpPr>
              <p:cNvPr id="4" name="내용 개체 틀 2">
                <a:extLst>
                  <a:ext uri="{FF2B5EF4-FFF2-40B4-BE49-F238E27FC236}">
                    <a16:creationId xmlns:a16="http://schemas.microsoft.com/office/drawing/2014/main" id="{A96DAB6C-AD2A-4A7B-9BE5-0485B5C30A59}"/>
                  </a:ext>
                </a:extLst>
              </p:cNvPr>
              <p:cNvSpPr txBox="1">
                <a:spLocks noRot="1" noChangeAspect="1" noMove="1" noResize="1" noEditPoints="1" noAdjustHandles="1" noChangeArrowheads="1" noChangeShapeType="1" noTextEdit="1"/>
              </p:cNvSpPr>
              <p:nvPr/>
            </p:nvSpPr>
            <p:spPr>
              <a:xfrm>
                <a:off x="838200" y="3790200"/>
                <a:ext cx="10515600" cy="1964979"/>
              </a:xfrm>
              <a:prstGeom prst="rect">
                <a:avLst/>
              </a:prstGeom>
              <a:blipFill>
                <a:blip r:embed="rId3"/>
                <a:stretch>
                  <a:fillRect l="-812" b="-528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5081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ACCCC5-BF39-4E82-936C-A2255B5ABDB3}"/>
              </a:ext>
            </a:extLst>
          </p:cNvPr>
          <p:cNvSpPr>
            <a:spLocks noGrp="1"/>
          </p:cNvSpPr>
          <p:nvPr>
            <p:ph type="title"/>
          </p:nvPr>
        </p:nvSpPr>
        <p:spPr/>
        <p:txBody>
          <a:bodyPr/>
          <a:lstStyle/>
          <a:p>
            <a:r>
              <a:rPr lang="en-US" altLang="ko-KR" dirty="0"/>
              <a:t>Random curves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3E2B3656-7D86-4898-89CA-79C8EA9FF651}"/>
                  </a:ext>
                </a:extLst>
              </p:cNvPr>
              <p:cNvSpPr>
                <a:spLocks noGrp="1"/>
              </p:cNvSpPr>
              <p:nvPr>
                <p:ph idx="1"/>
              </p:nvPr>
            </p:nvSpPr>
            <p:spPr/>
            <p:txBody>
              <a:bodyPr/>
              <a:lstStyle/>
              <a:p>
                <a14:m>
                  <m:oMath xmlns:m="http://schemas.openxmlformats.org/officeDocument/2006/math">
                    <m:r>
                      <a:rPr lang="en-US" altLang="ko-KR" b="0" i="1" smtClean="0">
                        <a:latin typeface="Cambria Math" panose="02040503050406030204" pitchFamily="18" charset="0"/>
                      </a:rPr>
                      <m:t>𝑎</m:t>
                    </m:r>
                    <m:r>
                      <a:rPr lang="en-US" altLang="ko-KR" b="0" i="1" smtClean="0">
                        <a:latin typeface="Cambria Math" panose="02040503050406030204" pitchFamily="18" charset="0"/>
                      </a:rPr>
                      <m:t>, </m:t>
                    </m:r>
                    <m:r>
                      <a:rPr lang="en-US" altLang="ko-KR" b="0" i="1" smtClean="0">
                        <a:latin typeface="Cambria Math" panose="02040503050406030204" pitchFamily="18" charset="0"/>
                      </a:rPr>
                      <m:t>𝑏</m:t>
                    </m:r>
                    <m:r>
                      <a:rPr lang="en-US" altLang="ko-KR" b="0" i="1" smtClean="0">
                        <a:latin typeface="Cambria Math" panose="02040503050406030204" pitchFamily="18" charset="0"/>
                      </a:rPr>
                      <m:t>, </m:t>
                    </m:r>
                    <m:r>
                      <a:rPr lang="en-US" altLang="ko-KR" b="0" i="1" smtClean="0">
                        <a:latin typeface="Cambria Math" panose="02040503050406030204" pitchFamily="18" charset="0"/>
                      </a:rPr>
                      <m:t>𝐺</m:t>
                    </m:r>
                  </m:oMath>
                </a14:m>
                <a:r>
                  <a:rPr lang="ko-KR" altLang="en-US" dirty="0"/>
                  <a:t> </a:t>
                </a:r>
                <a:r>
                  <a:rPr lang="en-US" altLang="ko-KR" dirty="0"/>
                  <a:t>are generated by computing the hash of the seed S</a:t>
                </a:r>
              </a:p>
              <a:p>
                <a:r>
                  <a:rPr lang="en-US" altLang="ko-KR" dirty="0"/>
                  <a:t>Hashes are “easy” to compute, but “hard” to reverse</a:t>
                </a:r>
                <a:r>
                  <a:rPr lang="ko-KR" altLang="en-US" dirty="0"/>
                  <a:t> </a:t>
                </a:r>
              </a:p>
            </p:txBody>
          </p:sp>
        </mc:Choice>
        <mc:Fallback xmlns="">
          <p:sp>
            <p:nvSpPr>
              <p:cNvPr id="3" name="내용 개체 틀 2">
                <a:extLst>
                  <a:ext uri="{FF2B5EF4-FFF2-40B4-BE49-F238E27FC236}">
                    <a16:creationId xmlns:a16="http://schemas.microsoft.com/office/drawing/2014/main" id="{3E2B3656-7D86-4898-89CA-79C8EA9FF651}"/>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2489D9A8-DFF8-44EB-B180-02CB50B2AA74}"/>
              </a:ext>
            </a:extLst>
          </p:cNvPr>
          <p:cNvPicPr>
            <a:picLocks noChangeAspect="1"/>
          </p:cNvPicPr>
          <p:nvPr/>
        </p:nvPicPr>
        <p:blipFill>
          <a:blip r:embed="rId3"/>
          <a:stretch>
            <a:fillRect/>
          </a:stretch>
        </p:blipFill>
        <p:spPr>
          <a:xfrm>
            <a:off x="716280" y="3131652"/>
            <a:ext cx="5234636" cy="861302"/>
          </a:xfrm>
          <a:prstGeom prst="rect">
            <a:avLst/>
          </a:prstGeom>
        </p:spPr>
      </p:pic>
      <p:pic>
        <p:nvPicPr>
          <p:cNvPr id="9" name="그림 8">
            <a:extLst>
              <a:ext uri="{FF2B5EF4-FFF2-40B4-BE49-F238E27FC236}">
                <a16:creationId xmlns:a16="http://schemas.microsoft.com/office/drawing/2014/main" id="{1194123A-4E3D-467D-ACDE-1EDA37F119CE}"/>
              </a:ext>
            </a:extLst>
          </p:cNvPr>
          <p:cNvPicPr>
            <a:picLocks noChangeAspect="1"/>
          </p:cNvPicPr>
          <p:nvPr/>
        </p:nvPicPr>
        <p:blipFill>
          <a:blip r:embed="rId4"/>
          <a:stretch>
            <a:fillRect/>
          </a:stretch>
        </p:blipFill>
        <p:spPr>
          <a:xfrm>
            <a:off x="6072836" y="3131652"/>
            <a:ext cx="5112716" cy="724150"/>
          </a:xfrm>
          <a:prstGeom prst="rect">
            <a:avLst/>
          </a:prstGeom>
        </p:spPr>
      </p:pic>
      <p:sp>
        <p:nvSpPr>
          <p:cNvPr id="10" name="내용 개체 틀 2">
            <a:extLst>
              <a:ext uri="{FF2B5EF4-FFF2-40B4-BE49-F238E27FC236}">
                <a16:creationId xmlns:a16="http://schemas.microsoft.com/office/drawing/2014/main" id="{2FC8932E-320D-4A15-85DC-A4EA2E856C1F}"/>
              </a:ext>
            </a:extLst>
          </p:cNvPr>
          <p:cNvSpPr txBox="1">
            <a:spLocks/>
          </p:cNvSpPr>
          <p:nvPr/>
        </p:nvSpPr>
        <p:spPr>
          <a:xfrm>
            <a:off x="838200" y="4196104"/>
            <a:ext cx="10515600" cy="132556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A curve generated through a seed is said to be verifiably random</a:t>
            </a:r>
          </a:p>
          <a:p>
            <a:pPr lvl="1"/>
            <a:r>
              <a:rPr lang="en-US" altLang="ko-KR" dirty="0"/>
              <a:t>Known as “nothing up my sleeve”</a:t>
            </a:r>
          </a:p>
          <a:p>
            <a:endParaRPr lang="ko-KR" altLang="en-US" dirty="0"/>
          </a:p>
        </p:txBody>
      </p:sp>
      <p:sp>
        <p:nvSpPr>
          <p:cNvPr id="11" name="내용 개체 틀 2">
            <a:extLst>
              <a:ext uri="{FF2B5EF4-FFF2-40B4-BE49-F238E27FC236}">
                <a16:creationId xmlns:a16="http://schemas.microsoft.com/office/drawing/2014/main" id="{B20E1BA3-D221-4074-A840-544FD5638CA2}"/>
              </a:ext>
            </a:extLst>
          </p:cNvPr>
          <p:cNvSpPr txBox="1">
            <a:spLocks/>
          </p:cNvSpPr>
          <p:nvPr/>
        </p:nvSpPr>
        <p:spPr>
          <a:xfrm>
            <a:off x="815036" y="5514181"/>
            <a:ext cx="10515600" cy="132556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The curve has not been specially crafted to expose vulnerabilities known to the author</a:t>
            </a:r>
          </a:p>
          <a:p>
            <a:endParaRPr lang="ko-KR" altLang="en-US" dirty="0"/>
          </a:p>
        </p:txBody>
      </p:sp>
    </p:spTree>
    <p:extLst>
      <p:ext uri="{BB962C8B-B14F-4D97-AF65-F5344CB8AC3E}">
        <p14:creationId xmlns:p14="http://schemas.microsoft.com/office/powerpoint/2010/main" val="338902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546C00-8413-4A4C-88BA-B401C8C83DC7}"/>
              </a:ext>
            </a:extLst>
          </p:cNvPr>
          <p:cNvSpPr>
            <a:spLocks noGrp="1"/>
          </p:cNvSpPr>
          <p:nvPr>
            <p:ph type="title"/>
          </p:nvPr>
        </p:nvSpPr>
        <p:spPr/>
        <p:txBody>
          <a:bodyPr/>
          <a:lstStyle/>
          <a:p>
            <a:r>
              <a:rPr lang="en-US" altLang="ko-KR" dirty="0"/>
              <a:t>Elliptic Curve Cryptography</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E9A4FE4C-3F8D-4045-99E6-103857C5EEE1}"/>
                  </a:ext>
                </a:extLst>
              </p:cNvPr>
              <p:cNvSpPr>
                <a:spLocks noGrp="1"/>
              </p:cNvSpPr>
              <p:nvPr>
                <p:ph idx="1"/>
              </p:nvPr>
            </p:nvSpPr>
            <p:spPr>
              <a:xfrm>
                <a:off x="838200" y="1825625"/>
                <a:ext cx="10515600" cy="2046579"/>
              </a:xfrm>
            </p:spPr>
            <p:txBody>
              <a:bodyPr>
                <a:normAutofit fontScale="85000" lnSpcReduction="20000"/>
              </a:bodyPr>
              <a:lstStyle/>
              <a:p>
                <a:pPr marL="514350" indent="-514350">
                  <a:lnSpc>
                    <a:spcPct val="150000"/>
                  </a:lnSpc>
                  <a:buAutoNum type="arabicPeriod"/>
                </a:pPr>
                <a:r>
                  <a:rPr lang="en-US" altLang="ko-KR" sz="2700" dirty="0"/>
                  <a:t>The private key is a random integer </a:t>
                </a:r>
                <a14:m>
                  <m:oMath xmlns:m="http://schemas.openxmlformats.org/officeDocument/2006/math">
                    <m:r>
                      <a:rPr lang="en-US" altLang="ko-KR" sz="2700" b="0" i="1" smtClean="0">
                        <a:latin typeface="Cambria Math" panose="02040503050406030204" pitchFamily="18" charset="0"/>
                      </a:rPr>
                      <m:t>𝑑</m:t>
                    </m:r>
                  </m:oMath>
                </a14:m>
                <a:r>
                  <a:rPr lang="ko-KR" altLang="en-US" sz="2700" dirty="0"/>
                  <a:t> </a:t>
                </a:r>
                <a:r>
                  <a:rPr lang="en-US" altLang="ko-KR" sz="2700" dirty="0"/>
                  <a:t>chosen from </a:t>
                </a:r>
                <a14:m>
                  <m:oMath xmlns:m="http://schemas.openxmlformats.org/officeDocument/2006/math">
                    <m:r>
                      <a:rPr lang="en-US" altLang="ko-KR" sz="2700" b="0" i="1" smtClean="0">
                        <a:latin typeface="Cambria Math" panose="02040503050406030204" pitchFamily="18" charset="0"/>
                      </a:rPr>
                      <m:t>{1, …, </m:t>
                    </m:r>
                    <m:r>
                      <a:rPr lang="en-US" altLang="ko-KR" sz="2700" b="0" i="1" smtClean="0">
                        <a:latin typeface="Cambria Math" panose="02040503050406030204" pitchFamily="18" charset="0"/>
                      </a:rPr>
                      <m:t>𝑛</m:t>
                    </m:r>
                    <m:r>
                      <a:rPr lang="en-US" altLang="ko-KR" sz="2700" b="0" i="1" smtClean="0">
                        <a:latin typeface="Cambria Math" panose="02040503050406030204" pitchFamily="18" charset="0"/>
                      </a:rPr>
                      <m:t>−1}</m:t>
                    </m:r>
                  </m:oMath>
                </a14:m>
                <a:r>
                  <a:rPr lang="ko-KR" altLang="en-US" sz="2700" dirty="0"/>
                  <a:t> </a:t>
                </a:r>
                <a:r>
                  <a:rPr lang="en-US" altLang="ko-KR" sz="2700" dirty="0"/>
                  <a:t>(where </a:t>
                </a:r>
                <a14:m>
                  <m:oMath xmlns:m="http://schemas.openxmlformats.org/officeDocument/2006/math">
                    <m:r>
                      <a:rPr lang="en-US" altLang="ko-KR" sz="2700" b="0" i="1" smtClean="0">
                        <a:latin typeface="Cambria Math" panose="02040503050406030204" pitchFamily="18" charset="0"/>
                      </a:rPr>
                      <m:t>𝑛</m:t>
                    </m:r>
                  </m:oMath>
                </a14:m>
                <a:r>
                  <a:rPr lang="en-US" altLang="ko-KR" sz="2700" dirty="0"/>
                  <a:t> is the order of the subgroup)</a:t>
                </a:r>
              </a:p>
              <a:p>
                <a:pPr marL="514350" indent="-514350">
                  <a:lnSpc>
                    <a:spcPct val="150000"/>
                  </a:lnSpc>
                  <a:buAutoNum type="arabicPeriod"/>
                </a:pPr>
                <a:r>
                  <a:rPr lang="en-US" altLang="ko-KR" sz="2700" dirty="0"/>
                  <a:t>The public key is the point </a:t>
                </a:r>
                <a14:m>
                  <m:oMath xmlns:m="http://schemas.openxmlformats.org/officeDocument/2006/math">
                    <m:r>
                      <a:rPr lang="en-US" altLang="ko-KR" sz="2700" b="0" i="1" smtClean="0">
                        <a:latin typeface="Cambria Math" panose="02040503050406030204" pitchFamily="18" charset="0"/>
                      </a:rPr>
                      <m:t>𝐻</m:t>
                    </m:r>
                    <m:r>
                      <a:rPr lang="en-US" altLang="ko-KR" sz="2700" b="0" i="1" smtClean="0">
                        <a:latin typeface="Cambria Math" panose="02040503050406030204" pitchFamily="18" charset="0"/>
                      </a:rPr>
                      <m:t>=</m:t>
                    </m:r>
                    <m:r>
                      <a:rPr lang="en-US" altLang="ko-KR" sz="2700" b="0" i="1" smtClean="0">
                        <a:latin typeface="Cambria Math" panose="02040503050406030204" pitchFamily="18" charset="0"/>
                      </a:rPr>
                      <m:t>𝑑𝐺</m:t>
                    </m:r>
                  </m:oMath>
                </a14:m>
                <a:r>
                  <a:rPr lang="en-US" altLang="ko-KR" sz="2700" dirty="0"/>
                  <a:t> (where </a:t>
                </a:r>
                <a14:m>
                  <m:oMath xmlns:m="http://schemas.openxmlformats.org/officeDocument/2006/math">
                    <m:r>
                      <a:rPr lang="en-US" altLang="ko-KR" sz="2700" b="0" i="1" smtClean="0">
                        <a:latin typeface="Cambria Math" panose="02040503050406030204" pitchFamily="18" charset="0"/>
                      </a:rPr>
                      <m:t>𝐺</m:t>
                    </m:r>
                  </m:oMath>
                </a14:m>
                <a:r>
                  <a:rPr lang="en-US" altLang="ko-KR" sz="2700" dirty="0"/>
                  <a:t> is the base point of the subgroup)</a:t>
                </a:r>
                <a:endParaRPr lang="ko-KR" altLang="en-US" sz="2700" dirty="0"/>
              </a:p>
            </p:txBody>
          </p:sp>
        </mc:Choice>
        <mc:Fallback xmlns="">
          <p:sp>
            <p:nvSpPr>
              <p:cNvPr id="3" name="내용 개체 틀 2">
                <a:extLst>
                  <a:ext uri="{FF2B5EF4-FFF2-40B4-BE49-F238E27FC236}">
                    <a16:creationId xmlns:a16="http://schemas.microsoft.com/office/drawing/2014/main" id="{E9A4FE4C-3F8D-4045-99E6-103857C5EEE1}"/>
                  </a:ext>
                </a:extLst>
              </p:cNvPr>
              <p:cNvSpPr>
                <a:spLocks noGrp="1" noRot="1" noChangeAspect="1" noMove="1" noResize="1" noEditPoints="1" noAdjustHandles="1" noChangeArrowheads="1" noChangeShapeType="1" noTextEdit="1"/>
              </p:cNvSpPr>
              <p:nvPr>
                <p:ph idx="1"/>
              </p:nvPr>
            </p:nvSpPr>
            <p:spPr>
              <a:xfrm>
                <a:off x="838200" y="1825625"/>
                <a:ext cx="10515600" cy="2046579"/>
              </a:xfrm>
              <a:blipFill>
                <a:blip r:embed="rId2"/>
                <a:stretch>
                  <a:fillRect l="-1043" t="-1488" b="-386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내용 개체 틀 2">
                <a:extLst>
                  <a:ext uri="{FF2B5EF4-FFF2-40B4-BE49-F238E27FC236}">
                    <a16:creationId xmlns:a16="http://schemas.microsoft.com/office/drawing/2014/main" id="{DCD34183-8B89-43BB-AB0C-FCC209619878}"/>
                  </a:ext>
                </a:extLst>
              </p:cNvPr>
              <p:cNvSpPr txBox="1">
                <a:spLocks/>
              </p:cNvSpPr>
              <p:nvPr/>
            </p:nvSpPr>
            <p:spPr>
              <a:xfrm>
                <a:off x="838200" y="3790604"/>
                <a:ext cx="1051560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300" dirty="0"/>
                  <a:t>If we know </a:t>
                </a:r>
                <a14:m>
                  <m:oMath xmlns:m="http://schemas.openxmlformats.org/officeDocument/2006/math">
                    <m:r>
                      <a:rPr lang="en-US" altLang="ko-KR" sz="2300" b="0" i="1" smtClean="0">
                        <a:latin typeface="Cambria Math" panose="02040503050406030204" pitchFamily="18" charset="0"/>
                      </a:rPr>
                      <m:t>𝑑</m:t>
                    </m:r>
                  </m:oMath>
                </a14:m>
                <a:r>
                  <a:rPr lang="ko-KR" altLang="en-US" sz="2300" dirty="0"/>
                  <a:t> </a:t>
                </a:r>
                <a:r>
                  <a:rPr lang="en-US" altLang="ko-KR" sz="2300" dirty="0"/>
                  <a:t>and </a:t>
                </a:r>
                <a14:m>
                  <m:oMath xmlns:m="http://schemas.openxmlformats.org/officeDocument/2006/math">
                    <m:r>
                      <a:rPr lang="en-US" altLang="ko-KR" sz="2300" b="0" i="1" smtClean="0">
                        <a:latin typeface="Cambria Math" panose="02040503050406030204" pitchFamily="18" charset="0"/>
                      </a:rPr>
                      <m:t>𝐺</m:t>
                    </m:r>
                  </m:oMath>
                </a14:m>
                <a:r>
                  <a:rPr lang="en-US" altLang="ko-KR" sz="2300" dirty="0"/>
                  <a:t>(along with the other domain parameters), finding </a:t>
                </a:r>
                <a14:m>
                  <m:oMath xmlns:m="http://schemas.openxmlformats.org/officeDocument/2006/math">
                    <m:r>
                      <a:rPr lang="en-US" altLang="ko-KR" sz="2300" b="0" i="1" smtClean="0">
                        <a:latin typeface="Cambria Math" panose="02040503050406030204" pitchFamily="18" charset="0"/>
                      </a:rPr>
                      <m:t>𝐻</m:t>
                    </m:r>
                  </m:oMath>
                </a14:m>
                <a:r>
                  <a:rPr lang="ko-KR" altLang="en-US" sz="2300" dirty="0"/>
                  <a:t> </a:t>
                </a:r>
                <a:r>
                  <a:rPr lang="en-US" altLang="ko-KR" sz="2300" dirty="0"/>
                  <a:t>is “easy”</a:t>
                </a:r>
              </a:p>
              <a:p>
                <a:pPr>
                  <a:lnSpc>
                    <a:spcPct val="150000"/>
                  </a:lnSpc>
                </a:pPr>
                <a:r>
                  <a:rPr lang="en-US" altLang="ko-KR" sz="2300" dirty="0"/>
                  <a:t>But if we know </a:t>
                </a:r>
                <a14:m>
                  <m:oMath xmlns:m="http://schemas.openxmlformats.org/officeDocument/2006/math">
                    <m:r>
                      <a:rPr lang="en-US" altLang="ko-KR" sz="2300" b="0" i="1" smtClean="0">
                        <a:latin typeface="Cambria Math" panose="02040503050406030204" pitchFamily="18" charset="0"/>
                      </a:rPr>
                      <m:t>𝐻</m:t>
                    </m:r>
                  </m:oMath>
                </a14:m>
                <a:r>
                  <a:rPr lang="ko-KR" altLang="en-US" sz="2300" dirty="0"/>
                  <a:t> </a:t>
                </a:r>
                <a:r>
                  <a:rPr lang="en-US" altLang="ko-KR" sz="2300" dirty="0"/>
                  <a:t>and </a:t>
                </a:r>
                <a14:m>
                  <m:oMath xmlns:m="http://schemas.openxmlformats.org/officeDocument/2006/math">
                    <m:r>
                      <a:rPr lang="en-US" altLang="ko-KR" sz="2300" b="0" i="1" smtClean="0">
                        <a:latin typeface="Cambria Math" panose="02040503050406030204" pitchFamily="18" charset="0"/>
                      </a:rPr>
                      <m:t>𝐺</m:t>
                    </m:r>
                  </m:oMath>
                </a14:m>
                <a:r>
                  <a:rPr lang="en-US" altLang="ko-KR" sz="2300" dirty="0"/>
                  <a:t>, finding the private key </a:t>
                </a:r>
                <a14:m>
                  <m:oMath xmlns:m="http://schemas.openxmlformats.org/officeDocument/2006/math">
                    <m:r>
                      <a:rPr lang="en-US" altLang="ko-KR" sz="2300" i="1">
                        <a:latin typeface="Cambria Math" panose="02040503050406030204" pitchFamily="18" charset="0"/>
                      </a:rPr>
                      <m:t>𝑑</m:t>
                    </m:r>
                  </m:oMath>
                </a14:m>
                <a:r>
                  <a:rPr lang="ko-KR" altLang="en-US" sz="2300" dirty="0"/>
                  <a:t> </a:t>
                </a:r>
                <a:r>
                  <a:rPr lang="en-US" altLang="ko-KR" sz="2300" dirty="0"/>
                  <a:t>is “hard”</a:t>
                </a:r>
              </a:p>
              <a:p>
                <a:pPr lvl="1">
                  <a:lnSpc>
                    <a:spcPct val="150000"/>
                  </a:lnSpc>
                </a:pPr>
                <a:r>
                  <a:rPr lang="en-US" altLang="ko-KR" sz="1900" dirty="0"/>
                  <a:t>Discrete logarithm problem</a:t>
                </a:r>
                <a:endParaRPr lang="ko-KR" altLang="en-US" sz="1900" dirty="0"/>
              </a:p>
            </p:txBody>
          </p:sp>
        </mc:Choice>
        <mc:Fallback xmlns="">
          <p:sp>
            <p:nvSpPr>
              <p:cNvPr id="5" name="내용 개체 틀 2">
                <a:extLst>
                  <a:ext uri="{FF2B5EF4-FFF2-40B4-BE49-F238E27FC236}">
                    <a16:creationId xmlns:a16="http://schemas.microsoft.com/office/drawing/2014/main" id="{DCD34183-8B89-43BB-AB0C-FCC209619878}"/>
                  </a:ext>
                </a:extLst>
              </p:cNvPr>
              <p:cNvSpPr txBox="1">
                <a:spLocks noRot="1" noChangeAspect="1" noMove="1" noResize="1" noEditPoints="1" noAdjustHandles="1" noChangeArrowheads="1" noChangeShapeType="1" noTextEdit="1"/>
              </p:cNvSpPr>
              <p:nvPr/>
            </p:nvSpPr>
            <p:spPr>
              <a:xfrm>
                <a:off x="838200" y="3790604"/>
                <a:ext cx="10515600" cy="4351338"/>
              </a:xfrm>
              <a:prstGeom prst="rect">
                <a:avLst/>
              </a:prstGeom>
              <a:blipFill>
                <a:blip r:embed="rId3"/>
                <a:stretch>
                  <a:fillRect l="-696" r="-23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87904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1A16EB-74E5-475C-A285-33D11D7E92ED}"/>
              </a:ext>
            </a:extLst>
          </p:cNvPr>
          <p:cNvSpPr>
            <a:spLocks noGrp="1"/>
          </p:cNvSpPr>
          <p:nvPr>
            <p:ph type="title"/>
          </p:nvPr>
        </p:nvSpPr>
        <p:spPr/>
        <p:txBody>
          <a:bodyPr/>
          <a:lstStyle/>
          <a:p>
            <a:r>
              <a:rPr lang="en-US" altLang="ko-KR" dirty="0"/>
              <a:t>Encryption with ECDH</a:t>
            </a:r>
            <a:endParaRPr lang="ko-KR" altLang="en-US" dirty="0"/>
          </a:p>
        </p:txBody>
      </p:sp>
      <p:sp>
        <p:nvSpPr>
          <p:cNvPr id="3" name="내용 개체 틀 2">
            <a:extLst>
              <a:ext uri="{FF2B5EF4-FFF2-40B4-BE49-F238E27FC236}">
                <a16:creationId xmlns:a16="http://schemas.microsoft.com/office/drawing/2014/main" id="{2F1C64BC-D1DB-483E-AAA6-ACECED287477}"/>
              </a:ext>
            </a:extLst>
          </p:cNvPr>
          <p:cNvSpPr>
            <a:spLocks noGrp="1"/>
          </p:cNvSpPr>
          <p:nvPr>
            <p:ph idx="1"/>
          </p:nvPr>
        </p:nvSpPr>
        <p:spPr/>
        <p:txBody>
          <a:bodyPr>
            <a:normAutofit fontScale="92500" lnSpcReduction="10000"/>
          </a:bodyPr>
          <a:lstStyle/>
          <a:p>
            <a:pPr>
              <a:lnSpc>
                <a:spcPct val="150000"/>
              </a:lnSpc>
            </a:pPr>
            <a:r>
              <a:rPr lang="en-US" altLang="ko-KR" dirty="0"/>
              <a:t>ECDH</a:t>
            </a:r>
            <a:r>
              <a:rPr lang="ko-KR" altLang="en-US" dirty="0"/>
              <a:t> </a:t>
            </a:r>
            <a:r>
              <a:rPr lang="en-US" altLang="ko-KR" dirty="0"/>
              <a:t>is a variant of the Diffie-Hellman algorithm for elliptic curve</a:t>
            </a:r>
          </a:p>
          <a:p>
            <a:pPr>
              <a:lnSpc>
                <a:spcPct val="150000"/>
              </a:lnSpc>
            </a:pPr>
            <a:r>
              <a:rPr lang="en-US" altLang="ko-KR" dirty="0"/>
              <a:t>Key agreement protocol, more than an encryption algorithm</a:t>
            </a:r>
          </a:p>
          <a:p>
            <a:pPr>
              <a:lnSpc>
                <a:spcPct val="150000"/>
              </a:lnSpc>
            </a:pPr>
            <a:r>
              <a:rPr lang="en-US" altLang="ko-KR" dirty="0"/>
              <a:t>ECDH defines</a:t>
            </a:r>
            <a:r>
              <a:rPr lang="ko-KR" altLang="en-US" dirty="0"/>
              <a:t> </a:t>
            </a:r>
            <a:r>
              <a:rPr lang="en-US" altLang="ko-KR" dirty="0"/>
              <a:t>how keys should be generated and exchanged between parties</a:t>
            </a:r>
          </a:p>
          <a:p>
            <a:pPr>
              <a:lnSpc>
                <a:spcPct val="150000"/>
              </a:lnSpc>
            </a:pPr>
            <a:r>
              <a:rPr lang="en-US" altLang="ko-KR" b="0" i="0" dirty="0">
                <a:effectLst/>
                <a:latin typeface="+mj-lt"/>
              </a:rPr>
              <a:t>The problem it solves is the following: two parties want to exchange information securely, so that a third party (the Man In the Middle) may intercept them but may not decode them. </a:t>
            </a:r>
          </a:p>
        </p:txBody>
      </p:sp>
    </p:spTree>
    <p:extLst>
      <p:ext uri="{BB962C8B-B14F-4D97-AF65-F5344CB8AC3E}">
        <p14:creationId xmlns:p14="http://schemas.microsoft.com/office/powerpoint/2010/main" val="3847064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DAB04E-5CB7-4D94-B043-43BA8382DF93}"/>
              </a:ext>
            </a:extLst>
          </p:cNvPr>
          <p:cNvSpPr>
            <a:spLocks noGrp="1"/>
          </p:cNvSpPr>
          <p:nvPr>
            <p:ph type="title"/>
          </p:nvPr>
        </p:nvSpPr>
        <p:spPr/>
        <p:txBody>
          <a:bodyPr/>
          <a:lstStyle/>
          <a:p>
            <a:r>
              <a:rPr lang="en-US" altLang="ko-KR" dirty="0"/>
              <a:t>Encryption with ECDH</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55B3269F-3A5F-42F0-B6CE-EE0388B827B0}"/>
                  </a:ext>
                </a:extLst>
              </p:cNvPr>
              <p:cNvSpPr>
                <a:spLocks noGrp="1"/>
              </p:cNvSpPr>
              <p:nvPr>
                <p:ph idx="1"/>
              </p:nvPr>
            </p:nvSpPr>
            <p:spPr>
              <a:xfrm>
                <a:off x="838200" y="1825625"/>
                <a:ext cx="10515600" cy="2305800"/>
              </a:xfrm>
            </p:spPr>
            <p:txBody>
              <a:bodyPr>
                <a:normAutofit fontScale="77500" lnSpcReduction="20000"/>
              </a:bodyPr>
              <a:lstStyle/>
              <a:p>
                <a:pPr marL="514350" indent="-514350">
                  <a:lnSpc>
                    <a:spcPct val="150000"/>
                  </a:lnSpc>
                  <a:buAutoNum type="arabicPeriod"/>
                </a:pPr>
                <a:r>
                  <a:rPr lang="en-US" altLang="ko-KR" dirty="0"/>
                  <a:t>Alice and Bob generate their own private and public keys</a:t>
                </a:r>
              </a:p>
              <a:p>
                <a:pPr lvl="1">
                  <a:lnSpc>
                    <a:spcPct val="150000"/>
                  </a:lnSpc>
                </a:pPr>
                <a:r>
                  <a:rPr lang="en-US" altLang="ko-KR" dirty="0"/>
                  <a:t>Alice: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𝑑</m:t>
                        </m:r>
                      </m:e>
                      <m:sub>
                        <m:r>
                          <a:rPr lang="en-US" altLang="ko-KR" b="0" i="1" smtClean="0">
                            <a:latin typeface="Cambria Math" panose="02040503050406030204" pitchFamily="18" charset="0"/>
                          </a:rPr>
                          <m:t>𝐴</m:t>
                        </m:r>
                      </m:sub>
                    </m:sSub>
                  </m:oMath>
                </a14:m>
                <a:r>
                  <a:rPr lang="ko-KR" altLang="en-US" dirty="0"/>
                  <a:t> </a:t>
                </a:r>
                <a:r>
                  <a:rPr lang="en-US" altLang="ko-KR" dirty="0"/>
                  <a:t>for private key,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𝐴</m:t>
                        </m:r>
                      </m:sub>
                    </m:sSub>
                    <m:r>
                      <a:rPr lang="en-US" altLang="ko-KR" b="0" i="1" smtClean="0">
                        <a:latin typeface="Cambria Math" panose="02040503050406030204" pitchFamily="18" charset="0"/>
                      </a:rPr>
                      <m:t>=</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𝑑</m:t>
                        </m:r>
                      </m:e>
                      <m:sub>
                        <m:r>
                          <a:rPr lang="en-US" altLang="ko-KR" b="0" i="1" smtClean="0">
                            <a:latin typeface="Cambria Math" panose="02040503050406030204" pitchFamily="18" charset="0"/>
                          </a:rPr>
                          <m:t>𝐴</m:t>
                        </m:r>
                      </m:sub>
                    </m:sSub>
                    <m:r>
                      <a:rPr lang="en-US" altLang="ko-KR" b="0" i="1" smtClean="0">
                        <a:latin typeface="Cambria Math" panose="02040503050406030204" pitchFamily="18" charset="0"/>
                      </a:rPr>
                      <m:t>𝐺</m:t>
                    </m:r>
                  </m:oMath>
                </a14:m>
                <a:r>
                  <a:rPr lang="ko-KR" altLang="en-US" dirty="0"/>
                  <a:t> </a:t>
                </a:r>
                <a:r>
                  <a:rPr lang="en-US" altLang="ko-KR" dirty="0"/>
                  <a:t>for public key</a:t>
                </a:r>
              </a:p>
              <a:p>
                <a:pPr lvl="1">
                  <a:lnSpc>
                    <a:spcPct val="150000"/>
                  </a:lnSpc>
                </a:pPr>
                <a:r>
                  <a:rPr lang="en-US" altLang="ko-KR" dirty="0"/>
                  <a:t>Bob: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𝑑</m:t>
                        </m:r>
                      </m:e>
                      <m:sub>
                        <m:r>
                          <a:rPr lang="en-US" altLang="ko-KR" b="0" i="1" smtClean="0">
                            <a:latin typeface="Cambria Math" panose="02040503050406030204" pitchFamily="18" charset="0"/>
                          </a:rPr>
                          <m:t>𝐵</m:t>
                        </m:r>
                      </m:sub>
                    </m:sSub>
                  </m:oMath>
                </a14:m>
                <a:r>
                  <a:rPr lang="ko-KR" altLang="en-US" dirty="0"/>
                  <a:t> </a:t>
                </a:r>
                <a:r>
                  <a:rPr lang="en-US" altLang="ko-KR" dirty="0"/>
                  <a:t>for private key,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𝐵</m:t>
                        </m:r>
                      </m:sub>
                    </m:sSub>
                    <m:r>
                      <a:rPr lang="en-US" altLang="ko-KR" b="0" i="1" smtClean="0">
                        <a:latin typeface="Cambria Math" panose="02040503050406030204" pitchFamily="18" charset="0"/>
                      </a:rPr>
                      <m:t>=</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𝑑</m:t>
                        </m:r>
                      </m:e>
                      <m:sub>
                        <m:r>
                          <a:rPr lang="en-US" altLang="ko-KR" b="0" i="1" smtClean="0">
                            <a:latin typeface="Cambria Math" panose="02040503050406030204" pitchFamily="18" charset="0"/>
                          </a:rPr>
                          <m:t>𝐵</m:t>
                        </m:r>
                      </m:sub>
                    </m:sSub>
                    <m:r>
                      <a:rPr lang="en-US" altLang="ko-KR" b="0" i="1" smtClean="0">
                        <a:latin typeface="Cambria Math" panose="02040503050406030204" pitchFamily="18" charset="0"/>
                      </a:rPr>
                      <m:t>𝐺</m:t>
                    </m:r>
                  </m:oMath>
                </a14:m>
                <a:r>
                  <a:rPr lang="ko-KR" altLang="en-US" dirty="0"/>
                  <a:t> </a:t>
                </a:r>
                <a:r>
                  <a:rPr lang="en-US" altLang="ko-KR" dirty="0"/>
                  <a:t>for public key</a:t>
                </a:r>
              </a:p>
              <a:p>
                <a:pPr lvl="1">
                  <a:lnSpc>
                    <a:spcPct val="150000"/>
                  </a:lnSpc>
                </a:pPr>
                <a:r>
                  <a:rPr lang="en-US" altLang="ko-KR" dirty="0"/>
                  <a:t>Both are using the same domain parameters: the same base point </a:t>
                </a:r>
                <a14:m>
                  <m:oMath xmlns:m="http://schemas.openxmlformats.org/officeDocument/2006/math">
                    <m:r>
                      <a:rPr lang="en-US" altLang="ko-KR" b="0" i="1" smtClean="0">
                        <a:latin typeface="Cambria Math" panose="02040503050406030204" pitchFamily="18" charset="0"/>
                      </a:rPr>
                      <m:t>𝐺</m:t>
                    </m:r>
                  </m:oMath>
                </a14:m>
                <a:r>
                  <a:rPr lang="en-US" altLang="ko-KR" dirty="0"/>
                  <a:t> on the same elliptic curve on the same finite field</a:t>
                </a:r>
              </a:p>
              <a:p>
                <a:pPr lvl="1"/>
                <a:endParaRPr lang="ko-KR" altLang="en-US" dirty="0"/>
              </a:p>
            </p:txBody>
          </p:sp>
        </mc:Choice>
        <mc:Fallback xmlns="">
          <p:sp>
            <p:nvSpPr>
              <p:cNvPr id="3" name="내용 개체 틀 2">
                <a:extLst>
                  <a:ext uri="{FF2B5EF4-FFF2-40B4-BE49-F238E27FC236}">
                    <a16:creationId xmlns:a16="http://schemas.microsoft.com/office/drawing/2014/main" id="{55B3269F-3A5F-42F0-B6CE-EE0388B827B0}"/>
                  </a:ext>
                </a:extLst>
              </p:cNvPr>
              <p:cNvSpPr>
                <a:spLocks noGrp="1" noRot="1" noChangeAspect="1" noMove="1" noResize="1" noEditPoints="1" noAdjustHandles="1" noChangeArrowheads="1" noChangeShapeType="1" noTextEdit="1"/>
              </p:cNvSpPr>
              <p:nvPr>
                <p:ph idx="1"/>
              </p:nvPr>
            </p:nvSpPr>
            <p:spPr>
              <a:xfrm>
                <a:off x="838200" y="1825625"/>
                <a:ext cx="10515600" cy="2305800"/>
              </a:xfrm>
              <a:blipFill>
                <a:blip r:embed="rId2"/>
                <a:stretch>
                  <a:fillRect l="-928" t="-105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내용 개체 틀 2">
                <a:extLst>
                  <a:ext uri="{FF2B5EF4-FFF2-40B4-BE49-F238E27FC236}">
                    <a16:creationId xmlns:a16="http://schemas.microsoft.com/office/drawing/2014/main" id="{6BA1EBD2-4C5D-4E46-AB77-359F9F64A8D5}"/>
                  </a:ext>
                </a:extLst>
              </p:cNvPr>
              <p:cNvSpPr txBox="1">
                <a:spLocks/>
              </p:cNvSpPr>
              <p:nvPr/>
            </p:nvSpPr>
            <p:spPr>
              <a:xfrm>
                <a:off x="838200" y="3966803"/>
                <a:ext cx="10515600" cy="230580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50000"/>
                  </a:lnSpc>
                  <a:buFont typeface="+mj-lt"/>
                  <a:buAutoNum type="arabicPeriod" startAt="2"/>
                </a:pPr>
                <a:r>
                  <a:rPr lang="en-US" altLang="ko-KR" sz="2400" dirty="0"/>
                  <a:t>Alice and Bob exchange their public keys </a:t>
                </a:r>
                <a14:m>
                  <m:oMath xmlns:m="http://schemas.openxmlformats.org/officeDocument/2006/math">
                    <m:sSub>
                      <m:sSubPr>
                        <m:ctrlPr>
                          <a:rPr lang="en-US" altLang="ko-KR" sz="2400" i="1" smtClean="0">
                            <a:latin typeface="Cambria Math" panose="02040503050406030204" pitchFamily="18" charset="0"/>
                          </a:rPr>
                        </m:ctrlPr>
                      </m:sSubPr>
                      <m:e>
                        <m:r>
                          <a:rPr lang="en-US" altLang="ko-KR" sz="2400" b="0" i="1" smtClean="0">
                            <a:latin typeface="Cambria Math" panose="02040503050406030204" pitchFamily="18" charset="0"/>
                          </a:rPr>
                          <m:t>𝐻</m:t>
                        </m:r>
                      </m:e>
                      <m:sub>
                        <m:r>
                          <a:rPr lang="en-US" altLang="ko-KR" sz="2400" b="0" i="1" smtClean="0">
                            <a:latin typeface="Cambria Math" panose="02040503050406030204" pitchFamily="18" charset="0"/>
                          </a:rPr>
                          <m:t>𝐴</m:t>
                        </m:r>
                      </m:sub>
                    </m:sSub>
                  </m:oMath>
                </a14:m>
                <a:r>
                  <a:rPr lang="en-US" altLang="ko-KR" sz="2400" dirty="0"/>
                  <a:t> and </a:t>
                </a:r>
                <a14:m>
                  <m:oMath xmlns:m="http://schemas.openxmlformats.org/officeDocument/2006/math">
                    <m:sSub>
                      <m:sSubPr>
                        <m:ctrlPr>
                          <a:rPr lang="en-US" altLang="ko-KR" sz="2400" i="1" smtClean="0">
                            <a:latin typeface="Cambria Math" panose="02040503050406030204" pitchFamily="18" charset="0"/>
                          </a:rPr>
                        </m:ctrlPr>
                      </m:sSubPr>
                      <m:e>
                        <m:r>
                          <a:rPr lang="en-US" altLang="ko-KR" sz="2400" b="0" i="1" smtClean="0">
                            <a:latin typeface="Cambria Math" panose="02040503050406030204" pitchFamily="18" charset="0"/>
                          </a:rPr>
                          <m:t>𝐻</m:t>
                        </m:r>
                      </m:e>
                      <m:sub>
                        <m:r>
                          <a:rPr lang="en-US" altLang="ko-KR" sz="2400" b="0" i="1" smtClean="0">
                            <a:latin typeface="Cambria Math" panose="02040503050406030204" pitchFamily="18" charset="0"/>
                          </a:rPr>
                          <m:t>𝐵</m:t>
                        </m:r>
                      </m:sub>
                    </m:sSub>
                  </m:oMath>
                </a14:m>
                <a:r>
                  <a:rPr lang="en-US" altLang="ko-KR" sz="2400" dirty="0"/>
                  <a:t> over an insecure channel</a:t>
                </a:r>
              </a:p>
              <a:p>
                <a:pPr lvl="1">
                  <a:lnSpc>
                    <a:spcPct val="150000"/>
                  </a:lnSpc>
                </a:pPr>
                <a:r>
                  <a:rPr lang="en-US" altLang="ko-KR" sz="2100" dirty="0"/>
                  <a:t>Man In the Middle would intercept </a:t>
                </a:r>
                <a14:m>
                  <m:oMath xmlns:m="http://schemas.openxmlformats.org/officeDocument/2006/math">
                    <m:sSub>
                      <m:sSubPr>
                        <m:ctrlPr>
                          <a:rPr lang="en-US" altLang="ko-KR" sz="2100" i="1" smtClean="0">
                            <a:latin typeface="Cambria Math" panose="02040503050406030204" pitchFamily="18" charset="0"/>
                          </a:rPr>
                        </m:ctrlPr>
                      </m:sSubPr>
                      <m:e>
                        <m:r>
                          <a:rPr lang="en-US" altLang="ko-KR" sz="2100" b="0" i="1" smtClean="0">
                            <a:latin typeface="Cambria Math" panose="02040503050406030204" pitchFamily="18" charset="0"/>
                          </a:rPr>
                          <m:t>𝐻</m:t>
                        </m:r>
                      </m:e>
                      <m:sub>
                        <m:r>
                          <a:rPr lang="en-US" altLang="ko-KR" sz="2100" b="0" i="1" smtClean="0">
                            <a:latin typeface="Cambria Math" panose="02040503050406030204" pitchFamily="18" charset="0"/>
                          </a:rPr>
                          <m:t>𝐴</m:t>
                        </m:r>
                      </m:sub>
                    </m:sSub>
                  </m:oMath>
                </a14:m>
                <a:r>
                  <a:rPr lang="en-US" altLang="ko-KR" sz="2100" dirty="0"/>
                  <a:t> and </a:t>
                </a:r>
                <a14:m>
                  <m:oMath xmlns:m="http://schemas.openxmlformats.org/officeDocument/2006/math">
                    <m:sSub>
                      <m:sSubPr>
                        <m:ctrlPr>
                          <a:rPr lang="en-US" altLang="ko-KR" sz="2100" i="1" smtClean="0">
                            <a:latin typeface="Cambria Math" panose="02040503050406030204" pitchFamily="18" charset="0"/>
                          </a:rPr>
                        </m:ctrlPr>
                      </m:sSubPr>
                      <m:e>
                        <m:r>
                          <a:rPr lang="en-US" altLang="ko-KR" sz="2100" b="0" i="1" smtClean="0">
                            <a:latin typeface="Cambria Math" panose="02040503050406030204" pitchFamily="18" charset="0"/>
                          </a:rPr>
                          <m:t>𝐻</m:t>
                        </m:r>
                      </m:e>
                      <m:sub>
                        <m:r>
                          <a:rPr lang="en-US" altLang="ko-KR" sz="2100" b="0" i="1" smtClean="0">
                            <a:latin typeface="Cambria Math" panose="02040503050406030204" pitchFamily="18" charset="0"/>
                          </a:rPr>
                          <m:t>𝐵</m:t>
                        </m:r>
                      </m:sub>
                    </m:sSub>
                  </m:oMath>
                </a14:m>
                <a:r>
                  <a:rPr lang="en-US" altLang="ko-KR" sz="2100" dirty="0"/>
                  <a:t>, but won’t be able to find out </a:t>
                </a:r>
                <a:r>
                  <a:rPr lang="en-US" altLang="ko-KR" sz="2100" dirty="0" err="1"/>
                  <a:t>nither</a:t>
                </a:r>
                <a:r>
                  <a:rPr lang="en-US" altLang="ko-KR" sz="2100" dirty="0"/>
                  <a:t> </a:t>
                </a:r>
                <a14:m>
                  <m:oMath xmlns:m="http://schemas.openxmlformats.org/officeDocument/2006/math">
                    <m:sSub>
                      <m:sSubPr>
                        <m:ctrlPr>
                          <a:rPr lang="en-US" altLang="ko-KR" sz="2100" i="1" smtClean="0">
                            <a:latin typeface="Cambria Math" panose="02040503050406030204" pitchFamily="18" charset="0"/>
                          </a:rPr>
                        </m:ctrlPr>
                      </m:sSubPr>
                      <m:e>
                        <m:r>
                          <a:rPr lang="en-US" altLang="ko-KR" sz="2100" b="0" i="1" smtClean="0">
                            <a:latin typeface="Cambria Math" panose="02040503050406030204" pitchFamily="18" charset="0"/>
                          </a:rPr>
                          <m:t>𝑑</m:t>
                        </m:r>
                      </m:e>
                      <m:sub>
                        <m:r>
                          <a:rPr lang="en-US" altLang="ko-KR" sz="2100" b="0" i="1" smtClean="0">
                            <a:latin typeface="Cambria Math" panose="02040503050406030204" pitchFamily="18" charset="0"/>
                          </a:rPr>
                          <m:t>𝐴</m:t>
                        </m:r>
                      </m:sub>
                    </m:sSub>
                  </m:oMath>
                </a14:m>
                <a:r>
                  <a:rPr lang="ko-KR" altLang="en-US" sz="2100" dirty="0"/>
                  <a:t> </a:t>
                </a:r>
                <a:r>
                  <a:rPr lang="en-US" altLang="ko-KR" sz="2100" dirty="0"/>
                  <a:t>nor </a:t>
                </a:r>
                <a14:m>
                  <m:oMath xmlns:m="http://schemas.openxmlformats.org/officeDocument/2006/math">
                    <m:sSub>
                      <m:sSubPr>
                        <m:ctrlPr>
                          <a:rPr lang="en-US" altLang="ko-KR" sz="2100" i="1" smtClean="0">
                            <a:latin typeface="Cambria Math" panose="02040503050406030204" pitchFamily="18" charset="0"/>
                          </a:rPr>
                        </m:ctrlPr>
                      </m:sSubPr>
                      <m:e>
                        <m:r>
                          <a:rPr lang="en-US" altLang="ko-KR" sz="2100" b="0" i="1" smtClean="0">
                            <a:latin typeface="Cambria Math" panose="02040503050406030204" pitchFamily="18" charset="0"/>
                          </a:rPr>
                          <m:t>𝑑</m:t>
                        </m:r>
                      </m:e>
                      <m:sub>
                        <m:r>
                          <a:rPr lang="en-US" altLang="ko-KR" sz="2100" b="0" i="1" smtClean="0">
                            <a:latin typeface="Cambria Math" panose="02040503050406030204" pitchFamily="18" charset="0"/>
                          </a:rPr>
                          <m:t>𝐵</m:t>
                        </m:r>
                      </m:sub>
                    </m:sSub>
                  </m:oMath>
                </a14:m>
                <a:r>
                  <a:rPr lang="ko-KR" altLang="en-US" sz="2100" dirty="0"/>
                  <a:t> </a:t>
                </a:r>
                <a:r>
                  <a:rPr lang="en-US" altLang="ko-KR" sz="2100" dirty="0"/>
                  <a:t>without solving the discrete logarithm problem</a:t>
                </a:r>
                <a:r>
                  <a:rPr lang="ko-KR" altLang="en-US" sz="2100" dirty="0"/>
                  <a:t> </a:t>
                </a:r>
                <a:endParaRPr lang="en-US" altLang="ko-KR" sz="2100" dirty="0"/>
              </a:p>
            </p:txBody>
          </p:sp>
        </mc:Choice>
        <mc:Fallback xmlns="">
          <p:sp>
            <p:nvSpPr>
              <p:cNvPr id="4" name="내용 개체 틀 2">
                <a:extLst>
                  <a:ext uri="{FF2B5EF4-FFF2-40B4-BE49-F238E27FC236}">
                    <a16:creationId xmlns:a16="http://schemas.microsoft.com/office/drawing/2014/main" id="{6BA1EBD2-4C5D-4E46-AB77-359F9F64A8D5}"/>
                  </a:ext>
                </a:extLst>
              </p:cNvPr>
              <p:cNvSpPr txBox="1">
                <a:spLocks noRot="1" noChangeAspect="1" noMove="1" noResize="1" noEditPoints="1" noAdjustHandles="1" noChangeArrowheads="1" noChangeShapeType="1" noTextEdit="1"/>
              </p:cNvSpPr>
              <p:nvPr/>
            </p:nvSpPr>
            <p:spPr>
              <a:xfrm>
                <a:off x="838200" y="3966803"/>
                <a:ext cx="10515600" cy="2305800"/>
              </a:xfrm>
              <a:prstGeom prst="rect">
                <a:avLst/>
              </a:prstGeom>
              <a:blipFill>
                <a:blip r:embed="rId3"/>
                <a:stretch>
                  <a:fillRect l="-1101" r="-63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05570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5C2E1A-EA75-4BE3-8772-E7F06E4AA998}"/>
              </a:ext>
            </a:extLst>
          </p:cNvPr>
          <p:cNvSpPr>
            <a:spLocks noGrp="1"/>
          </p:cNvSpPr>
          <p:nvPr>
            <p:ph type="title"/>
          </p:nvPr>
        </p:nvSpPr>
        <p:spPr/>
        <p:txBody>
          <a:bodyPr/>
          <a:lstStyle/>
          <a:p>
            <a:r>
              <a:rPr lang="en-US" altLang="ko-KR" dirty="0"/>
              <a:t>Encryption with ECDH</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CEF7DEA-C53E-4BA6-84C5-A5B693009C1A}"/>
                  </a:ext>
                </a:extLst>
              </p:cNvPr>
              <p:cNvSpPr>
                <a:spLocks noGrp="1"/>
              </p:cNvSpPr>
              <p:nvPr>
                <p:ph idx="1"/>
              </p:nvPr>
            </p:nvSpPr>
            <p:spPr>
              <a:xfrm>
                <a:off x="838200" y="1825625"/>
                <a:ext cx="10515600" cy="2081357"/>
              </a:xfrm>
            </p:spPr>
            <p:txBody>
              <a:bodyPr>
                <a:normAutofit fontScale="92500"/>
              </a:bodyPr>
              <a:lstStyle/>
              <a:p>
                <a:pPr marL="0" indent="0">
                  <a:buNone/>
                </a:pPr>
                <a:r>
                  <a:rPr lang="en-US" altLang="ko-KR" dirty="0"/>
                  <a:t>3. Alice and Bob calculate the shared secret S</a:t>
                </a:r>
              </a:p>
              <a:p>
                <a:pPr lvl="1"/>
                <a:r>
                  <a:rPr lang="en-US" altLang="ko-KR" sz="2300" dirty="0"/>
                  <a:t>Alice calculates </a:t>
                </a:r>
                <a14:m>
                  <m:oMath xmlns:m="http://schemas.openxmlformats.org/officeDocument/2006/math">
                    <m:r>
                      <m:rPr>
                        <m:sty m:val="p"/>
                      </m:rPr>
                      <a:rPr lang="en-US" altLang="ko-KR" sz="2300" b="0" i="0" smtClean="0">
                        <a:latin typeface="Cambria Math" panose="02040503050406030204" pitchFamily="18" charset="0"/>
                      </a:rPr>
                      <m:t>S</m:t>
                    </m:r>
                    <m:r>
                      <a:rPr lang="en-US" altLang="ko-KR" sz="2300" b="0" i="1" smtClean="0">
                        <a:latin typeface="Cambria Math" panose="02040503050406030204" pitchFamily="18" charset="0"/>
                      </a:rPr>
                      <m:t>=</m:t>
                    </m:r>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𝐴</m:t>
                        </m:r>
                      </m:sub>
                    </m:sSub>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𝐻</m:t>
                        </m:r>
                      </m:e>
                      <m:sub>
                        <m:r>
                          <a:rPr lang="en-US" altLang="ko-KR" sz="2300" b="0" i="1" smtClean="0">
                            <a:latin typeface="Cambria Math" panose="02040503050406030204" pitchFamily="18" charset="0"/>
                          </a:rPr>
                          <m:t>𝐵</m:t>
                        </m:r>
                      </m:sub>
                    </m:sSub>
                  </m:oMath>
                </a14:m>
                <a:r>
                  <a:rPr lang="en-US" altLang="ko-KR" sz="2300" dirty="0"/>
                  <a:t>(using her own private key and Bob’s public key)</a:t>
                </a:r>
              </a:p>
              <a:p>
                <a:pPr lvl="1"/>
                <a:r>
                  <a:rPr lang="en-US" altLang="ko-KR" sz="2300" dirty="0"/>
                  <a:t>Bob calculates </a:t>
                </a:r>
                <a14:m>
                  <m:oMath xmlns:m="http://schemas.openxmlformats.org/officeDocument/2006/math">
                    <m:r>
                      <m:rPr>
                        <m:sty m:val="p"/>
                      </m:rPr>
                      <a:rPr lang="en-US" altLang="ko-KR" sz="2300" b="0" i="0" smtClean="0">
                        <a:latin typeface="Cambria Math" panose="02040503050406030204" pitchFamily="18" charset="0"/>
                      </a:rPr>
                      <m:t>S</m:t>
                    </m:r>
                    <m:r>
                      <a:rPr lang="en-US" altLang="ko-KR" sz="2300" b="0" i="1" smtClean="0">
                        <a:latin typeface="Cambria Math" panose="02040503050406030204" pitchFamily="18" charset="0"/>
                      </a:rPr>
                      <m:t>=</m:t>
                    </m:r>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𝐵</m:t>
                        </m:r>
                      </m:sub>
                    </m:sSub>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𝐻</m:t>
                        </m:r>
                      </m:e>
                      <m:sub>
                        <m:r>
                          <a:rPr lang="en-US" altLang="ko-KR" sz="2300" b="0" i="1" smtClean="0">
                            <a:latin typeface="Cambria Math" panose="02040503050406030204" pitchFamily="18" charset="0"/>
                          </a:rPr>
                          <m:t>𝐴</m:t>
                        </m:r>
                      </m:sub>
                    </m:sSub>
                  </m:oMath>
                </a14:m>
                <a:r>
                  <a:rPr lang="en-US" altLang="ko-KR" sz="2300" dirty="0"/>
                  <a:t>(using his own private key and Alice’s public key)</a:t>
                </a:r>
              </a:p>
              <a:p>
                <a:pPr lvl="1"/>
                <a:endParaRPr lang="en-US" altLang="ko-KR" sz="2300" dirty="0"/>
              </a:p>
              <a:p>
                <a:pPr marL="457200" lvl="1" indent="0">
                  <a:buNone/>
                </a:pPr>
                <a14:m>
                  <m:oMathPara xmlns:m="http://schemas.openxmlformats.org/officeDocument/2006/math">
                    <m:oMathParaPr>
                      <m:jc m:val="centerGroup"/>
                    </m:oMathParaPr>
                    <m:oMath xmlns:m="http://schemas.openxmlformats.org/officeDocument/2006/math">
                      <m:r>
                        <m:rPr>
                          <m:sty m:val="p"/>
                        </m:rPr>
                        <a:rPr lang="en-US" altLang="ko-KR" sz="2300" b="0" i="0" smtClean="0">
                          <a:latin typeface="Cambria Math" panose="02040503050406030204" pitchFamily="18" charset="0"/>
                        </a:rPr>
                        <m:t>S</m:t>
                      </m:r>
                      <m:r>
                        <a:rPr lang="en-US" altLang="ko-KR" sz="2300" b="0" i="1" smtClean="0">
                          <a:latin typeface="Cambria Math" panose="02040503050406030204" pitchFamily="18" charset="0"/>
                        </a:rPr>
                        <m:t>=</m:t>
                      </m:r>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𝐴</m:t>
                          </m:r>
                        </m:sub>
                      </m:sSub>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𝐻</m:t>
                          </m:r>
                        </m:e>
                        <m:sub>
                          <m:r>
                            <a:rPr lang="en-US" altLang="ko-KR" sz="2300" b="0" i="1" smtClean="0">
                              <a:latin typeface="Cambria Math" panose="02040503050406030204" pitchFamily="18" charset="0"/>
                            </a:rPr>
                            <m:t>𝐵</m:t>
                          </m:r>
                        </m:sub>
                      </m:sSub>
                      <m:r>
                        <a:rPr lang="en-US" altLang="ko-KR" sz="2300" b="0" i="1" smtClean="0">
                          <a:latin typeface="Cambria Math" panose="02040503050406030204" pitchFamily="18" charset="0"/>
                        </a:rPr>
                        <m:t>=</m:t>
                      </m:r>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𝐴</m:t>
                          </m:r>
                        </m:sub>
                      </m:sSub>
                      <m:d>
                        <m:dPr>
                          <m:ctrlPr>
                            <a:rPr lang="en-US" altLang="ko-KR" sz="2300" b="0" i="1" smtClean="0">
                              <a:latin typeface="Cambria Math" panose="02040503050406030204" pitchFamily="18" charset="0"/>
                            </a:rPr>
                          </m:ctrlPr>
                        </m:dPr>
                        <m:e>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𝐵</m:t>
                              </m:r>
                            </m:sub>
                          </m:sSub>
                          <m:r>
                            <a:rPr lang="en-US" altLang="ko-KR" sz="2300" b="0" i="1" smtClean="0">
                              <a:latin typeface="Cambria Math" panose="02040503050406030204" pitchFamily="18" charset="0"/>
                            </a:rPr>
                            <m:t>𝐺</m:t>
                          </m:r>
                        </m:e>
                      </m:d>
                      <m:r>
                        <a:rPr lang="en-US" altLang="ko-KR" sz="2300" b="0" i="1" smtClean="0">
                          <a:latin typeface="Cambria Math" panose="02040503050406030204" pitchFamily="18" charset="0"/>
                        </a:rPr>
                        <m:t>=</m:t>
                      </m:r>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𝐵</m:t>
                          </m:r>
                        </m:sub>
                      </m:sSub>
                      <m:d>
                        <m:dPr>
                          <m:ctrlPr>
                            <a:rPr lang="en-US" altLang="ko-KR" sz="2300" b="0" i="1" smtClean="0">
                              <a:latin typeface="Cambria Math" panose="02040503050406030204" pitchFamily="18" charset="0"/>
                            </a:rPr>
                          </m:ctrlPr>
                        </m:dPr>
                        <m:e>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𝐴</m:t>
                              </m:r>
                            </m:sub>
                          </m:sSub>
                          <m:r>
                            <a:rPr lang="en-US" altLang="ko-KR" sz="2300" b="0" i="1" smtClean="0">
                              <a:latin typeface="Cambria Math" panose="02040503050406030204" pitchFamily="18" charset="0"/>
                            </a:rPr>
                            <m:t>𝐺</m:t>
                          </m:r>
                        </m:e>
                      </m:d>
                      <m:r>
                        <a:rPr lang="en-US" altLang="ko-KR" sz="2300" b="0" i="1" smtClean="0">
                          <a:latin typeface="Cambria Math" panose="02040503050406030204" pitchFamily="18" charset="0"/>
                        </a:rPr>
                        <m:t>=</m:t>
                      </m:r>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𝐵</m:t>
                          </m:r>
                        </m:sub>
                      </m:sSub>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𝐻</m:t>
                          </m:r>
                        </m:e>
                        <m:sub>
                          <m:r>
                            <a:rPr lang="en-US" altLang="ko-KR" sz="2300" b="0" i="1" smtClean="0">
                              <a:latin typeface="Cambria Math" panose="02040503050406030204" pitchFamily="18" charset="0"/>
                            </a:rPr>
                            <m:t>𝐴</m:t>
                          </m:r>
                        </m:sub>
                      </m:sSub>
                    </m:oMath>
                  </m:oMathPara>
                </a14:m>
                <a:endParaRPr lang="ko-KR" altLang="en-US" sz="2300" dirty="0"/>
              </a:p>
            </p:txBody>
          </p:sp>
        </mc:Choice>
        <mc:Fallback xmlns="">
          <p:sp>
            <p:nvSpPr>
              <p:cNvPr id="3" name="내용 개체 틀 2">
                <a:extLst>
                  <a:ext uri="{FF2B5EF4-FFF2-40B4-BE49-F238E27FC236}">
                    <a16:creationId xmlns:a16="http://schemas.microsoft.com/office/drawing/2014/main" id="{1CEF7DEA-C53E-4BA6-84C5-A5B693009C1A}"/>
                  </a:ext>
                </a:extLst>
              </p:cNvPr>
              <p:cNvSpPr>
                <a:spLocks noGrp="1" noRot="1" noChangeAspect="1" noMove="1" noResize="1" noEditPoints="1" noAdjustHandles="1" noChangeArrowheads="1" noChangeShapeType="1" noTextEdit="1"/>
              </p:cNvSpPr>
              <p:nvPr>
                <p:ph idx="1"/>
              </p:nvPr>
            </p:nvSpPr>
            <p:spPr>
              <a:xfrm>
                <a:off x="838200" y="1825625"/>
                <a:ext cx="10515600" cy="2081357"/>
              </a:xfrm>
              <a:blipFill>
                <a:blip r:embed="rId2"/>
                <a:stretch>
                  <a:fillRect l="-1043" t="-438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내용 개체 틀 2">
                <a:extLst>
                  <a:ext uri="{FF2B5EF4-FFF2-40B4-BE49-F238E27FC236}">
                    <a16:creationId xmlns:a16="http://schemas.microsoft.com/office/drawing/2014/main" id="{E0E88037-1BF0-4D02-999D-CDBFC7F0F6D7}"/>
                  </a:ext>
                </a:extLst>
              </p:cNvPr>
              <p:cNvSpPr txBox="1">
                <a:spLocks/>
              </p:cNvSpPr>
              <p:nvPr/>
            </p:nvSpPr>
            <p:spPr>
              <a:xfrm>
                <a:off x="838200" y="3790604"/>
                <a:ext cx="1051560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600" dirty="0"/>
                  <a:t>This is known as the Diffie-Hellman problem, which can be started as follow</a:t>
                </a:r>
              </a:p>
              <a:p>
                <a:pPr lvl="1"/>
                <a:r>
                  <a:rPr lang="en-US" altLang="ko-KR" sz="2100" dirty="0"/>
                  <a:t>Given three points </a:t>
                </a:r>
                <a14:m>
                  <m:oMath xmlns:m="http://schemas.openxmlformats.org/officeDocument/2006/math">
                    <m:r>
                      <a:rPr lang="en-US" altLang="ko-KR" sz="2100" b="0" i="1" smtClean="0">
                        <a:latin typeface="Cambria Math" panose="02040503050406030204" pitchFamily="18" charset="0"/>
                      </a:rPr>
                      <m:t>𝑃</m:t>
                    </m:r>
                    <m:r>
                      <a:rPr lang="en-US" altLang="ko-KR" sz="2100" b="0" i="1" smtClean="0">
                        <a:latin typeface="Cambria Math" panose="02040503050406030204" pitchFamily="18" charset="0"/>
                      </a:rPr>
                      <m:t>, </m:t>
                    </m:r>
                    <m:r>
                      <a:rPr lang="en-US" altLang="ko-KR" sz="2100" b="0" i="1" smtClean="0">
                        <a:latin typeface="Cambria Math" panose="02040503050406030204" pitchFamily="18" charset="0"/>
                      </a:rPr>
                      <m:t>𝑎𝑃</m:t>
                    </m:r>
                  </m:oMath>
                </a14:m>
                <a:r>
                  <a:rPr lang="en-US" altLang="ko-KR" sz="2100" dirty="0"/>
                  <a:t> and </a:t>
                </a:r>
                <a14:m>
                  <m:oMath xmlns:m="http://schemas.openxmlformats.org/officeDocument/2006/math">
                    <m:r>
                      <a:rPr lang="en-US" altLang="ko-KR" sz="2100" b="0" i="1" smtClean="0">
                        <a:latin typeface="Cambria Math" panose="02040503050406030204" pitchFamily="18" charset="0"/>
                      </a:rPr>
                      <m:t>𝑏𝑃</m:t>
                    </m:r>
                  </m:oMath>
                </a14:m>
                <a:r>
                  <a:rPr lang="en-US" altLang="ko-KR" sz="2100" dirty="0"/>
                  <a:t>, what is the result of </a:t>
                </a:r>
                <a14:m>
                  <m:oMath xmlns:m="http://schemas.openxmlformats.org/officeDocument/2006/math">
                    <m:r>
                      <a:rPr lang="en-US" altLang="ko-KR" sz="2100" b="0" i="1" smtClean="0">
                        <a:latin typeface="Cambria Math" panose="02040503050406030204" pitchFamily="18" charset="0"/>
                      </a:rPr>
                      <m:t>𝑎𝑏𝑃</m:t>
                    </m:r>
                  </m:oMath>
                </a14:m>
                <a:endParaRPr lang="en-US" altLang="ko-KR" sz="2100" dirty="0"/>
              </a:p>
              <a:p>
                <a:pPr lvl="1"/>
                <a:r>
                  <a:rPr lang="en-US" altLang="ko-KR" sz="2100" dirty="0"/>
                  <a:t>Given three integers </a:t>
                </a:r>
                <a14:m>
                  <m:oMath xmlns:m="http://schemas.openxmlformats.org/officeDocument/2006/math">
                    <m:r>
                      <a:rPr lang="en-US" altLang="ko-KR" sz="2100" b="0" i="1" smtClean="0">
                        <a:latin typeface="Cambria Math" panose="02040503050406030204" pitchFamily="18" charset="0"/>
                      </a:rPr>
                      <m:t>𝑘</m:t>
                    </m:r>
                    <m:r>
                      <a:rPr lang="en-US" altLang="ko-KR" sz="2100" b="0" i="1" smtClean="0">
                        <a:latin typeface="Cambria Math" panose="02040503050406030204" pitchFamily="18" charset="0"/>
                      </a:rPr>
                      <m:t>, </m:t>
                    </m:r>
                    <m:sSup>
                      <m:sSupPr>
                        <m:ctrlPr>
                          <a:rPr lang="en-US" altLang="ko-KR" sz="2100" b="0" i="1" smtClean="0">
                            <a:latin typeface="Cambria Math" panose="02040503050406030204" pitchFamily="18" charset="0"/>
                          </a:rPr>
                        </m:ctrlPr>
                      </m:sSupPr>
                      <m:e>
                        <m:r>
                          <a:rPr lang="en-US" altLang="ko-KR" sz="2100" b="0" i="1" smtClean="0">
                            <a:latin typeface="Cambria Math" panose="02040503050406030204" pitchFamily="18" charset="0"/>
                          </a:rPr>
                          <m:t>𝑘</m:t>
                        </m:r>
                      </m:e>
                      <m:sup>
                        <m:r>
                          <a:rPr lang="en-US" altLang="ko-KR" sz="2100" b="0" i="1" smtClean="0">
                            <a:latin typeface="Cambria Math" panose="02040503050406030204" pitchFamily="18" charset="0"/>
                          </a:rPr>
                          <m:t>𝑥</m:t>
                        </m:r>
                      </m:sup>
                    </m:sSup>
                  </m:oMath>
                </a14:m>
                <a:r>
                  <a:rPr lang="en-US" altLang="ko-KR" sz="2100" dirty="0"/>
                  <a:t> and </a:t>
                </a:r>
                <a14:m>
                  <m:oMath xmlns:m="http://schemas.openxmlformats.org/officeDocument/2006/math">
                    <m:sSup>
                      <m:sSupPr>
                        <m:ctrlPr>
                          <a:rPr lang="en-US" altLang="ko-KR" sz="2100" b="0" i="1" smtClean="0">
                            <a:latin typeface="Cambria Math" panose="02040503050406030204" pitchFamily="18" charset="0"/>
                          </a:rPr>
                        </m:ctrlPr>
                      </m:sSupPr>
                      <m:e>
                        <m:r>
                          <a:rPr lang="en-US" altLang="ko-KR" sz="2100" b="0" i="1" smtClean="0">
                            <a:latin typeface="Cambria Math" panose="02040503050406030204" pitchFamily="18" charset="0"/>
                          </a:rPr>
                          <m:t>𝑘</m:t>
                        </m:r>
                      </m:e>
                      <m:sup>
                        <m:r>
                          <a:rPr lang="en-US" altLang="ko-KR" sz="2100" b="0" i="1" smtClean="0">
                            <a:latin typeface="Cambria Math" panose="02040503050406030204" pitchFamily="18" charset="0"/>
                          </a:rPr>
                          <m:t>𝑦</m:t>
                        </m:r>
                      </m:sup>
                    </m:sSup>
                  </m:oMath>
                </a14:m>
                <a:r>
                  <a:rPr lang="en-US" altLang="ko-KR" sz="2100" dirty="0"/>
                  <a:t>, what is the result of </a:t>
                </a:r>
                <a14:m>
                  <m:oMath xmlns:m="http://schemas.openxmlformats.org/officeDocument/2006/math">
                    <m:sSup>
                      <m:sSupPr>
                        <m:ctrlPr>
                          <a:rPr lang="en-US" altLang="ko-KR" sz="2100" b="0" i="1" smtClean="0">
                            <a:latin typeface="Cambria Math" panose="02040503050406030204" pitchFamily="18" charset="0"/>
                          </a:rPr>
                        </m:ctrlPr>
                      </m:sSupPr>
                      <m:e>
                        <m:r>
                          <a:rPr lang="en-US" altLang="ko-KR" sz="2100" b="0" i="1" smtClean="0">
                            <a:latin typeface="Cambria Math" panose="02040503050406030204" pitchFamily="18" charset="0"/>
                          </a:rPr>
                          <m:t>𝑘</m:t>
                        </m:r>
                      </m:e>
                      <m:sup>
                        <m:r>
                          <a:rPr lang="en-US" altLang="ko-KR" sz="2100" b="0" i="1" smtClean="0">
                            <a:latin typeface="Cambria Math" panose="02040503050406030204" pitchFamily="18" charset="0"/>
                          </a:rPr>
                          <m:t>𝑥𝑦</m:t>
                        </m:r>
                      </m:sup>
                    </m:sSup>
                  </m:oMath>
                </a14:m>
                <a:r>
                  <a:rPr lang="en-US" altLang="ko-KR" sz="2100" dirty="0"/>
                  <a:t>? </a:t>
                </a:r>
              </a:p>
            </p:txBody>
          </p:sp>
        </mc:Choice>
        <mc:Fallback xmlns="">
          <p:sp>
            <p:nvSpPr>
              <p:cNvPr id="4" name="내용 개체 틀 2">
                <a:extLst>
                  <a:ext uri="{FF2B5EF4-FFF2-40B4-BE49-F238E27FC236}">
                    <a16:creationId xmlns:a16="http://schemas.microsoft.com/office/drawing/2014/main" id="{E0E88037-1BF0-4D02-999D-CDBFC7F0F6D7}"/>
                  </a:ext>
                </a:extLst>
              </p:cNvPr>
              <p:cNvSpPr txBox="1">
                <a:spLocks noRot="1" noChangeAspect="1" noMove="1" noResize="1" noEditPoints="1" noAdjustHandles="1" noChangeArrowheads="1" noChangeShapeType="1" noTextEdit="1"/>
              </p:cNvSpPr>
              <p:nvPr/>
            </p:nvSpPr>
            <p:spPr>
              <a:xfrm>
                <a:off x="838200" y="3790604"/>
                <a:ext cx="10515600" cy="4351338"/>
              </a:xfrm>
              <a:prstGeom prst="rect">
                <a:avLst/>
              </a:prstGeom>
              <a:blipFill>
                <a:blip r:embed="rId3"/>
                <a:stretch>
                  <a:fillRect l="-928" t="-2101" r="-1449"/>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21210296-A19E-4E9E-859F-9BC55E5BA228}"/>
              </a:ext>
            </a:extLst>
          </p:cNvPr>
          <p:cNvPicPr>
            <a:picLocks noChangeAspect="1"/>
          </p:cNvPicPr>
          <p:nvPr/>
        </p:nvPicPr>
        <p:blipFill rotWithShape="1">
          <a:blip r:embed="rId4"/>
          <a:srcRect t="2811" r="1424"/>
          <a:stretch/>
        </p:blipFill>
        <p:spPr>
          <a:xfrm>
            <a:off x="422564" y="5325325"/>
            <a:ext cx="3492730" cy="1398274"/>
          </a:xfrm>
          <a:prstGeom prst="rect">
            <a:avLst/>
          </a:prstGeom>
        </p:spPr>
      </p:pic>
      <p:sp>
        <p:nvSpPr>
          <p:cNvPr id="10" name="TextBox 9">
            <a:extLst>
              <a:ext uri="{FF2B5EF4-FFF2-40B4-BE49-F238E27FC236}">
                <a16:creationId xmlns:a16="http://schemas.microsoft.com/office/drawing/2014/main" id="{914D17A6-63D7-44EC-94A2-2C6CB7926800}"/>
              </a:ext>
            </a:extLst>
          </p:cNvPr>
          <p:cNvSpPr txBox="1"/>
          <p:nvPr/>
        </p:nvSpPr>
        <p:spPr>
          <a:xfrm>
            <a:off x="4070466" y="5548795"/>
            <a:ext cx="8121534" cy="646331"/>
          </a:xfrm>
          <a:prstGeom prst="rect">
            <a:avLst/>
          </a:prstGeom>
          <a:noFill/>
        </p:spPr>
        <p:txBody>
          <a:bodyPr wrap="square" rtlCol="0">
            <a:spAutoFit/>
          </a:bodyPr>
          <a:lstStyle/>
          <a:p>
            <a:r>
              <a:rPr lang="en-US" altLang="ko-KR" dirty="0"/>
              <a:t>The Diffie-Hellman key exchange: Alice and Bob can “easily” calculate</a:t>
            </a:r>
            <a:r>
              <a:rPr lang="ko-KR" altLang="en-US" dirty="0"/>
              <a:t> </a:t>
            </a:r>
            <a:r>
              <a:rPr lang="en-US" altLang="ko-KR" dirty="0"/>
              <a:t>the</a:t>
            </a:r>
            <a:r>
              <a:rPr lang="ko-KR" altLang="en-US" dirty="0"/>
              <a:t> </a:t>
            </a:r>
            <a:r>
              <a:rPr lang="en-US" altLang="ko-KR" dirty="0"/>
              <a:t>shared</a:t>
            </a:r>
            <a:r>
              <a:rPr lang="ko-KR" altLang="en-US" dirty="0"/>
              <a:t> </a:t>
            </a:r>
            <a:r>
              <a:rPr lang="en-US" altLang="ko-KR" dirty="0"/>
              <a:t>secret,</a:t>
            </a:r>
            <a:r>
              <a:rPr lang="ko-KR" altLang="en-US" dirty="0"/>
              <a:t> </a:t>
            </a:r>
            <a:r>
              <a:rPr lang="en-US" altLang="ko-KR" dirty="0"/>
              <a:t>the Man in the Middle has to solve a “hard” problem</a:t>
            </a:r>
          </a:p>
        </p:txBody>
      </p:sp>
    </p:spTree>
    <p:extLst>
      <p:ext uri="{BB962C8B-B14F-4D97-AF65-F5344CB8AC3E}">
        <p14:creationId xmlns:p14="http://schemas.microsoft.com/office/powerpoint/2010/main" val="3756257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5C2E1A-EA75-4BE3-8772-E7F06E4AA998}"/>
              </a:ext>
            </a:extLst>
          </p:cNvPr>
          <p:cNvSpPr>
            <a:spLocks noGrp="1"/>
          </p:cNvSpPr>
          <p:nvPr>
            <p:ph type="title"/>
          </p:nvPr>
        </p:nvSpPr>
        <p:spPr/>
        <p:txBody>
          <a:bodyPr/>
          <a:lstStyle/>
          <a:p>
            <a:r>
              <a:rPr lang="en-US" altLang="ko-KR" dirty="0"/>
              <a:t>Encryption with ECDH</a:t>
            </a:r>
            <a:endParaRPr lang="ko-KR" altLang="en-US" dirty="0"/>
          </a:p>
        </p:txBody>
      </p:sp>
      <p:sp>
        <p:nvSpPr>
          <p:cNvPr id="3" name="내용 개체 틀 2">
            <a:extLst>
              <a:ext uri="{FF2B5EF4-FFF2-40B4-BE49-F238E27FC236}">
                <a16:creationId xmlns:a16="http://schemas.microsoft.com/office/drawing/2014/main" id="{1CEF7DEA-C53E-4BA6-84C5-A5B693009C1A}"/>
              </a:ext>
            </a:extLst>
          </p:cNvPr>
          <p:cNvSpPr>
            <a:spLocks noGrp="1"/>
          </p:cNvSpPr>
          <p:nvPr>
            <p:ph idx="1"/>
          </p:nvPr>
        </p:nvSpPr>
        <p:spPr>
          <a:xfrm>
            <a:off x="838200" y="2313803"/>
            <a:ext cx="10515600" cy="2081357"/>
          </a:xfrm>
        </p:spPr>
        <p:txBody>
          <a:bodyPr>
            <a:normAutofit/>
          </a:bodyPr>
          <a:lstStyle/>
          <a:p>
            <a:pPr marL="0" indent="0">
              <a:buNone/>
            </a:pPr>
            <a:r>
              <a:rPr lang="en-US" altLang="ko-KR" dirty="0"/>
              <a:t>Diffie-Hellman problem for elliptic curves is assumed to be a “hard” problem</a:t>
            </a:r>
          </a:p>
          <a:p>
            <a:pPr marL="0" indent="0">
              <a:buNone/>
            </a:pPr>
            <a:r>
              <a:rPr lang="en-US" altLang="ko-KR" sz="2300" dirty="0"/>
              <a:t>Solving the logarithm problem is a way of solving the Diffie-Hellman problem</a:t>
            </a:r>
          </a:p>
          <a:p>
            <a:pPr marL="0" indent="0">
              <a:buNone/>
            </a:pPr>
            <a:endParaRPr lang="ko-KR" altLang="en-US" sz="2300" dirty="0"/>
          </a:p>
        </p:txBody>
      </p:sp>
      <p:sp>
        <p:nvSpPr>
          <p:cNvPr id="4" name="내용 개체 틀 2">
            <a:extLst>
              <a:ext uri="{FF2B5EF4-FFF2-40B4-BE49-F238E27FC236}">
                <a16:creationId xmlns:a16="http://schemas.microsoft.com/office/drawing/2014/main" id="{E0E88037-1BF0-4D02-999D-CDBFC7F0F6D7}"/>
              </a:ext>
            </a:extLst>
          </p:cNvPr>
          <p:cNvSpPr txBox="1">
            <a:spLocks/>
          </p:cNvSpPr>
          <p:nvPr/>
        </p:nvSpPr>
        <p:spPr>
          <a:xfrm>
            <a:off x="3974288" y="4317206"/>
            <a:ext cx="6923868"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100" dirty="0"/>
              <a:t>Now Alice and Bob have obtained the shared secret, they can exchange data with symmetric encryption</a:t>
            </a:r>
          </a:p>
        </p:txBody>
      </p:sp>
      <p:pic>
        <p:nvPicPr>
          <p:cNvPr id="7" name="그림 6">
            <a:extLst>
              <a:ext uri="{FF2B5EF4-FFF2-40B4-BE49-F238E27FC236}">
                <a16:creationId xmlns:a16="http://schemas.microsoft.com/office/drawing/2014/main" id="{21210296-A19E-4E9E-859F-9BC55E5BA228}"/>
              </a:ext>
            </a:extLst>
          </p:cNvPr>
          <p:cNvPicPr>
            <a:picLocks noChangeAspect="1"/>
          </p:cNvPicPr>
          <p:nvPr/>
        </p:nvPicPr>
        <p:blipFill rotWithShape="1">
          <a:blip r:embed="rId2"/>
          <a:srcRect t="2811" r="1424"/>
          <a:stretch/>
        </p:blipFill>
        <p:spPr>
          <a:xfrm>
            <a:off x="481557" y="4137895"/>
            <a:ext cx="3492730" cy="1398274"/>
          </a:xfrm>
          <a:prstGeom prst="rect">
            <a:avLst/>
          </a:prstGeom>
        </p:spPr>
      </p:pic>
    </p:spTree>
    <p:extLst>
      <p:ext uri="{BB962C8B-B14F-4D97-AF65-F5344CB8AC3E}">
        <p14:creationId xmlns:p14="http://schemas.microsoft.com/office/powerpoint/2010/main" val="1295890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81DC63-8567-43E1-BB7E-74C9A318AE41}"/>
              </a:ext>
            </a:extLst>
          </p:cNvPr>
          <p:cNvSpPr>
            <a:spLocks noGrp="1"/>
          </p:cNvSpPr>
          <p:nvPr>
            <p:ph type="title"/>
          </p:nvPr>
        </p:nvSpPr>
        <p:spPr/>
        <p:txBody>
          <a:bodyPr/>
          <a:lstStyle/>
          <a:p>
            <a:r>
              <a:rPr lang="en-US" altLang="ko-KR" dirty="0"/>
              <a:t>Ephemeral ECDH</a:t>
            </a:r>
            <a:endParaRPr lang="ko-KR" altLang="en-US" dirty="0"/>
          </a:p>
        </p:txBody>
      </p:sp>
      <p:sp>
        <p:nvSpPr>
          <p:cNvPr id="3" name="내용 개체 틀 2">
            <a:extLst>
              <a:ext uri="{FF2B5EF4-FFF2-40B4-BE49-F238E27FC236}">
                <a16:creationId xmlns:a16="http://schemas.microsoft.com/office/drawing/2014/main" id="{304658B8-DF37-4D97-93F1-A78A42F560FF}"/>
              </a:ext>
            </a:extLst>
          </p:cNvPr>
          <p:cNvSpPr>
            <a:spLocks noGrp="1"/>
          </p:cNvSpPr>
          <p:nvPr>
            <p:ph idx="1"/>
          </p:nvPr>
        </p:nvSpPr>
        <p:spPr/>
        <p:txBody>
          <a:bodyPr/>
          <a:lstStyle/>
          <a:p>
            <a:pPr>
              <a:lnSpc>
                <a:spcPct val="150000"/>
              </a:lnSpc>
            </a:pPr>
            <a:r>
              <a:rPr lang="en-US" altLang="ko-KR" dirty="0"/>
              <a:t>ECDHE</a:t>
            </a:r>
          </a:p>
          <a:p>
            <a:pPr lvl="1">
              <a:lnSpc>
                <a:spcPct val="150000"/>
              </a:lnSpc>
            </a:pPr>
            <a:r>
              <a:rPr lang="en-US" altLang="ko-KR" dirty="0"/>
              <a:t>“E” in ECDHE stands for “Ephemeral(</a:t>
            </a:r>
            <a:r>
              <a:rPr lang="ko-KR" altLang="en-US" dirty="0"/>
              <a:t>일시적인</a:t>
            </a:r>
            <a:r>
              <a:rPr lang="en-US" altLang="ko-KR" dirty="0"/>
              <a:t>)” and refers to the fact that the keys exchanged are temporary</a:t>
            </a:r>
          </a:p>
          <a:p>
            <a:pPr lvl="1">
              <a:lnSpc>
                <a:spcPct val="150000"/>
              </a:lnSpc>
            </a:pPr>
            <a:r>
              <a:rPr lang="en-US" altLang="ko-KR" dirty="0"/>
              <a:t>Used in TLS, where both the client and the server generate their public-private key pair on the fly</a:t>
            </a:r>
          </a:p>
          <a:p>
            <a:pPr lvl="1">
              <a:lnSpc>
                <a:spcPct val="150000"/>
              </a:lnSpc>
            </a:pPr>
            <a:r>
              <a:rPr lang="en-US" altLang="ko-KR" dirty="0"/>
              <a:t>Keys are signed with the TLS certificate (for authentication) and exchanged between the parties</a:t>
            </a:r>
            <a:endParaRPr lang="ko-KR" altLang="en-US" dirty="0"/>
          </a:p>
        </p:txBody>
      </p:sp>
    </p:spTree>
    <p:extLst>
      <p:ext uri="{BB962C8B-B14F-4D97-AF65-F5344CB8AC3E}">
        <p14:creationId xmlns:p14="http://schemas.microsoft.com/office/powerpoint/2010/main" val="115626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E70965-2415-4AE4-8464-3B5E3087611A}"/>
              </a:ext>
            </a:extLst>
          </p:cNvPr>
          <p:cNvSpPr>
            <a:spLocks noGrp="1"/>
          </p:cNvSpPr>
          <p:nvPr>
            <p:ph type="title"/>
          </p:nvPr>
        </p:nvSpPr>
        <p:spPr/>
        <p:txBody>
          <a:bodyPr/>
          <a:lstStyle/>
          <a:p>
            <a:r>
              <a:rPr lang="en-US" altLang="ko-KR" dirty="0"/>
              <a:t>ECDSA</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2D06C88C-B3CC-44E1-B0E7-578364A1DF40}"/>
                  </a:ext>
                </a:extLst>
              </p:cNvPr>
              <p:cNvSpPr>
                <a:spLocks noGrp="1"/>
              </p:cNvSpPr>
              <p:nvPr>
                <p:ph idx="1"/>
              </p:nvPr>
            </p:nvSpPr>
            <p:spPr>
              <a:xfrm>
                <a:off x="838200" y="1690688"/>
                <a:ext cx="10515600" cy="4318666"/>
              </a:xfrm>
            </p:spPr>
            <p:txBody>
              <a:bodyPr>
                <a:normAutofit fontScale="92500" lnSpcReduction="20000"/>
              </a:bodyPr>
              <a:lstStyle/>
              <a:p>
                <a:pPr>
                  <a:lnSpc>
                    <a:spcPct val="150000"/>
                  </a:lnSpc>
                </a:pPr>
                <a:r>
                  <a:rPr lang="en-US" altLang="ko-KR" dirty="0"/>
                  <a:t>Alice : select Private key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𝑑</m:t>
                        </m:r>
                      </m:e>
                      <m:sub>
                        <m:r>
                          <a:rPr lang="en-US" altLang="ko-KR" b="0" i="1" smtClean="0">
                            <a:latin typeface="Cambria Math" panose="02040503050406030204" pitchFamily="18" charset="0"/>
                          </a:rPr>
                          <m:t>𝐴</m:t>
                        </m:r>
                      </m:sub>
                    </m:sSub>
                  </m:oMath>
                </a14:m>
                <a:r>
                  <a:rPr lang="en-US" altLang="ko-KR" dirty="0"/>
                  <a:t>, calculate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i="1">
                            <a:latin typeface="Cambria Math" panose="02040503050406030204" pitchFamily="18" charset="0"/>
                          </a:rPr>
                          <m:t>𝐴</m:t>
                        </m:r>
                      </m:sub>
                    </m:sSub>
                  </m:oMath>
                </a14:m>
                <a:r>
                  <a:rPr lang="ko-KR" altLang="en-US" dirty="0"/>
                  <a:t> </a:t>
                </a:r>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𝑑</m:t>
                        </m:r>
                      </m:e>
                      <m:sub>
                        <m:r>
                          <a:rPr lang="en-US" altLang="ko-KR" i="1">
                            <a:latin typeface="Cambria Math" panose="02040503050406030204" pitchFamily="18" charset="0"/>
                          </a:rPr>
                          <m:t>𝐴</m:t>
                        </m:r>
                      </m:sub>
                    </m:sSub>
                    <m:r>
                      <a:rPr lang="en-US" altLang="ko-KR" b="0" i="1" smtClean="0">
                        <a:latin typeface="Cambria Math" panose="02040503050406030204" pitchFamily="18" charset="0"/>
                      </a:rPr>
                      <m:t>𝐺</m:t>
                    </m:r>
                  </m:oMath>
                </a14:m>
                <a:endParaRPr lang="en-US" altLang="ko-KR" dirty="0"/>
              </a:p>
              <a:p>
                <a:pPr marL="914400" lvl="1" indent="-457200">
                  <a:lnSpc>
                    <a:spcPct val="150000"/>
                  </a:lnSpc>
                  <a:buAutoNum type="arabicPeriod"/>
                </a:pPr>
                <a:r>
                  <a:rPr lang="en-US" altLang="ko-KR" dirty="0"/>
                  <a:t>Calculate </a:t>
                </a:r>
                <a14:m>
                  <m:oMath xmlns:m="http://schemas.openxmlformats.org/officeDocument/2006/math">
                    <m:r>
                      <a:rPr lang="en-US" altLang="ko-KR" b="0" i="1" smtClean="0">
                        <a:latin typeface="Cambria Math" panose="02040503050406030204" pitchFamily="18" charset="0"/>
                      </a:rPr>
                      <m:t>𝑒</m:t>
                    </m:r>
                    <m:r>
                      <a:rPr lang="en-US" altLang="ko-KR" b="0" i="1" smtClean="0">
                        <a:latin typeface="Cambria Math" panose="02040503050406030204" pitchFamily="18" charset="0"/>
                      </a:rPr>
                      <m:t>=</m:t>
                    </m:r>
                    <m:r>
                      <a:rPr lang="en-US" altLang="ko-KR" b="0" i="1" smtClean="0">
                        <a:latin typeface="Cambria Math" panose="02040503050406030204" pitchFamily="18" charset="0"/>
                      </a:rPr>
                      <m:t>𝐻𝐴𝑆𝐻</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𝑚</m:t>
                        </m:r>
                      </m:e>
                    </m:d>
                  </m:oMath>
                </a14:m>
                <a:endParaRPr lang="en-US" altLang="ko-KR" b="0" dirty="0"/>
              </a:p>
              <a:p>
                <a:pPr marL="914400" lvl="1" indent="-457200">
                  <a:lnSpc>
                    <a:spcPct val="150000"/>
                  </a:lnSpc>
                  <a:buAutoNum type="arabicPeriod"/>
                </a:pPr>
                <a14:m>
                  <m:oMath xmlns:m="http://schemas.openxmlformats.org/officeDocument/2006/math">
                    <m:r>
                      <a:rPr lang="en-US" altLang="ko-KR" b="0" i="1" smtClean="0">
                        <a:latin typeface="Cambria Math" panose="02040503050406030204" pitchFamily="18" charset="0"/>
                      </a:rPr>
                      <m:t>𝑧</m:t>
                    </m:r>
                  </m:oMath>
                </a14:m>
                <a:r>
                  <a:rPr lang="ko-KR" altLang="en-US" dirty="0"/>
                  <a:t>는</a:t>
                </a:r>
                <a:r>
                  <a:rPr lang="en-US" altLang="ko-KR" dirty="0"/>
                  <a:t> </a:t>
                </a:r>
                <a14:m>
                  <m:oMath xmlns:m="http://schemas.openxmlformats.org/officeDocument/2006/math">
                    <m:r>
                      <a:rPr lang="en-US" altLang="ko-KR" i="1">
                        <a:latin typeface="Cambria Math" panose="02040503050406030204" pitchFamily="18" charset="0"/>
                      </a:rPr>
                      <m:t>𝑒</m:t>
                    </m:r>
                  </m:oMath>
                </a14:m>
                <a:r>
                  <a:rPr lang="ko-KR" altLang="en-US" dirty="0"/>
                  <a:t>의 왼쪽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𝐿</m:t>
                        </m:r>
                      </m:e>
                      <m:sub>
                        <m:r>
                          <a:rPr lang="en-US" altLang="ko-KR" i="1">
                            <a:latin typeface="Cambria Math" panose="02040503050406030204" pitchFamily="18" charset="0"/>
                          </a:rPr>
                          <m:t>𝑛</m:t>
                        </m:r>
                      </m:sub>
                    </m:sSub>
                  </m:oMath>
                </a14:m>
                <a:r>
                  <a:rPr lang="ko-KR" altLang="en-US" dirty="0"/>
                  <a:t> 비트</a:t>
                </a:r>
                <a:endParaRPr lang="en-US" altLang="ko-KR" dirty="0"/>
              </a:p>
              <a:p>
                <a:pPr marL="914400" lvl="1" indent="-457200">
                  <a:lnSpc>
                    <a:spcPct val="150000"/>
                  </a:lnSpc>
                  <a:buAutoNum type="arabicPeriod"/>
                </a:pPr>
                <a:r>
                  <a:rPr lang="en-US" altLang="ko-KR" dirty="0"/>
                  <a:t>Take cryptographically secure random integer </a:t>
                </a:r>
                <a14:m>
                  <m:oMath xmlns:m="http://schemas.openxmlformats.org/officeDocument/2006/math">
                    <m:r>
                      <m:rPr>
                        <m:sty m:val="p"/>
                      </m:rPr>
                      <a:rPr lang="en-US" altLang="ko-KR" b="0" i="0" smtClean="0">
                        <a:latin typeface="Cambria Math" panose="02040503050406030204" pitchFamily="18" charset="0"/>
                      </a:rPr>
                      <m:t>k</m:t>
                    </m:r>
                  </m:oMath>
                </a14:m>
                <a:r>
                  <a:rPr lang="en-US" altLang="ko-KR" dirty="0"/>
                  <a:t> from {1, …, n-1}</a:t>
                </a:r>
              </a:p>
              <a:p>
                <a:pPr marL="914400" lvl="1" indent="-457200">
                  <a:lnSpc>
                    <a:spcPct val="150000"/>
                  </a:lnSpc>
                  <a:buAutoNum type="arabicPeriod"/>
                </a:pPr>
                <a:r>
                  <a:rPr lang="en-US" altLang="ko-KR" dirty="0"/>
                  <a:t>Calculate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1</m:t>
                        </m:r>
                      </m:sub>
                    </m:sSub>
                  </m:oMath>
                </a14:m>
                <a:r>
                  <a:rPr lang="en-US" altLang="ko-KR" dirty="0"/>
                  <a:t>) = </a:t>
                </a:r>
                <a14:m>
                  <m:oMath xmlns:m="http://schemas.openxmlformats.org/officeDocument/2006/math">
                    <m:r>
                      <m:rPr>
                        <m:sty m:val="p"/>
                      </m:rPr>
                      <a:rPr lang="en-US" altLang="ko-KR" b="0" i="0" smtClean="0">
                        <a:latin typeface="Cambria Math" panose="02040503050406030204" pitchFamily="18" charset="0"/>
                      </a:rPr>
                      <m:t>k</m:t>
                    </m:r>
                    <m:r>
                      <a:rPr lang="en-US" altLang="ko-KR" b="0" i="1" smtClean="0">
                        <a:latin typeface="Cambria Math" panose="02040503050406030204" pitchFamily="18" charset="0"/>
                      </a:rPr>
                      <m:t>𝐺</m:t>
                    </m:r>
                  </m:oMath>
                </a14:m>
                <a:endParaRPr lang="en-US" altLang="ko-KR" dirty="0"/>
              </a:p>
              <a:p>
                <a:pPr marL="914400" lvl="1" indent="-457200">
                  <a:lnSpc>
                    <a:spcPct val="150000"/>
                  </a:lnSpc>
                  <a:buAutoNum type="arabicPeriod"/>
                </a:pPr>
                <a14:m>
                  <m:oMath xmlns:m="http://schemas.openxmlformats.org/officeDocument/2006/math">
                    <m:r>
                      <a:rPr lang="en-US" altLang="ko-KR" b="0" i="1" smtClean="0">
                        <a:latin typeface="Cambria Math" panose="02040503050406030204" pitchFamily="18" charset="0"/>
                      </a:rPr>
                      <m:t>𝑟</m:t>
                    </m:r>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1</m:t>
                        </m:r>
                      </m:sub>
                    </m:sSub>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oMath>
                </a14:m>
                <a:r>
                  <a:rPr lang="en-US" altLang="ko-KR" dirty="0"/>
                  <a:t>, If </a:t>
                </a:r>
                <a14:m>
                  <m:oMath xmlns:m="http://schemas.openxmlformats.org/officeDocument/2006/math">
                    <m:r>
                      <a:rPr lang="en-US" altLang="ko-KR" i="1">
                        <a:latin typeface="Cambria Math" panose="02040503050406030204" pitchFamily="18" charset="0"/>
                      </a:rPr>
                      <m:t>𝑟</m:t>
                    </m:r>
                    <m:r>
                      <a:rPr lang="en-US" altLang="ko-KR" b="0" i="0" smtClean="0">
                        <a:latin typeface="Cambria Math" panose="02040503050406030204" pitchFamily="18" charset="0"/>
                      </a:rPr>
                      <m:t>=0</m:t>
                    </m:r>
                  </m:oMath>
                </a14:m>
                <a:r>
                  <a:rPr lang="en-US" altLang="ko-KR" dirty="0"/>
                  <a:t>, go back to step 3</a:t>
                </a:r>
              </a:p>
              <a:p>
                <a:pPr marL="914400" lvl="1" indent="-457200">
                  <a:lnSpc>
                    <a:spcPct val="150000"/>
                  </a:lnSpc>
                  <a:buAutoNum type="arabicPeriod"/>
                </a:pPr>
                <a14:m>
                  <m:oMath xmlns:m="http://schemas.openxmlformats.org/officeDocument/2006/math">
                    <m:r>
                      <a:rPr lang="en-US" altLang="ko-KR" b="0" i="1" smtClean="0">
                        <a:latin typeface="Cambria Math" panose="02040503050406030204" pitchFamily="18" charset="0"/>
                      </a:rPr>
                      <m:t>𝑠</m:t>
                    </m:r>
                    <m:r>
                      <a:rPr lang="en-US" altLang="ko-KR" b="0" i="1" smtClean="0">
                        <a:latin typeface="Cambria Math" panose="02040503050406030204" pitchFamily="18" charset="0"/>
                      </a:rPr>
                      <m:t>= </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𝑘</m:t>
                        </m:r>
                      </m:e>
                      <m:sup>
                        <m:r>
                          <a:rPr lang="en-US" altLang="ko-KR" b="0" i="1" smtClean="0">
                            <a:latin typeface="Cambria Math" panose="02040503050406030204" pitchFamily="18" charset="0"/>
                          </a:rPr>
                          <m:t>−1</m:t>
                        </m:r>
                      </m:sup>
                    </m:s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r>
                          <a:rPr lang="en-US" altLang="ko-KR" b="0" i="1" smtClean="0">
                            <a:latin typeface="Cambria Math" panose="02040503050406030204" pitchFamily="18" charset="0"/>
                          </a:rPr>
                          <m:t>+</m:t>
                        </m:r>
                        <m:r>
                          <a:rPr lang="en-US" altLang="ko-KR" b="0" i="1" smtClean="0">
                            <a:latin typeface="Cambria Math" panose="02040503050406030204" pitchFamily="18" charset="0"/>
                          </a:rPr>
                          <m:t>𝑟</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𝑑</m:t>
                            </m:r>
                          </m:e>
                          <m:sub>
                            <m:r>
                              <a:rPr lang="en-US" altLang="ko-KR" b="0" i="1" smtClean="0">
                                <a:latin typeface="Cambria Math" panose="02040503050406030204" pitchFamily="18" charset="0"/>
                              </a:rPr>
                              <m:t>𝐴</m:t>
                            </m:r>
                          </m:sub>
                        </m:sSub>
                      </m:e>
                    </m:d>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oMath>
                </a14:m>
                <a:r>
                  <a:rPr lang="en-US" altLang="ko-KR" dirty="0"/>
                  <a:t>, if </a:t>
                </a:r>
                <a14:m>
                  <m:oMath xmlns:m="http://schemas.openxmlformats.org/officeDocument/2006/math">
                    <m:r>
                      <a:rPr lang="en-US" altLang="ko-KR" i="1">
                        <a:latin typeface="Cambria Math" panose="02040503050406030204" pitchFamily="18" charset="0"/>
                      </a:rPr>
                      <m:t>𝑠</m:t>
                    </m:r>
                    <m:r>
                      <a:rPr lang="en-US" altLang="ko-KR" b="0" i="0" smtClean="0">
                        <a:latin typeface="Cambria Math" panose="02040503050406030204" pitchFamily="18" charset="0"/>
                      </a:rPr>
                      <m:t>=0</m:t>
                    </m:r>
                  </m:oMath>
                </a14:m>
                <a:r>
                  <a:rPr lang="en-US" altLang="ko-KR" dirty="0"/>
                  <a:t>, go back to step 3</a:t>
                </a:r>
              </a:p>
              <a:p>
                <a:pPr marL="914400" lvl="1" indent="-457200">
                  <a:lnSpc>
                    <a:spcPct val="150000"/>
                  </a:lnSpc>
                  <a:buAutoNum type="arabicPeriod"/>
                </a:pPr>
                <a:r>
                  <a:rPr lang="en-US" altLang="ko-KR" dirty="0"/>
                  <a:t>Signature : (</a:t>
                </a:r>
                <a14:m>
                  <m:oMath xmlns:m="http://schemas.openxmlformats.org/officeDocument/2006/math">
                    <m:r>
                      <m:rPr>
                        <m:sty m:val="p"/>
                      </m:rPr>
                      <a:rPr lang="en-US" altLang="ko-KR" b="0" i="0" smtClean="0">
                        <a:latin typeface="Cambria Math" panose="02040503050406030204" pitchFamily="18" charset="0"/>
                      </a:rPr>
                      <m:t>r</m:t>
                    </m:r>
                    <m:r>
                      <a:rPr lang="en-US" altLang="ko-KR" b="0" i="0" smtClean="0">
                        <a:latin typeface="Cambria Math" panose="02040503050406030204" pitchFamily="18" charset="0"/>
                      </a:rPr>
                      <m:t>, </m:t>
                    </m:r>
                    <m:r>
                      <a:rPr lang="en-US" altLang="ko-KR" b="0" i="1" smtClean="0">
                        <a:latin typeface="Cambria Math" panose="02040503050406030204" pitchFamily="18" charset="0"/>
                      </a:rPr>
                      <m:t>𝑠</m:t>
                    </m:r>
                  </m:oMath>
                </a14:m>
                <a:r>
                  <a:rPr lang="en-US" altLang="ko-KR" dirty="0"/>
                  <a:t>)</a:t>
                </a:r>
                <a:endParaRPr lang="ko-KR" altLang="en-US" dirty="0"/>
              </a:p>
            </p:txBody>
          </p:sp>
        </mc:Choice>
        <mc:Fallback>
          <p:sp>
            <p:nvSpPr>
              <p:cNvPr id="3" name="내용 개체 틀 2">
                <a:extLst>
                  <a:ext uri="{FF2B5EF4-FFF2-40B4-BE49-F238E27FC236}">
                    <a16:creationId xmlns:a16="http://schemas.microsoft.com/office/drawing/2014/main" id="{2D06C88C-B3CC-44E1-B0E7-578364A1DF40}"/>
                  </a:ext>
                </a:extLst>
              </p:cNvPr>
              <p:cNvSpPr>
                <a:spLocks noGrp="1" noRot="1" noChangeAspect="1" noMove="1" noResize="1" noEditPoints="1" noAdjustHandles="1" noChangeArrowheads="1" noChangeShapeType="1" noTextEdit="1"/>
              </p:cNvSpPr>
              <p:nvPr>
                <p:ph idx="1"/>
              </p:nvPr>
            </p:nvSpPr>
            <p:spPr>
              <a:xfrm>
                <a:off x="838200" y="1690688"/>
                <a:ext cx="10515600" cy="4318666"/>
              </a:xfrm>
              <a:blipFill>
                <a:blip r:embed="rId2"/>
                <a:stretch>
                  <a:fillRect l="-92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657766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E70965-2415-4AE4-8464-3B5E3087611A}"/>
              </a:ext>
            </a:extLst>
          </p:cNvPr>
          <p:cNvSpPr>
            <a:spLocks noGrp="1"/>
          </p:cNvSpPr>
          <p:nvPr>
            <p:ph type="title"/>
          </p:nvPr>
        </p:nvSpPr>
        <p:spPr/>
        <p:txBody>
          <a:bodyPr/>
          <a:lstStyle/>
          <a:p>
            <a:r>
              <a:rPr lang="en-US" altLang="ko-KR" dirty="0"/>
              <a:t>ECDSA</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2D06C88C-B3CC-44E1-B0E7-578364A1DF40}"/>
                  </a:ext>
                </a:extLst>
              </p:cNvPr>
              <p:cNvSpPr>
                <a:spLocks noGrp="1"/>
              </p:cNvSpPr>
              <p:nvPr>
                <p:ph idx="1"/>
              </p:nvPr>
            </p:nvSpPr>
            <p:spPr>
              <a:xfrm>
                <a:off x="838200" y="1606713"/>
                <a:ext cx="10515600" cy="4710454"/>
              </a:xfrm>
            </p:spPr>
            <p:txBody>
              <a:bodyPr>
                <a:normAutofit fontScale="92500" lnSpcReduction="20000"/>
              </a:bodyPr>
              <a:lstStyle/>
              <a:p>
                <a:pPr>
                  <a:lnSpc>
                    <a:spcPct val="150000"/>
                  </a:lnSpc>
                </a:pPr>
                <a:r>
                  <a:rPr lang="en-US" altLang="ko-KR" dirty="0"/>
                  <a:t>Bob : verification algorithm</a:t>
                </a:r>
              </a:p>
              <a:p>
                <a:pPr marL="914400" lvl="1" indent="-457200">
                  <a:lnSpc>
                    <a:spcPct val="150000"/>
                  </a:lnSpc>
                  <a:buAutoNum type="arabicPeriod"/>
                </a:pPr>
                <a:r>
                  <a:rPr lang="ko-KR" altLang="en-US" dirty="0"/>
                  <a:t>다음</a:t>
                </a:r>
                <a:r>
                  <a:rPr lang="en-US" altLang="ko-KR" dirty="0"/>
                  <a:t> 3</a:t>
                </a:r>
                <a:r>
                  <a:rPr lang="ko-KR" altLang="en-US" dirty="0"/>
                  <a:t>개를 확인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i="1">
                            <a:latin typeface="Cambria Math" panose="02040503050406030204" pitchFamily="18" charset="0"/>
                          </a:rPr>
                          <m:t>𝐴</m:t>
                        </m:r>
                      </m:sub>
                    </m:sSub>
                  </m:oMath>
                </a14:m>
                <a:r>
                  <a:rPr lang="ko-KR" altLang="en-US" dirty="0"/>
                  <a:t> </a:t>
                </a:r>
                <a:r>
                  <a:rPr lang="ko-KR" altLang="en-US" dirty="0">
                    <a:latin typeface="Matura MT Script Capitals" panose="03020802060602070202" pitchFamily="66" charset="0"/>
                  </a:rPr>
                  <a:t>≠ </a:t>
                </a:r>
                <a14:m>
                  <m:oMath xmlns:m="http://schemas.openxmlformats.org/officeDocument/2006/math">
                    <m:r>
                      <a:rPr lang="en-US" altLang="ko-KR" b="0" i="1" smtClean="0">
                        <a:latin typeface="Cambria Math" panose="02040503050406030204" pitchFamily="18" charset="0"/>
                      </a:rPr>
                      <m:t>0</m:t>
                    </m:r>
                  </m:oMath>
                </a14:m>
                <a:r>
                  <a:rPr lang="en-US" altLang="ko-KR" b="0"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𝐻</m:t>
                        </m:r>
                      </m:e>
                      <m:sub>
                        <m:r>
                          <a:rPr lang="en-US" altLang="ko-KR" i="1">
                            <a:latin typeface="Cambria Math" panose="02040503050406030204" pitchFamily="18" charset="0"/>
                          </a:rPr>
                          <m:t>𝐴</m:t>
                        </m:r>
                      </m:sub>
                    </m:sSub>
                  </m:oMath>
                </a14:m>
                <a:r>
                  <a:rPr lang="ko-KR" altLang="en-US" dirty="0"/>
                  <a:t> </a:t>
                </a:r>
                <a:r>
                  <a:rPr lang="en-US" altLang="ko-KR" dirty="0"/>
                  <a:t>on the curve,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𝑛</m:t>
                        </m:r>
                        <m:r>
                          <a:rPr lang="en-US" altLang="ko-KR" b="0" i="1" smtClean="0">
                            <a:latin typeface="Cambria Math" panose="02040503050406030204" pitchFamily="18" charset="0"/>
                          </a:rPr>
                          <m:t>∗</m:t>
                        </m:r>
                        <m:r>
                          <a:rPr lang="en-US" altLang="ko-KR" i="1">
                            <a:latin typeface="Cambria Math" panose="02040503050406030204" pitchFamily="18" charset="0"/>
                          </a:rPr>
                          <m:t>𝐻</m:t>
                        </m:r>
                      </m:e>
                      <m:sub>
                        <m:r>
                          <a:rPr lang="en-US" altLang="ko-KR" i="1">
                            <a:latin typeface="Cambria Math" panose="02040503050406030204" pitchFamily="18" charset="0"/>
                          </a:rPr>
                          <m:t>𝐴</m:t>
                        </m:r>
                      </m:sub>
                    </m:sSub>
                    <m:r>
                      <a:rPr lang="en-US" altLang="ko-KR" b="0" i="1" smtClean="0">
                        <a:latin typeface="Cambria Math" panose="02040503050406030204" pitchFamily="18" charset="0"/>
                      </a:rPr>
                      <m:t>=0</m:t>
                    </m:r>
                  </m:oMath>
                </a14:m>
                <a:endParaRPr lang="en-US" altLang="ko-KR" b="0" dirty="0"/>
              </a:p>
              <a:p>
                <a:pPr marL="914400" lvl="1" indent="-457200">
                  <a:lnSpc>
                    <a:spcPct val="150000"/>
                  </a:lnSpc>
                  <a:buAutoNum type="arabicPeriod"/>
                </a:pPr>
                <a14:m>
                  <m:oMath xmlns:m="http://schemas.openxmlformats.org/officeDocument/2006/math">
                    <m:r>
                      <m:rPr>
                        <m:sty m:val="p"/>
                      </m:rPr>
                      <a:rPr lang="en-US" altLang="ko-KR">
                        <a:latin typeface="Cambria Math" panose="02040503050406030204" pitchFamily="18" charset="0"/>
                      </a:rPr>
                      <m:t>r</m:t>
                    </m:r>
                    <m:r>
                      <a:rPr lang="en-US" altLang="ko-KR">
                        <a:latin typeface="Cambria Math" panose="02040503050406030204" pitchFamily="18" charset="0"/>
                      </a:rPr>
                      <m:t>, </m:t>
                    </m:r>
                    <m:r>
                      <a:rPr lang="en-US" altLang="ko-KR" i="1">
                        <a:latin typeface="Cambria Math" panose="02040503050406030204" pitchFamily="18" charset="0"/>
                      </a:rPr>
                      <m:t>𝑠</m:t>
                    </m:r>
                    <m:r>
                      <a:rPr lang="en-US" altLang="ko-KR" i="1">
                        <a:latin typeface="Cambria Math" panose="02040503050406030204" pitchFamily="18" charset="0"/>
                      </a:rPr>
                      <m:t> </m:t>
                    </m:r>
                    <m:r>
                      <a:rPr lang="ko-KR" altLang="en-US" i="1" smtClean="0">
                        <a:latin typeface="Cambria Math" panose="02040503050406030204" pitchFamily="18" charset="0"/>
                      </a:rPr>
                      <m:t>가</m:t>
                    </m:r>
                  </m:oMath>
                </a14:m>
                <a:r>
                  <a:rPr lang="en-US" altLang="ko-KR" dirty="0"/>
                  <a:t> [1, n-1] </a:t>
                </a:r>
                <a:r>
                  <a:rPr lang="ko-KR" altLang="en-US" dirty="0"/>
                  <a:t>범위에 있으면 정상</a:t>
                </a:r>
                <a:r>
                  <a:rPr lang="en-US" altLang="ko-KR" dirty="0"/>
                  <a:t>, </a:t>
                </a:r>
                <a:r>
                  <a:rPr lang="ko-KR" altLang="en-US" dirty="0"/>
                  <a:t>아니면 비정상</a:t>
                </a:r>
                <a:endParaRPr lang="en-US" altLang="ko-KR" dirty="0"/>
              </a:p>
              <a:p>
                <a:pPr marL="914400" lvl="1" indent="-457200">
                  <a:lnSpc>
                    <a:spcPct val="150000"/>
                  </a:lnSpc>
                  <a:buAutoNum type="arabicPeriod"/>
                </a:pPr>
                <a:r>
                  <a:rPr lang="en-US" altLang="ko-KR" dirty="0"/>
                  <a:t>Calculate </a:t>
                </a:r>
                <a14:m>
                  <m:oMath xmlns:m="http://schemas.openxmlformats.org/officeDocument/2006/math">
                    <m:r>
                      <a:rPr lang="en-US" altLang="ko-KR" b="0" i="1" smtClean="0">
                        <a:latin typeface="Cambria Math" panose="02040503050406030204" pitchFamily="18" charset="0"/>
                      </a:rPr>
                      <m:t>𝑒</m:t>
                    </m:r>
                    <m:r>
                      <a:rPr lang="en-US" altLang="ko-KR" b="0" i="1" smtClean="0">
                        <a:latin typeface="Cambria Math" panose="02040503050406030204" pitchFamily="18" charset="0"/>
                      </a:rPr>
                      <m:t>=</m:t>
                    </m:r>
                    <m:r>
                      <a:rPr lang="en-US" altLang="ko-KR" b="0" i="1" smtClean="0">
                        <a:latin typeface="Cambria Math" panose="02040503050406030204" pitchFamily="18" charset="0"/>
                      </a:rPr>
                      <m:t>𝐻𝐴𝑆𝐻</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𝑚</m:t>
                        </m:r>
                      </m:e>
                    </m:d>
                  </m:oMath>
                </a14:m>
                <a:endParaRPr lang="en-US" altLang="ko-KR" dirty="0"/>
              </a:p>
              <a:p>
                <a:pPr marL="914400" lvl="1" indent="-457200">
                  <a:lnSpc>
                    <a:spcPct val="150000"/>
                  </a:lnSpc>
                  <a:buAutoNum type="arabicPeriod"/>
                </a:pPr>
                <a14:m>
                  <m:oMath xmlns:m="http://schemas.openxmlformats.org/officeDocument/2006/math">
                    <m:r>
                      <a:rPr lang="en-US" altLang="ko-KR" b="0" i="1" smtClean="0">
                        <a:latin typeface="Cambria Math" panose="02040503050406030204" pitchFamily="18" charset="0"/>
                      </a:rPr>
                      <m:t>𝑧</m:t>
                    </m:r>
                  </m:oMath>
                </a14:m>
                <a:r>
                  <a:rPr lang="ko-KR" altLang="en-US" dirty="0"/>
                  <a:t>는</a:t>
                </a:r>
                <a:r>
                  <a:rPr lang="en-US" altLang="ko-KR" dirty="0"/>
                  <a:t> </a:t>
                </a:r>
                <a14:m>
                  <m:oMath xmlns:m="http://schemas.openxmlformats.org/officeDocument/2006/math">
                    <m:r>
                      <a:rPr lang="en-US" altLang="ko-KR" i="1">
                        <a:latin typeface="Cambria Math" panose="02040503050406030204" pitchFamily="18" charset="0"/>
                      </a:rPr>
                      <m:t>𝑒</m:t>
                    </m:r>
                  </m:oMath>
                </a14:m>
                <a:r>
                  <a:rPr lang="ko-KR" altLang="en-US" dirty="0"/>
                  <a:t>의 왼쪽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𝐿</m:t>
                        </m:r>
                      </m:e>
                      <m:sub>
                        <m:r>
                          <a:rPr lang="en-US" altLang="ko-KR" i="1">
                            <a:latin typeface="Cambria Math" panose="02040503050406030204" pitchFamily="18" charset="0"/>
                          </a:rPr>
                          <m:t>𝑛</m:t>
                        </m:r>
                      </m:sub>
                    </m:sSub>
                  </m:oMath>
                </a14:m>
                <a:r>
                  <a:rPr lang="ko-KR" altLang="en-US" dirty="0"/>
                  <a:t> 비트</a:t>
                </a:r>
                <a:endParaRPr lang="en-US" altLang="ko-KR" dirty="0"/>
              </a:p>
              <a:p>
                <a:pPr marL="914400" lvl="1" indent="-457200">
                  <a:lnSpc>
                    <a:spcPct val="150000"/>
                  </a:lnSpc>
                  <a:buAutoNum type="arabicPeriod"/>
                </a:pPr>
                <a:r>
                  <a:rPr lang="en-US" altLang="ko-KR" dirty="0"/>
                  <a:t>Calculate </a:t>
                </a:r>
                <a14:m>
                  <m:oMath xmlns:m="http://schemas.openxmlformats.org/officeDocument/2006/math">
                    <m:r>
                      <a:rPr lang="en-US" altLang="ko-KR" b="0" i="1" smtClean="0">
                        <a:latin typeface="Cambria Math" panose="02040503050406030204" pitchFamily="18" charset="0"/>
                      </a:rPr>
                      <m:t>𝑤</m:t>
                    </m:r>
                    <m:r>
                      <a:rPr lang="en-US" altLang="ko-KR" b="0" i="1" smtClean="0">
                        <a:latin typeface="Cambria Math" panose="02040503050406030204" pitchFamily="18" charset="0"/>
                      </a:rPr>
                      <m:t>= </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𝑠</m:t>
                        </m:r>
                      </m:e>
                      <m:sup>
                        <m:r>
                          <a:rPr lang="en-US" altLang="ko-KR" b="0" i="1" smtClean="0">
                            <a:latin typeface="Cambria Math" panose="02040503050406030204" pitchFamily="18" charset="0"/>
                          </a:rPr>
                          <m:t>−1</m:t>
                        </m:r>
                      </m:sup>
                    </m:sSup>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oMath>
                </a14:m>
                <a:endParaRPr lang="en-US" altLang="ko-KR" dirty="0"/>
              </a:p>
              <a:p>
                <a:pPr marL="914400" lvl="1" indent="-457200">
                  <a:lnSpc>
                    <a:spcPct val="150000"/>
                  </a:lnSpc>
                  <a:buAutoNum type="arabicPeriod"/>
                </a:pP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 </m:t>
                    </m:r>
                    <m:r>
                      <a:rPr lang="en-US" altLang="ko-KR" b="0" i="1" smtClean="0">
                        <a:latin typeface="Cambria Math" panose="02040503050406030204" pitchFamily="18" charset="0"/>
                      </a:rPr>
                      <m:t>𝑤</m:t>
                    </m:r>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𝑢</m:t>
                        </m:r>
                      </m:e>
                      <m:sub>
                        <m:r>
                          <a:rPr lang="en-US" altLang="ko-KR" b="0" i="1" smtClean="0">
                            <a:latin typeface="Cambria Math" panose="02040503050406030204" pitchFamily="18" charset="0"/>
                          </a:rPr>
                          <m:t>2</m:t>
                        </m:r>
                      </m:sub>
                    </m:sSub>
                    <m:r>
                      <a:rPr lang="en-US" altLang="ko-KR" i="1">
                        <a:latin typeface="Cambria Math" panose="02040503050406030204" pitchFamily="18" charset="0"/>
                      </a:rPr>
                      <m:t>=</m:t>
                    </m:r>
                    <m:r>
                      <a:rPr lang="en-US" altLang="ko-KR" b="0" i="1" smtClean="0">
                        <a:latin typeface="Cambria Math" panose="02040503050406030204" pitchFamily="18" charset="0"/>
                      </a:rPr>
                      <m:t>𝑟</m:t>
                    </m:r>
                    <m:r>
                      <a:rPr lang="en-US" altLang="ko-KR" i="1">
                        <a:latin typeface="Cambria Math" panose="02040503050406030204" pitchFamily="18" charset="0"/>
                      </a:rPr>
                      <m:t> </m:t>
                    </m:r>
                    <m:r>
                      <a:rPr lang="en-US" altLang="ko-KR" i="1">
                        <a:latin typeface="Cambria Math" panose="02040503050406030204" pitchFamily="18" charset="0"/>
                      </a:rPr>
                      <m:t>𝑤</m:t>
                    </m:r>
                    <m:r>
                      <a:rPr lang="en-US" altLang="ko-KR" i="1">
                        <a:latin typeface="Cambria Math" panose="02040503050406030204" pitchFamily="18" charset="0"/>
                      </a:rPr>
                      <m:t> </m:t>
                    </m:r>
                    <m:r>
                      <a:rPr lang="en-US" altLang="ko-KR" i="1">
                        <a:latin typeface="Cambria Math" panose="02040503050406030204" pitchFamily="18" charset="0"/>
                      </a:rPr>
                      <m:t>𝑚𝑜𝑑</m:t>
                    </m:r>
                    <m:r>
                      <a:rPr lang="en-US" altLang="ko-KR" i="1">
                        <a:latin typeface="Cambria Math" panose="02040503050406030204" pitchFamily="18" charset="0"/>
                      </a:rPr>
                      <m:t> </m:t>
                    </m:r>
                    <m:r>
                      <a:rPr lang="en-US" altLang="ko-KR" i="1">
                        <a:latin typeface="Cambria Math" panose="02040503050406030204" pitchFamily="18" charset="0"/>
                      </a:rPr>
                      <m:t>𝑛</m:t>
                    </m:r>
                  </m:oMath>
                </a14:m>
                <a:endParaRPr lang="en-US" altLang="ko-KR" b="0" dirty="0"/>
              </a:p>
              <a:p>
                <a:pPr marL="914400" lvl="1" indent="-457200">
                  <a:lnSpc>
                    <a:spcPct val="150000"/>
                  </a:lnSpc>
                  <a:buAutoNum type="arabicPeriod"/>
                </a:pPr>
                <a:r>
                  <a:rPr lang="en-US" altLang="ko-KR" dirty="0"/>
                  <a:t>(</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i="1">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𝐺</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𝐻</m:t>
                        </m:r>
                      </m:e>
                      <m:sub>
                        <m:r>
                          <a:rPr lang="en-US" altLang="ko-KR" i="1">
                            <a:latin typeface="Cambria Math" panose="02040503050406030204" pitchFamily="18" charset="0"/>
                          </a:rPr>
                          <m:t>𝐴</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1</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1</m:t>
                        </m:r>
                      </m:sub>
                    </m:sSub>
                  </m:oMath>
                </a14:m>
                <a:r>
                  <a:rPr lang="en-US" altLang="ko-KR" dirty="0"/>
                  <a:t>) = 0 </a:t>
                </a:r>
                <a:r>
                  <a:rPr lang="ko-KR" altLang="en-US" dirty="0"/>
                  <a:t>면 </a:t>
                </a:r>
                <a:r>
                  <a:rPr lang="en-US" altLang="ko-KR" dirty="0"/>
                  <a:t>invalid</a:t>
                </a:r>
              </a:p>
              <a:p>
                <a:pPr marL="914400" lvl="1" indent="-457200">
                  <a:lnSpc>
                    <a:spcPct val="150000"/>
                  </a:lnSpc>
                  <a:buAutoNum type="arabicPeriod"/>
                </a:pPr>
                <a:r>
                  <a:rPr lang="en-US" altLang="ko-KR" dirty="0"/>
                  <a:t>The signature is valid only if </a:t>
                </a:r>
                <a14:m>
                  <m:oMath xmlns:m="http://schemas.openxmlformats.org/officeDocument/2006/math">
                    <m:r>
                      <a:rPr lang="en-US" altLang="ko-KR" b="0" i="1" smtClean="0">
                        <a:latin typeface="Cambria Math" panose="02040503050406030204" pitchFamily="18" charset="0"/>
                      </a:rPr>
                      <m:t>𝑟</m:t>
                    </m:r>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1</m:t>
                        </m:r>
                      </m:sub>
                    </m:sSub>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oMath>
                </a14:m>
                <a:endParaRPr lang="ko-KR" altLang="en-US" dirty="0"/>
              </a:p>
            </p:txBody>
          </p:sp>
        </mc:Choice>
        <mc:Fallback>
          <p:sp>
            <p:nvSpPr>
              <p:cNvPr id="3" name="내용 개체 틀 2">
                <a:extLst>
                  <a:ext uri="{FF2B5EF4-FFF2-40B4-BE49-F238E27FC236}">
                    <a16:creationId xmlns:a16="http://schemas.microsoft.com/office/drawing/2014/main" id="{2D06C88C-B3CC-44E1-B0E7-578364A1DF40}"/>
                  </a:ext>
                </a:extLst>
              </p:cNvPr>
              <p:cNvSpPr>
                <a:spLocks noGrp="1" noRot="1" noChangeAspect="1" noMove="1" noResize="1" noEditPoints="1" noAdjustHandles="1" noChangeArrowheads="1" noChangeShapeType="1" noTextEdit="1"/>
              </p:cNvSpPr>
              <p:nvPr>
                <p:ph idx="1"/>
              </p:nvPr>
            </p:nvSpPr>
            <p:spPr>
              <a:xfrm>
                <a:off x="838200" y="1606713"/>
                <a:ext cx="10515600" cy="4710454"/>
              </a:xfrm>
              <a:blipFill>
                <a:blip r:embed="rId2"/>
                <a:stretch>
                  <a:fillRect l="-92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9628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9E2D0-2BD1-4366-83E1-5B7BB536599D}"/>
              </a:ext>
            </a:extLst>
          </p:cNvPr>
          <p:cNvSpPr>
            <a:spLocks noGrp="1"/>
          </p:cNvSpPr>
          <p:nvPr>
            <p:ph type="title"/>
          </p:nvPr>
        </p:nvSpPr>
        <p:spPr/>
        <p:txBody>
          <a:bodyPr/>
          <a:lstStyle/>
          <a:p>
            <a:r>
              <a:rPr lang="en-US" altLang="ko-KR" dirty="0"/>
              <a:t>Elliptic Curves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C21DF124-D0D4-4F70-B684-F33EAB29D6F0}"/>
                  </a:ext>
                </a:extLst>
              </p:cNvPr>
              <p:cNvSpPr>
                <a:spLocks noGrp="1"/>
              </p:cNvSpPr>
              <p:nvPr>
                <p:ph idx="1"/>
              </p:nvPr>
            </p:nvSpPr>
            <p:spPr/>
            <p:txBody>
              <a:bodyPr>
                <a:normAutofit/>
              </a:bodyPr>
              <a:lstStyle/>
              <a:p>
                <a:pPr>
                  <a:lnSpc>
                    <a:spcPct val="150000"/>
                  </a:lnSpc>
                </a:pPr>
                <a:r>
                  <a:rPr lang="en-US" altLang="ko-KR" dirty="0"/>
                  <a:t>The set of Points described by the equation</a:t>
                </a:r>
              </a:p>
              <a:p>
                <a:pPr marL="0" indent="0" algn="ctr">
                  <a:lnSpc>
                    <a:spcPct val="150000"/>
                  </a:lnSpc>
                  <a:buNone/>
                </a:pP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𝑦</m:t>
                        </m:r>
                      </m:e>
                      <m:sup>
                        <m:r>
                          <a:rPr lang="en-US" altLang="ko-KR" b="0" i="1" smtClean="0">
                            <a:latin typeface="Cambria Math" panose="02040503050406030204" pitchFamily="18" charset="0"/>
                          </a:rPr>
                          <m:t>2</m:t>
                        </m:r>
                      </m:sup>
                    </m:sSup>
                    <m:r>
                      <a:rPr lang="en-US" altLang="ko-KR" b="0" i="1" smtClean="0">
                        <a:latin typeface="Cambria Math" panose="02040503050406030204" pitchFamily="18" charset="0"/>
                      </a:rPr>
                      <m:t>= </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𝑥</m:t>
                        </m:r>
                      </m:e>
                      <m:sup>
                        <m:r>
                          <a:rPr lang="en-US" altLang="ko-KR" b="0" i="1" smtClean="0">
                            <a:latin typeface="Cambria Math" panose="02040503050406030204" pitchFamily="18" charset="0"/>
                          </a:rPr>
                          <m:t>3</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𝑎𝑥</m:t>
                    </m:r>
                    <m:r>
                      <a:rPr lang="en-US" altLang="ko-KR" b="0" i="1" smtClean="0">
                        <a:latin typeface="Cambria Math" panose="02040503050406030204" pitchFamily="18" charset="0"/>
                      </a:rPr>
                      <m:t>+</m:t>
                    </m:r>
                    <m:r>
                      <a:rPr lang="en-US" altLang="ko-KR" b="0" i="1" smtClean="0">
                        <a:latin typeface="Cambria Math" panose="02040503050406030204" pitchFamily="18" charset="0"/>
                      </a:rPr>
                      <m:t>𝑏</m:t>
                    </m:r>
                  </m:oMath>
                </a14:m>
                <a:r>
                  <a:rPr lang="en-US" altLang="ko-KR" dirty="0"/>
                  <a:t> </a:t>
                </a:r>
              </a:p>
              <a:p>
                <a:pPr marL="0" indent="0">
                  <a:lnSpc>
                    <a:spcPct val="150000"/>
                  </a:lnSpc>
                  <a:buNone/>
                </a:pPr>
                <a14:m>
                  <m:oMath xmlns:m="http://schemas.openxmlformats.org/officeDocument/2006/math">
                    <m:r>
                      <a:rPr lang="en-US" altLang="ko-KR" sz="2000" b="0" i="1" smtClean="0">
                        <a:latin typeface="Cambria Math" panose="02040503050406030204" pitchFamily="18" charset="0"/>
                      </a:rPr>
                      <m:t>𝑎</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𝑏</m:t>
                    </m:r>
                    <m:r>
                      <a:rPr lang="ko-KR" altLang="en-US" sz="2000" i="1">
                        <a:latin typeface="Cambria Math" panose="02040503050406030204" pitchFamily="18" charset="0"/>
                      </a:rPr>
                      <m:t>는</m:t>
                    </m:r>
                  </m:oMath>
                </a14:m>
                <a:r>
                  <a:rPr lang="en-US" altLang="ko-KR" sz="2000" dirty="0"/>
                  <a:t> </a:t>
                </a:r>
                <a14:m>
                  <m:oMath xmlns:m="http://schemas.openxmlformats.org/officeDocument/2006/math">
                    <m:r>
                      <a:rPr lang="en-US" altLang="ko-KR" sz="2000" b="0" i="1" dirty="0" smtClean="0">
                        <a:latin typeface="Cambria Math" panose="02040503050406030204" pitchFamily="18" charset="0"/>
                      </a:rPr>
                      <m:t>−16</m:t>
                    </m:r>
                    <m:d>
                      <m:dPr>
                        <m:ctrlPr>
                          <a:rPr lang="en-US" altLang="ko-KR" sz="2000" b="0" i="1" dirty="0" smtClean="0">
                            <a:latin typeface="Cambria Math" panose="02040503050406030204" pitchFamily="18" charset="0"/>
                          </a:rPr>
                        </m:ctrlPr>
                      </m:dPr>
                      <m:e>
                        <m:r>
                          <a:rPr lang="en-US" altLang="ko-KR" sz="2000" b="0" i="1" dirty="0" smtClean="0">
                            <a:latin typeface="Cambria Math" panose="02040503050406030204" pitchFamily="18" charset="0"/>
                          </a:rPr>
                          <m:t>4</m:t>
                        </m:r>
                        <m:sSup>
                          <m:sSupPr>
                            <m:ctrlPr>
                              <a:rPr lang="en-US" altLang="ko-KR" sz="2000" b="0" i="1" dirty="0" smtClean="0">
                                <a:latin typeface="Cambria Math" panose="02040503050406030204" pitchFamily="18" charset="0"/>
                              </a:rPr>
                            </m:ctrlPr>
                          </m:sSupPr>
                          <m:e>
                            <m:r>
                              <a:rPr lang="en-US" altLang="ko-KR" sz="2000" b="0" i="1" dirty="0" smtClean="0">
                                <a:latin typeface="Cambria Math" panose="02040503050406030204" pitchFamily="18" charset="0"/>
                              </a:rPr>
                              <m:t>𝑎</m:t>
                            </m:r>
                          </m:e>
                          <m:sup>
                            <m:r>
                              <a:rPr lang="en-US" altLang="ko-KR" sz="2000" b="0" i="1" dirty="0" smtClean="0">
                                <a:latin typeface="Cambria Math" panose="02040503050406030204" pitchFamily="18" charset="0"/>
                              </a:rPr>
                              <m:t>3</m:t>
                            </m:r>
                          </m:sup>
                        </m:sSup>
                        <m:r>
                          <a:rPr lang="en-US" altLang="ko-KR" sz="2000" b="0" i="1" dirty="0" smtClean="0">
                            <a:latin typeface="Cambria Math" panose="02040503050406030204" pitchFamily="18" charset="0"/>
                          </a:rPr>
                          <m:t>+27</m:t>
                        </m:r>
                        <m:sSup>
                          <m:sSupPr>
                            <m:ctrlPr>
                              <a:rPr lang="en-US" altLang="ko-KR" sz="2000" b="0" i="1" dirty="0" smtClean="0">
                                <a:latin typeface="Cambria Math" panose="02040503050406030204" pitchFamily="18" charset="0"/>
                              </a:rPr>
                            </m:ctrlPr>
                          </m:sSupPr>
                          <m:e>
                            <m:r>
                              <a:rPr lang="en-US" altLang="ko-KR" sz="2000" b="0" i="1" dirty="0" smtClean="0">
                                <a:latin typeface="Cambria Math" panose="02040503050406030204" pitchFamily="18" charset="0"/>
                              </a:rPr>
                              <m:t>𝑏</m:t>
                            </m:r>
                          </m:e>
                          <m:sup>
                            <m:r>
                              <a:rPr lang="en-US" altLang="ko-KR" sz="2000" b="0" i="1" dirty="0" smtClean="0">
                                <a:latin typeface="Cambria Math" panose="02040503050406030204" pitchFamily="18" charset="0"/>
                              </a:rPr>
                              <m:t>2</m:t>
                            </m:r>
                          </m:sup>
                        </m:sSup>
                      </m:e>
                    </m:d>
                    <m:r>
                      <a:rPr lang="en-US" altLang="ko-KR" sz="2000" b="0" i="1" dirty="0" smtClean="0">
                        <a:latin typeface="Cambria Math" panose="02040503050406030204" pitchFamily="18" charset="0"/>
                      </a:rPr>
                      <m:t> </m:t>
                    </m:r>
                    <m:r>
                      <a:rPr lang="en-US" altLang="ko-KR" sz="2000" b="0" i="1" dirty="0" smtClean="0">
                        <a:latin typeface="Cambria Math" panose="02040503050406030204" pitchFamily="18" charset="0"/>
                        <a:ea typeface="Cambria Math" panose="02040503050406030204" pitchFamily="18" charset="0"/>
                      </a:rPr>
                      <m:t>≠0 </m:t>
                    </m:r>
                  </m:oMath>
                </a14:m>
                <a:r>
                  <a:rPr lang="ko-KR" altLang="en-US" sz="2000" dirty="0"/>
                  <a:t>을 만족하는 상수</a:t>
                </a:r>
                <a:endParaRPr lang="en-US" altLang="ko-KR" sz="2000" dirty="0"/>
              </a:p>
              <a:p>
                <a:pPr>
                  <a:lnSpc>
                    <a:spcPct val="150000"/>
                  </a:lnSpc>
                </a:pPr>
                <a:r>
                  <a:rPr lang="en-US" altLang="ko-KR" dirty="0"/>
                  <a:t>Depending on the value</a:t>
                </a:r>
                <a:r>
                  <a:rPr lang="en-US" altLang="ko-KR" b="0" dirty="0"/>
                  <a:t> </a:t>
                </a:r>
                <a14:m>
                  <m:oMath xmlns:m="http://schemas.openxmlformats.org/officeDocument/2006/math">
                    <m:r>
                      <a:rPr lang="en-US" altLang="ko-KR" b="0" i="1" smtClean="0">
                        <a:latin typeface="Cambria Math" panose="02040503050406030204" pitchFamily="18" charset="0"/>
                      </a:rPr>
                      <m:t>𝑎</m:t>
                    </m:r>
                  </m:oMath>
                </a14:m>
                <a:r>
                  <a:rPr lang="en-US" altLang="ko-KR" dirty="0"/>
                  <a:t> and </a:t>
                </a:r>
                <a14:m>
                  <m:oMath xmlns:m="http://schemas.openxmlformats.org/officeDocument/2006/math">
                    <m:r>
                      <a:rPr lang="en-US" altLang="ko-KR" b="0" i="1" smtClean="0">
                        <a:latin typeface="Cambria Math" panose="02040503050406030204" pitchFamily="18" charset="0"/>
                      </a:rPr>
                      <m:t>𝑏</m:t>
                    </m:r>
                  </m:oMath>
                </a14:m>
                <a:r>
                  <a:rPr lang="en-US" altLang="ko-KR" dirty="0"/>
                  <a:t>, </a:t>
                </a:r>
              </a:p>
              <a:p>
                <a:pPr marL="0" indent="0">
                  <a:lnSpc>
                    <a:spcPct val="150000"/>
                  </a:lnSpc>
                  <a:buNone/>
                </a:pPr>
                <a:r>
                  <a:rPr lang="en-US" altLang="ko-KR" dirty="0"/>
                  <a:t>elliptic curves may assume different shapes</a:t>
                </a:r>
              </a:p>
              <a:p>
                <a:pPr marL="0" indent="0">
                  <a:lnSpc>
                    <a:spcPct val="150000"/>
                  </a:lnSpc>
                  <a:buNone/>
                </a:pPr>
                <a:r>
                  <a:rPr lang="en-US" altLang="ko-KR" b="0" dirty="0"/>
                  <a:t>Symmetric about the </a:t>
                </a:r>
                <a14:m>
                  <m:oMath xmlns:m="http://schemas.openxmlformats.org/officeDocument/2006/math">
                    <m:r>
                      <a:rPr lang="en-US" altLang="ko-KR" b="0" i="1" smtClean="0">
                        <a:latin typeface="Cambria Math" panose="02040503050406030204" pitchFamily="18" charset="0"/>
                      </a:rPr>
                      <m:t>𝑥</m:t>
                    </m:r>
                  </m:oMath>
                </a14:m>
                <a:r>
                  <a:rPr lang="en-US" altLang="ko-KR" dirty="0"/>
                  <a:t>-axis</a:t>
                </a:r>
              </a:p>
            </p:txBody>
          </p:sp>
        </mc:Choice>
        <mc:Fallback xmlns="">
          <p:sp>
            <p:nvSpPr>
              <p:cNvPr id="3" name="내용 개체 틀 2">
                <a:extLst>
                  <a:ext uri="{FF2B5EF4-FFF2-40B4-BE49-F238E27FC236}">
                    <a16:creationId xmlns:a16="http://schemas.microsoft.com/office/drawing/2014/main" id="{C21DF124-D0D4-4F70-B684-F33EAB29D6F0}"/>
                  </a:ext>
                </a:extLst>
              </p:cNvPr>
              <p:cNvSpPr>
                <a:spLocks noGrp="1" noRot="1" noChangeAspect="1" noMove="1" noResize="1" noEditPoints="1" noAdjustHandles="1" noChangeArrowheads="1" noChangeShapeType="1" noTextEdit="1"/>
              </p:cNvSpPr>
              <p:nvPr>
                <p:ph idx="1"/>
              </p:nvPr>
            </p:nvSpPr>
            <p:spPr>
              <a:blipFill>
                <a:blip r:embed="rId3"/>
                <a:stretch>
                  <a:fillRect l="-1217" b="-2801"/>
                </a:stretch>
              </a:blipFill>
            </p:spPr>
            <p:txBody>
              <a:bodyPr/>
              <a:lstStyle/>
              <a:p>
                <a:r>
                  <a:rPr lang="ko-KR" altLang="en-US">
                    <a:noFill/>
                  </a:rPr>
                  <a:t> </a:t>
                </a:r>
              </a:p>
            </p:txBody>
          </p:sp>
        </mc:Fallback>
      </mc:AlternateContent>
      <p:pic>
        <p:nvPicPr>
          <p:cNvPr id="1026" name="Picture 2">
            <a:extLst>
              <a:ext uri="{FF2B5EF4-FFF2-40B4-BE49-F238E27FC236}">
                <a16:creationId xmlns:a16="http://schemas.microsoft.com/office/drawing/2014/main" id="{A2015C28-773D-4F67-8C06-CD2EB87485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8339" y="2429438"/>
            <a:ext cx="3733800" cy="3609975"/>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888DE979-9EFD-459E-ABE3-F54C3EFA67F3}"/>
              </a:ext>
            </a:extLst>
          </p:cNvPr>
          <p:cNvPicPr>
            <a:picLocks noChangeAspect="1"/>
          </p:cNvPicPr>
          <p:nvPr/>
        </p:nvPicPr>
        <p:blipFill>
          <a:blip r:embed="rId5"/>
          <a:stretch>
            <a:fillRect/>
          </a:stretch>
        </p:blipFill>
        <p:spPr>
          <a:xfrm>
            <a:off x="7790097" y="6176963"/>
            <a:ext cx="4324572" cy="406421"/>
          </a:xfrm>
          <a:prstGeom prst="rect">
            <a:avLst/>
          </a:prstGeom>
        </p:spPr>
      </p:pic>
    </p:spTree>
    <p:extLst>
      <p:ext uri="{BB962C8B-B14F-4D97-AF65-F5344CB8AC3E}">
        <p14:creationId xmlns:p14="http://schemas.microsoft.com/office/powerpoint/2010/main" val="1427314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E70965-2415-4AE4-8464-3B5E3087611A}"/>
              </a:ext>
            </a:extLst>
          </p:cNvPr>
          <p:cNvSpPr>
            <a:spLocks noGrp="1"/>
          </p:cNvSpPr>
          <p:nvPr>
            <p:ph type="title"/>
          </p:nvPr>
        </p:nvSpPr>
        <p:spPr/>
        <p:txBody>
          <a:bodyPr/>
          <a:lstStyle/>
          <a:p>
            <a:r>
              <a:rPr lang="en-US" altLang="ko-KR" dirty="0"/>
              <a:t>ECDSA</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2D06C88C-B3CC-44E1-B0E7-578364A1DF40}"/>
                  </a:ext>
                </a:extLst>
              </p:cNvPr>
              <p:cNvSpPr>
                <a:spLocks noGrp="1"/>
              </p:cNvSpPr>
              <p:nvPr>
                <p:ph idx="1"/>
              </p:nvPr>
            </p:nvSpPr>
            <p:spPr>
              <a:xfrm>
                <a:off x="838200" y="1597382"/>
                <a:ext cx="10515600" cy="4710454"/>
              </a:xfrm>
            </p:spPr>
            <p:txBody>
              <a:bodyPr>
                <a:normAutofit fontScale="92500" lnSpcReduction="20000"/>
              </a:bodyPr>
              <a:lstStyle/>
              <a:p>
                <a:pPr>
                  <a:lnSpc>
                    <a:spcPct val="150000"/>
                  </a:lnSpc>
                </a:pPr>
                <a:r>
                  <a:rPr lang="ko-KR" altLang="en-US" dirty="0"/>
                  <a:t>다른</a:t>
                </a:r>
                <a:r>
                  <a:rPr lang="en-US" altLang="ko-KR" dirty="0"/>
                  <a:t> </a:t>
                </a:r>
                <a:r>
                  <a:rPr lang="ko-KR" altLang="en-US" dirty="0"/>
                  <a:t>메시지를 사인한 두 명의 </a:t>
                </a:r>
                <a:r>
                  <a:rPr lang="en-US" altLang="ko-KR" dirty="0"/>
                  <a:t>K</a:t>
                </a:r>
                <a:r>
                  <a:rPr lang="ko-KR" altLang="en-US" dirty="0"/>
                  <a:t>가 같은 경우 위험성</a:t>
                </a:r>
                <a:endParaRPr lang="en-US" altLang="ko-KR" dirty="0"/>
              </a:p>
              <a:p>
                <a:pPr marL="914400" lvl="1" indent="-457200">
                  <a:lnSpc>
                    <a:spcPct val="150000"/>
                  </a:lnSpc>
                  <a:buAutoNum type="arabicPeriod"/>
                </a:pPr>
                <a:r>
                  <a:rPr lang="ko-KR" altLang="en-US" dirty="0"/>
                  <a:t>다음</a:t>
                </a:r>
                <a:r>
                  <a:rPr lang="en-US" altLang="ko-KR" dirty="0"/>
                  <a:t> 3</a:t>
                </a:r>
                <a:r>
                  <a:rPr lang="ko-KR" altLang="en-US" dirty="0"/>
                  <a:t>개를 확인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i="1">
                            <a:latin typeface="Cambria Math" panose="02040503050406030204" pitchFamily="18" charset="0"/>
                          </a:rPr>
                          <m:t>𝐴</m:t>
                        </m:r>
                      </m:sub>
                    </m:sSub>
                  </m:oMath>
                </a14:m>
                <a:r>
                  <a:rPr lang="ko-KR" altLang="en-US" dirty="0"/>
                  <a:t> </a:t>
                </a:r>
                <a:r>
                  <a:rPr lang="ko-KR" altLang="en-US" dirty="0">
                    <a:latin typeface="Matura MT Script Capitals" panose="03020802060602070202" pitchFamily="66" charset="0"/>
                  </a:rPr>
                  <a:t>≠ </a:t>
                </a:r>
                <a14:m>
                  <m:oMath xmlns:m="http://schemas.openxmlformats.org/officeDocument/2006/math">
                    <m:r>
                      <a:rPr lang="en-US" altLang="ko-KR" b="0" i="1" smtClean="0">
                        <a:latin typeface="Cambria Math" panose="02040503050406030204" pitchFamily="18" charset="0"/>
                      </a:rPr>
                      <m:t>0</m:t>
                    </m:r>
                  </m:oMath>
                </a14:m>
                <a:r>
                  <a:rPr lang="en-US" altLang="ko-KR" b="0"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𝐻</m:t>
                        </m:r>
                      </m:e>
                      <m:sub>
                        <m:r>
                          <a:rPr lang="en-US" altLang="ko-KR" i="1">
                            <a:latin typeface="Cambria Math" panose="02040503050406030204" pitchFamily="18" charset="0"/>
                          </a:rPr>
                          <m:t>𝐴</m:t>
                        </m:r>
                      </m:sub>
                    </m:sSub>
                  </m:oMath>
                </a14:m>
                <a:r>
                  <a:rPr lang="ko-KR" altLang="en-US" dirty="0"/>
                  <a:t> </a:t>
                </a:r>
                <a:r>
                  <a:rPr lang="en-US" altLang="ko-KR" dirty="0"/>
                  <a:t>on the curve,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𝑛</m:t>
                        </m:r>
                        <m:r>
                          <a:rPr lang="en-US" altLang="ko-KR" b="0" i="1" smtClean="0">
                            <a:latin typeface="Cambria Math" panose="02040503050406030204" pitchFamily="18" charset="0"/>
                          </a:rPr>
                          <m:t>∗</m:t>
                        </m:r>
                        <m:r>
                          <a:rPr lang="en-US" altLang="ko-KR" i="1">
                            <a:latin typeface="Cambria Math" panose="02040503050406030204" pitchFamily="18" charset="0"/>
                          </a:rPr>
                          <m:t>𝐻</m:t>
                        </m:r>
                      </m:e>
                      <m:sub>
                        <m:r>
                          <a:rPr lang="en-US" altLang="ko-KR" i="1">
                            <a:latin typeface="Cambria Math" panose="02040503050406030204" pitchFamily="18" charset="0"/>
                          </a:rPr>
                          <m:t>𝐴</m:t>
                        </m:r>
                      </m:sub>
                    </m:sSub>
                    <m:r>
                      <a:rPr lang="en-US" altLang="ko-KR" b="0" i="1" smtClean="0">
                        <a:latin typeface="Cambria Math" panose="02040503050406030204" pitchFamily="18" charset="0"/>
                      </a:rPr>
                      <m:t>=0</m:t>
                    </m:r>
                  </m:oMath>
                </a14:m>
                <a:endParaRPr lang="en-US" altLang="ko-KR" b="0" dirty="0"/>
              </a:p>
              <a:p>
                <a:pPr marL="914400" lvl="1" indent="-457200">
                  <a:lnSpc>
                    <a:spcPct val="150000"/>
                  </a:lnSpc>
                  <a:buAutoNum type="arabicPeriod"/>
                </a:pPr>
                <a14:m>
                  <m:oMath xmlns:m="http://schemas.openxmlformats.org/officeDocument/2006/math">
                    <m:r>
                      <m:rPr>
                        <m:sty m:val="p"/>
                      </m:rPr>
                      <a:rPr lang="en-US" altLang="ko-KR">
                        <a:latin typeface="Cambria Math" panose="02040503050406030204" pitchFamily="18" charset="0"/>
                      </a:rPr>
                      <m:t>r</m:t>
                    </m:r>
                    <m:r>
                      <a:rPr lang="en-US" altLang="ko-KR">
                        <a:latin typeface="Cambria Math" panose="02040503050406030204" pitchFamily="18" charset="0"/>
                      </a:rPr>
                      <m:t>, </m:t>
                    </m:r>
                    <m:r>
                      <a:rPr lang="en-US" altLang="ko-KR" i="1">
                        <a:latin typeface="Cambria Math" panose="02040503050406030204" pitchFamily="18" charset="0"/>
                      </a:rPr>
                      <m:t>𝑠</m:t>
                    </m:r>
                    <m:r>
                      <a:rPr lang="en-US" altLang="ko-KR" i="1">
                        <a:latin typeface="Cambria Math" panose="02040503050406030204" pitchFamily="18" charset="0"/>
                      </a:rPr>
                      <m:t> </m:t>
                    </m:r>
                    <m:r>
                      <a:rPr lang="ko-KR" altLang="en-US" i="1" smtClean="0">
                        <a:latin typeface="Cambria Math" panose="02040503050406030204" pitchFamily="18" charset="0"/>
                      </a:rPr>
                      <m:t>가</m:t>
                    </m:r>
                  </m:oMath>
                </a14:m>
                <a:r>
                  <a:rPr lang="en-US" altLang="ko-KR" dirty="0"/>
                  <a:t> [1, n-1] </a:t>
                </a:r>
                <a:r>
                  <a:rPr lang="ko-KR" altLang="en-US" dirty="0"/>
                  <a:t>범위에 있으면 정상</a:t>
                </a:r>
                <a:r>
                  <a:rPr lang="en-US" altLang="ko-KR" dirty="0"/>
                  <a:t>, </a:t>
                </a:r>
                <a:r>
                  <a:rPr lang="ko-KR" altLang="en-US" dirty="0"/>
                  <a:t>아니면 비정상</a:t>
                </a:r>
                <a:endParaRPr lang="en-US" altLang="ko-KR" dirty="0"/>
              </a:p>
              <a:p>
                <a:pPr marL="914400" lvl="1" indent="-457200">
                  <a:lnSpc>
                    <a:spcPct val="150000"/>
                  </a:lnSpc>
                  <a:buAutoNum type="arabicPeriod"/>
                </a:pPr>
                <a:r>
                  <a:rPr lang="en-US" altLang="ko-KR" dirty="0"/>
                  <a:t>Calculate </a:t>
                </a:r>
                <a14:m>
                  <m:oMath xmlns:m="http://schemas.openxmlformats.org/officeDocument/2006/math">
                    <m:r>
                      <a:rPr lang="en-US" altLang="ko-KR" b="0" i="1" smtClean="0">
                        <a:latin typeface="Cambria Math" panose="02040503050406030204" pitchFamily="18" charset="0"/>
                      </a:rPr>
                      <m:t>𝑒</m:t>
                    </m:r>
                    <m:r>
                      <a:rPr lang="en-US" altLang="ko-KR" b="0" i="1" smtClean="0">
                        <a:latin typeface="Cambria Math" panose="02040503050406030204" pitchFamily="18" charset="0"/>
                      </a:rPr>
                      <m:t>=</m:t>
                    </m:r>
                    <m:r>
                      <a:rPr lang="en-US" altLang="ko-KR" b="0" i="1" smtClean="0">
                        <a:latin typeface="Cambria Math" panose="02040503050406030204" pitchFamily="18" charset="0"/>
                      </a:rPr>
                      <m:t>𝐻𝐴𝑆𝐻</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𝑚</m:t>
                        </m:r>
                      </m:e>
                    </m:d>
                  </m:oMath>
                </a14:m>
                <a:endParaRPr lang="en-US" altLang="ko-KR" dirty="0"/>
              </a:p>
              <a:p>
                <a:pPr marL="914400" lvl="1" indent="-457200">
                  <a:lnSpc>
                    <a:spcPct val="150000"/>
                  </a:lnSpc>
                  <a:buAutoNum type="arabicPeriod"/>
                </a:pPr>
                <a14:m>
                  <m:oMath xmlns:m="http://schemas.openxmlformats.org/officeDocument/2006/math">
                    <m:r>
                      <a:rPr lang="en-US" altLang="ko-KR" b="0" i="1" smtClean="0">
                        <a:latin typeface="Cambria Math" panose="02040503050406030204" pitchFamily="18" charset="0"/>
                      </a:rPr>
                      <m:t>𝑧</m:t>
                    </m:r>
                  </m:oMath>
                </a14:m>
                <a:r>
                  <a:rPr lang="ko-KR" altLang="en-US" dirty="0"/>
                  <a:t>는</a:t>
                </a:r>
                <a:r>
                  <a:rPr lang="en-US" altLang="ko-KR" dirty="0"/>
                  <a:t> </a:t>
                </a:r>
                <a14:m>
                  <m:oMath xmlns:m="http://schemas.openxmlformats.org/officeDocument/2006/math">
                    <m:r>
                      <a:rPr lang="en-US" altLang="ko-KR" i="1">
                        <a:latin typeface="Cambria Math" panose="02040503050406030204" pitchFamily="18" charset="0"/>
                      </a:rPr>
                      <m:t>𝑒</m:t>
                    </m:r>
                  </m:oMath>
                </a14:m>
                <a:r>
                  <a:rPr lang="ko-KR" altLang="en-US" dirty="0"/>
                  <a:t>의 왼쪽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𝐿</m:t>
                        </m:r>
                      </m:e>
                      <m:sub>
                        <m:r>
                          <a:rPr lang="en-US" altLang="ko-KR" i="1">
                            <a:latin typeface="Cambria Math" panose="02040503050406030204" pitchFamily="18" charset="0"/>
                          </a:rPr>
                          <m:t>𝑛</m:t>
                        </m:r>
                      </m:sub>
                    </m:sSub>
                  </m:oMath>
                </a14:m>
                <a:r>
                  <a:rPr lang="ko-KR" altLang="en-US" dirty="0"/>
                  <a:t> 비트</a:t>
                </a:r>
                <a:endParaRPr lang="en-US" altLang="ko-KR" dirty="0"/>
              </a:p>
              <a:p>
                <a:pPr marL="914400" lvl="1" indent="-457200">
                  <a:lnSpc>
                    <a:spcPct val="150000"/>
                  </a:lnSpc>
                  <a:buAutoNum type="arabicPeriod"/>
                </a:pPr>
                <a:r>
                  <a:rPr lang="en-US" altLang="ko-KR" dirty="0"/>
                  <a:t>Calculate </a:t>
                </a:r>
                <a14:m>
                  <m:oMath xmlns:m="http://schemas.openxmlformats.org/officeDocument/2006/math">
                    <m:r>
                      <a:rPr lang="en-US" altLang="ko-KR" b="0" i="1" smtClean="0">
                        <a:latin typeface="Cambria Math" panose="02040503050406030204" pitchFamily="18" charset="0"/>
                      </a:rPr>
                      <m:t>𝑤</m:t>
                    </m:r>
                    <m:r>
                      <a:rPr lang="en-US" altLang="ko-KR" b="0" i="1" smtClean="0">
                        <a:latin typeface="Cambria Math" panose="02040503050406030204" pitchFamily="18" charset="0"/>
                      </a:rPr>
                      <m:t>= </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𝑠</m:t>
                        </m:r>
                      </m:e>
                      <m:sup>
                        <m:r>
                          <a:rPr lang="en-US" altLang="ko-KR" b="0" i="1" smtClean="0">
                            <a:latin typeface="Cambria Math" panose="02040503050406030204" pitchFamily="18" charset="0"/>
                          </a:rPr>
                          <m:t>−1</m:t>
                        </m:r>
                      </m:sup>
                    </m:sSup>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oMath>
                </a14:m>
                <a:endParaRPr lang="en-US" altLang="ko-KR" dirty="0"/>
              </a:p>
              <a:p>
                <a:pPr marL="914400" lvl="1" indent="-457200">
                  <a:lnSpc>
                    <a:spcPct val="150000"/>
                  </a:lnSpc>
                  <a:buAutoNum type="arabicPeriod"/>
                </a:pP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 </m:t>
                    </m:r>
                    <m:r>
                      <a:rPr lang="en-US" altLang="ko-KR" b="0" i="1" smtClean="0">
                        <a:latin typeface="Cambria Math" panose="02040503050406030204" pitchFamily="18" charset="0"/>
                      </a:rPr>
                      <m:t>𝑤</m:t>
                    </m:r>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𝑢</m:t>
                        </m:r>
                      </m:e>
                      <m:sub>
                        <m:r>
                          <a:rPr lang="en-US" altLang="ko-KR" b="0" i="1" smtClean="0">
                            <a:latin typeface="Cambria Math" panose="02040503050406030204" pitchFamily="18" charset="0"/>
                          </a:rPr>
                          <m:t>2</m:t>
                        </m:r>
                      </m:sub>
                    </m:sSub>
                    <m:r>
                      <a:rPr lang="en-US" altLang="ko-KR" i="1">
                        <a:latin typeface="Cambria Math" panose="02040503050406030204" pitchFamily="18" charset="0"/>
                      </a:rPr>
                      <m:t>=</m:t>
                    </m:r>
                    <m:r>
                      <a:rPr lang="en-US" altLang="ko-KR" b="0" i="1" smtClean="0">
                        <a:latin typeface="Cambria Math" panose="02040503050406030204" pitchFamily="18" charset="0"/>
                      </a:rPr>
                      <m:t>𝑟</m:t>
                    </m:r>
                    <m:r>
                      <a:rPr lang="en-US" altLang="ko-KR" i="1">
                        <a:latin typeface="Cambria Math" panose="02040503050406030204" pitchFamily="18" charset="0"/>
                      </a:rPr>
                      <m:t> </m:t>
                    </m:r>
                    <m:r>
                      <a:rPr lang="en-US" altLang="ko-KR" i="1">
                        <a:latin typeface="Cambria Math" panose="02040503050406030204" pitchFamily="18" charset="0"/>
                      </a:rPr>
                      <m:t>𝑤</m:t>
                    </m:r>
                    <m:r>
                      <a:rPr lang="en-US" altLang="ko-KR" i="1">
                        <a:latin typeface="Cambria Math" panose="02040503050406030204" pitchFamily="18" charset="0"/>
                      </a:rPr>
                      <m:t> </m:t>
                    </m:r>
                    <m:r>
                      <a:rPr lang="en-US" altLang="ko-KR" i="1">
                        <a:latin typeface="Cambria Math" panose="02040503050406030204" pitchFamily="18" charset="0"/>
                      </a:rPr>
                      <m:t>𝑚𝑜𝑑</m:t>
                    </m:r>
                    <m:r>
                      <a:rPr lang="en-US" altLang="ko-KR" i="1">
                        <a:latin typeface="Cambria Math" panose="02040503050406030204" pitchFamily="18" charset="0"/>
                      </a:rPr>
                      <m:t> </m:t>
                    </m:r>
                    <m:r>
                      <a:rPr lang="en-US" altLang="ko-KR" i="1">
                        <a:latin typeface="Cambria Math" panose="02040503050406030204" pitchFamily="18" charset="0"/>
                      </a:rPr>
                      <m:t>𝑛</m:t>
                    </m:r>
                  </m:oMath>
                </a14:m>
                <a:endParaRPr lang="en-US" altLang="ko-KR" b="0" dirty="0"/>
              </a:p>
              <a:p>
                <a:pPr marL="914400" lvl="1" indent="-457200">
                  <a:lnSpc>
                    <a:spcPct val="150000"/>
                  </a:lnSpc>
                  <a:buAutoNum type="arabicPeriod"/>
                </a:pPr>
                <a:r>
                  <a:rPr lang="en-US" altLang="ko-KR" dirty="0"/>
                  <a:t>(</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i="1">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𝐺</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𝐻</m:t>
                        </m:r>
                      </m:e>
                      <m:sub>
                        <m:r>
                          <a:rPr lang="en-US" altLang="ko-KR" i="1">
                            <a:latin typeface="Cambria Math" panose="02040503050406030204" pitchFamily="18" charset="0"/>
                          </a:rPr>
                          <m:t>𝐴</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1</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1</m:t>
                        </m:r>
                      </m:sub>
                    </m:sSub>
                  </m:oMath>
                </a14:m>
                <a:r>
                  <a:rPr lang="en-US" altLang="ko-KR" dirty="0"/>
                  <a:t>) = 0 </a:t>
                </a:r>
                <a:r>
                  <a:rPr lang="ko-KR" altLang="en-US" dirty="0"/>
                  <a:t>면 </a:t>
                </a:r>
                <a:r>
                  <a:rPr lang="en-US" altLang="ko-KR" dirty="0"/>
                  <a:t>invalid</a:t>
                </a:r>
              </a:p>
              <a:p>
                <a:pPr marL="914400" lvl="1" indent="-457200">
                  <a:lnSpc>
                    <a:spcPct val="150000"/>
                  </a:lnSpc>
                  <a:buAutoNum type="arabicPeriod"/>
                </a:pPr>
                <a:r>
                  <a:rPr lang="en-US" altLang="ko-KR" dirty="0"/>
                  <a:t>The signature is valid only if </a:t>
                </a:r>
                <a14:m>
                  <m:oMath xmlns:m="http://schemas.openxmlformats.org/officeDocument/2006/math">
                    <m:r>
                      <a:rPr lang="en-US" altLang="ko-KR" b="0" i="1" smtClean="0">
                        <a:latin typeface="Cambria Math" panose="02040503050406030204" pitchFamily="18" charset="0"/>
                      </a:rPr>
                      <m:t>𝑟</m:t>
                    </m:r>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1</m:t>
                        </m:r>
                      </m:sub>
                    </m:sSub>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oMath>
                </a14:m>
                <a:endParaRPr lang="ko-KR" altLang="en-US" dirty="0"/>
              </a:p>
            </p:txBody>
          </p:sp>
        </mc:Choice>
        <mc:Fallback>
          <p:sp>
            <p:nvSpPr>
              <p:cNvPr id="3" name="내용 개체 틀 2">
                <a:extLst>
                  <a:ext uri="{FF2B5EF4-FFF2-40B4-BE49-F238E27FC236}">
                    <a16:creationId xmlns:a16="http://schemas.microsoft.com/office/drawing/2014/main" id="{2D06C88C-B3CC-44E1-B0E7-578364A1DF40}"/>
                  </a:ext>
                </a:extLst>
              </p:cNvPr>
              <p:cNvSpPr>
                <a:spLocks noGrp="1" noRot="1" noChangeAspect="1" noMove="1" noResize="1" noEditPoints="1" noAdjustHandles="1" noChangeArrowheads="1" noChangeShapeType="1" noTextEdit="1"/>
              </p:cNvSpPr>
              <p:nvPr>
                <p:ph idx="1"/>
              </p:nvPr>
            </p:nvSpPr>
            <p:spPr>
              <a:xfrm>
                <a:off x="838200" y="1597382"/>
                <a:ext cx="10515600" cy="4710454"/>
              </a:xfrm>
              <a:blipFill>
                <a:blip r:embed="rId2"/>
                <a:stretch>
                  <a:fillRect l="-92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66119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42E605-79D0-416D-9971-E6304EEA5CC9}"/>
              </a:ext>
            </a:extLst>
          </p:cNvPr>
          <p:cNvSpPr>
            <a:spLocks noGrp="1"/>
          </p:cNvSpPr>
          <p:nvPr>
            <p:ph type="title"/>
          </p:nvPr>
        </p:nvSpPr>
        <p:spPr/>
        <p:txBody>
          <a:bodyPr/>
          <a:lstStyle/>
          <a:p>
            <a:r>
              <a:rPr lang="en-US" altLang="ko-KR" dirty="0" err="1"/>
              <a:t>Schnorr</a:t>
            </a:r>
            <a:r>
              <a:rPr lang="en-US" altLang="ko-KR" dirty="0"/>
              <a:t> signature</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E705122F-5A71-4F77-B518-6F8F5489705E}"/>
                  </a:ext>
                </a:extLst>
              </p:cNvPr>
              <p:cNvSpPr>
                <a:spLocks noGrp="1"/>
              </p:cNvSpPr>
              <p:nvPr>
                <p:ph idx="1"/>
              </p:nvPr>
            </p:nvSpPr>
            <p:spPr>
              <a:xfrm>
                <a:off x="838200" y="1537965"/>
                <a:ext cx="10515600" cy="2666708"/>
              </a:xfrm>
            </p:spPr>
            <p:txBody>
              <a:bodyPr/>
              <a:lstStyle/>
              <a:p>
                <a:pPr>
                  <a:lnSpc>
                    <a:spcPct val="150000"/>
                  </a:lnSpc>
                </a:pPr>
                <a:r>
                  <a:rPr lang="en-US" altLang="ko-KR" sz="2200" dirty="0" err="1"/>
                  <a:t>Schnorr</a:t>
                </a:r>
                <a:r>
                  <a:rPr lang="en-US" altLang="ko-KR" sz="2200" dirty="0"/>
                  <a:t> signature</a:t>
                </a:r>
              </a:p>
              <a:p>
                <a:pPr lvl="1">
                  <a:lnSpc>
                    <a:spcPct val="150000"/>
                  </a:lnSpc>
                </a:pPr>
                <a:r>
                  <a:rPr lang="en-US" altLang="ko-KR" sz="1800" dirty="0"/>
                  <a:t>A cyclic group G of prime order p</a:t>
                </a:r>
              </a:p>
              <a:p>
                <a:pPr lvl="1">
                  <a:lnSpc>
                    <a:spcPct val="150000"/>
                  </a:lnSpc>
                </a:pPr>
                <a:r>
                  <a:rPr lang="en-US" altLang="ko-KR" sz="1800" dirty="0"/>
                  <a:t>A generator </a:t>
                </a:r>
                <a14:m>
                  <m:oMath xmlns:m="http://schemas.openxmlformats.org/officeDocument/2006/math">
                    <m:r>
                      <a:rPr lang="en-US" altLang="ko-KR" sz="1800" b="0" i="1" smtClean="0">
                        <a:latin typeface="Cambria Math" panose="02040503050406030204" pitchFamily="18" charset="0"/>
                      </a:rPr>
                      <m:t>𝑔</m:t>
                    </m:r>
                  </m:oMath>
                </a14:m>
                <a:r>
                  <a:rPr lang="ko-KR" altLang="en-US" sz="1800" dirty="0"/>
                  <a:t> </a:t>
                </a:r>
                <a:r>
                  <a:rPr lang="en-US" altLang="ko-KR" sz="1800" dirty="0"/>
                  <a:t>of G</a:t>
                </a:r>
              </a:p>
              <a:p>
                <a:pPr lvl="1">
                  <a:lnSpc>
                    <a:spcPct val="150000"/>
                  </a:lnSpc>
                </a:pPr>
                <a:r>
                  <a:rPr lang="en-US" altLang="ko-KR" sz="1800" dirty="0"/>
                  <a:t>A hash function H</a:t>
                </a:r>
              </a:p>
              <a:p>
                <a:pPr lvl="1">
                  <a:lnSpc>
                    <a:spcPct val="150000"/>
                  </a:lnSpc>
                </a:pPr>
                <a:r>
                  <a:rPr lang="en-US" altLang="ko-KR" sz="1800" dirty="0"/>
                  <a:t>Private/public key pair </a:t>
                </a:r>
                <a14:m>
                  <m:oMath xmlns:m="http://schemas.openxmlformats.org/officeDocument/2006/math">
                    <m:d>
                      <m:dPr>
                        <m:ctrlPr>
                          <a:rPr lang="en-US" altLang="ko-KR" sz="1800" b="0" i="1" smtClean="0">
                            <a:latin typeface="Cambria Math" panose="02040503050406030204" pitchFamily="18" charset="0"/>
                          </a:rPr>
                        </m:ctrlPr>
                      </m:dPr>
                      <m:e>
                        <m:r>
                          <a:rPr lang="en-US" altLang="ko-KR" sz="1800" b="0" i="1" smtClean="0">
                            <a:latin typeface="Cambria Math" panose="02040503050406030204" pitchFamily="18" charset="0"/>
                          </a:rPr>
                          <m:t>𝑥</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𝑋</m:t>
                        </m:r>
                      </m:e>
                    </m:d>
                    <m:r>
                      <a:rPr lang="en-US" altLang="ko-KR" sz="1800" b="0" i="1" smtClean="0">
                        <a:latin typeface="Cambria Math" panose="02040503050406030204" pitchFamily="18" charset="0"/>
                        <a:ea typeface="Cambria Math" panose="02040503050406030204" pitchFamily="18" charset="0"/>
                      </a:rPr>
                      <m:t>∈</m:t>
                    </m:r>
                    <m:d>
                      <m:dPr>
                        <m:begChr m:val="{"/>
                        <m:endChr m:val="}"/>
                        <m:ctrlPr>
                          <a:rPr lang="en-US" altLang="ko-KR" sz="1800" b="0" i="1" smtClean="0">
                            <a:latin typeface="Cambria Math" panose="02040503050406030204" pitchFamily="18" charset="0"/>
                            <a:ea typeface="Cambria Math" panose="02040503050406030204" pitchFamily="18" charset="0"/>
                          </a:rPr>
                        </m:ctrlPr>
                      </m:dPr>
                      <m:e>
                        <m:r>
                          <a:rPr lang="en-US" altLang="ko-KR" sz="1800" b="0" i="1" smtClean="0">
                            <a:latin typeface="Cambria Math" panose="02040503050406030204" pitchFamily="18" charset="0"/>
                            <a:ea typeface="Cambria Math" panose="02040503050406030204" pitchFamily="18" charset="0"/>
                          </a:rPr>
                          <m:t>0, </m:t>
                        </m:r>
                        <m:r>
                          <a:rPr lang="en-US" altLang="ko-KR" sz="1800" b="0" i="1" smtClean="0">
                            <a:latin typeface="Cambria Math" panose="02040503050406030204" pitchFamily="18" charset="0"/>
                            <a:ea typeface="Cambria Math" panose="02040503050406030204" pitchFamily="18" charset="0"/>
                          </a:rPr>
                          <m:t>𝑝</m:t>
                        </m:r>
                        <m:r>
                          <a:rPr lang="en-US" altLang="ko-KR" sz="1800" b="0" i="1" smtClean="0">
                            <a:latin typeface="Cambria Math" panose="02040503050406030204" pitchFamily="18" charset="0"/>
                            <a:ea typeface="Cambria Math" panose="02040503050406030204" pitchFamily="18" charset="0"/>
                          </a:rPr>
                          <m:t>−1</m:t>
                        </m:r>
                      </m:e>
                    </m:d>
                    <m:r>
                      <a:rPr lang="en-US" altLang="ko-KR" sz="1800" b="0" i="1" smtClean="0">
                        <a:latin typeface="Cambria Math" panose="02040503050406030204" pitchFamily="18" charset="0"/>
                        <a:ea typeface="Cambria Math" panose="02040503050406030204" pitchFamily="18" charset="0"/>
                      </a:rPr>
                      <m:t>×</m:t>
                    </m:r>
                    <m:r>
                      <a:rPr lang="en-US" altLang="ko-KR" sz="1800" b="0" i="1" smtClean="0">
                        <a:latin typeface="Cambria Math" panose="02040503050406030204" pitchFamily="18" charset="0"/>
                        <a:ea typeface="Cambria Math" panose="02040503050406030204" pitchFamily="18" charset="0"/>
                      </a:rPr>
                      <m:t>𝐺</m:t>
                    </m:r>
                    <m:r>
                      <a:rPr lang="en-US" altLang="ko-KR" sz="1800" b="0" i="1" smtClean="0">
                        <a:latin typeface="Cambria Math" panose="02040503050406030204" pitchFamily="18" charset="0"/>
                        <a:ea typeface="Cambria Math" panose="02040503050406030204" pitchFamily="18" charset="0"/>
                      </a:rPr>
                      <m:t> </m:t>
                    </m:r>
                    <m:r>
                      <a:rPr lang="en-US" altLang="ko-KR" sz="1800" b="0" i="1" smtClean="0">
                        <a:latin typeface="Cambria Math" panose="02040503050406030204" pitchFamily="18" charset="0"/>
                        <a:ea typeface="Cambria Math" panose="02040503050406030204" pitchFamily="18" charset="0"/>
                      </a:rPr>
                      <m:t>𝑤h𝑒𝑟𝑒</m:t>
                    </m:r>
                    <m:r>
                      <a:rPr lang="en-US" altLang="ko-KR" sz="1800" b="0" i="1" smtClean="0">
                        <a:latin typeface="Cambria Math" panose="02040503050406030204" pitchFamily="18" charset="0"/>
                        <a:ea typeface="Cambria Math" panose="02040503050406030204" pitchFamily="18" charset="0"/>
                      </a:rPr>
                      <m:t> </m:t>
                    </m:r>
                    <m:r>
                      <a:rPr lang="en-US" altLang="ko-KR" sz="1800" b="0" i="1" smtClean="0">
                        <a:latin typeface="Cambria Math" panose="02040503050406030204" pitchFamily="18" charset="0"/>
                        <a:ea typeface="Cambria Math" panose="02040503050406030204" pitchFamily="18" charset="0"/>
                      </a:rPr>
                      <m:t>𝑋</m:t>
                    </m:r>
                    <m:r>
                      <a:rPr lang="en-US" altLang="ko-KR" sz="1800" b="0" i="1" smtClean="0">
                        <a:latin typeface="Cambria Math" panose="02040503050406030204" pitchFamily="18" charset="0"/>
                        <a:ea typeface="Cambria Math" panose="02040503050406030204" pitchFamily="18" charset="0"/>
                      </a:rPr>
                      <m:t>=</m:t>
                    </m:r>
                    <m:sSup>
                      <m:sSupPr>
                        <m:ctrlPr>
                          <a:rPr lang="en-US" altLang="ko-KR" sz="1800" b="0" i="1" smtClean="0">
                            <a:latin typeface="Cambria Math" panose="02040503050406030204" pitchFamily="18" charset="0"/>
                            <a:ea typeface="Cambria Math" panose="02040503050406030204" pitchFamily="18" charset="0"/>
                          </a:rPr>
                        </m:ctrlPr>
                      </m:sSupPr>
                      <m:e>
                        <m:r>
                          <a:rPr lang="en-US" altLang="ko-KR" sz="1800" b="0" i="1" smtClean="0">
                            <a:latin typeface="Cambria Math" panose="02040503050406030204" pitchFamily="18" charset="0"/>
                            <a:ea typeface="Cambria Math" panose="02040503050406030204" pitchFamily="18" charset="0"/>
                          </a:rPr>
                          <m:t>𝑔</m:t>
                        </m:r>
                      </m:e>
                      <m:sup>
                        <m:r>
                          <a:rPr lang="en-US" altLang="ko-KR" sz="1800" b="0" i="1" smtClean="0">
                            <a:latin typeface="Cambria Math" panose="02040503050406030204" pitchFamily="18" charset="0"/>
                            <a:ea typeface="Cambria Math" panose="02040503050406030204" pitchFamily="18" charset="0"/>
                          </a:rPr>
                          <m:t>𝑥</m:t>
                        </m:r>
                      </m:sup>
                    </m:sSup>
                  </m:oMath>
                </a14:m>
                <a:endParaRPr lang="ko-KR" altLang="en-US" sz="1800" dirty="0"/>
              </a:p>
            </p:txBody>
          </p:sp>
        </mc:Choice>
        <mc:Fallback>
          <p:sp>
            <p:nvSpPr>
              <p:cNvPr id="3" name="내용 개체 틀 2">
                <a:extLst>
                  <a:ext uri="{FF2B5EF4-FFF2-40B4-BE49-F238E27FC236}">
                    <a16:creationId xmlns:a16="http://schemas.microsoft.com/office/drawing/2014/main" id="{E705122F-5A71-4F77-B518-6F8F5489705E}"/>
                  </a:ext>
                </a:extLst>
              </p:cNvPr>
              <p:cNvSpPr>
                <a:spLocks noGrp="1" noRot="1" noChangeAspect="1" noMove="1" noResize="1" noEditPoints="1" noAdjustHandles="1" noChangeArrowheads="1" noChangeShapeType="1" noTextEdit="1"/>
              </p:cNvSpPr>
              <p:nvPr>
                <p:ph idx="1"/>
              </p:nvPr>
            </p:nvSpPr>
            <p:spPr>
              <a:xfrm>
                <a:off x="838200" y="1537965"/>
                <a:ext cx="10515600" cy="2666708"/>
              </a:xfrm>
              <a:blipFill>
                <a:blip r:embed="rId2"/>
                <a:stretch>
                  <a:fillRect l="-69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 name="내용 개체 틀 2">
                <a:extLst>
                  <a:ext uri="{FF2B5EF4-FFF2-40B4-BE49-F238E27FC236}">
                    <a16:creationId xmlns:a16="http://schemas.microsoft.com/office/drawing/2014/main" id="{02019DD7-377F-43F6-BF3E-CAC947AD3137}"/>
                  </a:ext>
                </a:extLst>
              </p:cNvPr>
              <p:cNvSpPr txBox="1">
                <a:spLocks/>
              </p:cNvSpPr>
              <p:nvPr/>
            </p:nvSpPr>
            <p:spPr>
              <a:xfrm>
                <a:off x="838200" y="4005342"/>
                <a:ext cx="10515600" cy="2629385"/>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200" dirty="0"/>
                  <a:t>Signing message m</a:t>
                </a:r>
              </a:p>
              <a:p>
                <a:pPr lvl="1">
                  <a:lnSpc>
                    <a:spcPct val="150000"/>
                  </a:lnSpc>
                </a:pPr>
                <a:r>
                  <a:rPr lang="en-US" altLang="ko-KR" sz="1800" dirty="0"/>
                  <a:t>Select </a:t>
                </a:r>
                <a14:m>
                  <m:oMath xmlns:m="http://schemas.openxmlformats.org/officeDocument/2006/math">
                    <m:r>
                      <a:rPr lang="en-US" altLang="ko-KR" sz="1800" i="1" smtClean="0">
                        <a:latin typeface="Cambria Math" panose="02040503050406030204" pitchFamily="18" charset="0"/>
                      </a:rPr>
                      <m:t>𝑟</m:t>
                    </m:r>
                  </m:oMath>
                </a14:m>
                <a:r>
                  <a:rPr lang="ko-KR" altLang="en-US" sz="1800" dirty="0"/>
                  <a:t> </a:t>
                </a:r>
                <a:r>
                  <a:rPr lang="en-US" altLang="ko-KR" sz="1800" dirty="0"/>
                  <a:t>in </a:t>
                </a:r>
                <a14:m>
                  <m:oMath xmlns:m="http://schemas.openxmlformats.org/officeDocument/2006/math">
                    <m:sSub>
                      <m:sSubPr>
                        <m:ctrlPr>
                          <a:rPr lang="en-US" altLang="ko-KR" sz="1800" i="1" smtClean="0">
                            <a:latin typeface="Cambria Math" panose="02040503050406030204" pitchFamily="18" charset="0"/>
                          </a:rPr>
                        </m:ctrlPr>
                      </m:sSubPr>
                      <m:e>
                        <m:r>
                          <a:rPr lang="en-US" altLang="ko-KR" sz="1800" i="1" smtClean="0">
                            <a:latin typeface="Cambria Math" panose="02040503050406030204" pitchFamily="18" charset="0"/>
                          </a:rPr>
                          <m:t>𝑍</m:t>
                        </m:r>
                      </m:e>
                      <m:sub>
                        <m:r>
                          <a:rPr lang="en-US" altLang="ko-KR" sz="1800" i="1" smtClean="0">
                            <a:latin typeface="Cambria Math" panose="02040503050406030204" pitchFamily="18" charset="0"/>
                          </a:rPr>
                          <m:t>𝑝</m:t>
                        </m:r>
                      </m:sub>
                    </m:sSub>
                  </m:oMath>
                </a14:m>
                <a:endParaRPr lang="en-US" altLang="ko-KR" sz="1800" dirty="0"/>
              </a:p>
              <a:p>
                <a:pPr lvl="1">
                  <a:lnSpc>
                    <a:spcPct val="150000"/>
                  </a:lnSpc>
                </a:pPr>
                <a:r>
                  <a:rPr lang="en-US" altLang="ko-KR" sz="1800" dirty="0"/>
                  <a:t>Compute </a:t>
                </a:r>
                <a14:m>
                  <m:oMath xmlns:m="http://schemas.openxmlformats.org/officeDocument/2006/math">
                    <m:r>
                      <a:rPr lang="en-US" altLang="ko-KR" sz="1800" i="1" smtClean="0">
                        <a:latin typeface="Cambria Math" panose="02040503050406030204" pitchFamily="18" charset="0"/>
                      </a:rPr>
                      <m:t>𝑅</m:t>
                    </m:r>
                    <m:r>
                      <a:rPr lang="en-US" altLang="ko-KR" sz="1800" i="1" smtClean="0">
                        <a:latin typeface="Cambria Math" panose="02040503050406030204" pitchFamily="18" charset="0"/>
                      </a:rPr>
                      <m:t>= </m:t>
                    </m:r>
                    <m:sSup>
                      <m:sSupPr>
                        <m:ctrlPr>
                          <a:rPr lang="en-US" altLang="ko-KR" sz="1800" i="1" smtClean="0">
                            <a:latin typeface="Cambria Math" panose="02040503050406030204" pitchFamily="18" charset="0"/>
                          </a:rPr>
                        </m:ctrlPr>
                      </m:sSupPr>
                      <m:e>
                        <m:r>
                          <a:rPr lang="en-US" altLang="ko-KR" sz="1800" i="1" smtClean="0">
                            <a:latin typeface="Cambria Math" panose="02040503050406030204" pitchFamily="18" charset="0"/>
                          </a:rPr>
                          <m:t>𝑔</m:t>
                        </m:r>
                      </m:e>
                      <m:sup>
                        <m:r>
                          <a:rPr lang="en-US" altLang="ko-KR" sz="1800" i="1" smtClean="0">
                            <a:latin typeface="Cambria Math" panose="02040503050406030204" pitchFamily="18" charset="0"/>
                          </a:rPr>
                          <m:t>𝑟</m:t>
                        </m:r>
                      </m:sup>
                    </m:sSup>
                  </m:oMath>
                </a14:m>
                <a:r>
                  <a:rPr lang="en-US" altLang="ko-KR" sz="1800" dirty="0"/>
                  <a:t>, </a:t>
                </a:r>
                <a14:m>
                  <m:oMath xmlns:m="http://schemas.openxmlformats.org/officeDocument/2006/math">
                    <m:r>
                      <a:rPr lang="en-US" altLang="ko-KR" sz="1800" i="1" smtClean="0">
                        <a:latin typeface="Cambria Math" panose="02040503050406030204" pitchFamily="18" charset="0"/>
                      </a:rPr>
                      <m:t>𝑐</m:t>
                    </m:r>
                    <m:r>
                      <a:rPr lang="en-US" altLang="ko-KR" sz="1800" i="1" smtClean="0">
                        <a:latin typeface="Cambria Math" panose="02040503050406030204" pitchFamily="18" charset="0"/>
                      </a:rPr>
                      <m:t>=</m:t>
                    </m:r>
                    <m:r>
                      <a:rPr lang="en-US" altLang="ko-KR" sz="1800" i="1" smtClean="0">
                        <a:latin typeface="Cambria Math" panose="02040503050406030204" pitchFamily="18" charset="0"/>
                      </a:rPr>
                      <m:t>𝐻</m:t>
                    </m:r>
                    <m:d>
                      <m:dPr>
                        <m:ctrlPr>
                          <a:rPr lang="en-US" altLang="ko-KR" sz="1800" i="1" smtClean="0">
                            <a:latin typeface="Cambria Math" panose="02040503050406030204" pitchFamily="18" charset="0"/>
                          </a:rPr>
                        </m:ctrlPr>
                      </m:dPr>
                      <m:e>
                        <m:r>
                          <a:rPr lang="en-US" altLang="ko-KR" sz="1800" i="1" smtClean="0">
                            <a:latin typeface="Cambria Math" panose="02040503050406030204" pitchFamily="18" charset="0"/>
                          </a:rPr>
                          <m:t>𝑋</m:t>
                        </m:r>
                        <m:r>
                          <a:rPr lang="en-US" altLang="ko-KR" sz="1800" i="1" smtClean="0">
                            <a:latin typeface="Cambria Math" panose="02040503050406030204" pitchFamily="18" charset="0"/>
                          </a:rPr>
                          <m:t>, </m:t>
                        </m:r>
                        <m:r>
                          <a:rPr lang="en-US" altLang="ko-KR" sz="1800" i="1" smtClean="0">
                            <a:latin typeface="Cambria Math" panose="02040503050406030204" pitchFamily="18" charset="0"/>
                          </a:rPr>
                          <m:t>𝑅</m:t>
                        </m:r>
                        <m:r>
                          <a:rPr lang="en-US" altLang="ko-KR" sz="1800" i="1" smtClean="0">
                            <a:latin typeface="Cambria Math" panose="02040503050406030204" pitchFamily="18" charset="0"/>
                          </a:rPr>
                          <m:t>, </m:t>
                        </m:r>
                        <m:r>
                          <a:rPr lang="en-US" altLang="ko-KR" sz="1800" i="1" smtClean="0">
                            <a:latin typeface="Cambria Math" panose="02040503050406030204" pitchFamily="18" charset="0"/>
                          </a:rPr>
                          <m:t>𝑚</m:t>
                        </m:r>
                      </m:e>
                    </m:d>
                    <m:r>
                      <a:rPr lang="en-US" altLang="ko-KR" sz="1800" i="1" smtClean="0">
                        <a:latin typeface="Cambria Math" panose="02040503050406030204" pitchFamily="18" charset="0"/>
                      </a:rPr>
                      <m:t>, </m:t>
                    </m:r>
                    <m:r>
                      <a:rPr lang="en-US" altLang="ko-KR" sz="1800" i="1" smtClean="0">
                        <a:latin typeface="Cambria Math" panose="02040503050406030204" pitchFamily="18" charset="0"/>
                      </a:rPr>
                      <m:t>𝑠</m:t>
                    </m:r>
                    <m:r>
                      <a:rPr lang="en-US" altLang="ko-KR" sz="1800" i="1" smtClean="0">
                        <a:latin typeface="Cambria Math" panose="02040503050406030204" pitchFamily="18" charset="0"/>
                      </a:rPr>
                      <m:t>=</m:t>
                    </m:r>
                    <m:r>
                      <a:rPr lang="en-US" altLang="ko-KR" sz="1800" i="1" smtClean="0">
                        <a:latin typeface="Cambria Math" panose="02040503050406030204" pitchFamily="18" charset="0"/>
                      </a:rPr>
                      <m:t>𝑟</m:t>
                    </m:r>
                    <m:r>
                      <a:rPr lang="en-US" altLang="ko-KR" sz="1800" i="1" smtClean="0">
                        <a:latin typeface="Cambria Math" panose="02040503050406030204" pitchFamily="18" charset="0"/>
                      </a:rPr>
                      <m:t>+</m:t>
                    </m:r>
                    <m:r>
                      <a:rPr lang="en-US" altLang="ko-KR" sz="1800" i="1" smtClean="0">
                        <a:latin typeface="Cambria Math" panose="02040503050406030204" pitchFamily="18" charset="0"/>
                      </a:rPr>
                      <m:t>𝑐𝑥</m:t>
                    </m:r>
                  </m:oMath>
                </a14:m>
                <a:endParaRPr lang="en-US" altLang="ko-KR" sz="1800" dirty="0"/>
              </a:p>
              <a:p>
                <a:pPr lvl="1">
                  <a:lnSpc>
                    <a:spcPct val="150000"/>
                  </a:lnSpc>
                </a:pPr>
                <a:r>
                  <a:rPr lang="en-US" altLang="ko-KR" sz="1800" dirty="0"/>
                  <a:t>Signature : (</a:t>
                </a:r>
                <a14:m>
                  <m:oMath xmlns:m="http://schemas.openxmlformats.org/officeDocument/2006/math">
                    <m:r>
                      <a:rPr lang="en-US" altLang="ko-KR" sz="1800" i="1" smtClean="0">
                        <a:latin typeface="Cambria Math" panose="02040503050406030204" pitchFamily="18" charset="0"/>
                      </a:rPr>
                      <m:t>𝑅</m:t>
                    </m:r>
                    <m:r>
                      <a:rPr lang="en-US" altLang="ko-KR" sz="1800" i="1" smtClean="0">
                        <a:latin typeface="Cambria Math" panose="02040503050406030204" pitchFamily="18" charset="0"/>
                      </a:rPr>
                      <m:t>, </m:t>
                    </m:r>
                    <m:r>
                      <a:rPr lang="en-US" altLang="ko-KR" sz="1800" i="1" smtClean="0">
                        <a:latin typeface="Cambria Math" panose="02040503050406030204" pitchFamily="18" charset="0"/>
                      </a:rPr>
                      <m:t>𝑠</m:t>
                    </m:r>
                  </m:oMath>
                </a14:m>
                <a:r>
                  <a:rPr lang="en-US" altLang="ko-KR" sz="1800" dirty="0"/>
                  <a:t>)</a:t>
                </a:r>
              </a:p>
              <a:p>
                <a:pPr lvl="1">
                  <a:lnSpc>
                    <a:spcPct val="150000"/>
                  </a:lnSpc>
                </a:pPr>
                <a:r>
                  <a:rPr lang="en-US" altLang="ko-KR" sz="1800" dirty="0"/>
                  <a:t>Verify : </a:t>
                </a:r>
                <a14:m>
                  <m:oMath xmlns:m="http://schemas.openxmlformats.org/officeDocument/2006/math">
                    <m:sSup>
                      <m:sSupPr>
                        <m:ctrlPr>
                          <a:rPr lang="en-US" altLang="ko-KR" sz="1800" i="1" smtClean="0">
                            <a:latin typeface="Cambria Math" panose="02040503050406030204" pitchFamily="18" charset="0"/>
                          </a:rPr>
                        </m:ctrlPr>
                      </m:sSupPr>
                      <m:e>
                        <m:r>
                          <a:rPr lang="en-US" altLang="ko-KR" sz="1800" i="1" smtClean="0">
                            <a:latin typeface="Cambria Math" panose="02040503050406030204" pitchFamily="18" charset="0"/>
                          </a:rPr>
                          <m:t>𝑔</m:t>
                        </m:r>
                      </m:e>
                      <m:sup>
                        <m:r>
                          <a:rPr lang="en-US" altLang="ko-KR" sz="1800" i="1" smtClean="0">
                            <a:latin typeface="Cambria Math" panose="02040503050406030204" pitchFamily="18" charset="0"/>
                          </a:rPr>
                          <m:t>𝑟</m:t>
                        </m:r>
                      </m:sup>
                    </m:sSup>
                    <m:r>
                      <a:rPr lang="en-US" altLang="ko-KR" sz="1800" i="1" smtClean="0">
                        <a:latin typeface="Cambria Math" panose="02040503050406030204" pitchFamily="18" charset="0"/>
                      </a:rPr>
                      <m:t>=</m:t>
                    </m:r>
                    <m:r>
                      <a:rPr lang="en-US" altLang="ko-KR" sz="1800" i="1" smtClean="0">
                        <a:latin typeface="Cambria Math" panose="02040503050406030204" pitchFamily="18" charset="0"/>
                      </a:rPr>
                      <m:t>𝑅</m:t>
                    </m:r>
                    <m:sSup>
                      <m:sSupPr>
                        <m:ctrlPr>
                          <a:rPr lang="en-US" altLang="ko-KR" sz="1800" i="1">
                            <a:latin typeface="Cambria Math" panose="02040503050406030204" pitchFamily="18" charset="0"/>
                          </a:rPr>
                        </m:ctrlPr>
                      </m:sSupPr>
                      <m:e>
                        <m:r>
                          <a:rPr lang="en-US" altLang="ko-KR" sz="1800" i="1" smtClean="0">
                            <a:latin typeface="Cambria Math" panose="02040503050406030204" pitchFamily="18" charset="0"/>
                          </a:rPr>
                          <m:t>𝑋</m:t>
                        </m:r>
                      </m:e>
                      <m:sup>
                        <m:r>
                          <a:rPr lang="en-US" altLang="ko-KR" sz="1800" i="1" smtClean="0">
                            <a:latin typeface="Cambria Math" panose="02040503050406030204" pitchFamily="18" charset="0"/>
                          </a:rPr>
                          <m:t>𝑐</m:t>
                        </m:r>
                      </m:sup>
                    </m:sSup>
                    <m:r>
                      <a:rPr lang="en-US" altLang="ko-KR" sz="1800" i="1" smtClean="0">
                        <a:latin typeface="Cambria Math" panose="02040503050406030204" pitchFamily="18" charset="0"/>
                      </a:rPr>
                      <m:t> (=</m:t>
                    </m:r>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r>
                          <a:rPr lang="en-US" altLang="ko-KR" sz="1800" i="1">
                            <a:latin typeface="Cambria Math" panose="02040503050406030204" pitchFamily="18" charset="0"/>
                          </a:rPr>
                          <m:t>𝑟</m:t>
                        </m:r>
                      </m:sup>
                    </m:sSup>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𝑋</m:t>
                        </m:r>
                      </m:e>
                      <m:sup>
                        <m:r>
                          <a:rPr lang="en-US" altLang="ko-KR" sz="1800" i="1">
                            <a:latin typeface="Cambria Math" panose="02040503050406030204" pitchFamily="18" charset="0"/>
                          </a:rPr>
                          <m:t>𝑐</m:t>
                        </m:r>
                      </m:sup>
                    </m:sSup>
                    <m:r>
                      <a:rPr lang="en-US" altLang="ko-KR" sz="1800" i="1" smtClean="0">
                        <a:latin typeface="Cambria Math" panose="02040503050406030204" pitchFamily="18" charset="0"/>
                      </a:rPr>
                      <m:t>=</m:t>
                    </m:r>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r>
                          <a:rPr lang="en-US" altLang="ko-KR" sz="1800" i="1">
                            <a:latin typeface="Cambria Math" panose="02040503050406030204" pitchFamily="18" charset="0"/>
                          </a:rPr>
                          <m:t>𝑟</m:t>
                        </m:r>
                      </m:sup>
                    </m:sSup>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r>
                          <a:rPr lang="en-US" altLang="ko-KR" sz="1800" i="1" smtClean="0">
                            <a:latin typeface="Cambria Math" panose="02040503050406030204" pitchFamily="18" charset="0"/>
                          </a:rPr>
                          <m:t>𝑥𝑐</m:t>
                        </m:r>
                      </m:sup>
                    </m:sSup>
                    <m:r>
                      <a:rPr lang="en-US" altLang="ko-KR" sz="1800" i="1" smtClean="0">
                        <a:latin typeface="Cambria Math" panose="02040503050406030204" pitchFamily="18" charset="0"/>
                      </a:rPr>
                      <m:t>=</m:t>
                    </m:r>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r>
                          <a:rPr lang="en-US" altLang="ko-KR" sz="1800" i="1">
                            <a:latin typeface="Cambria Math" panose="02040503050406030204" pitchFamily="18" charset="0"/>
                          </a:rPr>
                          <m:t>𝑟</m:t>
                        </m:r>
                      </m:sup>
                    </m:sSup>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r>
                          <a:rPr lang="en-US" altLang="ko-KR" sz="1800" i="1" smtClean="0">
                            <a:latin typeface="Cambria Math" panose="02040503050406030204" pitchFamily="18" charset="0"/>
                          </a:rPr>
                          <m:t>𝑥</m:t>
                        </m:r>
                        <m:r>
                          <a:rPr lang="en-US" altLang="ko-KR" sz="1800" i="1" smtClean="0">
                            <a:latin typeface="Cambria Math" panose="02040503050406030204" pitchFamily="18" charset="0"/>
                          </a:rPr>
                          <m:t>(</m:t>
                        </m:r>
                        <m:r>
                          <a:rPr lang="en-US" altLang="ko-KR" sz="1800" i="1" smtClean="0">
                            <a:latin typeface="Cambria Math" panose="02040503050406030204" pitchFamily="18" charset="0"/>
                          </a:rPr>
                          <m:t>𝑠</m:t>
                        </m:r>
                        <m:r>
                          <a:rPr lang="en-US" altLang="ko-KR" sz="1800" i="1" smtClean="0">
                            <a:latin typeface="Cambria Math" panose="02040503050406030204" pitchFamily="18" charset="0"/>
                          </a:rPr>
                          <m:t>−</m:t>
                        </m:r>
                        <m:r>
                          <a:rPr lang="en-US" altLang="ko-KR" sz="1800" i="1" smtClean="0">
                            <a:latin typeface="Cambria Math" panose="02040503050406030204" pitchFamily="18" charset="0"/>
                          </a:rPr>
                          <m:t>𝑟</m:t>
                        </m:r>
                        <m:r>
                          <a:rPr lang="en-US" altLang="ko-KR" sz="1800" i="1" smtClean="0">
                            <a:latin typeface="Cambria Math" panose="02040503050406030204" pitchFamily="18" charset="0"/>
                          </a:rPr>
                          <m:t>)/</m:t>
                        </m:r>
                        <m:r>
                          <a:rPr lang="en-US" altLang="ko-KR" sz="1800" i="1" smtClean="0">
                            <a:latin typeface="Cambria Math" panose="02040503050406030204" pitchFamily="18" charset="0"/>
                          </a:rPr>
                          <m:t>𝑥</m:t>
                        </m:r>
                      </m:sup>
                    </m:sSup>
                    <m:r>
                      <a:rPr lang="en-US" altLang="ko-KR" sz="1800" i="1" smtClean="0">
                        <a:latin typeface="Cambria Math" panose="02040503050406030204" pitchFamily="18" charset="0"/>
                      </a:rPr>
                      <m:t>=</m:t>
                    </m:r>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r>
                          <a:rPr lang="en-US" altLang="ko-KR" sz="1800" i="1" smtClean="0">
                            <a:latin typeface="Cambria Math" panose="02040503050406030204" pitchFamily="18" charset="0"/>
                          </a:rPr>
                          <m:t>𝑠</m:t>
                        </m:r>
                      </m:sup>
                    </m:sSup>
                    <m:r>
                      <a:rPr lang="en-US" altLang="ko-KR" sz="1800" i="1" smtClean="0">
                        <a:latin typeface="Cambria Math" panose="02040503050406030204" pitchFamily="18" charset="0"/>
                      </a:rPr>
                      <m:t>)</m:t>
                    </m:r>
                  </m:oMath>
                </a14:m>
                <a:endParaRPr lang="ko-KR" altLang="en-US" sz="1800" dirty="0"/>
              </a:p>
            </p:txBody>
          </p:sp>
        </mc:Choice>
        <mc:Fallback>
          <p:sp>
            <p:nvSpPr>
              <p:cNvPr id="4" name="내용 개체 틀 2">
                <a:extLst>
                  <a:ext uri="{FF2B5EF4-FFF2-40B4-BE49-F238E27FC236}">
                    <a16:creationId xmlns:a16="http://schemas.microsoft.com/office/drawing/2014/main" id="{02019DD7-377F-43F6-BF3E-CAC947AD3137}"/>
                  </a:ext>
                </a:extLst>
              </p:cNvPr>
              <p:cNvSpPr txBox="1">
                <a:spLocks noRot="1" noChangeAspect="1" noMove="1" noResize="1" noEditPoints="1" noAdjustHandles="1" noChangeArrowheads="1" noChangeShapeType="1" noTextEdit="1"/>
              </p:cNvSpPr>
              <p:nvPr/>
            </p:nvSpPr>
            <p:spPr>
              <a:xfrm>
                <a:off x="838200" y="4005342"/>
                <a:ext cx="10515600" cy="2629385"/>
              </a:xfrm>
              <a:prstGeom prst="rect">
                <a:avLst/>
              </a:prstGeom>
              <a:blipFill>
                <a:blip r:embed="rId3"/>
                <a:stretch>
                  <a:fillRect l="-69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52494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내용 개체 틀 2">
                <a:extLst>
                  <a:ext uri="{FF2B5EF4-FFF2-40B4-BE49-F238E27FC236}">
                    <a16:creationId xmlns:a16="http://schemas.microsoft.com/office/drawing/2014/main" id="{E9670356-4580-4864-B402-9A4E54DB5DB0}"/>
                  </a:ext>
                </a:extLst>
              </p:cNvPr>
              <p:cNvSpPr txBox="1">
                <a:spLocks/>
              </p:cNvSpPr>
              <p:nvPr/>
            </p:nvSpPr>
            <p:spPr>
              <a:xfrm>
                <a:off x="838200" y="1637830"/>
                <a:ext cx="10515600" cy="358233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200" dirty="0"/>
                  <a:t>Naive way Multi-sign : n signer with a message m</a:t>
                </a:r>
              </a:p>
              <a:p>
                <a:pPr lvl="1">
                  <a:lnSpc>
                    <a:spcPct val="150000"/>
                  </a:lnSpc>
                </a:pPr>
                <a14:m>
                  <m:oMath xmlns:m="http://schemas.openxmlformats.org/officeDocument/2006/math">
                    <m:r>
                      <a:rPr lang="en-US" altLang="ko-KR" sz="1800" b="0" i="1" smtClean="0">
                        <a:latin typeface="Cambria Math" panose="02040503050406030204" pitchFamily="18" charset="0"/>
                      </a:rPr>
                      <m:t>𝐿</m:t>
                    </m:r>
                    <m:r>
                      <a:rPr lang="en-US" altLang="ko-KR" sz="1800" b="0" i="1" smtClean="0">
                        <a:latin typeface="Cambria Math" panose="02040503050406030204" pitchFamily="18" charset="0"/>
                      </a:rPr>
                      <m:t>=</m:t>
                    </m:r>
                    <m:d>
                      <m:dPr>
                        <m:begChr m:val="{"/>
                        <m:endChr m:val="}"/>
                        <m:ctrlPr>
                          <a:rPr lang="en-US" altLang="ko-KR" sz="1800" b="0" i="1" smtClean="0">
                            <a:latin typeface="Cambria Math" panose="02040503050406030204" pitchFamily="18" charset="0"/>
                          </a:rPr>
                        </m:ctrlPr>
                      </m:dPr>
                      <m:e>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𝑋</m:t>
                            </m:r>
                          </m:e>
                          <m:sub>
                            <m:r>
                              <a:rPr lang="en-US" altLang="ko-KR" sz="1800" b="0" i="1" smtClean="0">
                                <a:latin typeface="Cambria Math" panose="02040503050406030204" pitchFamily="18" charset="0"/>
                              </a:rPr>
                              <m:t>1</m:t>
                            </m:r>
                          </m:sub>
                        </m:sSub>
                        <m:r>
                          <a:rPr lang="en-US" altLang="ko-KR" sz="1800" b="0" i="1" smtClean="0">
                            <a:latin typeface="Cambria Math" panose="02040503050406030204" pitchFamily="18" charset="0"/>
                          </a:rPr>
                          <m:t>=</m:t>
                        </m:r>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𝑥</m:t>
                                </m:r>
                              </m:e>
                              <m:sub>
                                <m:r>
                                  <a:rPr lang="en-US" altLang="ko-KR" sz="1800" i="1">
                                    <a:latin typeface="Cambria Math" panose="02040503050406030204" pitchFamily="18" charset="0"/>
                                  </a:rPr>
                                  <m:t>1</m:t>
                                </m:r>
                              </m:sub>
                            </m:sSub>
                          </m:sup>
                        </m:sSup>
                        <m:r>
                          <a:rPr lang="en-US" altLang="ko-KR" sz="1800" b="0" i="1" smtClean="0">
                            <a:latin typeface="Cambria Math" panose="02040503050406030204" pitchFamily="18" charset="0"/>
                          </a:rPr>
                          <m:t>, …,</m:t>
                        </m:r>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𝑋</m:t>
                            </m:r>
                          </m:e>
                          <m:sub>
                            <m:r>
                              <a:rPr lang="en-US" altLang="ko-KR" sz="1800" b="0" i="1" smtClean="0">
                                <a:latin typeface="Cambria Math" panose="02040503050406030204" pitchFamily="18" charset="0"/>
                              </a:rPr>
                              <m:t>𝑛</m:t>
                            </m:r>
                          </m:sub>
                        </m:sSub>
                        <m:r>
                          <a:rPr lang="en-US" altLang="ko-KR" sz="1800" b="0" i="1" smtClean="0">
                            <a:latin typeface="Cambria Math" panose="02040503050406030204" pitchFamily="18" charset="0"/>
                          </a:rPr>
                          <m:t>=</m:t>
                        </m:r>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𝑥</m:t>
                                </m:r>
                              </m:e>
                              <m:sub>
                                <m:r>
                                  <a:rPr lang="en-US" altLang="ko-KR" sz="1800" b="0" i="1" smtClean="0">
                                    <a:latin typeface="Cambria Math" panose="02040503050406030204" pitchFamily="18" charset="0"/>
                                  </a:rPr>
                                  <m:t>𝑛</m:t>
                                </m:r>
                              </m:sub>
                            </m:sSub>
                          </m:sup>
                        </m:sSup>
                      </m:e>
                    </m:d>
                  </m:oMath>
                </a14:m>
                <a:r>
                  <a:rPr lang="en-US" altLang="ko-KR" sz="1800" dirty="0"/>
                  <a:t> set of public key</a:t>
                </a:r>
              </a:p>
              <a:p>
                <a:pPr lvl="1">
                  <a:lnSpc>
                    <a:spcPct val="150000"/>
                  </a:lnSpc>
                </a:pPr>
                <a14:m>
                  <m:oMath xmlns:m="http://schemas.openxmlformats.org/officeDocument/2006/math">
                    <m:r>
                      <a:rPr lang="en-US" altLang="ko-KR" sz="1800" b="0" i="1" smtClean="0">
                        <a:latin typeface="Cambria Math" panose="02040503050406030204" pitchFamily="18" charset="0"/>
                      </a:rPr>
                      <m:t>𝑅</m:t>
                    </m:r>
                    <m:r>
                      <a:rPr lang="en-US" altLang="ko-KR" sz="1800" b="0" i="1" smtClean="0">
                        <a:latin typeface="Cambria Math" panose="02040503050406030204" pitchFamily="18" charset="0"/>
                      </a:rPr>
                      <m:t>= </m:t>
                    </m:r>
                    <m:nary>
                      <m:naryPr>
                        <m:chr m:val="∏"/>
                        <m:limLoc m:val="subSup"/>
                        <m:ctrlPr>
                          <a:rPr lang="en-US" altLang="ko-KR" sz="1800" b="0" i="1" smtClean="0">
                            <a:latin typeface="Cambria Math" panose="02040503050406030204" pitchFamily="18" charset="0"/>
                          </a:rPr>
                        </m:ctrlPr>
                      </m:naryPr>
                      <m:sub>
                        <m:r>
                          <m:rPr>
                            <m:brk m:alnAt="25"/>
                          </m:rPr>
                          <a:rPr lang="en-US" altLang="ko-KR" sz="1800" b="0" i="1" smtClean="0">
                            <a:latin typeface="Cambria Math" panose="02040503050406030204" pitchFamily="18" charset="0"/>
                          </a:rPr>
                          <m:t>𝑖</m:t>
                        </m:r>
                        <m:r>
                          <a:rPr lang="en-US" altLang="ko-KR" sz="1800" b="0" i="1" smtClean="0">
                            <a:latin typeface="Cambria Math" panose="02040503050406030204" pitchFamily="18" charset="0"/>
                          </a:rPr>
                          <m:t>=1</m:t>
                        </m:r>
                      </m:sub>
                      <m:sup>
                        <m:r>
                          <a:rPr lang="en-US" altLang="ko-KR" sz="1800" b="0" i="1" smtClean="0">
                            <a:latin typeface="Cambria Math" panose="02040503050406030204" pitchFamily="18" charset="0"/>
                          </a:rPr>
                          <m:t>𝑛</m:t>
                        </m:r>
                      </m:sup>
                      <m:e>
                        <m:sSub>
                          <m:sSubPr>
                            <m:ctrlPr>
                              <a:rPr lang="en-US" altLang="ko-KR" sz="1800" b="0" i="1" smtClean="0">
                                <a:latin typeface="Cambria Math" panose="02040503050406030204" pitchFamily="18" charset="0"/>
                              </a:rPr>
                            </m:ctrlPr>
                          </m:sSubPr>
                          <m:e>
                            <m:r>
                              <a:rPr lang="en-US" altLang="ko-KR" sz="1800" b="0" i="1" smtClean="0">
                                <a:latin typeface="Cambria Math" panose="02040503050406030204" pitchFamily="18" charset="0"/>
                              </a:rPr>
                              <m:t>𝑅</m:t>
                            </m:r>
                          </m:e>
                          <m:sub>
                            <m:r>
                              <a:rPr lang="en-US" altLang="ko-KR" sz="1800" b="0" i="1" smtClean="0">
                                <a:latin typeface="Cambria Math" panose="02040503050406030204" pitchFamily="18" charset="0"/>
                              </a:rPr>
                              <m:t>𝑖</m:t>
                            </m:r>
                          </m:sub>
                        </m:sSub>
                      </m:e>
                    </m:nary>
                    <m:r>
                      <a:rPr lang="en-US" altLang="ko-KR" sz="1800" b="0" i="1" smtClean="0">
                        <a:latin typeface="Cambria Math" panose="02040503050406030204" pitchFamily="18" charset="0"/>
                      </a:rPr>
                      <m:t>    :</m:t>
                    </m:r>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𝑅</m:t>
                        </m:r>
                      </m:e>
                      <m:sub>
                        <m:r>
                          <a:rPr lang="en-US" altLang="ko-KR" sz="1800" i="1">
                            <a:latin typeface="Cambria Math" panose="02040503050406030204" pitchFamily="18" charset="0"/>
                          </a:rPr>
                          <m:t>𝑖</m:t>
                        </m:r>
                      </m:sub>
                    </m:sSub>
                  </m:oMath>
                </a14:m>
                <a:r>
                  <a:rPr lang="en-US" altLang="ko-KR" sz="1800" dirty="0"/>
                  <a:t> = </a:t>
                </a:r>
                <a14:m>
                  <m:oMath xmlns:m="http://schemas.openxmlformats.org/officeDocument/2006/math">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𝑟</m:t>
                            </m:r>
                          </m:e>
                          <m:sub>
                            <m:r>
                              <a:rPr lang="en-US" altLang="ko-KR" sz="1800" b="0" i="1" smtClean="0">
                                <a:latin typeface="Cambria Math" panose="02040503050406030204" pitchFamily="18" charset="0"/>
                              </a:rPr>
                              <m:t>𝑖</m:t>
                            </m:r>
                          </m:sub>
                        </m:sSub>
                      </m:sup>
                    </m:sSup>
                  </m:oMath>
                </a14:m>
                <a:endParaRPr lang="en-US" altLang="ko-KR" sz="1800" dirty="0"/>
              </a:p>
              <a:p>
                <a:pPr lvl="1">
                  <a:lnSpc>
                    <a:spcPct val="150000"/>
                  </a:lnSpc>
                </a:pPr>
                <a14:m>
                  <m:oMath xmlns:m="http://schemas.openxmlformats.org/officeDocument/2006/math">
                    <m:r>
                      <a:rPr lang="en-US" altLang="ko-KR" sz="1800" b="0" i="1" smtClean="0">
                        <a:latin typeface="Cambria Math" panose="02040503050406030204" pitchFamily="18" charset="0"/>
                      </a:rPr>
                      <m:t>𝑐</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𝐻</m:t>
                    </m:r>
                    <m:d>
                      <m:dPr>
                        <m:ctrlPr>
                          <a:rPr lang="en-US" altLang="ko-KR" sz="1800" b="0" i="1" smtClean="0">
                            <a:latin typeface="Cambria Math" panose="02040503050406030204" pitchFamily="18" charset="0"/>
                          </a:rPr>
                        </m:ctrlPr>
                      </m:dPr>
                      <m:e>
                        <m:acc>
                          <m:accPr>
                            <m:chr m:val="̃"/>
                            <m:ctrlPr>
                              <a:rPr lang="en-US" altLang="ko-KR" sz="1800" b="0" i="1" smtClean="0">
                                <a:latin typeface="Cambria Math" panose="02040503050406030204" pitchFamily="18" charset="0"/>
                              </a:rPr>
                            </m:ctrlPr>
                          </m:accPr>
                          <m:e>
                            <m:r>
                              <a:rPr lang="en-US" altLang="ko-KR" sz="1800" b="0" i="1" smtClean="0">
                                <a:latin typeface="Cambria Math" panose="02040503050406030204" pitchFamily="18" charset="0"/>
                              </a:rPr>
                              <m:t>𝑋</m:t>
                            </m:r>
                          </m:e>
                        </m:acc>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𝑅</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𝑚</m:t>
                        </m:r>
                      </m:e>
                    </m:d>
                    <m:r>
                      <a:rPr lang="en-US" altLang="ko-KR" sz="1800" b="0" i="1" smtClean="0">
                        <a:latin typeface="Cambria Math" panose="02040503050406030204" pitchFamily="18" charset="0"/>
                      </a:rPr>
                      <m:t>: </m:t>
                    </m:r>
                    <m:acc>
                      <m:accPr>
                        <m:chr m:val="̃"/>
                        <m:ctrlPr>
                          <a:rPr lang="en-US" altLang="ko-KR" sz="1800" i="1">
                            <a:latin typeface="Cambria Math" panose="02040503050406030204" pitchFamily="18" charset="0"/>
                          </a:rPr>
                        </m:ctrlPr>
                      </m:accPr>
                      <m:e>
                        <m:r>
                          <a:rPr lang="en-US" altLang="ko-KR" sz="1800" i="1">
                            <a:latin typeface="Cambria Math" panose="02040503050406030204" pitchFamily="18" charset="0"/>
                          </a:rPr>
                          <m:t>𝑋</m:t>
                        </m:r>
                      </m:e>
                    </m:acc>
                  </m:oMath>
                </a14:m>
                <a:r>
                  <a:rPr lang="en-US" altLang="ko-KR" sz="1800" dirty="0"/>
                  <a:t> = </a:t>
                </a:r>
                <a14:m>
                  <m:oMath xmlns:m="http://schemas.openxmlformats.org/officeDocument/2006/math">
                    <m:nary>
                      <m:naryPr>
                        <m:chr m:val="∏"/>
                        <m:limLoc m:val="subSup"/>
                        <m:ctrlPr>
                          <a:rPr lang="en-US" altLang="ko-KR" sz="1800" i="1">
                            <a:latin typeface="Cambria Math" panose="02040503050406030204" pitchFamily="18" charset="0"/>
                          </a:rPr>
                        </m:ctrlPr>
                      </m:naryPr>
                      <m:sub>
                        <m:r>
                          <m:rPr>
                            <m:brk m:alnAt="25"/>
                          </m:rPr>
                          <a:rPr lang="en-US" altLang="ko-KR" sz="1800" i="1">
                            <a:latin typeface="Cambria Math" panose="02040503050406030204" pitchFamily="18" charset="0"/>
                          </a:rPr>
                          <m:t>𝑖</m:t>
                        </m:r>
                        <m:r>
                          <a:rPr lang="en-US" altLang="ko-KR" sz="1800" i="1">
                            <a:latin typeface="Cambria Math" panose="02040503050406030204" pitchFamily="18" charset="0"/>
                          </a:rPr>
                          <m:t>=1</m:t>
                        </m:r>
                      </m:sub>
                      <m:sup>
                        <m:r>
                          <a:rPr lang="en-US" altLang="ko-KR" sz="1800" i="1">
                            <a:latin typeface="Cambria Math" panose="02040503050406030204" pitchFamily="18" charset="0"/>
                          </a:rPr>
                          <m:t>𝑛</m:t>
                        </m:r>
                      </m:sup>
                      <m:e>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𝑋</m:t>
                            </m:r>
                          </m:e>
                          <m:sub>
                            <m:r>
                              <a:rPr lang="en-US" altLang="ko-KR" sz="1800" i="1">
                                <a:latin typeface="Cambria Math" panose="02040503050406030204" pitchFamily="18" charset="0"/>
                              </a:rPr>
                              <m:t>𝑖</m:t>
                            </m:r>
                          </m:sub>
                        </m:sSub>
                      </m:e>
                    </m:nary>
                  </m:oMath>
                </a14:m>
                <a:endParaRPr lang="en-US" altLang="ko-KR" sz="1800" dirty="0"/>
              </a:p>
              <a:p>
                <a:pPr lvl="1">
                  <a:lnSpc>
                    <a:spcPct val="150000"/>
                  </a:lnSpc>
                </a:pPr>
                <a14:m>
                  <m:oMath xmlns:m="http://schemas.openxmlformats.org/officeDocument/2006/math">
                    <m:r>
                      <a:rPr lang="en-US" altLang="ko-KR" sz="1800" b="0" i="1" smtClean="0">
                        <a:latin typeface="Cambria Math" panose="02040503050406030204" pitchFamily="18" charset="0"/>
                      </a:rPr>
                      <m:t>𝑠</m:t>
                    </m:r>
                    <m:r>
                      <a:rPr lang="en-US" altLang="ko-KR" sz="1800" b="0" i="1" smtClean="0">
                        <a:latin typeface="Cambria Math" panose="02040503050406030204" pitchFamily="18" charset="0"/>
                      </a:rPr>
                      <m:t>=</m:t>
                    </m:r>
                    <m:nary>
                      <m:naryPr>
                        <m:chr m:val="∏"/>
                        <m:limLoc m:val="subSup"/>
                        <m:ctrlPr>
                          <a:rPr lang="en-US" altLang="ko-KR" sz="1800" i="1">
                            <a:latin typeface="Cambria Math" panose="02040503050406030204" pitchFamily="18" charset="0"/>
                          </a:rPr>
                        </m:ctrlPr>
                      </m:naryPr>
                      <m:sub>
                        <m:r>
                          <m:rPr>
                            <m:brk m:alnAt="25"/>
                          </m:rPr>
                          <a:rPr lang="en-US" altLang="ko-KR" sz="1800" i="1">
                            <a:latin typeface="Cambria Math" panose="02040503050406030204" pitchFamily="18" charset="0"/>
                          </a:rPr>
                          <m:t>𝑖</m:t>
                        </m:r>
                        <m:r>
                          <a:rPr lang="en-US" altLang="ko-KR" sz="1800" i="1">
                            <a:latin typeface="Cambria Math" panose="02040503050406030204" pitchFamily="18" charset="0"/>
                          </a:rPr>
                          <m:t>=1</m:t>
                        </m:r>
                      </m:sub>
                      <m:sup>
                        <m:r>
                          <a:rPr lang="en-US" altLang="ko-KR" sz="1800" i="1">
                            <a:latin typeface="Cambria Math" panose="02040503050406030204" pitchFamily="18" charset="0"/>
                          </a:rPr>
                          <m:t>𝑛</m:t>
                        </m:r>
                      </m:sup>
                      <m:e>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𝑠</m:t>
                            </m:r>
                          </m:e>
                          <m:sub>
                            <m:r>
                              <a:rPr lang="en-US" altLang="ko-KR" sz="1800" i="1">
                                <a:latin typeface="Cambria Math" panose="02040503050406030204" pitchFamily="18" charset="0"/>
                              </a:rPr>
                              <m:t>𝑖</m:t>
                            </m:r>
                          </m:sub>
                        </m:sSub>
                      </m:e>
                    </m:nary>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𝑚𝑜𝑑</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𝑝</m:t>
                    </m:r>
                  </m:oMath>
                </a14:m>
                <a:r>
                  <a:rPr lang="en-US" altLang="ko-KR" sz="1800" dirty="0"/>
                  <a:t>   : </a:t>
                </a:r>
                <a14:m>
                  <m:oMath xmlns:m="http://schemas.openxmlformats.org/officeDocument/2006/math">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𝑠</m:t>
                        </m:r>
                      </m:e>
                      <m:sub>
                        <m:r>
                          <a:rPr lang="en-US" altLang="ko-KR" sz="1800" i="1">
                            <a:latin typeface="Cambria Math" panose="02040503050406030204" pitchFamily="18" charset="0"/>
                          </a:rPr>
                          <m:t>𝑖</m:t>
                        </m:r>
                      </m:sub>
                    </m:sSub>
                    <m:r>
                      <a:rPr lang="en-US" altLang="ko-KR" sz="1800" b="0" i="1" smtClean="0">
                        <a:latin typeface="Cambria Math" panose="02040503050406030204" pitchFamily="18" charset="0"/>
                      </a:rPr>
                      <m:t>=</m:t>
                    </m:r>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𝑟</m:t>
                        </m:r>
                      </m:e>
                      <m:sub>
                        <m:r>
                          <a:rPr lang="en-US" altLang="ko-KR" sz="1800" i="1">
                            <a:latin typeface="Cambria Math" panose="02040503050406030204" pitchFamily="18" charset="0"/>
                          </a:rPr>
                          <m:t>𝑖</m:t>
                        </m:r>
                      </m:sub>
                    </m:sSub>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𝑐</m:t>
                    </m:r>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𝑥</m:t>
                        </m:r>
                      </m:e>
                      <m:sub>
                        <m:r>
                          <a:rPr lang="en-US" altLang="ko-KR" sz="1800" i="1">
                            <a:latin typeface="Cambria Math" panose="02040503050406030204" pitchFamily="18" charset="0"/>
                          </a:rPr>
                          <m:t>𝑖</m:t>
                        </m:r>
                      </m:sub>
                    </m:sSub>
                  </m:oMath>
                </a14:m>
                <a:endParaRPr lang="en-US" altLang="ko-KR" sz="1800" dirty="0"/>
              </a:p>
              <a:p>
                <a:pPr lvl="1">
                  <a:lnSpc>
                    <a:spcPct val="150000"/>
                  </a:lnSpc>
                </a:pPr>
                <a:r>
                  <a:rPr lang="en-US" altLang="ko-KR" sz="1800" dirty="0"/>
                  <a:t>Signature : (</a:t>
                </a:r>
                <a14:m>
                  <m:oMath xmlns:m="http://schemas.openxmlformats.org/officeDocument/2006/math">
                    <m:r>
                      <a:rPr lang="en-US" altLang="ko-KR" sz="1800" b="0" i="1" smtClean="0">
                        <a:latin typeface="Cambria Math" panose="02040503050406030204" pitchFamily="18" charset="0"/>
                      </a:rPr>
                      <m:t>𝑅</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𝑠</m:t>
                    </m:r>
                  </m:oMath>
                </a14:m>
                <a:r>
                  <a:rPr lang="en-US" altLang="ko-KR" sz="1800" dirty="0"/>
                  <a:t>)</a:t>
                </a:r>
              </a:p>
              <a:p>
                <a:pPr lvl="1">
                  <a:lnSpc>
                    <a:spcPct val="150000"/>
                  </a:lnSpc>
                </a:pPr>
                <a:r>
                  <a:rPr lang="en-US" altLang="ko-KR" sz="1800" dirty="0"/>
                  <a:t>Verify : </a:t>
                </a:r>
                <a14:m>
                  <m:oMath xmlns:m="http://schemas.openxmlformats.org/officeDocument/2006/math">
                    <m:sSup>
                      <m:sSupPr>
                        <m:ctrlPr>
                          <a:rPr lang="en-US" altLang="ko-KR" sz="1800" i="1" smtClean="0">
                            <a:latin typeface="Cambria Math" panose="02040503050406030204" pitchFamily="18" charset="0"/>
                          </a:rPr>
                        </m:ctrlPr>
                      </m:sSupPr>
                      <m:e>
                        <m:r>
                          <a:rPr lang="en-US" altLang="ko-KR" sz="1800" i="1">
                            <a:latin typeface="Cambria Math" panose="02040503050406030204" pitchFamily="18" charset="0"/>
                          </a:rPr>
                          <m:t>𝑔</m:t>
                        </m:r>
                      </m:e>
                      <m:sup>
                        <m:r>
                          <a:rPr lang="en-US" altLang="ko-KR" sz="1800" b="0" i="1" smtClean="0">
                            <a:latin typeface="Cambria Math" panose="02040503050406030204" pitchFamily="18" charset="0"/>
                          </a:rPr>
                          <m:t>𝑠</m:t>
                        </m:r>
                      </m:sup>
                    </m:sSup>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𝑅</m:t>
                    </m:r>
                    <m:sSup>
                      <m:sSupPr>
                        <m:ctrlPr>
                          <a:rPr lang="en-US" altLang="ko-KR" sz="1800" b="0" i="1" smtClean="0">
                            <a:latin typeface="Cambria Math" panose="02040503050406030204" pitchFamily="18" charset="0"/>
                          </a:rPr>
                        </m:ctrlPr>
                      </m:sSupPr>
                      <m:e>
                        <m:acc>
                          <m:accPr>
                            <m:chr m:val="̃"/>
                            <m:ctrlPr>
                              <a:rPr lang="en-US" altLang="ko-KR" sz="1800" b="0" i="1" smtClean="0">
                                <a:latin typeface="Cambria Math" panose="02040503050406030204" pitchFamily="18" charset="0"/>
                              </a:rPr>
                            </m:ctrlPr>
                          </m:accPr>
                          <m:e>
                            <m:r>
                              <a:rPr lang="en-US" altLang="ko-KR" sz="1800" b="0" i="1" smtClean="0">
                                <a:latin typeface="Cambria Math" panose="02040503050406030204" pitchFamily="18" charset="0"/>
                              </a:rPr>
                              <m:t>𝑋</m:t>
                            </m:r>
                          </m:e>
                        </m:acc>
                      </m:e>
                      <m:sup>
                        <m:r>
                          <a:rPr lang="en-US" altLang="ko-KR" sz="1800" b="0" i="1" smtClean="0">
                            <a:latin typeface="Cambria Math" panose="02040503050406030204" pitchFamily="18" charset="0"/>
                          </a:rPr>
                          <m:t>𝑐</m:t>
                        </m:r>
                      </m:sup>
                    </m:sSup>
                  </m:oMath>
                </a14:m>
                <a:endParaRPr lang="en-US" altLang="ko-KR" sz="1800" dirty="0"/>
              </a:p>
              <a:p>
                <a:pPr lvl="1">
                  <a:lnSpc>
                    <a:spcPct val="150000"/>
                  </a:lnSpc>
                </a:pPr>
                <a:endParaRPr lang="en-US" altLang="ko-KR" sz="1800" dirty="0"/>
              </a:p>
            </p:txBody>
          </p:sp>
        </mc:Choice>
        <mc:Fallback>
          <p:sp>
            <p:nvSpPr>
              <p:cNvPr id="4" name="내용 개체 틀 2">
                <a:extLst>
                  <a:ext uri="{FF2B5EF4-FFF2-40B4-BE49-F238E27FC236}">
                    <a16:creationId xmlns:a16="http://schemas.microsoft.com/office/drawing/2014/main" id="{E9670356-4580-4864-B402-9A4E54DB5DB0}"/>
                  </a:ext>
                </a:extLst>
              </p:cNvPr>
              <p:cNvSpPr txBox="1">
                <a:spLocks noRot="1" noChangeAspect="1" noMove="1" noResize="1" noEditPoints="1" noAdjustHandles="1" noChangeArrowheads="1" noChangeShapeType="1" noTextEdit="1"/>
              </p:cNvSpPr>
              <p:nvPr/>
            </p:nvSpPr>
            <p:spPr>
              <a:xfrm>
                <a:off x="838200" y="1637830"/>
                <a:ext cx="10515600" cy="3582339"/>
              </a:xfrm>
              <a:prstGeom prst="rect">
                <a:avLst/>
              </a:prstGeom>
              <a:blipFill>
                <a:blip r:embed="rId2"/>
                <a:stretch>
                  <a:fillRect l="-696"/>
                </a:stretch>
              </a:blipFill>
            </p:spPr>
            <p:txBody>
              <a:bodyPr/>
              <a:lstStyle/>
              <a:p>
                <a:r>
                  <a:rPr lang="ko-KR" altLang="en-US">
                    <a:noFill/>
                  </a:rPr>
                  <a:t> </a:t>
                </a:r>
              </a:p>
            </p:txBody>
          </p:sp>
        </mc:Fallback>
      </mc:AlternateContent>
      <p:sp>
        <p:nvSpPr>
          <p:cNvPr id="7" name="내용 개체 틀 2">
            <a:extLst>
              <a:ext uri="{FF2B5EF4-FFF2-40B4-BE49-F238E27FC236}">
                <a16:creationId xmlns:a16="http://schemas.microsoft.com/office/drawing/2014/main" id="{B28EA493-45EF-48DA-9F53-007BD6ECF68C}"/>
              </a:ext>
            </a:extLst>
          </p:cNvPr>
          <p:cNvSpPr txBox="1">
            <a:spLocks/>
          </p:cNvSpPr>
          <p:nvPr/>
        </p:nvSpPr>
        <p:spPr>
          <a:xfrm>
            <a:off x="838200" y="5220169"/>
            <a:ext cx="10515600" cy="80304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200" dirty="0"/>
              <a:t>Rogue-key attack</a:t>
            </a:r>
            <a:r>
              <a:rPr lang="ko-KR" altLang="en-US" sz="2200" dirty="0"/>
              <a:t>에 취약</a:t>
            </a:r>
            <a:endParaRPr lang="en-US" altLang="ko-KR" sz="1800" dirty="0"/>
          </a:p>
          <a:p>
            <a:pPr lvl="1">
              <a:lnSpc>
                <a:spcPct val="150000"/>
              </a:lnSpc>
            </a:pPr>
            <a:endParaRPr lang="en-US" altLang="ko-KR" sz="1800" dirty="0"/>
          </a:p>
        </p:txBody>
      </p:sp>
      <p:sp>
        <p:nvSpPr>
          <p:cNvPr id="10" name="제목 1">
            <a:extLst>
              <a:ext uri="{FF2B5EF4-FFF2-40B4-BE49-F238E27FC236}">
                <a16:creationId xmlns:a16="http://schemas.microsoft.com/office/drawing/2014/main" id="{1BC64F12-902F-4459-83C0-E1CD9A544557}"/>
              </a:ext>
            </a:extLst>
          </p:cNvPr>
          <p:cNvSpPr>
            <a:spLocks noGrp="1"/>
          </p:cNvSpPr>
          <p:nvPr>
            <p:ph type="title"/>
          </p:nvPr>
        </p:nvSpPr>
        <p:spPr>
          <a:xfrm>
            <a:off x="838200" y="365125"/>
            <a:ext cx="10515600" cy="1325563"/>
          </a:xfrm>
        </p:spPr>
        <p:txBody>
          <a:bodyPr/>
          <a:lstStyle/>
          <a:p>
            <a:r>
              <a:rPr lang="en-US" altLang="ko-KR" dirty="0" err="1"/>
              <a:t>Schnorr</a:t>
            </a:r>
            <a:r>
              <a:rPr lang="en-US" altLang="ko-KR" dirty="0"/>
              <a:t> signature</a:t>
            </a:r>
            <a:endParaRPr lang="ko-KR" altLang="en-US" dirty="0"/>
          </a:p>
        </p:txBody>
      </p:sp>
    </p:spTree>
    <p:extLst>
      <p:ext uri="{BB962C8B-B14F-4D97-AF65-F5344CB8AC3E}">
        <p14:creationId xmlns:p14="http://schemas.microsoft.com/office/powerpoint/2010/main" val="408037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내용 개체 틀 2">
                <a:extLst>
                  <a:ext uri="{FF2B5EF4-FFF2-40B4-BE49-F238E27FC236}">
                    <a16:creationId xmlns:a16="http://schemas.microsoft.com/office/drawing/2014/main" id="{E9670356-4580-4864-B402-9A4E54DB5DB0}"/>
                  </a:ext>
                </a:extLst>
              </p:cNvPr>
              <p:cNvSpPr txBox="1">
                <a:spLocks/>
              </p:cNvSpPr>
              <p:nvPr/>
            </p:nvSpPr>
            <p:spPr>
              <a:xfrm>
                <a:off x="838200" y="1637830"/>
                <a:ext cx="10515600" cy="320475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000" dirty="0"/>
                  <a:t>Key generation </a:t>
                </a:r>
                <a14:m>
                  <m:oMath xmlns:m="http://schemas.openxmlformats.org/officeDocument/2006/math">
                    <m:d>
                      <m:dPr>
                        <m:ctrlPr>
                          <a:rPr lang="en-US" altLang="ko-KR" sz="2000" b="0" i="0" smtClean="0">
                            <a:latin typeface="Cambria Math" panose="02040503050406030204" pitchFamily="18" charset="0"/>
                          </a:rPr>
                        </m:ctrlPr>
                      </m:dPr>
                      <m:e>
                        <m:r>
                          <a:rPr lang="en-US" altLang="ko-KR" sz="2000" b="0" i="1" smtClean="0">
                            <a:latin typeface="Cambria Math" panose="02040503050406030204" pitchFamily="18" charset="0"/>
                          </a:rPr>
                          <m:t>𝑠𝑘</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𝑝𝑘</m:t>
                        </m:r>
                        <m:r>
                          <a:rPr lang="en-US" altLang="ko-KR" sz="2000" b="0" i="1" smtClean="0">
                            <a:latin typeface="Cambria Math" panose="02040503050406030204" pitchFamily="18" charset="0"/>
                          </a:rPr>
                          <m:t> </m:t>
                        </m:r>
                      </m:e>
                    </m:d>
                    <m:r>
                      <a:rPr lang="en-US" altLang="ko-KR" sz="2000" b="0" i="1" smtClean="0">
                        <a:latin typeface="Cambria Math" panose="02040503050406030204" pitchFamily="18" charset="0"/>
                      </a:rPr>
                      <m:t> </m:t>
                    </m:r>
                    <m:r>
                      <a:rPr lang="en-US" altLang="ko-KR" sz="2000" b="0" i="1" smtClean="0">
                        <a:latin typeface="Cambria Math" panose="02040503050406030204" pitchFamily="18" charset="0"/>
                        <a:ea typeface="Cambria Math" panose="02040503050406030204" pitchFamily="18" charset="0"/>
                      </a:rPr>
                      <m:t>∈</m:t>
                    </m:r>
                    <m:d>
                      <m:dPr>
                        <m:begChr m:val="{"/>
                        <m:endChr m:val="}"/>
                        <m:ctrlPr>
                          <a:rPr lang="en-US" altLang="ko-KR" sz="2000" b="0" i="1" smtClean="0">
                            <a:latin typeface="Cambria Math" panose="02040503050406030204" pitchFamily="18" charset="0"/>
                            <a:ea typeface="Cambria Math" panose="02040503050406030204" pitchFamily="18" charset="0"/>
                          </a:rPr>
                        </m:ctrlPr>
                      </m:dPr>
                      <m:e>
                        <m:r>
                          <a:rPr lang="en-US" altLang="ko-KR" sz="2000" b="0" i="1" smtClean="0">
                            <a:latin typeface="Cambria Math" panose="02040503050406030204" pitchFamily="18" charset="0"/>
                            <a:ea typeface="Cambria Math" panose="02040503050406030204" pitchFamily="18" charset="0"/>
                          </a:rPr>
                          <m:t>1, </m:t>
                        </m:r>
                        <m:r>
                          <a:rPr lang="en-US" altLang="ko-KR" sz="2000" b="0" i="1" smtClean="0">
                            <a:latin typeface="Cambria Math" panose="02040503050406030204" pitchFamily="18" charset="0"/>
                            <a:ea typeface="Cambria Math" panose="02040503050406030204" pitchFamily="18" charset="0"/>
                          </a:rPr>
                          <m:t>𝑛</m:t>
                        </m:r>
                        <m:r>
                          <a:rPr lang="en-US" altLang="ko-KR" sz="2000" b="0" i="1" smtClean="0">
                            <a:latin typeface="Cambria Math" panose="02040503050406030204" pitchFamily="18" charset="0"/>
                            <a:ea typeface="Cambria Math" panose="02040503050406030204" pitchFamily="18" charset="0"/>
                          </a:rPr>
                          <m:t>−1</m:t>
                        </m:r>
                      </m:e>
                    </m:d>
                    <m:r>
                      <a:rPr lang="en-US" altLang="ko-KR" sz="2000" b="0" i="1" smtClean="0">
                        <a:latin typeface="Cambria Math" panose="02040503050406030204" pitchFamily="18" charset="0"/>
                        <a:ea typeface="Cambria Math" panose="02040503050406030204" pitchFamily="18" charset="0"/>
                      </a:rPr>
                      <m:t>, </m:t>
                    </m:r>
                    <m:r>
                      <a:rPr lang="en-US" altLang="ko-KR" sz="2000" b="0" i="1" smtClean="0">
                        <a:latin typeface="Cambria Math" panose="02040503050406030204" pitchFamily="18" charset="0"/>
                        <a:ea typeface="Cambria Math" panose="02040503050406030204" pitchFamily="18" charset="0"/>
                      </a:rPr>
                      <m:t>𝑤h𝑒𝑟𝑒</m:t>
                    </m:r>
                    <m:r>
                      <a:rPr lang="en-US" altLang="ko-KR" sz="2000" b="0" i="1" smtClean="0">
                        <a:latin typeface="Cambria Math" panose="02040503050406030204" pitchFamily="18" charset="0"/>
                        <a:ea typeface="Cambria Math" panose="02040503050406030204" pitchFamily="18" charset="0"/>
                      </a:rPr>
                      <m:t> </m:t>
                    </m:r>
                    <m:r>
                      <a:rPr lang="en-US" altLang="ko-KR" sz="2000" b="0" i="1" smtClean="0">
                        <a:latin typeface="Cambria Math" panose="02040503050406030204" pitchFamily="18" charset="0"/>
                        <a:ea typeface="Cambria Math" panose="02040503050406030204" pitchFamily="18" charset="0"/>
                      </a:rPr>
                      <m:t>𝑝𝑘</m:t>
                    </m:r>
                    <m:r>
                      <a:rPr lang="en-US" altLang="ko-KR" sz="2000" b="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𝑠𝑘</m:t>
                    </m:r>
                    <m:r>
                      <a:rPr lang="en-US" altLang="ko-KR" sz="2000" b="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𝐺</m:t>
                    </m:r>
                  </m:oMath>
                </a14:m>
                <a:endParaRPr lang="en-US" altLang="ko-KR" sz="2000" dirty="0"/>
              </a:p>
              <a:p>
                <a:pPr>
                  <a:lnSpc>
                    <a:spcPct val="150000"/>
                  </a:lnSpc>
                </a:pPr>
                <a:r>
                  <a:rPr lang="en-US" altLang="ko-KR" sz="2000" dirty="0"/>
                  <a:t>Signing message m</a:t>
                </a:r>
              </a:p>
              <a:p>
                <a:pPr lvl="1">
                  <a:lnSpc>
                    <a:spcPct val="150000"/>
                  </a:lnSpc>
                </a:pPr>
                <a:r>
                  <a:rPr lang="en-US" altLang="ko-KR" sz="1800" dirty="0"/>
                  <a:t>Select </a:t>
                </a:r>
                <a14:m>
                  <m:oMath xmlns:m="http://schemas.openxmlformats.org/officeDocument/2006/math">
                    <m:r>
                      <a:rPr lang="en-US" altLang="ko-KR" sz="1800" i="1">
                        <a:latin typeface="Cambria Math" panose="02040503050406030204" pitchFamily="18" charset="0"/>
                      </a:rPr>
                      <m:t>𝑘</m:t>
                    </m:r>
                  </m:oMath>
                </a14:m>
                <a:r>
                  <a:rPr lang="en-US" altLang="ko-KR" sz="1800" dirty="0"/>
                  <a:t> in </a:t>
                </a:r>
                <a14:m>
                  <m:oMath xmlns:m="http://schemas.openxmlformats.org/officeDocument/2006/math">
                    <m:d>
                      <m:dPr>
                        <m:begChr m:val="{"/>
                        <m:endChr m:val="}"/>
                        <m:ctrlPr>
                          <a:rPr lang="en-US" altLang="ko-KR" sz="1800" b="0" i="1" smtClean="0">
                            <a:latin typeface="Cambria Math" panose="02040503050406030204" pitchFamily="18" charset="0"/>
                            <a:ea typeface="Cambria Math" panose="02040503050406030204" pitchFamily="18" charset="0"/>
                          </a:rPr>
                        </m:ctrlPr>
                      </m:dPr>
                      <m:e>
                        <m:r>
                          <a:rPr lang="en-US" altLang="ko-KR" sz="1800" b="0" i="1" smtClean="0">
                            <a:latin typeface="Cambria Math" panose="02040503050406030204" pitchFamily="18" charset="0"/>
                            <a:ea typeface="Cambria Math" panose="02040503050406030204" pitchFamily="18" charset="0"/>
                          </a:rPr>
                          <m:t>1, </m:t>
                        </m:r>
                        <m:r>
                          <a:rPr lang="en-US" altLang="ko-KR" sz="1800" b="0" i="1" smtClean="0">
                            <a:latin typeface="Cambria Math" panose="02040503050406030204" pitchFamily="18" charset="0"/>
                            <a:ea typeface="Cambria Math" panose="02040503050406030204" pitchFamily="18" charset="0"/>
                          </a:rPr>
                          <m:t>𝑛</m:t>
                        </m:r>
                        <m:r>
                          <a:rPr lang="en-US" altLang="ko-KR" sz="1800" b="0" i="1" smtClean="0">
                            <a:latin typeface="Cambria Math" panose="02040503050406030204" pitchFamily="18" charset="0"/>
                            <a:ea typeface="Cambria Math" panose="02040503050406030204" pitchFamily="18" charset="0"/>
                          </a:rPr>
                          <m:t>−1</m:t>
                        </m:r>
                      </m:e>
                    </m:d>
                  </m:oMath>
                </a14:m>
                <a:endParaRPr lang="en-US" altLang="ko-KR" sz="1800" dirty="0"/>
              </a:p>
              <a:p>
                <a:pPr lvl="1">
                  <a:lnSpc>
                    <a:spcPct val="150000"/>
                  </a:lnSpc>
                </a:pPr>
                <a14:m>
                  <m:oMath xmlns:m="http://schemas.openxmlformats.org/officeDocument/2006/math">
                    <m:r>
                      <a:rPr lang="en-US" altLang="ko-KR" sz="1800" b="0" i="1" smtClean="0">
                        <a:latin typeface="Cambria Math" panose="02040503050406030204" pitchFamily="18" charset="0"/>
                      </a:rPr>
                      <m:t>𝑄</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𝑘𝐺</m:t>
                    </m:r>
                  </m:oMath>
                </a14:m>
                <a:endParaRPr lang="en-US" altLang="ko-KR" sz="1800" dirty="0"/>
              </a:p>
              <a:p>
                <a:pPr lvl="1">
                  <a:lnSpc>
                    <a:spcPct val="150000"/>
                  </a:lnSpc>
                </a:pPr>
                <a14:m>
                  <m:oMath xmlns:m="http://schemas.openxmlformats.org/officeDocument/2006/math">
                    <m:r>
                      <a:rPr lang="en-US" altLang="ko-KR" sz="1800" b="0" i="1" smtClean="0">
                        <a:latin typeface="Cambria Math" panose="02040503050406030204" pitchFamily="18" charset="0"/>
                      </a:rPr>
                      <m:t>𝑟</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𝐻</m:t>
                    </m:r>
                    <m:d>
                      <m:dPr>
                        <m:ctrlPr>
                          <a:rPr lang="en-US" altLang="ko-KR" sz="1800" b="0" i="1" smtClean="0">
                            <a:latin typeface="Cambria Math" panose="02040503050406030204" pitchFamily="18" charset="0"/>
                          </a:rPr>
                        </m:ctrlPr>
                      </m:dPr>
                      <m:e>
                        <m:r>
                          <a:rPr lang="en-US" altLang="ko-KR" sz="1800" b="0" i="1" smtClean="0">
                            <a:latin typeface="Cambria Math" panose="02040503050406030204" pitchFamily="18" charset="0"/>
                          </a:rPr>
                          <m:t>𝑄</m:t>
                        </m:r>
                        <m:d>
                          <m:dPr>
                            <m:begChr m:val="|"/>
                            <m:endChr m:val="|"/>
                            <m:ctrlPr>
                              <a:rPr lang="en-US" altLang="ko-KR" sz="1800" b="0" i="1" smtClean="0">
                                <a:latin typeface="Cambria Math" panose="02040503050406030204" pitchFamily="18" charset="0"/>
                              </a:rPr>
                            </m:ctrlPr>
                          </m:dPr>
                          <m:e>
                            <m:d>
                              <m:dPr>
                                <m:begChr m:val="|"/>
                                <m:endChr m:val="|"/>
                                <m:ctrlPr>
                                  <a:rPr lang="en-US" altLang="ko-KR" sz="1800" b="0" i="1" smtClean="0">
                                    <a:latin typeface="Cambria Math" panose="02040503050406030204" pitchFamily="18" charset="0"/>
                                  </a:rPr>
                                </m:ctrlPr>
                              </m:dPr>
                              <m:e>
                                <m:r>
                                  <a:rPr lang="en-US" altLang="ko-KR" sz="1800" b="0" i="1" smtClean="0">
                                    <a:latin typeface="Cambria Math" panose="02040503050406030204" pitchFamily="18" charset="0"/>
                                  </a:rPr>
                                  <m:t>𝑝𝑘</m:t>
                                </m:r>
                              </m:e>
                            </m:d>
                          </m:e>
                        </m:d>
                        <m:r>
                          <a:rPr lang="en-US" altLang="ko-KR" sz="1800" b="0" i="1" smtClean="0">
                            <a:latin typeface="Cambria Math" panose="02040503050406030204" pitchFamily="18" charset="0"/>
                          </a:rPr>
                          <m:t>𝑚</m:t>
                        </m:r>
                      </m:e>
                    </m:d>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𝑚𝑜𝑑</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𝑛</m:t>
                    </m:r>
                  </m:oMath>
                </a14:m>
                <a:endParaRPr lang="en-US" altLang="ko-KR" sz="1800" b="0" dirty="0"/>
              </a:p>
              <a:p>
                <a:pPr lvl="1">
                  <a:lnSpc>
                    <a:spcPct val="150000"/>
                  </a:lnSpc>
                </a:pPr>
                <a14:m>
                  <m:oMath xmlns:m="http://schemas.openxmlformats.org/officeDocument/2006/math">
                    <m:r>
                      <a:rPr lang="en-US" altLang="ko-KR" sz="1800" b="0" i="1" smtClean="0">
                        <a:latin typeface="Cambria Math" panose="02040503050406030204" pitchFamily="18" charset="0"/>
                      </a:rPr>
                      <m:t>𝑠</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𝑘</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𝑟</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𝑠𝑘</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𝑚𝑜𝑑</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𝑛</m:t>
                    </m:r>
                  </m:oMath>
                </a14:m>
                <a:endParaRPr lang="en-US" altLang="ko-KR" sz="1800" dirty="0"/>
              </a:p>
            </p:txBody>
          </p:sp>
        </mc:Choice>
        <mc:Fallback>
          <p:sp>
            <p:nvSpPr>
              <p:cNvPr id="4" name="내용 개체 틀 2">
                <a:extLst>
                  <a:ext uri="{FF2B5EF4-FFF2-40B4-BE49-F238E27FC236}">
                    <a16:creationId xmlns:a16="http://schemas.microsoft.com/office/drawing/2014/main" id="{E9670356-4580-4864-B402-9A4E54DB5DB0}"/>
                  </a:ext>
                </a:extLst>
              </p:cNvPr>
              <p:cNvSpPr txBox="1">
                <a:spLocks noRot="1" noChangeAspect="1" noMove="1" noResize="1" noEditPoints="1" noAdjustHandles="1" noChangeArrowheads="1" noChangeShapeType="1" noTextEdit="1"/>
              </p:cNvSpPr>
              <p:nvPr/>
            </p:nvSpPr>
            <p:spPr>
              <a:xfrm>
                <a:off x="838200" y="1637830"/>
                <a:ext cx="10515600" cy="3204758"/>
              </a:xfrm>
              <a:prstGeom prst="rect">
                <a:avLst/>
              </a:prstGeom>
              <a:blipFill>
                <a:blip r:embed="rId2"/>
                <a:stretch>
                  <a:fillRect l="-522"/>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7" name="내용 개체 틀 2">
                <a:extLst>
                  <a:ext uri="{FF2B5EF4-FFF2-40B4-BE49-F238E27FC236}">
                    <a16:creationId xmlns:a16="http://schemas.microsoft.com/office/drawing/2014/main" id="{B28EA493-45EF-48DA-9F53-007BD6ECF68C}"/>
                  </a:ext>
                </a:extLst>
              </p:cNvPr>
              <p:cNvSpPr txBox="1">
                <a:spLocks/>
              </p:cNvSpPr>
              <p:nvPr/>
            </p:nvSpPr>
            <p:spPr>
              <a:xfrm>
                <a:off x="838200" y="4641671"/>
                <a:ext cx="10515600" cy="2020386"/>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000" dirty="0"/>
                  <a:t>Verify</a:t>
                </a:r>
              </a:p>
              <a:p>
                <a:pPr lvl="1">
                  <a:lnSpc>
                    <a:spcPct val="150000"/>
                  </a:lnSpc>
                </a:pPr>
                <a14:m>
                  <m:oMath xmlns:m="http://schemas.openxmlformats.org/officeDocument/2006/math">
                    <m:r>
                      <a:rPr lang="en-US" altLang="ko-KR" sz="1800" b="0" i="1" smtClean="0">
                        <a:latin typeface="Cambria Math" panose="02040503050406030204" pitchFamily="18" charset="0"/>
                      </a:rPr>
                      <m:t>𝑄</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𝑠𝐺</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𝑟</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𝑝𝑘</m:t>
                    </m:r>
                    <m:r>
                      <a:rPr lang="en-US" altLang="ko-KR" sz="1800" b="0" i="1" smtClean="0">
                        <a:latin typeface="Cambria Math" panose="02040503050406030204" pitchFamily="18" charset="0"/>
                      </a:rPr>
                      <m:t>=</m:t>
                    </m:r>
                    <m:d>
                      <m:dPr>
                        <m:ctrlPr>
                          <a:rPr lang="en-US" altLang="ko-KR" sz="1800" b="0" i="1" smtClean="0">
                            <a:latin typeface="Cambria Math" panose="02040503050406030204" pitchFamily="18" charset="0"/>
                          </a:rPr>
                        </m:ctrlPr>
                      </m:dPr>
                      <m:e>
                        <m:r>
                          <a:rPr lang="en-US" altLang="ko-KR" sz="1800" b="0" i="1" smtClean="0">
                            <a:latin typeface="Cambria Math" panose="02040503050406030204" pitchFamily="18" charset="0"/>
                          </a:rPr>
                          <m:t>𝑘</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𝑟</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𝑠𝑘</m:t>
                        </m:r>
                      </m:e>
                    </m:d>
                    <m:r>
                      <a:rPr lang="en-US" altLang="ko-KR" sz="1800" b="0" i="1" smtClean="0">
                        <a:latin typeface="Cambria Math" panose="02040503050406030204" pitchFamily="18" charset="0"/>
                      </a:rPr>
                      <m:t>𝐺</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𝑟</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𝑠𝑘</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𝐺</m:t>
                    </m:r>
                  </m:oMath>
                </a14:m>
                <a:endParaRPr lang="en-US" altLang="ko-KR" sz="1800" dirty="0"/>
              </a:p>
              <a:p>
                <a:pPr lvl="1">
                  <a:lnSpc>
                    <a:spcPct val="150000"/>
                  </a:lnSpc>
                </a:pPr>
                <a14:m>
                  <m:oMath xmlns:m="http://schemas.openxmlformats.org/officeDocument/2006/math">
                    <m:r>
                      <a:rPr lang="en-US" altLang="ko-KR" sz="1800" b="0" i="1" smtClean="0">
                        <a:latin typeface="Cambria Math" panose="02040503050406030204" pitchFamily="18" charset="0"/>
                      </a:rPr>
                      <m:t>𝑣</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𝐻</m:t>
                    </m:r>
                    <m:d>
                      <m:dPr>
                        <m:ctrlPr>
                          <a:rPr lang="en-US" altLang="ko-KR" sz="1800" i="1">
                            <a:latin typeface="Cambria Math" panose="02040503050406030204" pitchFamily="18" charset="0"/>
                          </a:rPr>
                        </m:ctrlPr>
                      </m:dPr>
                      <m:e>
                        <m:r>
                          <a:rPr lang="en-US" altLang="ko-KR" sz="1800" i="1">
                            <a:latin typeface="Cambria Math" panose="02040503050406030204" pitchFamily="18" charset="0"/>
                          </a:rPr>
                          <m:t>𝑄</m:t>
                        </m:r>
                        <m:d>
                          <m:dPr>
                            <m:begChr m:val="|"/>
                            <m:endChr m:val="|"/>
                            <m:ctrlPr>
                              <a:rPr lang="en-US" altLang="ko-KR" sz="1800" i="1">
                                <a:latin typeface="Cambria Math" panose="02040503050406030204" pitchFamily="18" charset="0"/>
                              </a:rPr>
                            </m:ctrlPr>
                          </m:dPr>
                          <m:e>
                            <m:d>
                              <m:dPr>
                                <m:begChr m:val="|"/>
                                <m:endChr m:val="|"/>
                                <m:ctrlPr>
                                  <a:rPr lang="en-US" altLang="ko-KR" sz="1800" i="1">
                                    <a:latin typeface="Cambria Math" panose="02040503050406030204" pitchFamily="18" charset="0"/>
                                  </a:rPr>
                                </m:ctrlPr>
                              </m:dPr>
                              <m:e>
                                <m:r>
                                  <a:rPr lang="en-US" altLang="ko-KR" sz="1800" i="1">
                                    <a:latin typeface="Cambria Math" panose="02040503050406030204" pitchFamily="18" charset="0"/>
                                  </a:rPr>
                                  <m:t>𝑝𝑘</m:t>
                                </m:r>
                              </m:e>
                            </m:d>
                          </m:e>
                        </m:d>
                        <m:r>
                          <a:rPr lang="en-US" altLang="ko-KR" sz="1800" i="1">
                            <a:latin typeface="Cambria Math" panose="02040503050406030204" pitchFamily="18" charset="0"/>
                          </a:rPr>
                          <m:t>𝑚</m:t>
                        </m:r>
                      </m:e>
                    </m:d>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𝑚𝑜𝑑</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𝑛</m:t>
                    </m:r>
                  </m:oMath>
                </a14:m>
                <a:endParaRPr lang="en-US" altLang="ko-KR" sz="1800" dirty="0"/>
              </a:p>
              <a:p>
                <a:pPr lvl="1">
                  <a:lnSpc>
                    <a:spcPct val="150000"/>
                  </a:lnSpc>
                </a:pPr>
                <a:r>
                  <a:rPr lang="en-US" altLang="ko-KR" sz="1800" dirty="0"/>
                  <a:t>If </a:t>
                </a:r>
                <a14:m>
                  <m:oMath xmlns:m="http://schemas.openxmlformats.org/officeDocument/2006/math">
                    <m:r>
                      <a:rPr lang="en-US" altLang="ko-KR" sz="1800" b="0" i="1" smtClean="0">
                        <a:latin typeface="Cambria Math" panose="02040503050406030204" pitchFamily="18" charset="0"/>
                      </a:rPr>
                      <m:t>𝑣</m:t>
                    </m:r>
                    <m:r>
                      <a:rPr lang="en-US" altLang="ko-KR" sz="1800" b="0" i="0" smtClean="0">
                        <a:latin typeface="Cambria Math" panose="02040503050406030204" pitchFamily="18" charset="0"/>
                      </a:rPr>
                      <m:t>=</m:t>
                    </m:r>
                    <m:r>
                      <m:rPr>
                        <m:sty m:val="p"/>
                      </m:rPr>
                      <a:rPr lang="en-US" altLang="ko-KR" sz="1800" b="0" i="0" smtClean="0">
                        <a:latin typeface="Cambria Math" panose="02040503050406030204" pitchFamily="18" charset="0"/>
                      </a:rPr>
                      <m:t>r</m:t>
                    </m:r>
                    <m:r>
                      <a:rPr lang="en-US" altLang="ko-KR" sz="1800" b="0" i="0" smtClean="0">
                        <a:latin typeface="Cambria Math" panose="02040503050406030204" pitchFamily="18" charset="0"/>
                      </a:rPr>
                      <m:t> </m:t>
                    </m:r>
                  </m:oMath>
                </a14:m>
                <a:r>
                  <a:rPr lang="en-US" altLang="ko-KR" sz="1800" dirty="0"/>
                  <a:t> return 1, else 0</a:t>
                </a:r>
              </a:p>
              <a:p>
                <a:pPr lvl="1">
                  <a:lnSpc>
                    <a:spcPct val="150000"/>
                  </a:lnSpc>
                </a:pPr>
                <a:endParaRPr lang="en-US" altLang="ko-KR" sz="1800" dirty="0"/>
              </a:p>
              <a:p>
                <a:pPr lvl="1">
                  <a:lnSpc>
                    <a:spcPct val="150000"/>
                  </a:lnSpc>
                </a:pPr>
                <a:endParaRPr lang="en-US" altLang="ko-KR" sz="1800" dirty="0"/>
              </a:p>
              <a:p>
                <a:pPr lvl="1">
                  <a:lnSpc>
                    <a:spcPct val="150000"/>
                  </a:lnSpc>
                </a:pPr>
                <a:endParaRPr lang="en-US" altLang="ko-KR" sz="1800" dirty="0"/>
              </a:p>
              <a:p>
                <a:pPr lvl="1">
                  <a:lnSpc>
                    <a:spcPct val="150000"/>
                  </a:lnSpc>
                </a:pPr>
                <a:endParaRPr lang="en-US" altLang="ko-KR" sz="1400" dirty="0"/>
              </a:p>
              <a:p>
                <a:pPr lvl="1">
                  <a:lnSpc>
                    <a:spcPct val="150000"/>
                  </a:lnSpc>
                </a:pPr>
                <a:endParaRPr lang="en-US" altLang="ko-KR" sz="1800" dirty="0"/>
              </a:p>
            </p:txBody>
          </p:sp>
        </mc:Choice>
        <mc:Fallback>
          <p:sp>
            <p:nvSpPr>
              <p:cNvPr id="7" name="내용 개체 틀 2">
                <a:extLst>
                  <a:ext uri="{FF2B5EF4-FFF2-40B4-BE49-F238E27FC236}">
                    <a16:creationId xmlns:a16="http://schemas.microsoft.com/office/drawing/2014/main" id="{B28EA493-45EF-48DA-9F53-007BD6ECF68C}"/>
                  </a:ext>
                </a:extLst>
              </p:cNvPr>
              <p:cNvSpPr txBox="1">
                <a:spLocks noRot="1" noChangeAspect="1" noMove="1" noResize="1" noEditPoints="1" noAdjustHandles="1" noChangeArrowheads="1" noChangeShapeType="1" noTextEdit="1"/>
              </p:cNvSpPr>
              <p:nvPr/>
            </p:nvSpPr>
            <p:spPr>
              <a:xfrm>
                <a:off x="838200" y="4641671"/>
                <a:ext cx="10515600" cy="2020386"/>
              </a:xfrm>
              <a:prstGeom prst="rect">
                <a:avLst/>
              </a:prstGeom>
              <a:blipFill>
                <a:blip r:embed="rId3"/>
                <a:stretch>
                  <a:fillRect l="-522"/>
                </a:stretch>
              </a:blipFill>
            </p:spPr>
            <p:txBody>
              <a:bodyPr/>
              <a:lstStyle/>
              <a:p>
                <a:r>
                  <a:rPr lang="ko-KR" altLang="en-US">
                    <a:noFill/>
                  </a:rPr>
                  <a:t> </a:t>
                </a:r>
              </a:p>
            </p:txBody>
          </p:sp>
        </mc:Fallback>
      </mc:AlternateContent>
      <p:sp>
        <p:nvSpPr>
          <p:cNvPr id="10" name="제목 1">
            <a:extLst>
              <a:ext uri="{FF2B5EF4-FFF2-40B4-BE49-F238E27FC236}">
                <a16:creationId xmlns:a16="http://schemas.microsoft.com/office/drawing/2014/main" id="{1BC64F12-902F-4459-83C0-E1CD9A544557}"/>
              </a:ext>
            </a:extLst>
          </p:cNvPr>
          <p:cNvSpPr>
            <a:spLocks noGrp="1"/>
          </p:cNvSpPr>
          <p:nvPr>
            <p:ph type="title"/>
          </p:nvPr>
        </p:nvSpPr>
        <p:spPr>
          <a:xfrm>
            <a:off x="838200" y="365125"/>
            <a:ext cx="10515600" cy="1325563"/>
          </a:xfrm>
        </p:spPr>
        <p:txBody>
          <a:bodyPr/>
          <a:lstStyle/>
          <a:p>
            <a:r>
              <a:rPr lang="en-US" altLang="ko-KR" dirty="0"/>
              <a:t>EC-</a:t>
            </a:r>
            <a:r>
              <a:rPr lang="en-US" altLang="ko-KR" dirty="0" err="1"/>
              <a:t>Schnorr</a:t>
            </a:r>
            <a:r>
              <a:rPr lang="en-US" altLang="ko-KR" dirty="0"/>
              <a:t> signature</a:t>
            </a:r>
            <a:endParaRPr lang="ko-KR" altLang="en-US" dirty="0"/>
          </a:p>
        </p:txBody>
      </p:sp>
    </p:spTree>
    <p:extLst>
      <p:ext uri="{BB962C8B-B14F-4D97-AF65-F5344CB8AC3E}">
        <p14:creationId xmlns:p14="http://schemas.microsoft.com/office/powerpoint/2010/main" val="2807606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44747F-7C0A-456F-9255-4B7915DBA5A0}"/>
              </a:ext>
            </a:extLst>
          </p:cNvPr>
          <p:cNvSpPr>
            <a:spLocks noGrp="1"/>
          </p:cNvSpPr>
          <p:nvPr>
            <p:ph type="title"/>
          </p:nvPr>
        </p:nvSpPr>
        <p:spPr/>
        <p:txBody>
          <a:bodyPr/>
          <a:lstStyle/>
          <a:p>
            <a:r>
              <a:rPr lang="en-US" altLang="ko-KR" dirty="0"/>
              <a:t>EC-</a:t>
            </a:r>
            <a:r>
              <a:rPr lang="en-US" altLang="ko-KR" dirty="0" err="1"/>
              <a:t>Schnorr</a:t>
            </a:r>
            <a:r>
              <a:rPr lang="en-US" altLang="ko-KR" dirty="0"/>
              <a:t> multi-signature</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6D51F54A-0A65-4DEF-B79C-934A5B1C3B8F}"/>
                  </a:ext>
                </a:extLst>
              </p:cNvPr>
              <p:cNvSpPr>
                <a:spLocks noGrp="1"/>
              </p:cNvSpPr>
              <p:nvPr>
                <p:ph idx="1"/>
              </p:nvPr>
            </p:nvSpPr>
            <p:spPr>
              <a:xfrm>
                <a:off x="838200" y="1573698"/>
                <a:ext cx="10515600" cy="4799110"/>
              </a:xfrm>
            </p:spPr>
            <p:txBody>
              <a:bodyPr>
                <a:normAutofit fontScale="62500" lnSpcReduction="20000"/>
              </a:bodyPr>
              <a:lstStyle/>
              <a:p>
                <a:pPr>
                  <a:lnSpc>
                    <a:spcPct val="170000"/>
                  </a:lnSpc>
                </a:pPr>
                <a:r>
                  <a:rPr lang="en-US" altLang="ko-KR" sz="2800" dirty="0"/>
                  <a:t>Key generation </a:t>
                </a:r>
                <a14:m>
                  <m:oMath xmlns:m="http://schemas.openxmlformats.org/officeDocument/2006/math">
                    <m:d>
                      <m:dPr>
                        <m:ctrlPr>
                          <a:rPr lang="en-US" altLang="ko-KR" sz="2800" b="0" i="1" smtClean="0">
                            <a:latin typeface="Cambria Math" panose="02040503050406030204" pitchFamily="18" charset="0"/>
                          </a:rPr>
                        </m:ctrlPr>
                      </m:dPr>
                      <m:e>
                        <m:r>
                          <a:rPr lang="en-US" altLang="ko-KR" sz="2800" b="0" i="1" smtClean="0">
                            <a:latin typeface="Cambria Math" panose="02040503050406030204" pitchFamily="18" charset="0"/>
                          </a:rPr>
                          <m:t>𝑠𝑘</m:t>
                        </m:r>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𝑝𝑘</m:t>
                        </m:r>
                        <m:r>
                          <a:rPr lang="en-US" altLang="ko-KR" sz="2800" b="0" i="1" smtClean="0">
                            <a:latin typeface="Cambria Math" panose="02040503050406030204" pitchFamily="18" charset="0"/>
                          </a:rPr>
                          <m:t> </m:t>
                        </m:r>
                      </m:e>
                    </m:d>
                    <m:r>
                      <a:rPr lang="en-US" altLang="ko-KR" sz="2800" b="0" i="1" smtClean="0">
                        <a:latin typeface="Cambria Math" panose="02040503050406030204" pitchFamily="18" charset="0"/>
                      </a:rPr>
                      <m:t> </m:t>
                    </m:r>
                    <m:r>
                      <a:rPr lang="en-US" altLang="ko-KR" sz="2800" b="0" i="1" smtClean="0">
                        <a:latin typeface="Cambria Math" panose="02040503050406030204" pitchFamily="18" charset="0"/>
                        <a:ea typeface="Cambria Math" panose="02040503050406030204" pitchFamily="18" charset="0"/>
                      </a:rPr>
                      <m:t>∈</m:t>
                    </m:r>
                    <m:d>
                      <m:dPr>
                        <m:begChr m:val="{"/>
                        <m:endChr m:val="}"/>
                        <m:ctrlPr>
                          <a:rPr lang="en-US" altLang="ko-KR" sz="2800" b="0" i="1" smtClean="0">
                            <a:latin typeface="Cambria Math" panose="02040503050406030204" pitchFamily="18" charset="0"/>
                            <a:ea typeface="Cambria Math" panose="02040503050406030204" pitchFamily="18" charset="0"/>
                          </a:rPr>
                        </m:ctrlPr>
                      </m:dPr>
                      <m:e>
                        <m:r>
                          <a:rPr lang="en-US" altLang="ko-KR" sz="2800" b="0" i="1" smtClean="0">
                            <a:latin typeface="Cambria Math" panose="02040503050406030204" pitchFamily="18" charset="0"/>
                            <a:ea typeface="Cambria Math" panose="02040503050406030204" pitchFamily="18" charset="0"/>
                          </a:rPr>
                          <m:t>1, </m:t>
                        </m:r>
                        <m:r>
                          <a:rPr lang="en-US" altLang="ko-KR" sz="2800" b="0" i="1" smtClean="0">
                            <a:latin typeface="Cambria Math" panose="02040503050406030204" pitchFamily="18" charset="0"/>
                            <a:ea typeface="Cambria Math" panose="02040503050406030204" pitchFamily="18" charset="0"/>
                          </a:rPr>
                          <m:t>𝑛</m:t>
                        </m:r>
                        <m:r>
                          <a:rPr lang="en-US" altLang="ko-KR" sz="2800" b="0" i="1" smtClean="0">
                            <a:latin typeface="Cambria Math" panose="02040503050406030204" pitchFamily="18" charset="0"/>
                            <a:ea typeface="Cambria Math" panose="02040503050406030204" pitchFamily="18" charset="0"/>
                          </a:rPr>
                          <m:t>−1</m:t>
                        </m:r>
                      </m:e>
                    </m:d>
                    <m:r>
                      <a:rPr lang="en-US" altLang="ko-KR" sz="2800" b="0" i="1" smtClean="0">
                        <a:latin typeface="Cambria Math" panose="02040503050406030204" pitchFamily="18" charset="0"/>
                        <a:ea typeface="Cambria Math" panose="02040503050406030204" pitchFamily="18" charset="0"/>
                      </a:rPr>
                      <m:t>, </m:t>
                    </m:r>
                    <m:r>
                      <a:rPr lang="en-US" altLang="ko-KR" sz="2800" b="0" i="1" smtClean="0">
                        <a:latin typeface="Cambria Math" panose="02040503050406030204" pitchFamily="18" charset="0"/>
                        <a:ea typeface="Cambria Math" panose="02040503050406030204" pitchFamily="18" charset="0"/>
                      </a:rPr>
                      <m:t>𝑤h𝑒𝑟𝑒</m:t>
                    </m:r>
                    <m:r>
                      <a:rPr lang="en-US" altLang="ko-KR" sz="2800" b="0" i="1" smtClean="0">
                        <a:latin typeface="Cambria Math" panose="02040503050406030204" pitchFamily="18" charset="0"/>
                        <a:ea typeface="Cambria Math" panose="02040503050406030204" pitchFamily="18" charset="0"/>
                      </a:rPr>
                      <m:t> </m:t>
                    </m:r>
                    <m:r>
                      <a:rPr lang="en-US" altLang="ko-KR" sz="2800" b="0" i="1" smtClean="0">
                        <a:latin typeface="Cambria Math" panose="02040503050406030204" pitchFamily="18" charset="0"/>
                        <a:ea typeface="Cambria Math" panose="02040503050406030204" pitchFamily="18" charset="0"/>
                      </a:rPr>
                      <m:t>𝑝𝑘</m:t>
                    </m:r>
                    <m:r>
                      <a:rPr lang="en-US" altLang="ko-KR" sz="2800" b="0" i="1" smtClean="0">
                        <a:latin typeface="Cambria Math" panose="02040503050406030204" pitchFamily="18" charset="0"/>
                        <a:ea typeface="Cambria Math" panose="02040503050406030204" pitchFamily="18" charset="0"/>
                      </a:rPr>
                      <m:t>=</m:t>
                    </m:r>
                    <m:r>
                      <a:rPr lang="en-US" altLang="ko-KR" sz="2800" b="0" i="1" smtClean="0">
                        <a:latin typeface="Cambria Math" panose="02040503050406030204" pitchFamily="18" charset="0"/>
                        <a:ea typeface="Cambria Math" panose="02040503050406030204" pitchFamily="18" charset="0"/>
                      </a:rPr>
                      <m:t>𝑠𝑘</m:t>
                    </m:r>
                    <m:r>
                      <a:rPr lang="en-US" altLang="ko-KR" sz="2800" b="0" i="1" smtClean="0">
                        <a:latin typeface="Cambria Math" panose="02040503050406030204" pitchFamily="18" charset="0"/>
                        <a:ea typeface="Cambria Math" panose="02040503050406030204" pitchFamily="18" charset="0"/>
                      </a:rPr>
                      <m:t>∗</m:t>
                    </m:r>
                    <m:r>
                      <a:rPr lang="en-US" altLang="ko-KR" sz="2800" b="0" i="1" smtClean="0">
                        <a:latin typeface="Cambria Math" panose="02040503050406030204" pitchFamily="18" charset="0"/>
                        <a:ea typeface="Cambria Math" panose="02040503050406030204" pitchFamily="18" charset="0"/>
                      </a:rPr>
                      <m:t>𝐺</m:t>
                    </m:r>
                  </m:oMath>
                </a14:m>
                <a:endParaRPr lang="en-US" altLang="ko-KR" sz="2800" dirty="0"/>
              </a:p>
              <a:p>
                <a:pPr>
                  <a:lnSpc>
                    <a:spcPct val="170000"/>
                  </a:lnSpc>
                </a:pPr>
                <a:r>
                  <a:rPr lang="en-US" altLang="ko-KR" dirty="0"/>
                  <a:t>Signing message m</a:t>
                </a:r>
              </a:p>
              <a:p>
                <a:pPr lvl="1">
                  <a:lnSpc>
                    <a:spcPct val="170000"/>
                  </a:lnSpc>
                </a:pPr>
                <a:r>
                  <a:rPr lang="en-US" altLang="ko-KR" sz="2400" dirty="0"/>
                  <a:t>Select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𝑘</m:t>
                        </m:r>
                      </m:e>
                      <m:sub>
                        <m:r>
                          <a:rPr lang="en-US" altLang="ko-KR" b="0" i="1" smtClean="0">
                            <a:latin typeface="Cambria Math" panose="02040503050406030204" pitchFamily="18" charset="0"/>
                          </a:rPr>
                          <m:t>𝑖</m:t>
                        </m:r>
                      </m:sub>
                    </m:sSub>
                  </m:oMath>
                </a14:m>
                <a:r>
                  <a:rPr lang="en-US" altLang="ko-KR" sz="2400" dirty="0"/>
                  <a:t> in </a:t>
                </a:r>
                <a14:m>
                  <m:oMath xmlns:m="http://schemas.openxmlformats.org/officeDocument/2006/math">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1, </m:t>
                        </m:r>
                        <m:r>
                          <a:rPr lang="en-US" altLang="ko-KR" b="0" i="1" smtClean="0">
                            <a:latin typeface="Cambria Math" panose="02040503050406030204" pitchFamily="18" charset="0"/>
                            <a:ea typeface="Cambria Math" panose="02040503050406030204" pitchFamily="18" charset="0"/>
                          </a:rPr>
                          <m:t>𝑝</m:t>
                        </m:r>
                        <m:r>
                          <a:rPr lang="en-US" altLang="ko-KR" i="1">
                            <a:latin typeface="Cambria Math" panose="02040503050406030204" pitchFamily="18" charset="0"/>
                            <a:ea typeface="Cambria Math" panose="02040503050406030204" pitchFamily="18" charset="0"/>
                          </a:rPr>
                          <m:t>−1</m:t>
                        </m:r>
                      </m:e>
                    </m:d>
                  </m:oMath>
                </a14:m>
                <a:endParaRPr lang="en-US" altLang="ko-KR" sz="2400" dirty="0"/>
              </a:p>
              <a:p>
                <a:pPr lvl="1">
                  <a:lnSpc>
                    <a:spcPct val="170000"/>
                  </a:lnSpc>
                </a:pPr>
                <a14:m>
                  <m:oMath xmlns:m="http://schemas.openxmlformats.org/officeDocument/2006/math">
                    <m:r>
                      <a:rPr lang="en-US" altLang="ko-KR" i="1">
                        <a:latin typeface="Cambria Math" panose="02040503050406030204" pitchFamily="18" charset="0"/>
                      </a:rPr>
                      <m:t>𝑄</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𝑘</m:t>
                        </m:r>
                      </m:e>
                      <m:sub>
                        <m:r>
                          <a:rPr lang="en-US" altLang="ko-KR" i="1">
                            <a:latin typeface="Cambria Math" panose="02040503050406030204" pitchFamily="18" charset="0"/>
                          </a:rPr>
                          <m:t>𝑖</m:t>
                        </m:r>
                      </m:sub>
                    </m:sSub>
                    <m:r>
                      <a:rPr lang="en-US" altLang="ko-KR" i="1">
                        <a:latin typeface="Cambria Math" panose="02040503050406030204" pitchFamily="18" charset="0"/>
                      </a:rPr>
                      <m:t>𝐺</m:t>
                    </m:r>
                  </m:oMath>
                </a14:m>
                <a:endParaRPr lang="en-US" altLang="ko-KR" dirty="0"/>
              </a:p>
              <a:p>
                <a:pPr lvl="1">
                  <a:lnSpc>
                    <a:spcPct val="170000"/>
                  </a:lnSpc>
                </a:pPr>
                <a14:m>
                  <m:oMath xmlns:m="http://schemas.openxmlformats.org/officeDocument/2006/math">
                    <m:r>
                      <a:rPr lang="en-US" altLang="ko-KR" b="0" i="1" smtClean="0">
                        <a:latin typeface="Cambria Math" panose="02040503050406030204" pitchFamily="18" charset="0"/>
                      </a:rPr>
                      <m:t>𝑃𝑘</m:t>
                    </m:r>
                    <m:r>
                      <a:rPr lang="en-US" altLang="ko-KR" i="1">
                        <a:latin typeface="Cambria Math" panose="02040503050406030204" pitchFamily="18" charset="0"/>
                      </a:rPr>
                      <m:t>= </m:t>
                    </m:r>
                    <m:nary>
                      <m:naryPr>
                        <m:chr m:val="∏"/>
                        <m:limLoc m:val="subSup"/>
                        <m:ctrlPr>
                          <a:rPr lang="en-US" altLang="ko-KR" i="1">
                            <a:latin typeface="Cambria Math" panose="02040503050406030204" pitchFamily="18" charset="0"/>
                          </a:rPr>
                        </m:ctrlPr>
                      </m:naryPr>
                      <m:sub>
                        <m:r>
                          <m:rPr>
                            <m:brk m:alnAt="25"/>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𝑛</m:t>
                        </m:r>
                      </m:sup>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𝑝𝑘</m:t>
                            </m:r>
                          </m:e>
                          <m:sub>
                            <m:r>
                              <a:rPr lang="en-US" altLang="ko-KR" i="1">
                                <a:latin typeface="Cambria Math" panose="02040503050406030204" pitchFamily="18" charset="0"/>
                              </a:rPr>
                              <m:t>𝑖</m:t>
                            </m:r>
                          </m:sub>
                        </m:sSub>
                      </m:e>
                    </m:nary>
                    <m:r>
                      <a:rPr lang="en-US" altLang="ko-KR" i="1">
                        <a:latin typeface="Cambria Math" panose="02040503050406030204" pitchFamily="18" charset="0"/>
                      </a:rPr>
                      <m:t> </m:t>
                    </m:r>
                  </m:oMath>
                </a14:m>
                <a:endParaRPr lang="en-US" altLang="ko-KR" sz="2400" dirty="0"/>
              </a:p>
              <a:p>
                <a:pPr lvl="1">
                  <a:lnSpc>
                    <a:spcPct val="170000"/>
                  </a:lnSpc>
                </a:pPr>
                <a14:m>
                  <m:oMath xmlns:m="http://schemas.openxmlformats.org/officeDocument/2006/math">
                    <m:r>
                      <a:rPr lang="en-US" altLang="ko-KR" b="0" i="1" smtClean="0">
                        <a:latin typeface="Cambria Math" panose="02040503050406030204" pitchFamily="18" charset="0"/>
                      </a:rPr>
                      <m:t>𝑄</m:t>
                    </m:r>
                    <m:r>
                      <a:rPr lang="en-US" altLang="ko-KR" i="1">
                        <a:latin typeface="Cambria Math" panose="02040503050406030204" pitchFamily="18" charset="0"/>
                      </a:rPr>
                      <m:t>= </m:t>
                    </m:r>
                    <m:nary>
                      <m:naryPr>
                        <m:chr m:val="∏"/>
                        <m:limLoc m:val="subSup"/>
                        <m:ctrlPr>
                          <a:rPr lang="en-US" altLang="ko-KR" i="1">
                            <a:latin typeface="Cambria Math" panose="02040503050406030204" pitchFamily="18" charset="0"/>
                          </a:rPr>
                        </m:ctrlPr>
                      </m:naryPr>
                      <m:sub>
                        <m:r>
                          <m:rPr>
                            <m:brk m:alnAt="25"/>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𝑛</m:t>
                        </m:r>
                      </m:sup>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i="1">
                                <a:latin typeface="Cambria Math" panose="02040503050406030204" pitchFamily="18" charset="0"/>
                              </a:rPr>
                              <m:t>𝑖</m:t>
                            </m:r>
                          </m:sub>
                        </m:sSub>
                      </m:e>
                    </m:nary>
                  </m:oMath>
                </a14:m>
                <a:endParaRPr lang="en-US" altLang="ko-KR" dirty="0"/>
              </a:p>
              <a:p>
                <a:pPr lvl="1">
                  <a:lnSpc>
                    <a:spcPct val="170000"/>
                  </a:lnSpc>
                </a:pPr>
                <a14:m>
                  <m:oMath xmlns:m="http://schemas.openxmlformats.org/officeDocument/2006/math">
                    <m:r>
                      <a:rPr lang="en-US" altLang="ko-KR" sz="2400" b="0" i="1" smtClean="0">
                        <a:latin typeface="Cambria Math" panose="02040503050406030204" pitchFamily="18" charset="0"/>
                      </a:rPr>
                      <m:t>𝑟</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𝐻</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𝑄</m:t>
                        </m:r>
                        <m:d>
                          <m:dPr>
                            <m:begChr m:val="|"/>
                            <m:endChr m:val="|"/>
                            <m:ctrlPr>
                              <a:rPr lang="en-US" altLang="ko-KR" sz="2400" b="0" i="1" smtClean="0">
                                <a:latin typeface="Cambria Math" panose="02040503050406030204" pitchFamily="18" charset="0"/>
                              </a:rPr>
                            </m:ctrlPr>
                          </m:dPr>
                          <m:e>
                            <m:d>
                              <m:dPr>
                                <m:begChr m:val="|"/>
                                <m:endChr m:val="|"/>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𝑝𝑘</m:t>
                                </m:r>
                              </m:e>
                            </m:d>
                          </m:e>
                        </m:d>
                        <m:r>
                          <a:rPr lang="en-US" altLang="ko-KR" sz="2400" b="0" i="1" smtClean="0">
                            <a:latin typeface="Cambria Math" panose="02040503050406030204" pitchFamily="18" charset="0"/>
                          </a:rPr>
                          <m:t>𝑚</m:t>
                        </m:r>
                      </m:e>
                    </m:d>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𝑚𝑜𝑑</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𝑝</m:t>
                    </m:r>
                  </m:oMath>
                </a14:m>
                <a:endParaRPr lang="en-US" altLang="ko-KR" sz="2400" b="0" dirty="0"/>
              </a:p>
              <a:p>
                <a:pPr lvl="1">
                  <a:lnSpc>
                    <a:spcPct val="170000"/>
                  </a:lnSpc>
                </a:pP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𝑠</m:t>
                        </m:r>
                      </m:e>
                      <m:sub>
                        <m:r>
                          <a:rPr lang="en-US" altLang="ko-KR" i="1">
                            <a:latin typeface="Cambria Math" panose="02040503050406030204" pitchFamily="18" charset="0"/>
                          </a:rPr>
                          <m:t>𝑖</m:t>
                        </m:r>
                      </m:sub>
                    </m:sSub>
                    <m:r>
                      <a:rPr lang="en-US" altLang="ko-KR" sz="2400"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𝑘</m:t>
                        </m:r>
                      </m:e>
                      <m:sub>
                        <m:r>
                          <a:rPr lang="en-US" altLang="ko-KR" i="1">
                            <a:latin typeface="Cambria Math" panose="02040503050406030204" pitchFamily="18" charset="0"/>
                          </a:rPr>
                          <m:t>𝑖</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𝑟</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𝑠</m:t>
                    </m:r>
                    <m:sSub>
                      <m:sSubPr>
                        <m:ctrlPr>
                          <a:rPr lang="en-US" altLang="ko-KR" i="1">
                            <a:latin typeface="Cambria Math" panose="02040503050406030204" pitchFamily="18" charset="0"/>
                          </a:rPr>
                        </m:ctrlPr>
                      </m:sSubPr>
                      <m:e>
                        <m:r>
                          <a:rPr lang="en-US" altLang="ko-KR" i="1">
                            <a:latin typeface="Cambria Math" panose="02040503050406030204" pitchFamily="18" charset="0"/>
                          </a:rPr>
                          <m:t>𝑘</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 </m:t>
                    </m:r>
                    <m:r>
                      <a:rPr lang="en-US" altLang="ko-KR" sz="2400" b="0" i="1" smtClean="0">
                        <a:latin typeface="Cambria Math" panose="02040503050406030204" pitchFamily="18" charset="0"/>
                      </a:rPr>
                      <m:t>𝑚𝑜𝑑</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𝑝</m:t>
                    </m:r>
                  </m:oMath>
                </a14:m>
                <a:endParaRPr lang="en-US" altLang="ko-KR" sz="2400" b="0" dirty="0"/>
              </a:p>
              <a:p>
                <a:pPr lvl="1">
                  <a:lnSpc>
                    <a:spcPct val="170000"/>
                  </a:lnSpc>
                </a:pPr>
                <a14:m>
                  <m:oMath xmlns:m="http://schemas.openxmlformats.org/officeDocument/2006/math">
                    <m:r>
                      <a:rPr lang="en-US" altLang="ko-KR" sz="2400" b="0" i="1" smtClean="0">
                        <a:latin typeface="Cambria Math" panose="02040503050406030204" pitchFamily="18" charset="0"/>
                      </a:rPr>
                      <m:t>𝑆</m:t>
                    </m:r>
                    <m:r>
                      <a:rPr lang="en-US" altLang="ko-KR" sz="2400" b="0" i="1" smtClean="0">
                        <a:latin typeface="Cambria Math" panose="02040503050406030204" pitchFamily="18" charset="0"/>
                      </a:rPr>
                      <m:t>= </m:t>
                    </m:r>
                    <m:nary>
                      <m:naryPr>
                        <m:chr m:val="∑"/>
                        <m:limLoc m:val="subSup"/>
                        <m:ctrlPr>
                          <a:rPr lang="en-US" altLang="ko-KR" sz="2400" b="0" i="1" smtClean="0">
                            <a:latin typeface="Cambria Math" panose="02040503050406030204" pitchFamily="18" charset="0"/>
                          </a:rPr>
                        </m:ctrlPr>
                      </m:naryPr>
                      <m:sub>
                        <m:r>
                          <m:rPr>
                            <m:brk m:alnAt="25"/>
                          </m:rPr>
                          <a:rPr lang="en-US" altLang="ko-KR" sz="2400" b="0" i="1" smtClean="0">
                            <a:latin typeface="Cambria Math" panose="02040503050406030204" pitchFamily="18" charset="0"/>
                          </a:rPr>
                          <m:t>𝑖</m:t>
                        </m:r>
                        <m:r>
                          <a:rPr lang="en-US" altLang="ko-KR" sz="2400" b="0" i="1" smtClean="0">
                            <a:latin typeface="Cambria Math" panose="02040503050406030204" pitchFamily="18" charset="0"/>
                          </a:rPr>
                          <m:t>=1</m:t>
                        </m:r>
                      </m:sub>
                      <m:sup>
                        <m:r>
                          <a:rPr lang="en-US" altLang="ko-KR" sz="2400" b="0" i="1" smtClean="0">
                            <a:latin typeface="Cambria Math" panose="02040503050406030204" pitchFamily="18" charset="0"/>
                          </a:rPr>
                          <m:t>𝑛</m:t>
                        </m:r>
                      </m:sup>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𝑆</m:t>
                            </m:r>
                          </m:e>
                          <m:sub>
                            <m:r>
                              <a:rPr lang="en-US" altLang="ko-KR" sz="2400" b="0" i="1" smtClean="0">
                                <a:latin typeface="Cambria Math" panose="02040503050406030204" pitchFamily="18" charset="0"/>
                              </a:rPr>
                              <m:t>𝑖</m:t>
                            </m:r>
                          </m:sub>
                        </m:sSub>
                      </m:e>
                    </m:nary>
                  </m:oMath>
                </a14:m>
                <a:endParaRPr lang="en-US" altLang="ko-KR" sz="2400" dirty="0"/>
              </a:p>
              <a:p>
                <a:pPr lvl="1">
                  <a:lnSpc>
                    <a:spcPct val="170000"/>
                  </a:lnSpc>
                </a:pPr>
                <a:r>
                  <a:rPr lang="en-US" altLang="ko-KR" dirty="0"/>
                  <a:t>Signature: </a:t>
                </a:r>
                <a14:m>
                  <m:oMath xmlns:m="http://schemas.openxmlformats.org/officeDocument/2006/math">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𝑟</m:t>
                        </m:r>
                        <m:r>
                          <a:rPr lang="en-US" altLang="ko-KR" b="0" i="1" smtClean="0">
                            <a:latin typeface="Cambria Math" panose="02040503050406030204" pitchFamily="18" charset="0"/>
                          </a:rPr>
                          <m:t>, </m:t>
                        </m:r>
                        <m:r>
                          <a:rPr lang="en-US" altLang="ko-KR" b="0" i="1" smtClean="0">
                            <a:latin typeface="Cambria Math" panose="02040503050406030204" pitchFamily="18" charset="0"/>
                          </a:rPr>
                          <m:t>𝑆</m:t>
                        </m:r>
                      </m:e>
                    </m:d>
                  </m:oMath>
                </a14:m>
                <a:endParaRPr lang="en-US" altLang="ko-KR" sz="2400" dirty="0"/>
              </a:p>
              <a:p>
                <a:pPr lvl="1">
                  <a:lnSpc>
                    <a:spcPct val="150000"/>
                  </a:lnSpc>
                </a:pPr>
                <a:endParaRPr lang="en-US" altLang="ko-KR" sz="2400" b="0" dirty="0"/>
              </a:p>
              <a:p>
                <a:pPr lvl="1">
                  <a:lnSpc>
                    <a:spcPct val="150000"/>
                  </a:lnSpc>
                </a:pPr>
                <a:endParaRPr lang="ko-KR" altLang="en-US" dirty="0"/>
              </a:p>
            </p:txBody>
          </p:sp>
        </mc:Choice>
        <mc:Fallback>
          <p:sp>
            <p:nvSpPr>
              <p:cNvPr id="3" name="내용 개체 틀 2">
                <a:extLst>
                  <a:ext uri="{FF2B5EF4-FFF2-40B4-BE49-F238E27FC236}">
                    <a16:creationId xmlns:a16="http://schemas.microsoft.com/office/drawing/2014/main" id="{6D51F54A-0A65-4DEF-B79C-934A5B1C3B8F}"/>
                  </a:ext>
                </a:extLst>
              </p:cNvPr>
              <p:cNvSpPr>
                <a:spLocks noGrp="1" noRot="1" noChangeAspect="1" noMove="1" noResize="1" noEditPoints="1" noAdjustHandles="1" noChangeArrowheads="1" noChangeShapeType="1" noTextEdit="1"/>
              </p:cNvSpPr>
              <p:nvPr>
                <p:ph idx="1"/>
              </p:nvPr>
            </p:nvSpPr>
            <p:spPr>
              <a:xfrm>
                <a:off x="838200" y="1573698"/>
                <a:ext cx="10515600" cy="4799110"/>
              </a:xfrm>
              <a:blipFill>
                <a:blip r:embed="rId2"/>
                <a:stretch>
                  <a:fillRect l="-40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16217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44747F-7C0A-456F-9255-4B7915DBA5A0}"/>
              </a:ext>
            </a:extLst>
          </p:cNvPr>
          <p:cNvSpPr>
            <a:spLocks noGrp="1"/>
          </p:cNvSpPr>
          <p:nvPr>
            <p:ph type="title"/>
          </p:nvPr>
        </p:nvSpPr>
        <p:spPr/>
        <p:txBody>
          <a:bodyPr/>
          <a:lstStyle/>
          <a:p>
            <a:r>
              <a:rPr lang="en-US" altLang="ko-KR" dirty="0"/>
              <a:t>EC-</a:t>
            </a:r>
            <a:r>
              <a:rPr lang="en-US" altLang="ko-KR" dirty="0" err="1"/>
              <a:t>Schnorr</a:t>
            </a:r>
            <a:r>
              <a:rPr lang="en-US" altLang="ko-KR" dirty="0"/>
              <a:t> multi-signature</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6D51F54A-0A65-4DEF-B79C-934A5B1C3B8F}"/>
                  </a:ext>
                </a:extLst>
              </p:cNvPr>
              <p:cNvSpPr>
                <a:spLocks noGrp="1"/>
              </p:cNvSpPr>
              <p:nvPr>
                <p:ph idx="1"/>
              </p:nvPr>
            </p:nvSpPr>
            <p:spPr>
              <a:xfrm>
                <a:off x="838200" y="1573698"/>
                <a:ext cx="10515600" cy="4799110"/>
              </a:xfrm>
            </p:spPr>
            <p:txBody>
              <a:bodyPr>
                <a:normAutofit/>
              </a:bodyPr>
              <a:lstStyle/>
              <a:p>
                <a:pPr>
                  <a:lnSpc>
                    <a:spcPct val="170000"/>
                  </a:lnSpc>
                </a:pPr>
                <a:r>
                  <a:rPr lang="en-US" altLang="ko-KR" sz="2400" dirty="0"/>
                  <a:t>Verify</a:t>
                </a:r>
              </a:p>
              <a:p>
                <a:pPr lvl="1">
                  <a:lnSpc>
                    <a:spcPct val="170000"/>
                  </a:lnSpc>
                </a:pPr>
                <a14:m>
                  <m:oMath xmlns:m="http://schemas.openxmlformats.org/officeDocument/2006/math">
                    <m:r>
                      <a:rPr lang="en-US" altLang="ko-KR" sz="2000" b="0" i="1" smtClean="0">
                        <a:latin typeface="Cambria Math" panose="02040503050406030204" pitchFamily="18" charset="0"/>
                      </a:rPr>
                      <m:t>𝑄</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𝑆𝐺</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𝑟</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𝑃𝑘</m:t>
                    </m:r>
                  </m:oMath>
                </a14:m>
                <a:endParaRPr lang="en-US" altLang="ko-KR" sz="2000" b="0" dirty="0"/>
              </a:p>
              <a:p>
                <a:pPr lvl="1">
                  <a:lnSpc>
                    <a:spcPct val="170000"/>
                  </a:lnSpc>
                </a:pPr>
                <a14:m>
                  <m:oMath xmlns:m="http://schemas.openxmlformats.org/officeDocument/2006/math">
                    <m:r>
                      <a:rPr lang="en-US" altLang="ko-KR" sz="2000" b="0" i="1" smtClean="0">
                        <a:latin typeface="Cambria Math" panose="02040503050406030204" pitchFamily="18" charset="0"/>
                      </a:rPr>
                      <m:t>𝑣</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𝐻</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𝑄</m:t>
                        </m:r>
                        <m:d>
                          <m:dPr>
                            <m:begChr m:val="|"/>
                            <m:endChr m:val="|"/>
                            <m:ctrlPr>
                              <a:rPr lang="en-US" altLang="ko-KR" sz="2000" b="0" i="1" smtClean="0">
                                <a:latin typeface="Cambria Math" panose="02040503050406030204" pitchFamily="18" charset="0"/>
                              </a:rPr>
                            </m:ctrlPr>
                          </m:dPr>
                          <m:e>
                            <m:d>
                              <m:dPr>
                                <m:begChr m:val="|"/>
                                <m:endChr m:val="|"/>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𝑃𝑘</m:t>
                                </m:r>
                              </m:e>
                            </m:d>
                          </m:e>
                        </m:d>
                        <m:r>
                          <a:rPr lang="en-US" altLang="ko-KR" sz="2000" b="0" i="1" smtClean="0">
                            <a:latin typeface="Cambria Math" panose="02040503050406030204" pitchFamily="18" charset="0"/>
                          </a:rPr>
                          <m:t>𝑚</m:t>
                        </m:r>
                      </m:e>
                    </m:d>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𝑚𝑜𝑑</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𝑝</m:t>
                    </m:r>
                  </m:oMath>
                </a14:m>
                <a:endParaRPr lang="en-US" altLang="ko-KR" sz="2000" b="0" dirty="0"/>
              </a:p>
              <a:p>
                <a:pPr lvl="1">
                  <a:lnSpc>
                    <a:spcPct val="170000"/>
                  </a:lnSpc>
                </a:pPr>
                <a:r>
                  <a:rPr lang="en-US" altLang="ko-KR" sz="2000" dirty="0"/>
                  <a:t>If </a:t>
                </a:r>
                <a14:m>
                  <m:oMath xmlns:m="http://schemas.openxmlformats.org/officeDocument/2006/math">
                    <m:r>
                      <a:rPr lang="en-US" altLang="ko-KR" sz="2000" b="0" i="1" smtClean="0">
                        <a:latin typeface="Cambria Math" panose="02040503050406030204" pitchFamily="18" charset="0"/>
                      </a:rPr>
                      <m:t>𝑣</m:t>
                    </m:r>
                    <m:r>
                      <a:rPr lang="en-US" altLang="ko-KR" sz="2000" b="0" i="0" smtClean="0">
                        <a:latin typeface="Cambria Math" panose="02040503050406030204" pitchFamily="18" charset="0"/>
                      </a:rPr>
                      <m:t>=</m:t>
                    </m:r>
                    <m:r>
                      <m:rPr>
                        <m:sty m:val="p"/>
                      </m:rPr>
                      <a:rPr lang="en-US" altLang="ko-KR" sz="2000" b="0" i="0" smtClean="0">
                        <a:latin typeface="Cambria Math" panose="02040503050406030204" pitchFamily="18" charset="0"/>
                      </a:rPr>
                      <m:t>r</m:t>
                    </m:r>
                  </m:oMath>
                </a14:m>
                <a:r>
                  <a:rPr lang="en-US" altLang="ko-KR" sz="2000" dirty="0"/>
                  <a:t> return 1, else 0</a:t>
                </a:r>
              </a:p>
              <a:p>
                <a:pPr lvl="1">
                  <a:lnSpc>
                    <a:spcPct val="150000"/>
                  </a:lnSpc>
                </a:pPr>
                <a:endParaRPr lang="en-US" altLang="ko-KR" sz="2400" b="0" dirty="0"/>
              </a:p>
              <a:p>
                <a:pPr lvl="1">
                  <a:lnSpc>
                    <a:spcPct val="150000"/>
                  </a:lnSpc>
                </a:pPr>
                <a:endParaRPr lang="ko-KR" altLang="en-US" dirty="0"/>
              </a:p>
            </p:txBody>
          </p:sp>
        </mc:Choice>
        <mc:Fallback>
          <p:sp>
            <p:nvSpPr>
              <p:cNvPr id="3" name="내용 개체 틀 2">
                <a:extLst>
                  <a:ext uri="{FF2B5EF4-FFF2-40B4-BE49-F238E27FC236}">
                    <a16:creationId xmlns:a16="http://schemas.microsoft.com/office/drawing/2014/main" id="{6D51F54A-0A65-4DEF-B79C-934A5B1C3B8F}"/>
                  </a:ext>
                </a:extLst>
              </p:cNvPr>
              <p:cNvSpPr>
                <a:spLocks noGrp="1" noRot="1" noChangeAspect="1" noMove="1" noResize="1" noEditPoints="1" noAdjustHandles="1" noChangeArrowheads="1" noChangeShapeType="1" noTextEdit="1"/>
              </p:cNvSpPr>
              <p:nvPr>
                <p:ph idx="1"/>
              </p:nvPr>
            </p:nvSpPr>
            <p:spPr>
              <a:xfrm>
                <a:off x="838200" y="1573698"/>
                <a:ext cx="10515600" cy="4799110"/>
              </a:xfrm>
              <a:blipFill>
                <a:blip r:embed="rId2"/>
                <a:stretch>
                  <a:fillRect l="-81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7513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059342-2BF3-41DD-916D-7F4C09C3174A}"/>
              </a:ext>
            </a:extLst>
          </p:cNvPr>
          <p:cNvSpPr>
            <a:spLocks noGrp="1"/>
          </p:cNvSpPr>
          <p:nvPr>
            <p:ph type="title"/>
          </p:nvPr>
        </p:nvSpPr>
        <p:spPr/>
        <p:txBody>
          <a:bodyPr/>
          <a:lstStyle/>
          <a:p>
            <a:r>
              <a:rPr lang="en-US" altLang="ko-KR" dirty="0"/>
              <a:t>Groups</a:t>
            </a:r>
            <a:endParaRPr lang="ko-KR" altLang="en-US" dirty="0"/>
          </a:p>
        </p:txBody>
      </p:sp>
      <p:sp>
        <p:nvSpPr>
          <p:cNvPr id="3" name="내용 개체 틀 2">
            <a:extLst>
              <a:ext uri="{FF2B5EF4-FFF2-40B4-BE49-F238E27FC236}">
                <a16:creationId xmlns:a16="http://schemas.microsoft.com/office/drawing/2014/main" id="{26DCFDC9-2426-40ED-97C9-4EC8ADCADA25}"/>
              </a:ext>
            </a:extLst>
          </p:cNvPr>
          <p:cNvSpPr>
            <a:spLocks noGrp="1"/>
          </p:cNvSpPr>
          <p:nvPr>
            <p:ph idx="1"/>
          </p:nvPr>
        </p:nvSpPr>
        <p:spPr>
          <a:xfrm>
            <a:off x="838200" y="1690688"/>
            <a:ext cx="10515600" cy="4351338"/>
          </a:xfrm>
        </p:spPr>
        <p:txBody>
          <a:bodyPr/>
          <a:lstStyle/>
          <a:p>
            <a:r>
              <a:rPr lang="en-US" altLang="ko-KR" dirty="0"/>
              <a:t>Group in mathematics is a set for “addition” (+)</a:t>
            </a:r>
          </a:p>
          <a:p>
            <a:r>
              <a:rPr lang="en-US" altLang="ko-KR" dirty="0"/>
              <a:t>We must define addition in order to set group with four properties</a:t>
            </a:r>
          </a:p>
          <a:p>
            <a:endParaRPr lang="en-US" altLang="ko-KR" dirty="0"/>
          </a:p>
          <a:p>
            <a:endParaRPr lang="en-US" altLang="ko-KR" dirty="0"/>
          </a:p>
          <a:p>
            <a:endParaRPr lang="en-US" altLang="ko-KR" dirty="0"/>
          </a:p>
          <a:p>
            <a:r>
              <a:rPr lang="en-US" altLang="ko-KR" dirty="0"/>
              <a:t>If we add a fifth requirement, the </a:t>
            </a:r>
            <a:r>
              <a:rPr lang="en-US" altLang="ko-KR" dirty="0" err="1"/>
              <a:t>the</a:t>
            </a:r>
            <a:r>
              <a:rPr lang="en-US" altLang="ko-KR" dirty="0"/>
              <a:t> group is called abelian group.</a:t>
            </a:r>
            <a:endParaRPr lang="ko-KR" altLang="en-US" dirty="0"/>
          </a:p>
        </p:txBody>
      </p:sp>
      <p:pic>
        <p:nvPicPr>
          <p:cNvPr id="7" name="그림 6">
            <a:extLst>
              <a:ext uri="{FF2B5EF4-FFF2-40B4-BE49-F238E27FC236}">
                <a16:creationId xmlns:a16="http://schemas.microsoft.com/office/drawing/2014/main" id="{7DD280EB-0208-4915-B229-F34630A2041C}"/>
              </a:ext>
            </a:extLst>
          </p:cNvPr>
          <p:cNvPicPr>
            <a:picLocks noChangeAspect="1"/>
          </p:cNvPicPr>
          <p:nvPr/>
        </p:nvPicPr>
        <p:blipFill>
          <a:blip r:embed="rId3"/>
          <a:stretch>
            <a:fillRect/>
          </a:stretch>
        </p:blipFill>
        <p:spPr>
          <a:xfrm>
            <a:off x="838200" y="3016251"/>
            <a:ext cx="7859862" cy="1526792"/>
          </a:xfrm>
          <a:prstGeom prst="rect">
            <a:avLst/>
          </a:prstGeom>
        </p:spPr>
      </p:pic>
      <p:pic>
        <p:nvPicPr>
          <p:cNvPr id="9" name="그림 8">
            <a:extLst>
              <a:ext uri="{FF2B5EF4-FFF2-40B4-BE49-F238E27FC236}">
                <a16:creationId xmlns:a16="http://schemas.microsoft.com/office/drawing/2014/main" id="{D6EDEFE4-D0E6-4DCC-ACAD-98BCC5A63F98}"/>
              </a:ext>
            </a:extLst>
          </p:cNvPr>
          <p:cNvPicPr>
            <a:picLocks noChangeAspect="1"/>
          </p:cNvPicPr>
          <p:nvPr/>
        </p:nvPicPr>
        <p:blipFill>
          <a:blip r:embed="rId4"/>
          <a:stretch>
            <a:fillRect/>
          </a:stretch>
        </p:blipFill>
        <p:spPr>
          <a:xfrm>
            <a:off x="838200" y="5644307"/>
            <a:ext cx="3109055" cy="480557"/>
          </a:xfrm>
          <a:prstGeom prst="rect">
            <a:avLst/>
          </a:prstGeom>
        </p:spPr>
      </p:pic>
      <p:sp>
        <p:nvSpPr>
          <p:cNvPr id="10" name="TextBox 9">
            <a:extLst>
              <a:ext uri="{FF2B5EF4-FFF2-40B4-BE49-F238E27FC236}">
                <a16:creationId xmlns:a16="http://schemas.microsoft.com/office/drawing/2014/main" id="{801190D2-CC05-4562-A50C-2A7A86FC038F}"/>
              </a:ext>
            </a:extLst>
          </p:cNvPr>
          <p:cNvSpPr txBox="1"/>
          <p:nvPr/>
        </p:nvSpPr>
        <p:spPr>
          <a:xfrm>
            <a:off x="838200" y="6176963"/>
            <a:ext cx="7954422" cy="276999"/>
          </a:xfrm>
          <a:prstGeom prst="rect">
            <a:avLst/>
          </a:prstGeom>
          <a:noFill/>
        </p:spPr>
        <p:txBody>
          <a:bodyPr wrap="none" rtlCol="0">
            <a:spAutoFit/>
          </a:bodyPr>
          <a:lstStyle/>
          <a:p>
            <a:r>
              <a:rPr lang="en-US" altLang="ko-KR" sz="1200" dirty="0"/>
              <a:t>&gt; </a:t>
            </a:r>
            <a:r>
              <a:rPr lang="ko-KR" altLang="en-US" sz="1200" dirty="0"/>
              <a:t>해당 정의에 따르면</a:t>
            </a:r>
            <a:r>
              <a:rPr lang="en-US" altLang="ko-KR" sz="1200" dirty="0"/>
              <a:t>, </a:t>
            </a:r>
            <a:r>
              <a:rPr lang="ko-KR" altLang="en-US" sz="1200" dirty="0"/>
              <a:t>정수는 그룹이 될 수 있지만 자연수는 </a:t>
            </a:r>
            <a:r>
              <a:rPr lang="en-US" altLang="ko-KR" sz="1200" dirty="0"/>
              <a:t>4</a:t>
            </a:r>
            <a:r>
              <a:rPr lang="ko-KR" altLang="en-US" sz="1200" dirty="0"/>
              <a:t>번 조건을 만족하지 않기 때문에 그룹이 될 수 없음</a:t>
            </a:r>
          </a:p>
        </p:txBody>
      </p:sp>
    </p:spTree>
    <p:extLst>
      <p:ext uri="{BB962C8B-B14F-4D97-AF65-F5344CB8AC3E}">
        <p14:creationId xmlns:p14="http://schemas.microsoft.com/office/powerpoint/2010/main" val="394306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1745D5-2C17-4B99-9151-5797BE609B79}"/>
              </a:ext>
            </a:extLst>
          </p:cNvPr>
          <p:cNvSpPr>
            <a:spLocks noGrp="1"/>
          </p:cNvSpPr>
          <p:nvPr>
            <p:ph type="title"/>
          </p:nvPr>
        </p:nvSpPr>
        <p:spPr/>
        <p:txBody>
          <a:bodyPr/>
          <a:lstStyle/>
          <a:p>
            <a:r>
              <a:rPr lang="en-US" altLang="ko-KR" dirty="0"/>
              <a:t>The group law for elliptic curves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5FD1F34-7BFE-4EDC-966A-DABAA62DFF52}"/>
                  </a:ext>
                </a:extLst>
              </p:cNvPr>
              <p:cNvSpPr>
                <a:spLocks noGrp="1"/>
              </p:cNvSpPr>
              <p:nvPr>
                <p:ph idx="1"/>
              </p:nvPr>
            </p:nvSpPr>
            <p:spPr>
              <a:xfrm>
                <a:off x="838200" y="1825625"/>
                <a:ext cx="10515600" cy="2288710"/>
              </a:xfrm>
            </p:spPr>
            <p:txBody>
              <a:bodyPr/>
              <a:lstStyle/>
              <a:p>
                <a:r>
                  <a:rPr lang="en-US" altLang="ko-KR" dirty="0"/>
                  <a:t>We</a:t>
                </a:r>
                <a:r>
                  <a:rPr lang="ko-KR" altLang="en-US" dirty="0"/>
                  <a:t> </a:t>
                </a:r>
                <a:r>
                  <a:rPr lang="en-US" altLang="ko-KR" dirty="0"/>
                  <a:t>can</a:t>
                </a:r>
                <a:r>
                  <a:rPr lang="ko-KR" altLang="en-US" dirty="0"/>
                  <a:t> </a:t>
                </a:r>
                <a:r>
                  <a:rPr lang="en-US" altLang="ko-KR" dirty="0"/>
                  <a:t>define a group over elliptic curves</a:t>
                </a:r>
              </a:p>
              <a:p>
                <a:pPr lvl="1"/>
                <a:r>
                  <a:rPr lang="en-US" altLang="ko-KR" sz="2000" dirty="0"/>
                  <a:t>The element of the group are the points of an elliptic curve</a:t>
                </a:r>
              </a:p>
              <a:p>
                <a:pPr lvl="1"/>
                <a:r>
                  <a:rPr lang="en-US" altLang="ko-KR" sz="2000" dirty="0"/>
                  <a:t>The </a:t>
                </a:r>
                <a:r>
                  <a:rPr lang="en-US" altLang="ko-KR" sz="2000" b="1" dirty="0"/>
                  <a:t>identity element </a:t>
                </a:r>
                <a:r>
                  <a:rPr lang="en-US" altLang="ko-KR" sz="2000" dirty="0"/>
                  <a:t>is the point at infinity 0</a:t>
                </a:r>
              </a:p>
              <a:p>
                <a:pPr lvl="1"/>
                <a:r>
                  <a:rPr lang="en-US" altLang="ko-KR" sz="2000" dirty="0"/>
                  <a:t>The </a:t>
                </a:r>
                <a:r>
                  <a:rPr lang="en-US" altLang="ko-KR" sz="2000" b="1" dirty="0"/>
                  <a:t>inverse</a:t>
                </a:r>
                <a:r>
                  <a:rPr lang="en-US" altLang="ko-KR" sz="2000" dirty="0"/>
                  <a:t> of a point </a:t>
                </a:r>
                <a14:m>
                  <m:oMath xmlns:m="http://schemas.openxmlformats.org/officeDocument/2006/math">
                    <m:r>
                      <a:rPr lang="en-US" altLang="ko-KR" sz="2000" b="1" i="1" smtClean="0">
                        <a:latin typeface="Cambria Math" panose="02040503050406030204" pitchFamily="18" charset="0"/>
                      </a:rPr>
                      <m:t>𝑷</m:t>
                    </m:r>
                  </m:oMath>
                </a14:m>
                <a:r>
                  <a:rPr lang="en-US" altLang="ko-KR" sz="2000" dirty="0"/>
                  <a:t> is the one symmetric about the </a:t>
                </a:r>
                <a14:m>
                  <m:oMath xmlns:m="http://schemas.openxmlformats.org/officeDocument/2006/math">
                    <m:r>
                      <a:rPr lang="en-US" altLang="ko-KR" sz="2000" b="0" i="1" smtClean="0">
                        <a:latin typeface="Cambria Math" panose="02040503050406030204" pitchFamily="18" charset="0"/>
                      </a:rPr>
                      <m:t>𝑥</m:t>
                    </m:r>
                  </m:oMath>
                </a14:m>
                <a:r>
                  <a:rPr lang="en-US" altLang="ko-KR" sz="2000" dirty="0"/>
                  <a:t>-axis</a:t>
                </a:r>
              </a:p>
              <a:p>
                <a:pPr lvl="1"/>
                <a:r>
                  <a:rPr lang="en-US" altLang="ko-KR" sz="2000" b="1" dirty="0"/>
                  <a:t>Addition</a:t>
                </a:r>
                <a:r>
                  <a:rPr lang="en-US" altLang="ko-KR" sz="2000" dirty="0"/>
                  <a:t> is given by the following rule: given three aligned, non-zero points </a:t>
                </a:r>
                <a14:m>
                  <m:oMath xmlns:m="http://schemas.openxmlformats.org/officeDocument/2006/math">
                    <m:r>
                      <a:rPr lang="en-US" altLang="ko-KR" sz="2000" b="0" i="1" smtClean="0">
                        <a:latin typeface="Cambria Math" panose="02040503050406030204" pitchFamily="18" charset="0"/>
                      </a:rPr>
                      <m:t>𝑃</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𝑄</m:t>
                    </m:r>
                  </m:oMath>
                </a14:m>
                <a:r>
                  <a:rPr lang="ko-KR" altLang="en-US" sz="2000" dirty="0"/>
                  <a:t> </a:t>
                </a:r>
                <a:r>
                  <a:rPr lang="en-US" altLang="ko-KR" sz="2000" dirty="0"/>
                  <a:t>and </a:t>
                </a:r>
                <a14:m>
                  <m:oMath xmlns:m="http://schemas.openxmlformats.org/officeDocument/2006/math">
                    <m:r>
                      <a:rPr lang="en-US" altLang="ko-KR" sz="2000" b="0" i="1" smtClean="0">
                        <a:latin typeface="Cambria Math" panose="02040503050406030204" pitchFamily="18" charset="0"/>
                      </a:rPr>
                      <m:t>𝑅</m:t>
                    </m:r>
                  </m:oMath>
                </a14:m>
                <a:r>
                  <a:rPr lang="en-US" altLang="ko-KR" sz="2000" dirty="0"/>
                  <a:t>, their sum is </a:t>
                </a:r>
                <a14:m>
                  <m:oMath xmlns:m="http://schemas.openxmlformats.org/officeDocument/2006/math">
                    <m:r>
                      <a:rPr lang="en-US" altLang="ko-KR" sz="2000" b="1" i="0" smtClean="0">
                        <a:latin typeface="Cambria Math" panose="02040503050406030204" pitchFamily="18" charset="0"/>
                      </a:rPr>
                      <m:t>𝐏</m:t>
                    </m:r>
                    <m:r>
                      <a:rPr lang="en-US" altLang="ko-KR" sz="2000" b="1" i="0" smtClean="0">
                        <a:latin typeface="Cambria Math" panose="02040503050406030204" pitchFamily="18" charset="0"/>
                      </a:rPr>
                      <m:t>+</m:t>
                    </m:r>
                    <m:r>
                      <a:rPr lang="en-US" altLang="ko-KR" sz="2000" b="1" i="0" smtClean="0">
                        <a:latin typeface="Cambria Math" panose="02040503050406030204" pitchFamily="18" charset="0"/>
                      </a:rPr>
                      <m:t>𝐐</m:t>
                    </m:r>
                    <m:r>
                      <a:rPr lang="en-US" altLang="ko-KR" sz="2000" b="1" i="0" smtClean="0">
                        <a:latin typeface="Cambria Math" panose="02040503050406030204" pitchFamily="18" charset="0"/>
                      </a:rPr>
                      <m:t>+</m:t>
                    </m:r>
                    <m:r>
                      <a:rPr lang="en-US" altLang="ko-KR" sz="2000" b="1" i="0" smtClean="0">
                        <a:latin typeface="Cambria Math" panose="02040503050406030204" pitchFamily="18" charset="0"/>
                      </a:rPr>
                      <m:t>𝐑</m:t>
                    </m:r>
                    <m:r>
                      <a:rPr lang="en-US" altLang="ko-KR" sz="2000" b="1" i="0" smtClean="0">
                        <a:latin typeface="Cambria Math" panose="02040503050406030204" pitchFamily="18" charset="0"/>
                      </a:rPr>
                      <m:t>=</m:t>
                    </m:r>
                    <m:r>
                      <a:rPr lang="en-US" altLang="ko-KR" sz="2000" b="1" i="0" smtClean="0">
                        <a:latin typeface="Cambria Math" panose="02040503050406030204" pitchFamily="18" charset="0"/>
                      </a:rPr>
                      <m:t>𝟎</m:t>
                    </m:r>
                  </m:oMath>
                </a14:m>
                <a:endParaRPr lang="en-US" altLang="ko-KR" sz="2000" b="1" dirty="0"/>
              </a:p>
              <a:p>
                <a:pPr marL="457200" lvl="1" indent="0">
                  <a:buNone/>
                </a:pPr>
                <a:endParaRPr lang="en-US" altLang="ko-KR" sz="2000" b="1" dirty="0"/>
              </a:p>
            </p:txBody>
          </p:sp>
        </mc:Choice>
        <mc:Fallback xmlns="">
          <p:sp>
            <p:nvSpPr>
              <p:cNvPr id="3" name="내용 개체 틀 2">
                <a:extLst>
                  <a:ext uri="{FF2B5EF4-FFF2-40B4-BE49-F238E27FC236}">
                    <a16:creationId xmlns:a16="http://schemas.microsoft.com/office/drawing/2014/main" id="{45FD1F34-7BFE-4EDC-966A-DABAA62DFF52}"/>
                  </a:ext>
                </a:extLst>
              </p:cNvPr>
              <p:cNvSpPr>
                <a:spLocks noGrp="1" noRot="1" noChangeAspect="1" noMove="1" noResize="1" noEditPoints="1" noAdjustHandles="1" noChangeArrowheads="1" noChangeShapeType="1" noTextEdit="1"/>
              </p:cNvSpPr>
              <p:nvPr>
                <p:ph idx="1"/>
              </p:nvPr>
            </p:nvSpPr>
            <p:spPr>
              <a:xfrm>
                <a:off x="838200" y="1825625"/>
                <a:ext cx="10515600" cy="2288710"/>
              </a:xfrm>
              <a:blipFill>
                <a:blip r:embed="rId2"/>
                <a:stretch>
                  <a:fillRect l="-1043" t="-452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9F342EB-4719-449A-97D1-E7CAF97C0A6D}"/>
                  </a:ext>
                </a:extLst>
              </p:cNvPr>
              <p:cNvSpPr txBox="1"/>
              <p:nvPr/>
            </p:nvSpPr>
            <p:spPr>
              <a:xfrm>
                <a:off x="838200" y="4114335"/>
                <a:ext cx="7819128" cy="1446550"/>
              </a:xfrm>
              <a:prstGeom prst="rect">
                <a:avLst/>
              </a:prstGeom>
              <a:noFill/>
            </p:spPr>
            <p:txBody>
              <a:bodyPr wrap="none" rtlCol="0">
                <a:spAutoFit/>
              </a:bodyPr>
              <a:lstStyle/>
              <a:p>
                <a:pPr marL="457200" indent="-457200">
                  <a:buFont typeface="Arial" panose="020B0604020202020204" pitchFamily="34" charset="0"/>
                  <a:buChar char="•"/>
                </a:pPr>
                <a:r>
                  <a:rPr lang="en-US" altLang="ko-KR" sz="2800" dirty="0"/>
                  <a:t>In this process, </a:t>
                </a:r>
                <a14:m>
                  <m:oMath xmlns:m="http://schemas.openxmlformats.org/officeDocument/2006/math">
                    <m:r>
                      <a:rPr lang="en-US" altLang="ko-KR" sz="2800" b="0" i="1" smtClean="0">
                        <a:latin typeface="Cambria Math" panose="02040503050406030204" pitchFamily="18" charset="0"/>
                      </a:rPr>
                      <m:t>𝑃</m:t>
                    </m:r>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𝑄</m:t>
                    </m:r>
                  </m:oMath>
                </a14:m>
                <a:r>
                  <a:rPr lang="ko-KR" altLang="en-US" sz="2800" dirty="0"/>
                  <a:t> </a:t>
                </a:r>
                <a:r>
                  <a:rPr lang="en-US" altLang="ko-KR" sz="2800" dirty="0"/>
                  <a:t>and </a:t>
                </a:r>
                <a14:m>
                  <m:oMath xmlns:m="http://schemas.openxmlformats.org/officeDocument/2006/math">
                    <m:r>
                      <a:rPr lang="en-US" altLang="ko-KR" sz="2800" b="0" i="1" smtClean="0">
                        <a:latin typeface="Cambria Math" panose="02040503050406030204" pitchFamily="18" charset="0"/>
                      </a:rPr>
                      <m:t>𝑅</m:t>
                    </m:r>
                  </m:oMath>
                </a14:m>
                <a:r>
                  <a:rPr lang="ko-KR" altLang="en-US" sz="2800" dirty="0"/>
                  <a:t> </a:t>
                </a:r>
                <a:r>
                  <a:rPr lang="en-US" altLang="ko-KR" sz="2800" dirty="0"/>
                  <a:t>are aligned, then</a:t>
                </a:r>
              </a:p>
              <a:p>
                <a:pPr algn="ctr"/>
                <a14:m>
                  <m:oMath xmlns:m="http://schemas.openxmlformats.org/officeDocument/2006/math">
                    <m:r>
                      <a:rPr lang="en-US" altLang="ko-KR" sz="2000" b="1" i="0" smtClean="0">
                        <a:latin typeface="Cambria Math" panose="02040503050406030204" pitchFamily="18" charset="0"/>
                      </a:rPr>
                      <m:t>𝐏</m:t>
                    </m:r>
                    <m:r>
                      <a:rPr lang="en-US" altLang="ko-KR" sz="2000" b="1" i="0" smtClean="0">
                        <a:latin typeface="Cambria Math" panose="02040503050406030204" pitchFamily="18" charset="0"/>
                      </a:rPr>
                      <m:t>+(</m:t>
                    </m:r>
                    <m:r>
                      <a:rPr lang="en-US" altLang="ko-KR" sz="2000" b="1" i="0" smtClean="0">
                        <a:latin typeface="Cambria Math" panose="02040503050406030204" pitchFamily="18" charset="0"/>
                      </a:rPr>
                      <m:t>𝐐</m:t>
                    </m:r>
                    <m:r>
                      <a:rPr lang="en-US" altLang="ko-KR" sz="2000" b="1" i="0" smtClean="0">
                        <a:latin typeface="Cambria Math" panose="02040503050406030204" pitchFamily="18" charset="0"/>
                      </a:rPr>
                      <m:t>+</m:t>
                    </m:r>
                    <m:r>
                      <a:rPr lang="en-US" altLang="ko-KR" sz="2000" b="1" i="0" smtClean="0">
                        <a:latin typeface="Cambria Math" panose="02040503050406030204" pitchFamily="18" charset="0"/>
                      </a:rPr>
                      <m:t>𝐑</m:t>
                    </m:r>
                  </m:oMath>
                </a14:m>
                <a:r>
                  <a:rPr lang="en-US" altLang="ko-KR" sz="2000" dirty="0"/>
                  <a:t>) = </a:t>
                </a:r>
                <a14:m>
                  <m:oMath xmlns:m="http://schemas.openxmlformats.org/officeDocument/2006/math">
                    <m:r>
                      <a:rPr lang="en-US" altLang="ko-KR" sz="2000" b="1">
                        <a:latin typeface="Cambria Math" panose="02040503050406030204" pitchFamily="18" charset="0"/>
                      </a:rPr>
                      <m:t>𝐐</m:t>
                    </m:r>
                    <m:r>
                      <a:rPr lang="en-US" altLang="ko-KR" sz="2000" b="1" i="0" smtClean="0">
                        <a:latin typeface="Cambria Math" panose="02040503050406030204" pitchFamily="18" charset="0"/>
                      </a:rPr>
                      <m:t>+</m:t>
                    </m:r>
                    <m:d>
                      <m:dPr>
                        <m:ctrlPr>
                          <a:rPr lang="en-US" altLang="ko-KR" sz="2000" b="1" i="1" smtClean="0">
                            <a:latin typeface="Cambria Math" panose="02040503050406030204" pitchFamily="18" charset="0"/>
                          </a:rPr>
                        </m:ctrlPr>
                      </m:dPr>
                      <m:e>
                        <m:r>
                          <a:rPr lang="en-US" altLang="ko-KR" sz="2000" b="1" smtClean="0">
                            <a:latin typeface="Cambria Math" panose="02040503050406030204" pitchFamily="18" charset="0"/>
                          </a:rPr>
                          <m:t>𝐏</m:t>
                        </m:r>
                        <m:r>
                          <a:rPr lang="en-US" altLang="ko-KR" sz="2000" b="1">
                            <a:latin typeface="Cambria Math" panose="02040503050406030204" pitchFamily="18" charset="0"/>
                          </a:rPr>
                          <m:t>+</m:t>
                        </m:r>
                        <m:r>
                          <a:rPr lang="en-US" altLang="ko-KR" sz="2000" b="1">
                            <a:latin typeface="Cambria Math" panose="02040503050406030204" pitchFamily="18" charset="0"/>
                          </a:rPr>
                          <m:t>𝐑</m:t>
                        </m:r>
                      </m:e>
                    </m:d>
                    <m:r>
                      <a:rPr lang="en-US" altLang="ko-KR" sz="2000" b="1" i="0" smtClean="0">
                        <a:latin typeface="Cambria Math" panose="02040503050406030204" pitchFamily="18" charset="0"/>
                      </a:rPr>
                      <m:t>= … </m:t>
                    </m:r>
                  </m:oMath>
                </a14:m>
                <a:endParaRPr lang="en-US" altLang="ko-KR" sz="2000" dirty="0"/>
              </a:p>
              <a:p>
                <a:pPr marL="342900" indent="-342900" algn="ctr">
                  <a:buFont typeface="Wingdings" panose="05000000000000000000" pitchFamily="2" charset="2"/>
                  <a:buChar char="Ø"/>
                </a:pPr>
                <a:r>
                  <a:rPr lang="en-US" altLang="ko-KR" sz="2000" dirty="0"/>
                  <a:t>Both </a:t>
                </a:r>
                <a:r>
                  <a:rPr lang="en-US" altLang="ko-KR" sz="2000" dirty="0" err="1"/>
                  <a:t>Assosative</a:t>
                </a:r>
                <a:r>
                  <a:rPr lang="en-US" altLang="ko-KR" sz="2000" dirty="0"/>
                  <a:t> and Commutative (</a:t>
                </a:r>
                <a:r>
                  <a:rPr lang="ko-KR" altLang="en-US" sz="2000" dirty="0"/>
                  <a:t>결합법칙</a:t>
                </a:r>
                <a:r>
                  <a:rPr lang="en-US" altLang="ko-KR" sz="2000" dirty="0"/>
                  <a:t>, </a:t>
                </a:r>
                <a:r>
                  <a:rPr lang="ko-KR" altLang="en-US" sz="2000" dirty="0"/>
                  <a:t>분배법칙</a:t>
                </a:r>
                <a:r>
                  <a:rPr lang="en-US" altLang="ko-KR" sz="2000" dirty="0"/>
                  <a:t>)</a:t>
                </a:r>
              </a:p>
              <a:p>
                <a:pPr marL="342900" indent="-342900" algn="ctr">
                  <a:buFont typeface="Wingdings" panose="05000000000000000000" pitchFamily="2" charset="2"/>
                  <a:buChar char="Ø"/>
                </a:pPr>
                <a:r>
                  <a:rPr lang="en-US" altLang="ko-KR" sz="2000" dirty="0"/>
                  <a:t>Abelian</a:t>
                </a:r>
                <a:r>
                  <a:rPr lang="ko-KR" altLang="en-US" sz="2000" dirty="0"/>
                  <a:t> </a:t>
                </a:r>
                <a:r>
                  <a:rPr lang="en-US" altLang="ko-KR" sz="2000" dirty="0"/>
                  <a:t>group!</a:t>
                </a:r>
              </a:p>
            </p:txBody>
          </p:sp>
        </mc:Choice>
        <mc:Fallback xmlns="">
          <p:sp>
            <p:nvSpPr>
              <p:cNvPr id="8" name="TextBox 7">
                <a:extLst>
                  <a:ext uri="{FF2B5EF4-FFF2-40B4-BE49-F238E27FC236}">
                    <a16:creationId xmlns:a16="http://schemas.microsoft.com/office/drawing/2014/main" id="{59F342EB-4719-449A-97D1-E7CAF97C0A6D}"/>
                  </a:ext>
                </a:extLst>
              </p:cNvPr>
              <p:cNvSpPr txBox="1">
                <a:spLocks noRot="1" noChangeAspect="1" noMove="1" noResize="1" noEditPoints="1" noAdjustHandles="1" noChangeArrowheads="1" noChangeShapeType="1" noTextEdit="1"/>
              </p:cNvSpPr>
              <p:nvPr/>
            </p:nvSpPr>
            <p:spPr>
              <a:xfrm>
                <a:off x="838200" y="4114335"/>
                <a:ext cx="7819128" cy="1446550"/>
              </a:xfrm>
              <a:prstGeom prst="rect">
                <a:avLst/>
              </a:prstGeom>
              <a:blipFill>
                <a:blip r:embed="rId3"/>
                <a:stretch>
                  <a:fillRect l="-1404" t="-4641" r="-624" b="-6751"/>
                </a:stretch>
              </a:blipFill>
            </p:spPr>
            <p:txBody>
              <a:bodyPr/>
              <a:lstStyle/>
              <a:p>
                <a:r>
                  <a:rPr lang="ko-KR" altLang="en-US">
                    <a:noFill/>
                  </a:rPr>
                  <a:t> </a:t>
                </a:r>
              </a:p>
            </p:txBody>
          </p:sp>
        </mc:Fallback>
      </mc:AlternateContent>
      <p:pic>
        <p:nvPicPr>
          <p:cNvPr id="12" name="그림 11">
            <a:extLst>
              <a:ext uri="{FF2B5EF4-FFF2-40B4-BE49-F238E27FC236}">
                <a16:creationId xmlns:a16="http://schemas.microsoft.com/office/drawing/2014/main" id="{A34686BC-F37F-4D2E-B4D7-BC661BC3CD33}"/>
              </a:ext>
            </a:extLst>
          </p:cNvPr>
          <p:cNvPicPr>
            <a:picLocks noChangeAspect="1"/>
          </p:cNvPicPr>
          <p:nvPr/>
        </p:nvPicPr>
        <p:blipFill>
          <a:blip r:embed="rId4"/>
          <a:stretch>
            <a:fillRect/>
          </a:stretch>
        </p:blipFill>
        <p:spPr>
          <a:xfrm>
            <a:off x="8581273" y="4204165"/>
            <a:ext cx="3216161" cy="2288710"/>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C429A4-3E8F-4DA8-9C66-FFC4E496EE3F}"/>
                  </a:ext>
                </a:extLst>
              </p:cNvPr>
              <p:cNvSpPr txBox="1"/>
              <p:nvPr/>
            </p:nvSpPr>
            <p:spPr>
              <a:xfrm>
                <a:off x="1127798" y="5657548"/>
                <a:ext cx="7239931" cy="246221"/>
              </a:xfrm>
              <a:prstGeom prst="rect">
                <a:avLst/>
              </a:prstGeom>
              <a:noFill/>
            </p:spPr>
            <p:txBody>
              <a:bodyPr wrap="none" rtlCol="0">
                <a:spAutoFit/>
              </a:bodyPr>
              <a:lstStyle/>
              <a:p>
                <a14:m>
                  <m:oMath xmlns:m="http://schemas.openxmlformats.org/officeDocument/2006/math">
                    <m:r>
                      <a:rPr lang="en-US" altLang="ko-KR" sz="1000" b="0" i="1" smtClean="0">
                        <a:latin typeface="Cambria Math" panose="02040503050406030204" pitchFamily="18" charset="0"/>
                      </a:rPr>
                      <m:t>𝑃</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𝑄</m:t>
                    </m:r>
                  </m:oMath>
                </a14:m>
                <a:r>
                  <a:rPr lang="en-US" altLang="ko-KR" sz="1000" dirty="0"/>
                  <a:t> </a:t>
                </a:r>
                <a:r>
                  <a:rPr lang="ko-KR" altLang="en-US" sz="1000" dirty="0"/>
                  <a:t>가 타원 곡선 위 임의의 두 점일 경우</a:t>
                </a:r>
                <a:r>
                  <a:rPr lang="en-US" altLang="ko-KR" sz="1000" dirty="0"/>
                  <a:t>, </a:t>
                </a:r>
                <a:r>
                  <a:rPr lang="ko-KR" altLang="en-US" sz="1000" dirty="0"/>
                  <a:t>두 점을 지나는 직선은 </a:t>
                </a:r>
                <a14:m>
                  <m:oMath xmlns:m="http://schemas.openxmlformats.org/officeDocument/2006/math">
                    <m:r>
                      <a:rPr lang="en-US" altLang="ko-KR" sz="1000" i="1">
                        <a:latin typeface="Cambria Math" panose="02040503050406030204" pitchFamily="18" charset="0"/>
                      </a:rPr>
                      <m:t>𝑃</m:t>
                    </m:r>
                    <m:r>
                      <a:rPr lang="en-US" altLang="ko-KR" sz="1000" i="1">
                        <a:latin typeface="Cambria Math" panose="02040503050406030204" pitchFamily="18" charset="0"/>
                      </a:rPr>
                      <m:t>, </m:t>
                    </m:r>
                    <m:r>
                      <a:rPr lang="en-US" altLang="ko-KR" sz="1000" i="1">
                        <a:latin typeface="Cambria Math" panose="02040503050406030204" pitchFamily="18" charset="0"/>
                      </a:rPr>
                      <m:t>𝑄</m:t>
                    </m:r>
                  </m:oMath>
                </a14:m>
                <a:r>
                  <a:rPr lang="ko-KR" altLang="en-US" sz="1000" dirty="0"/>
                  <a:t> </a:t>
                </a:r>
                <a:r>
                  <a:rPr lang="ko-KR" altLang="en-US" sz="1000" dirty="0" err="1"/>
                  <a:t>어느쪽에서</a:t>
                </a:r>
                <a:r>
                  <a:rPr lang="ko-KR" altLang="en-US" sz="1000" dirty="0"/>
                  <a:t> 그리던 상관 없기 때문에 교환법칙 성립 </a:t>
                </a:r>
              </a:p>
            </p:txBody>
          </p:sp>
        </mc:Choice>
        <mc:Fallback xmlns="">
          <p:sp>
            <p:nvSpPr>
              <p:cNvPr id="13" name="TextBox 12">
                <a:extLst>
                  <a:ext uri="{FF2B5EF4-FFF2-40B4-BE49-F238E27FC236}">
                    <a16:creationId xmlns:a16="http://schemas.microsoft.com/office/drawing/2014/main" id="{32C429A4-3E8F-4DA8-9C66-FFC4E496EE3F}"/>
                  </a:ext>
                </a:extLst>
              </p:cNvPr>
              <p:cNvSpPr txBox="1">
                <a:spLocks noRot="1" noChangeAspect="1" noMove="1" noResize="1" noEditPoints="1" noAdjustHandles="1" noChangeArrowheads="1" noChangeShapeType="1" noTextEdit="1"/>
              </p:cNvSpPr>
              <p:nvPr/>
            </p:nvSpPr>
            <p:spPr>
              <a:xfrm>
                <a:off x="1127798" y="5657548"/>
                <a:ext cx="7239931" cy="246221"/>
              </a:xfrm>
              <a:prstGeom prst="rect">
                <a:avLst/>
              </a:prstGeom>
              <a:blipFill>
                <a:blip r:embed="rId5"/>
                <a:stretch>
                  <a:fillRect b="-1250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26521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E8A82F-77FD-4C25-BC93-8FDAC3962D60}"/>
              </a:ext>
            </a:extLst>
          </p:cNvPr>
          <p:cNvSpPr>
            <a:spLocks noGrp="1"/>
          </p:cNvSpPr>
          <p:nvPr>
            <p:ph type="title"/>
          </p:nvPr>
        </p:nvSpPr>
        <p:spPr/>
        <p:txBody>
          <a:bodyPr/>
          <a:lstStyle/>
          <a:p>
            <a:r>
              <a:rPr lang="en-US" altLang="ko-KR" dirty="0"/>
              <a:t>Geometric addition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5DA39621-269F-462B-8658-1DA108264D1E}"/>
                  </a:ext>
                </a:extLst>
              </p:cNvPr>
              <p:cNvSpPr>
                <a:spLocks noGrp="1"/>
              </p:cNvSpPr>
              <p:nvPr>
                <p:ph idx="1"/>
              </p:nvPr>
            </p:nvSpPr>
            <p:spPr>
              <a:xfrm>
                <a:off x="838200" y="1985156"/>
                <a:ext cx="10515600" cy="4351338"/>
              </a:xfrm>
            </p:spPr>
            <p:txBody>
              <a:bodyPr/>
              <a:lstStyle/>
              <a:p>
                <a14:m>
                  <m:oMath xmlns:m="http://schemas.openxmlformats.org/officeDocument/2006/math">
                    <m:r>
                      <m:rPr>
                        <m:sty m:val="p"/>
                      </m:rPr>
                      <a:rPr lang="en-US" altLang="ko-KR" sz="2500" b="0" i="0" smtClean="0">
                        <a:latin typeface="Cambria Math" panose="02040503050406030204" pitchFamily="18" charset="0"/>
                      </a:rPr>
                      <m:t>P</m:t>
                    </m:r>
                    <m:r>
                      <a:rPr lang="en-US" altLang="ko-KR" sz="2500" b="0" i="0" smtClean="0">
                        <a:latin typeface="Cambria Math" panose="02040503050406030204" pitchFamily="18" charset="0"/>
                      </a:rPr>
                      <m:t>+</m:t>
                    </m:r>
                    <m:r>
                      <m:rPr>
                        <m:sty m:val="p"/>
                      </m:rPr>
                      <a:rPr lang="en-US" altLang="ko-KR" sz="2500" b="0" i="0" smtClean="0">
                        <a:latin typeface="Cambria Math" panose="02040503050406030204" pitchFamily="18" charset="0"/>
                      </a:rPr>
                      <m:t>Q</m:t>
                    </m:r>
                    <m:r>
                      <a:rPr lang="en-US" altLang="ko-KR" sz="2500" b="0" i="0" smtClean="0">
                        <a:latin typeface="Cambria Math" panose="02040503050406030204" pitchFamily="18" charset="0"/>
                      </a:rPr>
                      <m:t>+</m:t>
                    </m:r>
                    <m:r>
                      <m:rPr>
                        <m:sty m:val="p"/>
                      </m:rPr>
                      <a:rPr lang="en-US" altLang="ko-KR" sz="2500" b="0" i="0" smtClean="0">
                        <a:latin typeface="Cambria Math" panose="02040503050406030204" pitchFamily="18" charset="0"/>
                      </a:rPr>
                      <m:t>R</m:t>
                    </m:r>
                    <m:r>
                      <a:rPr lang="en-US" altLang="ko-KR" sz="2500" b="0" i="0" smtClean="0">
                        <a:latin typeface="Cambria Math" panose="02040503050406030204" pitchFamily="18" charset="0"/>
                      </a:rPr>
                      <m:t>=0</m:t>
                    </m:r>
                  </m:oMath>
                </a14:m>
                <a:r>
                  <a:rPr lang="en-US" altLang="ko-KR" sz="2500" dirty="0"/>
                  <a:t> means </a:t>
                </a:r>
                <a14:m>
                  <m:oMath xmlns:m="http://schemas.openxmlformats.org/officeDocument/2006/math">
                    <m:r>
                      <a:rPr lang="en-US" altLang="ko-KR" sz="2500" b="0" i="1">
                        <a:latin typeface="Cambria Math" panose="02040503050406030204" pitchFamily="18" charset="0"/>
                      </a:rPr>
                      <m:t>𝑃</m:t>
                    </m:r>
                    <m:r>
                      <a:rPr lang="en-US" altLang="ko-KR" sz="2500" b="0">
                        <a:latin typeface="Cambria Math" panose="02040503050406030204" pitchFamily="18" charset="0"/>
                      </a:rPr>
                      <m:t>+</m:t>
                    </m:r>
                    <m:r>
                      <a:rPr lang="en-US" altLang="ko-KR" sz="2500" b="0" i="1">
                        <a:latin typeface="Cambria Math" panose="02040503050406030204" pitchFamily="18" charset="0"/>
                      </a:rPr>
                      <m:t>𝑄</m:t>
                    </m:r>
                    <m:r>
                      <a:rPr lang="en-US" altLang="ko-KR" sz="2500" b="0">
                        <a:latin typeface="Cambria Math" panose="02040503050406030204" pitchFamily="18" charset="0"/>
                      </a:rPr>
                      <m:t>=</m:t>
                    </m:r>
                    <m:r>
                      <a:rPr lang="en-US" altLang="ko-KR" sz="2500" b="0" i="1" smtClean="0">
                        <a:latin typeface="Cambria Math" panose="02040503050406030204" pitchFamily="18" charset="0"/>
                      </a:rPr>
                      <m:t>−</m:t>
                    </m:r>
                    <m:r>
                      <m:rPr>
                        <m:sty m:val="p"/>
                      </m:rPr>
                      <a:rPr lang="en-US" altLang="ko-KR" sz="2500" b="0" i="0" smtClean="0">
                        <a:latin typeface="Cambria Math" panose="02040503050406030204" pitchFamily="18" charset="0"/>
                      </a:rPr>
                      <m:t>R</m:t>
                    </m:r>
                  </m:oMath>
                </a14:m>
                <a:endParaRPr lang="en-US" altLang="ko-KR" sz="2500" dirty="0"/>
              </a:p>
              <a:p>
                <a:r>
                  <a:rPr lang="en-US" altLang="ko-KR" sz="2500" dirty="0"/>
                  <a:t>If</a:t>
                </a:r>
                <a:r>
                  <a:rPr lang="ko-KR" altLang="en-US" sz="2500" dirty="0"/>
                  <a:t> </a:t>
                </a:r>
                <a:r>
                  <a:rPr lang="en-US" altLang="ko-KR" sz="2500" dirty="0"/>
                  <a:t>we draw a line passing through </a:t>
                </a:r>
                <a14:m>
                  <m:oMath xmlns:m="http://schemas.openxmlformats.org/officeDocument/2006/math">
                    <m:r>
                      <a:rPr lang="en-US" altLang="ko-KR" sz="2500" b="0" i="1" smtClean="0">
                        <a:latin typeface="Cambria Math" panose="02040503050406030204" pitchFamily="18" charset="0"/>
                      </a:rPr>
                      <m:t>𝑃</m:t>
                    </m:r>
                  </m:oMath>
                </a14:m>
                <a:r>
                  <a:rPr lang="en-US" altLang="ko-KR" sz="2500" dirty="0"/>
                  <a:t> and </a:t>
                </a:r>
                <a14:m>
                  <m:oMath xmlns:m="http://schemas.openxmlformats.org/officeDocument/2006/math">
                    <m:r>
                      <a:rPr lang="en-US" altLang="ko-KR" sz="2500" b="0" i="1">
                        <a:latin typeface="Cambria Math" panose="02040503050406030204" pitchFamily="18" charset="0"/>
                      </a:rPr>
                      <m:t>𝑄</m:t>
                    </m:r>
                  </m:oMath>
                </a14:m>
                <a:r>
                  <a:rPr lang="en-US" altLang="ko-KR" sz="2500" dirty="0"/>
                  <a:t>, this line will intersect a third point on the curve, </a:t>
                </a:r>
                <a14:m>
                  <m:oMath xmlns:m="http://schemas.openxmlformats.org/officeDocument/2006/math">
                    <m:r>
                      <a:rPr lang="en-US" altLang="ko-KR" sz="2500" b="0" i="1">
                        <a:latin typeface="Cambria Math" panose="02040503050406030204" pitchFamily="18" charset="0"/>
                      </a:rPr>
                      <m:t>𝑅</m:t>
                    </m:r>
                  </m:oMath>
                </a14:m>
                <a:endParaRPr lang="en-US" altLang="ko-KR" sz="2500" dirty="0"/>
              </a:p>
              <a:p>
                <a:r>
                  <a:rPr lang="en-US" altLang="ko-KR" sz="2500" dirty="0"/>
                  <a:t>If we take the inverse of this point, </a:t>
                </a:r>
                <a14:m>
                  <m:oMath xmlns:m="http://schemas.openxmlformats.org/officeDocument/2006/math">
                    <m:r>
                      <a:rPr lang="en-US" altLang="ko-KR" sz="2500" i="1">
                        <a:latin typeface="Cambria Math" panose="02040503050406030204" pitchFamily="18" charset="0"/>
                      </a:rPr>
                      <m:t>−</m:t>
                    </m:r>
                    <m:r>
                      <m:rPr>
                        <m:sty m:val="p"/>
                      </m:rPr>
                      <a:rPr lang="en-US" altLang="ko-KR" sz="2500" b="0" i="0" smtClean="0">
                        <a:latin typeface="Cambria Math" panose="02040503050406030204" pitchFamily="18" charset="0"/>
                      </a:rPr>
                      <m:t>R</m:t>
                    </m:r>
                  </m:oMath>
                </a14:m>
                <a:r>
                  <a:rPr lang="en-US" altLang="ko-KR" sz="2500" dirty="0"/>
                  <a:t>, we have found the result of </a:t>
                </a:r>
                <a14:m>
                  <m:oMath xmlns:m="http://schemas.openxmlformats.org/officeDocument/2006/math">
                    <m:r>
                      <m:rPr>
                        <m:sty m:val="p"/>
                      </m:rPr>
                      <a:rPr lang="en-US" altLang="ko-KR" sz="2500">
                        <a:latin typeface="Cambria Math" panose="02040503050406030204" pitchFamily="18" charset="0"/>
                      </a:rPr>
                      <m:t>P</m:t>
                    </m:r>
                    <m:r>
                      <a:rPr lang="en-US" altLang="ko-KR" sz="2500">
                        <a:latin typeface="Cambria Math" panose="02040503050406030204" pitchFamily="18" charset="0"/>
                      </a:rPr>
                      <m:t>+</m:t>
                    </m:r>
                    <m:r>
                      <m:rPr>
                        <m:sty m:val="p"/>
                      </m:rPr>
                      <a:rPr lang="en-US" altLang="ko-KR" sz="2500">
                        <a:latin typeface="Cambria Math" panose="02040503050406030204" pitchFamily="18" charset="0"/>
                      </a:rPr>
                      <m:t>Q</m:t>
                    </m:r>
                  </m:oMath>
                </a14:m>
                <a:endParaRPr lang="en-US" altLang="ko-KR" sz="2500" dirty="0"/>
              </a:p>
              <a:p>
                <a:endParaRPr lang="en-US" altLang="ko-KR" sz="2500" dirty="0"/>
              </a:p>
              <a:p>
                <a:r>
                  <a:rPr lang="en-US" altLang="ko-KR" sz="2500" dirty="0"/>
                  <a:t>What if </a:t>
                </a:r>
                <a14:m>
                  <m:oMath xmlns:m="http://schemas.openxmlformats.org/officeDocument/2006/math">
                    <m:r>
                      <a:rPr lang="en-US" altLang="ko-KR" sz="2500" b="0" i="1" smtClean="0">
                        <a:latin typeface="Cambria Math" panose="02040503050406030204" pitchFamily="18" charset="0"/>
                      </a:rPr>
                      <m:t>𝑃</m:t>
                    </m:r>
                    <m:r>
                      <a:rPr lang="en-US" altLang="ko-KR" sz="2500" b="0" i="0" smtClean="0">
                        <a:latin typeface="Cambria Math" panose="02040503050406030204" pitchFamily="18" charset="0"/>
                      </a:rPr>
                      <m:t>=0</m:t>
                    </m:r>
                  </m:oMath>
                </a14:m>
                <a:r>
                  <a:rPr lang="en-US" altLang="ko-KR" sz="2500" dirty="0"/>
                  <a:t> or </a:t>
                </a:r>
                <a14:m>
                  <m:oMath xmlns:m="http://schemas.openxmlformats.org/officeDocument/2006/math">
                    <m:r>
                      <a:rPr lang="en-US" altLang="ko-KR" sz="2500" b="0" i="1" smtClean="0">
                        <a:latin typeface="Cambria Math" panose="02040503050406030204" pitchFamily="18" charset="0"/>
                      </a:rPr>
                      <m:t>𝑄</m:t>
                    </m:r>
                    <m:r>
                      <a:rPr lang="en-US" altLang="ko-KR" sz="2500" b="0" i="1" smtClean="0">
                        <a:latin typeface="Cambria Math" panose="02040503050406030204" pitchFamily="18" charset="0"/>
                      </a:rPr>
                      <m:t>=0</m:t>
                    </m:r>
                  </m:oMath>
                </a14:m>
                <a:r>
                  <a:rPr lang="en-US" altLang="ko-KR" sz="2500" dirty="0"/>
                  <a:t>? </a:t>
                </a:r>
              </a:p>
              <a:p>
                <a:pPr lvl="1"/>
                <a:r>
                  <a:rPr lang="en-US" altLang="ko-KR" sz="2100" dirty="0"/>
                  <a:t>We can’t draw any line (0 is not on the </a:t>
                </a:r>
                <a14:m>
                  <m:oMath xmlns:m="http://schemas.openxmlformats.org/officeDocument/2006/math">
                    <m:r>
                      <a:rPr lang="en-US" altLang="ko-KR" sz="2100" b="0" i="1" smtClean="0">
                        <a:latin typeface="Cambria Math" panose="02040503050406030204" pitchFamily="18" charset="0"/>
                      </a:rPr>
                      <m:t>𝑥𝑦</m:t>
                    </m:r>
                  </m:oMath>
                </a14:m>
                <a:r>
                  <a:rPr lang="en-US" altLang="ko-KR" sz="2100" dirty="0"/>
                  <a:t>-plane). But Given that we have defined 0 as the identity element, </a:t>
                </a:r>
                <a14:m>
                  <m:oMath xmlns:m="http://schemas.openxmlformats.org/officeDocument/2006/math">
                    <m:r>
                      <a:rPr lang="en-US" altLang="ko-KR" i="1">
                        <a:latin typeface="Cambria Math" panose="02040503050406030204" pitchFamily="18" charset="0"/>
                      </a:rPr>
                      <m:t>𝑃</m:t>
                    </m:r>
                    <m:r>
                      <a:rPr lang="en-US" altLang="ko-KR" b="0" i="1" smtClean="0">
                        <a:latin typeface="Cambria Math" panose="02040503050406030204" pitchFamily="18" charset="0"/>
                      </a:rPr>
                      <m:t>+0=</m:t>
                    </m:r>
                    <m:r>
                      <a:rPr lang="en-US" altLang="ko-KR" b="0" i="1" smtClean="0">
                        <a:latin typeface="Cambria Math" panose="02040503050406030204" pitchFamily="18" charset="0"/>
                      </a:rPr>
                      <m:t>𝑃</m:t>
                    </m:r>
                  </m:oMath>
                </a14:m>
                <a:r>
                  <a:rPr lang="en-US" altLang="ko-KR" sz="2100" dirty="0"/>
                  <a:t> and </a:t>
                </a:r>
                <a14:m>
                  <m:oMath xmlns:m="http://schemas.openxmlformats.org/officeDocument/2006/math">
                    <m:r>
                      <a:rPr lang="en-US" altLang="ko-KR" sz="2100" b="0" i="1" smtClean="0">
                        <a:latin typeface="Cambria Math" panose="02040503050406030204" pitchFamily="18" charset="0"/>
                      </a:rPr>
                      <m:t>0+</m:t>
                    </m:r>
                    <m:r>
                      <a:rPr lang="en-US" altLang="ko-KR" sz="2100" b="0" i="1" smtClean="0">
                        <a:latin typeface="Cambria Math" panose="02040503050406030204" pitchFamily="18" charset="0"/>
                      </a:rPr>
                      <m:t>𝑄</m:t>
                    </m:r>
                    <m:r>
                      <a:rPr lang="en-US" altLang="ko-KR" sz="2100" b="0" i="1" smtClean="0">
                        <a:latin typeface="Cambria Math" panose="02040503050406030204" pitchFamily="18" charset="0"/>
                      </a:rPr>
                      <m:t>=</m:t>
                    </m:r>
                    <m:r>
                      <a:rPr lang="en-US" altLang="ko-KR" sz="2100" b="0" i="1" smtClean="0">
                        <a:latin typeface="Cambria Math" panose="02040503050406030204" pitchFamily="18" charset="0"/>
                      </a:rPr>
                      <m:t>𝑄</m:t>
                    </m:r>
                  </m:oMath>
                </a14:m>
                <a:r>
                  <a:rPr lang="en-US" altLang="ko-KR" sz="2100" dirty="0"/>
                  <a:t>, for any </a:t>
                </a:r>
                <a14:m>
                  <m:oMath xmlns:m="http://schemas.openxmlformats.org/officeDocument/2006/math">
                    <m:r>
                      <a:rPr lang="en-US" altLang="ko-KR" i="1">
                        <a:latin typeface="Cambria Math" panose="02040503050406030204" pitchFamily="18" charset="0"/>
                      </a:rPr>
                      <m:t>𝑃</m:t>
                    </m:r>
                  </m:oMath>
                </a14:m>
                <a:r>
                  <a:rPr lang="en-US" altLang="ko-KR" dirty="0"/>
                  <a:t> </a:t>
                </a:r>
                <a:r>
                  <a:rPr lang="en-US" altLang="ko-KR" sz="2100" dirty="0"/>
                  <a:t>and any </a:t>
                </a:r>
                <a14:m>
                  <m:oMath xmlns:m="http://schemas.openxmlformats.org/officeDocument/2006/math">
                    <m:r>
                      <a:rPr lang="en-US" altLang="ko-KR" sz="2100" b="0" i="1" smtClean="0">
                        <a:latin typeface="Cambria Math" panose="02040503050406030204" pitchFamily="18" charset="0"/>
                      </a:rPr>
                      <m:t>𝑄</m:t>
                    </m:r>
                  </m:oMath>
                </a14:m>
                <a:endParaRPr lang="en-US" altLang="ko-KR" sz="2100" dirty="0"/>
              </a:p>
              <a:p>
                <a:endParaRPr lang="en-US" altLang="ko-KR" sz="2800" b="1" dirty="0"/>
              </a:p>
              <a:p>
                <a:endParaRPr lang="ko-KR" altLang="en-US" dirty="0"/>
              </a:p>
            </p:txBody>
          </p:sp>
        </mc:Choice>
        <mc:Fallback xmlns="">
          <p:sp>
            <p:nvSpPr>
              <p:cNvPr id="3" name="내용 개체 틀 2">
                <a:extLst>
                  <a:ext uri="{FF2B5EF4-FFF2-40B4-BE49-F238E27FC236}">
                    <a16:creationId xmlns:a16="http://schemas.microsoft.com/office/drawing/2014/main" id="{5DA39621-269F-462B-8658-1DA108264D1E}"/>
                  </a:ext>
                </a:extLst>
              </p:cNvPr>
              <p:cNvSpPr>
                <a:spLocks noGrp="1" noRot="1" noChangeAspect="1" noMove="1" noResize="1" noEditPoints="1" noAdjustHandles="1" noChangeArrowheads="1" noChangeShapeType="1" noTextEdit="1"/>
              </p:cNvSpPr>
              <p:nvPr>
                <p:ph idx="1"/>
              </p:nvPr>
            </p:nvSpPr>
            <p:spPr>
              <a:xfrm>
                <a:off x="838200" y="1985156"/>
                <a:ext cx="10515600" cy="4351338"/>
              </a:xfrm>
              <a:blipFill>
                <a:blip r:embed="rId2"/>
                <a:stretch>
                  <a:fillRect l="-870" t="-1964"/>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C64FE977-0072-47DA-BA52-36911BD0744B}"/>
              </a:ext>
            </a:extLst>
          </p:cNvPr>
          <p:cNvPicPr>
            <a:picLocks noChangeAspect="1"/>
          </p:cNvPicPr>
          <p:nvPr/>
        </p:nvPicPr>
        <p:blipFill rotWithShape="1">
          <a:blip r:embed="rId3"/>
          <a:srcRect l="15251" t="1893" r="800" b="1031"/>
          <a:stretch/>
        </p:blipFill>
        <p:spPr>
          <a:xfrm>
            <a:off x="9275734" y="79910"/>
            <a:ext cx="2682500" cy="2395559"/>
          </a:xfrm>
          <a:prstGeom prst="rect">
            <a:avLst/>
          </a:prstGeom>
        </p:spPr>
      </p:pic>
    </p:spTree>
    <p:extLst>
      <p:ext uri="{BB962C8B-B14F-4D97-AF65-F5344CB8AC3E}">
        <p14:creationId xmlns:p14="http://schemas.microsoft.com/office/powerpoint/2010/main" val="386720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7F5812-325D-4C82-AD3D-EE1CEF99241F}"/>
              </a:ext>
            </a:extLst>
          </p:cNvPr>
          <p:cNvSpPr>
            <a:spLocks noGrp="1"/>
          </p:cNvSpPr>
          <p:nvPr>
            <p:ph type="title"/>
          </p:nvPr>
        </p:nvSpPr>
        <p:spPr/>
        <p:txBody>
          <a:bodyPr/>
          <a:lstStyle/>
          <a:p>
            <a:r>
              <a:rPr lang="en-US" altLang="ko-KR" dirty="0"/>
              <a:t>Geometric addition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75C48475-6B3B-4CA7-B781-1195CA750104}"/>
                  </a:ext>
                </a:extLst>
              </p:cNvPr>
              <p:cNvSpPr>
                <a:spLocks noGrp="1"/>
              </p:cNvSpPr>
              <p:nvPr>
                <p:ph idx="1"/>
              </p:nvPr>
            </p:nvSpPr>
            <p:spPr>
              <a:xfrm>
                <a:off x="497237" y="1785050"/>
                <a:ext cx="10491061" cy="4423851"/>
              </a:xfrm>
            </p:spPr>
            <p:txBody>
              <a:bodyPr>
                <a:normAutofit fontScale="77500" lnSpcReduction="20000"/>
              </a:bodyPr>
              <a:lstStyle/>
              <a:p>
                <a:pPr>
                  <a:lnSpc>
                    <a:spcPct val="150000"/>
                  </a:lnSpc>
                </a:pPr>
                <a:r>
                  <a:rPr lang="en-US" altLang="ko-KR" dirty="0"/>
                  <a:t>What if </a:t>
                </a:r>
                <a14:m>
                  <m:oMath xmlns:m="http://schemas.openxmlformats.org/officeDocument/2006/math">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𝑄</m:t>
                    </m:r>
                    <m:r>
                      <a:rPr lang="en-US" altLang="ko-KR" b="0" i="0" smtClean="0">
                        <a:latin typeface="Cambria Math" panose="02040503050406030204" pitchFamily="18" charset="0"/>
                      </a:rPr>
                      <m:t>?</m:t>
                    </m:r>
                  </m:oMath>
                </a14:m>
                <a:endParaRPr lang="en-US" altLang="ko-KR" b="0" dirty="0"/>
              </a:p>
              <a:p>
                <a:pPr lvl="1">
                  <a:lnSpc>
                    <a:spcPct val="150000"/>
                  </a:lnSpc>
                </a:pPr>
                <a:r>
                  <a:rPr lang="en-US" altLang="ko-KR" dirty="0"/>
                  <a:t>The line going through the two points is vertical and does not intersect any third point. But </a:t>
                </a:r>
                <a14:m>
                  <m:oMath xmlns:m="http://schemas.openxmlformats.org/officeDocument/2006/math">
                    <m:r>
                      <a:rPr lang="en-US" altLang="ko-KR" b="0" i="1" smtClean="0">
                        <a:latin typeface="Cambria Math" panose="02040503050406030204" pitchFamily="18" charset="0"/>
                      </a:rPr>
                      <m:t>𝑃</m:t>
                    </m:r>
                  </m:oMath>
                </a14:m>
                <a:r>
                  <a:rPr lang="ko-KR" altLang="en-US" dirty="0"/>
                  <a:t> </a:t>
                </a:r>
                <a:r>
                  <a:rPr lang="en-US" altLang="ko-KR" dirty="0"/>
                  <a:t>is the inverse of </a:t>
                </a:r>
                <a14:m>
                  <m:oMath xmlns:m="http://schemas.openxmlformats.org/officeDocument/2006/math">
                    <m:r>
                      <a:rPr lang="en-US" altLang="ko-KR" b="0" i="1" smtClean="0">
                        <a:latin typeface="Cambria Math" panose="02040503050406030204" pitchFamily="18" charset="0"/>
                      </a:rPr>
                      <m:t>𝑄</m:t>
                    </m:r>
                  </m:oMath>
                </a14:m>
                <a:r>
                  <a:rPr lang="en-US" altLang="ko-KR" dirty="0"/>
                  <a:t>, then we have  </a:t>
                </a:r>
                <a14:m>
                  <m:oMath xmlns:m="http://schemas.openxmlformats.org/officeDocument/2006/math">
                    <m:r>
                      <a:rPr lang="en-US" altLang="ko-KR" b="0" i="0" smtClean="0">
                        <a:latin typeface="Cambria Math" panose="02040503050406030204" pitchFamily="18" charset="0"/>
                      </a:rPr>
                      <m:t> </m:t>
                    </m:r>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𝑄</m:t>
                    </m:r>
                    <m:r>
                      <a:rPr lang="en-US" altLang="ko-KR" b="0" i="1" smtClean="0">
                        <a:latin typeface="Cambria Math" panose="02040503050406030204" pitchFamily="18" charset="0"/>
                      </a:rPr>
                      <m:t>=</m:t>
                    </m:r>
                    <m:r>
                      <a:rPr lang="en-US" altLang="ko-KR" b="0" i="1" smtClean="0">
                        <a:latin typeface="Cambria Math" panose="02040503050406030204" pitchFamily="18" charset="0"/>
                      </a:rPr>
                      <m:t>𝑃</m:t>
                    </m:r>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m:t>
                        </m:r>
                        <m:r>
                          <a:rPr lang="en-US" altLang="ko-KR" b="0" i="1" smtClean="0">
                            <a:latin typeface="Cambria Math" panose="02040503050406030204" pitchFamily="18" charset="0"/>
                          </a:rPr>
                          <m:t>𝑃</m:t>
                        </m:r>
                      </m:e>
                    </m:d>
                    <m:r>
                      <a:rPr lang="en-US" altLang="ko-KR" b="0" i="1" smtClean="0">
                        <a:latin typeface="Cambria Math" panose="02040503050406030204" pitchFamily="18" charset="0"/>
                      </a:rPr>
                      <m:t>=0</m:t>
                    </m:r>
                  </m:oMath>
                </a14:m>
                <a:r>
                  <a:rPr lang="ko-KR" altLang="en-US" dirty="0"/>
                  <a:t> </a:t>
                </a:r>
                <a:r>
                  <a:rPr lang="en-US" altLang="ko-KR" dirty="0"/>
                  <a:t>from the definition of inverse </a:t>
                </a:r>
              </a:p>
              <a:p>
                <a:pPr lvl="1">
                  <a:lnSpc>
                    <a:spcPct val="150000"/>
                  </a:lnSpc>
                </a:pPr>
                <a14:m>
                  <m:oMath xmlns:m="http://schemas.openxmlformats.org/officeDocument/2006/math">
                    <m:r>
                      <a:rPr lang="en-US" altLang="ko-KR" b="0" i="1" smtClean="0">
                        <a:latin typeface="Cambria Math" panose="02040503050406030204" pitchFamily="18" charset="0"/>
                      </a:rPr>
                      <m:t>𝑃</m:t>
                    </m:r>
                    <m:r>
                      <a:rPr lang="ko-KR" altLang="en-US" i="1">
                        <a:latin typeface="Cambria Math" panose="02040503050406030204" pitchFamily="18" charset="0"/>
                      </a:rPr>
                      <m:t>에</m:t>
                    </m:r>
                  </m:oMath>
                </a14:m>
                <a:r>
                  <a:rPr lang="ko-KR" altLang="en-US" dirty="0"/>
                  <a:t> 접근하는 </a:t>
                </a:r>
                <a14:m>
                  <m:oMath xmlns:m="http://schemas.openxmlformats.org/officeDocument/2006/math">
                    <m:r>
                      <a:rPr lang="en-US" altLang="ko-KR" b="0" i="1" smtClean="0">
                        <a:latin typeface="Cambria Math" panose="02040503050406030204" pitchFamily="18" charset="0"/>
                      </a:rPr>
                      <m:t>𝑃</m:t>
                    </m:r>
                    <m:r>
                      <a:rPr lang="en-US" altLang="ko-KR" b="0" i="1" smtClean="0">
                        <a:latin typeface="Cambria Math" panose="02040503050406030204" pitchFamily="18" charset="0"/>
                      </a:rPr>
                      <m:t>′</m:t>
                    </m:r>
                  </m:oMath>
                </a14:m>
                <a:r>
                  <a:rPr lang="ko-KR" altLang="en-US" dirty="0"/>
                  <a:t>가 존재하여 </a:t>
                </a:r>
                <a14:m>
                  <m:oMath xmlns:m="http://schemas.openxmlformats.org/officeDocument/2006/math">
                    <m:r>
                      <a:rPr lang="en-US" altLang="ko-KR" b="0" i="1" smtClean="0">
                        <a:latin typeface="Cambria Math" panose="02040503050406030204" pitchFamily="18" charset="0"/>
                      </a:rPr>
                      <m:t>𝑃</m:t>
                    </m:r>
                    <m:r>
                      <a:rPr lang="en-US" altLang="ko-KR" b="0" i="1" smtClean="0">
                        <a:latin typeface="Cambria Math" panose="02040503050406030204" pitchFamily="18" charset="0"/>
                      </a:rPr>
                      <m:t>′</m:t>
                    </m:r>
                  </m:oMath>
                </a14:m>
                <a:r>
                  <a:rPr lang="ko-KR" altLang="en-US" dirty="0"/>
                  <a:t>와 </a:t>
                </a:r>
                <a14:m>
                  <m:oMath xmlns:m="http://schemas.openxmlformats.org/officeDocument/2006/math">
                    <m:r>
                      <a:rPr lang="en-US" altLang="ko-KR" b="0" i="1" smtClean="0">
                        <a:latin typeface="Cambria Math" panose="02040503050406030204" pitchFamily="18" charset="0"/>
                      </a:rPr>
                      <m:t>𝑄</m:t>
                    </m:r>
                  </m:oMath>
                </a14:m>
                <a:r>
                  <a:rPr lang="ko-KR" altLang="en-US" dirty="0"/>
                  <a:t>를 지나는 직선을 그린다고 생각해보면</a:t>
                </a:r>
                <a:r>
                  <a:rPr lang="en-US" altLang="ko-KR" dirty="0"/>
                  <a:t>, </a:t>
                </a:r>
                <a14:m>
                  <m:oMath xmlns:m="http://schemas.openxmlformats.org/officeDocument/2006/math">
                    <m:r>
                      <a:rPr lang="en-US" altLang="ko-KR" b="0" i="1" smtClean="0">
                        <a:latin typeface="Cambria Math" panose="02040503050406030204" pitchFamily="18" charset="0"/>
                      </a:rPr>
                      <m:t>𝑃</m:t>
                    </m:r>
                    <m:r>
                      <a:rPr lang="en-US" altLang="ko-KR" b="0" i="1" smtClean="0">
                        <a:latin typeface="Cambria Math" panose="02040503050406030204" pitchFamily="18" charset="0"/>
                      </a:rPr>
                      <m:t>′</m:t>
                    </m:r>
                  </m:oMath>
                </a14:m>
                <a:r>
                  <a:rPr lang="ko-KR" altLang="en-US" dirty="0"/>
                  <a:t>가 </a:t>
                </a:r>
                <a14:m>
                  <m:oMath xmlns:m="http://schemas.openxmlformats.org/officeDocument/2006/math">
                    <m:r>
                      <a:rPr lang="en-US" altLang="ko-KR" b="0" i="1" smtClean="0">
                        <a:latin typeface="Cambria Math" panose="02040503050406030204" pitchFamily="18" charset="0"/>
                      </a:rPr>
                      <m:t>𝑃</m:t>
                    </m:r>
                  </m:oMath>
                </a14:m>
                <a:r>
                  <a:rPr lang="ko-KR" altLang="en-US" dirty="0"/>
                  <a:t>에 가까워질수록 제 </a:t>
                </a:r>
                <a:r>
                  <a:rPr lang="en-US" altLang="ko-KR" dirty="0"/>
                  <a:t>3</a:t>
                </a:r>
                <a:r>
                  <a:rPr lang="ko-KR" altLang="en-US" dirty="0"/>
                  <a:t>의 교점 </a:t>
                </a:r>
                <a14:m>
                  <m:oMath xmlns:m="http://schemas.openxmlformats.org/officeDocument/2006/math">
                    <m:r>
                      <a:rPr lang="en-US" altLang="ko-KR" b="0" i="1" smtClean="0">
                        <a:latin typeface="Cambria Math" panose="02040503050406030204" pitchFamily="18" charset="0"/>
                      </a:rPr>
                      <m:t>𝑅</m:t>
                    </m:r>
                    <m:r>
                      <a:rPr lang="en-US" altLang="ko-KR" b="0" i="1" smtClean="0">
                        <a:latin typeface="Cambria Math" panose="02040503050406030204" pitchFamily="18" charset="0"/>
                      </a:rPr>
                      <m:t>′</m:t>
                    </m:r>
                  </m:oMath>
                </a14:m>
                <a:r>
                  <a:rPr lang="ko-KR" altLang="en-US" dirty="0"/>
                  <a:t>가</a:t>
                </a:r>
                <a:r>
                  <a:rPr lang="en-US" altLang="ko-KR" dirty="0"/>
                  <a:t> </a:t>
                </a:r>
                <a:r>
                  <a:rPr lang="ko-KR" altLang="en-US" dirty="0"/>
                  <a:t>점점 원점에서 멀어지는 것을 확인 가능</a:t>
                </a:r>
                <a:endParaRPr lang="en-US" altLang="ko-KR" dirty="0"/>
              </a:p>
              <a:p>
                <a:pPr lvl="2">
                  <a:lnSpc>
                    <a:spcPct val="150000"/>
                  </a:lnSpc>
                </a:pPr>
                <a:r>
                  <a:rPr lang="ko-KR" altLang="en-US" dirty="0"/>
                  <a:t>해당 경우를 무한 원점이라고 칭하고</a:t>
                </a:r>
                <a:r>
                  <a:rPr lang="en-US" altLang="ko-KR" dirty="0"/>
                  <a:t>, ∞ </a:t>
                </a:r>
                <a:r>
                  <a:rPr lang="ko-KR" altLang="en-US" dirty="0"/>
                  <a:t>로 표기</a:t>
                </a:r>
                <a:endParaRPr lang="en-US" altLang="ko-KR" dirty="0"/>
              </a:p>
              <a:p>
                <a:pPr lvl="2">
                  <a:lnSpc>
                    <a:spcPct val="150000"/>
                  </a:lnSpc>
                </a:pPr>
                <a:r>
                  <a:rPr lang="ko-KR" altLang="en-US" dirty="0"/>
                  <a:t>반대로 두 점 </a:t>
                </a:r>
                <a14:m>
                  <m:oMath xmlns:m="http://schemas.openxmlformats.org/officeDocument/2006/math">
                    <m:r>
                      <a:rPr lang="en-US" altLang="ko-KR" b="0" i="1" smtClean="0">
                        <a:latin typeface="Cambria Math" panose="02040503050406030204" pitchFamily="18" charset="0"/>
                      </a:rPr>
                      <m:t>𝑃</m:t>
                    </m:r>
                  </m:oMath>
                </a14:m>
                <a:r>
                  <a:rPr lang="ko-KR" altLang="en-US" dirty="0"/>
                  <a:t>와</a:t>
                </a:r>
                <a:r>
                  <a:rPr lang="en-US" altLang="ko-KR" dirty="0"/>
                  <a:t> ∞</a:t>
                </a:r>
                <a:r>
                  <a:rPr lang="ko-KR" altLang="en-US" dirty="0"/>
                  <a:t>를 지나는 직선은 점 </a:t>
                </a:r>
                <a14:m>
                  <m:oMath xmlns:m="http://schemas.openxmlformats.org/officeDocument/2006/math">
                    <m:r>
                      <a:rPr lang="en-US" altLang="ko-KR" b="0" i="1" smtClean="0">
                        <a:latin typeface="Cambria Math" panose="02040503050406030204" pitchFamily="18" charset="0"/>
                      </a:rPr>
                      <m:t>𝑄</m:t>
                    </m:r>
                    <m:r>
                      <a:rPr lang="ko-KR" altLang="en-US" i="1">
                        <a:latin typeface="Cambria Math" panose="02040503050406030204" pitchFamily="18" charset="0"/>
                      </a:rPr>
                      <m:t>에</m:t>
                    </m:r>
                  </m:oMath>
                </a14:m>
                <a:r>
                  <a:rPr lang="ko-KR" altLang="en-US" dirty="0"/>
                  <a:t>서 타원 곡선과 만나고</a:t>
                </a:r>
                <a:r>
                  <a:rPr lang="en-US" altLang="ko-KR" dirty="0"/>
                  <a:t>, </a:t>
                </a:r>
                <a14:m>
                  <m:oMath xmlns:m="http://schemas.openxmlformats.org/officeDocument/2006/math">
                    <m:r>
                      <a:rPr lang="en-US" altLang="ko-KR" b="0" i="1" smtClean="0">
                        <a:latin typeface="Cambria Math" panose="02040503050406030204" pitchFamily="18" charset="0"/>
                      </a:rPr>
                      <m:t>𝑄</m:t>
                    </m:r>
                    <m:r>
                      <a:rPr lang="ko-KR" altLang="en-US" i="1">
                        <a:latin typeface="Cambria Math" panose="02040503050406030204" pitchFamily="18" charset="0"/>
                      </a:rPr>
                      <m:t>의</m:t>
                    </m:r>
                  </m:oMath>
                </a14:m>
                <a:r>
                  <a:rPr lang="ko-KR" altLang="en-US" dirty="0"/>
                  <a:t> 대칭 점은 </a:t>
                </a:r>
                <a14:m>
                  <m:oMath xmlns:m="http://schemas.openxmlformats.org/officeDocument/2006/math">
                    <m:r>
                      <a:rPr lang="en-US" altLang="ko-KR" b="0" i="1" smtClean="0">
                        <a:latin typeface="Cambria Math" panose="02040503050406030204" pitchFamily="18" charset="0"/>
                      </a:rPr>
                      <m:t>𝑃</m:t>
                    </m:r>
                  </m:oMath>
                </a14:m>
                <a:r>
                  <a:rPr lang="ko-KR" altLang="en-US" dirty="0"/>
                  <a:t>이므로 결론적으로 </a:t>
                </a:r>
                <a14:m>
                  <m:oMath xmlns:m="http://schemas.openxmlformats.org/officeDocument/2006/math">
                    <m:r>
                      <a:rPr lang="en-US" altLang="ko-KR" b="0" i="1" smtClean="0">
                        <a:latin typeface="Cambria Math" panose="02040503050406030204" pitchFamily="18" charset="0"/>
                      </a:rPr>
                      <m:t>𝑃</m:t>
                    </m:r>
                  </m:oMath>
                </a14:m>
                <a:r>
                  <a:rPr lang="en-US" altLang="ko-KR" dirty="0"/>
                  <a:t>+∞=</a:t>
                </a:r>
                <a:r>
                  <a:rPr lang="en-US" altLang="ko-KR" b="0" dirty="0"/>
                  <a:t> </a:t>
                </a:r>
                <a14:m>
                  <m:oMath xmlns:m="http://schemas.openxmlformats.org/officeDocument/2006/math">
                    <m:r>
                      <a:rPr lang="en-US" altLang="ko-KR" b="0" i="1" smtClean="0">
                        <a:latin typeface="Cambria Math" panose="02040503050406030204" pitchFamily="18" charset="0"/>
                      </a:rPr>
                      <m:t>𝑃</m:t>
                    </m:r>
                  </m:oMath>
                </a14:m>
                <a:endParaRPr lang="en-US" altLang="ko-KR" b="0" dirty="0"/>
              </a:p>
              <a:p>
                <a:pPr lvl="2">
                  <a:lnSpc>
                    <a:spcPct val="150000"/>
                  </a:lnSpc>
                </a:pPr>
                <a:r>
                  <a:rPr lang="ko-KR" altLang="en-US" dirty="0"/>
                  <a:t>이처럼 </a:t>
                </a:r>
                <a:r>
                  <a:rPr lang="en-US" altLang="ko-KR" dirty="0"/>
                  <a:t>∞</a:t>
                </a:r>
                <a:r>
                  <a:rPr lang="ko-KR" altLang="en-US" dirty="0"/>
                  <a:t>는 덧셈에 대한 </a:t>
                </a:r>
                <a:r>
                  <a:rPr lang="ko-KR" altLang="en-US" dirty="0" err="1"/>
                  <a:t>항등원</a:t>
                </a:r>
                <a:r>
                  <a:rPr lang="ko-KR" altLang="en-US" dirty="0"/>
                  <a:t> 역할</a:t>
                </a:r>
                <a:r>
                  <a:rPr lang="en-US" altLang="ko-KR" dirty="0"/>
                  <a:t>(0</a:t>
                </a:r>
                <a:r>
                  <a:rPr lang="ko-KR" altLang="en-US" dirty="0"/>
                  <a:t>과 같은 역할</a:t>
                </a:r>
                <a:r>
                  <a:rPr lang="en-US" altLang="ko-KR" dirty="0"/>
                  <a:t>)</a:t>
                </a:r>
                <a:r>
                  <a:rPr lang="ko-KR" altLang="en-US" dirty="0"/>
                  <a:t>을 수행</a:t>
                </a:r>
                <a:r>
                  <a:rPr lang="en-US" altLang="ko-KR" dirty="0"/>
                  <a:t>, </a:t>
                </a:r>
                <a:r>
                  <a:rPr lang="ko-KR" altLang="en-US" dirty="0"/>
                  <a:t>반면 </a:t>
                </a:r>
                <a14:m>
                  <m:oMath xmlns:m="http://schemas.openxmlformats.org/officeDocument/2006/math">
                    <m:r>
                      <a:rPr lang="en-US" altLang="ko-KR" b="0" i="1" smtClean="0">
                        <a:latin typeface="Cambria Math" panose="02040503050406030204" pitchFamily="18" charset="0"/>
                      </a:rPr>
                      <m:t>𝑃</m:t>
                    </m:r>
                    <m:r>
                      <a:rPr lang="ko-KR" altLang="en-US" i="1">
                        <a:latin typeface="Cambria Math" panose="02040503050406030204" pitchFamily="18" charset="0"/>
                      </a:rPr>
                      <m:t>의</m:t>
                    </m:r>
                  </m:oMath>
                </a14:m>
                <a:r>
                  <a:rPr lang="ko-KR" altLang="en-US" dirty="0"/>
                  <a:t> 덧셈에 대한 역원은 </a:t>
                </a:r>
                <a:r>
                  <a:rPr lang="en-US" altLang="ko-KR" dirty="0"/>
                  <a:t>y</a:t>
                </a:r>
                <a:r>
                  <a:rPr lang="ko-KR" altLang="en-US" dirty="0"/>
                  <a:t>축과 평행한 직선과 타원 곡선의 교점인 </a:t>
                </a:r>
                <a14:m>
                  <m:oMath xmlns:m="http://schemas.openxmlformats.org/officeDocument/2006/math">
                    <m:r>
                      <a:rPr lang="en-US" altLang="ko-KR" b="0" i="1" smtClean="0">
                        <a:latin typeface="Cambria Math" panose="02040503050406030204" pitchFamily="18" charset="0"/>
                      </a:rPr>
                      <m:t>𝑄</m:t>
                    </m:r>
                  </m:oMath>
                </a14:m>
                <a:endParaRPr lang="ko-KR" altLang="en-US" dirty="0"/>
              </a:p>
            </p:txBody>
          </p:sp>
        </mc:Choice>
        <mc:Fallback xmlns="">
          <p:sp>
            <p:nvSpPr>
              <p:cNvPr id="3" name="내용 개체 틀 2">
                <a:extLst>
                  <a:ext uri="{FF2B5EF4-FFF2-40B4-BE49-F238E27FC236}">
                    <a16:creationId xmlns:a16="http://schemas.microsoft.com/office/drawing/2014/main" id="{75C48475-6B3B-4CA7-B781-1195CA750104}"/>
                  </a:ext>
                </a:extLst>
              </p:cNvPr>
              <p:cNvSpPr>
                <a:spLocks noGrp="1" noRot="1" noChangeAspect="1" noMove="1" noResize="1" noEditPoints="1" noAdjustHandles="1" noChangeArrowheads="1" noChangeShapeType="1" noTextEdit="1"/>
              </p:cNvSpPr>
              <p:nvPr>
                <p:ph idx="1"/>
              </p:nvPr>
            </p:nvSpPr>
            <p:spPr>
              <a:xfrm>
                <a:off x="497237" y="1785050"/>
                <a:ext cx="10491061" cy="4423851"/>
              </a:xfrm>
              <a:blipFill>
                <a:blip r:embed="rId2"/>
                <a:stretch>
                  <a:fillRect l="-697" r="-1801"/>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48D40CAF-FD92-4628-B106-49D5B3735B43}"/>
              </a:ext>
            </a:extLst>
          </p:cNvPr>
          <p:cNvPicPr>
            <a:picLocks noChangeAspect="1"/>
          </p:cNvPicPr>
          <p:nvPr/>
        </p:nvPicPr>
        <p:blipFill>
          <a:blip r:embed="rId3"/>
          <a:stretch>
            <a:fillRect/>
          </a:stretch>
        </p:blipFill>
        <p:spPr>
          <a:xfrm>
            <a:off x="10306374" y="148472"/>
            <a:ext cx="1726424" cy="3084432"/>
          </a:xfrm>
          <a:prstGeom prst="rect">
            <a:avLst/>
          </a:prstGeom>
        </p:spPr>
      </p:pic>
    </p:spTree>
    <p:extLst>
      <p:ext uri="{BB962C8B-B14F-4D97-AF65-F5344CB8AC3E}">
        <p14:creationId xmlns:p14="http://schemas.microsoft.com/office/powerpoint/2010/main" val="4274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2EC734-3079-400E-BF68-72152F28AC93}"/>
              </a:ext>
            </a:extLst>
          </p:cNvPr>
          <p:cNvSpPr>
            <a:spLocks noGrp="1"/>
          </p:cNvSpPr>
          <p:nvPr>
            <p:ph type="title"/>
          </p:nvPr>
        </p:nvSpPr>
        <p:spPr/>
        <p:txBody>
          <a:bodyPr/>
          <a:lstStyle/>
          <a:p>
            <a:r>
              <a:rPr lang="en-US" altLang="ko-KR" dirty="0"/>
              <a:t>Geometric addition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51EE961D-D453-4077-A705-9FDA6EE78425}"/>
                  </a:ext>
                </a:extLst>
              </p:cNvPr>
              <p:cNvSpPr>
                <a:spLocks noGrp="1"/>
              </p:cNvSpPr>
              <p:nvPr>
                <p:ph idx="1"/>
              </p:nvPr>
            </p:nvSpPr>
            <p:spPr/>
            <p:txBody>
              <a:bodyPr>
                <a:normAutofit fontScale="77500" lnSpcReduction="20000"/>
              </a:bodyPr>
              <a:lstStyle/>
              <a:p>
                <a:pPr>
                  <a:lnSpc>
                    <a:spcPct val="150000"/>
                  </a:lnSpc>
                </a:pPr>
                <a:r>
                  <a:rPr lang="en-US" altLang="ko-KR" dirty="0"/>
                  <a:t>What if </a:t>
                </a:r>
                <a14:m>
                  <m:oMath xmlns:m="http://schemas.openxmlformats.org/officeDocument/2006/math">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𝑄</m:t>
                    </m:r>
                    <m:r>
                      <a:rPr lang="en-US" altLang="ko-KR" b="0" i="0" smtClean="0">
                        <a:latin typeface="Cambria Math" panose="02040503050406030204" pitchFamily="18" charset="0"/>
                      </a:rPr>
                      <m:t>?</m:t>
                    </m:r>
                  </m:oMath>
                </a14:m>
                <a:r>
                  <a:rPr lang="en-US" altLang="ko-KR" b="0" dirty="0"/>
                  <a:t> </a:t>
                </a:r>
              </a:p>
              <a:p>
                <a:pPr lvl="1">
                  <a:lnSpc>
                    <a:spcPct val="150000"/>
                  </a:lnSpc>
                </a:pPr>
                <a:r>
                  <a:rPr lang="en-US" altLang="ko-KR" dirty="0"/>
                  <a:t>There are infinitely many lines passing through the point. But consider a point </a:t>
                </a:r>
                <a14:m>
                  <m:oMath xmlns:m="http://schemas.openxmlformats.org/officeDocument/2006/math">
                    <m:r>
                      <a:rPr lang="en-US" altLang="ko-KR" b="0" i="1" smtClean="0">
                        <a:latin typeface="Cambria Math" panose="02040503050406030204" pitchFamily="18" charset="0"/>
                      </a:rPr>
                      <m:t>𝑄</m:t>
                    </m:r>
                    <m:r>
                      <a:rPr lang="en-US" altLang="ko-KR" b="0" i="1" smtClean="0">
                        <a:latin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𝑃</m:t>
                    </m:r>
                  </m:oMath>
                </a14:m>
                <a:endParaRPr lang="en-US" altLang="ko-KR" b="0" dirty="0"/>
              </a:p>
              <a:p>
                <a:pPr lvl="1">
                  <a:lnSpc>
                    <a:spcPct val="150000"/>
                  </a:lnSpc>
                </a:pPr>
                <a:r>
                  <a:rPr lang="en-US" altLang="ko-KR" dirty="0"/>
                  <a:t>As </a:t>
                </a:r>
                <a14:m>
                  <m:oMath xmlns:m="http://schemas.openxmlformats.org/officeDocument/2006/math">
                    <m:r>
                      <a:rPr lang="en-US" altLang="ko-KR" b="0" i="1" smtClean="0">
                        <a:latin typeface="Cambria Math" panose="02040503050406030204" pitchFamily="18" charset="0"/>
                      </a:rPr>
                      <m:t>𝑄</m:t>
                    </m:r>
                    <m:r>
                      <a:rPr lang="en-US" altLang="ko-KR" b="0" i="1" smtClean="0">
                        <a:latin typeface="Cambria Math" panose="02040503050406030204" pitchFamily="18" charset="0"/>
                      </a:rPr>
                      <m:t>′</m:t>
                    </m:r>
                  </m:oMath>
                </a14:m>
                <a:r>
                  <a:rPr lang="en-US" altLang="ko-KR" b="0" dirty="0"/>
                  <a:t> tends towards </a:t>
                </a:r>
                <a14:m>
                  <m:oMath xmlns:m="http://schemas.openxmlformats.org/officeDocument/2006/math">
                    <m:r>
                      <a:rPr lang="en-US" altLang="ko-KR" b="0" i="1" smtClean="0">
                        <a:latin typeface="Cambria Math" panose="02040503050406030204" pitchFamily="18" charset="0"/>
                      </a:rPr>
                      <m:t>𝑃</m:t>
                    </m:r>
                  </m:oMath>
                </a14:m>
                <a:r>
                  <a:rPr lang="en-US" altLang="ko-KR" b="0" dirty="0"/>
                  <a:t>, the line passing through </a:t>
                </a:r>
                <a14:m>
                  <m:oMath xmlns:m="http://schemas.openxmlformats.org/officeDocument/2006/math">
                    <m:r>
                      <a:rPr lang="en-US" altLang="ko-KR" b="0" i="1" smtClean="0">
                        <a:latin typeface="Cambria Math" panose="02040503050406030204" pitchFamily="18" charset="0"/>
                      </a:rPr>
                      <m:t>𝑃</m:t>
                    </m:r>
                  </m:oMath>
                </a14:m>
                <a:r>
                  <a:rPr lang="en-US" altLang="ko-KR" b="0" dirty="0"/>
                  <a:t> and </a:t>
                </a:r>
                <a14:m>
                  <m:oMath xmlns:m="http://schemas.openxmlformats.org/officeDocument/2006/math">
                    <m:r>
                      <a:rPr lang="en-US" altLang="ko-KR" b="0" i="1" smtClean="0">
                        <a:latin typeface="Cambria Math" panose="02040503050406030204" pitchFamily="18" charset="0"/>
                      </a:rPr>
                      <m:t>𝑄</m:t>
                    </m:r>
                    <m:r>
                      <a:rPr lang="en-US" altLang="ko-KR" b="0" i="1" smtClean="0">
                        <a:latin typeface="Cambria Math" panose="02040503050406030204" pitchFamily="18" charset="0"/>
                      </a:rPr>
                      <m:t>′</m:t>
                    </m:r>
                  </m:oMath>
                </a14:m>
                <a:r>
                  <a:rPr lang="en-US" altLang="ko-KR" b="0" dirty="0"/>
                  <a:t> becomes tangent to the curve. </a:t>
                </a:r>
              </a:p>
              <a:p>
                <a:pPr lvl="1">
                  <a:lnSpc>
                    <a:spcPct val="150000"/>
                  </a:lnSpc>
                </a:pPr>
                <a14:m>
                  <m:oMath xmlns:m="http://schemas.openxmlformats.org/officeDocument/2006/math">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𝑅</m:t>
                    </m:r>
                  </m:oMath>
                </a14:m>
                <a:r>
                  <a:rPr lang="en-US" altLang="ko-KR" b="0" dirty="0"/>
                  <a:t>, where </a:t>
                </a:r>
                <a14:m>
                  <m:oMath xmlns:m="http://schemas.openxmlformats.org/officeDocument/2006/math">
                    <m:r>
                      <a:rPr lang="en-US" altLang="ko-KR" b="0" i="1" smtClean="0">
                        <a:latin typeface="Cambria Math" panose="02040503050406030204" pitchFamily="18" charset="0"/>
                      </a:rPr>
                      <m:t>𝑅</m:t>
                    </m:r>
                  </m:oMath>
                </a14:m>
                <a:r>
                  <a:rPr lang="en-US" altLang="ko-KR" b="0" dirty="0"/>
                  <a:t> is the point of intersection between the curve and the line tangent to the curve in </a:t>
                </a:r>
                <a14:m>
                  <m:oMath xmlns:m="http://schemas.openxmlformats.org/officeDocument/2006/math">
                    <m:r>
                      <a:rPr lang="en-US" altLang="ko-KR" b="0" i="1" smtClean="0">
                        <a:latin typeface="Cambria Math" panose="02040503050406030204" pitchFamily="18" charset="0"/>
                      </a:rPr>
                      <m:t>𝑃</m:t>
                    </m:r>
                  </m:oMath>
                </a14:m>
                <a:endParaRPr lang="en-US" altLang="ko-KR" b="0" dirty="0"/>
              </a:p>
              <a:p>
                <a:pPr lvl="1">
                  <a:lnSpc>
                    <a:spcPct val="150000"/>
                  </a:lnSpc>
                </a:pPr>
                <a:r>
                  <a:rPr lang="en-US" altLang="ko-KR" dirty="0"/>
                  <a:t>What if</a:t>
                </a:r>
                <a14:m>
                  <m:oMath xmlns:m="http://schemas.openxmlformats.org/officeDocument/2006/math">
                    <m:r>
                      <a:rPr lang="en-US" altLang="ko-KR" b="0" i="0" smtClean="0">
                        <a:latin typeface="Cambria Math" panose="02040503050406030204" pitchFamily="18" charset="0"/>
                      </a:rPr>
                      <m:t> </m:t>
                    </m:r>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𝑄</m:t>
                    </m:r>
                  </m:oMath>
                </a14:m>
                <a:r>
                  <a:rPr lang="en-US" altLang="ko-KR" b="0" dirty="0"/>
                  <a:t>, but there is no third point </a:t>
                </a:r>
                <a14:m>
                  <m:oMath xmlns:m="http://schemas.openxmlformats.org/officeDocument/2006/math">
                    <m:r>
                      <a:rPr lang="en-US" altLang="ko-KR" b="0" i="1" smtClean="0">
                        <a:latin typeface="Cambria Math" panose="02040503050406030204" pitchFamily="18" charset="0"/>
                      </a:rPr>
                      <m:t>𝑅</m:t>
                    </m:r>
                    <m:r>
                      <a:rPr lang="en-US" altLang="ko-KR" b="0" i="1" smtClean="0">
                        <a:latin typeface="Cambria Math" panose="02040503050406030204" pitchFamily="18" charset="0"/>
                      </a:rPr>
                      <m:t>?</m:t>
                    </m:r>
                  </m:oMath>
                </a14:m>
                <a:endParaRPr lang="en-US" altLang="ko-KR" b="0" dirty="0"/>
              </a:p>
              <a:p>
                <a:pPr lvl="2">
                  <a:lnSpc>
                    <a:spcPct val="150000"/>
                  </a:lnSpc>
                </a:pPr>
                <a:r>
                  <a:rPr lang="en-US" altLang="ko-KR" b="0" dirty="0"/>
                  <a:t>We</a:t>
                </a:r>
                <a:r>
                  <a:rPr lang="ko-KR" altLang="en-US" b="0" dirty="0"/>
                  <a:t> </a:t>
                </a:r>
                <a:r>
                  <a:rPr lang="en-US" altLang="ko-KR" b="0" dirty="0"/>
                  <a:t>have</a:t>
                </a:r>
                <a:r>
                  <a:rPr lang="ko-KR" altLang="en-US" b="0" dirty="0"/>
                  <a:t> </a:t>
                </a:r>
                <a:r>
                  <a:rPr lang="en-US" altLang="ko-KR" b="0" dirty="0"/>
                  <a:t>to</a:t>
                </a:r>
                <a:r>
                  <a:rPr lang="ko-KR" altLang="en-US" b="0" dirty="0"/>
                  <a:t> </a:t>
                </a:r>
                <a:r>
                  <a:rPr lang="en-US" altLang="ko-KR" b="0" dirty="0"/>
                  <a:t>fin</a:t>
                </a:r>
                <a:r>
                  <a:rPr lang="en-US" altLang="ko-KR" dirty="0"/>
                  <a:t>d the line passing through </a:t>
                </a:r>
                <a14:m>
                  <m:oMath xmlns:m="http://schemas.openxmlformats.org/officeDocument/2006/math">
                    <m:r>
                      <a:rPr lang="en-US" altLang="ko-KR" b="0" i="1" smtClean="0">
                        <a:latin typeface="Cambria Math" panose="02040503050406030204" pitchFamily="18" charset="0"/>
                      </a:rPr>
                      <m:t>𝑃</m:t>
                    </m:r>
                  </m:oMath>
                </a14:m>
                <a:r>
                  <a:rPr lang="en-US" altLang="ko-KR" b="0" dirty="0"/>
                  <a:t> and </a:t>
                </a:r>
                <a14:m>
                  <m:oMath xmlns:m="http://schemas.openxmlformats.org/officeDocument/2006/math">
                    <m:r>
                      <a:rPr lang="en-US" altLang="ko-KR" b="0" i="1" smtClean="0">
                        <a:latin typeface="Cambria Math" panose="02040503050406030204" pitchFamily="18" charset="0"/>
                      </a:rPr>
                      <m:t>𝑄</m:t>
                    </m:r>
                  </m:oMath>
                </a14:m>
                <a:r>
                  <a:rPr lang="en-US" altLang="ko-KR" b="0" dirty="0"/>
                  <a:t> is </a:t>
                </a:r>
              </a:p>
              <a:p>
                <a:pPr marL="914400" lvl="2" indent="0">
                  <a:lnSpc>
                    <a:spcPct val="150000"/>
                  </a:lnSpc>
                  <a:buNone/>
                </a:pPr>
                <a:r>
                  <a:rPr lang="en-US" altLang="ko-KR" dirty="0"/>
                  <a:t>   </a:t>
                </a:r>
                <a:r>
                  <a:rPr lang="en-US" altLang="ko-KR" b="0" dirty="0"/>
                  <a:t>tangent to the curve</a:t>
                </a:r>
              </a:p>
              <a:p>
                <a:pPr lvl="2">
                  <a:lnSpc>
                    <a:spcPct val="150000"/>
                  </a:lnSpc>
                </a:pPr>
                <a:r>
                  <a:rPr lang="en-US" altLang="ko-KR" dirty="0"/>
                  <a:t>If </a:t>
                </a:r>
                <a14:m>
                  <m:oMath xmlns:m="http://schemas.openxmlformats.org/officeDocument/2006/math">
                    <m:r>
                      <a:rPr lang="en-US" altLang="ko-KR" b="0" i="1" smtClean="0">
                        <a:latin typeface="Cambria Math" panose="02040503050406030204" pitchFamily="18" charset="0"/>
                      </a:rPr>
                      <m:t>𝑃</m:t>
                    </m:r>
                  </m:oMath>
                </a14:m>
                <a:r>
                  <a:rPr lang="en-US" altLang="ko-KR" b="0" dirty="0"/>
                  <a:t> </a:t>
                </a:r>
                <a:r>
                  <a:rPr lang="en-US" altLang="ko-KR" dirty="0"/>
                  <a:t>is the tangency point, then</a:t>
                </a:r>
                <a:r>
                  <a:rPr lang="en-US" altLang="ko-KR" b="0" dirty="0"/>
                  <a:t> </a:t>
                </a:r>
                <a14:m>
                  <m:oMath xmlns:m="http://schemas.openxmlformats.org/officeDocument/2006/math">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𝑄</m:t>
                    </m:r>
                    <m:r>
                      <a:rPr lang="en-US" altLang="ko-KR" b="0" i="1" smtClean="0">
                        <a:latin typeface="Cambria Math" panose="02040503050406030204" pitchFamily="18" charset="0"/>
                      </a:rPr>
                      <m:t>=−</m:t>
                    </m:r>
                    <m:r>
                      <a:rPr lang="en-US" altLang="ko-KR" b="0" i="1" smtClean="0">
                        <a:latin typeface="Cambria Math" panose="02040503050406030204" pitchFamily="18" charset="0"/>
                      </a:rPr>
                      <m:t>𝑄</m:t>
                    </m:r>
                  </m:oMath>
                </a14:m>
                <a:endParaRPr lang="en-US" altLang="ko-KR" b="0" dirty="0"/>
              </a:p>
              <a:p>
                <a:pPr lvl="2">
                  <a:lnSpc>
                    <a:spcPct val="150000"/>
                  </a:lnSpc>
                </a:pPr>
                <a:endParaRPr lang="en-US" altLang="ko-KR" b="0" dirty="0"/>
              </a:p>
              <a:p>
                <a:pPr lvl="1">
                  <a:lnSpc>
                    <a:spcPct val="150000"/>
                  </a:lnSpc>
                </a:pPr>
                <a:endParaRPr lang="en-US" altLang="ko-KR" b="0" dirty="0"/>
              </a:p>
              <a:p>
                <a:endParaRPr lang="ko-KR" altLang="en-US" dirty="0"/>
              </a:p>
            </p:txBody>
          </p:sp>
        </mc:Choice>
        <mc:Fallback xmlns="">
          <p:sp>
            <p:nvSpPr>
              <p:cNvPr id="3" name="내용 개체 틀 2">
                <a:extLst>
                  <a:ext uri="{FF2B5EF4-FFF2-40B4-BE49-F238E27FC236}">
                    <a16:creationId xmlns:a16="http://schemas.microsoft.com/office/drawing/2014/main" id="{51EE961D-D453-4077-A705-9FDA6EE78425}"/>
                  </a:ext>
                </a:extLst>
              </p:cNvPr>
              <p:cNvSpPr>
                <a:spLocks noGrp="1" noRot="1" noChangeAspect="1" noMove="1" noResize="1" noEditPoints="1" noAdjustHandles="1" noChangeArrowheads="1" noChangeShapeType="1" noTextEdit="1"/>
              </p:cNvSpPr>
              <p:nvPr>
                <p:ph idx="1"/>
              </p:nvPr>
            </p:nvSpPr>
            <p:spPr>
              <a:blipFill>
                <a:blip r:embed="rId3"/>
                <a:stretch>
                  <a:fillRect l="-696"/>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3180BAF3-C69B-44A8-B4A6-54D92B595FF9}"/>
              </a:ext>
            </a:extLst>
          </p:cNvPr>
          <p:cNvPicPr>
            <a:picLocks noChangeAspect="1"/>
          </p:cNvPicPr>
          <p:nvPr/>
        </p:nvPicPr>
        <p:blipFill rotWithShape="1">
          <a:blip r:embed="rId4"/>
          <a:srcRect l="16663" t="3155" r="492" b="1368"/>
          <a:stretch/>
        </p:blipFill>
        <p:spPr>
          <a:xfrm>
            <a:off x="9043260" y="4107494"/>
            <a:ext cx="2594267" cy="2185262"/>
          </a:xfrm>
          <a:prstGeom prst="rect">
            <a:avLst/>
          </a:prstGeom>
        </p:spPr>
      </p:pic>
      <p:sp>
        <p:nvSpPr>
          <p:cNvPr id="8" name="TextBox 7">
            <a:extLst>
              <a:ext uri="{FF2B5EF4-FFF2-40B4-BE49-F238E27FC236}">
                <a16:creationId xmlns:a16="http://schemas.microsoft.com/office/drawing/2014/main" id="{A4F12CF5-11A0-430F-9236-63EBFD96439B}"/>
              </a:ext>
            </a:extLst>
          </p:cNvPr>
          <p:cNvSpPr txBox="1"/>
          <p:nvPr/>
        </p:nvSpPr>
        <p:spPr>
          <a:xfrm>
            <a:off x="9134312" y="6311900"/>
            <a:ext cx="2412162" cy="400110"/>
          </a:xfrm>
          <a:prstGeom prst="rect">
            <a:avLst/>
          </a:prstGeom>
          <a:noFill/>
        </p:spPr>
        <p:txBody>
          <a:bodyPr wrap="square" rtlCol="0">
            <a:spAutoFit/>
          </a:bodyPr>
          <a:lstStyle/>
          <a:p>
            <a:r>
              <a:rPr lang="en-US" altLang="ko-KR" sz="1000" dirty="0"/>
              <a:t>If line intersects just two points, </a:t>
            </a:r>
          </a:p>
          <a:p>
            <a:r>
              <a:rPr lang="en-US" altLang="ko-KR" sz="1000" dirty="0"/>
              <a:t>it means that it’s tangent to the curve</a:t>
            </a:r>
            <a:endParaRPr lang="ko-KR" altLang="en-US" sz="1000" dirty="0"/>
          </a:p>
        </p:txBody>
      </p:sp>
    </p:spTree>
    <p:extLst>
      <p:ext uri="{BB962C8B-B14F-4D97-AF65-F5344CB8AC3E}">
        <p14:creationId xmlns:p14="http://schemas.microsoft.com/office/powerpoint/2010/main" val="209366711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2990</Words>
  <Application>Microsoft Office PowerPoint</Application>
  <PresentationFormat>와이드스크린</PresentationFormat>
  <Paragraphs>326</Paragraphs>
  <Slides>45</Slides>
  <Notes>5</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45</vt:i4>
      </vt:variant>
    </vt:vector>
  </HeadingPairs>
  <TitlesOfParts>
    <vt:vector size="55" baseType="lpstr">
      <vt:lpstr>-apple-system</vt:lpstr>
      <vt:lpstr>KaTeX_Main</vt:lpstr>
      <vt:lpstr>KaTeX_Math</vt:lpstr>
      <vt:lpstr>system-ui</vt:lpstr>
      <vt:lpstr>맑은 고딕</vt:lpstr>
      <vt:lpstr>Arial</vt:lpstr>
      <vt:lpstr>Cambria Math</vt:lpstr>
      <vt:lpstr>Matura MT Script Capitals</vt:lpstr>
      <vt:lpstr>Wingdings</vt:lpstr>
      <vt:lpstr>Office 테마</vt:lpstr>
      <vt:lpstr>Elliptic Curve Cryptography</vt:lpstr>
      <vt:lpstr>Public-key cryptography</vt:lpstr>
      <vt:lpstr>ECC 사용 범위</vt:lpstr>
      <vt:lpstr>Elliptic Curves</vt:lpstr>
      <vt:lpstr>Groups</vt:lpstr>
      <vt:lpstr>The group law for elliptic curves</vt:lpstr>
      <vt:lpstr>Geometric addition</vt:lpstr>
      <vt:lpstr>Geometric addition</vt:lpstr>
      <vt:lpstr>Geometric addition</vt:lpstr>
      <vt:lpstr>Algebraic addition</vt:lpstr>
      <vt:lpstr>Algebraic addition</vt:lpstr>
      <vt:lpstr>Algebraic addition</vt:lpstr>
      <vt:lpstr>Algebraic addition</vt:lpstr>
      <vt:lpstr>Scalar multiplication</vt:lpstr>
      <vt:lpstr>Scalar multiplication – Double and add</vt:lpstr>
      <vt:lpstr>Scalar multiplication – Double and add</vt:lpstr>
      <vt:lpstr>Logarithm(이산대수 문제)</vt:lpstr>
      <vt:lpstr>The field of integers modulo p</vt:lpstr>
      <vt:lpstr>The field of integers modulo p</vt:lpstr>
      <vt:lpstr>Division modulo p</vt:lpstr>
      <vt:lpstr>Elliptic curves in </vt:lpstr>
      <vt:lpstr>Elliptic curves in </vt:lpstr>
      <vt:lpstr>Point addition in </vt:lpstr>
      <vt:lpstr>Algebraic sum</vt:lpstr>
      <vt:lpstr>Scalar multiplication and cyclic subgroups</vt:lpstr>
      <vt:lpstr>Scalar multiplication and cyclic subgroups</vt:lpstr>
      <vt:lpstr>Scalar multiplication and cyclic subgroups</vt:lpstr>
      <vt:lpstr>Subgroup order</vt:lpstr>
      <vt:lpstr>Domain Parameters</vt:lpstr>
      <vt:lpstr>Random curves</vt:lpstr>
      <vt:lpstr>Random curves</vt:lpstr>
      <vt:lpstr>Elliptic Curve Cryptography</vt:lpstr>
      <vt:lpstr>Encryption with ECDH</vt:lpstr>
      <vt:lpstr>Encryption with ECDH</vt:lpstr>
      <vt:lpstr>Encryption with ECDH</vt:lpstr>
      <vt:lpstr>Encryption with ECDH</vt:lpstr>
      <vt:lpstr>Ephemeral ECDH</vt:lpstr>
      <vt:lpstr>ECDSA</vt:lpstr>
      <vt:lpstr>ECDSA</vt:lpstr>
      <vt:lpstr>ECDSA</vt:lpstr>
      <vt:lpstr>Schnorr signature</vt:lpstr>
      <vt:lpstr>Schnorr signature</vt:lpstr>
      <vt:lpstr>EC-Schnorr signature</vt:lpstr>
      <vt:lpstr>EC-Schnorr multi-signature</vt:lpstr>
      <vt:lpstr>EC-Schnorr multi-signature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Eliptic Curve Cryptography</dc:title>
  <dc:creator>ETRI</dc:creator>
  <cp:lastModifiedBy>김희주</cp:lastModifiedBy>
  <cp:revision>48</cp:revision>
  <dcterms:created xsi:type="dcterms:W3CDTF">2023-07-13T00:48:39Z</dcterms:created>
  <dcterms:modified xsi:type="dcterms:W3CDTF">2023-10-10T13:18:51Z</dcterms:modified>
</cp:coreProperties>
</file>