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519E2-9D5E-49D2-8851-78783B6D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C7DEAD-95A8-48B6-8F96-3FB560FEA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1E8AD-A44D-49EA-8ABA-D327032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849C1-305F-434B-A177-88D916B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83F1-4BCB-4A8B-8F26-FFC87F45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9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C93E4-55CD-4EAA-81CE-27D63D77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574AE-5B5F-45B4-A69C-ABD9FB97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E5B19-7444-46FD-AEB8-395D3533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BBED1-BF6B-40E2-A224-2C5588CD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9D54E-115F-49B7-9955-FE14CB38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CA64C-A686-4D7B-9DBA-B21CF3484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9B6DD-D186-4B82-AE47-ECCB8FA4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17CC3-29D4-409A-86F8-BCEC82D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1B1B6-983F-4971-9127-A26055A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E81E1-C3AB-4228-B669-E98FF2C2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52713-41E2-49FA-AEFD-15494121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0B754-3AAD-4E89-BC6D-E1B69B09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1F15D-39F9-4013-BD11-F8F99A7E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4BC86-8CA9-49E5-A190-F1E68463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2AA58-F07B-4D58-96EC-66C53CC7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D36B-64F3-46DE-B653-0D9263A6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B9BDD-6E4B-4958-98C1-2895B97F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29779-5040-4473-96BA-0B8B9BC6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07795-24AA-4996-B295-1322140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8AE1-51E8-4373-8784-7E14D63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0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50EC-728E-4629-B6C9-FA07A4DA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C9876-64B8-4A9A-A96E-A7C018F71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DE59D-A158-498F-B588-A9F9D841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E3FAE-4B6D-4EEA-A55F-54C8790C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BFDEC-B60B-4BE5-888E-CCA67EC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507C1-3985-4A23-99FF-85028C3D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5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434D-240E-4D56-8EE4-FE9887E3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EE12F-1A6F-49B5-96D4-F18434BE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2267-6578-444F-BEDC-01E7DE26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8DFFE9-6E0C-4F5B-86FC-CD3335AA4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C3497-7D42-4DBB-A569-69A4B32E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342F0B-CEBE-4033-A215-931E8769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04F3F-92BB-4C91-B9A2-4394945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985D1-D4F8-40C8-A6B8-4EE2FEC2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6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36FEB-8C89-4175-8175-5F1D1384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BFFDB-482C-4E97-96E7-848BBCBB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959AC-D73D-45B1-946F-F68014A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8C044-54A4-4BD2-BF54-5D86AF5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9C834-8ADB-4401-B873-02663652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79BAB-1D69-4B6D-814D-B4E68089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9E23BF-E59D-4353-A38A-F224BE90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DB74F-8A32-495D-B277-0084D598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12676-A8CF-4A19-BAEB-610D1ADB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C78A4-8213-4912-BDE6-CA0E49D6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E5C9B-F2B3-4F04-9735-213E938C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5BCAA-2DA9-4B3E-BF2A-8E432C0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0084B-7A0A-4680-BD9E-40C29D5B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5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93FC7-162A-49A0-B350-08372DC9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2E979-4F0C-4097-A4E5-FFD3D660B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CD220-4062-4C39-85D7-31E9E703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D43F-F9E5-4A3B-B78D-0BC0BE1A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921CF-9109-46D4-A5D4-BE3F7968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F7590-3E56-4999-8450-446E9A23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22888F-A9F4-4693-8235-358E3847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99E99-EC04-48D3-9092-D65088F7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30ECA-F6CA-4899-815C-DC9ADE2CE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FC97-8935-4618-B950-B9312526C76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B562A-2A56-4E88-8681-502F12697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6E9F2-F18C-4813-AF7D-166793898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33B8-9FF8-4BFC-B6D7-929B23CDD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213D1-0CA1-4870-A210-6B0BD646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885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/>
              <a:t>Elliptic Curve Cryptography: </a:t>
            </a:r>
            <a:r>
              <a:rPr lang="en-US" altLang="ko-KR" sz="4000" dirty="0"/>
              <a:t>finite fields and discrete logarithms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0DE90-84A6-4EBA-92E2-AE44A187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39"/>
            <a:ext cx="9144000" cy="1655762"/>
          </a:xfrm>
        </p:spPr>
        <p:txBody>
          <a:bodyPr/>
          <a:lstStyle/>
          <a:p>
            <a:r>
              <a:rPr lang="ko-KR" altLang="en-US" dirty="0"/>
              <a:t>분산네트워크연구실 </a:t>
            </a:r>
            <a:r>
              <a:rPr lang="en-US" altLang="ko-KR" dirty="0"/>
              <a:t>32731 </a:t>
            </a:r>
            <a:r>
              <a:rPr lang="ko-KR" altLang="en-US" dirty="0"/>
              <a:t>김희주</a:t>
            </a:r>
          </a:p>
        </p:txBody>
      </p:sp>
    </p:spTree>
    <p:extLst>
      <p:ext uri="{BB962C8B-B14F-4D97-AF65-F5344CB8AC3E}">
        <p14:creationId xmlns:p14="http://schemas.microsoft.com/office/powerpoint/2010/main" val="300235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7EA12-38AD-4B88-B05C-A0383733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Scalar multiplication and cyclic subgroups</a:t>
            </a:r>
            <a:endParaRPr lang="ko-KR" altLang="en-US"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FC6D70-848D-4DBA-99C9-BE17B6BA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7347"/>
            <a:ext cx="8798044" cy="29165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4F0E8A-2225-4795-85BB-09EA58A8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25914" cy="6390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2ACC09-12AE-455D-AB64-0161F3E6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9732"/>
            <a:ext cx="1606633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7EA12-38AD-4B88-B05C-A0383733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Scalar multiplication and cyclic subgroups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7B68A5-B373-431C-9596-AE5BD5220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75" b="20782"/>
          <a:stretch/>
        </p:blipFill>
        <p:spPr>
          <a:xfrm>
            <a:off x="1326874" y="3462912"/>
            <a:ext cx="9538252" cy="2303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D56A6-EA9E-43E5-8EFE-85E36740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73" y="2303195"/>
            <a:ext cx="5628653" cy="6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2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C881-DB6B-42F0-8545-3F1AAC1B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Subgroup order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1C139A-73F8-4347-AE05-537C966FF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288"/>
                <a:ext cx="10515600" cy="238856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What the order of a subgroup generated by a point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Cyclic subgroup we can give a new definition: the order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smallest positive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The order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linked to the order of the elliptic curve by Lagrange’s theorem, which states that the order of a subgroup is a </a:t>
                </a:r>
                <a:r>
                  <a:rPr lang="en-US" altLang="ko-KR" dirty="0" err="1"/>
                  <a:t>divisior</a:t>
                </a:r>
                <a:r>
                  <a:rPr lang="en-US" altLang="ko-KR" dirty="0"/>
                  <a:t> of the order of the parent group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1C139A-73F8-4347-AE05-537C966FF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288"/>
                <a:ext cx="10515600" cy="2388566"/>
              </a:xfrm>
              <a:blipFill>
                <a:blip r:embed="rId2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52A394-74A3-40C1-B784-2BA5DB4958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44892"/>
                <a:ext cx="10515600" cy="2388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200" dirty="0"/>
                  <a:t>These two information together give us a way to find out the order of a subgroup with base point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52A394-74A3-40C1-B784-2BA5DB49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44892"/>
                <a:ext cx="10515600" cy="2388566"/>
              </a:xfrm>
              <a:prstGeom prst="rect">
                <a:avLst/>
              </a:prstGeom>
              <a:blipFill>
                <a:blip r:embed="rId3"/>
                <a:stretch>
                  <a:fillRect l="-696" t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A8B21FC-F3EC-43D2-913F-9D023035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386" y="4725577"/>
            <a:ext cx="6253769" cy="16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75A3F00-FF6B-47D3-BFEB-D03A0E4665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field of integers modulo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75A3F00-FF6B-47D3-BFEB-D03A0E466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A2FA10-7ED1-40CC-97BC-B385E1EEB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599"/>
                <a:ext cx="10515600" cy="280203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Set of integers modulo p, where p is a prime number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In field, we have two binary operation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Addition (+) and Multiplication (*)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Multiplication is distributive over the addition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A2FA10-7ED1-40CC-97BC-B385E1EEB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599"/>
                <a:ext cx="10515600" cy="2802034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84068E3-28F8-488A-B5C1-48085A5CC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0477" b="2023"/>
          <a:stretch/>
        </p:blipFill>
        <p:spPr>
          <a:xfrm>
            <a:off x="9349282" y="1980894"/>
            <a:ext cx="459652" cy="593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E7F8045-AAE2-412A-818D-D3FF02D26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664658"/>
                <a:ext cx="10515600" cy="28020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200" dirty="0"/>
                  <a:t>Set of integers modulo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consists of all the integers from 0 to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200" dirty="0"/>
                  <a:t> </a:t>
                </a: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E7F8045-AAE2-412A-818D-D3FF02D2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64658"/>
                <a:ext cx="10515600" cy="2802034"/>
              </a:xfrm>
              <a:prstGeom prst="rect">
                <a:avLst/>
              </a:prstGeom>
              <a:blipFill>
                <a:blip r:embed="rId5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9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75A3F00-FF6B-47D3-BFEB-D03A0E4665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field of integers modulo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75A3F00-FF6B-47D3-BFEB-D03A0E466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3B866C1E-AD35-479F-87CE-26FD64AA7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192"/>
                <a:ext cx="10515600" cy="469564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Addition and multiplication work as in modular arithmetic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must be prime number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not a prime number, there has no multiplicative inverse</a:t>
                </a:r>
              </a:p>
              <a:p>
                <a:pPr lvl="2"/>
                <a:r>
                  <a:rPr lang="en-US" altLang="ko-KR" dirty="0"/>
                  <a:t>i.e. the set of integers modulo 4 is not a field</a:t>
                </a:r>
              </a:p>
              <a:p>
                <a:pPr lvl="3"/>
                <a:r>
                  <a:rPr lang="en-US" altLang="ko-KR" dirty="0"/>
                  <a:t>2 has no multiplicative inverse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has no solutions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3B866C1E-AD35-479F-87CE-26FD64AA7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192"/>
                <a:ext cx="10515600" cy="4695646"/>
              </a:xfrm>
              <a:blipFill>
                <a:blip r:embed="rId3"/>
                <a:stretch>
                  <a:fillRect l="-1043" t="-2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F609B32-7AD7-48D4-8BFE-AA3B5AEC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51" y="2554744"/>
            <a:ext cx="3353598" cy="9691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F2DAAB-132B-486E-9E3B-BF1E75B2D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214" y="2521472"/>
            <a:ext cx="4742215" cy="8971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A713CE-ED42-4813-B537-09034A785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866" y="3523871"/>
            <a:ext cx="4027902" cy="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10F5B06-B759-4A11-915D-0949B338F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Division modulo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10F5B06-B759-4A11-915D-0949B338F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84B799-9608-49F9-AC19-3AB090887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826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means in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Simply 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over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equal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times the multiplicative inverse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84B799-9608-49F9-AC19-3AB090887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8264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F65E65D-3486-4528-80DE-32FB69E3FB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0477" b="2023"/>
          <a:stretch/>
        </p:blipFill>
        <p:spPr>
          <a:xfrm>
            <a:off x="2903859" y="1772701"/>
            <a:ext cx="396118" cy="511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EFCCC64E-A967-45AD-9009-A6392E77E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80024"/>
                <a:ext cx="10515600" cy="1458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Computing the multiplicative inverse can be easily done with the extended Euclidean algorithm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EFCCC64E-A967-45AD-9009-A6392E77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0024"/>
                <a:ext cx="10515600" cy="1458264"/>
              </a:xfrm>
              <a:prstGeom prst="rect">
                <a:avLst/>
              </a:prstGeom>
              <a:blipFill>
                <a:blip r:embed="rId5"/>
                <a:stretch>
                  <a:fillRect l="-696" b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E2D2DFC-7219-438E-92F5-0E54EE0EA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144" y="4079876"/>
            <a:ext cx="2891711" cy="2639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838E9-C7E2-452B-AE50-A64CFFD3A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840" y="4079875"/>
            <a:ext cx="2969112" cy="2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C82D-0F28-4D0C-B4AE-751A1F03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curves in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B67A1A-1AFE-437C-A429-C2F03A337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Previous version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\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version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Where 0 is still the point at infinity,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two integers in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B67A1A-1AFE-437C-A429-C2F03A337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B7A3163-0D78-4A7A-A8C5-6879D2695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0477" b="2023"/>
          <a:stretch/>
        </p:blipFill>
        <p:spPr>
          <a:xfrm>
            <a:off x="5161135" y="527896"/>
            <a:ext cx="635366" cy="820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6E7CC3-E812-4D2A-A750-E1FBE690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1" y="2403977"/>
            <a:ext cx="4583588" cy="11264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C32907-405C-41B7-A0B4-7660A3AA6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13" y="4330030"/>
            <a:ext cx="5998939" cy="11264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C8462F-7C9A-4306-A451-835B1F4D2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0477" b="2023"/>
          <a:stretch/>
        </p:blipFill>
        <p:spPr>
          <a:xfrm>
            <a:off x="1258370" y="3429000"/>
            <a:ext cx="517306" cy="6677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83F50C-49FC-440F-9EEC-3E0D65844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0477" b="2023"/>
          <a:stretch/>
        </p:blipFill>
        <p:spPr>
          <a:xfrm>
            <a:off x="11133644" y="5330687"/>
            <a:ext cx="408508" cy="5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6030-110D-42B6-B644-0BA85878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curves in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F7594-904A-4A5E-B270-F528375D3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0477" b="2023"/>
          <a:stretch/>
        </p:blipFill>
        <p:spPr>
          <a:xfrm>
            <a:off x="5161135" y="527896"/>
            <a:ext cx="635366" cy="820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AAE012-5E7E-4B67-A8D6-29F22D9D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" y="1921276"/>
            <a:ext cx="5956296" cy="44088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EF6EB1-75FC-492B-8AF0-6228BEBAD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762" y="1920796"/>
            <a:ext cx="3181514" cy="3016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327927-2D8F-4AFC-B773-CF1DC3078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16" y="5235816"/>
            <a:ext cx="5063606" cy="2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85FE8-AB88-49E0-8EB2-37F2BD53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 addition in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5FE8D-6364-4D26-A25A-6511BBE09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0477" b="2023"/>
          <a:stretch/>
        </p:blipFill>
        <p:spPr>
          <a:xfrm>
            <a:off x="5248599" y="527896"/>
            <a:ext cx="635366" cy="820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35BD496B-1C20-4823-97F5-2B2DC0D278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32259"/>
                <a:ext cx="10515600" cy="241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Three points are aligned if there’s a line that connects all of them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Lines are different in 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line in     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points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that satisfy the equation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35BD496B-1C20-4823-97F5-2B2DC0D2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2259"/>
                <a:ext cx="10515600" cy="2415481"/>
              </a:xfrm>
              <a:prstGeom prst="rect">
                <a:avLst/>
              </a:prstGeom>
              <a:blipFill>
                <a:blip r:embed="rId3"/>
                <a:stretch>
                  <a:fillRect l="-812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CCF4B11A-9CD1-4124-AEAC-1297468BA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6" r="6360" b="2007"/>
          <a:stretch/>
        </p:blipFill>
        <p:spPr>
          <a:xfrm>
            <a:off x="2381465" y="3004265"/>
            <a:ext cx="315084" cy="2975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32174B-F086-449E-AEB0-A29FB9F9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66" y="3790247"/>
            <a:ext cx="3005585" cy="29222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EE77F14-40D5-4327-9391-3522BC492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651" y="3910984"/>
            <a:ext cx="7544188" cy="5207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7743CC-9860-48AC-8460-CD05A8804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651" y="4552448"/>
            <a:ext cx="7776124" cy="18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A891B-216D-4B39-B194-65FA369C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Algebraic sum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80F84D-E440-4F00-B9A4-34FBCA279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7"/>
                <a:ext cx="10515600" cy="238248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500" dirty="0"/>
                  <a:t>The equations for calculating point additions are exactly the same as in the previous, except the fact that we need to add “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500" dirty="0"/>
                  <a:t>” at the end of every expression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500" dirty="0"/>
                  <a:t>Given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500" dirty="0"/>
                  <a:t>, we can calculate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as follow:</a:t>
                </a:r>
                <a:endParaRPr lang="ko-KR" altLang="en-US" sz="2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80F84D-E440-4F00-B9A4-34FBCA279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7"/>
                <a:ext cx="10515600" cy="2382480"/>
              </a:xfrm>
              <a:blipFill>
                <a:blip r:embed="rId2"/>
                <a:stretch>
                  <a:fillRect l="-580" r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B8A519AD-89B0-407C-A69E-59492AF3B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19" y="4120616"/>
            <a:ext cx="3621499" cy="11863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6872FA-9B3E-4E95-BC38-083DE561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82" y="4288966"/>
            <a:ext cx="6139437" cy="18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7EA12-38AD-4B88-B05C-A0383733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Scalar multiplication and cyclic subgroups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0247D-13F4-466F-AD7D-D02E8F55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39"/>
            <a:ext cx="8064679" cy="782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D18F91-1BA9-4D59-80D7-63633DAA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159"/>
            <a:ext cx="8587253" cy="3157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EFA245-5640-4186-B6A2-E3191F93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248" y="2806159"/>
            <a:ext cx="1492327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442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Elliptic Curve Cryptography: finite fields and discrete logarithms</vt:lpstr>
      <vt:lpstr>The field of integers modulo p</vt:lpstr>
      <vt:lpstr>The field of integers modulo p</vt:lpstr>
      <vt:lpstr>Division modulo p</vt:lpstr>
      <vt:lpstr>Elliptic curves in </vt:lpstr>
      <vt:lpstr>Elliptic curves in </vt:lpstr>
      <vt:lpstr>Point addition in </vt:lpstr>
      <vt:lpstr>Algebraic sum</vt:lpstr>
      <vt:lpstr>Scalar multiplication and cyclic subgroups</vt:lpstr>
      <vt:lpstr>Scalar multiplication and cyclic subgroups</vt:lpstr>
      <vt:lpstr>Scalar multiplication and cyclic subgroups</vt:lpstr>
      <vt:lpstr>Subgroup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Cryptography: finite fields and discrete logarithms</dc:title>
  <dc:creator>ETRI</dc:creator>
  <cp:lastModifiedBy>김희주</cp:lastModifiedBy>
  <cp:revision>17</cp:revision>
  <dcterms:created xsi:type="dcterms:W3CDTF">2023-07-14T08:47:57Z</dcterms:created>
  <dcterms:modified xsi:type="dcterms:W3CDTF">2023-10-08T18:49:21Z</dcterms:modified>
</cp:coreProperties>
</file>