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p:scale>
          <a:sx n="75" d="100"/>
          <a:sy n="75" d="100"/>
        </p:scale>
        <p:origin x="112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9EEB9A-3DDE-4BD4-9BF4-ABE03249846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901F5A3-0A62-4EAC-BE25-A238348E5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15D42EC-2A3E-460A-88D3-8A4A0BF385BC}"/>
              </a:ext>
            </a:extLst>
          </p:cNvPr>
          <p:cNvSpPr>
            <a:spLocks noGrp="1"/>
          </p:cNvSpPr>
          <p:nvPr>
            <p:ph type="dt" sz="half" idx="10"/>
          </p:nvPr>
        </p:nvSpPr>
        <p:spPr/>
        <p:txBody>
          <a:bodyPr/>
          <a:lstStyle/>
          <a:p>
            <a:fld id="{3A4FC205-DCBD-451C-B7C8-6126F0668923}" type="datetimeFigureOut">
              <a:rPr lang="ko-KR" altLang="en-US" smtClean="0"/>
              <a:t>2023-10-09</a:t>
            </a:fld>
            <a:endParaRPr lang="ko-KR" altLang="en-US"/>
          </a:p>
        </p:txBody>
      </p:sp>
      <p:sp>
        <p:nvSpPr>
          <p:cNvPr id="5" name="바닥글 개체 틀 4">
            <a:extLst>
              <a:ext uri="{FF2B5EF4-FFF2-40B4-BE49-F238E27FC236}">
                <a16:creationId xmlns:a16="http://schemas.microsoft.com/office/drawing/2014/main" id="{4F8A5FE5-45ED-4CB3-B2C3-E4FD10C334C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C42BDBB-8CCA-4044-AD09-B5D4232F790C}"/>
              </a:ext>
            </a:extLst>
          </p:cNvPr>
          <p:cNvSpPr>
            <a:spLocks noGrp="1"/>
          </p:cNvSpPr>
          <p:nvPr>
            <p:ph type="sldNum" sz="quarter" idx="12"/>
          </p:nvPr>
        </p:nvSpPr>
        <p:spPr/>
        <p:txBody>
          <a:bodyPr/>
          <a:lstStyle/>
          <a:p>
            <a:fld id="{E1BF572C-C892-4F71-9567-A58BBC4A378D}" type="slidenum">
              <a:rPr lang="ko-KR" altLang="en-US" smtClean="0"/>
              <a:t>‹#›</a:t>
            </a:fld>
            <a:endParaRPr lang="ko-KR" altLang="en-US"/>
          </a:p>
        </p:txBody>
      </p:sp>
    </p:spTree>
    <p:extLst>
      <p:ext uri="{BB962C8B-B14F-4D97-AF65-F5344CB8AC3E}">
        <p14:creationId xmlns:p14="http://schemas.microsoft.com/office/powerpoint/2010/main" val="151811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6CACEE-4812-489B-B4D4-315C4A5C28A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04EE751-E5AA-41F0-BCDE-C76ED2D707B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E89872D-3DD6-449C-88D2-5BC96E5CFAAF}"/>
              </a:ext>
            </a:extLst>
          </p:cNvPr>
          <p:cNvSpPr>
            <a:spLocks noGrp="1"/>
          </p:cNvSpPr>
          <p:nvPr>
            <p:ph type="dt" sz="half" idx="10"/>
          </p:nvPr>
        </p:nvSpPr>
        <p:spPr/>
        <p:txBody>
          <a:bodyPr/>
          <a:lstStyle/>
          <a:p>
            <a:fld id="{3A4FC205-DCBD-451C-B7C8-6126F0668923}" type="datetimeFigureOut">
              <a:rPr lang="ko-KR" altLang="en-US" smtClean="0"/>
              <a:t>2023-10-09</a:t>
            </a:fld>
            <a:endParaRPr lang="ko-KR" altLang="en-US"/>
          </a:p>
        </p:txBody>
      </p:sp>
      <p:sp>
        <p:nvSpPr>
          <p:cNvPr id="5" name="바닥글 개체 틀 4">
            <a:extLst>
              <a:ext uri="{FF2B5EF4-FFF2-40B4-BE49-F238E27FC236}">
                <a16:creationId xmlns:a16="http://schemas.microsoft.com/office/drawing/2014/main" id="{A94D7FD7-932E-4EE3-8D7F-8570A76E0CC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48A3BCE-359D-4E45-9901-10DE626314BC}"/>
              </a:ext>
            </a:extLst>
          </p:cNvPr>
          <p:cNvSpPr>
            <a:spLocks noGrp="1"/>
          </p:cNvSpPr>
          <p:nvPr>
            <p:ph type="sldNum" sz="quarter" idx="12"/>
          </p:nvPr>
        </p:nvSpPr>
        <p:spPr/>
        <p:txBody>
          <a:bodyPr/>
          <a:lstStyle/>
          <a:p>
            <a:fld id="{E1BF572C-C892-4F71-9567-A58BBC4A378D}" type="slidenum">
              <a:rPr lang="ko-KR" altLang="en-US" smtClean="0"/>
              <a:t>‹#›</a:t>
            </a:fld>
            <a:endParaRPr lang="ko-KR" altLang="en-US"/>
          </a:p>
        </p:txBody>
      </p:sp>
    </p:spTree>
    <p:extLst>
      <p:ext uri="{BB962C8B-B14F-4D97-AF65-F5344CB8AC3E}">
        <p14:creationId xmlns:p14="http://schemas.microsoft.com/office/powerpoint/2010/main" val="149985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BABB69C-9EFF-4555-8CC1-7B6D7D81610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584871B-87EB-4EDD-8CB9-5A6B2B466348}"/>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6AB98ED-1EC5-4D9F-B551-AC959523CF39}"/>
              </a:ext>
            </a:extLst>
          </p:cNvPr>
          <p:cNvSpPr>
            <a:spLocks noGrp="1"/>
          </p:cNvSpPr>
          <p:nvPr>
            <p:ph type="dt" sz="half" idx="10"/>
          </p:nvPr>
        </p:nvSpPr>
        <p:spPr/>
        <p:txBody>
          <a:bodyPr/>
          <a:lstStyle/>
          <a:p>
            <a:fld id="{3A4FC205-DCBD-451C-B7C8-6126F0668923}" type="datetimeFigureOut">
              <a:rPr lang="ko-KR" altLang="en-US" smtClean="0"/>
              <a:t>2023-10-09</a:t>
            </a:fld>
            <a:endParaRPr lang="ko-KR" altLang="en-US"/>
          </a:p>
        </p:txBody>
      </p:sp>
      <p:sp>
        <p:nvSpPr>
          <p:cNvPr id="5" name="바닥글 개체 틀 4">
            <a:extLst>
              <a:ext uri="{FF2B5EF4-FFF2-40B4-BE49-F238E27FC236}">
                <a16:creationId xmlns:a16="http://schemas.microsoft.com/office/drawing/2014/main" id="{B853D451-5165-4EF3-A34A-FD3E55EF5BE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73DE368-FAB4-40C4-AC9A-5CA2EA31BDAB}"/>
              </a:ext>
            </a:extLst>
          </p:cNvPr>
          <p:cNvSpPr>
            <a:spLocks noGrp="1"/>
          </p:cNvSpPr>
          <p:nvPr>
            <p:ph type="sldNum" sz="quarter" idx="12"/>
          </p:nvPr>
        </p:nvSpPr>
        <p:spPr/>
        <p:txBody>
          <a:bodyPr/>
          <a:lstStyle/>
          <a:p>
            <a:fld id="{E1BF572C-C892-4F71-9567-A58BBC4A378D}" type="slidenum">
              <a:rPr lang="ko-KR" altLang="en-US" smtClean="0"/>
              <a:t>‹#›</a:t>
            </a:fld>
            <a:endParaRPr lang="ko-KR" altLang="en-US"/>
          </a:p>
        </p:txBody>
      </p:sp>
    </p:spTree>
    <p:extLst>
      <p:ext uri="{BB962C8B-B14F-4D97-AF65-F5344CB8AC3E}">
        <p14:creationId xmlns:p14="http://schemas.microsoft.com/office/powerpoint/2010/main" val="63616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EBFB45-4CA6-43CA-AD83-B694DD20AFF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BDB02FE-A8EE-48B1-8CE1-FD7544D0751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E20F435-460D-427D-8839-D3E48498F957}"/>
              </a:ext>
            </a:extLst>
          </p:cNvPr>
          <p:cNvSpPr>
            <a:spLocks noGrp="1"/>
          </p:cNvSpPr>
          <p:nvPr>
            <p:ph type="dt" sz="half" idx="10"/>
          </p:nvPr>
        </p:nvSpPr>
        <p:spPr/>
        <p:txBody>
          <a:bodyPr/>
          <a:lstStyle/>
          <a:p>
            <a:fld id="{3A4FC205-DCBD-451C-B7C8-6126F0668923}" type="datetimeFigureOut">
              <a:rPr lang="ko-KR" altLang="en-US" smtClean="0"/>
              <a:t>2023-10-09</a:t>
            </a:fld>
            <a:endParaRPr lang="ko-KR" altLang="en-US"/>
          </a:p>
        </p:txBody>
      </p:sp>
      <p:sp>
        <p:nvSpPr>
          <p:cNvPr id="5" name="바닥글 개체 틀 4">
            <a:extLst>
              <a:ext uri="{FF2B5EF4-FFF2-40B4-BE49-F238E27FC236}">
                <a16:creationId xmlns:a16="http://schemas.microsoft.com/office/drawing/2014/main" id="{B31ED687-3193-4D8A-A752-2930EBF1E82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50D2E38-74DF-489C-94E2-F1933B3CF54C}"/>
              </a:ext>
            </a:extLst>
          </p:cNvPr>
          <p:cNvSpPr>
            <a:spLocks noGrp="1"/>
          </p:cNvSpPr>
          <p:nvPr>
            <p:ph type="sldNum" sz="quarter" idx="12"/>
          </p:nvPr>
        </p:nvSpPr>
        <p:spPr/>
        <p:txBody>
          <a:bodyPr/>
          <a:lstStyle/>
          <a:p>
            <a:fld id="{E1BF572C-C892-4F71-9567-A58BBC4A378D}" type="slidenum">
              <a:rPr lang="ko-KR" altLang="en-US" smtClean="0"/>
              <a:t>‹#›</a:t>
            </a:fld>
            <a:endParaRPr lang="ko-KR" altLang="en-US"/>
          </a:p>
        </p:txBody>
      </p:sp>
    </p:spTree>
    <p:extLst>
      <p:ext uri="{BB962C8B-B14F-4D97-AF65-F5344CB8AC3E}">
        <p14:creationId xmlns:p14="http://schemas.microsoft.com/office/powerpoint/2010/main" val="210584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510350-A20C-4DC5-88E8-CE51CB15D9B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4448CC1-AAC4-4ABE-9183-4682C3350F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63B80A2-0986-44D6-8106-859082A0685A}"/>
              </a:ext>
            </a:extLst>
          </p:cNvPr>
          <p:cNvSpPr>
            <a:spLocks noGrp="1"/>
          </p:cNvSpPr>
          <p:nvPr>
            <p:ph type="dt" sz="half" idx="10"/>
          </p:nvPr>
        </p:nvSpPr>
        <p:spPr/>
        <p:txBody>
          <a:bodyPr/>
          <a:lstStyle/>
          <a:p>
            <a:fld id="{3A4FC205-DCBD-451C-B7C8-6126F0668923}" type="datetimeFigureOut">
              <a:rPr lang="ko-KR" altLang="en-US" smtClean="0"/>
              <a:t>2023-10-09</a:t>
            </a:fld>
            <a:endParaRPr lang="ko-KR" altLang="en-US"/>
          </a:p>
        </p:txBody>
      </p:sp>
      <p:sp>
        <p:nvSpPr>
          <p:cNvPr id="5" name="바닥글 개체 틀 4">
            <a:extLst>
              <a:ext uri="{FF2B5EF4-FFF2-40B4-BE49-F238E27FC236}">
                <a16:creationId xmlns:a16="http://schemas.microsoft.com/office/drawing/2014/main" id="{2CE6A441-AC54-4E4F-911D-975E17FC23C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E511E29-ACD3-42AC-BF37-6DB11111541D}"/>
              </a:ext>
            </a:extLst>
          </p:cNvPr>
          <p:cNvSpPr>
            <a:spLocks noGrp="1"/>
          </p:cNvSpPr>
          <p:nvPr>
            <p:ph type="sldNum" sz="quarter" idx="12"/>
          </p:nvPr>
        </p:nvSpPr>
        <p:spPr/>
        <p:txBody>
          <a:bodyPr/>
          <a:lstStyle/>
          <a:p>
            <a:fld id="{E1BF572C-C892-4F71-9567-A58BBC4A378D}" type="slidenum">
              <a:rPr lang="ko-KR" altLang="en-US" smtClean="0"/>
              <a:t>‹#›</a:t>
            </a:fld>
            <a:endParaRPr lang="ko-KR" altLang="en-US"/>
          </a:p>
        </p:txBody>
      </p:sp>
    </p:spTree>
    <p:extLst>
      <p:ext uri="{BB962C8B-B14F-4D97-AF65-F5344CB8AC3E}">
        <p14:creationId xmlns:p14="http://schemas.microsoft.com/office/powerpoint/2010/main" val="99700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8DA722-D202-4FC0-80CD-8B64497FC60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2D3491E-9E9F-4CBB-9382-EC1030250A6B}"/>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0F463FE9-E63A-4C1B-9317-222EE71C031A}"/>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B206863A-59A7-4945-8AB0-5842C7AA4696}"/>
              </a:ext>
            </a:extLst>
          </p:cNvPr>
          <p:cNvSpPr>
            <a:spLocks noGrp="1"/>
          </p:cNvSpPr>
          <p:nvPr>
            <p:ph type="dt" sz="half" idx="10"/>
          </p:nvPr>
        </p:nvSpPr>
        <p:spPr/>
        <p:txBody>
          <a:bodyPr/>
          <a:lstStyle/>
          <a:p>
            <a:fld id="{3A4FC205-DCBD-451C-B7C8-6126F0668923}" type="datetimeFigureOut">
              <a:rPr lang="ko-KR" altLang="en-US" smtClean="0"/>
              <a:t>2023-10-09</a:t>
            </a:fld>
            <a:endParaRPr lang="ko-KR" altLang="en-US"/>
          </a:p>
        </p:txBody>
      </p:sp>
      <p:sp>
        <p:nvSpPr>
          <p:cNvPr id="6" name="바닥글 개체 틀 5">
            <a:extLst>
              <a:ext uri="{FF2B5EF4-FFF2-40B4-BE49-F238E27FC236}">
                <a16:creationId xmlns:a16="http://schemas.microsoft.com/office/drawing/2014/main" id="{0F629051-A200-49F5-99B6-229562BEA86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3B958AF-99B7-49DC-9944-CBF5D2DEBE8D}"/>
              </a:ext>
            </a:extLst>
          </p:cNvPr>
          <p:cNvSpPr>
            <a:spLocks noGrp="1"/>
          </p:cNvSpPr>
          <p:nvPr>
            <p:ph type="sldNum" sz="quarter" idx="12"/>
          </p:nvPr>
        </p:nvSpPr>
        <p:spPr/>
        <p:txBody>
          <a:bodyPr/>
          <a:lstStyle/>
          <a:p>
            <a:fld id="{E1BF572C-C892-4F71-9567-A58BBC4A378D}" type="slidenum">
              <a:rPr lang="ko-KR" altLang="en-US" smtClean="0"/>
              <a:t>‹#›</a:t>
            </a:fld>
            <a:endParaRPr lang="ko-KR" altLang="en-US"/>
          </a:p>
        </p:txBody>
      </p:sp>
    </p:spTree>
    <p:extLst>
      <p:ext uri="{BB962C8B-B14F-4D97-AF65-F5344CB8AC3E}">
        <p14:creationId xmlns:p14="http://schemas.microsoft.com/office/powerpoint/2010/main" val="3547715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51C796-DE30-4228-B09C-509352F2C72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1214DD0-D72C-43EE-B38A-E26A53D33A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BFDF101-E25F-40A5-8B8F-A22478FC4C1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DE923FB-1113-4959-B830-88075EC826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B43157D-C8B0-40BB-9A7B-6904AEB60C5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B3833AF-A0CC-4770-B497-86FDBC98E77E}"/>
              </a:ext>
            </a:extLst>
          </p:cNvPr>
          <p:cNvSpPr>
            <a:spLocks noGrp="1"/>
          </p:cNvSpPr>
          <p:nvPr>
            <p:ph type="dt" sz="half" idx="10"/>
          </p:nvPr>
        </p:nvSpPr>
        <p:spPr/>
        <p:txBody>
          <a:bodyPr/>
          <a:lstStyle/>
          <a:p>
            <a:fld id="{3A4FC205-DCBD-451C-B7C8-6126F0668923}" type="datetimeFigureOut">
              <a:rPr lang="ko-KR" altLang="en-US" smtClean="0"/>
              <a:t>2023-10-09</a:t>
            </a:fld>
            <a:endParaRPr lang="ko-KR" altLang="en-US"/>
          </a:p>
        </p:txBody>
      </p:sp>
      <p:sp>
        <p:nvSpPr>
          <p:cNvPr id="8" name="바닥글 개체 틀 7">
            <a:extLst>
              <a:ext uri="{FF2B5EF4-FFF2-40B4-BE49-F238E27FC236}">
                <a16:creationId xmlns:a16="http://schemas.microsoft.com/office/drawing/2014/main" id="{552C05DE-4474-4ED7-A51C-EBCFDAEECEC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FC97377-2878-430F-ACE0-BF2E2A011758}"/>
              </a:ext>
            </a:extLst>
          </p:cNvPr>
          <p:cNvSpPr>
            <a:spLocks noGrp="1"/>
          </p:cNvSpPr>
          <p:nvPr>
            <p:ph type="sldNum" sz="quarter" idx="12"/>
          </p:nvPr>
        </p:nvSpPr>
        <p:spPr/>
        <p:txBody>
          <a:bodyPr/>
          <a:lstStyle/>
          <a:p>
            <a:fld id="{E1BF572C-C892-4F71-9567-A58BBC4A378D}" type="slidenum">
              <a:rPr lang="ko-KR" altLang="en-US" smtClean="0"/>
              <a:t>‹#›</a:t>
            </a:fld>
            <a:endParaRPr lang="ko-KR" altLang="en-US"/>
          </a:p>
        </p:txBody>
      </p:sp>
    </p:spTree>
    <p:extLst>
      <p:ext uri="{BB962C8B-B14F-4D97-AF65-F5344CB8AC3E}">
        <p14:creationId xmlns:p14="http://schemas.microsoft.com/office/powerpoint/2010/main" val="209045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ED8DBB-DB83-4E5A-A4B5-DF94500E18E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C3678E9-F73B-4AD6-83D9-56FB720EDE91}"/>
              </a:ext>
            </a:extLst>
          </p:cNvPr>
          <p:cNvSpPr>
            <a:spLocks noGrp="1"/>
          </p:cNvSpPr>
          <p:nvPr>
            <p:ph type="dt" sz="half" idx="10"/>
          </p:nvPr>
        </p:nvSpPr>
        <p:spPr/>
        <p:txBody>
          <a:bodyPr/>
          <a:lstStyle/>
          <a:p>
            <a:fld id="{3A4FC205-DCBD-451C-B7C8-6126F0668923}" type="datetimeFigureOut">
              <a:rPr lang="ko-KR" altLang="en-US" smtClean="0"/>
              <a:t>2023-10-09</a:t>
            </a:fld>
            <a:endParaRPr lang="ko-KR" altLang="en-US"/>
          </a:p>
        </p:txBody>
      </p:sp>
      <p:sp>
        <p:nvSpPr>
          <p:cNvPr id="4" name="바닥글 개체 틀 3">
            <a:extLst>
              <a:ext uri="{FF2B5EF4-FFF2-40B4-BE49-F238E27FC236}">
                <a16:creationId xmlns:a16="http://schemas.microsoft.com/office/drawing/2014/main" id="{2655869F-B3B7-4B50-8042-007AB672403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0219927-DFE2-4F52-A48F-387904B43F9E}"/>
              </a:ext>
            </a:extLst>
          </p:cNvPr>
          <p:cNvSpPr>
            <a:spLocks noGrp="1"/>
          </p:cNvSpPr>
          <p:nvPr>
            <p:ph type="sldNum" sz="quarter" idx="12"/>
          </p:nvPr>
        </p:nvSpPr>
        <p:spPr/>
        <p:txBody>
          <a:bodyPr/>
          <a:lstStyle/>
          <a:p>
            <a:fld id="{E1BF572C-C892-4F71-9567-A58BBC4A378D}" type="slidenum">
              <a:rPr lang="ko-KR" altLang="en-US" smtClean="0"/>
              <a:t>‹#›</a:t>
            </a:fld>
            <a:endParaRPr lang="ko-KR" altLang="en-US"/>
          </a:p>
        </p:txBody>
      </p:sp>
    </p:spTree>
    <p:extLst>
      <p:ext uri="{BB962C8B-B14F-4D97-AF65-F5344CB8AC3E}">
        <p14:creationId xmlns:p14="http://schemas.microsoft.com/office/powerpoint/2010/main" val="204493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7F67D20-4732-45FC-B6F4-63786FD36F49}"/>
              </a:ext>
            </a:extLst>
          </p:cNvPr>
          <p:cNvSpPr>
            <a:spLocks noGrp="1"/>
          </p:cNvSpPr>
          <p:nvPr>
            <p:ph type="dt" sz="half" idx="10"/>
          </p:nvPr>
        </p:nvSpPr>
        <p:spPr/>
        <p:txBody>
          <a:bodyPr/>
          <a:lstStyle/>
          <a:p>
            <a:fld id="{3A4FC205-DCBD-451C-B7C8-6126F0668923}" type="datetimeFigureOut">
              <a:rPr lang="ko-KR" altLang="en-US" smtClean="0"/>
              <a:t>2023-10-09</a:t>
            </a:fld>
            <a:endParaRPr lang="ko-KR" altLang="en-US"/>
          </a:p>
        </p:txBody>
      </p:sp>
      <p:sp>
        <p:nvSpPr>
          <p:cNvPr id="3" name="바닥글 개체 틀 2">
            <a:extLst>
              <a:ext uri="{FF2B5EF4-FFF2-40B4-BE49-F238E27FC236}">
                <a16:creationId xmlns:a16="http://schemas.microsoft.com/office/drawing/2014/main" id="{44186122-2E64-4BE9-B11F-5BA8731E9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87268B4-BBFB-4EB6-B59F-CF242CB80AD4}"/>
              </a:ext>
            </a:extLst>
          </p:cNvPr>
          <p:cNvSpPr>
            <a:spLocks noGrp="1"/>
          </p:cNvSpPr>
          <p:nvPr>
            <p:ph type="sldNum" sz="quarter" idx="12"/>
          </p:nvPr>
        </p:nvSpPr>
        <p:spPr/>
        <p:txBody>
          <a:bodyPr/>
          <a:lstStyle/>
          <a:p>
            <a:fld id="{E1BF572C-C892-4F71-9567-A58BBC4A378D}" type="slidenum">
              <a:rPr lang="ko-KR" altLang="en-US" smtClean="0"/>
              <a:t>‹#›</a:t>
            </a:fld>
            <a:endParaRPr lang="ko-KR" altLang="en-US"/>
          </a:p>
        </p:txBody>
      </p:sp>
    </p:spTree>
    <p:extLst>
      <p:ext uri="{BB962C8B-B14F-4D97-AF65-F5344CB8AC3E}">
        <p14:creationId xmlns:p14="http://schemas.microsoft.com/office/powerpoint/2010/main" val="285045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EE2172-9276-461A-B032-720447B7AFB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BE36A91-1972-4413-BA51-CC796B8AD5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EA80E700-67D3-4546-876A-DB5D879AE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B186860-1C80-45A9-838A-950EAE0E4343}"/>
              </a:ext>
            </a:extLst>
          </p:cNvPr>
          <p:cNvSpPr>
            <a:spLocks noGrp="1"/>
          </p:cNvSpPr>
          <p:nvPr>
            <p:ph type="dt" sz="half" idx="10"/>
          </p:nvPr>
        </p:nvSpPr>
        <p:spPr/>
        <p:txBody>
          <a:bodyPr/>
          <a:lstStyle/>
          <a:p>
            <a:fld id="{3A4FC205-DCBD-451C-B7C8-6126F0668923}" type="datetimeFigureOut">
              <a:rPr lang="ko-KR" altLang="en-US" smtClean="0"/>
              <a:t>2023-10-09</a:t>
            </a:fld>
            <a:endParaRPr lang="ko-KR" altLang="en-US"/>
          </a:p>
        </p:txBody>
      </p:sp>
      <p:sp>
        <p:nvSpPr>
          <p:cNvPr id="6" name="바닥글 개체 틀 5">
            <a:extLst>
              <a:ext uri="{FF2B5EF4-FFF2-40B4-BE49-F238E27FC236}">
                <a16:creationId xmlns:a16="http://schemas.microsoft.com/office/drawing/2014/main" id="{EDD60A1A-2A77-48B0-9F72-03BC012D6B8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0AC3F6-F3F2-4FFA-9C11-0A27E8DC942D}"/>
              </a:ext>
            </a:extLst>
          </p:cNvPr>
          <p:cNvSpPr>
            <a:spLocks noGrp="1"/>
          </p:cNvSpPr>
          <p:nvPr>
            <p:ph type="sldNum" sz="quarter" idx="12"/>
          </p:nvPr>
        </p:nvSpPr>
        <p:spPr/>
        <p:txBody>
          <a:bodyPr/>
          <a:lstStyle/>
          <a:p>
            <a:fld id="{E1BF572C-C892-4F71-9567-A58BBC4A378D}" type="slidenum">
              <a:rPr lang="ko-KR" altLang="en-US" smtClean="0"/>
              <a:t>‹#›</a:t>
            </a:fld>
            <a:endParaRPr lang="ko-KR" altLang="en-US"/>
          </a:p>
        </p:txBody>
      </p:sp>
    </p:spTree>
    <p:extLst>
      <p:ext uri="{BB962C8B-B14F-4D97-AF65-F5344CB8AC3E}">
        <p14:creationId xmlns:p14="http://schemas.microsoft.com/office/powerpoint/2010/main" val="72933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716373-1BCB-4F9C-9CC6-AF5C180A1A8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0E876B2-B5BF-44CA-8E9A-3DDA7594B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6C49637-95BB-40DA-850A-51C26A34F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E5E7DD2-5D93-4D29-9759-B490511587B0}"/>
              </a:ext>
            </a:extLst>
          </p:cNvPr>
          <p:cNvSpPr>
            <a:spLocks noGrp="1"/>
          </p:cNvSpPr>
          <p:nvPr>
            <p:ph type="dt" sz="half" idx="10"/>
          </p:nvPr>
        </p:nvSpPr>
        <p:spPr/>
        <p:txBody>
          <a:bodyPr/>
          <a:lstStyle/>
          <a:p>
            <a:fld id="{3A4FC205-DCBD-451C-B7C8-6126F0668923}" type="datetimeFigureOut">
              <a:rPr lang="ko-KR" altLang="en-US" smtClean="0"/>
              <a:t>2023-10-09</a:t>
            </a:fld>
            <a:endParaRPr lang="ko-KR" altLang="en-US"/>
          </a:p>
        </p:txBody>
      </p:sp>
      <p:sp>
        <p:nvSpPr>
          <p:cNvPr id="6" name="바닥글 개체 틀 5">
            <a:extLst>
              <a:ext uri="{FF2B5EF4-FFF2-40B4-BE49-F238E27FC236}">
                <a16:creationId xmlns:a16="http://schemas.microsoft.com/office/drawing/2014/main" id="{41A967B3-A861-4B36-A046-94C220D0CD2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E309036-708C-4A96-AF52-7086C6C0B3FA}"/>
              </a:ext>
            </a:extLst>
          </p:cNvPr>
          <p:cNvSpPr>
            <a:spLocks noGrp="1"/>
          </p:cNvSpPr>
          <p:nvPr>
            <p:ph type="sldNum" sz="quarter" idx="12"/>
          </p:nvPr>
        </p:nvSpPr>
        <p:spPr/>
        <p:txBody>
          <a:bodyPr/>
          <a:lstStyle/>
          <a:p>
            <a:fld id="{E1BF572C-C892-4F71-9567-A58BBC4A378D}" type="slidenum">
              <a:rPr lang="ko-KR" altLang="en-US" smtClean="0"/>
              <a:t>‹#›</a:t>
            </a:fld>
            <a:endParaRPr lang="ko-KR" altLang="en-US"/>
          </a:p>
        </p:txBody>
      </p:sp>
    </p:spTree>
    <p:extLst>
      <p:ext uri="{BB962C8B-B14F-4D97-AF65-F5344CB8AC3E}">
        <p14:creationId xmlns:p14="http://schemas.microsoft.com/office/powerpoint/2010/main" val="2556003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69D27B7-1797-4B76-B88F-5812A469D0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ABB42EC-2014-4373-B2D6-CC5546203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95E8AC3-6FE9-42CB-8B2A-5A8EE64151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FC205-DCBD-451C-B7C8-6126F0668923}" type="datetimeFigureOut">
              <a:rPr lang="ko-KR" altLang="en-US" smtClean="0"/>
              <a:t>2023-10-09</a:t>
            </a:fld>
            <a:endParaRPr lang="ko-KR" altLang="en-US"/>
          </a:p>
        </p:txBody>
      </p:sp>
      <p:sp>
        <p:nvSpPr>
          <p:cNvPr id="5" name="바닥글 개체 틀 4">
            <a:extLst>
              <a:ext uri="{FF2B5EF4-FFF2-40B4-BE49-F238E27FC236}">
                <a16:creationId xmlns:a16="http://schemas.microsoft.com/office/drawing/2014/main" id="{399A9EE6-5CB0-47D5-8494-EE24060AD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2F71934-81EE-4EB8-B177-AEB279BA1B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F572C-C892-4F71-9567-A58BBC4A378D}" type="slidenum">
              <a:rPr lang="ko-KR" altLang="en-US" smtClean="0"/>
              <a:t>‹#›</a:t>
            </a:fld>
            <a:endParaRPr lang="ko-KR" altLang="en-US"/>
          </a:p>
        </p:txBody>
      </p:sp>
    </p:spTree>
    <p:extLst>
      <p:ext uri="{BB962C8B-B14F-4D97-AF65-F5344CB8AC3E}">
        <p14:creationId xmlns:p14="http://schemas.microsoft.com/office/powerpoint/2010/main" val="920372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276D58-5623-4A28-833F-D005801E8BA3}"/>
              </a:ext>
            </a:extLst>
          </p:cNvPr>
          <p:cNvSpPr>
            <a:spLocks noGrp="1"/>
          </p:cNvSpPr>
          <p:nvPr>
            <p:ph type="ctrTitle"/>
          </p:nvPr>
        </p:nvSpPr>
        <p:spPr/>
        <p:txBody>
          <a:bodyPr>
            <a:normAutofit fontScale="90000"/>
          </a:bodyPr>
          <a:lstStyle/>
          <a:p>
            <a:pPr>
              <a:lnSpc>
                <a:spcPct val="150000"/>
              </a:lnSpc>
            </a:pPr>
            <a:r>
              <a:rPr lang="en-US" altLang="ko-KR" dirty="0"/>
              <a:t>Elliptic Curve Cryptography: </a:t>
            </a:r>
            <a:r>
              <a:rPr lang="en-US" altLang="ko-KR" sz="5000" dirty="0"/>
              <a:t>ECDH, ECDSA and </a:t>
            </a:r>
            <a:r>
              <a:rPr lang="en-US" altLang="ko-KR" sz="5000" dirty="0" err="1"/>
              <a:t>Schnorr</a:t>
            </a:r>
            <a:endParaRPr lang="ko-KR" altLang="en-US" sz="5000" dirty="0"/>
          </a:p>
        </p:txBody>
      </p:sp>
      <p:sp>
        <p:nvSpPr>
          <p:cNvPr id="3" name="부제목 2">
            <a:extLst>
              <a:ext uri="{FF2B5EF4-FFF2-40B4-BE49-F238E27FC236}">
                <a16:creationId xmlns:a16="http://schemas.microsoft.com/office/drawing/2014/main" id="{EA85BE4B-B60E-409B-886E-29DE22020C51}"/>
              </a:ext>
            </a:extLst>
          </p:cNvPr>
          <p:cNvSpPr>
            <a:spLocks noGrp="1"/>
          </p:cNvSpPr>
          <p:nvPr>
            <p:ph type="subTitle" idx="1"/>
          </p:nvPr>
        </p:nvSpPr>
        <p:spPr>
          <a:xfrm>
            <a:off x="1524000" y="4079875"/>
            <a:ext cx="9144000" cy="1655762"/>
          </a:xfrm>
        </p:spPr>
        <p:txBody>
          <a:bodyPr/>
          <a:lstStyle/>
          <a:p>
            <a:r>
              <a:rPr lang="ko-KR" altLang="en-US" dirty="0"/>
              <a:t>분산네트워크연구실 </a:t>
            </a:r>
            <a:r>
              <a:rPr lang="en-US" altLang="ko-KR" dirty="0"/>
              <a:t>32731 </a:t>
            </a:r>
            <a:r>
              <a:rPr lang="ko-KR" altLang="en-US" dirty="0"/>
              <a:t>김희주</a:t>
            </a:r>
          </a:p>
        </p:txBody>
      </p:sp>
    </p:spTree>
    <p:extLst>
      <p:ext uri="{BB962C8B-B14F-4D97-AF65-F5344CB8AC3E}">
        <p14:creationId xmlns:p14="http://schemas.microsoft.com/office/powerpoint/2010/main" val="230951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81DC63-8567-43E1-BB7E-74C9A318AE41}"/>
              </a:ext>
            </a:extLst>
          </p:cNvPr>
          <p:cNvSpPr>
            <a:spLocks noGrp="1"/>
          </p:cNvSpPr>
          <p:nvPr>
            <p:ph type="title"/>
          </p:nvPr>
        </p:nvSpPr>
        <p:spPr/>
        <p:txBody>
          <a:bodyPr/>
          <a:lstStyle/>
          <a:p>
            <a:r>
              <a:rPr lang="en-US" altLang="ko-KR" dirty="0"/>
              <a:t>Ephemeral ECDH</a:t>
            </a:r>
            <a:endParaRPr lang="ko-KR" altLang="en-US" dirty="0"/>
          </a:p>
        </p:txBody>
      </p:sp>
      <p:sp>
        <p:nvSpPr>
          <p:cNvPr id="3" name="내용 개체 틀 2">
            <a:extLst>
              <a:ext uri="{FF2B5EF4-FFF2-40B4-BE49-F238E27FC236}">
                <a16:creationId xmlns:a16="http://schemas.microsoft.com/office/drawing/2014/main" id="{304658B8-DF37-4D97-93F1-A78A42F560FF}"/>
              </a:ext>
            </a:extLst>
          </p:cNvPr>
          <p:cNvSpPr>
            <a:spLocks noGrp="1"/>
          </p:cNvSpPr>
          <p:nvPr>
            <p:ph idx="1"/>
          </p:nvPr>
        </p:nvSpPr>
        <p:spPr/>
        <p:txBody>
          <a:bodyPr/>
          <a:lstStyle/>
          <a:p>
            <a:pPr>
              <a:lnSpc>
                <a:spcPct val="150000"/>
              </a:lnSpc>
            </a:pPr>
            <a:r>
              <a:rPr lang="en-US" altLang="ko-KR" dirty="0"/>
              <a:t>ECDHE</a:t>
            </a:r>
          </a:p>
          <a:p>
            <a:pPr lvl="1">
              <a:lnSpc>
                <a:spcPct val="150000"/>
              </a:lnSpc>
            </a:pPr>
            <a:r>
              <a:rPr lang="en-US" altLang="ko-KR" dirty="0"/>
              <a:t>“E” in ECDHE stands for “Ephemeral(</a:t>
            </a:r>
            <a:r>
              <a:rPr lang="ko-KR" altLang="en-US" dirty="0"/>
              <a:t>일시적인</a:t>
            </a:r>
            <a:r>
              <a:rPr lang="en-US" altLang="ko-KR" dirty="0"/>
              <a:t>)” and refers to the fact that the keys exchanged are temporary</a:t>
            </a:r>
          </a:p>
          <a:p>
            <a:pPr lvl="1">
              <a:lnSpc>
                <a:spcPct val="150000"/>
              </a:lnSpc>
            </a:pPr>
            <a:r>
              <a:rPr lang="en-US" altLang="ko-KR" dirty="0"/>
              <a:t>Used in TLS, where both the client and the server generate their public-private key pair on the fly</a:t>
            </a:r>
          </a:p>
          <a:p>
            <a:pPr lvl="1">
              <a:lnSpc>
                <a:spcPct val="150000"/>
              </a:lnSpc>
            </a:pPr>
            <a:r>
              <a:rPr lang="en-US" altLang="ko-KR" dirty="0"/>
              <a:t>Keys are signed with the TLS certificate (for authentication) and exchanged between the parties</a:t>
            </a:r>
            <a:endParaRPr lang="ko-KR" altLang="en-US" dirty="0"/>
          </a:p>
        </p:txBody>
      </p:sp>
    </p:spTree>
    <p:extLst>
      <p:ext uri="{BB962C8B-B14F-4D97-AF65-F5344CB8AC3E}">
        <p14:creationId xmlns:p14="http://schemas.microsoft.com/office/powerpoint/2010/main" val="11562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E70965-2415-4AE4-8464-3B5E3087611A}"/>
              </a:ext>
            </a:extLst>
          </p:cNvPr>
          <p:cNvSpPr>
            <a:spLocks noGrp="1"/>
          </p:cNvSpPr>
          <p:nvPr>
            <p:ph type="title"/>
          </p:nvPr>
        </p:nvSpPr>
        <p:spPr/>
        <p:txBody>
          <a:bodyPr/>
          <a:lstStyle/>
          <a:p>
            <a:r>
              <a:rPr lang="en-US" altLang="ko-KR" dirty="0"/>
              <a:t>ECDSA</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2D06C88C-B3CC-44E1-B0E7-578364A1DF40}"/>
                  </a:ext>
                </a:extLst>
              </p:cNvPr>
              <p:cNvSpPr>
                <a:spLocks noGrp="1"/>
              </p:cNvSpPr>
              <p:nvPr>
                <p:ph idx="1"/>
              </p:nvPr>
            </p:nvSpPr>
            <p:spPr>
              <a:xfrm>
                <a:off x="838200" y="1690688"/>
                <a:ext cx="10515600" cy="4318666"/>
              </a:xfrm>
            </p:spPr>
            <p:txBody>
              <a:bodyPr>
                <a:normAutofit fontScale="92500" lnSpcReduction="20000"/>
              </a:bodyPr>
              <a:lstStyle/>
              <a:p>
                <a:pPr>
                  <a:lnSpc>
                    <a:spcPct val="150000"/>
                  </a:lnSpc>
                </a:pPr>
                <a:r>
                  <a:rPr lang="en-US" altLang="ko-KR" dirty="0"/>
                  <a:t>Alice : select Private key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𝑑</m:t>
                        </m:r>
                      </m:e>
                      <m:sub>
                        <m:r>
                          <a:rPr lang="en-US" altLang="ko-KR" b="0" i="1" smtClean="0">
                            <a:latin typeface="Cambria Math" panose="02040503050406030204" pitchFamily="18" charset="0"/>
                          </a:rPr>
                          <m:t>𝐴</m:t>
                        </m:r>
                      </m:sub>
                    </m:sSub>
                  </m:oMath>
                </a14:m>
                <a:r>
                  <a:rPr lang="en-US" altLang="ko-KR" dirty="0"/>
                  <a:t>, calculate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i="1">
                            <a:latin typeface="Cambria Math" panose="02040503050406030204" pitchFamily="18" charset="0"/>
                          </a:rPr>
                          <m:t>𝐴</m:t>
                        </m:r>
                      </m:sub>
                    </m:sSub>
                  </m:oMath>
                </a14:m>
                <a:r>
                  <a:rPr lang="ko-KR" altLang="en-US" dirty="0"/>
                  <a:t> </a:t>
                </a:r>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𝑑</m:t>
                        </m:r>
                      </m:e>
                      <m:sub>
                        <m:r>
                          <a:rPr lang="en-US" altLang="ko-KR" i="1">
                            <a:latin typeface="Cambria Math" panose="02040503050406030204" pitchFamily="18" charset="0"/>
                          </a:rPr>
                          <m:t>𝐴</m:t>
                        </m:r>
                      </m:sub>
                    </m:sSub>
                    <m:r>
                      <a:rPr lang="en-US" altLang="ko-KR" b="0" i="1" smtClean="0">
                        <a:latin typeface="Cambria Math" panose="02040503050406030204" pitchFamily="18" charset="0"/>
                      </a:rPr>
                      <m:t>𝐺</m:t>
                    </m:r>
                  </m:oMath>
                </a14:m>
                <a:endParaRPr lang="en-US" altLang="ko-KR" dirty="0"/>
              </a:p>
              <a:p>
                <a:pPr marL="914400" lvl="1" indent="-457200">
                  <a:lnSpc>
                    <a:spcPct val="150000"/>
                  </a:lnSpc>
                  <a:buAutoNum type="arabicPeriod"/>
                </a:pPr>
                <a:r>
                  <a:rPr lang="en-US" altLang="ko-KR" dirty="0"/>
                  <a:t>Calculate </a:t>
                </a:r>
                <a14:m>
                  <m:oMath xmlns:m="http://schemas.openxmlformats.org/officeDocument/2006/math">
                    <m:r>
                      <a:rPr lang="en-US" altLang="ko-KR" b="0" i="1" smtClean="0">
                        <a:latin typeface="Cambria Math" panose="02040503050406030204" pitchFamily="18" charset="0"/>
                      </a:rPr>
                      <m:t>𝑒</m:t>
                    </m:r>
                    <m:r>
                      <a:rPr lang="en-US" altLang="ko-KR" b="0" i="1" smtClean="0">
                        <a:latin typeface="Cambria Math" panose="02040503050406030204" pitchFamily="18" charset="0"/>
                      </a:rPr>
                      <m:t>=</m:t>
                    </m:r>
                    <m:r>
                      <a:rPr lang="en-US" altLang="ko-KR" b="0" i="1" smtClean="0">
                        <a:latin typeface="Cambria Math" panose="02040503050406030204" pitchFamily="18" charset="0"/>
                      </a:rPr>
                      <m:t>𝐻𝐴𝑆𝐻</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𝑚</m:t>
                        </m:r>
                      </m:e>
                    </m:d>
                  </m:oMath>
                </a14:m>
                <a:endParaRPr lang="en-US" altLang="ko-KR" b="0" dirty="0"/>
              </a:p>
              <a:p>
                <a:pPr marL="914400" lvl="1" indent="-457200">
                  <a:lnSpc>
                    <a:spcPct val="150000"/>
                  </a:lnSpc>
                  <a:buAutoNum type="arabicPeriod"/>
                </a:pPr>
                <a14:m>
                  <m:oMath xmlns:m="http://schemas.openxmlformats.org/officeDocument/2006/math">
                    <m:r>
                      <a:rPr lang="en-US" altLang="ko-KR" b="0" i="1" smtClean="0">
                        <a:latin typeface="Cambria Math" panose="02040503050406030204" pitchFamily="18" charset="0"/>
                      </a:rPr>
                      <m:t>𝑧</m:t>
                    </m:r>
                  </m:oMath>
                </a14:m>
                <a:r>
                  <a:rPr lang="ko-KR" altLang="en-US" dirty="0"/>
                  <a:t>는</a:t>
                </a:r>
                <a:r>
                  <a:rPr lang="en-US" altLang="ko-KR" dirty="0"/>
                  <a:t> </a:t>
                </a:r>
                <a14:m>
                  <m:oMath xmlns:m="http://schemas.openxmlformats.org/officeDocument/2006/math">
                    <m:r>
                      <a:rPr lang="en-US" altLang="ko-KR" i="1">
                        <a:latin typeface="Cambria Math" panose="02040503050406030204" pitchFamily="18" charset="0"/>
                      </a:rPr>
                      <m:t>𝑒</m:t>
                    </m:r>
                  </m:oMath>
                </a14:m>
                <a:r>
                  <a:rPr lang="ko-KR" altLang="en-US" dirty="0"/>
                  <a:t>의 왼쪽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𝐿</m:t>
                        </m:r>
                      </m:e>
                      <m:sub>
                        <m:r>
                          <a:rPr lang="en-US" altLang="ko-KR" i="1">
                            <a:latin typeface="Cambria Math" panose="02040503050406030204" pitchFamily="18" charset="0"/>
                          </a:rPr>
                          <m:t>𝑛</m:t>
                        </m:r>
                      </m:sub>
                    </m:sSub>
                  </m:oMath>
                </a14:m>
                <a:r>
                  <a:rPr lang="ko-KR" altLang="en-US" dirty="0"/>
                  <a:t> 비트</a:t>
                </a:r>
                <a:endParaRPr lang="en-US" altLang="ko-KR" dirty="0"/>
              </a:p>
              <a:p>
                <a:pPr marL="914400" lvl="1" indent="-457200">
                  <a:lnSpc>
                    <a:spcPct val="150000"/>
                  </a:lnSpc>
                  <a:buAutoNum type="arabicPeriod"/>
                </a:pPr>
                <a:r>
                  <a:rPr lang="en-US" altLang="ko-KR" dirty="0"/>
                  <a:t>Take cryptographically secure random integer </a:t>
                </a:r>
                <a14:m>
                  <m:oMath xmlns:m="http://schemas.openxmlformats.org/officeDocument/2006/math">
                    <m:r>
                      <m:rPr>
                        <m:sty m:val="p"/>
                      </m:rPr>
                      <a:rPr lang="en-US" altLang="ko-KR" b="0" i="0" smtClean="0">
                        <a:latin typeface="Cambria Math" panose="02040503050406030204" pitchFamily="18" charset="0"/>
                      </a:rPr>
                      <m:t>k</m:t>
                    </m:r>
                  </m:oMath>
                </a14:m>
                <a:r>
                  <a:rPr lang="en-US" altLang="ko-KR" dirty="0"/>
                  <a:t> from {1, …, n-1}</a:t>
                </a:r>
              </a:p>
              <a:p>
                <a:pPr marL="914400" lvl="1" indent="-457200">
                  <a:lnSpc>
                    <a:spcPct val="150000"/>
                  </a:lnSpc>
                  <a:buAutoNum type="arabicPeriod"/>
                </a:pPr>
                <a:r>
                  <a:rPr lang="en-US" altLang="ko-KR" dirty="0"/>
                  <a:t>Calculate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1</m:t>
                        </m:r>
                      </m:sub>
                    </m:sSub>
                  </m:oMath>
                </a14:m>
                <a:r>
                  <a:rPr lang="en-US" altLang="ko-KR" dirty="0"/>
                  <a:t>) = </a:t>
                </a:r>
                <a14:m>
                  <m:oMath xmlns:m="http://schemas.openxmlformats.org/officeDocument/2006/math">
                    <m:r>
                      <m:rPr>
                        <m:sty m:val="p"/>
                      </m:rPr>
                      <a:rPr lang="en-US" altLang="ko-KR" b="0" i="0" smtClean="0">
                        <a:latin typeface="Cambria Math" panose="02040503050406030204" pitchFamily="18" charset="0"/>
                      </a:rPr>
                      <m:t>k</m:t>
                    </m:r>
                    <m:r>
                      <a:rPr lang="en-US" altLang="ko-KR" b="0" i="1" smtClean="0">
                        <a:latin typeface="Cambria Math" panose="02040503050406030204" pitchFamily="18" charset="0"/>
                      </a:rPr>
                      <m:t>𝐺</m:t>
                    </m:r>
                  </m:oMath>
                </a14:m>
                <a:endParaRPr lang="en-US" altLang="ko-KR" dirty="0"/>
              </a:p>
              <a:p>
                <a:pPr marL="914400" lvl="1" indent="-457200">
                  <a:lnSpc>
                    <a:spcPct val="150000"/>
                  </a:lnSpc>
                  <a:buAutoNum type="arabicPeriod"/>
                </a:pPr>
                <a14:m>
                  <m:oMath xmlns:m="http://schemas.openxmlformats.org/officeDocument/2006/math">
                    <m:r>
                      <a:rPr lang="en-US" altLang="ko-KR" b="0" i="1" smtClean="0">
                        <a:latin typeface="Cambria Math" panose="02040503050406030204" pitchFamily="18" charset="0"/>
                      </a:rPr>
                      <m:t>𝑟</m:t>
                    </m:r>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1</m:t>
                        </m:r>
                      </m:sub>
                    </m:sSub>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oMath>
                </a14:m>
                <a:r>
                  <a:rPr lang="en-US" altLang="ko-KR" dirty="0"/>
                  <a:t>, If </a:t>
                </a:r>
                <a14:m>
                  <m:oMath xmlns:m="http://schemas.openxmlformats.org/officeDocument/2006/math">
                    <m:r>
                      <a:rPr lang="en-US" altLang="ko-KR" i="1">
                        <a:latin typeface="Cambria Math" panose="02040503050406030204" pitchFamily="18" charset="0"/>
                      </a:rPr>
                      <m:t>𝑟</m:t>
                    </m:r>
                    <m:r>
                      <a:rPr lang="en-US" altLang="ko-KR" b="0" i="0" smtClean="0">
                        <a:latin typeface="Cambria Math" panose="02040503050406030204" pitchFamily="18" charset="0"/>
                      </a:rPr>
                      <m:t>=0</m:t>
                    </m:r>
                  </m:oMath>
                </a14:m>
                <a:r>
                  <a:rPr lang="en-US" altLang="ko-KR" dirty="0"/>
                  <a:t>, go back to step 3</a:t>
                </a:r>
              </a:p>
              <a:p>
                <a:pPr marL="914400" lvl="1" indent="-457200">
                  <a:lnSpc>
                    <a:spcPct val="150000"/>
                  </a:lnSpc>
                  <a:buAutoNum type="arabicPeriod"/>
                </a:pPr>
                <a14:m>
                  <m:oMath xmlns:m="http://schemas.openxmlformats.org/officeDocument/2006/math">
                    <m:r>
                      <a:rPr lang="en-US" altLang="ko-KR" b="0" i="1" smtClean="0">
                        <a:latin typeface="Cambria Math" panose="02040503050406030204" pitchFamily="18" charset="0"/>
                      </a:rPr>
                      <m:t>𝑠</m:t>
                    </m:r>
                    <m:r>
                      <a:rPr lang="en-US" altLang="ko-KR" b="0" i="1" smtClean="0">
                        <a:latin typeface="Cambria Math" panose="02040503050406030204" pitchFamily="18" charset="0"/>
                      </a:rPr>
                      <m:t>= </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𝑘</m:t>
                        </m:r>
                      </m:e>
                      <m:sup>
                        <m:r>
                          <a:rPr lang="en-US" altLang="ko-KR" b="0" i="1" smtClean="0">
                            <a:latin typeface="Cambria Math" panose="02040503050406030204" pitchFamily="18" charset="0"/>
                          </a:rPr>
                          <m:t>−1</m:t>
                        </m:r>
                      </m:sup>
                    </m:s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𝑧</m:t>
                        </m:r>
                        <m:r>
                          <a:rPr lang="en-US" altLang="ko-KR" b="0" i="1" smtClean="0">
                            <a:latin typeface="Cambria Math" panose="02040503050406030204" pitchFamily="18" charset="0"/>
                          </a:rPr>
                          <m:t>+</m:t>
                        </m:r>
                        <m:r>
                          <a:rPr lang="en-US" altLang="ko-KR" b="0" i="1" smtClean="0">
                            <a:latin typeface="Cambria Math" panose="02040503050406030204" pitchFamily="18" charset="0"/>
                          </a:rPr>
                          <m:t>𝑟</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𝑑</m:t>
                            </m:r>
                          </m:e>
                          <m:sub>
                            <m:r>
                              <a:rPr lang="en-US" altLang="ko-KR" b="0" i="1" smtClean="0">
                                <a:latin typeface="Cambria Math" panose="02040503050406030204" pitchFamily="18" charset="0"/>
                              </a:rPr>
                              <m:t>𝐴</m:t>
                            </m:r>
                          </m:sub>
                        </m:sSub>
                      </m:e>
                    </m:d>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oMath>
                </a14:m>
                <a:r>
                  <a:rPr lang="en-US" altLang="ko-KR" dirty="0"/>
                  <a:t>, if </a:t>
                </a:r>
                <a14:m>
                  <m:oMath xmlns:m="http://schemas.openxmlformats.org/officeDocument/2006/math">
                    <m:r>
                      <a:rPr lang="en-US" altLang="ko-KR" i="1">
                        <a:latin typeface="Cambria Math" panose="02040503050406030204" pitchFamily="18" charset="0"/>
                      </a:rPr>
                      <m:t>𝑠</m:t>
                    </m:r>
                    <m:r>
                      <a:rPr lang="en-US" altLang="ko-KR" b="0" i="0" smtClean="0">
                        <a:latin typeface="Cambria Math" panose="02040503050406030204" pitchFamily="18" charset="0"/>
                      </a:rPr>
                      <m:t>=0</m:t>
                    </m:r>
                  </m:oMath>
                </a14:m>
                <a:r>
                  <a:rPr lang="en-US" altLang="ko-KR" dirty="0"/>
                  <a:t>, go back to step 3</a:t>
                </a:r>
              </a:p>
              <a:p>
                <a:pPr marL="914400" lvl="1" indent="-457200">
                  <a:lnSpc>
                    <a:spcPct val="150000"/>
                  </a:lnSpc>
                  <a:buAutoNum type="arabicPeriod"/>
                </a:pPr>
                <a:r>
                  <a:rPr lang="en-US" altLang="ko-KR" dirty="0"/>
                  <a:t>Signature : (</a:t>
                </a:r>
                <a14:m>
                  <m:oMath xmlns:m="http://schemas.openxmlformats.org/officeDocument/2006/math">
                    <m:r>
                      <m:rPr>
                        <m:sty m:val="p"/>
                      </m:rPr>
                      <a:rPr lang="en-US" altLang="ko-KR" b="0" i="0" smtClean="0">
                        <a:latin typeface="Cambria Math" panose="02040503050406030204" pitchFamily="18" charset="0"/>
                      </a:rPr>
                      <m:t>r</m:t>
                    </m:r>
                    <m:r>
                      <a:rPr lang="en-US" altLang="ko-KR" b="0" i="0" smtClean="0">
                        <a:latin typeface="Cambria Math" panose="02040503050406030204" pitchFamily="18" charset="0"/>
                      </a:rPr>
                      <m:t>, </m:t>
                    </m:r>
                    <m:r>
                      <a:rPr lang="en-US" altLang="ko-KR" b="0" i="1" smtClean="0">
                        <a:latin typeface="Cambria Math" panose="02040503050406030204" pitchFamily="18" charset="0"/>
                      </a:rPr>
                      <m:t>𝑠</m:t>
                    </m:r>
                  </m:oMath>
                </a14:m>
                <a:r>
                  <a:rPr lang="en-US" altLang="ko-KR" dirty="0"/>
                  <a:t>)</a:t>
                </a:r>
                <a:endParaRPr lang="ko-KR" altLang="en-US" dirty="0"/>
              </a:p>
            </p:txBody>
          </p:sp>
        </mc:Choice>
        <mc:Fallback>
          <p:sp>
            <p:nvSpPr>
              <p:cNvPr id="3" name="내용 개체 틀 2">
                <a:extLst>
                  <a:ext uri="{FF2B5EF4-FFF2-40B4-BE49-F238E27FC236}">
                    <a16:creationId xmlns:a16="http://schemas.microsoft.com/office/drawing/2014/main" id="{2D06C88C-B3CC-44E1-B0E7-578364A1DF40}"/>
                  </a:ext>
                </a:extLst>
              </p:cNvPr>
              <p:cNvSpPr>
                <a:spLocks noGrp="1" noRot="1" noChangeAspect="1" noMove="1" noResize="1" noEditPoints="1" noAdjustHandles="1" noChangeArrowheads="1" noChangeShapeType="1" noTextEdit="1"/>
              </p:cNvSpPr>
              <p:nvPr>
                <p:ph idx="1"/>
              </p:nvPr>
            </p:nvSpPr>
            <p:spPr>
              <a:xfrm>
                <a:off x="838200" y="1690688"/>
                <a:ext cx="10515600" cy="4318666"/>
              </a:xfrm>
              <a:blipFill>
                <a:blip r:embed="rId2"/>
                <a:stretch>
                  <a:fillRect l="-92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65776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E70965-2415-4AE4-8464-3B5E3087611A}"/>
              </a:ext>
            </a:extLst>
          </p:cNvPr>
          <p:cNvSpPr>
            <a:spLocks noGrp="1"/>
          </p:cNvSpPr>
          <p:nvPr>
            <p:ph type="title"/>
          </p:nvPr>
        </p:nvSpPr>
        <p:spPr/>
        <p:txBody>
          <a:bodyPr/>
          <a:lstStyle/>
          <a:p>
            <a:r>
              <a:rPr lang="en-US" altLang="ko-KR" dirty="0"/>
              <a:t>ECDSA</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2D06C88C-B3CC-44E1-B0E7-578364A1DF40}"/>
                  </a:ext>
                </a:extLst>
              </p:cNvPr>
              <p:cNvSpPr>
                <a:spLocks noGrp="1"/>
              </p:cNvSpPr>
              <p:nvPr>
                <p:ph idx="1"/>
              </p:nvPr>
            </p:nvSpPr>
            <p:spPr>
              <a:xfrm>
                <a:off x="838200" y="1606713"/>
                <a:ext cx="10515600" cy="4710454"/>
              </a:xfrm>
            </p:spPr>
            <p:txBody>
              <a:bodyPr>
                <a:normAutofit fontScale="92500" lnSpcReduction="20000"/>
              </a:bodyPr>
              <a:lstStyle/>
              <a:p>
                <a:pPr>
                  <a:lnSpc>
                    <a:spcPct val="150000"/>
                  </a:lnSpc>
                </a:pPr>
                <a:r>
                  <a:rPr lang="en-US" altLang="ko-KR" dirty="0"/>
                  <a:t>Bob : verification algorithm</a:t>
                </a:r>
              </a:p>
              <a:p>
                <a:pPr marL="914400" lvl="1" indent="-457200">
                  <a:lnSpc>
                    <a:spcPct val="150000"/>
                  </a:lnSpc>
                  <a:buAutoNum type="arabicPeriod"/>
                </a:pPr>
                <a:r>
                  <a:rPr lang="ko-KR" altLang="en-US" dirty="0"/>
                  <a:t>다음</a:t>
                </a:r>
                <a:r>
                  <a:rPr lang="en-US" altLang="ko-KR" dirty="0"/>
                  <a:t> 3</a:t>
                </a:r>
                <a:r>
                  <a:rPr lang="ko-KR" altLang="en-US" dirty="0"/>
                  <a:t>개를 확인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i="1">
                            <a:latin typeface="Cambria Math" panose="02040503050406030204" pitchFamily="18" charset="0"/>
                          </a:rPr>
                          <m:t>𝐴</m:t>
                        </m:r>
                      </m:sub>
                    </m:sSub>
                  </m:oMath>
                </a14:m>
                <a:r>
                  <a:rPr lang="ko-KR" altLang="en-US" dirty="0"/>
                  <a:t> </a:t>
                </a:r>
                <a:r>
                  <a:rPr lang="ko-KR" altLang="en-US" dirty="0">
                    <a:latin typeface="Matura MT Script Capitals" panose="03020802060602070202" pitchFamily="66" charset="0"/>
                  </a:rPr>
                  <a:t>≠ </a:t>
                </a:r>
                <a14:m>
                  <m:oMath xmlns:m="http://schemas.openxmlformats.org/officeDocument/2006/math">
                    <m:r>
                      <a:rPr lang="en-US" altLang="ko-KR" b="0" i="1" smtClean="0">
                        <a:latin typeface="Cambria Math" panose="02040503050406030204" pitchFamily="18" charset="0"/>
                      </a:rPr>
                      <m:t>0</m:t>
                    </m:r>
                  </m:oMath>
                </a14:m>
                <a:r>
                  <a:rPr lang="en-US" altLang="ko-KR" b="0"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𝐻</m:t>
                        </m:r>
                      </m:e>
                      <m:sub>
                        <m:r>
                          <a:rPr lang="en-US" altLang="ko-KR" i="1">
                            <a:latin typeface="Cambria Math" panose="02040503050406030204" pitchFamily="18" charset="0"/>
                          </a:rPr>
                          <m:t>𝐴</m:t>
                        </m:r>
                      </m:sub>
                    </m:sSub>
                  </m:oMath>
                </a14:m>
                <a:r>
                  <a:rPr lang="ko-KR" altLang="en-US" dirty="0"/>
                  <a:t> </a:t>
                </a:r>
                <a:r>
                  <a:rPr lang="en-US" altLang="ko-KR" dirty="0"/>
                  <a:t>on the curve,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𝑛</m:t>
                        </m:r>
                        <m:r>
                          <a:rPr lang="en-US" altLang="ko-KR" b="0" i="1" smtClean="0">
                            <a:latin typeface="Cambria Math" panose="02040503050406030204" pitchFamily="18" charset="0"/>
                          </a:rPr>
                          <m:t>∗</m:t>
                        </m:r>
                        <m:r>
                          <a:rPr lang="en-US" altLang="ko-KR" i="1">
                            <a:latin typeface="Cambria Math" panose="02040503050406030204" pitchFamily="18" charset="0"/>
                          </a:rPr>
                          <m:t>𝐻</m:t>
                        </m:r>
                      </m:e>
                      <m:sub>
                        <m:r>
                          <a:rPr lang="en-US" altLang="ko-KR" i="1">
                            <a:latin typeface="Cambria Math" panose="02040503050406030204" pitchFamily="18" charset="0"/>
                          </a:rPr>
                          <m:t>𝐴</m:t>
                        </m:r>
                      </m:sub>
                    </m:sSub>
                    <m:r>
                      <a:rPr lang="en-US" altLang="ko-KR" b="0" i="1" smtClean="0">
                        <a:latin typeface="Cambria Math" panose="02040503050406030204" pitchFamily="18" charset="0"/>
                      </a:rPr>
                      <m:t>=0</m:t>
                    </m:r>
                  </m:oMath>
                </a14:m>
                <a:endParaRPr lang="en-US" altLang="ko-KR" b="0" dirty="0"/>
              </a:p>
              <a:p>
                <a:pPr marL="914400" lvl="1" indent="-457200">
                  <a:lnSpc>
                    <a:spcPct val="150000"/>
                  </a:lnSpc>
                  <a:buAutoNum type="arabicPeriod"/>
                </a:pPr>
                <a14:m>
                  <m:oMath xmlns:m="http://schemas.openxmlformats.org/officeDocument/2006/math">
                    <m:r>
                      <m:rPr>
                        <m:sty m:val="p"/>
                      </m:rPr>
                      <a:rPr lang="en-US" altLang="ko-KR">
                        <a:latin typeface="Cambria Math" panose="02040503050406030204" pitchFamily="18" charset="0"/>
                      </a:rPr>
                      <m:t>r</m:t>
                    </m:r>
                    <m:r>
                      <a:rPr lang="en-US" altLang="ko-KR">
                        <a:latin typeface="Cambria Math" panose="02040503050406030204" pitchFamily="18" charset="0"/>
                      </a:rPr>
                      <m:t>, </m:t>
                    </m:r>
                    <m:r>
                      <a:rPr lang="en-US" altLang="ko-KR" i="1">
                        <a:latin typeface="Cambria Math" panose="02040503050406030204" pitchFamily="18" charset="0"/>
                      </a:rPr>
                      <m:t>𝑠</m:t>
                    </m:r>
                    <m:r>
                      <a:rPr lang="en-US" altLang="ko-KR" i="1">
                        <a:latin typeface="Cambria Math" panose="02040503050406030204" pitchFamily="18" charset="0"/>
                      </a:rPr>
                      <m:t> </m:t>
                    </m:r>
                    <m:r>
                      <a:rPr lang="ko-KR" altLang="en-US" i="1" smtClean="0">
                        <a:latin typeface="Cambria Math" panose="02040503050406030204" pitchFamily="18" charset="0"/>
                      </a:rPr>
                      <m:t>가</m:t>
                    </m:r>
                  </m:oMath>
                </a14:m>
                <a:r>
                  <a:rPr lang="en-US" altLang="ko-KR" dirty="0"/>
                  <a:t> [1, n-1] </a:t>
                </a:r>
                <a:r>
                  <a:rPr lang="ko-KR" altLang="en-US" dirty="0"/>
                  <a:t>범위에 있으면 정상</a:t>
                </a:r>
                <a:r>
                  <a:rPr lang="en-US" altLang="ko-KR" dirty="0"/>
                  <a:t>, </a:t>
                </a:r>
                <a:r>
                  <a:rPr lang="ko-KR" altLang="en-US" dirty="0"/>
                  <a:t>아니면 비정상</a:t>
                </a:r>
                <a:endParaRPr lang="en-US" altLang="ko-KR" dirty="0"/>
              </a:p>
              <a:p>
                <a:pPr marL="914400" lvl="1" indent="-457200">
                  <a:lnSpc>
                    <a:spcPct val="150000"/>
                  </a:lnSpc>
                  <a:buAutoNum type="arabicPeriod"/>
                </a:pPr>
                <a:r>
                  <a:rPr lang="en-US" altLang="ko-KR" dirty="0"/>
                  <a:t>Calculate </a:t>
                </a:r>
                <a14:m>
                  <m:oMath xmlns:m="http://schemas.openxmlformats.org/officeDocument/2006/math">
                    <m:r>
                      <a:rPr lang="en-US" altLang="ko-KR" b="0" i="1" smtClean="0">
                        <a:latin typeface="Cambria Math" panose="02040503050406030204" pitchFamily="18" charset="0"/>
                      </a:rPr>
                      <m:t>𝑒</m:t>
                    </m:r>
                    <m:r>
                      <a:rPr lang="en-US" altLang="ko-KR" b="0" i="1" smtClean="0">
                        <a:latin typeface="Cambria Math" panose="02040503050406030204" pitchFamily="18" charset="0"/>
                      </a:rPr>
                      <m:t>=</m:t>
                    </m:r>
                    <m:r>
                      <a:rPr lang="en-US" altLang="ko-KR" b="0" i="1" smtClean="0">
                        <a:latin typeface="Cambria Math" panose="02040503050406030204" pitchFamily="18" charset="0"/>
                      </a:rPr>
                      <m:t>𝐻𝐴𝑆𝐻</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𝑚</m:t>
                        </m:r>
                      </m:e>
                    </m:d>
                  </m:oMath>
                </a14:m>
                <a:endParaRPr lang="en-US" altLang="ko-KR" dirty="0"/>
              </a:p>
              <a:p>
                <a:pPr marL="914400" lvl="1" indent="-457200">
                  <a:lnSpc>
                    <a:spcPct val="150000"/>
                  </a:lnSpc>
                  <a:buAutoNum type="arabicPeriod"/>
                </a:pPr>
                <a14:m>
                  <m:oMath xmlns:m="http://schemas.openxmlformats.org/officeDocument/2006/math">
                    <m:r>
                      <a:rPr lang="en-US" altLang="ko-KR" b="0" i="1" smtClean="0">
                        <a:latin typeface="Cambria Math" panose="02040503050406030204" pitchFamily="18" charset="0"/>
                      </a:rPr>
                      <m:t>𝑧</m:t>
                    </m:r>
                  </m:oMath>
                </a14:m>
                <a:r>
                  <a:rPr lang="ko-KR" altLang="en-US" dirty="0"/>
                  <a:t>는</a:t>
                </a:r>
                <a:r>
                  <a:rPr lang="en-US" altLang="ko-KR" dirty="0"/>
                  <a:t> </a:t>
                </a:r>
                <a14:m>
                  <m:oMath xmlns:m="http://schemas.openxmlformats.org/officeDocument/2006/math">
                    <m:r>
                      <a:rPr lang="en-US" altLang="ko-KR" i="1">
                        <a:latin typeface="Cambria Math" panose="02040503050406030204" pitchFamily="18" charset="0"/>
                      </a:rPr>
                      <m:t>𝑒</m:t>
                    </m:r>
                  </m:oMath>
                </a14:m>
                <a:r>
                  <a:rPr lang="ko-KR" altLang="en-US" dirty="0"/>
                  <a:t>의 왼쪽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𝐿</m:t>
                        </m:r>
                      </m:e>
                      <m:sub>
                        <m:r>
                          <a:rPr lang="en-US" altLang="ko-KR" i="1">
                            <a:latin typeface="Cambria Math" panose="02040503050406030204" pitchFamily="18" charset="0"/>
                          </a:rPr>
                          <m:t>𝑛</m:t>
                        </m:r>
                      </m:sub>
                    </m:sSub>
                  </m:oMath>
                </a14:m>
                <a:r>
                  <a:rPr lang="ko-KR" altLang="en-US" dirty="0"/>
                  <a:t> 비트</a:t>
                </a:r>
                <a:endParaRPr lang="en-US" altLang="ko-KR" dirty="0"/>
              </a:p>
              <a:p>
                <a:pPr marL="914400" lvl="1" indent="-457200">
                  <a:lnSpc>
                    <a:spcPct val="150000"/>
                  </a:lnSpc>
                  <a:buAutoNum type="arabicPeriod"/>
                </a:pPr>
                <a:r>
                  <a:rPr lang="en-US" altLang="ko-KR" dirty="0"/>
                  <a:t>Calculate </a:t>
                </a:r>
                <a14:m>
                  <m:oMath xmlns:m="http://schemas.openxmlformats.org/officeDocument/2006/math">
                    <m:r>
                      <a:rPr lang="en-US" altLang="ko-KR" b="0" i="1" smtClean="0">
                        <a:latin typeface="Cambria Math" panose="02040503050406030204" pitchFamily="18" charset="0"/>
                      </a:rPr>
                      <m:t>𝑤</m:t>
                    </m:r>
                    <m:r>
                      <a:rPr lang="en-US" altLang="ko-KR" b="0" i="1" smtClean="0">
                        <a:latin typeface="Cambria Math" panose="02040503050406030204" pitchFamily="18" charset="0"/>
                      </a:rPr>
                      <m:t>= </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b="0" i="1" smtClean="0">
                            <a:latin typeface="Cambria Math" panose="02040503050406030204" pitchFamily="18" charset="0"/>
                          </a:rPr>
                          <m:t>−1</m:t>
                        </m:r>
                      </m:sup>
                    </m:sSup>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oMath>
                </a14:m>
                <a:endParaRPr lang="en-US" altLang="ko-KR" dirty="0"/>
              </a:p>
              <a:p>
                <a:pPr marL="914400" lvl="1" indent="-457200">
                  <a:lnSpc>
                    <a:spcPct val="150000"/>
                  </a:lnSpc>
                  <a:buAutoNum type="arabicPeriod"/>
                </a:pP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 </m:t>
                    </m:r>
                    <m:r>
                      <a:rPr lang="en-US" altLang="ko-KR" b="0" i="1" smtClean="0">
                        <a:latin typeface="Cambria Math" panose="02040503050406030204" pitchFamily="18" charset="0"/>
                      </a:rPr>
                      <m:t>𝑤</m:t>
                    </m:r>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b="0" i="1" smtClean="0">
                            <a:latin typeface="Cambria Math" panose="02040503050406030204" pitchFamily="18" charset="0"/>
                          </a:rPr>
                          <m:t>2</m:t>
                        </m:r>
                      </m:sub>
                    </m:sSub>
                    <m:r>
                      <a:rPr lang="en-US" altLang="ko-KR" i="1">
                        <a:latin typeface="Cambria Math" panose="02040503050406030204" pitchFamily="18" charset="0"/>
                      </a:rPr>
                      <m:t>=</m:t>
                    </m:r>
                    <m:r>
                      <a:rPr lang="en-US" altLang="ko-KR" b="0" i="1" smtClean="0">
                        <a:latin typeface="Cambria Math" panose="02040503050406030204" pitchFamily="18" charset="0"/>
                      </a:rPr>
                      <m:t>𝑟</m:t>
                    </m:r>
                    <m:r>
                      <a:rPr lang="en-US" altLang="ko-KR" i="1">
                        <a:latin typeface="Cambria Math" panose="02040503050406030204" pitchFamily="18" charset="0"/>
                      </a:rPr>
                      <m:t> </m:t>
                    </m:r>
                    <m:r>
                      <a:rPr lang="en-US" altLang="ko-KR" i="1">
                        <a:latin typeface="Cambria Math" panose="02040503050406030204" pitchFamily="18" charset="0"/>
                      </a:rPr>
                      <m:t>𝑤</m:t>
                    </m:r>
                    <m:r>
                      <a:rPr lang="en-US" altLang="ko-KR" i="1">
                        <a:latin typeface="Cambria Math" panose="02040503050406030204" pitchFamily="18" charset="0"/>
                      </a:rPr>
                      <m:t> </m:t>
                    </m:r>
                    <m:r>
                      <a:rPr lang="en-US" altLang="ko-KR" i="1">
                        <a:latin typeface="Cambria Math" panose="02040503050406030204" pitchFamily="18" charset="0"/>
                      </a:rPr>
                      <m:t>𝑚𝑜𝑑</m:t>
                    </m:r>
                    <m:r>
                      <a:rPr lang="en-US" altLang="ko-KR" i="1">
                        <a:latin typeface="Cambria Math" panose="02040503050406030204" pitchFamily="18" charset="0"/>
                      </a:rPr>
                      <m:t> </m:t>
                    </m:r>
                    <m:r>
                      <a:rPr lang="en-US" altLang="ko-KR" i="1">
                        <a:latin typeface="Cambria Math" panose="02040503050406030204" pitchFamily="18" charset="0"/>
                      </a:rPr>
                      <m:t>𝑛</m:t>
                    </m:r>
                  </m:oMath>
                </a14:m>
                <a:endParaRPr lang="en-US" altLang="ko-KR" b="0" dirty="0"/>
              </a:p>
              <a:p>
                <a:pPr marL="914400" lvl="1" indent="-457200">
                  <a:lnSpc>
                    <a:spcPct val="150000"/>
                  </a:lnSpc>
                  <a:buAutoNum type="arabicPeriod"/>
                </a:pPr>
                <a:r>
                  <a:rPr lang="en-US" altLang="ko-KR" dirty="0"/>
                  <a:t>(</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i="1">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𝐺</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𝐻</m:t>
                        </m:r>
                      </m:e>
                      <m:sub>
                        <m:r>
                          <a:rPr lang="en-US" altLang="ko-KR" i="1">
                            <a:latin typeface="Cambria Math" panose="02040503050406030204" pitchFamily="18" charset="0"/>
                          </a:rPr>
                          <m:t>𝐴</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1</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1</m:t>
                        </m:r>
                      </m:sub>
                    </m:sSub>
                  </m:oMath>
                </a14:m>
                <a:r>
                  <a:rPr lang="en-US" altLang="ko-KR" dirty="0"/>
                  <a:t>) = 0 </a:t>
                </a:r>
                <a:r>
                  <a:rPr lang="ko-KR" altLang="en-US" dirty="0"/>
                  <a:t>면 </a:t>
                </a:r>
                <a:r>
                  <a:rPr lang="en-US" altLang="ko-KR" dirty="0"/>
                  <a:t>invalid</a:t>
                </a:r>
              </a:p>
              <a:p>
                <a:pPr marL="914400" lvl="1" indent="-457200">
                  <a:lnSpc>
                    <a:spcPct val="150000"/>
                  </a:lnSpc>
                  <a:buAutoNum type="arabicPeriod"/>
                </a:pPr>
                <a:r>
                  <a:rPr lang="en-US" altLang="ko-KR" dirty="0"/>
                  <a:t>The signature is valid only if </a:t>
                </a:r>
                <a14:m>
                  <m:oMath xmlns:m="http://schemas.openxmlformats.org/officeDocument/2006/math">
                    <m:r>
                      <a:rPr lang="en-US" altLang="ko-KR" b="0" i="1" smtClean="0">
                        <a:latin typeface="Cambria Math" panose="02040503050406030204" pitchFamily="18" charset="0"/>
                      </a:rPr>
                      <m:t>𝑟</m:t>
                    </m:r>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1</m:t>
                        </m:r>
                      </m:sub>
                    </m:sSub>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oMath>
                </a14:m>
                <a:endParaRPr lang="ko-KR" altLang="en-US" dirty="0"/>
              </a:p>
            </p:txBody>
          </p:sp>
        </mc:Choice>
        <mc:Fallback>
          <p:sp>
            <p:nvSpPr>
              <p:cNvPr id="3" name="내용 개체 틀 2">
                <a:extLst>
                  <a:ext uri="{FF2B5EF4-FFF2-40B4-BE49-F238E27FC236}">
                    <a16:creationId xmlns:a16="http://schemas.microsoft.com/office/drawing/2014/main" id="{2D06C88C-B3CC-44E1-B0E7-578364A1DF40}"/>
                  </a:ext>
                </a:extLst>
              </p:cNvPr>
              <p:cNvSpPr>
                <a:spLocks noGrp="1" noRot="1" noChangeAspect="1" noMove="1" noResize="1" noEditPoints="1" noAdjustHandles="1" noChangeArrowheads="1" noChangeShapeType="1" noTextEdit="1"/>
              </p:cNvSpPr>
              <p:nvPr>
                <p:ph idx="1"/>
              </p:nvPr>
            </p:nvSpPr>
            <p:spPr>
              <a:xfrm>
                <a:off x="838200" y="1606713"/>
                <a:ext cx="10515600" cy="4710454"/>
              </a:xfrm>
              <a:blipFill>
                <a:blip r:embed="rId2"/>
                <a:stretch>
                  <a:fillRect l="-92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96286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E70965-2415-4AE4-8464-3B5E3087611A}"/>
              </a:ext>
            </a:extLst>
          </p:cNvPr>
          <p:cNvSpPr>
            <a:spLocks noGrp="1"/>
          </p:cNvSpPr>
          <p:nvPr>
            <p:ph type="title"/>
          </p:nvPr>
        </p:nvSpPr>
        <p:spPr/>
        <p:txBody>
          <a:bodyPr/>
          <a:lstStyle/>
          <a:p>
            <a:r>
              <a:rPr lang="en-US" altLang="ko-KR" dirty="0"/>
              <a:t>ECDSA</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2D06C88C-B3CC-44E1-B0E7-578364A1DF40}"/>
                  </a:ext>
                </a:extLst>
              </p:cNvPr>
              <p:cNvSpPr>
                <a:spLocks noGrp="1"/>
              </p:cNvSpPr>
              <p:nvPr>
                <p:ph idx="1"/>
              </p:nvPr>
            </p:nvSpPr>
            <p:spPr>
              <a:xfrm>
                <a:off x="838200" y="1597382"/>
                <a:ext cx="10515600" cy="4710454"/>
              </a:xfrm>
            </p:spPr>
            <p:txBody>
              <a:bodyPr>
                <a:normAutofit fontScale="92500" lnSpcReduction="20000"/>
              </a:bodyPr>
              <a:lstStyle/>
              <a:p>
                <a:pPr>
                  <a:lnSpc>
                    <a:spcPct val="150000"/>
                  </a:lnSpc>
                </a:pPr>
                <a:r>
                  <a:rPr lang="ko-KR" altLang="en-US" dirty="0"/>
                  <a:t>다른</a:t>
                </a:r>
                <a:r>
                  <a:rPr lang="en-US" altLang="ko-KR" dirty="0"/>
                  <a:t> </a:t>
                </a:r>
                <a:r>
                  <a:rPr lang="ko-KR" altLang="en-US" dirty="0"/>
                  <a:t>메시지를 사인한 두 명의 </a:t>
                </a:r>
                <a:r>
                  <a:rPr lang="en-US" altLang="ko-KR" dirty="0"/>
                  <a:t>K</a:t>
                </a:r>
                <a:r>
                  <a:rPr lang="ko-KR" altLang="en-US" dirty="0"/>
                  <a:t>가 같은 경우 위험성</a:t>
                </a:r>
                <a:endParaRPr lang="en-US" altLang="ko-KR" dirty="0"/>
              </a:p>
              <a:p>
                <a:pPr marL="914400" lvl="1" indent="-457200">
                  <a:lnSpc>
                    <a:spcPct val="150000"/>
                  </a:lnSpc>
                  <a:buAutoNum type="arabicPeriod"/>
                </a:pPr>
                <a:r>
                  <a:rPr lang="ko-KR" altLang="en-US" dirty="0"/>
                  <a:t>다음</a:t>
                </a:r>
                <a:r>
                  <a:rPr lang="en-US" altLang="ko-KR" dirty="0"/>
                  <a:t> 3</a:t>
                </a:r>
                <a:r>
                  <a:rPr lang="ko-KR" altLang="en-US" dirty="0"/>
                  <a:t>개를 확인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i="1">
                            <a:latin typeface="Cambria Math" panose="02040503050406030204" pitchFamily="18" charset="0"/>
                          </a:rPr>
                          <m:t>𝐴</m:t>
                        </m:r>
                      </m:sub>
                    </m:sSub>
                  </m:oMath>
                </a14:m>
                <a:r>
                  <a:rPr lang="ko-KR" altLang="en-US" dirty="0"/>
                  <a:t> </a:t>
                </a:r>
                <a:r>
                  <a:rPr lang="ko-KR" altLang="en-US" dirty="0">
                    <a:latin typeface="Matura MT Script Capitals" panose="03020802060602070202" pitchFamily="66" charset="0"/>
                  </a:rPr>
                  <a:t>≠ </a:t>
                </a:r>
                <a14:m>
                  <m:oMath xmlns:m="http://schemas.openxmlformats.org/officeDocument/2006/math">
                    <m:r>
                      <a:rPr lang="en-US" altLang="ko-KR" b="0" i="1" smtClean="0">
                        <a:latin typeface="Cambria Math" panose="02040503050406030204" pitchFamily="18" charset="0"/>
                      </a:rPr>
                      <m:t>0</m:t>
                    </m:r>
                  </m:oMath>
                </a14:m>
                <a:r>
                  <a:rPr lang="en-US" altLang="ko-KR" b="0"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𝐻</m:t>
                        </m:r>
                      </m:e>
                      <m:sub>
                        <m:r>
                          <a:rPr lang="en-US" altLang="ko-KR" i="1">
                            <a:latin typeface="Cambria Math" panose="02040503050406030204" pitchFamily="18" charset="0"/>
                          </a:rPr>
                          <m:t>𝐴</m:t>
                        </m:r>
                      </m:sub>
                    </m:sSub>
                  </m:oMath>
                </a14:m>
                <a:r>
                  <a:rPr lang="ko-KR" altLang="en-US" dirty="0"/>
                  <a:t> </a:t>
                </a:r>
                <a:r>
                  <a:rPr lang="en-US" altLang="ko-KR" dirty="0"/>
                  <a:t>on the curve,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𝑛</m:t>
                        </m:r>
                        <m:r>
                          <a:rPr lang="en-US" altLang="ko-KR" b="0" i="1" smtClean="0">
                            <a:latin typeface="Cambria Math" panose="02040503050406030204" pitchFamily="18" charset="0"/>
                          </a:rPr>
                          <m:t>∗</m:t>
                        </m:r>
                        <m:r>
                          <a:rPr lang="en-US" altLang="ko-KR" i="1">
                            <a:latin typeface="Cambria Math" panose="02040503050406030204" pitchFamily="18" charset="0"/>
                          </a:rPr>
                          <m:t>𝐻</m:t>
                        </m:r>
                      </m:e>
                      <m:sub>
                        <m:r>
                          <a:rPr lang="en-US" altLang="ko-KR" i="1">
                            <a:latin typeface="Cambria Math" panose="02040503050406030204" pitchFamily="18" charset="0"/>
                          </a:rPr>
                          <m:t>𝐴</m:t>
                        </m:r>
                      </m:sub>
                    </m:sSub>
                    <m:r>
                      <a:rPr lang="en-US" altLang="ko-KR" b="0" i="1" smtClean="0">
                        <a:latin typeface="Cambria Math" panose="02040503050406030204" pitchFamily="18" charset="0"/>
                      </a:rPr>
                      <m:t>=0</m:t>
                    </m:r>
                  </m:oMath>
                </a14:m>
                <a:endParaRPr lang="en-US" altLang="ko-KR" b="0" dirty="0"/>
              </a:p>
              <a:p>
                <a:pPr marL="914400" lvl="1" indent="-457200">
                  <a:lnSpc>
                    <a:spcPct val="150000"/>
                  </a:lnSpc>
                  <a:buAutoNum type="arabicPeriod"/>
                </a:pPr>
                <a14:m>
                  <m:oMath xmlns:m="http://schemas.openxmlformats.org/officeDocument/2006/math">
                    <m:r>
                      <m:rPr>
                        <m:sty m:val="p"/>
                      </m:rPr>
                      <a:rPr lang="en-US" altLang="ko-KR">
                        <a:latin typeface="Cambria Math" panose="02040503050406030204" pitchFamily="18" charset="0"/>
                      </a:rPr>
                      <m:t>r</m:t>
                    </m:r>
                    <m:r>
                      <a:rPr lang="en-US" altLang="ko-KR">
                        <a:latin typeface="Cambria Math" panose="02040503050406030204" pitchFamily="18" charset="0"/>
                      </a:rPr>
                      <m:t>, </m:t>
                    </m:r>
                    <m:r>
                      <a:rPr lang="en-US" altLang="ko-KR" i="1">
                        <a:latin typeface="Cambria Math" panose="02040503050406030204" pitchFamily="18" charset="0"/>
                      </a:rPr>
                      <m:t>𝑠</m:t>
                    </m:r>
                    <m:r>
                      <a:rPr lang="en-US" altLang="ko-KR" i="1">
                        <a:latin typeface="Cambria Math" panose="02040503050406030204" pitchFamily="18" charset="0"/>
                      </a:rPr>
                      <m:t> </m:t>
                    </m:r>
                    <m:r>
                      <a:rPr lang="ko-KR" altLang="en-US" i="1" smtClean="0">
                        <a:latin typeface="Cambria Math" panose="02040503050406030204" pitchFamily="18" charset="0"/>
                      </a:rPr>
                      <m:t>가</m:t>
                    </m:r>
                  </m:oMath>
                </a14:m>
                <a:r>
                  <a:rPr lang="en-US" altLang="ko-KR" dirty="0"/>
                  <a:t> [1, n-1] </a:t>
                </a:r>
                <a:r>
                  <a:rPr lang="ko-KR" altLang="en-US" dirty="0"/>
                  <a:t>범위에 있으면 정상</a:t>
                </a:r>
                <a:r>
                  <a:rPr lang="en-US" altLang="ko-KR" dirty="0"/>
                  <a:t>, </a:t>
                </a:r>
                <a:r>
                  <a:rPr lang="ko-KR" altLang="en-US" dirty="0"/>
                  <a:t>아니면 비정상</a:t>
                </a:r>
                <a:endParaRPr lang="en-US" altLang="ko-KR" dirty="0"/>
              </a:p>
              <a:p>
                <a:pPr marL="914400" lvl="1" indent="-457200">
                  <a:lnSpc>
                    <a:spcPct val="150000"/>
                  </a:lnSpc>
                  <a:buAutoNum type="arabicPeriod"/>
                </a:pPr>
                <a:r>
                  <a:rPr lang="en-US" altLang="ko-KR" dirty="0"/>
                  <a:t>Calculate </a:t>
                </a:r>
                <a14:m>
                  <m:oMath xmlns:m="http://schemas.openxmlformats.org/officeDocument/2006/math">
                    <m:r>
                      <a:rPr lang="en-US" altLang="ko-KR" b="0" i="1" smtClean="0">
                        <a:latin typeface="Cambria Math" panose="02040503050406030204" pitchFamily="18" charset="0"/>
                      </a:rPr>
                      <m:t>𝑒</m:t>
                    </m:r>
                    <m:r>
                      <a:rPr lang="en-US" altLang="ko-KR" b="0" i="1" smtClean="0">
                        <a:latin typeface="Cambria Math" panose="02040503050406030204" pitchFamily="18" charset="0"/>
                      </a:rPr>
                      <m:t>=</m:t>
                    </m:r>
                    <m:r>
                      <a:rPr lang="en-US" altLang="ko-KR" b="0" i="1" smtClean="0">
                        <a:latin typeface="Cambria Math" panose="02040503050406030204" pitchFamily="18" charset="0"/>
                      </a:rPr>
                      <m:t>𝐻𝐴𝑆𝐻</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𝑚</m:t>
                        </m:r>
                      </m:e>
                    </m:d>
                  </m:oMath>
                </a14:m>
                <a:endParaRPr lang="en-US" altLang="ko-KR" dirty="0"/>
              </a:p>
              <a:p>
                <a:pPr marL="914400" lvl="1" indent="-457200">
                  <a:lnSpc>
                    <a:spcPct val="150000"/>
                  </a:lnSpc>
                  <a:buAutoNum type="arabicPeriod"/>
                </a:pPr>
                <a14:m>
                  <m:oMath xmlns:m="http://schemas.openxmlformats.org/officeDocument/2006/math">
                    <m:r>
                      <a:rPr lang="en-US" altLang="ko-KR" b="0" i="1" smtClean="0">
                        <a:latin typeface="Cambria Math" panose="02040503050406030204" pitchFamily="18" charset="0"/>
                      </a:rPr>
                      <m:t>𝑧</m:t>
                    </m:r>
                  </m:oMath>
                </a14:m>
                <a:r>
                  <a:rPr lang="ko-KR" altLang="en-US" dirty="0"/>
                  <a:t>는</a:t>
                </a:r>
                <a:r>
                  <a:rPr lang="en-US" altLang="ko-KR" dirty="0"/>
                  <a:t> </a:t>
                </a:r>
                <a14:m>
                  <m:oMath xmlns:m="http://schemas.openxmlformats.org/officeDocument/2006/math">
                    <m:r>
                      <a:rPr lang="en-US" altLang="ko-KR" i="1">
                        <a:latin typeface="Cambria Math" panose="02040503050406030204" pitchFamily="18" charset="0"/>
                      </a:rPr>
                      <m:t>𝑒</m:t>
                    </m:r>
                  </m:oMath>
                </a14:m>
                <a:r>
                  <a:rPr lang="ko-KR" altLang="en-US" dirty="0"/>
                  <a:t>의 왼쪽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𝐿</m:t>
                        </m:r>
                      </m:e>
                      <m:sub>
                        <m:r>
                          <a:rPr lang="en-US" altLang="ko-KR" i="1">
                            <a:latin typeface="Cambria Math" panose="02040503050406030204" pitchFamily="18" charset="0"/>
                          </a:rPr>
                          <m:t>𝑛</m:t>
                        </m:r>
                      </m:sub>
                    </m:sSub>
                  </m:oMath>
                </a14:m>
                <a:r>
                  <a:rPr lang="ko-KR" altLang="en-US" dirty="0"/>
                  <a:t> 비트</a:t>
                </a:r>
                <a:endParaRPr lang="en-US" altLang="ko-KR" dirty="0"/>
              </a:p>
              <a:p>
                <a:pPr marL="914400" lvl="1" indent="-457200">
                  <a:lnSpc>
                    <a:spcPct val="150000"/>
                  </a:lnSpc>
                  <a:buAutoNum type="arabicPeriod"/>
                </a:pPr>
                <a:r>
                  <a:rPr lang="en-US" altLang="ko-KR" dirty="0"/>
                  <a:t>Calculate </a:t>
                </a:r>
                <a14:m>
                  <m:oMath xmlns:m="http://schemas.openxmlformats.org/officeDocument/2006/math">
                    <m:r>
                      <a:rPr lang="en-US" altLang="ko-KR" b="0" i="1" smtClean="0">
                        <a:latin typeface="Cambria Math" panose="02040503050406030204" pitchFamily="18" charset="0"/>
                      </a:rPr>
                      <m:t>𝑤</m:t>
                    </m:r>
                    <m:r>
                      <a:rPr lang="en-US" altLang="ko-KR" b="0" i="1" smtClean="0">
                        <a:latin typeface="Cambria Math" panose="02040503050406030204" pitchFamily="18" charset="0"/>
                      </a:rPr>
                      <m:t>= </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b="0" i="1" smtClean="0">
                            <a:latin typeface="Cambria Math" panose="02040503050406030204" pitchFamily="18" charset="0"/>
                          </a:rPr>
                          <m:t>−1</m:t>
                        </m:r>
                      </m:sup>
                    </m:sSup>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oMath>
                </a14:m>
                <a:endParaRPr lang="en-US" altLang="ko-KR" dirty="0"/>
              </a:p>
              <a:p>
                <a:pPr marL="914400" lvl="1" indent="-457200">
                  <a:lnSpc>
                    <a:spcPct val="150000"/>
                  </a:lnSpc>
                  <a:buAutoNum type="arabicPeriod"/>
                </a:pP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𝑧</m:t>
                    </m:r>
                    <m:r>
                      <a:rPr lang="en-US" altLang="ko-KR" b="0" i="1" smtClean="0">
                        <a:latin typeface="Cambria Math" panose="02040503050406030204" pitchFamily="18" charset="0"/>
                      </a:rPr>
                      <m:t> </m:t>
                    </m:r>
                    <m:r>
                      <a:rPr lang="en-US" altLang="ko-KR" b="0" i="1" smtClean="0">
                        <a:latin typeface="Cambria Math" panose="02040503050406030204" pitchFamily="18" charset="0"/>
                      </a:rPr>
                      <m:t>𝑤</m:t>
                    </m:r>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b="0" i="1" smtClean="0">
                            <a:latin typeface="Cambria Math" panose="02040503050406030204" pitchFamily="18" charset="0"/>
                          </a:rPr>
                          <m:t>2</m:t>
                        </m:r>
                      </m:sub>
                    </m:sSub>
                    <m:r>
                      <a:rPr lang="en-US" altLang="ko-KR" i="1">
                        <a:latin typeface="Cambria Math" panose="02040503050406030204" pitchFamily="18" charset="0"/>
                      </a:rPr>
                      <m:t>=</m:t>
                    </m:r>
                    <m:r>
                      <a:rPr lang="en-US" altLang="ko-KR" b="0" i="1" smtClean="0">
                        <a:latin typeface="Cambria Math" panose="02040503050406030204" pitchFamily="18" charset="0"/>
                      </a:rPr>
                      <m:t>𝑟</m:t>
                    </m:r>
                    <m:r>
                      <a:rPr lang="en-US" altLang="ko-KR" i="1">
                        <a:latin typeface="Cambria Math" panose="02040503050406030204" pitchFamily="18" charset="0"/>
                      </a:rPr>
                      <m:t> </m:t>
                    </m:r>
                    <m:r>
                      <a:rPr lang="en-US" altLang="ko-KR" i="1">
                        <a:latin typeface="Cambria Math" panose="02040503050406030204" pitchFamily="18" charset="0"/>
                      </a:rPr>
                      <m:t>𝑤</m:t>
                    </m:r>
                    <m:r>
                      <a:rPr lang="en-US" altLang="ko-KR" i="1">
                        <a:latin typeface="Cambria Math" panose="02040503050406030204" pitchFamily="18" charset="0"/>
                      </a:rPr>
                      <m:t> </m:t>
                    </m:r>
                    <m:r>
                      <a:rPr lang="en-US" altLang="ko-KR" i="1">
                        <a:latin typeface="Cambria Math" panose="02040503050406030204" pitchFamily="18" charset="0"/>
                      </a:rPr>
                      <m:t>𝑚𝑜𝑑</m:t>
                    </m:r>
                    <m:r>
                      <a:rPr lang="en-US" altLang="ko-KR" i="1">
                        <a:latin typeface="Cambria Math" panose="02040503050406030204" pitchFamily="18" charset="0"/>
                      </a:rPr>
                      <m:t> </m:t>
                    </m:r>
                    <m:r>
                      <a:rPr lang="en-US" altLang="ko-KR" i="1">
                        <a:latin typeface="Cambria Math" panose="02040503050406030204" pitchFamily="18" charset="0"/>
                      </a:rPr>
                      <m:t>𝑛</m:t>
                    </m:r>
                  </m:oMath>
                </a14:m>
                <a:endParaRPr lang="en-US" altLang="ko-KR" b="0" dirty="0"/>
              </a:p>
              <a:p>
                <a:pPr marL="914400" lvl="1" indent="-457200">
                  <a:lnSpc>
                    <a:spcPct val="150000"/>
                  </a:lnSpc>
                  <a:buAutoNum type="arabicPeriod"/>
                </a:pPr>
                <a:r>
                  <a:rPr lang="en-US" altLang="ko-KR" dirty="0"/>
                  <a:t>(</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i="1">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𝐺</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𝐻</m:t>
                        </m:r>
                      </m:e>
                      <m:sub>
                        <m:r>
                          <a:rPr lang="en-US" altLang="ko-KR" i="1">
                            <a:latin typeface="Cambria Math" panose="02040503050406030204" pitchFamily="18" charset="0"/>
                          </a:rPr>
                          <m:t>𝐴</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1</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1</m:t>
                        </m:r>
                      </m:sub>
                    </m:sSub>
                  </m:oMath>
                </a14:m>
                <a:r>
                  <a:rPr lang="en-US" altLang="ko-KR" dirty="0"/>
                  <a:t>) = 0 </a:t>
                </a:r>
                <a:r>
                  <a:rPr lang="ko-KR" altLang="en-US" dirty="0"/>
                  <a:t>면 </a:t>
                </a:r>
                <a:r>
                  <a:rPr lang="en-US" altLang="ko-KR" dirty="0"/>
                  <a:t>invalid</a:t>
                </a:r>
              </a:p>
              <a:p>
                <a:pPr marL="914400" lvl="1" indent="-457200">
                  <a:lnSpc>
                    <a:spcPct val="150000"/>
                  </a:lnSpc>
                  <a:buAutoNum type="arabicPeriod"/>
                </a:pPr>
                <a:r>
                  <a:rPr lang="en-US" altLang="ko-KR" dirty="0"/>
                  <a:t>The signature is valid only if </a:t>
                </a:r>
                <a14:m>
                  <m:oMath xmlns:m="http://schemas.openxmlformats.org/officeDocument/2006/math">
                    <m:r>
                      <a:rPr lang="en-US" altLang="ko-KR" b="0" i="1" smtClean="0">
                        <a:latin typeface="Cambria Math" panose="02040503050406030204" pitchFamily="18" charset="0"/>
                      </a:rPr>
                      <m:t>𝑟</m:t>
                    </m:r>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1</m:t>
                        </m:r>
                      </m:sub>
                    </m:sSub>
                    <m:r>
                      <a:rPr lang="en-US" altLang="ko-KR" b="0" i="1" smtClean="0">
                        <a:latin typeface="Cambria Math" panose="02040503050406030204" pitchFamily="18" charset="0"/>
                      </a:rPr>
                      <m:t> </m:t>
                    </m:r>
                    <m:r>
                      <a:rPr lang="en-US" altLang="ko-KR" b="0" i="1" smtClean="0">
                        <a:latin typeface="Cambria Math" panose="02040503050406030204" pitchFamily="18" charset="0"/>
                      </a:rPr>
                      <m:t>𝑚𝑜𝑑</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oMath>
                </a14:m>
                <a:endParaRPr lang="ko-KR" altLang="en-US" dirty="0"/>
              </a:p>
            </p:txBody>
          </p:sp>
        </mc:Choice>
        <mc:Fallback>
          <p:sp>
            <p:nvSpPr>
              <p:cNvPr id="3" name="내용 개체 틀 2">
                <a:extLst>
                  <a:ext uri="{FF2B5EF4-FFF2-40B4-BE49-F238E27FC236}">
                    <a16:creationId xmlns:a16="http://schemas.microsoft.com/office/drawing/2014/main" id="{2D06C88C-B3CC-44E1-B0E7-578364A1DF40}"/>
                  </a:ext>
                </a:extLst>
              </p:cNvPr>
              <p:cNvSpPr>
                <a:spLocks noGrp="1" noRot="1" noChangeAspect="1" noMove="1" noResize="1" noEditPoints="1" noAdjustHandles="1" noChangeArrowheads="1" noChangeShapeType="1" noTextEdit="1"/>
              </p:cNvSpPr>
              <p:nvPr>
                <p:ph idx="1"/>
              </p:nvPr>
            </p:nvSpPr>
            <p:spPr>
              <a:xfrm>
                <a:off x="838200" y="1597382"/>
                <a:ext cx="10515600" cy="4710454"/>
              </a:xfrm>
              <a:blipFill>
                <a:blip r:embed="rId2"/>
                <a:stretch>
                  <a:fillRect l="-92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66119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42E605-79D0-416D-9971-E6304EEA5CC9}"/>
              </a:ext>
            </a:extLst>
          </p:cNvPr>
          <p:cNvSpPr>
            <a:spLocks noGrp="1"/>
          </p:cNvSpPr>
          <p:nvPr>
            <p:ph type="title"/>
          </p:nvPr>
        </p:nvSpPr>
        <p:spPr/>
        <p:txBody>
          <a:bodyPr/>
          <a:lstStyle/>
          <a:p>
            <a:r>
              <a:rPr lang="en-US" altLang="ko-KR" dirty="0" err="1"/>
              <a:t>Schnorr</a:t>
            </a:r>
            <a:r>
              <a:rPr lang="en-US" altLang="ko-KR" dirty="0"/>
              <a:t> signature</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E705122F-5A71-4F77-B518-6F8F5489705E}"/>
                  </a:ext>
                </a:extLst>
              </p:cNvPr>
              <p:cNvSpPr>
                <a:spLocks noGrp="1"/>
              </p:cNvSpPr>
              <p:nvPr>
                <p:ph idx="1"/>
              </p:nvPr>
            </p:nvSpPr>
            <p:spPr>
              <a:xfrm>
                <a:off x="838200" y="1537965"/>
                <a:ext cx="10515600" cy="2666708"/>
              </a:xfrm>
            </p:spPr>
            <p:txBody>
              <a:bodyPr/>
              <a:lstStyle/>
              <a:p>
                <a:pPr>
                  <a:lnSpc>
                    <a:spcPct val="150000"/>
                  </a:lnSpc>
                </a:pPr>
                <a:r>
                  <a:rPr lang="en-US" altLang="ko-KR" sz="2200" dirty="0" err="1"/>
                  <a:t>Schnorr</a:t>
                </a:r>
                <a:r>
                  <a:rPr lang="en-US" altLang="ko-KR" sz="2200" dirty="0"/>
                  <a:t> signature</a:t>
                </a:r>
              </a:p>
              <a:p>
                <a:pPr lvl="1">
                  <a:lnSpc>
                    <a:spcPct val="150000"/>
                  </a:lnSpc>
                </a:pPr>
                <a:r>
                  <a:rPr lang="en-US" altLang="ko-KR" sz="1800" dirty="0"/>
                  <a:t>A cyclic group G of prime order p</a:t>
                </a:r>
              </a:p>
              <a:p>
                <a:pPr lvl="1">
                  <a:lnSpc>
                    <a:spcPct val="150000"/>
                  </a:lnSpc>
                </a:pPr>
                <a:r>
                  <a:rPr lang="en-US" altLang="ko-KR" sz="1800" dirty="0"/>
                  <a:t>A generator </a:t>
                </a:r>
                <a14:m>
                  <m:oMath xmlns:m="http://schemas.openxmlformats.org/officeDocument/2006/math">
                    <m:r>
                      <a:rPr lang="en-US" altLang="ko-KR" sz="1800" b="0" i="1" smtClean="0">
                        <a:latin typeface="Cambria Math" panose="02040503050406030204" pitchFamily="18" charset="0"/>
                      </a:rPr>
                      <m:t>𝑔</m:t>
                    </m:r>
                  </m:oMath>
                </a14:m>
                <a:r>
                  <a:rPr lang="ko-KR" altLang="en-US" sz="1800" dirty="0"/>
                  <a:t> </a:t>
                </a:r>
                <a:r>
                  <a:rPr lang="en-US" altLang="ko-KR" sz="1800" dirty="0"/>
                  <a:t>of G</a:t>
                </a:r>
              </a:p>
              <a:p>
                <a:pPr lvl="1">
                  <a:lnSpc>
                    <a:spcPct val="150000"/>
                  </a:lnSpc>
                </a:pPr>
                <a:r>
                  <a:rPr lang="en-US" altLang="ko-KR" sz="1800" dirty="0"/>
                  <a:t>A hash function H</a:t>
                </a:r>
              </a:p>
              <a:p>
                <a:pPr lvl="1">
                  <a:lnSpc>
                    <a:spcPct val="150000"/>
                  </a:lnSpc>
                </a:pPr>
                <a:r>
                  <a:rPr lang="en-US" altLang="ko-KR" sz="1800" dirty="0"/>
                  <a:t>Private/public key pair </a:t>
                </a:r>
                <a14:m>
                  <m:oMath xmlns:m="http://schemas.openxmlformats.org/officeDocument/2006/math">
                    <m:d>
                      <m:dPr>
                        <m:ctrlPr>
                          <a:rPr lang="en-US" altLang="ko-KR" sz="1800" b="0" i="1" smtClean="0">
                            <a:latin typeface="Cambria Math" panose="02040503050406030204" pitchFamily="18" charset="0"/>
                          </a:rPr>
                        </m:ctrlPr>
                      </m:dPr>
                      <m:e>
                        <m:r>
                          <a:rPr lang="en-US" altLang="ko-KR" sz="1800" b="0" i="1" smtClean="0">
                            <a:latin typeface="Cambria Math" panose="02040503050406030204" pitchFamily="18" charset="0"/>
                          </a:rPr>
                          <m:t>𝑥</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𝑋</m:t>
                        </m:r>
                      </m:e>
                    </m:d>
                    <m:r>
                      <a:rPr lang="en-US" altLang="ko-KR" sz="1800" b="0" i="1" smtClean="0">
                        <a:latin typeface="Cambria Math" panose="02040503050406030204" pitchFamily="18" charset="0"/>
                        <a:ea typeface="Cambria Math" panose="02040503050406030204" pitchFamily="18" charset="0"/>
                      </a:rPr>
                      <m:t>∈</m:t>
                    </m:r>
                    <m:d>
                      <m:dPr>
                        <m:begChr m:val="{"/>
                        <m:endChr m:val="}"/>
                        <m:ctrlPr>
                          <a:rPr lang="en-US" altLang="ko-KR" sz="1800" b="0" i="1" smtClean="0">
                            <a:latin typeface="Cambria Math" panose="02040503050406030204" pitchFamily="18" charset="0"/>
                            <a:ea typeface="Cambria Math" panose="02040503050406030204" pitchFamily="18" charset="0"/>
                          </a:rPr>
                        </m:ctrlPr>
                      </m:dPr>
                      <m:e>
                        <m:r>
                          <a:rPr lang="en-US" altLang="ko-KR" sz="1800" b="0" i="1" smtClean="0">
                            <a:latin typeface="Cambria Math" panose="02040503050406030204" pitchFamily="18" charset="0"/>
                            <a:ea typeface="Cambria Math" panose="02040503050406030204" pitchFamily="18" charset="0"/>
                          </a:rPr>
                          <m:t>0, </m:t>
                        </m:r>
                        <m:r>
                          <a:rPr lang="en-US" altLang="ko-KR" sz="1800" b="0" i="1" smtClean="0">
                            <a:latin typeface="Cambria Math" panose="02040503050406030204" pitchFamily="18" charset="0"/>
                            <a:ea typeface="Cambria Math" panose="02040503050406030204" pitchFamily="18" charset="0"/>
                          </a:rPr>
                          <m:t>𝑝</m:t>
                        </m:r>
                        <m:r>
                          <a:rPr lang="en-US" altLang="ko-KR" sz="1800" b="0" i="1" smtClean="0">
                            <a:latin typeface="Cambria Math" panose="02040503050406030204" pitchFamily="18" charset="0"/>
                            <a:ea typeface="Cambria Math" panose="02040503050406030204" pitchFamily="18" charset="0"/>
                          </a:rPr>
                          <m:t>−1</m:t>
                        </m:r>
                      </m:e>
                    </m:d>
                    <m:r>
                      <a:rPr lang="en-US" altLang="ko-KR" sz="1800" b="0" i="1" smtClean="0">
                        <a:latin typeface="Cambria Math" panose="02040503050406030204" pitchFamily="18" charset="0"/>
                        <a:ea typeface="Cambria Math" panose="02040503050406030204" pitchFamily="18" charset="0"/>
                      </a:rPr>
                      <m:t>×</m:t>
                    </m:r>
                    <m:r>
                      <a:rPr lang="en-US" altLang="ko-KR" sz="1800" b="0" i="1" smtClean="0">
                        <a:latin typeface="Cambria Math" panose="02040503050406030204" pitchFamily="18" charset="0"/>
                        <a:ea typeface="Cambria Math" panose="02040503050406030204" pitchFamily="18" charset="0"/>
                      </a:rPr>
                      <m:t>𝐺</m:t>
                    </m:r>
                    <m:r>
                      <a:rPr lang="en-US" altLang="ko-KR" sz="1800" b="0" i="1" smtClean="0">
                        <a:latin typeface="Cambria Math" panose="02040503050406030204" pitchFamily="18" charset="0"/>
                        <a:ea typeface="Cambria Math" panose="02040503050406030204" pitchFamily="18" charset="0"/>
                      </a:rPr>
                      <m:t> </m:t>
                    </m:r>
                    <m:r>
                      <a:rPr lang="en-US" altLang="ko-KR" sz="1800" b="0" i="1" smtClean="0">
                        <a:latin typeface="Cambria Math" panose="02040503050406030204" pitchFamily="18" charset="0"/>
                        <a:ea typeface="Cambria Math" panose="02040503050406030204" pitchFamily="18" charset="0"/>
                      </a:rPr>
                      <m:t>𝑤h𝑒𝑟𝑒</m:t>
                    </m:r>
                    <m:r>
                      <a:rPr lang="en-US" altLang="ko-KR" sz="1800" b="0" i="1" smtClean="0">
                        <a:latin typeface="Cambria Math" panose="02040503050406030204" pitchFamily="18" charset="0"/>
                        <a:ea typeface="Cambria Math" panose="02040503050406030204" pitchFamily="18" charset="0"/>
                      </a:rPr>
                      <m:t> </m:t>
                    </m:r>
                    <m:r>
                      <a:rPr lang="en-US" altLang="ko-KR" sz="1800" b="0" i="1" smtClean="0">
                        <a:latin typeface="Cambria Math" panose="02040503050406030204" pitchFamily="18" charset="0"/>
                        <a:ea typeface="Cambria Math" panose="02040503050406030204" pitchFamily="18" charset="0"/>
                      </a:rPr>
                      <m:t>𝑋</m:t>
                    </m:r>
                    <m:r>
                      <a:rPr lang="en-US" altLang="ko-KR" sz="1800" b="0" i="1" smtClean="0">
                        <a:latin typeface="Cambria Math" panose="02040503050406030204" pitchFamily="18" charset="0"/>
                        <a:ea typeface="Cambria Math" panose="02040503050406030204" pitchFamily="18" charset="0"/>
                      </a:rPr>
                      <m:t>=</m:t>
                    </m:r>
                    <m:sSup>
                      <m:sSupPr>
                        <m:ctrlPr>
                          <a:rPr lang="en-US" altLang="ko-KR" sz="1800" b="0" i="1" smtClean="0">
                            <a:latin typeface="Cambria Math" panose="02040503050406030204" pitchFamily="18" charset="0"/>
                            <a:ea typeface="Cambria Math" panose="02040503050406030204" pitchFamily="18" charset="0"/>
                          </a:rPr>
                        </m:ctrlPr>
                      </m:sSupPr>
                      <m:e>
                        <m:r>
                          <a:rPr lang="en-US" altLang="ko-KR" sz="1800" b="0" i="1" smtClean="0">
                            <a:latin typeface="Cambria Math" panose="02040503050406030204" pitchFamily="18" charset="0"/>
                            <a:ea typeface="Cambria Math" panose="02040503050406030204" pitchFamily="18" charset="0"/>
                          </a:rPr>
                          <m:t>𝑔</m:t>
                        </m:r>
                      </m:e>
                      <m:sup>
                        <m:r>
                          <a:rPr lang="en-US" altLang="ko-KR" sz="1800" b="0" i="1" smtClean="0">
                            <a:latin typeface="Cambria Math" panose="02040503050406030204" pitchFamily="18" charset="0"/>
                            <a:ea typeface="Cambria Math" panose="02040503050406030204" pitchFamily="18" charset="0"/>
                          </a:rPr>
                          <m:t>𝑥</m:t>
                        </m:r>
                      </m:sup>
                    </m:sSup>
                  </m:oMath>
                </a14:m>
                <a:endParaRPr lang="ko-KR" altLang="en-US" sz="1800" dirty="0"/>
              </a:p>
            </p:txBody>
          </p:sp>
        </mc:Choice>
        <mc:Fallback>
          <p:sp>
            <p:nvSpPr>
              <p:cNvPr id="3" name="내용 개체 틀 2">
                <a:extLst>
                  <a:ext uri="{FF2B5EF4-FFF2-40B4-BE49-F238E27FC236}">
                    <a16:creationId xmlns:a16="http://schemas.microsoft.com/office/drawing/2014/main" id="{E705122F-5A71-4F77-B518-6F8F5489705E}"/>
                  </a:ext>
                </a:extLst>
              </p:cNvPr>
              <p:cNvSpPr>
                <a:spLocks noGrp="1" noRot="1" noChangeAspect="1" noMove="1" noResize="1" noEditPoints="1" noAdjustHandles="1" noChangeArrowheads="1" noChangeShapeType="1" noTextEdit="1"/>
              </p:cNvSpPr>
              <p:nvPr>
                <p:ph idx="1"/>
              </p:nvPr>
            </p:nvSpPr>
            <p:spPr>
              <a:xfrm>
                <a:off x="838200" y="1537965"/>
                <a:ext cx="10515600" cy="2666708"/>
              </a:xfrm>
              <a:blipFill>
                <a:blip r:embed="rId2"/>
                <a:stretch>
                  <a:fillRect l="-69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 name="내용 개체 틀 2">
                <a:extLst>
                  <a:ext uri="{FF2B5EF4-FFF2-40B4-BE49-F238E27FC236}">
                    <a16:creationId xmlns:a16="http://schemas.microsoft.com/office/drawing/2014/main" id="{02019DD7-377F-43F6-BF3E-CAC947AD3137}"/>
                  </a:ext>
                </a:extLst>
              </p:cNvPr>
              <p:cNvSpPr txBox="1">
                <a:spLocks/>
              </p:cNvSpPr>
              <p:nvPr/>
            </p:nvSpPr>
            <p:spPr>
              <a:xfrm>
                <a:off x="838200" y="4005342"/>
                <a:ext cx="10515600" cy="2629385"/>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200" dirty="0"/>
                  <a:t>Signing message m</a:t>
                </a:r>
              </a:p>
              <a:p>
                <a:pPr lvl="1">
                  <a:lnSpc>
                    <a:spcPct val="150000"/>
                  </a:lnSpc>
                </a:pPr>
                <a:r>
                  <a:rPr lang="en-US" altLang="ko-KR" sz="1800" dirty="0"/>
                  <a:t>Select </a:t>
                </a:r>
                <a14:m>
                  <m:oMath xmlns:m="http://schemas.openxmlformats.org/officeDocument/2006/math">
                    <m:r>
                      <a:rPr lang="en-US" altLang="ko-KR" sz="1800" i="1" smtClean="0">
                        <a:latin typeface="Cambria Math" panose="02040503050406030204" pitchFamily="18" charset="0"/>
                      </a:rPr>
                      <m:t>𝑟</m:t>
                    </m:r>
                  </m:oMath>
                </a14:m>
                <a:r>
                  <a:rPr lang="ko-KR" altLang="en-US" sz="1800" dirty="0"/>
                  <a:t> </a:t>
                </a:r>
                <a:r>
                  <a:rPr lang="en-US" altLang="ko-KR" sz="1800" dirty="0"/>
                  <a:t>in </a:t>
                </a:r>
                <a14:m>
                  <m:oMath xmlns:m="http://schemas.openxmlformats.org/officeDocument/2006/math">
                    <m:sSub>
                      <m:sSubPr>
                        <m:ctrlPr>
                          <a:rPr lang="en-US" altLang="ko-KR" sz="1800" i="1" smtClean="0">
                            <a:latin typeface="Cambria Math" panose="02040503050406030204" pitchFamily="18" charset="0"/>
                          </a:rPr>
                        </m:ctrlPr>
                      </m:sSubPr>
                      <m:e>
                        <m:r>
                          <a:rPr lang="en-US" altLang="ko-KR" sz="1800" i="1" smtClean="0">
                            <a:latin typeface="Cambria Math" panose="02040503050406030204" pitchFamily="18" charset="0"/>
                          </a:rPr>
                          <m:t>𝑍</m:t>
                        </m:r>
                      </m:e>
                      <m:sub>
                        <m:r>
                          <a:rPr lang="en-US" altLang="ko-KR" sz="1800" i="1" smtClean="0">
                            <a:latin typeface="Cambria Math" panose="02040503050406030204" pitchFamily="18" charset="0"/>
                          </a:rPr>
                          <m:t>𝑝</m:t>
                        </m:r>
                      </m:sub>
                    </m:sSub>
                  </m:oMath>
                </a14:m>
                <a:endParaRPr lang="en-US" altLang="ko-KR" sz="1800" dirty="0"/>
              </a:p>
              <a:p>
                <a:pPr lvl="1">
                  <a:lnSpc>
                    <a:spcPct val="150000"/>
                  </a:lnSpc>
                </a:pPr>
                <a:r>
                  <a:rPr lang="en-US" altLang="ko-KR" sz="1800" dirty="0"/>
                  <a:t>Compute </a:t>
                </a:r>
                <a14:m>
                  <m:oMath xmlns:m="http://schemas.openxmlformats.org/officeDocument/2006/math">
                    <m:r>
                      <a:rPr lang="en-US" altLang="ko-KR" sz="1800" i="1" smtClean="0">
                        <a:latin typeface="Cambria Math" panose="02040503050406030204" pitchFamily="18" charset="0"/>
                      </a:rPr>
                      <m:t>𝑅</m:t>
                    </m:r>
                    <m:r>
                      <a:rPr lang="en-US" altLang="ko-KR" sz="1800" i="1" smtClean="0">
                        <a:latin typeface="Cambria Math" panose="02040503050406030204" pitchFamily="18" charset="0"/>
                      </a:rPr>
                      <m:t>= </m:t>
                    </m:r>
                    <m:sSup>
                      <m:sSupPr>
                        <m:ctrlPr>
                          <a:rPr lang="en-US" altLang="ko-KR" sz="1800" i="1" smtClean="0">
                            <a:latin typeface="Cambria Math" panose="02040503050406030204" pitchFamily="18" charset="0"/>
                          </a:rPr>
                        </m:ctrlPr>
                      </m:sSupPr>
                      <m:e>
                        <m:r>
                          <a:rPr lang="en-US" altLang="ko-KR" sz="1800" i="1" smtClean="0">
                            <a:latin typeface="Cambria Math" panose="02040503050406030204" pitchFamily="18" charset="0"/>
                          </a:rPr>
                          <m:t>𝑔</m:t>
                        </m:r>
                      </m:e>
                      <m:sup>
                        <m:r>
                          <a:rPr lang="en-US" altLang="ko-KR" sz="1800" i="1" smtClean="0">
                            <a:latin typeface="Cambria Math" panose="02040503050406030204" pitchFamily="18" charset="0"/>
                          </a:rPr>
                          <m:t>𝑟</m:t>
                        </m:r>
                      </m:sup>
                    </m:sSup>
                  </m:oMath>
                </a14:m>
                <a:r>
                  <a:rPr lang="en-US" altLang="ko-KR" sz="1800" dirty="0"/>
                  <a:t>, </a:t>
                </a:r>
                <a14:m>
                  <m:oMath xmlns:m="http://schemas.openxmlformats.org/officeDocument/2006/math">
                    <m:r>
                      <a:rPr lang="en-US" altLang="ko-KR" sz="1800" i="1" smtClean="0">
                        <a:latin typeface="Cambria Math" panose="02040503050406030204" pitchFamily="18" charset="0"/>
                      </a:rPr>
                      <m:t>𝑐</m:t>
                    </m:r>
                    <m:r>
                      <a:rPr lang="en-US" altLang="ko-KR" sz="1800" i="1" smtClean="0">
                        <a:latin typeface="Cambria Math" panose="02040503050406030204" pitchFamily="18" charset="0"/>
                      </a:rPr>
                      <m:t>=</m:t>
                    </m:r>
                    <m:r>
                      <a:rPr lang="en-US" altLang="ko-KR" sz="1800" i="1" smtClean="0">
                        <a:latin typeface="Cambria Math" panose="02040503050406030204" pitchFamily="18" charset="0"/>
                      </a:rPr>
                      <m:t>𝐻</m:t>
                    </m:r>
                    <m:d>
                      <m:dPr>
                        <m:ctrlPr>
                          <a:rPr lang="en-US" altLang="ko-KR" sz="1800" i="1" smtClean="0">
                            <a:latin typeface="Cambria Math" panose="02040503050406030204" pitchFamily="18" charset="0"/>
                          </a:rPr>
                        </m:ctrlPr>
                      </m:dPr>
                      <m:e>
                        <m:r>
                          <a:rPr lang="en-US" altLang="ko-KR" sz="1800" i="1" smtClean="0">
                            <a:latin typeface="Cambria Math" panose="02040503050406030204" pitchFamily="18" charset="0"/>
                          </a:rPr>
                          <m:t>𝑋</m:t>
                        </m:r>
                        <m:r>
                          <a:rPr lang="en-US" altLang="ko-KR" sz="1800" i="1" smtClean="0">
                            <a:latin typeface="Cambria Math" panose="02040503050406030204" pitchFamily="18" charset="0"/>
                          </a:rPr>
                          <m:t>, </m:t>
                        </m:r>
                        <m:r>
                          <a:rPr lang="en-US" altLang="ko-KR" sz="1800" i="1" smtClean="0">
                            <a:latin typeface="Cambria Math" panose="02040503050406030204" pitchFamily="18" charset="0"/>
                          </a:rPr>
                          <m:t>𝑅</m:t>
                        </m:r>
                        <m:r>
                          <a:rPr lang="en-US" altLang="ko-KR" sz="1800" i="1" smtClean="0">
                            <a:latin typeface="Cambria Math" panose="02040503050406030204" pitchFamily="18" charset="0"/>
                          </a:rPr>
                          <m:t>, </m:t>
                        </m:r>
                        <m:r>
                          <a:rPr lang="en-US" altLang="ko-KR" sz="1800" i="1" smtClean="0">
                            <a:latin typeface="Cambria Math" panose="02040503050406030204" pitchFamily="18" charset="0"/>
                          </a:rPr>
                          <m:t>𝑚</m:t>
                        </m:r>
                      </m:e>
                    </m:d>
                    <m:r>
                      <a:rPr lang="en-US" altLang="ko-KR" sz="1800" i="1" smtClean="0">
                        <a:latin typeface="Cambria Math" panose="02040503050406030204" pitchFamily="18" charset="0"/>
                      </a:rPr>
                      <m:t>, </m:t>
                    </m:r>
                    <m:r>
                      <a:rPr lang="en-US" altLang="ko-KR" sz="1800" i="1" smtClean="0">
                        <a:latin typeface="Cambria Math" panose="02040503050406030204" pitchFamily="18" charset="0"/>
                      </a:rPr>
                      <m:t>𝑠</m:t>
                    </m:r>
                    <m:r>
                      <a:rPr lang="en-US" altLang="ko-KR" sz="1800" i="1" smtClean="0">
                        <a:latin typeface="Cambria Math" panose="02040503050406030204" pitchFamily="18" charset="0"/>
                      </a:rPr>
                      <m:t>=</m:t>
                    </m:r>
                    <m:r>
                      <a:rPr lang="en-US" altLang="ko-KR" sz="1800" i="1" smtClean="0">
                        <a:latin typeface="Cambria Math" panose="02040503050406030204" pitchFamily="18" charset="0"/>
                      </a:rPr>
                      <m:t>𝑟</m:t>
                    </m:r>
                    <m:r>
                      <a:rPr lang="en-US" altLang="ko-KR" sz="1800" i="1" smtClean="0">
                        <a:latin typeface="Cambria Math" panose="02040503050406030204" pitchFamily="18" charset="0"/>
                      </a:rPr>
                      <m:t>+</m:t>
                    </m:r>
                    <m:r>
                      <a:rPr lang="en-US" altLang="ko-KR" sz="1800" i="1" smtClean="0">
                        <a:latin typeface="Cambria Math" panose="02040503050406030204" pitchFamily="18" charset="0"/>
                      </a:rPr>
                      <m:t>𝑐𝑥</m:t>
                    </m:r>
                  </m:oMath>
                </a14:m>
                <a:endParaRPr lang="en-US" altLang="ko-KR" sz="1800" dirty="0"/>
              </a:p>
              <a:p>
                <a:pPr lvl="1">
                  <a:lnSpc>
                    <a:spcPct val="150000"/>
                  </a:lnSpc>
                </a:pPr>
                <a:r>
                  <a:rPr lang="en-US" altLang="ko-KR" sz="1800" dirty="0"/>
                  <a:t>Signature : (</a:t>
                </a:r>
                <a14:m>
                  <m:oMath xmlns:m="http://schemas.openxmlformats.org/officeDocument/2006/math">
                    <m:r>
                      <a:rPr lang="en-US" altLang="ko-KR" sz="1800" i="1" smtClean="0">
                        <a:latin typeface="Cambria Math" panose="02040503050406030204" pitchFamily="18" charset="0"/>
                      </a:rPr>
                      <m:t>𝑅</m:t>
                    </m:r>
                    <m:r>
                      <a:rPr lang="en-US" altLang="ko-KR" sz="1800" i="1" smtClean="0">
                        <a:latin typeface="Cambria Math" panose="02040503050406030204" pitchFamily="18" charset="0"/>
                      </a:rPr>
                      <m:t>, </m:t>
                    </m:r>
                    <m:r>
                      <a:rPr lang="en-US" altLang="ko-KR" sz="1800" i="1" smtClean="0">
                        <a:latin typeface="Cambria Math" panose="02040503050406030204" pitchFamily="18" charset="0"/>
                      </a:rPr>
                      <m:t>𝑠</m:t>
                    </m:r>
                  </m:oMath>
                </a14:m>
                <a:r>
                  <a:rPr lang="en-US" altLang="ko-KR" sz="1800" dirty="0"/>
                  <a:t>)</a:t>
                </a:r>
              </a:p>
              <a:p>
                <a:pPr lvl="1">
                  <a:lnSpc>
                    <a:spcPct val="150000"/>
                  </a:lnSpc>
                </a:pPr>
                <a:r>
                  <a:rPr lang="en-US" altLang="ko-KR" sz="1800" dirty="0"/>
                  <a:t>Verify : </a:t>
                </a:r>
                <a14:m>
                  <m:oMath xmlns:m="http://schemas.openxmlformats.org/officeDocument/2006/math">
                    <m:sSup>
                      <m:sSupPr>
                        <m:ctrlPr>
                          <a:rPr lang="en-US" altLang="ko-KR" sz="1800" i="1" smtClean="0">
                            <a:latin typeface="Cambria Math" panose="02040503050406030204" pitchFamily="18" charset="0"/>
                          </a:rPr>
                        </m:ctrlPr>
                      </m:sSupPr>
                      <m:e>
                        <m:r>
                          <a:rPr lang="en-US" altLang="ko-KR" sz="1800" i="1" smtClean="0">
                            <a:latin typeface="Cambria Math" panose="02040503050406030204" pitchFamily="18" charset="0"/>
                          </a:rPr>
                          <m:t>𝑔</m:t>
                        </m:r>
                      </m:e>
                      <m:sup>
                        <m:r>
                          <a:rPr lang="en-US" altLang="ko-KR" sz="1800" i="1" smtClean="0">
                            <a:latin typeface="Cambria Math" panose="02040503050406030204" pitchFamily="18" charset="0"/>
                          </a:rPr>
                          <m:t>𝑟</m:t>
                        </m:r>
                      </m:sup>
                    </m:sSup>
                    <m:r>
                      <a:rPr lang="en-US" altLang="ko-KR" sz="1800" i="1" smtClean="0">
                        <a:latin typeface="Cambria Math" panose="02040503050406030204" pitchFamily="18" charset="0"/>
                      </a:rPr>
                      <m:t>=</m:t>
                    </m:r>
                    <m:r>
                      <a:rPr lang="en-US" altLang="ko-KR" sz="1800" i="1" smtClean="0">
                        <a:latin typeface="Cambria Math" panose="02040503050406030204" pitchFamily="18" charset="0"/>
                      </a:rPr>
                      <m:t>𝑅</m:t>
                    </m:r>
                    <m:sSup>
                      <m:sSupPr>
                        <m:ctrlPr>
                          <a:rPr lang="en-US" altLang="ko-KR" sz="1800" i="1">
                            <a:latin typeface="Cambria Math" panose="02040503050406030204" pitchFamily="18" charset="0"/>
                          </a:rPr>
                        </m:ctrlPr>
                      </m:sSupPr>
                      <m:e>
                        <m:r>
                          <a:rPr lang="en-US" altLang="ko-KR" sz="1800" i="1" smtClean="0">
                            <a:latin typeface="Cambria Math" panose="02040503050406030204" pitchFamily="18" charset="0"/>
                          </a:rPr>
                          <m:t>𝑋</m:t>
                        </m:r>
                      </m:e>
                      <m:sup>
                        <m:r>
                          <a:rPr lang="en-US" altLang="ko-KR" sz="1800" i="1" smtClean="0">
                            <a:latin typeface="Cambria Math" panose="02040503050406030204" pitchFamily="18" charset="0"/>
                          </a:rPr>
                          <m:t>𝑐</m:t>
                        </m:r>
                      </m:sup>
                    </m:sSup>
                    <m:r>
                      <a:rPr lang="en-US" altLang="ko-KR" sz="1800" i="1" smtClean="0">
                        <a:latin typeface="Cambria Math" panose="02040503050406030204" pitchFamily="18" charset="0"/>
                      </a:rPr>
                      <m:t> (=</m:t>
                    </m:r>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i="1">
                            <a:latin typeface="Cambria Math" panose="02040503050406030204" pitchFamily="18" charset="0"/>
                          </a:rPr>
                          <m:t>𝑟</m:t>
                        </m:r>
                      </m:sup>
                    </m:sSup>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𝑋</m:t>
                        </m:r>
                      </m:e>
                      <m:sup>
                        <m:r>
                          <a:rPr lang="en-US" altLang="ko-KR" sz="1800" i="1">
                            <a:latin typeface="Cambria Math" panose="02040503050406030204" pitchFamily="18" charset="0"/>
                          </a:rPr>
                          <m:t>𝑐</m:t>
                        </m:r>
                      </m:sup>
                    </m:sSup>
                    <m:r>
                      <a:rPr lang="en-US" altLang="ko-KR" sz="1800" i="1" smtClean="0">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i="1">
                            <a:latin typeface="Cambria Math" panose="02040503050406030204" pitchFamily="18" charset="0"/>
                          </a:rPr>
                          <m:t>𝑟</m:t>
                        </m:r>
                      </m:sup>
                    </m:sSup>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i="1" smtClean="0">
                            <a:latin typeface="Cambria Math" panose="02040503050406030204" pitchFamily="18" charset="0"/>
                          </a:rPr>
                          <m:t>𝑥𝑐</m:t>
                        </m:r>
                      </m:sup>
                    </m:sSup>
                    <m:r>
                      <a:rPr lang="en-US" altLang="ko-KR" sz="1800" i="1" smtClean="0">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i="1">
                            <a:latin typeface="Cambria Math" panose="02040503050406030204" pitchFamily="18" charset="0"/>
                          </a:rPr>
                          <m:t>𝑟</m:t>
                        </m:r>
                      </m:sup>
                    </m:sSup>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i="1" smtClean="0">
                            <a:latin typeface="Cambria Math" panose="02040503050406030204" pitchFamily="18" charset="0"/>
                          </a:rPr>
                          <m:t>𝑥</m:t>
                        </m:r>
                        <m:r>
                          <a:rPr lang="en-US" altLang="ko-KR" sz="1800" i="1" smtClean="0">
                            <a:latin typeface="Cambria Math" panose="02040503050406030204" pitchFamily="18" charset="0"/>
                          </a:rPr>
                          <m:t>(</m:t>
                        </m:r>
                        <m:r>
                          <a:rPr lang="en-US" altLang="ko-KR" sz="1800" i="1" smtClean="0">
                            <a:latin typeface="Cambria Math" panose="02040503050406030204" pitchFamily="18" charset="0"/>
                          </a:rPr>
                          <m:t>𝑠</m:t>
                        </m:r>
                        <m:r>
                          <a:rPr lang="en-US" altLang="ko-KR" sz="1800" i="1" smtClean="0">
                            <a:latin typeface="Cambria Math" panose="02040503050406030204" pitchFamily="18" charset="0"/>
                          </a:rPr>
                          <m:t>−</m:t>
                        </m:r>
                        <m:r>
                          <a:rPr lang="en-US" altLang="ko-KR" sz="1800" i="1" smtClean="0">
                            <a:latin typeface="Cambria Math" panose="02040503050406030204" pitchFamily="18" charset="0"/>
                          </a:rPr>
                          <m:t>𝑟</m:t>
                        </m:r>
                        <m:r>
                          <a:rPr lang="en-US" altLang="ko-KR" sz="1800" i="1" smtClean="0">
                            <a:latin typeface="Cambria Math" panose="02040503050406030204" pitchFamily="18" charset="0"/>
                          </a:rPr>
                          <m:t>)/</m:t>
                        </m:r>
                        <m:r>
                          <a:rPr lang="en-US" altLang="ko-KR" sz="1800" i="1" smtClean="0">
                            <a:latin typeface="Cambria Math" panose="02040503050406030204" pitchFamily="18" charset="0"/>
                          </a:rPr>
                          <m:t>𝑥</m:t>
                        </m:r>
                      </m:sup>
                    </m:sSup>
                    <m:r>
                      <a:rPr lang="en-US" altLang="ko-KR" sz="1800" i="1" smtClean="0">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i="1" smtClean="0">
                            <a:latin typeface="Cambria Math" panose="02040503050406030204" pitchFamily="18" charset="0"/>
                          </a:rPr>
                          <m:t>𝑠</m:t>
                        </m:r>
                      </m:sup>
                    </m:sSup>
                    <m:r>
                      <a:rPr lang="en-US" altLang="ko-KR" sz="1800" i="1" smtClean="0">
                        <a:latin typeface="Cambria Math" panose="02040503050406030204" pitchFamily="18" charset="0"/>
                      </a:rPr>
                      <m:t>)</m:t>
                    </m:r>
                  </m:oMath>
                </a14:m>
                <a:endParaRPr lang="ko-KR" altLang="en-US" sz="1800" dirty="0"/>
              </a:p>
            </p:txBody>
          </p:sp>
        </mc:Choice>
        <mc:Fallback>
          <p:sp>
            <p:nvSpPr>
              <p:cNvPr id="4" name="내용 개체 틀 2">
                <a:extLst>
                  <a:ext uri="{FF2B5EF4-FFF2-40B4-BE49-F238E27FC236}">
                    <a16:creationId xmlns:a16="http://schemas.microsoft.com/office/drawing/2014/main" id="{02019DD7-377F-43F6-BF3E-CAC947AD3137}"/>
                  </a:ext>
                </a:extLst>
              </p:cNvPr>
              <p:cNvSpPr txBox="1">
                <a:spLocks noRot="1" noChangeAspect="1" noMove="1" noResize="1" noEditPoints="1" noAdjustHandles="1" noChangeArrowheads="1" noChangeShapeType="1" noTextEdit="1"/>
              </p:cNvSpPr>
              <p:nvPr/>
            </p:nvSpPr>
            <p:spPr>
              <a:xfrm>
                <a:off x="838200" y="4005342"/>
                <a:ext cx="10515600" cy="2629385"/>
              </a:xfrm>
              <a:prstGeom prst="rect">
                <a:avLst/>
              </a:prstGeom>
              <a:blipFill>
                <a:blip r:embed="rId3"/>
                <a:stretch>
                  <a:fillRect l="-69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52494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내용 개체 틀 2">
                <a:extLst>
                  <a:ext uri="{FF2B5EF4-FFF2-40B4-BE49-F238E27FC236}">
                    <a16:creationId xmlns:a16="http://schemas.microsoft.com/office/drawing/2014/main" id="{E9670356-4580-4864-B402-9A4E54DB5DB0}"/>
                  </a:ext>
                </a:extLst>
              </p:cNvPr>
              <p:cNvSpPr txBox="1">
                <a:spLocks/>
              </p:cNvSpPr>
              <p:nvPr/>
            </p:nvSpPr>
            <p:spPr>
              <a:xfrm>
                <a:off x="838200" y="1637830"/>
                <a:ext cx="10515600" cy="358233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200" dirty="0"/>
                  <a:t>Naive way Multi-sign : n signer with a message m</a:t>
                </a:r>
              </a:p>
              <a:p>
                <a:pPr lvl="1">
                  <a:lnSpc>
                    <a:spcPct val="150000"/>
                  </a:lnSpc>
                </a:pPr>
                <a14:m>
                  <m:oMath xmlns:m="http://schemas.openxmlformats.org/officeDocument/2006/math">
                    <m:r>
                      <a:rPr lang="en-US" altLang="ko-KR" sz="1800" b="0" i="1" smtClean="0">
                        <a:latin typeface="Cambria Math" panose="02040503050406030204" pitchFamily="18" charset="0"/>
                      </a:rPr>
                      <m:t>𝐿</m:t>
                    </m:r>
                    <m:r>
                      <a:rPr lang="en-US" altLang="ko-KR" sz="1800" b="0" i="1" smtClean="0">
                        <a:latin typeface="Cambria Math" panose="02040503050406030204" pitchFamily="18" charset="0"/>
                      </a:rPr>
                      <m:t>=</m:t>
                    </m:r>
                    <m:d>
                      <m:dPr>
                        <m:begChr m:val="{"/>
                        <m:endChr m:val="}"/>
                        <m:ctrlPr>
                          <a:rPr lang="en-US" altLang="ko-KR" sz="1800" b="0" i="1" smtClean="0">
                            <a:latin typeface="Cambria Math" panose="02040503050406030204" pitchFamily="18" charset="0"/>
                          </a:rPr>
                        </m:ctrlPr>
                      </m:dPr>
                      <m:e>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𝑋</m:t>
                            </m:r>
                          </m:e>
                          <m:sub>
                            <m:r>
                              <a:rPr lang="en-US" altLang="ko-KR" sz="1800" b="0" i="1" smtClean="0">
                                <a:latin typeface="Cambria Math" panose="02040503050406030204" pitchFamily="18" charset="0"/>
                              </a:rPr>
                              <m:t>1</m:t>
                            </m:r>
                          </m:sub>
                        </m:sSub>
                        <m:r>
                          <a:rPr lang="en-US" altLang="ko-KR" sz="1800" b="0" i="1" smtClean="0">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𝑥</m:t>
                                </m:r>
                              </m:e>
                              <m:sub>
                                <m:r>
                                  <a:rPr lang="en-US" altLang="ko-KR" sz="1800" i="1">
                                    <a:latin typeface="Cambria Math" panose="02040503050406030204" pitchFamily="18" charset="0"/>
                                  </a:rPr>
                                  <m:t>1</m:t>
                                </m:r>
                              </m:sub>
                            </m:sSub>
                          </m:sup>
                        </m:sSup>
                        <m:r>
                          <a:rPr lang="en-US" altLang="ko-KR" sz="1800" b="0" i="1" smtClean="0">
                            <a:latin typeface="Cambria Math" panose="02040503050406030204" pitchFamily="18" charset="0"/>
                          </a:rPr>
                          <m:t>, …,</m:t>
                        </m:r>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𝑋</m:t>
                            </m:r>
                          </m:e>
                          <m:sub>
                            <m:r>
                              <a:rPr lang="en-US" altLang="ko-KR" sz="1800" b="0" i="1" smtClean="0">
                                <a:latin typeface="Cambria Math" panose="02040503050406030204" pitchFamily="18" charset="0"/>
                              </a:rPr>
                              <m:t>𝑛</m:t>
                            </m:r>
                          </m:sub>
                        </m:sSub>
                        <m:r>
                          <a:rPr lang="en-US" altLang="ko-KR" sz="1800" b="0" i="1" smtClean="0">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𝑥</m:t>
                                </m:r>
                              </m:e>
                              <m:sub>
                                <m:r>
                                  <a:rPr lang="en-US" altLang="ko-KR" sz="1800" b="0" i="1" smtClean="0">
                                    <a:latin typeface="Cambria Math" panose="02040503050406030204" pitchFamily="18" charset="0"/>
                                  </a:rPr>
                                  <m:t>𝑛</m:t>
                                </m:r>
                              </m:sub>
                            </m:sSub>
                          </m:sup>
                        </m:sSup>
                      </m:e>
                    </m:d>
                  </m:oMath>
                </a14:m>
                <a:r>
                  <a:rPr lang="en-US" altLang="ko-KR" sz="1800" dirty="0"/>
                  <a:t> set of public key</a:t>
                </a:r>
              </a:p>
              <a:p>
                <a:pPr lvl="1">
                  <a:lnSpc>
                    <a:spcPct val="150000"/>
                  </a:lnSpc>
                </a:pPr>
                <a14:m>
                  <m:oMath xmlns:m="http://schemas.openxmlformats.org/officeDocument/2006/math">
                    <m:r>
                      <a:rPr lang="en-US" altLang="ko-KR" sz="1800" b="0" i="1" smtClean="0">
                        <a:latin typeface="Cambria Math" panose="02040503050406030204" pitchFamily="18" charset="0"/>
                      </a:rPr>
                      <m:t>𝑅</m:t>
                    </m:r>
                    <m:r>
                      <a:rPr lang="en-US" altLang="ko-KR" sz="1800" b="0" i="1" smtClean="0">
                        <a:latin typeface="Cambria Math" panose="02040503050406030204" pitchFamily="18" charset="0"/>
                      </a:rPr>
                      <m:t>= </m:t>
                    </m:r>
                    <m:nary>
                      <m:naryPr>
                        <m:chr m:val="∏"/>
                        <m:limLoc m:val="subSup"/>
                        <m:ctrlPr>
                          <a:rPr lang="en-US" altLang="ko-KR" sz="1800" b="0" i="1" smtClean="0">
                            <a:latin typeface="Cambria Math" panose="02040503050406030204" pitchFamily="18" charset="0"/>
                          </a:rPr>
                        </m:ctrlPr>
                      </m:naryPr>
                      <m:sub>
                        <m:r>
                          <m:rPr>
                            <m:brk m:alnAt="25"/>
                          </m:rPr>
                          <a:rPr lang="en-US" altLang="ko-KR" sz="1800" b="0" i="1" smtClean="0">
                            <a:latin typeface="Cambria Math" panose="02040503050406030204" pitchFamily="18" charset="0"/>
                          </a:rPr>
                          <m:t>𝑖</m:t>
                        </m:r>
                        <m:r>
                          <a:rPr lang="en-US" altLang="ko-KR" sz="1800" b="0" i="1" smtClean="0">
                            <a:latin typeface="Cambria Math" panose="02040503050406030204" pitchFamily="18" charset="0"/>
                          </a:rPr>
                          <m:t>=1</m:t>
                        </m:r>
                      </m:sub>
                      <m:sup>
                        <m:r>
                          <a:rPr lang="en-US" altLang="ko-KR" sz="1800" b="0" i="1" smtClean="0">
                            <a:latin typeface="Cambria Math" panose="02040503050406030204" pitchFamily="18" charset="0"/>
                          </a:rPr>
                          <m:t>𝑛</m:t>
                        </m:r>
                      </m:sup>
                      <m:e>
                        <m:sSub>
                          <m:sSubPr>
                            <m:ctrlPr>
                              <a:rPr lang="en-US" altLang="ko-KR" sz="1800" b="0" i="1" smtClean="0">
                                <a:latin typeface="Cambria Math" panose="02040503050406030204" pitchFamily="18" charset="0"/>
                              </a:rPr>
                            </m:ctrlPr>
                          </m:sSubPr>
                          <m:e>
                            <m:r>
                              <a:rPr lang="en-US" altLang="ko-KR" sz="1800" b="0" i="1" smtClean="0">
                                <a:latin typeface="Cambria Math" panose="02040503050406030204" pitchFamily="18" charset="0"/>
                              </a:rPr>
                              <m:t>𝑅</m:t>
                            </m:r>
                          </m:e>
                          <m:sub>
                            <m:r>
                              <a:rPr lang="en-US" altLang="ko-KR" sz="1800" b="0" i="1" smtClean="0">
                                <a:latin typeface="Cambria Math" panose="02040503050406030204" pitchFamily="18" charset="0"/>
                              </a:rPr>
                              <m:t>𝑖</m:t>
                            </m:r>
                          </m:sub>
                        </m:sSub>
                      </m:e>
                    </m:nary>
                    <m:r>
                      <a:rPr lang="en-US" altLang="ko-KR" sz="1800" b="0" i="1" smtClean="0">
                        <a:latin typeface="Cambria Math" panose="02040503050406030204" pitchFamily="18" charset="0"/>
                      </a:rPr>
                      <m:t>    :</m:t>
                    </m:r>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𝑅</m:t>
                        </m:r>
                      </m:e>
                      <m:sub>
                        <m:r>
                          <a:rPr lang="en-US" altLang="ko-KR" sz="1800" i="1">
                            <a:latin typeface="Cambria Math" panose="02040503050406030204" pitchFamily="18" charset="0"/>
                          </a:rPr>
                          <m:t>𝑖</m:t>
                        </m:r>
                      </m:sub>
                    </m:sSub>
                  </m:oMath>
                </a14:m>
                <a:r>
                  <a:rPr lang="en-US" altLang="ko-KR" sz="1800" dirty="0"/>
                  <a:t> = </a:t>
                </a:r>
                <a14:m>
                  <m:oMath xmlns:m="http://schemas.openxmlformats.org/officeDocument/2006/math">
                    <m:sSup>
                      <m:sSupPr>
                        <m:ctrlPr>
                          <a:rPr lang="en-US" altLang="ko-KR" sz="1800" i="1">
                            <a:latin typeface="Cambria Math" panose="02040503050406030204" pitchFamily="18" charset="0"/>
                          </a:rPr>
                        </m:ctrlPr>
                      </m:sSupPr>
                      <m:e>
                        <m:r>
                          <a:rPr lang="en-US" altLang="ko-KR" sz="1800" i="1">
                            <a:latin typeface="Cambria Math" panose="02040503050406030204" pitchFamily="18" charset="0"/>
                          </a:rPr>
                          <m:t>𝑔</m:t>
                        </m:r>
                      </m:e>
                      <m:sup>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𝑟</m:t>
                            </m:r>
                          </m:e>
                          <m:sub>
                            <m:r>
                              <a:rPr lang="en-US" altLang="ko-KR" sz="1800" b="0" i="1" smtClean="0">
                                <a:latin typeface="Cambria Math" panose="02040503050406030204" pitchFamily="18" charset="0"/>
                              </a:rPr>
                              <m:t>𝑖</m:t>
                            </m:r>
                          </m:sub>
                        </m:sSub>
                      </m:sup>
                    </m:sSup>
                  </m:oMath>
                </a14:m>
                <a:endParaRPr lang="en-US" altLang="ko-KR" sz="1800" dirty="0"/>
              </a:p>
              <a:p>
                <a:pPr lvl="1">
                  <a:lnSpc>
                    <a:spcPct val="150000"/>
                  </a:lnSpc>
                </a:pPr>
                <a14:m>
                  <m:oMath xmlns:m="http://schemas.openxmlformats.org/officeDocument/2006/math">
                    <m:r>
                      <a:rPr lang="en-US" altLang="ko-KR" sz="1800" b="0" i="1" smtClean="0">
                        <a:latin typeface="Cambria Math" panose="02040503050406030204" pitchFamily="18" charset="0"/>
                      </a:rPr>
                      <m:t>𝑐</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𝐻</m:t>
                    </m:r>
                    <m:d>
                      <m:dPr>
                        <m:ctrlPr>
                          <a:rPr lang="en-US" altLang="ko-KR" sz="1800" b="0" i="1" smtClean="0">
                            <a:latin typeface="Cambria Math" panose="02040503050406030204" pitchFamily="18" charset="0"/>
                          </a:rPr>
                        </m:ctrlPr>
                      </m:dPr>
                      <m:e>
                        <m:acc>
                          <m:accPr>
                            <m:chr m:val="̃"/>
                            <m:ctrlPr>
                              <a:rPr lang="en-US" altLang="ko-KR" sz="1800" b="0" i="1" smtClean="0">
                                <a:latin typeface="Cambria Math" panose="02040503050406030204" pitchFamily="18" charset="0"/>
                              </a:rPr>
                            </m:ctrlPr>
                          </m:accPr>
                          <m:e>
                            <m:r>
                              <a:rPr lang="en-US" altLang="ko-KR" sz="1800" b="0" i="1" smtClean="0">
                                <a:latin typeface="Cambria Math" panose="02040503050406030204" pitchFamily="18" charset="0"/>
                              </a:rPr>
                              <m:t>𝑋</m:t>
                            </m:r>
                          </m:e>
                        </m:acc>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𝑅</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𝑚</m:t>
                        </m:r>
                      </m:e>
                    </m:d>
                    <m:r>
                      <a:rPr lang="en-US" altLang="ko-KR" sz="1800" b="0" i="1" smtClean="0">
                        <a:latin typeface="Cambria Math" panose="02040503050406030204" pitchFamily="18" charset="0"/>
                      </a:rPr>
                      <m:t>: </m:t>
                    </m:r>
                    <m:acc>
                      <m:accPr>
                        <m:chr m:val="̃"/>
                        <m:ctrlPr>
                          <a:rPr lang="en-US" altLang="ko-KR" sz="1800" i="1">
                            <a:latin typeface="Cambria Math" panose="02040503050406030204" pitchFamily="18" charset="0"/>
                          </a:rPr>
                        </m:ctrlPr>
                      </m:accPr>
                      <m:e>
                        <m:r>
                          <a:rPr lang="en-US" altLang="ko-KR" sz="1800" i="1">
                            <a:latin typeface="Cambria Math" panose="02040503050406030204" pitchFamily="18" charset="0"/>
                          </a:rPr>
                          <m:t>𝑋</m:t>
                        </m:r>
                      </m:e>
                    </m:acc>
                  </m:oMath>
                </a14:m>
                <a:r>
                  <a:rPr lang="en-US" altLang="ko-KR" sz="1800" dirty="0"/>
                  <a:t> = </a:t>
                </a:r>
                <a14:m>
                  <m:oMath xmlns:m="http://schemas.openxmlformats.org/officeDocument/2006/math">
                    <m:nary>
                      <m:naryPr>
                        <m:chr m:val="∏"/>
                        <m:limLoc m:val="subSup"/>
                        <m:ctrlPr>
                          <a:rPr lang="en-US" altLang="ko-KR" sz="1800" i="1">
                            <a:latin typeface="Cambria Math" panose="02040503050406030204" pitchFamily="18" charset="0"/>
                          </a:rPr>
                        </m:ctrlPr>
                      </m:naryPr>
                      <m:sub>
                        <m:r>
                          <m:rPr>
                            <m:brk m:alnAt="25"/>
                          </m:rPr>
                          <a:rPr lang="en-US" altLang="ko-KR" sz="1800" i="1">
                            <a:latin typeface="Cambria Math" panose="02040503050406030204" pitchFamily="18" charset="0"/>
                          </a:rPr>
                          <m:t>𝑖</m:t>
                        </m:r>
                        <m:r>
                          <a:rPr lang="en-US" altLang="ko-KR" sz="1800" i="1">
                            <a:latin typeface="Cambria Math" panose="02040503050406030204" pitchFamily="18" charset="0"/>
                          </a:rPr>
                          <m:t>=1</m:t>
                        </m:r>
                      </m:sub>
                      <m:sup>
                        <m:r>
                          <a:rPr lang="en-US" altLang="ko-KR" sz="1800" i="1">
                            <a:latin typeface="Cambria Math" panose="02040503050406030204" pitchFamily="18" charset="0"/>
                          </a:rPr>
                          <m:t>𝑛</m:t>
                        </m:r>
                      </m:sup>
                      <m:e>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𝑋</m:t>
                            </m:r>
                          </m:e>
                          <m:sub>
                            <m:r>
                              <a:rPr lang="en-US" altLang="ko-KR" sz="1800" i="1">
                                <a:latin typeface="Cambria Math" panose="02040503050406030204" pitchFamily="18" charset="0"/>
                              </a:rPr>
                              <m:t>𝑖</m:t>
                            </m:r>
                          </m:sub>
                        </m:sSub>
                      </m:e>
                    </m:nary>
                  </m:oMath>
                </a14:m>
                <a:endParaRPr lang="en-US" altLang="ko-KR" sz="1800" dirty="0"/>
              </a:p>
              <a:p>
                <a:pPr lvl="1">
                  <a:lnSpc>
                    <a:spcPct val="150000"/>
                  </a:lnSpc>
                </a:pPr>
                <a14:m>
                  <m:oMath xmlns:m="http://schemas.openxmlformats.org/officeDocument/2006/math">
                    <m:r>
                      <a:rPr lang="en-US" altLang="ko-KR" sz="1800" b="0" i="1" smtClean="0">
                        <a:latin typeface="Cambria Math" panose="02040503050406030204" pitchFamily="18" charset="0"/>
                      </a:rPr>
                      <m:t>𝑠</m:t>
                    </m:r>
                    <m:r>
                      <a:rPr lang="en-US" altLang="ko-KR" sz="1800" b="0" i="1" smtClean="0">
                        <a:latin typeface="Cambria Math" panose="02040503050406030204" pitchFamily="18" charset="0"/>
                      </a:rPr>
                      <m:t>=</m:t>
                    </m:r>
                    <m:nary>
                      <m:naryPr>
                        <m:chr m:val="∏"/>
                        <m:limLoc m:val="subSup"/>
                        <m:ctrlPr>
                          <a:rPr lang="en-US" altLang="ko-KR" sz="1800" i="1">
                            <a:latin typeface="Cambria Math" panose="02040503050406030204" pitchFamily="18" charset="0"/>
                          </a:rPr>
                        </m:ctrlPr>
                      </m:naryPr>
                      <m:sub>
                        <m:r>
                          <m:rPr>
                            <m:brk m:alnAt="25"/>
                          </m:rPr>
                          <a:rPr lang="en-US" altLang="ko-KR" sz="1800" i="1">
                            <a:latin typeface="Cambria Math" panose="02040503050406030204" pitchFamily="18" charset="0"/>
                          </a:rPr>
                          <m:t>𝑖</m:t>
                        </m:r>
                        <m:r>
                          <a:rPr lang="en-US" altLang="ko-KR" sz="1800" i="1">
                            <a:latin typeface="Cambria Math" panose="02040503050406030204" pitchFamily="18" charset="0"/>
                          </a:rPr>
                          <m:t>=1</m:t>
                        </m:r>
                      </m:sub>
                      <m:sup>
                        <m:r>
                          <a:rPr lang="en-US" altLang="ko-KR" sz="1800" i="1">
                            <a:latin typeface="Cambria Math" panose="02040503050406030204" pitchFamily="18" charset="0"/>
                          </a:rPr>
                          <m:t>𝑛</m:t>
                        </m:r>
                      </m:sup>
                      <m:e>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𝑠</m:t>
                            </m:r>
                          </m:e>
                          <m:sub>
                            <m:r>
                              <a:rPr lang="en-US" altLang="ko-KR" sz="1800" i="1">
                                <a:latin typeface="Cambria Math" panose="02040503050406030204" pitchFamily="18" charset="0"/>
                              </a:rPr>
                              <m:t>𝑖</m:t>
                            </m:r>
                          </m:sub>
                        </m:sSub>
                      </m:e>
                    </m:nary>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𝑚𝑜𝑑</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𝑝</m:t>
                    </m:r>
                  </m:oMath>
                </a14:m>
                <a:r>
                  <a:rPr lang="en-US" altLang="ko-KR" sz="1800" dirty="0"/>
                  <a:t>   : </a:t>
                </a:r>
                <a14:m>
                  <m:oMath xmlns:m="http://schemas.openxmlformats.org/officeDocument/2006/math">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𝑠</m:t>
                        </m:r>
                      </m:e>
                      <m:sub>
                        <m:r>
                          <a:rPr lang="en-US" altLang="ko-KR" sz="1800" i="1">
                            <a:latin typeface="Cambria Math" panose="02040503050406030204" pitchFamily="18" charset="0"/>
                          </a:rPr>
                          <m:t>𝑖</m:t>
                        </m:r>
                      </m:sub>
                    </m:sSub>
                    <m:r>
                      <a:rPr lang="en-US" altLang="ko-KR" sz="1800" b="0" i="1" smtClean="0">
                        <a:latin typeface="Cambria Math" panose="02040503050406030204" pitchFamily="18" charset="0"/>
                      </a:rPr>
                      <m:t>=</m:t>
                    </m:r>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𝑟</m:t>
                        </m:r>
                      </m:e>
                      <m:sub>
                        <m:r>
                          <a:rPr lang="en-US" altLang="ko-KR" sz="1800" i="1">
                            <a:latin typeface="Cambria Math" panose="02040503050406030204" pitchFamily="18" charset="0"/>
                          </a:rPr>
                          <m:t>𝑖</m:t>
                        </m:r>
                      </m:sub>
                    </m:sSub>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𝑐</m:t>
                    </m:r>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𝑥</m:t>
                        </m:r>
                      </m:e>
                      <m:sub>
                        <m:r>
                          <a:rPr lang="en-US" altLang="ko-KR" sz="1800" i="1">
                            <a:latin typeface="Cambria Math" panose="02040503050406030204" pitchFamily="18" charset="0"/>
                          </a:rPr>
                          <m:t>𝑖</m:t>
                        </m:r>
                      </m:sub>
                    </m:sSub>
                  </m:oMath>
                </a14:m>
                <a:endParaRPr lang="en-US" altLang="ko-KR" sz="1800" dirty="0"/>
              </a:p>
              <a:p>
                <a:pPr lvl="1">
                  <a:lnSpc>
                    <a:spcPct val="150000"/>
                  </a:lnSpc>
                </a:pPr>
                <a:r>
                  <a:rPr lang="en-US" altLang="ko-KR" sz="1800" dirty="0"/>
                  <a:t>Signature : (</a:t>
                </a:r>
                <a14:m>
                  <m:oMath xmlns:m="http://schemas.openxmlformats.org/officeDocument/2006/math">
                    <m:r>
                      <a:rPr lang="en-US" altLang="ko-KR" sz="1800" b="0" i="1" smtClean="0">
                        <a:latin typeface="Cambria Math" panose="02040503050406030204" pitchFamily="18" charset="0"/>
                      </a:rPr>
                      <m:t>𝑅</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𝑠</m:t>
                    </m:r>
                  </m:oMath>
                </a14:m>
                <a:r>
                  <a:rPr lang="en-US" altLang="ko-KR" sz="1800" dirty="0"/>
                  <a:t>)</a:t>
                </a:r>
              </a:p>
              <a:p>
                <a:pPr lvl="1">
                  <a:lnSpc>
                    <a:spcPct val="150000"/>
                  </a:lnSpc>
                </a:pPr>
                <a:r>
                  <a:rPr lang="en-US" altLang="ko-KR" sz="1800" dirty="0"/>
                  <a:t>Verify : </a:t>
                </a:r>
                <a14:m>
                  <m:oMath xmlns:m="http://schemas.openxmlformats.org/officeDocument/2006/math">
                    <m:sSup>
                      <m:sSupPr>
                        <m:ctrlPr>
                          <a:rPr lang="en-US" altLang="ko-KR" sz="1800" i="1" smtClean="0">
                            <a:latin typeface="Cambria Math" panose="02040503050406030204" pitchFamily="18" charset="0"/>
                          </a:rPr>
                        </m:ctrlPr>
                      </m:sSupPr>
                      <m:e>
                        <m:r>
                          <a:rPr lang="en-US" altLang="ko-KR" sz="1800" i="1">
                            <a:latin typeface="Cambria Math" panose="02040503050406030204" pitchFamily="18" charset="0"/>
                          </a:rPr>
                          <m:t>𝑔</m:t>
                        </m:r>
                      </m:e>
                      <m:sup>
                        <m:r>
                          <a:rPr lang="en-US" altLang="ko-KR" sz="1800" b="0" i="1" smtClean="0">
                            <a:latin typeface="Cambria Math" panose="02040503050406030204" pitchFamily="18" charset="0"/>
                          </a:rPr>
                          <m:t>𝑠</m:t>
                        </m:r>
                      </m:sup>
                    </m:sSup>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𝑅</m:t>
                    </m:r>
                    <m:sSup>
                      <m:sSupPr>
                        <m:ctrlPr>
                          <a:rPr lang="en-US" altLang="ko-KR" sz="1800" b="0" i="1" smtClean="0">
                            <a:latin typeface="Cambria Math" panose="02040503050406030204" pitchFamily="18" charset="0"/>
                          </a:rPr>
                        </m:ctrlPr>
                      </m:sSupPr>
                      <m:e>
                        <m:acc>
                          <m:accPr>
                            <m:chr m:val="̃"/>
                            <m:ctrlPr>
                              <a:rPr lang="en-US" altLang="ko-KR" sz="1800" b="0" i="1" smtClean="0">
                                <a:latin typeface="Cambria Math" panose="02040503050406030204" pitchFamily="18" charset="0"/>
                              </a:rPr>
                            </m:ctrlPr>
                          </m:accPr>
                          <m:e>
                            <m:r>
                              <a:rPr lang="en-US" altLang="ko-KR" sz="1800" b="0" i="1" smtClean="0">
                                <a:latin typeface="Cambria Math" panose="02040503050406030204" pitchFamily="18" charset="0"/>
                              </a:rPr>
                              <m:t>𝑋</m:t>
                            </m:r>
                          </m:e>
                        </m:acc>
                      </m:e>
                      <m:sup>
                        <m:r>
                          <a:rPr lang="en-US" altLang="ko-KR" sz="1800" b="0" i="1" smtClean="0">
                            <a:latin typeface="Cambria Math" panose="02040503050406030204" pitchFamily="18" charset="0"/>
                          </a:rPr>
                          <m:t>𝑐</m:t>
                        </m:r>
                      </m:sup>
                    </m:sSup>
                  </m:oMath>
                </a14:m>
                <a:endParaRPr lang="en-US" altLang="ko-KR" sz="1800" dirty="0"/>
              </a:p>
              <a:p>
                <a:pPr lvl="1">
                  <a:lnSpc>
                    <a:spcPct val="150000"/>
                  </a:lnSpc>
                </a:pPr>
                <a:endParaRPr lang="en-US" altLang="ko-KR" sz="1800" dirty="0"/>
              </a:p>
            </p:txBody>
          </p:sp>
        </mc:Choice>
        <mc:Fallback>
          <p:sp>
            <p:nvSpPr>
              <p:cNvPr id="4" name="내용 개체 틀 2">
                <a:extLst>
                  <a:ext uri="{FF2B5EF4-FFF2-40B4-BE49-F238E27FC236}">
                    <a16:creationId xmlns:a16="http://schemas.microsoft.com/office/drawing/2014/main" id="{E9670356-4580-4864-B402-9A4E54DB5DB0}"/>
                  </a:ext>
                </a:extLst>
              </p:cNvPr>
              <p:cNvSpPr txBox="1">
                <a:spLocks noRot="1" noChangeAspect="1" noMove="1" noResize="1" noEditPoints="1" noAdjustHandles="1" noChangeArrowheads="1" noChangeShapeType="1" noTextEdit="1"/>
              </p:cNvSpPr>
              <p:nvPr/>
            </p:nvSpPr>
            <p:spPr>
              <a:xfrm>
                <a:off x="838200" y="1637830"/>
                <a:ext cx="10515600" cy="3582339"/>
              </a:xfrm>
              <a:prstGeom prst="rect">
                <a:avLst/>
              </a:prstGeom>
              <a:blipFill>
                <a:blip r:embed="rId2"/>
                <a:stretch>
                  <a:fillRect l="-696"/>
                </a:stretch>
              </a:blipFill>
            </p:spPr>
            <p:txBody>
              <a:bodyPr/>
              <a:lstStyle/>
              <a:p>
                <a:r>
                  <a:rPr lang="ko-KR" altLang="en-US">
                    <a:noFill/>
                  </a:rPr>
                  <a:t> </a:t>
                </a:r>
              </a:p>
            </p:txBody>
          </p:sp>
        </mc:Fallback>
      </mc:AlternateContent>
      <p:sp>
        <p:nvSpPr>
          <p:cNvPr id="7" name="내용 개체 틀 2">
            <a:extLst>
              <a:ext uri="{FF2B5EF4-FFF2-40B4-BE49-F238E27FC236}">
                <a16:creationId xmlns:a16="http://schemas.microsoft.com/office/drawing/2014/main" id="{B28EA493-45EF-48DA-9F53-007BD6ECF68C}"/>
              </a:ext>
            </a:extLst>
          </p:cNvPr>
          <p:cNvSpPr txBox="1">
            <a:spLocks/>
          </p:cNvSpPr>
          <p:nvPr/>
        </p:nvSpPr>
        <p:spPr>
          <a:xfrm>
            <a:off x="838200" y="5220169"/>
            <a:ext cx="10515600" cy="80304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200" dirty="0"/>
              <a:t>Rogue-key attack</a:t>
            </a:r>
            <a:r>
              <a:rPr lang="ko-KR" altLang="en-US" sz="2200" dirty="0"/>
              <a:t>에 취약</a:t>
            </a:r>
            <a:endParaRPr lang="en-US" altLang="ko-KR" sz="1800" dirty="0"/>
          </a:p>
          <a:p>
            <a:pPr lvl="1">
              <a:lnSpc>
                <a:spcPct val="150000"/>
              </a:lnSpc>
            </a:pPr>
            <a:endParaRPr lang="en-US" altLang="ko-KR" sz="1800" dirty="0"/>
          </a:p>
        </p:txBody>
      </p:sp>
      <p:sp>
        <p:nvSpPr>
          <p:cNvPr id="10" name="제목 1">
            <a:extLst>
              <a:ext uri="{FF2B5EF4-FFF2-40B4-BE49-F238E27FC236}">
                <a16:creationId xmlns:a16="http://schemas.microsoft.com/office/drawing/2014/main" id="{1BC64F12-902F-4459-83C0-E1CD9A544557}"/>
              </a:ext>
            </a:extLst>
          </p:cNvPr>
          <p:cNvSpPr>
            <a:spLocks noGrp="1"/>
          </p:cNvSpPr>
          <p:nvPr>
            <p:ph type="title"/>
          </p:nvPr>
        </p:nvSpPr>
        <p:spPr>
          <a:xfrm>
            <a:off x="838200" y="365125"/>
            <a:ext cx="10515600" cy="1325563"/>
          </a:xfrm>
        </p:spPr>
        <p:txBody>
          <a:bodyPr/>
          <a:lstStyle/>
          <a:p>
            <a:r>
              <a:rPr lang="en-US" altLang="ko-KR" dirty="0" err="1"/>
              <a:t>Schnorr</a:t>
            </a:r>
            <a:r>
              <a:rPr lang="en-US" altLang="ko-KR" dirty="0"/>
              <a:t> signature</a:t>
            </a:r>
            <a:endParaRPr lang="ko-KR" altLang="en-US" dirty="0"/>
          </a:p>
        </p:txBody>
      </p:sp>
    </p:spTree>
    <p:extLst>
      <p:ext uri="{BB962C8B-B14F-4D97-AF65-F5344CB8AC3E}">
        <p14:creationId xmlns:p14="http://schemas.microsoft.com/office/powerpoint/2010/main" val="40803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내용 개체 틀 2">
                <a:extLst>
                  <a:ext uri="{FF2B5EF4-FFF2-40B4-BE49-F238E27FC236}">
                    <a16:creationId xmlns:a16="http://schemas.microsoft.com/office/drawing/2014/main" id="{E9670356-4580-4864-B402-9A4E54DB5DB0}"/>
                  </a:ext>
                </a:extLst>
              </p:cNvPr>
              <p:cNvSpPr txBox="1">
                <a:spLocks/>
              </p:cNvSpPr>
              <p:nvPr/>
            </p:nvSpPr>
            <p:spPr>
              <a:xfrm>
                <a:off x="838200" y="1637830"/>
                <a:ext cx="10515600" cy="320475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000" dirty="0"/>
                  <a:t>Key generation </a:t>
                </a:r>
                <a14:m>
                  <m:oMath xmlns:m="http://schemas.openxmlformats.org/officeDocument/2006/math">
                    <m:d>
                      <m:dPr>
                        <m:ctrlPr>
                          <a:rPr lang="en-US" altLang="ko-KR" sz="2000" b="0" i="0" smtClean="0">
                            <a:latin typeface="Cambria Math" panose="02040503050406030204" pitchFamily="18" charset="0"/>
                          </a:rPr>
                        </m:ctrlPr>
                      </m:dPr>
                      <m:e>
                        <m:r>
                          <a:rPr lang="en-US" altLang="ko-KR" sz="2000" b="0" i="1" smtClean="0">
                            <a:latin typeface="Cambria Math" panose="02040503050406030204" pitchFamily="18" charset="0"/>
                          </a:rPr>
                          <m:t>𝑠𝑘</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𝑝𝑘</m:t>
                        </m:r>
                        <m:r>
                          <a:rPr lang="en-US" altLang="ko-KR" sz="2000" b="0" i="1" smtClean="0">
                            <a:latin typeface="Cambria Math" panose="02040503050406030204" pitchFamily="18" charset="0"/>
                          </a:rPr>
                          <m:t> </m:t>
                        </m:r>
                      </m:e>
                    </m:d>
                    <m:r>
                      <a:rPr lang="en-US" altLang="ko-KR" sz="2000" b="0" i="1" smtClean="0">
                        <a:latin typeface="Cambria Math" panose="02040503050406030204" pitchFamily="18" charset="0"/>
                      </a:rPr>
                      <m:t> </m:t>
                    </m:r>
                    <m:r>
                      <a:rPr lang="en-US" altLang="ko-KR" sz="2000" b="0" i="1" smtClean="0">
                        <a:latin typeface="Cambria Math" panose="02040503050406030204" pitchFamily="18" charset="0"/>
                        <a:ea typeface="Cambria Math" panose="02040503050406030204" pitchFamily="18" charset="0"/>
                      </a:rPr>
                      <m:t>∈</m:t>
                    </m:r>
                    <m:d>
                      <m:dPr>
                        <m:begChr m:val="{"/>
                        <m:endChr m:val="}"/>
                        <m:ctrlPr>
                          <a:rPr lang="en-US" altLang="ko-KR" sz="2000" b="0" i="1" smtClean="0">
                            <a:latin typeface="Cambria Math" panose="02040503050406030204" pitchFamily="18" charset="0"/>
                            <a:ea typeface="Cambria Math" panose="02040503050406030204" pitchFamily="18" charset="0"/>
                          </a:rPr>
                        </m:ctrlPr>
                      </m:dPr>
                      <m:e>
                        <m:r>
                          <a:rPr lang="en-US" altLang="ko-KR" sz="2000" b="0" i="1" smtClean="0">
                            <a:latin typeface="Cambria Math" panose="02040503050406030204" pitchFamily="18" charset="0"/>
                            <a:ea typeface="Cambria Math" panose="02040503050406030204" pitchFamily="18" charset="0"/>
                          </a:rPr>
                          <m:t>1, </m:t>
                        </m:r>
                        <m:r>
                          <a:rPr lang="en-US" altLang="ko-KR" sz="2000" b="0" i="1" smtClean="0">
                            <a:latin typeface="Cambria Math" panose="02040503050406030204" pitchFamily="18" charset="0"/>
                            <a:ea typeface="Cambria Math" panose="02040503050406030204" pitchFamily="18" charset="0"/>
                          </a:rPr>
                          <m:t>𝑛</m:t>
                        </m:r>
                        <m:r>
                          <a:rPr lang="en-US" altLang="ko-KR" sz="2000" b="0" i="1" smtClean="0">
                            <a:latin typeface="Cambria Math" panose="02040503050406030204" pitchFamily="18" charset="0"/>
                            <a:ea typeface="Cambria Math" panose="02040503050406030204" pitchFamily="18" charset="0"/>
                          </a:rPr>
                          <m:t>−1</m:t>
                        </m:r>
                      </m:e>
                    </m:d>
                    <m:r>
                      <a:rPr lang="en-US" altLang="ko-KR" sz="2000" b="0" i="1" smtClean="0">
                        <a:latin typeface="Cambria Math" panose="02040503050406030204" pitchFamily="18" charset="0"/>
                        <a:ea typeface="Cambria Math" panose="02040503050406030204" pitchFamily="18" charset="0"/>
                      </a:rPr>
                      <m:t>, </m:t>
                    </m:r>
                    <m:r>
                      <a:rPr lang="en-US" altLang="ko-KR" sz="2000" b="0" i="1" smtClean="0">
                        <a:latin typeface="Cambria Math" panose="02040503050406030204" pitchFamily="18" charset="0"/>
                        <a:ea typeface="Cambria Math" panose="02040503050406030204" pitchFamily="18" charset="0"/>
                      </a:rPr>
                      <m:t>𝑤h𝑒𝑟𝑒</m:t>
                    </m:r>
                    <m:r>
                      <a:rPr lang="en-US" altLang="ko-KR" sz="2000" b="0" i="1" smtClean="0">
                        <a:latin typeface="Cambria Math" panose="02040503050406030204" pitchFamily="18" charset="0"/>
                        <a:ea typeface="Cambria Math" panose="02040503050406030204" pitchFamily="18" charset="0"/>
                      </a:rPr>
                      <m:t> </m:t>
                    </m:r>
                    <m:r>
                      <a:rPr lang="en-US" altLang="ko-KR" sz="2000" b="0" i="1" smtClean="0">
                        <a:latin typeface="Cambria Math" panose="02040503050406030204" pitchFamily="18" charset="0"/>
                        <a:ea typeface="Cambria Math" panose="02040503050406030204" pitchFamily="18" charset="0"/>
                      </a:rPr>
                      <m:t>𝑝𝑘</m:t>
                    </m:r>
                    <m:r>
                      <a:rPr lang="en-US" altLang="ko-KR" sz="2000" b="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𝑠𝑘</m:t>
                    </m:r>
                    <m:r>
                      <a:rPr lang="en-US" altLang="ko-KR" sz="2000" b="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𝐺</m:t>
                    </m:r>
                  </m:oMath>
                </a14:m>
                <a:endParaRPr lang="en-US" altLang="ko-KR" sz="2000" dirty="0"/>
              </a:p>
              <a:p>
                <a:pPr>
                  <a:lnSpc>
                    <a:spcPct val="150000"/>
                  </a:lnSpc>
                </a:pPr>
                <a:r>
                  <a:rPr lang="en-US" altLang="ko-KR" sz="2000" dirty="0"/>
                  <a:t>Signing message m</a:t>
                </a:r>
              </a:p>
              <a:p>
                <a:pPr lvl="1">
                  <a:lnSpc>
                    <a:spcPct val="150000"/>
                  </a:lnSpc>
                </a:pPr>
                <a:r>
                  <a:rPr lang="en-US" altLang="ko-KR" sz="1800" dirty="0"/>
                  <a:t>Select </a:t>
                </a:r>
                <a14:m>
                  <m:oMath xmlns:m="http://schemas.openxmlformats.org/officeDocument/2006/math">
                    <m:r>
                      <a:rPr lang="en-US" altLang="ko-KR" sz="1800" i="1">
                        <a:latin typeface="Cambria Math" panose="02040503050406030204" pitchFamily="18" charset="0"/>
                      </a:rPr>
                      <m:t>𝑘</m:t>
                    </m:r>
                  </m:oMath>
                </a14:m>
                <a:r>
                  <a:rPr lang="en-US" altLang="ko-KR" sz="1800" dirty="0"/>
                  <a:t> in </a:t>
                </a:r>
                <a14:m>
                  <m:oMath xmlns:m="http://schemas.openxmlformats.org/officeDocument/2006/math">
                    <m:d>
                      <m:dPr>
                        <m:begChr m:val="{"/>
                        <m:endChr m:val="}"/>
                        <m:ctrlPr>
                          <a:rPr lang="en-US" altLang="ko-KR" sz="1800" b="0" i="1" smtClean="0">
                            <a:latin typeface="Cambria Math" panose="02040503050406030204" pitchFamily="18" charset="0"/>
                            <a:ea typeface="Cambria Math" panose="02040503050406030204" pitchFamily="18" charset="0"/>
                          </a:rPr>
                        </m:ctrlPr>
                      </m:dPr>
                      <m:e>
                        <m:r>
                          <a:rPr lang="en-US" altLang="ko-KR" sz="1800" b="0" i="1" smtClean="0">
                            <a:latin typeface="Cambria Math" panose="02040503050406030204" pitchFamily="18" charset="0"/>
                            <a:ea typeface="Cambria Math" panose="02040503050406030204" pitchFamily="18" charset="0"/>
                          </a:rPr>
                          <m:t>1, </m:t>
                        </m:r>
                        <m:r>
                          <a:rPr lang="en-US" altLang="ko-KR" sz="1800" b="0" i="1" smtClean="0">
                            <a:latin typeface="Cambria Math" panose="02040503050406030204" pitchFamily="18" charset="0"/>
                            <a:ea typeface="Cambria Math" panose="02040503050406030204" pitchFamily="18" charset="0"/>
                          </a:rPr>
                          <m:t>𝑛</m:t>
                        </m:r>
                        <m:r>
                          <a:rPr lang="en-US" altLang="ko-KR" sz="1800" b="0" i="1" smtClean="0">
                            <a:latin typeface="Cambria Math" panose="02040503050406030204" pitchFamily="18" charset="0"/>
                            <a:ea typeface="Cambria Math" panose="02040503050406030204" pitchFamily="18" charset="0"/>
                          </a:rPr>
                          <m:t>−1</m:t>
                        </m:r>
                      </m:e>
                    </m:d>
                  </m:oMath>
                </a14:m>
                <a:endParaRPr lang="en-US" altLang="ko-KR" sz="1800" dirty="0"/>
              </a:p>
              <a:p>
                <a:pPr lvl="1">
                  <a:lnSpc>
                    <a:spcPct val="150000"/>
                  </a:lnSpc>
                </a:pPr>
                <a14:m>
                  <m:oMath xmlns:m="http://schemas.openxmlformats.org/officeDocument/2006/math">
                    <m:r>
                      <a:rPr lang="en-US" altLang="ko-KR" sz="1800" b="0" i="1" smtClean="0">
                        <a:latin typeface="Cambria Math" panose="02040503050406030204" pitchFamily="18" charset="0"/>
                      </a:rPr>
                      <m:t>𝑄</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𝑘𝐺</m:t>
                    </m:r>
                  </m:oMath>
                </a14:m>
                <a:endParaRPr lang="en-US" altLang="ko-KR" sz="1800" dirty="0"/>
              </a:p>
              <a:p>
                <a:pPr lvl="1">
                  <a:lnSpc>
                    <a:spcPct val="150000"/>
                  </a:lnSpc>
                </a:pPr>
                <a14:m>
                  <m:oMath xmlns:m="http://schemas.openxmlformats.org/officeDocument/2006/math">
                    <m:r>
                      <a:rPr lang="en-US" altLang="ko-KR" sz="1800" b="0" i="1" smtClean="0">
                        <a:latin typeface="Cambria Math" panose="02040503050406030204" pitchFamily="18" charset="0"/>
                      </a:rPr>
                      <m:t>𝑟</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𝐻</m:t>
                    </m:r>
                    <m:d>
                      <m:dPr>
                        <m:ctrlPr>
                          <a:rPr lang="en-US" altLang="ko-KR" sz="1800" b="0" i="1" smtClean="0">
                            <a:latin typeface="Cambria Math" panose="02040503050406030204" pitchFamily="18" charset="0"/>
                          </a:rPr>
                        </m:ctrlPr>
                      </m:dPr>
                      <m:e>
                        <m:r>
                          <a:rPr lang="en-US" altLang="ko-KR" sz="1800" b="0" i="1" smtClean="0">
                            <a:latin typeface="Cambria Math" panose="02040503050406030204" pitchFamily="18" charset="0"/>
                          </a:rPr>
                          <m:t>𝑄</m:t>
                        </m:r>
                        <m:d>
                          <m:dPr>
                            <m:begChr m:val="|"/>
                            <m:endChr m:val="|"/>
                            <m:ctrlPr>
                              <a:rPr lang="en-US" altLang="ko-KR" sz="1800" b="0" i="1" smtClean="0">
                                <a:latin typeface="Cambria Math" panose="02040503050406030204" pitchFamily="18" charset="0"/>
                              </a:rPr>
                            </m:ctrlPr>
                          </m:dPr>
                          <m:e>
                            <m:d>
                              <m:dPr>
                                <m:begChr m:val="|"/>
                                <m:endChr m:val="|"/>
                                <m:ctrlPr>
                                  <a:rPr lang="en-US" altLang="ko-KR" sz="1800" b="0" i="1" smtClean="0">
                                    <a:latin typeface="Cambria Math" panose="02040503050406030204" pitchFamily="18" charset="0"/>
                                  </a:rPr>
                                </m:ctrlPr>
                              </m:dPr>
                              <m:e>
                                <m:r>
                                  <a:rPr lang="en-US" altLang="ko-KR" sz="1800" b="0" i="1" smtClean="0">
                                    <a:latin typeface="Cambria Math" panose="02040503050406030204" pitchFamily="18" charset="0"/>
                                  </a:rPr>
                                  <m:t>𝑝𝑘</m:t>
                                </m:r>
                              </m:e>
                            </m:d>
                          </m:e>
                        </m:d>
                        <m:r>
                          <a:rPr lang="en-US" altLang="ko-KR" sz="1800" b="0" i="1" smtClean="0">
                            <a:latin typeface="Cambria Math" panose="02040503050406030204" pitchFamily="18" charset="0"/>
                          </a:rPr>
                          <m:t>𝑚</m:t>
                        </m:r>
                      </m:e>
                    </m:d>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𝑚𝑜𝑑</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𝑛</m:t>
                    </m:r>
                  </m:oMath>
                </a14:m>
                <a:endParaRPr lang="en-US" altLang="ko-KR" sz="1800" b="0" dirty="0"/>
              </a:p>
              <a:p>
                <a:pPr lvl="1">
                  <a:lnSpc>
                    <a:spcPct val="150000"/>
                  </a:lnSpc>
                </a:pPr>
                <a14:m>
                  <m:oMath xmlns:m="http://schemas.openxmlformats.org/officeDocument/2006/math">
                    <m:r>
                      <a:rPr lang="en-US" altLang="ko-KR" sz="1800" b="0" i="1" smtClean="0">
                        <a:latin typeface="Cambria Math" panose="02040503050406030204" pitchFamily="18" charset="0"/>
                      </a:rPr>
                      <m:t>𝑠</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𝑘</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𝑟</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𝑠𝑘</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𝑚𝑜𝑑</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𝑛</m:t>
                    </m:r>
                  </m:oMath>
                </a14:m>
                <a:endParaRPr lang="en-US" altLang="ko-KR" sz="1800" dirty="0"/>
              </a:p>
            </p:txBody>
          </p:sp>
        </mc:Choice>
        <mc:Fallback>
          <p:sp>
            <p:nvSpPr>
              <p:cNvPr id="4" name="내용 개체 틀 2">
                <a:extLst>
                  <a:ext uri="{FF2B5EF4-FFF2-40B4-BE49-F238E27FC236}">
                    <a16:creationId xmlns:a16="http://schemas.microsoft.com/office/drawing/2014/main" id="{E9670356-4580-4864-B402-9A4E54DB5DB0}"/>
                  </a:ext>
                </a:extLst>
              </p:cNvPr>
              <p:cNvSpPr txBox="1">
                <a:spLocks noRot="1" noChangeAspect="1" noMove="1" noResize="1" noEditPoints="1" noAdjustHandles="1" noChangeArrowheads="1" noChangeShapeType="1" noTextEdit="1"/>
              </p:cNvSpPr>
              <p:nvPr/>
            </p:nvSpPr>
            <p:spPr>
              <a:xfrm>
                <a:off x="838200" y="1637830"/>
                <a:ext cx="10515600" cy="3204758"/>
              </a:xfrm>
              <a:prstGeom prst="rect">
                <a:avLst/>
              </a:prstGeom>
              <a:blipFill>
                <a:blip r:embed="rId2"/>
                <a:stretch>
                  <a:fillRect l="-522"/>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7" name="내용 개체 틀 2">
                <a:extLst>
                  <a:ext uri="{FF2B5EF4-FFF2-40B4-BE49-F238E27FC236}">
                    <a16:creationId xmlns:a16="http://schemas.microsoft.com/office/drawing/2014/main" id="{B28EA493-45EF-48DA-9F53-007BD6ECF68C}"/>
                  </a:ext>
                </a:extLst>
              </p:cNvPr>
              <p:cNvSpPr txBox="1">
                <a:spLocks/>
              </p:cNvSpPr>
              <p:nvPr/>
            </p:nvSpPr>
            <p:spPr>
              <a:xfrm>
                <a:off x="838200" y="4641671"/>
                <a:ext cx="10515600" cy="202038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000" dirty="0"/>
                  <a:t>Verify</a:t>
                </a:r>
              </a:p>
              <a:p>
                <a:pPr lvl="1">
                  <a:lnSpc>
                    <a:spcPct val="150000"/>
                  </a:lnSpc>
                </a:pPr>
                <a14:m>
                  <m:oMath xmlns:m="http://schemas.openxmlformats.org/officeDocument/2006/math">
                    <m:r>
                      <a:rPr lang="en-US" altLang="ko-KR" sz="1800" b="0" i="1" smtClean="0">
                        <a:latin typeface="Cambria Math" panose="02040503050406030204" pitchFamily="18" charset="0"/>
                      </a:rPr>
                      <m:t>𝑄</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𝑠𝐺</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𝑟</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𝑝𝑘</m:t>
                    </m:r>
                    <m:r>
                      <a:rPr lang="en-US" altLang="ko-KR" sz="1800" b="0" i="1" smtClean="0">
                        <a:latin typeface="Cambria Math" panose="02040503050406030204" pitchFamily="18" charset="0"/>
                      </a:rPr>
                      <m:t>=</m:t>
                    </m:r>
                    <m:d>
                      <m:dPr>
                        <m:ctrlPr>
                          <a:rPr lang="en-US" altLang="ko-KR" sz="1800" b="0" i="1" smtClean="0">
                            <a:latin typeface="Cambria Math" panose="02040503050406030204" pitchFamily="18" charset="0"/>
                          </a:rPr>
                        </m:ctrlPr>
                      </m:dPr>
                      <m:e>
                        <m:r>
                          <a:rPr lang="en-US" altLang="ko-KR" sz="1800" b="0" i="1" smtClean="0">
                            <a:latin typeface="Cambria Math" panose="02040503050406030204" pitchFamily="18" charset="0"/>
                          </a:rPr>
                          <m:t>𝑘</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𝑟</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𝑠𝑘</m:t>
                        </m:r>
                      </m:e>
                    </m:d>
                    <m:r>
                      <a:rPr lang="en-US" altLang="ko-KR" sz="1800" b="0" i="1" smtClean="0">
                        <a:latin typeface="Cambria Math" panose="02040503050406030204" pitchFamily="18" charset="0"/>
                      </a:rPr>
                      <m:t>𝐺</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𝑟</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𝑠𝑘</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𝐺</m:t>
                    </m:r>
                  </m:oMath>
                </a14:m>
                <a:endParaRPr lang="en-US" altLang="ko-KR" sz="1800" dirty="0"/>
              </a:p>
              <a:p>
                <a:pPr lvl="1">
                  <a:lnSpc>
                    <a:spcPct val="150000"/>
                  </a:lnSpc>
                </a:pPr>
                <a14:m>
                  <m:oMath xmlns:m="http://schemas.openxmlformats.org/officeDocument/2006/math">
                    <m:r>
                      <a:rPr lang="en-US" altLang="ko-KR" sz="1800" b="0" i="1" smtClean="0">
                        <a:latin typeface="Cambria Math" panose="02040503050406030204" pitchFamily="18" charset="0"/>
                      </a:rPr>
                      <m:t>𝑣</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𝐻</m:t>
                    </m:r>
                    <m:d>
                      <m:dPr>
                        <m:ctrlPr>
                          <a:rPr lang="en-US" altLang="ko-KR" sz="1800" i="1">
                            <a:latin typeface="Cambria Math" panose="02040503050406030204" pitchFamily="18" charset="0"/>
                          </a:rPr>
                        </m:ctrlPr>
                      </m:dPr>
                      <m:e>
                        <m:r>
                          <a:rPr lang="en-US" altLang="ko-KR" sz="1800" i="1">
                            <a:latin typeface="Cambria Math" panose="02040503050406030204" pitchFamily="18" charset="0"/>
                          </a:rPr>
                          <m:t>𝑄</m:t>
                        </m:r>
                        <m:d>
                          <m:dPr>
                            <m:begChr m:val="|"/>
                            <m:endChr m:val="|"/>
                            <m:ctrlPr>
                              <a:rPr lang="en-US" altLang="ko-KR" sz="1800" i="1">
                                <a:latin typeface="Cambria Math" panose="02040503050406030204" pitchFamily="18" charset="0"/>
                              </a:rPr>
                            </m:ctrlPr>
                          </m:dPr>
                          <m:e>
                            <m:d>
                              <m:dPr>
                                <m:begChr m:val="|"/>
                                <m:endChr m:val="|"/>
                                <m:ctrlPr>
                                  <a:rPr lang="en-US" altLang="ko-KR" sz="1800" i="1">
                                    <a:latin typeface="Cambria Math" panose="02040503050406030204" pitchFamily="18" charset="0"/>
                                  </a:rPr>
                                </m:ctrlPr>
                              </m:dPr>
                              <m:e>
                                <m:r>
                                  <a:rPr lang="en-US" altLang="ko-KR" sz="1800" i="1">
                                    <a:latin typeface="Cambria Math" panose="02040503050406030204" pitchFamily="18" charset="0"/>
                                  </a:rPr>
                                  <m:t>𝑝𝑘</m:t>
                                </m:r>
                              </m:e>
                            </m:d>
                          </m:e>
                        </m:d>
                        <m:r>
                          <a:rPr lang="en-US" altLang="ko-KR" sz="1800" i="1">
                            <a:latin typeface="Cambria Math" panose="02040503050406030204" pitchFamily="18" charset="0"/>
                          </a:rPr>
                          <m:t>𝑚</m:t>
                        </m:r>
                      </m:e>
                    </m:d>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𝑚𝑜𝑑</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𝑛</m:t>
                    </m:r>
                  </m:oMath>
                </a14:m>
                <a:endParaRPr lang="en-US" altLang="ko-KR" sz="1800" dirty="0"/>
              </a:p>
              <a:p>
                <a:pPr lvl="1">
                  <a:lnSpc>
                    <a:spcPct val="150000"/>
                  </a:lnSpc>
                </a:pPr>
                <a:r>
                  <a:rPr lang="en-US" altLang="ko-KR" sz="1800" dirty="0"/>
                  <a:t>If </a:t>
                </a:r>
                <a14:m>
                  <m:oMath xmlns:m="http://schemas.openxmlformats.org/officeDocument/2006/math">
                    <m:r>
                      <a:rPr lang="en-US" altLang="ko-KR" sz="1800" b="0" i="1" smtClean="0">
                        <a:latin typeface="Cambria Math" panose="02040503050406030204" pitchFamily="18" charset="0"/>
                      </a:rPr>
                      <m:t>𝑣</m:t>
                    </m:r>
                    <m:r>
                      <a:rPr lang="en-US" altLang="ko-KR" sz="1800" b="0" i="0" smtClean="0">
                        <a:latin typeface="Cambria Math" panose="02040503050406030204" pitchFamily="18" charset="0"/>
                      </a:rPr>
                      <m:t>=</m:t>
                    </m:r>
                    <m:r>
                      <m:rPr>
                        <m:sty m:val="p"/>
                      </m:rPr>
                      <a:rPr lang="en-US" altLang="ko-KR" sz="1800" b="0" i="0" smtClean="0">
                        <a:latin typeface="Cambria Math" panose="02040503050406030204" pitchFamily="18" charset="0"/>
                      </a:rPr>
                      <m:t>r</m:t>
                    </m:r>
                    <m:r>
                      <a:rPr lang="en-US" altLang="ko-KR" sz="1800" b="0" i="0" smtClean="0">
                        <a:latin typeface="Cambria Math" panose="02040503050406030204" pitchFamily="18" charset="0"/>
                      </a:rPr>
                      <m:t> </m:t>
                    </m:r>
                  </m:oMath>
                </a14:m>
                <a:r>
                  <a:rPr lang="en-US" altLang="ko-KR" sz="1800" dirty="0"/>
                  <a:t> return 1, else 0</a:t>
                </a:r>
              </a:p>
              <a:p>
                <a:pPr lvl="1">
                  <a:lnSpc>
                    <a:spcPct val="150000"/>
                  </a:lnSpc>
                </a:pPr>
                <a:endParaRPr lang="en-US" altLang="ko-KR" sz="1800" dirty="0"/>
              </a:p>
              <a:p>
                <a:pPr lvl="1">
                  <a:lnSpc>
                    <a:spcPct val="150000"/>
                  </a:lnSpc>
                </a:pPr>
                <a:endParaRPr lang="en-US" altLang="ko-KR" sz="1800" dirty="0"/>
              </a:p>
              <a:p>
                <a:pPr lvl="1">
                  <a:lnSpc>
                    <a:spcPct val="150000"/>
                  </a:lnSpc>
                </a:pPr>
                <a:endParaRPr lang="en-US" altLang="ko-KR" sz="1800" dirty="0"/>
              </a:p>
              <a:p>
                <a:pPr lvl="1">
                  <a:lnSpc>
                    <a:spcPct val="150000"/>
                  </a:lnSpc>
                </a:pPr>
                <a:endParaRPr lang="en-US" altLang="ko-KR" sz="1400" dirty="0"/>
              </a:p>
              <a:p>
                <a:pPr lvl="1">
                  <a:lnSpc>
                    <a:spcPct val="150000"/>
                  </a:lnSpc>
                </a:pPr>
                <a:endParaRPr lang="en-US" altLang="ko-KR" sz="1800" dirty="0"/>
              </a:p>
            </p:txBody>
          </p:sp>
        </mc:Choice>
        <mc:Fallback>
          <p:sp>
            <p:nvSpPr>
              <p:cNvPr id="7" name="내용 개체 틀 2">
                <a:extLst>
                  <a:ext uri="{FF2B5EF4-FFF2-40B4-BE49-F238E27FC236}">
                    <a16:creationId xmlns:a16="http://schemas.microsoft.com/office/drawing/2014/main" id="{B28EA493-45EF-48DA-9F53-007BD6ECF68C}"/>
                  </a:ext>
                </a:extLst>
              </p:cNvPr>
              <p:cNvSpPr txBox="1">
                <a:spLocks noRot="1" noChangeAspect="1" noMove="1" noResize="1" noEditPoints="1" noAdjustHandles="1" noChangeArrowheads="1" noChangeShapeType="1" noTextEdit="1"/>
              </p:cNvSpPr>
              <p:nvPr/>
            </p:nvSpPr>
            <p:spPr>
              <a:xfrm>
                <a:off x="838200" y="4641671"/>
                <a:ext cx="10515600" cy="2020386"/>
              </a:xfrm>
              <a:prstGeom prst="rect">
                <a:avLst/>
              </a:prstGeom>
              <a:blipFill>
                <a:blip r:embed="rId3"/>
                <a:stretch>
                  <a:fillRect l="-522"/>
                </a:stretch>
              </a:blipFill>
            </p:spPr>
            <p:txBody>
              <a:bodyPr/>
              <a:lstStyle/>
              <a:p>
                <a:r>
                  <a:rPr lang="ko-KR" altLang="en-US">
                    <a:noFill/>
                  </a:rPr>
                  <a:t> </a:t>
                </a:r>
              </a:p>
            </p:txBody>
          </p:sp>
        </mc:Fallback>
      </mc:AlternateContent>
      <p:sp>
        <p:nvSpPr>
          <p:cNvPr id="10" name="제목 1">
            <a:extLst>
              <a:ext uri="{FF2B5EF4-FFF2-40B4-BE49-F238E27FC236}">
                <a16:creationId xmlns:a16="http://schemas.microsoft.com/office/drawing/2014/main" id="{1BC64F12-902F-4459-83C0-E1CD9A544557}"/>
              </a:ext>
            </a:extLst>
          </p:cNvPr>
          <p:cNvSpPr>
            <a:spLocks noGrp="1"/>
          </p:cNvSpPr>
          <p:nvPr>
            <p:ph type="title"/>
          </p:nvPr>
        </p:nvSpPr>
        <p:spPr>
          <a:xfrm>
            <a:off x="838200" y="365125"/>
            <a:ext cx="10515600" cy="1325563"/>
          </a:xfrm>
        </p:spPr>
        <p:txBody>
          <a:bodyPr/>
          <a:lstStyle/>
          <a:p>
            <a:r>
              <a:rPr lang="en-US" altLang="ko-KR" dirty="0"/>
              <a:t>EC-</a:t>
            </a:r>
            <a:r>
              <a:rPr lang="en-US" altLang="ko-KR" dirty="0" err="1"/>
              <a:t>Schnorr</a:t>
            </a:r>
            <a:r>
              <a:rPr lang="en-US" altLang="ko-KR" dirty="0"/>
              <a:t> signature</a:t>
            </a:r>
            <a:endParaRPr lang="ko-KR" altLang="en-US" dirty="0"/>
          </a:p>
        </p:txBody>
      </p:sp>
    </p:spTree>
    <p:extLst>
      <p:ext uri="{BB962C8B-B14F-4D97-AF65-F5344CB8AC3E}">
        <p14:creationId xmlns:p14="http://schemas.microsoft.com/office/powerpoint/2010/main" val="2807606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44747F-7C0A-456F-9255-4B7915DBA5A0}"/>
              </a:ext>
            </a:extLst>
          </p:cNvPr>
          <p:cNvSpPr>
            <a:spLocks noGrp="1"/>
          </p:cNvSpPr>
          <p:nvPr>
            <p:ph type="title"/>
          </p:nvPr>
        </p:nvSpPr>
        <p:spPr/>
        <p:txBody>
          <a:bodyPr/>
          <a:lstStyle/>
          <a:p>
            <a:r>
              <a:rPr lang="en-US" altLang="ko-KR" dirty="0"/>
              <a:t>EC-</a:t>
            </a:r>
            <a:r>
              <a:rPr lang="en-US" altLang="ko-KR" dirty="0" err="1"/>
              <a:t>Schnorr</a:t>
            </a:r>
            <a:r>
              <a:rPr lang="en-US" altLang="ko-KR" dirty="0"/>
              <a:t> multi-signature</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6D51F54A-0A65-4DEF-B79C-934A5B1C3B8F}"/>
                  </a:ext>
                </a:extLst>
              </p:cNvPr>
              <p:cNvSpPr>
                <a:spLocks noGrp="1"/>
              </p:cNvSpPr>
              <p:nvPr>
                <p:ph idx="1"/>
              </p:nvPr>
            </p:nvSpPr>
            <p:spPr>
              <a:xfrm>
                <a:off x="838200" y="1573698"/>
                <a:ext cx="10515600" cy="4799110"/>
              </a:xfrm>
            </p:spPr>
            <p:txBody>
              <a:bodyPr>
                <a:normAutofit fontScale="62500" lnSpcReduction="20000"/>
              </a:bodyPr>
              <a:lstStyle/>
              <a:p>
                <a:pPr>
                  <a:lnSpc>
                    <a:spcPct val="170000"/>
                  </a:lnSpc>
                </a:pPr>
                <a:r>
                  <a:rPr lang="en-US" altLang="ko-KR" sz="2800" dirty="0"/>
                  <a:t>Key generation </a:t>
                </a:r>
                <a14:m>
                  <m:oMath xmlns:m="http://schemas.openxmlformats.org/officeDocument/2006/math">
                    <m:d>
                      <m:dPr>
                        <m:ctrlPr>
                          <a:rPr lang="en-US" altLang="ko-KR" sz="2800" b="0" i="1" smtClean="0">
                            <a:latin typeface="Cambria Math" panose="02040503050406030204" pitchFamily="18" charset="0"/>
                          </a:rPr>
                        </m:ctrlPr>
                      </m:dPr>
                      <m:e>
                        <m:r>
                          <a:rPr lang="en-US" altLang="ko-KR" sz="2800" b="0" i="1" smtClean="0">
                            <a:latin typeface="Cambria Math" panose="02040503050406030204" pitchFamily="18" charset="0"/>
                          </a:rPr>
                          <m:t>𝑠𝑘</m:t>
                        </m:r>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𝑝𝑘</m:t>
                        </m:r>
                        <m:r>
                          <a:rPr lang="en-US" altLang="ko-KR" sz="2800" b="0" i="1" smtClean="0">
                            <a:latin typeface="Cambria Math" panose="02040503050406030204" pitchFamily="18" charset="0"/>
                          </a:rPr>
                          <m:t> </m:t>
                        </m:r>
                      </m:e>
                    </m:d>
                    <m:r>
                      <a:rPr lang="en-US" altLang="ko-KR" sz="2800" b="0" i="1" smtClean="0">
                        <a:latin typeface="Cambria Math" panose="02040503050406030204" pitchFamily="18" charset="0"/>
                      </a:rPr>
                      <m:t> </m:t>
                    </m:r>
                    <m:r>
                      <a:rPr lang="en-US" altLang="ko-KR" sz="2800" b="0" i="1" smtClean="0">
                        <a:latin typeface="Cambria Math" panose="02040503050406030204" pitchFamily="18" charset="0"/>
                        <a:ea typeface="Cambria Math" panose="02040503050406030204" pitchFamily="18" charset="0"/>
                      </a:rPr>
                      <m:t>∈</m:t>
                    </m:r>
                    <m:d>
                      <m:dPr>
                        <m:begChr m:val="{"/>
                        <m:endChr m:val="}"/>
                        <m:ctrlPr>
                          <a:rPr lang="en-US" altLang="ko-KR" sz="2800" b="0" i="1" smtClean="0">
                            <a:latin typeface="Cambria Math" panose="02040503050406030204" pitchFamily="18" charset="0"/>
                            <a:ea typeface="Cambria Math" panose="02040503050406030204" pitchFamily="18" charset="0"/>
                          </a:rPr>
                        </m:ctrlPr>
                      </m:dPr>
                      <m:e>
                        <m:r>
                          <a:rPr lang="en-US" altLang="ko-KR" sz="2800" b="0" i="1" smtClean="0">
                            <a:latin typeface="Cambria Math" panose="02040503050406030204" pitchFamily="18" charset="0"/>
                            <a:ea typeface="Cambria Math" panose="02040503050406030204" pitchFamily="18" charset="0"/>
                          </a:rPr>
                          <m:t>1, </m:t>
                        </m:r>
                        <m:r>
                          <a:rPr lang="en-US" altLang="ko-KR" sz="2800" b="0" i="1" smtClean="0">
                            <a:latin typeface="Cambria Math" panose="02040503050406030204" pitchFamily="18" charset="0"/>
                            <a:ea typeface="Cambria Math" panose="02040503050406030204" pitchFamily="18" charset="0"/>
                          </a:rPr>
                          <m:t>𝑛</m:t>
                        </m:r>
                        <m:r>
                          <a:rPr lang="en-US" altLang="ko-KR" sz="2800" b="0" i="1" smtClean="0">
                            <a:latin typeface="Cambria Math" panose="02040503050406030204" pitchFamily="18" charset="0"/>
                            <a:ea typeface="Cambria Math" panose="02040503050406030204" pitchFamily="18" charset="0"/>
                          </a:rPr>
                          <m:t>−1</m:t>
                        </m:r>
                      </m:e>
                    </m:d>
                    <m:r>
                      <a:rPr lang="en-US" altLang="ko-KR" sz="2800" b="0" i="1" smtClean="0">
                        <a:latin typeface="Cambria Math" panose="02040503050406030204" pitchFamily="18" charset="0"/>
                        <a:ea typeface="Cambria Math" panose="02040503050406030204" pitchFamily="18" charset="0"/>
                      </a:rPr>
                      <m:t>, </m:t>
                    </m:r>
                    <m:r>
                      <a:rPr lang="en-US" altLang="ko-KR" sz="2800" b="0" i="1" smtClean="0">
                        <a:latin typeface="Cambria Math" panose="02040503050406030204" pitchFamily="18" charset="0"/>
                        <a:ea typeface="Cambria Math" panose="02040503050406030204" pitchFamily="18" charset="0"/>
                      </a:rPr>
                      <m:t>𝑤h𝑒𝑟𝑒</m:t>
                    </m:r>
                    <m:r>
                      <a:rPr lang="en-US" altLang="ko-KR" sz="2800" b="0" i="1" smtClean="0">
                        <a:latin typeface="Cambria Math" panose="02040503050406030204" pitchFamily="18" charset="0"/>
                        <a:ea typeface="Cambria Math" panose="02040503050406030204" pitchFamily="18" charset="0"/>
                      </a:rPr>
                      <m:t> </m:t>
                    </m:r>
                    <m:r>
                      <a:rPr lang="en-US" altLang="ko-KR" sz="2800" b="0" i="1" smtClean="0">
                        <a:latin typeface="Cambria Math" panose="02040503050406030204" pitchFamily="18" charset="0"/>
                        <a:ea typeface="Cambria Math" panose="02040503050406030204" pitchFamily="18" charset="0"/>
                      </a:rPr>
                      <m:t>𝑝𝑘</m:t>
                    </m:r>
                    <m:r>
                      <a:rPr lang="en-US" altLang="ko-KR" sz="2800" b="0" i="1" smtClean="0">
                        <a:latin typeface="Cambria Math" panose="02040503050406030204" pitchFamily="18" charset="0"/>
                        <a:ea typeface="Cambria Math" panose="02040503050406030204" pitchFamily="18" charset="0"/>
                      </a:rPr>
                      <m:t>=</m:t>
                    </m:r>
                    <m:r>
                      <a:rPr lang="en-US" altLang="ko-KR" sz="2800" b="0" i="1" smtClean="0">
                        <a:latin typeface="Cambria Math" panose="02040503050406030204" pitchFamily="18" charset="0"/>
                        <a:ea typeface="Cambria Math" panose="02040503050406030204" pitchFamily="18" charset="0"/>
                      </a:rPr>
                      <m:t>𝑠𝑘</m:t>
                    </m:r>
                    <m:r>
                      <a:rPr lang="en-US" altLang="ko-KR" sz="2800" b="0" i="1" smtClean="0">
                        <a:latin typeface="Cambria Math" panose="02040503050406030204" pitchFamily="18" charset="0"/>
                        <a:ea typeface="Cambria Math" panose="02040503050406030204" pitchFamily="18" charset="0"/>
                      </a:rPr>
                      <m:t>∗</m:t>
                    </m:r>
                    <m:r>
                      <a:rPr lang="en-US" altLang="ko-KR" sz="2800" b="0" i="1" smtClean="0">
                        <a:latin typeface="Cambria Math" panose="02040503050406030204" pitchFamily="18" charset="0"/>
                        <a:ea typeface="Cambria Math" panose="02040503050406030204" pitchFamily="18" charset="0"/>
                      </a:rPr>
                      <m:t>𝐺</m:t>
                    </m:r>
                  </m:oMath>
                </a14:m>
                <a:endParaRPr lang="en-US" altLang="ko-KR" sz="2800" dirty="0"/>
              </a:p>
              <a:p>
                <a:pPr>
                  <a:lnSpc>
                    <a:spcPct val="170000"/>
                  </a:lnSpc>
                </a:pPr>
                <a:r>
                  <a:rPr lang="en-US" altLang="ko-KR" dirty="0"/>
                  <a:t>Signing message m</a:t>
                </a:r>
              </a:p>
              <a:p>
                <a:pPr lvl="1">
                  <a:lnSpc>
                    <a:spcPct val="170000"/>
                  </a:lnSpc>
                </a:pPr>
                <a:r>
                  <a:rPr lang="en-US" altLang="ko-KR" sz="2400" dirty="0"/>
                  <a:t>Select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𝑘</m:t>
                        </m:r>
                      </m:e>
                      <m:sub>
                        <m:r>
                          <a:rPr lang="en-US" altLang="ko-KR" b="0" i="1" smtClean="0">
                            <a:latin typeface="Cambria Math" panose="02040503050406030204" pitchFamily="18" charset="0"/>
                          </a:rPr>
                          <m:t>𝑖</m:t>
                        </m:r>
                      </m:sub>
                    </m:sSub>
                  </m:oMath>
                </a14:m>
                <a:r>
                  <a:rPr lang="en-US" altLang="ko-KR" sz="2400" dirty="0"/>
                  <a:t> in </a:t>
                </a:r>
                <a14:m>
                  <m:oMath xmlns:m="http://schemas.openxmlformats.org/officeDocument/2006/math">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1, </m:t>
                        </m:r>
                        <m:r>
                          <a:rPr lang="en-US" altLang="ko-KR" b="0" i="1" smtClean="0">
                            <a:latin typeface="Cambria Math" panose="02040503050406030204" pitchFamily="18" charset="0"/>
                            <a:ea typeface="Cambria Math" panose="02040503050406030204" pitchFamily="18" charset="0"/>
                          </a:rPr>
                          <m:t>𝑝</m:t>
                        </m:r>
                        <m:r>
                          <a:rPr lang="en-US" altLang="ko-KR" i="1">
                            <a:latin typeface="Cambria Math" panose="02040503050406030204" pitchFamily="18" charset="0"/>
                            <a:ea typeface="Cambria Math" panose="02040503050406030204" pitchFamily="18" charset="0"/>
                          </a:rPr>
                          <m:t>−1</m:t>
                        </m:r>
                      </m:e>
                    </m:d>
                  </m:oMath>
                </a14:m>
                <a:endParaRPr lang="en-US" altLang="ko-KR" sz="2400" dirty="0"/>
              </a:p>
              <a:p>
                <a:pPr lvl="1">
                  <a:lnSpc>
                    <a:spcPct val="170000"/>
                  </a:lnSpc>
                </a:pPr>
                <a14:m>
                  <m:oMath xmlns:m="http://schemas.openxmlformats.org/officeDocument/2006/math">
                    <m:r>
                      <a:rPr lang="en-US" altLang="ko-KR" i="1">
                        <a:latin typeface="Cambria Math" panose="02040503050406030204" pitchFamily="18" charset="0"/>
                      </a:rPr>
                      <m:t>𝑄</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𝑘</m:t>
                        </m:r>
                      </m:e>
                      <m:sub>
                        <m:r>
                          <a:rPr lang="en-US" altLang="ko-KR" i="1">
                            <a:latin typeface="Cambria Math" panose="02040503050406030204" pitchFamily="18" charset="0"/>
                          </a:rPr>
                          <m:t>𝑖</m:t>
                        </m:r>
                      </m:sub>
                    </m:sSub>
                    <m:r>
                      <a:rPr lang="en-US" altLang="ko-KR" i="1">
                        <a:latin typeface="Cambria Math" panose="02040503050406030204" pitchFamily="18" charset="0"/>
                      </a:rPr>
                      <m:t>𝐺</m:t>
                    </m:r>
                  </m:oMath>
                </a14:m>
                <a:endParaRPr lang="en-US" altLang="ko-KR" dirty="0"/>
              </a:p>
              <a:p>
                <a:pPr lvl="1">
                  <a:lnSpc>
                    <a:spcPct val="170000"/>
                  </a:lnSpc>
                </a:pPr>
                <a14:m>
                  <m:oMath xmlns:m="http://schemas.openxmlformats.org/officeDocument/2006/math">
                    <m:r>
                      <a:rPr lang="en-US" altLang="ko-KR" b="0" i="1" smtClean="0">
                        <a:latin typeface="Cambria Math" panose="02040503050406030204" pitchFamily="18" charset="0"/>
                      </a:rPr>
                      <m:t>𝑃𝑘</m:t>
                    </m:r>
                    <m:r>
                      <a:rPr lang="en-US" altLang="ko-KR" i="1">
                        <a:latin typeface="Cambria Math" panose="02040503050406030204" pitchFamily="18" charset="0"/>
                      </a:rPr>
                      <m:t>= </m:t>
                    </m:r>
                    <m:nary>
                      <m:naryPr>
                        <m:chr m:val="∏"/>
                        <m:limLoc m:val="subSup"/>
                        <m:ctrlPr>
                          <a:rPr lang="en-US" altLang="ko-KR" i="1">
                            <a:latin typeface="Cambria Math" panose="02040503050406030204" pitchFamily="18" charset="0"/>
                          </a:rPr>
                        </m:ctrlPr>
                      </m:naryPr>
                      <m:sub>
                        <m:r>
                          <m:rPr>
                            <m:brk m:alnAt="25"/>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𝑛</m:t>
                        </m:r>
                      </m:sup>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𝑝𝑘</m:t>
                            </m:r>
                          </m:e>
                          <m:sub>
                            <m:r>
                              <a:rPr lang="en-US" altLang="ko-KR" i="1">
                                <a:latin typeface="Cambria Math" panose="02040503050406030204" pitchFamily="18" charset="0"/>
                              </a:rPr>
                              <m:t>𝑖</m:t>
                            </m:r>
                          </m:sub>
                        </m:sSub>
                      </m:e>
                    </m:nary>
                    <m:r>
                      <a:rPr lang="en-US" altLang="ko-KR" i="1">
                        <a:latin typeface="Cambria Math" panose="02040503050406030204" pitchFamily="18" charset="0"/>
                      </a:rPr>
                      <m:t> </m:t>
                    </m:r>
                  </m:oMath>
                </a14:m>
                <a:endParaRPr lang="en-US" altLang="ko-KR" sz="2400" dirty="0"/>
              </a:p>
              <a:p>
                <a:pPr lvl="1">
                  <a:lnSpc>
                    <a:spcPct val="170000"/>
                  </a:lnSpc>
                </a:pPr>
                <a14:m>
                  <m:oMath xmlns:m="http://schemas.openxmlformats.org/officeDocument/2006/math">
                    <m:r>
                      <a:rPr lang="en-US" altLang="ko-KR" b="0" i="1" smtClean="0">
                        <a:latin typeface="Cambria Math" panose="02040503050406030204" pitchFamily="18" charset="0"/>
                      </a:rPr>
                      <m:t>𝑄</m:t>
                    </m:r>
                    <m:r>
                      <a:rPr lang="en-US" altLang="ko-KR" i="1">
                        <a:latin typeface="Cambria Math" panose="02040503050406030204" pitchFamily="18" charset="0"/>
                      </a:rPr>
                      <m:t>= </m:t>
                    </m:r>
                    <m:nary>
                      <m:naryPr>
                        <m:chr m:val="∏"/>
                        <m:limLoc m:val="subSup"/>
                        <m:ctrlPr>
                          <a:rPr lang="en-US" altLang="ko-KR" i="1">
                            <a:latin typeface="Cambria Math" panose="02040503050406030204" pitchFamily="18" charset="0"/>
                          </a:rPr>
                        </m:ctrlPr>
                      </m:naryPr>
                      <m:sub>
                        <m:r>
                          <m:rPr>
                            <m:brk m:alnAt="25"/>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𝑛</m:t>
                        </m:r>
                      </m:sup>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i="1">
                                <a:latin typeface="Cambria Math" panose="02040503050406030204" pitchFamily="18" charset="0"/>
                              </a:rPr>
                              <m:t>𝑖</m:t>
                            </m:r>
                          </m:sub>
                        </m:sSub>
                      </m:e>
                    </m:nary>
                  </m:oMath>
                </a14:m>
                <a:endParaRPr lang="en-US" altLang="ko-KR" dirty="0"/>
              </a:p>
              <a:p>
                <a:pPr lvl="1">
                  <a:lnSpc>
                    <a:spcPct val="170000"/>
                  </a:lnSpc>
                </a:pPr>
                <a14:m>
                  <m:oMath xmlns:m="http://schemas.openxmlformats.org/officeDocument/2006/math">
                    <m:r>
                      <a:rPr lang="en-US" altLang="ko-KR" sz="2400" b="0" i="1" smtClean="0">
                        <a:latin typeface="Cambria Math" panose="02040503050406030204" pitchFamily="18" charset="0"/>
                      </a:rPr>
                      <m:t>𝑟</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𝐻</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𝑄</m:t>
                        </m:r>
                        <m:d>
                          <m:dPr>
                            <m:begChr m:val="|"/>
                            <m:endChr m:val="|"/>
                            <m:ctrlPr>
                              <a:rPr lang="en-US" altLang="ko-KR" sz="2400" b="0" i="1" smtClean="0">
                                <a:latin typeface="Cambria Math" panose="02040503050406030204" pitchFamily="18" charset="0"/>
                              </a:rPr>
                            </m:ctrlPr>
                          </m:dPr>
                          <m:e>
                            <m:d>
                              <m:dPr>
                                <m:begChr m:val="|"/>
                                <m:endChr m:val="|"/>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𝑝𝑘</m:t>
                                </m:r>
                              </m:e>
                            </m:d>
                          </m:e>
                        </m:d>
                        <m:r>
                          <a:rPr lang="en-US" altLang="ko-KR" sz="2400" b="0" i="1" smtClean="0">
                            <a:latin typeface="Cambria Math" panose="02040503050406030204" pitchFamily="18" charset="0"/>
                          </a:rPr>
                          <m:t>𝑚</m:t>
                        </m:r>
                      </m:e>
                    </m:d>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𝑚𝑜𝑑</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𝑝</m:t>
                    </m:r>
                  </m:oMath>
                </a14:m>
                <a:endParaRPr lang="en-US" altLang="ko-KR" sz="2400" b="0" dirty="0"/>
              </a:p>
              <a:p>
                <a:pPr lvl="1">
                  <a:lnSpc>
                    <a:spcPct val="170000"/>
                  </a:lnSpc>
                </a:pP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𝑠</m:t>
                        </m:r>
                      </m:e>
                      <m:sub>
                        <m:r>
                          <a:rPr lang="en-US" altLang="ko-KR" i="1">
                            <a:latin typeface="Cambria Math" panose="02040503050406030204" pitchFamily="18" charset="0"/>
                          </a:rPr>
                          <m:t>𝑖</m:t>
                        </m:r>
                      </m:sub>
                    </m:sSub>
                    <m:r>
                      <a:rPr lang="en-US" altLang="ko-KR" sz="2400"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𝑘</m:t>
                        </m:r>
                      </m:e>
                      <m:sub>
                        <m:r>
                          <a:rPr lang="en-US" altLang="ko-KR" i="1">
                            <a:latin typeface="Cambria Math" panose="02040503050406030204" pitchFamily="18" charset="0"/>
                          </a:rPr>
                          <m:t>𝑖</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𝑟</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𝑠</m:t>
                    </m:r>
                    <m:sSub>
                      <m:sSubPr>
                        <m:ctrlPr>
                          <a:rPr lang="en-US" altLang="ko-KR" i="1">
                            <a:latin typeface="Cambria Math" panose="02040503050406030204" pitchFamily="18" charset="0"/>
                          </a:rPr>
                        </m:ctrlPr>
                      </m:sSubPr>
                      <m:e>
                        <m:r>
                          <a:rPr lang="en-US" altLang="ko-KR" i="1">
                            <a:latin typeface="Cambria Math" panose="02040503050406030204" pitchFamily="18" charset="0"/>
                          </a:rPr>
                          <m:t>𝑘</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 </m:t>
                    </m:r>
                    <m:r>
                      <a:rPr lang="en-US" altLang="ko-KR" sz="2400" b="0" i="1" smtClean="0">
                        <a:latin typeface="Cambria Math" panose="02040503050406030204" pitchFamily="18" charset="0"/>
                      </a:rPr>
                      <m:t>𝑚𝑜𝑑</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𝑝</m:t>
                    </m:r>
                  </m:oMath>
                </a14:m>
                <a:endParaRPr lang="en-US" altLang="ko-KR" sz="2400" b="0" dirty="0"/>
              </a:p>
              <a:p>
                <a:pPr lvl="1">
                  <a:lnSpc>
                    <a:spcPct val="170000"/>
                  </a:lnSpc>
                </a:pPr>
                <a14:m>
                  <m:oMath xmlns:m="http://schemas.openxmlformats.org/officeDocument/2006/math">
                    <m:r>
                      <a:rPr lang="en-US" altLang="ko-KR" sz="2400" b="0" i="1" smtClean="0">
                        <a:latin typeface="Cambria Math" panose="02040503050406030204" pitchFamily="18" charset="0"/>
                      </a:rPr>
                      <m:t>𝑆</m:t>
                    </m:r>
                    <m:r>
                      <a:rPr lang="en-US" altLang="ko-KR" sz="2400" b="0" i="1" smtClean="0">
                        <a:latin typeface="Cambria Math" panose="02040503050406030204" pitchFamily="18" charset="0"/>
                      </a:rPr>
                      <m:t>= </m:t>
                    </m:r>
                    <m:nary>
                      <m:naryPr>
                        <m:chr m:val="∑"/>
                        <m:limLoc m:val="subSup"/>
                        <m:ctrlPr>
                          <a:rPr lang="en-US" altLang="ko-KR" sz="2400" b="0" i="1" smtClean="0">
                            <a:latin typeface="Cambria Math" panose="02040503050406030204" pitchFamily="18" charset="0"/>
                          </a:rPr>
                        </m:ctrlPr>
                      </m:naryPr>
                      <m:sub>
                        <m:r>
                          <m:rPr>
                            <m:brk m:alnAt="25"/>
                          </m:rPr>
                          <a:rPr lang="en-US" altLang="ko-KR" sz="2400" b="0" i="1" smtClean="0">
                            <a:latin typeface="Cambria Math" panose="02040503050406030204" pitchFamily="18" charset="0"/>
                          </a:rPr>
                          <m:t>𝑖</m:t>
                        </m:r>
                        <m:r>
                          <a:rPr lang="en-US" altLang="ko-KR" sz="2400" b="0" i="1" smtClean="0">
                            <a:latin typeface="Cambria Math" panose="02040503050406030204" pitchFamily="18" charset="0"/>
                          </a:rPr>
                          <m:t>=1</m:t>
                        </m:r>
                      </m:sub>
                      <m:sup>
                        <m:r>
                          <a:rPr lang="en-US" altLang="ko-KR" sz="2400" b="0" i="1" smtClean="0">
                            <a:latin typeface="Cambria Math" panose="02040503050406030204" pitchFamily="18" charset="0"/>
                          </a:rPr>
                          <m:t>𝑛</m:t>
                        </m:r>
                      </m:sup>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𝑆</m:t>
                            </m:r>
                          </m:e>
                          <m:sub>
                            <m:r>
                              <a:rPr lang="en-US" altLang="ko-KR" sz="2400" b="0" i="1" smtClean="0">
                                <a:latin typeface="Cambria Math" panose="02040503050406030204" pitchFamily="18" charset="0"/>
                              </a:rPr>
                              <m:t>𝑖</m:t>
                            </m:r>
                          </m:sub>
                        </m:sSub>
                      </m:e>
                    </m:nary>
                  </m:oMath>
                </a14:m>
                <a:endParaRPr lang="en-US" altLang="ko-KR" sz="2400" dirty="0"/>
              </a:p>
              <a:p>
                <a:pPr lvl="1">
                  <a:lnSpc>
                    <a:spcPct val="170000"/>
                  </a:lnSpc>
                </a:pPr>
                <a:r>
                  <a:rPr lang="en-US" altLang="ko-KR" dirty="0"/>
                  <a:t>Signature: </a:t>
                </a:r>
                <a14:m>
                  <m:oMath xmlns:m="http://schemas.openxmlformats.org/officeDocument/2006/math">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𝑟</m:t>
                        </m:r>
                        <m:r>
                          <a:rPr lang="en-US" altLang="ko-KR" b="0" i="1" smtClean="0">
                            <a:latin typeface="Cambria Math" panose="02040503050406030204" pitchFamily="18" charset="0"/>
                          </a:rPr>
                          <m:t>, </m:t>
                        </m:r>
                        <m:r>
                          <a:rPr lang="en-US" altLang="ko-KR" b="0" i="1" smtClean="0">
                            <a:latin typeface="Cambria Math" panose="02040503050406030204" pitchFamily="18" charset="0"/>
                          </a:rPr>
                          <m:t>𝑆</m:t>
                        </m:r>
                      </m:e>
                    </m:d>
                  </m:oMath>
                </a14:m>
                <a:endParaRPr lang="en-US" altLang="ko-KR" sz="2400" dirty="0"/>
              </a:p>
              <a:p>
                <a:pPr lvl="1">
                  <a:lnSpc>
                    <a:spcPct val="150000"/>
                  </a:lnSpc>
                </a:pPr>
                <a:endParaRPr lang="en-US" altLang="ko-KR" sz="2400" b="0" dirty="0"/>
              </a:p>
              <a:p>
                <a:pPr lvl="1">
                  <a:lnSpc>
                    <a:spcPct val="150000"/>
                  </a:lnSpc>
                </a:pPr>
                <a:endParaRPr lang="ko-KR" altLang="en-US" dirty="0"/>
              </a:p>
            </p:txBody>
          </p:sp>
        </mc:Choice>
        <mc:Fallback>
          <p:sp>
            <p:nvSpPr>
              <p:cNvPr id="3" name="내용 개체 틀 2">
                <a:extLst>
                  <a:ext uri="{FF2B5EF4-FFF2-40B4-BE49-F238E27FC236}">
                    <a16:creationId xmlns:a16="http://schemas.microsoft.com/office/drawing/2014/main" id="{6D51F54A-0A65-4DEF-B79C-934A5B1C3B8F}"/>
                  </a:ext>
                </a:extLst>
              </p:cNvPr>
              <p:cNvSpPr>
                <a:spLocks noGrp="1" noRot="1" noChangeAspect="1" noMove="1" noResize="1" noEditPoints="1" noAdjustHandles="1" noChangeArrowheads="1" noChangeShapeType="1" noTextEdit="1"/>
              </p:cNvSpPr>
              <p:nvPr>
                <p:ph idx="1"/>
              </p:nvPr>
            </p:nvSpPr>
            <p:spPr>
              <a:xfrm>
                <a:off x="838200" y="1573698"/>
                <a:ext cx="10515600" cy="4799110"/>
              </a:xfrm>
              <a:blipFill>
                <a:blip r:embed="rId2"/>
                <a:stretch>
                  <a:fillRect l="-40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16217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44747F-7C0A-456F-9255-4B7915DBA5A0}"/>
              </a:ext>
            </a:extLst>
          </p:cNvPr>
          <p:cNvSpPr>
            <a:spLocks noGrp="1"/>
          </p:cNvSpPr>
          <p:nvPr>
            <p:ph type="title"/>
          </p:nvPr>
        </p:nvSpPr>
        <p:spPr/>
        <p:txBody>
          <a:bodyPr/>
          <a:lstStyle/>
          <a:p>
            <a:r>
              <a:rPr lang="en-US" altLang="ko-KR" dirty="0"/>
              <a:t>EC-</a:t>
            </a:r>
            <a:r>
              <a:rPr lang="en-US" altLang="ko-KR" dirty="0" err="1"/>
              <a:t>Schnorr</a:t>
            </a:r>
            <a:r>
              <a:rPr lang="en-US" altLang="ko-KR" dirty="0"/>
              <a:t> multi-signature</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6D51F54A-0A65-4DEF-B79C-934A5B1C3B8F}"/>
                  </a:ext>
                </a:extLst>
              </p:cNvPr>
              <p:cNvSpPr>
                <a:spLocks noGrp="1"/>
              </p:cNvSpPr>
              <p:nvPr>
                <p:ph idx="1"/>
              </p:nvPr>
            </p:nvSpPr>
            <p:spPr>
              <a:xfrm>
                <a:off x="838200" y="1573698"/>
                <a:ext cx="10515600" cy="4799110"/>
              </a:xfrm>
            </p:spPr>
            <p:txBody>
              <a:bodyPr>
                <a:normAutofit/>
              </a:bodyPr>
              <a:lstStyle/>
              <a:p>
                <a:pPr>
                  <a:lnSpc>
                    <a:spcPct val="170000"/>
                  </a:lnSpc>
                </a:pPr>
                <a:r>
                  <a:rPr lang="en-US" altLang="ko-KR" sz="2400" dirty="0"/>
                  <a:t>Verify</a:t>
                </a:r>
              </a:p>
              <a:p>
                <a:pPr lvl="1">
                  <a:lnSpc>
                    <a:spcPct val="170000"/>
                  </a:lnSpc>
                </a:pPr>
                <a14:m>
                  <m:oMath xmlns:m="http://schemas.openxmlformats.org/officeDocument/2006/math">
                    <m:r>
                      <a:rPr lang="en-US" altLang="ko-KR" sz="2000" b="0" i="1" smtClean="0">
                        <a:latin typeface="Cambria Math" panose="02040503050406030204" pitchFamily="18" charset="0"/>
                      </a:rPr>
                      <m:t>𝑄</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𝑆𝐺</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𝑟</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𝑃𝑘</m:t>
                    </m:r>
                  </m:oMath>
                </a14:m>
                <a:endParaRPr lang="en-US" altLang="ko-KR" sz="2000" b="0" dirty="0"/>
              </a:p>
              <a:p>
                <a:pPr lvl="1">
                  <a:lnSpc>
                    <a:spcPct val="170000"/>
                  </a:lnSpc>
                </a:pPr>
                <a14:m>
                  <m:oMath xmlns:m="http://schemas.openxmlformats.org/officeDocument/2006/math">
                    <m:r>
                      <a:rPr lang="en-US" altLang="ko-KR" sz="2000" b="0" i="1" smtClean="0">
                        <a:latin typeface="Cambria Math" panose="02040503050406030204" pitchFamily="18" charset="0"/>
                      </a:rPr>
                      <m:t>𝑣</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𝐻</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𝑄</m:t>
                        </m:r>
                        <m:d>
                          <m:dPr>
                            <m:begChr m:val="|"/>
                            <m:endChr m:val="|"/>
                            <m:ctrlPr>
                              <a:rPr lang="en-US" altLang="ko-KR" sz="2000" b="0" i="1" smtClean="0">
                                <a:latin typeface="Cambria Math" panose="02040503050406030204" pitchFamily="18" charset="0"/>
                              </a:rPr>
                            </m:ctrlPr>
                          </m:dPr>
                          <m:e>
                            <m:d>
                              <m:dPr>
                                <m:begChr m:val="|"/>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𝑃𝑘</m:t>
                                </m:r>
                              </m:e>
                            </m:d>
                          </m:e>
                        </m:d>
                        <m:r>
                          <a:rPr lang="en-US" altLang="ko-KR" sz="2000" b="0" i="1" smtClean="0">
                            <a:latin typeface="Cambria Math" panose="02040503050406030204" pitchFamily="18" charset="0"/>
                          </a:rPr>
                          <m:t>𝑚</m:t>
                        </m:r>
                      </m:e>
                    </m:d>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𝑚𝑜𝑑</m:t>
                    </m:r>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𝑝</m:t>
                    </m:r>
                  </m:oMath>
                </a14:m>
                <a:endParaRPr lang="en-US" altLang="ko-KR" sz="2000" b="0" dirty="0"/>
              </a:p>
              <a:p>
                <a:pPr lvl="1">
                  <a:lnSpc>
                    <a:spcPct val="170000"/>
                  </a:lnSpc>
                </a:pPr>
                <a:r>
                  <a:rPr lang="en-US" altLang="ko-KR" sz="2000" dirty="0"/>
                  <a:t>If </a:t>
                </a:r>
                <a14:m>
                  <m:oMath xmlns:m="http://schemas.openxmlformats.org/officeDocument/2006/math">
                    <m:r>
                      <a:rPr lang="en-US" altLang="ko-KR" sz="2000" b="0" i="1" smtClean="0">
                        <a:latin typeface="Cambria Math" panose="02040503050406030204" pitchFamily="18" charset="0"/>
                      </a:rPr>
                      <m:t>𝑣</m:t>
                    </m:r>
                    <m:r>
                      <a:rPr lang="en-US" altLang="ko-KR" sz="2000" b="0" i="0" smtClean="0">
                        <a:latin typeface="Cambria Math" panose="02040503050406030204" pitchFamily="18" charset="0"/>
                      </a:rPr>
                      <m:t>=</m:t>
                    </m:r>
                    <m:r>
                      <m:rPr>
                        <m:sty m:val="p"/>
                      </m:rPr>
                      <a:rPr lang="en-US" altLang="ko-KR" sz="2000" b="0" i="0" smtClean="0">
                        <a:latin typeface="Cambria Math" panose="02040503050406030204" pitchFamily="18" charset="0"/>
                      </a:rPr>
                      <m:t>r</m:t>
                    </m:r>
                  </m:oMath>
                </a14:m>
                <a:r>
                  <a:rPr lang="en-US" altLang="ko-KR" sz="2000" dirty="0"/>
                  <a:t> return 1, else 0</a:t>
                </a:r>
              </a:p>
              <a:p>
                <a:pPr lvl="1">
                  <a:lnSpc>
                    <a:spcPct val="150000"/>
                  </a:lnSpc>
                </a:pPr>
                <a:endParaRPr lang="en-US" altLang="ko-KR" sz="2400" b="0" dirty="0"/>
              </a:p>
              <a:p>
                <a:pPr lvl="1">
                  <a:lnSpc>
                    <a:spcPct val="150000"/>
                  </a:lnSpc>
                </a:pPr>
                <a:endParaRPr lang="ko-KR" altLang="en-US" dirty="0"/>
              </a:p>
            </p:txBody>
          </p:sp>
        </mc:Choice>
        <mc:Fallback>
          <p:sp>
            <p:nvSpPr>
              <p:cNvPr id="3" name="내용 개체 틀 2">
                <a:extLst>
                  <a:ext uri="{FF2B5EF4-FFF2-40B4-BE49-F238E27FC236}">
                    <a16:creationId xmlns:a16="http://schemas.microsoft.com/office/drawing/2014/main" id="{6D51F54A-0A65-4DEF-B79C-934A5B1C3B8F}"/>
                  </a:ext>
                </a:extLst>
              </p:cNvPr>
              <p:cNvSpPr>
                <a:spLocks noGrp="1" noRot="1" noChangeAspect="1" noMove="1" noResize="1" noEditPoints="1" noAdjustHandles="1" noChangeArrowheads="1" noChangeShapeType="1" noTextEdit="1"/>
              </p:cNvSpPr>
              <p:nvPr>
                <p:ph idx="1"/>
              </p:nvPr>
            </p:nvSpPr>
            <p:spPr>
              <a:xfrm>
                <a:off x="838200" y="1573698"/>
                <a:ext cx="10515600" cy="4799110"/>
              </a:xfrm>
              <a:blipFill>
                <a:blip r:embed="rId2"/>
                <a:stretch>
                  <a:fillRect l="-81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7513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7D595F-D1E7-498E-9FF9-6A101CBF7C66}"/>
              </a:ext>
            </a:extLst>
          </p:cNvPr>
          <p:cNvSpPr>
            <a:spLocks noGrp="1"/>
          </p:cNvSpPr>
          <p:nvPr>
            <p:ph type="title"/>
          </p:nvPr>
        </p:nvSpPr>
        <p:spPr/>
        <p:txBody>
          <a:bodyPr/>
          <a:lstStyle/>
          <a:p>
            <a:r>
              <a:rPr lang="en-US" altLang="ko-KR" dirty="0"/>
              <a:t>Domain</a:t>
            </a:r>
            <a:r>
              <a:rPr lang="ko-KR" altLang="en-US" dirty="0"/>
              <a:t> </a:t>
            </a:r>
            <a:r>
              <a:rPr lang="en-US" altLang="ko-KR" dirty="0"/>
              <a:t>Parameters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39065573-584E-411F-BA82-9B3A3F08125B}"/>
                  </a:ext>
                </a:extLst>
              </p:cNvPr>
              <p:cNvSpPr>
                <a:spLocks noGrp="1"/>
              </p:cNvSpPr>
              <p:nvPr>
                <p:ph idx="1"/>
              </p:nvPr>
            </p:nvSpPr>
            <p:spPr>
              <a:xfrm>
                <a:off x="838200" y="1825625"/>
                <a:ext cx="10515600" cy="3912702"/>
              </a:xfrm>
            </p:spPr>
            <p:txBody>
              <a:bodyPr>
                <a:normAutofit fontScale="85000" lnSpcReduction="20000"/>
              </a:bodyPr>
              <a:lstStyle/>
              <a:p>
                <a:pPr>
                  <a:lnSpc>
                    <a:spcPct val="150000"/>
                  </a:lnSpc>
                </a:pPr>
                <a:r>
                  <a:rPr lang="en-US" altLang="ko-KR" dirty="0"/>
                  <a:t>Elliptic curve algorithms will work in a cyclic subgroup of an elliptic curve over a finite field</a:t>
                </a:r>
              </a:p>
              <a:p>
                <a:pPr>
                  <a:lnSpc>
                    <a:spcPct val="150000"/>
                  </a:lnSpc>
                </a:pPr>
                <a:r>
                  <a:rPr lang="en-US" altLang="ko-KR" dirty="0"/>
                  <a:t>Algorithm will need the parameter</a:t>
                </a:r>
              </a:p>
              <a:p>
                <a:pPr lvl="1">
                  <a:lnSpc>
                    <a:spcPct val="150000"/>
                  </a:lnSpc>
                </a:pPr>
                <a:r>
                  <a:rPr lang="en-US" altLang="ko-KR" dirty="0"/>
                  <a:t>The prime </a:t>
                </a:r>
                <a14:m>
                  <m:oMath xmlns:m="http://schemas.openxmlformats.org/officeDocument/2006/math">
                    <m:r>
                      <a:rPr lang="en-US" altLang="ko-KR" b="0" i="1" smtClean="0">
                        <a:latin typeface="Cambria Math" panose="02040503050406030204" pitchFamily="18" charset="0"/>
                      </a:rPr>
                      <m:t>𝑝</m:t>
                    </m:r>
                  </m:oMath>
                </a14:m>
                <a:r>
                  <a:rPr lang="ko-KR" altLang="en-US" dirty="0"/>
                  <a:t> </a:t>
                </a:r>
                <a:r>
                  <a:rPr lang="en-US" altLang="ko-KR" dirty="0"/>
                  <a:t>that specifies the size of the finite field</a:t>
                </a:r>
              </a:p>
              <a:p>
                <a:pPr lvl="1">
                  <a:lnSpc>
                    <a:spcPct val="150000"/>
                  </a:lnSpc>
                </a:pPr>
                <a:r>
                  <a:rPr lang="en-US" altLang="ko-KR" dirty="0"/>
                  <a:t>The coefficients </a:t>
                </a:r>
                <a14:m>
                  <m:oMath xmlns:m="http://schemas.openxmlformats.org/officeDocument/2006/math">
                    <m:r>
                      <a:rPr lang="en-US" altLang="ko-KR" b="0" i="1" smtClean="0">
                        <a:latin typeface="Cambria Math" panose="02040503050406030204" pitchFamily="18" charset="0"/>
                      </a:rPr>
                      <m:t>𝑎</m:t>
                    </m:r>
                  </m:oMath>
                </a14:m>
                <a:r>
                  <a:rPr lang="ko-KR" altLang="en-US" dirty="0"/>
                  <a:t> </a:t>
                </a:r>
                <a:r>
                  <a:rPr lang="en-US" altLang="ko-KR" dirty="0"/>
                  <a:t>and </a:t>
                </a:r>
                <a14:m>
                  <m:oMath xmlns:m="http://schemas.openxmlformats.org/officeDocument/2006/math">
                    <m:r>
                      <a:rPr lang="en-US" altLang="ko-KR" b="0" i="1" smtClean="0">
                        <a:latin typeface="Cambria Math" panose="02040503050406030204" pitchFamily="18" charset="0"/>
                      </a:rPr>
                      <m:t>𝑏</m:t>
                    </m:r>
                  </m:oMath>
                </a14:m>
                <a:r>
                  <a:rPr lang="ko-KR" altLang="en-US" dirty="0"/>
                  <a:t> </a:t>
                </a:r>
                <a:r>
                  <a:rPr lang="en-US" altLang="ko-KR" dirty="0"/>
                  <a:t>of the elliptic curve equation</a:t>
                </a:r>
              </a:p>
              <a:p>
                <a:pPr lvl="1">
                  <a:lnSpc>
                    <a:spcPct val="150000"/>
                  </a:lnSpc>
                </a:pPr>
                <a:r>
                  <a:rPr lang="en-US" altLang="ko-KR" dirty="0"/>
                  <a:t>The base point </a:t>
                </a:r>
                <a14:m>
                  <m:oMath xmlns:m="http://schemas.openxmlformats.org/officeDocument/2006/math">
                    <m:r>
                      <a:rPr lang="en-US" altLang="ko-KR" b="0" i="1" smtClean="0">
                        <a:latin typeface="Cambria Math" panose="02040503050406030204" pitchFamily="18" charset="0"/>
                      </a:rPr>
                      <m:t>𝐺</m:t>
                    </m:r>
                  </m:oMath>
                </a14:m>
                <a:r>
                  <a:rPr lang="ko-KR" altLang="en-US" dirty="0"/>
                  <a:t> </a:t>
                </a:r>
                <a:r>
                  <a:rPr lang="en-US" altLang="ko-KR" dirty="0"/>
                  <a:t>that generates our subgroup</a:t>
                </a:r>
              </a:p>
              <a:p>
                <a:pPr lvl="1">
                  <a:lnSpc>
                    <a:spcPct val="150000"/>
                  </a:lnSpc>
                </a:pPr>
                <a:r>
                  <a:rPr lang="en-US" altLang="ko-KR" dirty="0"/>
                  <a:t>The order </a:t>
                </a:r>
                <a14:m>
                  <m:oMath xmlns:m="http://schemas.openxmlformats.org/officeDocument/2006/math">
                    <m:r>
                      <a:rPr lang="en-US" altLang="ko-KR" b="0" i="1" smtClean="0">
                        <a:latin typeface="Cambria Math" panose="02040503050406030204" pitchFamily="18" charset="0"/>
                      </a:rPr>
                      <m:t>𝑛</m:t>
                    </m:r>
                  </m:oMath>
                </a14:m>
                <a:r>
                  <a:rPr lang="ko-KR" altLang="en-US" dirty="0"/>
                  <a:t> </a:t>
                </a:r>
                <a:r>
                  <a:rPr lang="en-US" altLang="ko-KR" dirty="0"/>
                  <a:t>of the subgroup</a:t>
                </a:r>
              </a:p>
              <a:p>
                <a:pPr lvl="1">
                  <a:lnSpc>
                    <a:spcPct val="150000"/>
                  </a:lnSpc>
                </a:pPr>
                <a:r>
                  <a:rPr lang="en-US" altLang="ko-KR" dirty="0"/>
                  <a:t>The cofactor </a:t>
                </a:r>
                <a14:m>
                  <m:oMath xmlns:m="http://schemas.openxmlformats.org/officeDocument/2006/math">
                    <m:r>
                      <a:rPr lang="en-US" altLang="ko-KR" b="0" i="1" smtClean="0">
                        <a:latin typeface="Cambria Math" panose="02040503050406030204" pitchFamily="18" charset="0"/>
                      </a:rPr>
                      <m:t>h</m:t>
                    </m:r>
                  </m:oMath>
                </a14:m>
                <a:r>
                  <a:rPr lang="ko-KR" altLang="en-US" dirty="0"/>
                  <a:t> </a:t>
                </a:r>
                <a:r>
                  <a:rPr lang="en-US" altLang="ko-KR" dirty="0"/>
                  <a:t>of the subgroup</a:t>
                </a:r>
              </a:p>
            </p:txBody>
          </p:sp>
        </mc:Choice>
        <mc:Fallback xmlns="">
          <p:sp>
            <p:nvSpPr>
              <p:cNvPr id="3" name="내용 개체 틀 2">
                <a:extLst>
                  <a:ext uri="{FF2B5EF4-FFF2-40B4-BE49-F238E27FC236}">
                    <a16:creationId xmlns:a16="http://schemas.microsoft.com/office/drawing/2014/main" id="{39065573-584E-411F-BA82-9B3A3F08125B}"/>
                  </a:ext>
                </a:extLst>
              </p:cNvPr>
              <p:cNvSpPr>
                <a:spLocks noGrp="1" noRot="1" noChangeAspect="1" noMove="1" noResize="1" noEditPoints="1" noAdjustHandles="1" noChangeArrowheads="1" noChangeShapeType="1" noTextEdit="1"/>
              </p:cNvSpPr>
              <p:nvPr>
                <p:ph idx="1"/>
              </p:nvPr>
            </p:nvSpPr>
            <p:spPr>
              <a:xfrm>
                <a:off x="838200" y="1825625"/>
                <a:ext cx="10515600" cy="3912702"/>
              </a:xfrm>
              <a:blipFill>
                <a:blip r:embed="rId2"/>
                <a:stretch>
                  <a:fillRect l="-812" b="-249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내용 개체 틀 2">
                <a:extLst>
                  <a:ext uri="{FF2B5EF4-FFF2-40B4-BE49-F238E27FC236}">
                    <a16:creationId xmlns:a16="http://schemas.microsoft.com/office/drawing/2014/main" id="{7A122B23-31D2-45AF-AF6C-EC41FA2F0F9E}"/>
                  </a:ext>
                </a:extLst>
              </p:cNvPr>
              <p:cNvSpPr txBox="1">
                <a:spLocks/>
              </p:cNvSpPr>
              <p:nvPr/>
            </p:nvSpPr>
            <p:spPr>
              <a:xfrm>
                <a:off x="915955" y="5696420"/>
                <a:ext cx="10515600" cy="864927"/>
              </a:xfrm>
              <a:prstGeom prst="rect">
                <a:avLst/>
              </a:prstGeom>
            </p:spPr>
            <p:txBody>
              <a:bodyPr vert="horz" lIns="91440" tIns="45720" rIns="91440" bIns="45720" rtlCol="0">
                <a:normAutofit fontScale="850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dirty="0"/>
                  <a:t>Domain parameters for our algorithms are the sextuple (</a:t>
                </a:r>
                <a14:m>
                  <m:oMath xmlns:m="http://schemas.openxmlformats.org/officeDocument/2006/math">
                    <m:r>
                      <a:rPr lang="en-US" altLang="ko-KR" b="0" i="1" smtClean="0">
                        <a:latin typeface="Cambria Math" panose="02040503050406030204" pitchFamily="18" charset="0"/>
                      </a:rPr>
                      <m:t>𝑝</m:t>
                    </m:r>
                    <m:r>
                      <a:rPr lang="en-US" altLang="ko-KR" b="0" i="1" smtClean="0">
                        <a:latin typeface="Cambria Math" panose="02040503050406030204" pitchFamily="18" charset="0"/>
                      </a:rPr>
                      <m:t>, </m:t>
                    </m:r>
                    <m:r>
                      <a:rPr lang="en-US" altLang="ko-KR" b="0" i="1" smtClean="0">
                        <a:latin typeface="Cambria Math" panose="02040503050406030204" pitchFamily="18" charset="0"/>
                      </a:rPr>
                      <m:t>𝑎</m:t>
                    </m:r>
                    <m:r>
                      <a:rPr lang="en-US" altLang="ko-KR" b="0" i="1" smtClean="0">
                        <a:latin typeface="Cambria Math" panose="02040503050406030204" pitchFamily="18" charset="0"/>
                      </a:rPr>
                      <m:t>, </m:t>
                    </m:r>
                    <m:r>
                      <a:rPr lang="en-US" altLang="ko-KR" b="0" i="1" smtClean="0">
                        <a:latin typeface="Cambria Math" panose="02040503050406030204" pitchFamily="18" charset="0"/>
                      </a:rPr>
                      <m:t>𝑏</m:t>
                    </m:r>
                    <m:r>
                      <a:rPr lang="en-US" altLang="ko-KR" b="0" i="1" smtClean="0">
                        <a:latin typeface="Cambria Math" panose="02040503050406030204" pitchFamily="18" charset="0"/>
                      </a:rPr>
                      <m:t>, </m:t>
                    </m:r>
                    <m:r>
                      <a:rPr lang="en-US" altLang="ko-KR" b="0" i="1" smtClean="0">
                        <a:latin typeface="Cambria Math" panose="02040503050406030204" pitchFamily="18" charset="0"/>
                      </a:rPr>
                      <m:t>𝐺</m:t>
                    </m:r>
                    <m:r>
                      <a:rPr lang="en-US" altLang="ko-KR" b="0" i="1" smtClean="0">
                        <a:latin typeface="Cambria Math" panose="02040503050406030204" pitchFamily="18" charset="0"/>
                      </a:rPr>
                      <m:t>, </m:t>
                    </m:r>
                    <m:r>
                      <a:rPr lang="en-US" altLang="ko-KR" b="0" i="1" smtClean="0">
                        <a:latin typeface="Cambria Math" panose="02040503050406030204" pitchFamily="18" charset="0"/>
                      </a:rPr>
                      <m:t>𝑛</m:t>
                    </m:r>
                    <m:r>
                      <a:rPr lang="en-US" altLang="ko-KR" b="0" i="1" smtClean="0">
                        <a:latin typeface="Cambria Math" panose="02040503050406030204" pitchFamily="18" charset="0"/>
                      </a:rPr>
                      <m:t>, </m:t>
                    </m:r>
                    <m:r>
                      <a:rPr lang="en-US" altLang="ko-KR" b="0" i="1" smtClean="0">
                        <a:latin typeface="Cambria Math" panose="02040503050406030204" pitchFamily="18" charset="0"/>
                      </a:rPr>
                      <m:t>h</m:t>
                    </m:r>
                  </m:oMath>
                </a14:m>
                <a:r>
                  <a:rPr lang="en-US" altLang="ko-KR" dirty="0"/>
                  <a:t>)</a:t>
                </a:r>
              </a:p>
            </p:txBody>
          </p:sp>
        </mc:Choice>
        <mc:Fallback xmlns="">
          <p:sp>
            <p:nvSpPr>
              <p:cNvPr id="9" name="내용 개체 틀 2">
                <a:extLst>
                  <a:ext uri="{FF2B5EF4-FFF2-40B4-BE49-F238E27FC236}">
                    <a16:creationId xmlns:a16="http://schemas.microsoft.com/office/drawing/2014/main" id="{7A122B23-31D2-45AF-AF6C-EC41FA2F0F9E}"/>
                  </a:ext>
                </a:extLst>
              </p:cNvPr>
              <p:cNvSpPr txBox="1">
                <a:spLocks noRot="1" noChangeAspect="1" noMove="1" noResize="1" noEditPoints="1" noAdjustHandles="1" noChangeArrowheads="1" noChangeShapeType="1" noTextEdit="1"/>
              </p:cNvSpPr>
              <p:nvPr/>
            </p:nvSpPr>
            <p:spPr>
              <a:xfrm>
                <a:off x="915955" y="5696420"/>
                <a:ext cx="10515600" cy="864927"/>
              </a:xfrm>
              <a:prstGeom prst="rect">
                <a:avLst/>
              </a:prstGeom>
              <a:blipFill>
                <a:blip r:embed="rId3"/>
                <a:stretch>
                  <a:fillRect l="-75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69636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2FF16B-4A16-46CB-8989-BA4E15B012DD}"/>
              </a:ext>
            </a:extLst>
          </p:cNvPr>
          <p:cNvSpPr>
            <a:spLocks noGrp="1"/>
          </p:cNvSpPr>
          <p:nvPr>
            <p:ph type="title"/>
          </p:nvPr>
        </p:nvSpPr>
        <p:spPr/>
        <p:txBody>
          <a:bodyPr/>
          <a:lstStyle/>
          <a:p>
            <a:r>
              <a:rPr lang="en-US" altLang="ko-KR" dirty="0"/>
              <a:t>Random curves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28D6E40B-B916-41CE-B6EE-98063CA4EC4D}"/>
                  </a:ext>
                </a:extLst>
              </p:cNvPr>
              <p:cNvSpPr>
                <a:spLocks noGrp="1"/>
              </p:cNvSpPr>
              <p:nvPr>
                <p:ph idx="1"/>
              </p:nvPr>
            </p:nvSpPr>
            <p:spPr>
              <a:xfrm>
                <a:off x="838200" y="1825625"/>
                <a:ext cx="10515600" cy="1964979"/>
              </a:xfrm>
            </p:spPr>
            <p:txBody>
              <a:bodyPr>
                <a:normAutofit fontScale="85000" lnSpcReduction="10000"/>
              </a:bodyPr>
              <a:lstStyle/>
              <a:p>
                <a:pPr>
                  <a:lnSpc>
                    <a:spcPct val="150000"/>
                  </a:lnSpc>
                </a:pPr>
                <a:r>
                  <a:rPr lang="en-US" altLang="ko-KR" dirty="0"/>
                  <a:t>Some classes of elliptic curves that are particularly weak</a:t>
                </a:r>
              </a:p>
              <a:p>
                <a:pPr lvl="1">
                  <a:lnSpc>
                    <a:spcPct val="150000"/>
                  </a:lnSpc>
                </a:pPr>
                <a:r>
                  <a:rPr lang="en-US" altLang="ko-KR" b="0" dirty="0"/>
                  <a:t>All the curves that </a:t>
                </a:r>
                <a:r>
                  <a:rPr lang="en-US" altLang="ko-KR" dirty="0"/>
                  <a:t>have </a:t>
                </a:r>
                <a14:m>
                  <m:oMath xmlns:m="http://schemas.openxmlformats.org/officeDocument/2006/math">
                    <m:r>
                      <a:rPr lang="en-US" altLang="ko-KR" b="1" i="1" smtClean="0">
                        <a:latin typeface="Cambria Math" panose="02040503050406030204" pitchFamily="18" charset="0"/>
                      </a:rPr>
                      <m:t>𝒑</m:t>
                    </m:r>
                    <m:r>
                      <a:rPr lang="en-US" altLang="ko-KR" b="1" i="1" smtClean="0">
                        <a:latin typeface="Cambria Math" panose="02040503050406030204" pitchFamily="18" charset="0"/>
                      </a:rPr>
                      <m:t>=</m:t>
                    </m:r>
                    <m:r>
                      <a:rPr lang="en-US" altLang="ko-KR" b="1" i="1" smtClean="0">
                        <a:latin typeface="Cambria Math" panose="02040503050406030204" pitchFamily="18" charset="0"/>
                      </a:rPr>
                      <m:t>𝒉𝒏</m:t>
                    </m:r>
                  </m:oMath>
                </a14:m>
                <a:r>
                  <a:rPr lang="ko-KR" altLang="en-US" b="1" dirty="0"/>
                  <a:t> </a:t>
                </a:r>
                <a:r>
                  <a:rPr lang="en-US" altLang="ko-KR" dirty="0"/>
                  <a:t>(the order of the finite field is equal to the order of the elliptic curve) that are vulnerable to Smart’s attack, which can be used to solve discrete logarithms in polynomial time on a classical computer</a:t>
                </a:r>
                <a:endParaRPr lang="ko-KR" altLang="en-US" dirty="0"/>
              </a:p>
            </p:txBody>
          </p:sp>
        </mc:Choice>
        <mc:Fallback xmlns="">
          <p:sp>
            <p:nvSpPr>
              <p:cNvPr id="3" name="내용 개체 틀 2">
                <a:extLst>
                  <a:ext uri="{FF2B5EF4-FFF2-40B4-BE49-F238E27FC236}">
                    <a16:creationId xmlns:a16="http://schemas.microsoft.com/office/drawing/2014/main" id="{28D6E40B-B916-41CE-B6EE-98063CA4EC4D}"/>
                  </a:ext>
                </a:extLst>
              </p:cNvPr>
              <p:cNvSpPr>
                <a:spLocks noGrp="1" noRot="1" noChangeAspect="1" noMove="1" noResize="1" noEditPoints="1" noAdjustHandles="1" noChangeArrowheads="1" noChangeShapeType="1" noTextEdit="1"/>
              </p:cNvSpPr>
              <p:nvPr>
                <p:ph idx="1"/>
              </p:nvPr>
            </p:nvSpPr>
            <p:spPr>
              <a:xfrm>
                <a:off x="838200" y="1825625"/>
                <a:ext cx="10515600" cy="1964979"/>
              </a:xfrm>
              <a:blipFill>
                <a:blip r:embed="rId2"/>
                <a:stretch>
                  <a:fillRect l="-812" b="-18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내용 개체 틀 2">
                <a:extLst>
                  <a:ext uri="{FF2B5EF4-FFF2-40B4-BE49-F238E27FC236}">
                    <a16:creationId xmlns:a16="http://schemas.microsoft.com/office/drawing/2014/main" id="{A96DAB6C-AD2A-4A7B-9BE5-0485B5C30A59}"/>
                  </a:ext>
                </a:extLst>
              </p:cNvPr>
              <p:cNvSpPr txBox="1">
                <a:spLocks/>
              </p:cNvSpPr>
              <p:nvPr/>
            </p:nvSpPr>
            <p:spPr>
              <a:xfrm>
                <a:off x="838200" y="3790200"/>
                <a:ext cx="10515600" cy="1964979"/>
              </a:xfrm>
              <a:prstGeom prst="rect">
                <a:avLst/>
              </a:prstGeom>
            </p:spPr>
            <p:txBody>
              <a:bodyPr vert="horz" lIns="91440" tIns="45720" rIns="91440" bIns="45720" rtlCol="0">
                <a:normAutofit fontScale="850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dirty="0"/>
                  <a:t>How can we assure that the curve is safe?</a:t>
                </a:r>
              </a:p>
              <a:p>
                <a:pPr lvl="1">
                  <a:lnSpc>
                    <a:spcPct val="150000"/>
                  </a:lnSpc>
                </a:pPr>
                <a:r>
                  <a:rPr lang="en-US" altLang="ko-KR" dirty="0"/>
                  <a:t>Use additional domain parameter: the seed </a:t>
                </a:r>
                <a14:m>
                  <m:oMath xmlns:m="http://schemas.openxmlformats.org/officeDocument/2006/math">
                    <m:r>
                      <a:rPr lang="en-US" altLang="ko-KR" b="0" i="1" smtClean="0">
                        <a:latin typeface="Cambria Math" panose="02040503050406030204" pitchFamily="18" charset="0"/>
                      </a:rPr>
                      <m:t>𝑆</m:t>
                    </m:r>
                  </m:oMath>
                </a14:m>
                <a:endParaRPr lang="en-US" altLang="ko-KR" dirty="0"/>
              </a:p>
              <a:p>
                <a:pPr lvl="1">
                  <a:lnSpc>
                    <a:spcPct val="150000"/>
                  </a:lnSpc>
                </a:pPr>
                <a14:m>
                  <m:oMath xmlns:m="http://schemas.openxmlformats.org/officeDocument/2006/math">
                    <m:r>
                      <a:rPr lang="en-US" altLang="ko-KR" b="0" i="1" smtClean="0">
                        <a:latin typeface="Cambria Math" panose="02040503050406030204" pitchFamily="18" charset="0"/>
                      </a:rPr>
                      <m:t>𝑆</m:t>
                    </m:r>
                  </m:oMath>
                </a14:m>
                <a:r>
                  <a:rPr lang="ko-KR" altLang="en-US" dirty="0"/>
                  <a:t> </a:t>
                </a:r>
                <a:r>
                  <a:rPr lang="en-US" altLang="ko-KR" dirty="0"/>
                  <a:t>is a random number used to generate the coefficients </a:t>
                </a:r>
                <a14:m>
                  <m:oMath xmlns:m="http://schemas.openxmlformats.org/officeDocument/2006/math">
                    <m:r>
                      <a:rPr lang="en-US" altLang="ko-KR" b="0" i="1" smtClean="0">
                        <a:latin typeface="Cambria Math" panose="02040503050406030204" pitchFamily="18" charset="0"/>
                      </a:rPr>
                      <m:t>𝑎</m:t>
                    </m:r>
                  </m:oMath>
                </a14:m>
                <a:r>
                  <a:rPr lang="ko-KR" altLang="en-US" dirty="0"/>
                  <a:t> </a:t>
                </a:r>
                <a:r>
                  <a:rPr lang="en-US" altLang="ko-KR" dirty="0"/>
                  <a:t>and </a:t>
                </a:r>
                <a14:m>
                  <m:oMath xmlns:m="http://schemas.openxmlformats.org/officeDocument/2006/math">
                    <m:r>
                      <a:rPr lang="en-US" altLang="ko-KR" b="0" i="1" smtClean="0">
                        <a:latin typeface="Cambria Math" panose="02040503050406030204" pitchFamily="18" charset="0"/>
                      </a:rPr>
                      <m:t>𝑏</m:t>
                    </m:r>
                    <m:r>
                      <a:rPr lang="en-US" altLang="ko-KR" b="0" i="0" smtClean="0">
                        <a:latin typeface="Cambria Math" panose="02040503050406030204" pitchFamily="18" charset="0"/>
                      </a:rPr>
                      <m:t>,</m:t>
                    </m:r>
                  </m:oMath>
                </a14:m>
                <a:r>
                  <a:rPr lang="ko-KR" altLang="en-US" dirty="0"/>
                  <a:t> </a:t>
                </a:r>
                <a:r>
                  <a:rPr lang="en-US" altLang="ko-KR" dirty="0"/>
                  <a:t>or the base point </a:t>
                </a:r>
                <a14:m>
                  <m:oMath xmlns:m="http://schemas.openxmlformats.org/officeDocument/2006/math">
                    <m:r>
                      <a:rPr lang="en-US" altLang="ko-KR" b="0" i="1" smtClean="0">
                        <a:latin typeface="Cambria Math" panose="02040503050406030204" pitchFamily="18" charset="0"/>
                      </a:rPr>
                      <m:t>𝐺</m:t>
                    </m:r>
                  </m:oMath>
                </a14:m>
                <a:r>
                  <a:rPr lang="en-US" altLang="ko-KR" dirty="0"/>
                  <a:t>, or both</a:t>
                </a:r>
                <a:endParaRPr lang="ko-KR" altLang="en-US" dirty="0"/>
              </a:p>
            </p:txBody>
          </p:sp>
        </mc:Choice>
        <mc:Fallback xmlns="">
          <p:sp>
            <p:nvSpPr>
              <p:cNvPr id="4" name="내용 개체 틀 2">
                <a:extLst>
                  <a:ext uri="{FF2B5EF4-FFF2-40B4-BE49-F238E27FC236}">
                    <a16:creationId xmlns:a16="http://schemas.microsoft.com/office/drawing/2014/main" id="{A96DAB6C-AD2A-4A7B-9BE5-0485B5C30A59}"/>
                  </a:ext>
                </a:extLst>
              </p:cNvPr>
              <p:cNvSpPr txBox="1">
                <a:spLocks noRot="1" noChangeAspect="1" noMove="1" noResize="1" noEditPoints="1" noAdjustHandles="1" noChangeArrowheads="1" noChangeShapeType="1" noTextEdit="1"/>
              </p:cNvSpPr>
              <p:nvPr/>
            </p:nvSpPr>
            <p:spPr>
              <a:xfrm>
                <a:off x="838200" y="3790200"/>
                <a:ext cx="10515600" cy="1964979"/>
              </a:xfrm>
              <a:prstGeom prst="rect">
                <a:avLst/>
              </a:prstGeom>
              <a:blipFill>
                <a:blip r:embed="rId3"/>
                <a:stretch>
                  <a:fillRect l="-812" b="-528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5081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ACCCC5-BF39-4E82-936C-A2255B5ABDB3}"/>
              </a:ext>
            </a:extLst>
          </p:cNvPr>
          <p:cNvSpPr>
            <a:spLocks noGrp="1"/>
          </p:cNvSpPr>
          <p:nvPr>
            <p:ph type="title"/>
          </p:nvPr>
        </p:nvSpPr>
        <p:spPr/>
        <p:txBody>
          <a:bodyPr/>
          <a:lstStyle/>
          <a:p>
            <a:r>
              <a:rPr lang="en-US" altLang="ko-KR" dirty="0"/>
              <a:t>Random curves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3E2B3656-7D86-4898-89CA-79C8EA9FF651}"/>
                  </a:ext>
                </a:extLst>
              </p:cNvPr>
              <p:cNvSpPr>
                <a:spLocks noGrp="1"/>
              </p:cNvSpPr>
              <p:nvPr>
                <p:ph idx="1"/>
              </p:nvPr>
            </p:nvSpPr>
            <p:spPr/>
            <p:txBody>
              <a:bodyPr/>
              <a:lstStyle/>
              <a:p>
                <a14:m>
                  <m:oMath xmlns:m="http://schemas.openxmlformats.org/officeDocument/2006/math">
                    <m:r>
                      <a:rPr lang="en-US" altLang="ko-KR" b="0" i="1" smtClean="0">
                        <a:latin typeface="Cambria Math" panose="02040503050406030204" pitchFamily="18" charset="0"/>
                      </a:rPr>
                      <m:t>𝑎</m:t>
                    </m:r>
                    <m:r>
                      <a:rPr lang="en-US" altLang="ko-KR" b="0" i="1" smtClean="0">
                        <a:latin typeface="Cambria Math" panose="02040503050406030204" pitchFamily="18" charset="0"/>
                      </a:rPr>
                      <m:t>, </m:t>
                    </m:r>
                    <m:r>
                      <a:rPr lang="en-US" altLang="ko-KR" b="0" i="1" smtClean="0">
                        <a:latin typeface="Cambria Math" panose="02040503050406030204" pitchFamily="18" charset="0"/>
                      </a:rPr>
                      <m:t>𝑏</m:t>
                    </m:r>
                    <m:r>
                      <a:rPr lang="en-US" altLang="ko-KR" b="0" i="1" smtClean="0">
                        <a:latin typeface="Cambria Math" panose="02040503050406030204" pitchFamily="18" charset="0"/>
                      </a:rPr>
                      <m:t>, </m:t>
                    </m:r>
                    <m:r>
                      <a:rPr lang="en-US" altLang="ko-KR" b="0" i="1" smtClean="0">
                        <a:latin typeface="Cambria Math" panose="02040503050406030204" pitchFamily="18" charset="0"/>
                      </a:rPr>
                      <m:t>𝐺</m:t>
                    </m:r>
                  </m:oMath>
                </a14:m>
                <a:r>
                  <a:rPr lang="ko-KR" altLang="en-US" dirty="0"/>
                  <a:t> </a:t>
                </a:r>
                <a:r>
                  <a:rPr lang="en-US" altLang="ko-KR" dirty="0"/>
                  <a:t>are generated by computing the hash of the seed S</a:t>
                </a:r>
              </a:p>
              <a:p>
                <a:r>
                  <a:rPr lang="en-US" altLang="ko-KR" dirty="0"/>
                  <a:t>Hashes are “easy” to compute, but “hard” to reverse</a:t>
                </a:r>
                <a:r>
                  <a:rPr lang="ko-KR" altLang="en-US" dirty="0"/>
                  <a:t> </a:t>
                </a:r>
              </a:p>
            </p:txBody>
          </p:sp>
        </mc:Choice>
        <mc:Fallback xmlns="">
          <p:sp>
            <p:nvSpPr>
              <p:cNvPr id="3" name="내용 개체 틀 2">
                <a:extLst>
                  <a:ext uri="{FF2B5EF4-FFF2-40B4-BE49-F238E27FC236}">
                    <a16:creationId xmlns:a16="http://schemas.microsoft.com/office/drawing/2014/main" id="{3E2B3656-7D86-4898-89CA-79C8EA9FF651}"/>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2489D9A8-DFF8-44EB-B180-02CB50B2AA74}"/>
              </a:ext>
            </a:extLst>
          </p:cNvPr>
          <p:cNvPicPr>
            <a:picLocks noChangeAspect="1"/>
          </p:cNvPicPr>
          <p:nvPr/>
        </p:nvPicPr>
        <p:blipFill>
          <a:blip r:embed="rId3"/>
          <a:stretch>
            <a:fillRect/>
          </a:stretch>
        </p:blipFill>
        <p:spPr>
          <a:xfrm>
            <a:off x="716280" y="3131652"/>
            <a:ext cx="5234636" cy="861302"/>
          </a:xfrm>
          <a:prstGeom prst="rect">
            <a:avLst/>
          </a:prstGeom>
        </p:spPr>
      </p:pic>
      <p:pic>
        <p:nvPicPr>
          <p:cNvPr id="9" name="그림 8">
            <a:extLst>
              <a:ext uri="{FF2B5EF4-FFF2-40B4-BE49-F238E27FC236}">
                <a16:creationId xmlns:a16="http://schemas.microsoft.com/office/drawing/2014/main" id="{1194123A-4E3D-467D-ACDE-1EDA37F119CE}"/>
              </a:ext>
            </a:extLst>
          </p:cNvPr>
          <p:cNvPicPr>
            <a:picLocks noChangeAspect="1"/>
          </p:cNvPicPr>
          <p:nvPr/>
        </p:nvPicPr>
        <p:blipFill>
          <a:blip r:embed="rId4"/>
          <a:stretch>
            <a:fillRect/>
          </a:stretch>
        </p:blipFill>
        <p:spPr>
          <a:xfrm>
            <a:off x="6072836" y="3131652"/>
            <a:ext cx="5112716" cy="724150"/>
          </a:xfrm>
          <a:prstGeom prst="rect">
            <a:avLst/>
          </a:prstGeom>
        </p:spPr>
      </p:pic>
      <p:sp>
        <p:nvSpPr>
          <p:cNvPr id="10" name="내용 개체 틀 2">
            <a:extLst>
              <a:ext uri="{FF2B5EF4-FFF2-40B4-BE49-F238E27FC236}">
                <a16:creationId xmlns:a16="http://schemas.microsoft.com/office/drawing/2014/main" id="{2FC8932E-320D-4A15-85DC-A4EA2E856C1F}"/>
              </a:ext>
            </a:extLst>
          </p:cNvPr>
          <p:cNvSpPr txBox="1">
            <a:spLocks/>
          </p:cNvSpPr>
          <p:nvPr/>
        </p:nvSpPr>
        <p:spPr>
          <a:xfrm>
            <a:off x="838200" y="4196104"/>
            <a:ext cx="10515600" cy="132556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A curve generated through a seed is said to be verifiably random</a:t>
            </a:r>
          </a:p>
          <a:p>
            <a:pPr lvl="1"/>
            <a:r>
              <a:rPr lang="en-US" altLang="ko-KR" dirty="0"/>
              <a:t>Known as “nothing up my sleeve”</a:t>
            </a:r>
          </a:p>
          <a:p>
            <a:endParaRPr lang="ko-KR" altLang="en-US" dirty="0"/>
          </a:p>
        </p:txBody>
      </p:sp>
      <p:sp>
        <p:nvSpPr>
          <p:cNvPr id="11" name="내용 개체 틀 2">
            <a:extLst>
              <a:ext uri="{FF2B5EF4-FFF2-40B4-BE49-F238E27FC236}">
                <a16:creationId xmlns:a16="http://schemas.microsoft.com/office/drawing/2014/main" id="{B20E1BA3-D221-4074-A840-544FD5638CA2}"/>
              </a:ext>
            </a:extLst>
          </p:cNvPr>
          <p:cNvSpPr txBox="1">
            <a:spLocks/>
          </p:cNvSpPr>
          <p:nvPr/>
        </p:nvSpPr>
        <p:spPr>
          <a:xfrm>
            <a:off x="815036" y="5514181"/>
            <a:ext cx="10515600" cy="132556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The curve has not been specially crafted to expose vulnerabilities known to the author</a:t>
            </a:r>
          </a:p>
          <a:p>
            <a:endParaRPr lang="ko-KR" altLang="en-US" dirty="0"/>
          </a:p>
        </p:txBody>
      </p:sp>
    </p:spTree>
    <p:extLst>
      <p:ext uri="{BB962C8B-B14F-4D97-AF65-F5344CB8AC3E}">
        <p14:creationId xmlns:p14="http://schemas.microsoft.com/office/powerpoint/2010/main" val="33890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546C00-8413-4A4C-88BA-B401C8C83DC7}"/>
              </a:ext>
            </a:extLst>
          </p:cNvPr>
          <p:cNvSpPr>
            <a:spLocks noGrp="1"/>
          </p:cNvSpPr>
          <p:nvPr>
            <p:ph type="title"/>
          </p:nvPr>
        </p:nvSpPr>
        <p:spPr/>
        <p:txBody>
          <a:bodyPr/>
          <a:lstStyle/>
          <a:p>
            <a:r>
              <a:rPr lang="en-US" altLang="ko-KR" dirty="0"/>
              <a:t>Elliptic Curve Cryptography</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E9A4FE4C-3F8D-4045-99E6-103857C5EEE1}"/>
                  </a:ext>
                </a:extLst>
              </p:cNvPr>
              <p:cNvSpPr>
                <a:spLocks noGrp="1"/>
              </p:cNvSpPr>
              <p:nvPr>
                <p:ph idx="1"/>
              </p:nvPr>
            </p:nvSpPr>
            <p:spPr>
              <a:xfrm>
                <a:off x="838200" y="1825625"/>
                <a:ext cx="10515600" cy="2046579"/>
              </a:xfrm>
            </p:spPr>
            <p:txBody>
              <a:bodyPr>
                <a:normAutofit fontScale="85000" lnSpcReduction="20000"/>
              </a:bodyPr>
              <a:lstStyle/>
              <a:p>
                <a:pPr marL="514350" indent="-514350">
                  <a:lnSpc>
                    <a:spcPct val="150000"/>
                  </a:lnSpc>
                  <a:buAutoNum type="arabicPeriod"/>
                </a:pPr>
                <a:r>
                  <a:rPr lang="en-US" altLang="ko-KR" sz="2700" dirty="0"/>
                  <a:t>The private key is a random integer </a:t>
                </a:r>
                <a14:m>
                  <m:oMath xmlns:m="http://schemas.openxmlformats.org/officeDocument/2006/math">
                    <m:r>
                      <a:rPr lang="en-US" altLang="ko-KR" sz="2700" b="0" i="1" smtClean="0">
                        <a:latin typeface="Cambria Math" panose="02040503050406030204" pitchFamily="18" charset="0"/>
                      </a:rPr>
                      <m:t>𝑑</m:t>
                    </m:r>
                  </m:oMath>
                </a14:m>
                <a:r>
                  <a:rPr lang="ko-KR" altLang="en-US" sz="2700" dirty="0"/>
                  <a:t> </a:t>
                </a:r>
                <a:r>
                  <a:rPr lang="en-US" altLang="ko-KR" sz="2700" dirty="0"/>
                  <a:t>chosen from </a:t>
                </a:r>
                <a14:m>
                  <m:oMath xmlns:m="http://schemas.openxmlformats.org/officeDocument/2006/math">
                    <m:r>
                      <a:rPr lang="en-US" altLang="ko-KR" sz="2700" b="0" i="1" smtClean="0">
                        <a:latin typeface="Cambria Math" panose="02040503050406030204" pitchFamily="18" charset="0"/>
                      </a:rPr>
                      <m:t>{1, …, </m:t>
                    </m:r>
                    <m:r>
                      <a:rPr lang="en-US" altLang="ko-KR" sz="2700" b="0" i="1" smtClean="0">
                        <a:latin typeface="Cambria Math" panose="02040503050406030204" pitchFamily="18" charset="0"/>
                      </a:rPr>
                      <m:t>𝑛</m:t>
                    </m:r>
                    <m:r>
                      <a:rPr lang="en-US" altLang="ko-KR" sz="2700" b="0" i="1" smtClean="0">
                        <a:latin typeface="Cambria Math" panose="02040503050406030204" pitchFamily="18" charset="0"/>
                      </a:rPr>
                      <m:t>−1}</m:t>
                    </m:r>
                  </m:oMath>
                </a14:m>
                <a:r>
                  <a:rPr lang="ko-KR" altLang="en-US" sz="2700" dirty="0"/>
                  <a:t> </a:t>
                </a:r>
                <a:r>
                  <a:rPr lang="en-US" altLang="ko-KR" sz="2700" dirty="0"/>
                  <a:t>(where </a:t>
                </a:r>
                <a14:m>
                  <m:oMath xmlns:m="http://schemas.openxmlformats.org/officeDocument/2006/math">
                    <m:r>
                      <a:rPr lang="en-US" altLang="ko-KR" sz="2700" b="0" i="1" smtClean="0">
                        <a:latin typeface="Cambria Math" panose="02040503050406030204" pitchFamily="18" charset="0"/>
                      </a:rPr>
                      <m:t>𝑛</m:t>
                    </m:r>
                  </m:oMath>
                </a14:m>
                <a:r>
                  <a:rPr lang="en-US" altLang="ko-KR" sz="2700" dirty="0"/>
                  <a:t> is the order of the subgroup)</a:t>
                </a:r>
              </a:p>
              <a:p>
                <a:pPr marL="514350" indent="-514350">
                  <a:lnSpc>
                    <a:spcPct val="150000"/>
                  </a:lnSpc>
                  <a:buAutoNum type="arabicPeriod"/>
                </a:pPr>
                <a:r>
                  <a:rPr lang="en-US" altLang="ko-KR" sz="2700" dirty="0"/>
                  <a:t>The public key is the point </a:t>
                </a:r>
                <a14:m>
                  <m:oMath xmlns:m="http://schemas.openxmlformats.org/officeDocument/2006/math">
                    <m:r>
                      <a:rPr lang="en-US" altLang="ko-KR" sz="2700" b="0" i="1" smtClean="0">
                        <a:latin typeface="Cambria Math" panose="02040503050406030204" pitchFamily="18" charset="0"/>
                      </a:rPr>
                      <m:t>𝐻</m:t>
                    </m:r>
                    <m:r>
                      <a:rPr lang="en-US" altLang="ko-KR" sz="2700" b="0" i="1" smtClean="0">
                        <a:latin typeface="Cambria Math" panose="02040503050406030204" pitchFamily="18" charset="0"/>
                      </a:rPr>
                      <m:t>=</m:t>
                    </m:r>
                    <m:r>
                      <a:rPr lang="en-US" altLang="ko-KR" sz="2700" b="0" i="1" smtClean="0">
                        <a:latin typeface="Cambria Math" panose="02040503050406030204" pitchFamily="18" charset="0"/>
                      </a:rPr>
                      <m:t>𝑑𝐺</m:t>
                    </m:r>
                  </m:oMath>
                </a14:m>
                <a:r>
                  <a:rPr lang="en-US" altLang="ko-KR" sz="2700" dirty="0"/>
                  <a:t> (where </a:t>
                </a:r>
                <a14:m>
                  <m:oMath xmlns:m="http://schemas.openxmlformats.org/officeDocument/2006/math">
                    <m:r>
                      <a:rPr lang="en-US" altLang="ko-KR" sz="2700" b="0" i="1" smtClean="0">
                        <a:latin typeface="Cambria Math" panose="02040503050406030204" pitchFamily="18" charset="0"/>
                      </a:rPr>
                      <m:t>𝐺</m:t>
                    </m:r>
                  </m:oMath>
                </a14:m>
                <a:r>
                  <a:rPr lang="en-US" altLang="ko-KR" sz="2700" dirty="0"/>
                  <a:t> is the base point of the subgroup)</a:t>
                </a:r>
                <a:endParaRPr lang="ko-KR" altLang="en-US" sz="2700" dirty="0"/>
              </a:p>
            </p:txBody>
          </p:sp>
        </mc:Choice>
        <mc:Fallback xmlns="">
          <p:sp>
            <p:nvSpPr>
              <p:cNvPr id="3" name="내용 개체 틀 2">
                <a:extLst>
                  <a:ext uri="{FF2B5EF4-FFF2-40B4-BE49-F238E27FC236}">
                    <a16:creationId xmlns:a16="http://schemas.microsoft.com/office/drawing/2014/main" id="{E9A4FE4C-3F8D-4045-99E6-103857C5EEE1}"/>
                  </a:ext>
                </a:extLst>
              </p:cNvPr>
              <p:cNvSpPr>
                <a:spLocks noGrp="1" noRot="1" noChangeAspect="1" noMove="1" noResize="1" noEditPoints="1" noAdjustHandles="1" noChangeArrowheads="1" noChangeShapeType="1" noTextEdit="1"/>
              </p:cNvSpPr>
              <p:nvPr>
                <p:ph idx="1"/>
              </p:nvPr>
            </p:nvSpPr>
            <p:spPr>
              <a:xfrm>
                <a:off x="838200" y="1825625"/>
                <a:ext cx="10515600" cy="2046579"/>
              </a:xfrm>
              <a:blipFill>
                <a:blip r:embed="rId2"/>
                <a:stretch>
                  <a:fillRect l="-1043" t="-1488" b="-386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내용 개체 틀 2">
                <a:extLst>
                  <a:ext uri="{FF2B5EF4-FFF2-40B4-BE49-F238E27FC236}">
                    <a16:creationId xmlns:a16="http://schemas.microsoft.com/office/drawing/2014/main" id="{DCD34183-8B89-43BB-AB0C-FCC209619878}"/>
                  </a:ext>
                </a:extLst>
              </p:cNvPr>
              <p:cNvSpPr txBox="1">
                <a:spLocks/>
              </p:cNvSpPr>
              <p:nvPr/>
            </p:nvSpPr>
            <p:spPr>
              <a:xfrm>
                <a:off x="838200" y="3790604"/>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2300" dirty="0"/>
                  <a:t>If we know </a:t>
                </a:r>
                <a14:m>
                  <m:oMath xmlns:m="http://schemas.openxmlformats.org/officeDocument/2006/math">
                    <m:r>
                      <a:rPr lang="en-US" altLang="ko-KR" sz="2300" b="0" i="1" smtClean="0">
                        <a:latin typeface="Cambria Math" panose="02040503050406030204" pitchFamily="18" charset="0"/>
                      </a:rPr>
                      <m:t>𝑑</m:t>
                    </m:r>
                  </m:oMath>
                </a14:m>
                <a:r>
                  <a:rPr lang="ko-KR" altLang="en-US" sz="2300" dirty="0"/>
                  <a:t> </a:t>
                </a:r>
                <a:r>
                  <a:rPr lang="en-US" altLang="ko-KR" sz="2300" dirty="0"/>
                  <a:t>and </a:t>
                </a:r>
                <a14:m>
                  <m:oMath xmlns:m="http://schemas.openxmlformats.org/officeDocument/2006/math">
                    <m:r>
                      <a:rPr lang="en-US" altLang="ko-KR" sz="2300" b="0" i="1" smtClean="0">
                        <a:latin typeface="Cambria Math" panose="02040503050406030204" pitchFamily="18" charset="0"/>
                      </a:rPr>
                      <m:t>𝐺</m:t>
                    </m:r>
                  </m:oMath>
                </a14:m>
                <a:r>
                  <a:rPr lang="en-US" altLang="ko-KR" sz="2300" dirty="0"/>
                  <a:t>(along with the other domain parameters), finding </a:t>
                </a:r>
                <a14:m>
                  <m:oMath xmlns:m="http://schemas.openxmlformats.org/officeDocument/2006/math">
                    <m:r>
                      <a:rPr lang="en-US" altLang="ko-KR" sz="2300" b="0" i="1" smtClean="0">
                        <a:latin typeface="Cambria Math" panose="02040503050406030204" pitchFamily="18" charset="0"/>
                      </a:rPr>
                      <m:t>𝐻</m:t>
                    </m:r>
                  </m:oMath>
                </a14:m>
                <a:r>
                  <a:rPr lang="ko-KR" altLang="en-US" sz="2300" dirty="0"/>
                  <a:t> </a:t>
                </a:r>
                <a:r>
                  <a:rPr lang="en-US" altLang="ko-KR" sz="2300" dirty="0"/>
                  <a:t>is “easy”</a:t>
                </a:r>
              </a:p>
              <a:p>
                <a:pPr>
                  <a:lnSpc>
                    <a:spcPct val="150000"/>
                  </a:lnSpc>
                </a:pPr>
                <a:r>
                  <a:rPr lang="en-US" altLang="ko-KR" sz="2300" dirty="0"/>
                  <a:t>But if we know </a:t>
                </a:r>
                <a14:m>
                  <m:oMath xmlns:m="http://schemas.openxmlformats.org/officeDocument/2006/math">
                    <m:r>
                      <a:rPr lang="en-US" altLang="ko-KR" sz="2300" b="0" i="1" smtClean="0">
                        <a:latin typeface="Cambria Math" panose="02040503050406030204" pitchFamily="18" charset="0"/>
                      </a:rPr>
                      <m:t>𝐻</m:t>
                    </m:r>
                  </m:oMath>
                </a14:m>
                <a:r>
                  <a:rPr lang="ko-KR" altLang="en-US" sz="2300" dirty="0"/>
                  <a:t> </a:t>
                </a:r>
                <a:r>
                  <a:rPr lang="en-US" altLang="ko-KR" sz="2300" dirty="0"/>
                  <a:t>and </a:t>
                </a:r>
                <a14:m>
                  <m:oMath xmlns:m="http://schemas.openxmlformats.org/officeDocument/2006/math">
                    <m:r>
                      <a:rPr lang="en-US" altLang="ko-KR" sz="2300" b="0" i="1" smtClean="0">
                        <a:latin typeface="Cambria Math" panose="02040503050406030204" pitchFamily="18" charset="0"/>
                      </a:rPr>
                      <m:t>𝐺</m:t>
                    </m:r>
                  </m:oMath>
                </a14:m>
                <a:r>
                  <a:rPr lang="en-US" altLang="ko-KR" sz="2300" dirty="0"/>
                  <a:t>, finding the private key </a:t>
                </a:r>
                <a14:m>
                  <m:oMath xmlns:m="http://schemas.openxmlformats.org/officeDocument/2006/math">
                    <m:r>
                      <a:rPr lang="en-US" altLang="ko-KR" sz="2300" i="1">
                        <a:latin typeface="Cambria Math" panose="02040503050406030204" pitchFamily="18" charset="0"/>
                      </a:rPr>
                      <m:t>𝑑</m:t>
                    </m:r>
                  </m:oMath>
                </a14:m>
                <a:r>
                  <a:rPr lang="ko-KR" altLang="en-US" sz="2300" dirty="0"/>
                  <a:t> </a:t>
                </a:r>
                <a:r>
                  <a:rPr lang="en-US" altLang="ko-KR" sz="2300" dirty="0"/>
                  <a:t>is “hard”</a:t>
                </a:r>
              </a:p>
              <a:p>
                <a:pPr lvl="1">
                  <a:lnSpc>
                    <a:spcPct val="150000"/>
                  </a:lnSpc>
                </a:pPr>
                <a:r>
                  <a:rPr lang="en-US" altLang="ko-KR" sz="1900" dirty="0"/>
                  <a:t>Discrete logarithm problem</a:t>
                </a:r>
                <a:endParaRPr lang="ko-KR" altLang="en-US" sz="1900" dirty="0"/>
              </a:p>
            </p:txBody>
          </p:sp>
        </mc:Choice>
        <mc:Fallback xmlns="">
          <p:sp>
            <p:nvSpPr>
              <p:cNvPr id="5" name="내용 개체 틀 2">
                <a:extLst>
                  <a:ext uri="{FF2B5EF4-FFF2-40B4-BE49-F238E27FC236}">
                    <a16:creationId xmlns:a16="http://schemas.microsoft.com/office/drawing/2014/main" id="{DCD34183-8B89-43BB-AB0C-FCC209619878}"/>
                  </a:ext>
                </a:extLst>
              </p:cNvPr>
              <p:cNvSpPr txBox="1">
                <a:spLocks noRot="1" noChangeAspect="1" noMove="1" noResize="1" noEditPoints="1" noAdjustHandles="1" noChangeArrowheads="1" noChangeShapeType="1" noTextEdit="1"/>
              </p:cNvSpPr>
              <p:nvPr/>
            </p:nvSpPr>
            <p:spPr>
              <a:xfrm>
                <a:off x="838200" y="3790604"/>
                <a:ext cx="10515600" cy="4351338"/>
              </a:xfrm>
              <a:prstGeom prst="rect">
                <a:avLst/>
              </a:prstGeom>
              <a:blipFill>
                <a:blip r:embed="rId3"/>
                <a:stretch>
                  <a:fillRect l="-696" r="-23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87904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1A16EB-74E5-475C-A285-33D11D7E92ED}"/>
              </a:ext>
            </a:extLst>
          </p:cNvPr>
          <p:cNvSpPr>
            <a:spLocks noGrp="1"/>
          </p:cNvSpPr>
          <p:nvPr>
            <p:ph type="title"/>
          </p:nvPr>
        </p:nvSpPr>
        <p:spPr/>
        <p:txBody>
          <a:bodyPr/>
          <a:lstStyle/>
          <a:p>
            <a:r>
              <a:rPr lang="en-US" altLang="ko-KR" dirty="0"/>
              <a:t>Encryption with ECDH</a:t>
            </a:r>
            <a:endParaRPr lang="ko-KR" altLang="en-US" dirty="0"/>
          </a:p>
        </p:txBody>
      </p:sp>
      <p:sp>
        <p:nvSpPr>
          <p:cNvPr id="3" name="내용 개체 틀 2">
            <a:extLst>
              <a:ext uri="{FF2B5EF4-FFF2-40B4-BE49-F238E27FC236}">
                <a16:creationId xmlns:a16="http://schemas.microsoft.com/office/drawing/2014/main" id="{2F1C64BC-D1DB-483E-AAA6-ACECED287477}"/>
              </a:ext>
            </a:extLst>
          </p:cNvPr>
          <p:cNvSpPr>
            <a:spLocks noGrp="1"/>
          </p:cNvSpPr>
          <p:nvPr>
            <p:ph idx="1"/>
          </p:nvPr>
        </p:nvSpPr>
        <p:spPr/>
        <p:txBody>
          <a:bodyPr>
            <a:normAutofit fontScale="92500" lnSpcReduction="10000"/>
          </a:bodyPr>
          <a:lstStyle/>
          <a:p>
            <a:pPr>
              <a:lnSpc>
                <a:spcPct val="150000"/>
              </a:lnSpc>
            </a:pPr>
            <a:r>
              <a:rPr lang="en-US" altLang="ko-KR" dirty="0"/>
              <a:t>ECDH</a:t>
            </a:r>
            <a:r>
              <a:rPr lang="ko-KR" altLang="en-US" dirty="0"/>
              <a:t> </a:t>
            </a:r>
            <a:r>
              <a:rPr lang="en-US" altLang="ko-KR" dirty="0"/>
              <a:t>is a variant of the Diffie-Hellman algorithm for elliptic curve</a:t>
            </a:r>
          </a:p>
          <a:p>
            <a:pPr>
              <a:lnSpc>
                <a:spcPct val="150000"/>
              </a:lnSpc>
            </a:pPr>
            <a:r>
              <a:rPr lang="en-US" altLang="ko-KR" dirty="0"/>
              <a:t>Key agreement protocol, more than an encryption algorithm</a:t>
            </a:r>
          </a:p>
          <a:p>
            <a:pPr>
              <a:lnSpc>
                <a:spcPct val="150000"/>
              </a:lnSpc>
            </a:pPr>
            <a:r>
              <a:rPr lang="en-US" altLang="ko-KR" dirty="0"/>
              <a:t>ECDH defines</a:t>
            </a:r>
            <a:r>
              <a:rPr lang="ko-KR" altLang="en-US" dirty="0"/>
              <a:t> </a:t>
            </a:r>
            <a:r>
              <a:rPr lang="en-US" altLang="ko-KR" dirty="0"/>
              <a:t>how keys should be generated and exchanged between parties</a:t>
            </a:r>
          </a:p>
          <a:p>
            <a:pPr>
              <a:lnSpc>
                <a:spcPct val="150000"/>
              </a:lnSpc>
            </a:pPr>
            <a:r>
              <a:rPr lang="en-US" altLang="ko-KR" b="0" i="0" dirty="0">
                <a:effectLst/>
                <a:latin typeface="+mj-lt"/>
              </a:rPr>
              <a:t>The problem it solves is the following: two parties want to exchange information securely, so that a third party (the Man In the Middle) may intercept them but may not decode them. </a:t>
            </a:r>
          </a:p>
        </p:txBody>
      </p:sp>
    </p:spTree>
    <p:extLst>
      <p:ext uri="{BB962C8B-B14F-4D97-AF65-F5344CB8AC3E}">
        <p14:creationId xmlns:p14="http://schemas.microsoft.com/office/powerpoint/2010/main" val="384706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DAB04E-5CB7-4D94-B043-43BA8382DF93}"/>
              </a:ext>
            </a:extLst>
          </p:cNvPr>
          <p:cNvSpPr>
            <a:spLocks noGrp="1"/>
          </p:cNvSpPr>
          <p:nvPr>
            <p:ph type="title"/>
          </p:nvPr>
        </p:nvSpPr>
        <p:spPr/>
        <p:txBody>
          <a:bodyPr/>
          <a:lstStyle/>
          <a:p>
            <a:r>
              <a:rPr lang="en-US" altLang="ko-KR" dirty="0"/>
              <a:t>Encryption with ECDH</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55B3269F-3A5F-42F0-B6CE-EE0388B827B0}"/>
                  </a:ext>
                </a:extLst>
              </p:cNvPr>
              <p:cNvSpPr>
                <a:spLocks noGrp="1"/>
              </p:cNvSpPr>
              <p:nvPr>
                <p:ph idx="1"/>
              </p:nvPr>
            </p:nvSpPr>
            <p:spPr>
              <a:xfrm>
                <a:off x="838200" y="1825625"/>
                <a:ext cx="10515600" cy="2305800"/>
              </a:xfrm>
            </p:spPr>
            <p:txBody>
              <a:bodyPr>
                <a:normAutofit fontScale="77500" lnSpcReduction="20000"/>
              </a:bodyPr>
              <a:lstStyle/>
              <a:p>
                <a:pPr marL="514350" indent="-514350">
                  <a:lnSpc>
                    <a:spcPct val="150000"/>
                  </a:lnSpc>
                  <a:buAutoNum type="arabicPeriod"/>
                </a:pPr>
                <a:r>
                  <a:rPr lang="en-US" altLang="ko-KR" dirty="0"/>
                  <a:t>Alice and Bob generate their own private and public keys</a:t>
                </a:r>
              </a:p>
              <a:p>
                <a:pPr lvl="1">
                  <a:lnSpc>
                    <a:spcPct val="150000"/>
                  </a:lnSpc>
                </a:pPr>
                <a:r>
                  <a:rPr lang="en-US" altLang="ko-KR" dirty="0"/>
                  <a:t>Alice: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𝑑</m:t>
                        </m:r>
                      </m:e>
                      <m:sub>
                        <m:r>
                          <a:rPr lang="en-US" altLang="ko-KR" b="0" i="1" smtClean="0">
                            <a:latin typeface="Cambria Math" panose="02040503050406030204" pitchFamily="18" charset="0"/>
                          </a:rPr>
                          <m:t>𝐴</m:t>
                        </m:r>
                      </m:sub>
                    </m:sSub>
                  </m:oMath>
                </a14:m>
                <a:r>
                  <a:rPr lang="ko-KR" altLang="en-US" dirty="0"/>
                  <a:t> </a:t>
                </a:r>
                <a:r>
                  <a:rPr lang="en-US" altLang="ko-KR" dirty="0"/>
                  <a:t>for private key,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𝐴</m:t>
                        </m:r>
                      </m:sub>
                    </m:sSub>
                    <m:r>
                      <a:rPr lang="en-US" altLang="ko-KR" b="0" i="1" smtClean="0">
                        <a:latin typeface="Cambria Math" panose="02040503050406030204" pitchFamily="18" charset="0"/>
                      </a:rPr>
                      <m:t>=</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𝑑</m:t>
                        </m:r>
                      </m:e>
                      <m:sub>
                        <m:r>
                          <a:rPr lang="en-US" altLang="ko-KR" b="0" i="1" smtClean="0">
                            <a:latin typeface="Cambria Math" panose="02040503050406030204" pitchFamily="18" charset="0"/>
                          </a:rPr>
                          <m:t>𝐴</m:t>
                        </m:r>
                      </m:sub>
                    </m:sSub>
                    <m:r>
                      <a:rPr lang="en-US" altLang="ko-KR" b="0" i="1" smtClean="0">
                        <a:latin typeface="Cambria Math" panose="02040503050406030204" pitchFamily="18" charset="0"/>
                      </a:rPr>
                      <m:t>𝐺</m:t>
                    </m:r>
                  </m:oMath>
                </a14:m>
                <a:r>
                  <a:rPr lang="ko-KR" altLang="en-US" dirty="0"/>
                  <a:t> </a:t>
                </a:r>
                <a:r>
                  <a:rPr lang="en-US" altLang="ko-KR" dirty="0"/>
                  <a:t>for public key</a:t>
                </a:r>
              </a:p>
              <a:p>
                <a:pPr lvl="1">
                  <a:lnSpc>
                    <a:spcPct val="150000"/>
                  </a:lnSpc>
                </a:pPr>
                <a:r>
                  <a:rPr lang="en-US" altLang="ko-KR" dirty="0"/>
                  <a:t>Bob: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𝑑</m:t>
                        </m:r>
                      </m:e>
                      <m:sub>
                        <m:r>
                          <a:rPr lang="en-US" altLang="ko-KR" b="0" i="1" smtClean="0">
                            <a:latin typeface="Cambria Math" panose="02040503050406030204" pitchFamily="18" charset="0"/>
                          </a:rPr>
                          <m:t>𝐵</m:t>
                        </m:r>
                      </m:sub>
                    </m:sSub>
                  </m:oMath>
                </a14:m>
                <a:r>
                  <a:rPr lang="ko-KR" altLang="en-US" dirty="0"/>
                  <a:t> </a:t>
                </a:r>
                <a:r>
                  <a:rPr lang="en-US" altLang="ko-KR" dirty="0"/>
                  <a:t>for private key,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𝐵</m:t>
                        </m:r>
                      </m:sub>
                    </m:sSub>
                    <m:r>
                      <a:rPr lang="en-US" altLang="ko-KR" b="0" i="1" smtClean="0">
                        <a:latin typeface="Cambria Math" panose="02040503050406030204" pitchFamily="18" charset="0"/>
                      </a:rPr>
                      <m:t>=</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𝑑</m:t>
                        </m:r>
                      </m:e>
                      <m:sub>
                        <m:r>
                          <a:rPr lang="en-US" altLang="ko-KR" b="0" i="1" smtClean="0">
                            <a:latin typeface="Cambria Math" panose="02040503050406030204" pitchFamily="18" charset="0"/>
                          </a:rPr>
                          <m:t>𝐵</m:t>
                        </m:r>
                      </m:sub>
                    </m:sSub>
                    <m:r>
                      <a:rPr lang="en-US" altLang="ko-KR" b="0" i="1" smtClean="0">
                        <a:latin typeface="Cambria Math" panose="02040503050406030204" pitchFamily="18" charset="0"/>
                      </a:rPr>
                      <m:t>𝐺</m:t>
                    </m:r>
                  </m:oMath>
                </a14:m>
                <a:r>
                  <a:rPr lang="ko-KR" altLang="en-US" dirty="0"/>
                  <a:t> </a:t>
                </a:r>
                <a:r>
                  <a:rPr lang="en-US" altLang="ko-KR" dirty="0"/>
                  <a:t>for public key</a:t>
                </a:r>
              </a:p>
              <a:p>
                <a:pPr lvl="1">
                  <a:lnSpc>
                    <a:spcPct val="150000"/>
                  </a:lnSpc>
                </a:pPr>
                <a:r>
                  <a:rPr lang="en-US" altLang="ko-KR" dirty="0"/>
                  <a:t>Both are using the same domain parameters: the same base point </a:t>
                </a:r>
                <a14:m>
                  <m:oMath xmlns:m="http://schemas.openxmlformats.org/officeDocument/2006/math">
                    <m:r>
                      <a:rPr lang="en-US" altLang="ko-KR" b="0" i="1" smtClean="0">
                        <a:latin typeface="Cambria Math" panose="02040503050406030204" pitchFamily="18" charset="0"/>
                      </a:rPr>
                      <m:t>𝐺</m:t>
                    </m:r>
                  </m:oMath>
                </a14:m>
                <a:r>
                  <a:rPr lang="en-US" altLang="ko-KR" dirty="0"/>
                  <a:t> on the same elliptic curve on the same finite field</a:t>
                </a:r>
              </a:p>
              <a:p>
                <a:pPr lvl="1"/>
                <a:endParaRPr lang="ko-KR" altLang="en-US" dirty="0"/>
              </a:p>
            </p:txBody>
          </p:sp>
        </mc:Choice>
        <mc:Fallback xmlns="">
          <p:sp>
            <p:nvSpPr>
              <p:cNvPr id="3" name="내용 개체 틀 2">
                <a:extLst>
                  <a:ext uri="{FF2B5EF4-FFF2-40B4-BE49-F238E27FC236}">
                    <a16:creationId xmlns:a16="http://schemas.microsoft.com/office/drawing/2014/main" id="{55B3269F-3A5F-42F0-B6CE-EE0388B827B0}"/>
                  </a:ext>
                </a:extLst>
              </p:cNvPr>
              <p:cNvSpPr>
                <a:spLocks noGrp="1" noRot="1" noChangeAspect="1" noMove="1" noResize="1" noEditPoints="1" noAdjustHandles="1" noChangeArrowheads="1" noChangeShapeType="1" noTextEdit="1"/>
              </p:cNvSpPr>
              <p:nvPr>
                <p:ph idx="1"/>
              </p:nvPr>
            </p:nvSpPr>
            <p:spPr>
              <a:xfrm>
                <a:off x="838200" y="1825625"/>
                <a:ext cx="10515600" cy="2305800"/>
              </a:xfrm>
              <a:blipFill>
                <a:blip r:embed="rId2"/>
                <a:stretch>
                  <a:fillRect l="-928" t="-105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내용 개체 틀 2">
                <a:extLst>
                  <a:ext uri="{FF2B5EF4-FFF2-40B4-BE49-F238E27FC236}">
                    <a16:creationId xmlns:a16="http://schemas.microsoft.com/office/drawing/2014/main" id="{6BA1EBD2-4C5D-4E46-AB77-359F9F64A8D5}"/>
                  </a:ext>
                </a:extLst>
              </p:cNvPr>
              <p:cNvSpPr txBox="1">
                <a:spLocks/>
              </p:cNvSpPr>
              <p:nvPr/>
            </p:nvSpPr>
            <p:spPr>
              <a:xfrm>
                <a:off x="838200" y="3966803"/>
                <a:ext cx="10515600" cy="230580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50000"/>
                  </a:lnSpc>
                  <a:buFont typeface="+mj-lt"/>
                  <a:buAutoNum type="arabicPeriod" startAt="2"/>
                </a:pPr>
                <a:r>
                  <a:rPr lang="en-US" altLang="ko-KR" sz="2400" dirty="0"/>
                  <a:t>Alice and Bob exchange their public keys </a:t>
                </a:r>
                <a14:m>
                  <m:oMath xmlns:m="http://schemas.openxmlformats.org/officeDocument/2006/math">
                    <m:sSub>
                      <m:sSubPr>
                        <m:ctrlPr>
                          <a:rPr lang="en-US" altLang="ko-KR" sz="2400" i="1" smtClean="0">
                            <a:latin typeface="Cambria Math" panose="02040503050406030204" pitchFamily="18" charset="0"/>
                          </a:rPr>
                        </m:ctrlPr>
                      </m:sSubPr>
                      <m:e>
                        <m:r>
                          <a:rPr lang="en-US" altLang="ko-KR" sz="2400" b="0" i="1" smtClean="0">
                            <a:latin typeface="Cambria Math" panose="02040503050406030204" pitchFamily="18" charset="0"/>
                          </a:rPr>
                          <m:t>𝐻</m:t>
                        </m:r>
                      </m:e>
                      <m:sub>
                        <m:r>
                          <a:rPr lang="en-US" altLang="ko-KR" sz="2400" b="0" i="1" smtClean="0">
                            <a:latin typeface="Cambria Math" panose="02040503050406030204" pitchFamily="18" charset="0"/>
                          </a:rPr>
                          <m:t>𝐴</m:t>
                        </m:r>
                      </m:sub>
                    </m:sSub>
                  </m:oMath>
                </a14:m>
                <a:r>
                  <a:rPr lang="en-US" altLang="ko-KR" sz="2400" dirty="0"/>
                  <a:t> and </a:t>
                </a:r>
                <a14:m>
                  <m:oMath xmlns:m="http://schemas.openxmlformats.org/officeDocument/2006/math">
                    <m:sSub>
                      <m:sSubPr>
                        <m:ctrlPr>
                          <a:rPr lang="en-US" altLang="ko-KR" sz="2400" i="1" smtClean="0">
                            <a:latin typeface="Cambria Math" panose="02040503050406030204" pitchFamily="18" charset="0"/>
                          </a:rPr>
                        </m:ctrlPr>
                      </m:sSubPr>
                      <m:e>
                        <m:r>
                          <a:rPr lang="en-US" altLang="ko-KR" sz="2400" b="0" i="1" smtClean="0">
                            <a:latin typeface="Cambria Math" panose="02040503050406030204" pitchFamily="18" charset="0"/>
                          </a:rPr>
                          <m:t>𝐻</m:t>
                        </m:r>
                      </m:e>
                      <m:sub>
                        <m:r>
                          <a:rPr lang="en-US" altLang="ko-KR" sz="2400" b="0" i="1" smtClean="0">
                            <a:latin typeface="Cambria Math" panose="02040503050406030204" pitchFamily="18" charset="0"/>
                          </a:rPr>
                          <m:t>𝐵</m:t>
                        </m:r>
                      </m:sub>
                    </m:sSub>
                  </m:oMath>
                </a14:m>
                <a:r>
                  <a:rPr lang="en-US" altLang="ko-KR" sz="2400" dirty="0"/>
                  <a:t> over an insecure channel</a:t>
                </a:r>
              </a:p>
              <a:p>
                <a:pPr lvl="1">
                  <a:lnSpc>
                    <a:spcPct val="150000"/>
                  </a:lnSpc>
                </a:pPr>
                <a:r>
                  <a:rPr lang="en-US" altLang="ko-KR" sz="2100" dirty="0"/>
                  <a:t>Man In the Middle would intercept </a:t>
                </a:r>
                <a14:m>
                  <m:oMath xmlns:m="http://schemas.openxmlformats.org/officeDocument/2006/math">
                    <m:sSub>
                      <m:sSubPr>
                        <m:ctrlPr>
                          <a:rPr lang="en-US" altLang="ko-KR" sz="2100" i="1" smtClean="0">
                            <a:latin typeface="Cambria Math" panose="02040503050406030204" pitchFamily="18" charset="0"/>
                          </a:rPr>
                        </m:ctrlPr>
                      </m:sSubPr>
                      <m:e>
                        <m:r>
                          <a:rPr lang="en-US" altLang="ko-KR" sz="2100" b="0" i="1" smtClean="0">
                            <a:latin typeface="Cambria Math" panose="02040503050406030204" pitchFamily="18" charset="0"/>
                          </a:rPr>
                          <m:t>𝐻</m:t>
                        </m:r>
                      </m:e>
                      <m:sub>
                        <m:r>
                          <a:rPr lang="en-US" altLang="ko-KR" sz="2100" b="0" i="1" smtClean="0">
                            <a:latin typeface="Cambria Math" panose="02040503050406030204" pitchFamily="18" charset="0"/>
                          </a:rPr>
                          <m:t>𝐴</m:t>
                        </m:r>
                      </m:sub>
                    </m:sSub>
                  </m:oMath>
                </a14:m>
                <a:r>
                  <a:rPr lang="en-US" altLang="ko-KR" sz="2100" dirty="0"/>
                  <a:t> and </a:t>
                </a:r>
                <a14:m>
                  <m:oMath xmlns:m="http://schemas.openxmlformats.org/officeDocument/2006/math">
                    <m:sSub>
                      <m:sSubPr>
                        <m:ctrlPr>
                          <a:rPr lang="en-US" altLang="ko-KR" sz="2100" i="1" smtClean="0">
                            <a:latin typeface="Cambria Math" panose="02040503050406030204" pitchFamily="18" charset="0"/>
                          </a:rPr>
                        </m:ctrlPr>
                      </m:sSubPr>
                      <m:e>
                        <m:r>
                          <a:rPr lang="en-US" altLang="ko-KR" sz="2100" b="0" i="1" smtClean="0">
                            <a:latin typeface="Cambria Math" panose="02040503050406030204" pitchFamily="18" charset="0"/>
                          </a:rPr>
                          <m:t>𝐻</m:t>
                        </m:r>
                      </m:e>
                      <m:sub>
                        <m:r>
                          <a:rPr lang="en-US" altLang="ko-KR" sz="2100" b="0" i="1" smtClean="0">
                            <a:latin typeface="Cambria Math" panose="02040503050406030204" pitchFamily="18" charset="0"/>
                          </a:rPr>
                          <m:t>𝐵</m:t>
                        </m:r>
                      </m:sub>
                    </m:sSub>
                  </m:oMath>
                </a14:m>
                <a:r>
                  <a:rPr lang="en-US" altLang="ko-KR" sz="2100" dirty="0"/>
                  <a:t>, but won’t be able to find out </a:t>
                </a:r>
                <a:r>
                  <a:rPr lang="en-US" altLang="ko-KR" sz="2100" dirty="0" err="1"/>
                  <a:t>nither</a:t>
                </a:r>
                <a:r>
                  <a:rPr lang="en-US" altLang="ko-KR" sz="2100" dirty="0"/>
                  <a:t> </a:t>
                </a:r>
                <a14:m>
                  <m:oMath xmlns:m="http://schemas.openxmlformats.org/officeDocument/2006/math">
                    <m:sSub>
                      <m:sSubPr>
                        <m:ctrlPr>
                          <a:rPr lang="en-US" altLang="ko-KR" sz="2100" i="1" smtClean="0">
                            <a:latin typeface="Cambria Math" panose="02040503050406030204" pitchFamily="18" charset="0"/>
                          </a:rPr>
                        </m:ctrlPr>
                      </m:sSubPr>
                      <m:e>
                        <m:r>
                          <a:rPr lang="en-US" altLang="ko-KR" sz="2100" b="0" i="1" smtClean="0">
                            <a:latin typeface="Cambria Math" panose="02040503050406030204" pitchFamily="18" charset="0"/>
                          </a:rPr>
                          <m:t>𝑑</m:t>
                        </m:r>
                      </m:e>
                      <m:sub>
                        <m:r>
                          <a:rPr lang="en-US" altLang="ko-KR" sz="2100" b="0" i="1" smtClean="0">
                            <a:latin typeface="Cambria Math" panose="02040503050406030204" pitchFamily="18" charset="0"/>
                          </a:rPr>
                          <m:t>𝐴</m:t>
                        </m:r>
                      </m:sub>
                    </m:sSub>
                  </m:oMath>
                </a14:m>
                <a:r>
                  <a:rPr lang="ko-KR" altLang="en-US" sz="2100" dirty="0"/>
                  <a:t> </a:t>
                </a:r>
                <a:r>
                  <a:rPr lang="en-US" altLang="ko-KR" sz="2100" dirty="0"/>
                  <a:t>nor </a:t>
                </a:r>
                <a14:m>
                  <m:oMath xmlns:m="http://schemas.openxmlformats.org/officeDocument/2006/math">
                    <m:sSub>
                      <m:sSubPr>
                        <m:ctrlPr>
                          <a:rPr lang="en-US" altLang="ko-KR" sz="2100" i="1" smtClean="0">
                            <a:latin typeface="Cambria Math" panose="02040503050406030204" pitchFamily="18" charset="0"/>
                          </a:rPr>
                        </m:ctrlPr>
                      </m:sSubPr>
                      <m:e>
                        <m:r>
                          <a:rPr lang="en-US" altLang="ko-KR" sz="2100" b="0" i="1" smtClean="0">
                            <a:latin typeface="Cambria Math" panose="02040503050406030204" pitchFamily="18" charset="0"/>
                          </a:rPr>
                          <m:t>𝑑</m:t>
                        </m:r>
                      </m:e>
                      <m:sub>
                        <m:r>
                          <a:rPr lang="en-US" altLang="ko-KR" sz="2100" b="0" i="1" smtClean="0">
                            <a:latin typeface="Cambria Math" panose="02040503050406030204" pitchFamily="18" charset="0"/>
                          </a:rPr>
                          <m:t>𝐵</m:t>
                        </m:r>
                      </m:sub>
                    </m:sSub>
                  </m:oMath>
                </a14:m>
                <a:r>
                  <a:rPr lang="ko-KR" altLang="en-US" sz="2100" dirty="0"/>
                  <a:t> </a:t>
                </a:r>
                <a:r>
                  <a:rPr lang="en-US" altLang="ko-KR" sz="2100" dirty="0"/>
                  <a:t>without solving the discrete logarithm problem</a:t>
                </a:r>
                <a:r>
                  <a:rPr lang="ko-KR" altLang="en-US" sz="2100" dirty="0"/>
                  <a:t> </a:t>
                </a:r>
                <a:endParaRPr lang="en-US" altLang="ko-KR" sz="2100" dirty="0"/>
              </a:p>
            </p:txBody>
          </p:sp>
        </mc:Choice>
        <mc:Fallback xmlns="">
          <p:sp>
            <p:nvSpPr>
              <p:cNvPr id="4" name="내용 개체 틀 2">
                <a:extLst>
                  <a:ext uri="{FF2B5EF4-FFF2-40B4-BE49-F238E27FC236}">
                    <a16:creationId xmlns:a16="http://schemas.microsoft.com/office/drawing/2014/main" id="{6BA1EBD2-4C5D-4E46-AB77-359F9F64A8D5}"/>
                  </a:ext>
                </a:extLst>
              </p:cNvPr>
              <p:cNvSpPr txBox="1">
                <a:spLocks noRot="1" noChangeAspect="1" noMove="1" noResize="1" noEditPoints="1" noAdjustHandles="1" noChangeArrowheads="1" noChangeShapeType="1" noTextEdit="1"/>
              </p:cNvSpPr>
              <p:nvPr/>
            </p:nvSpPr>
            <p:spPr>
              <a:xfrm>
                <a:off x="838200" y="3966803"/>
                <a:ext cx="10515600" cy="2305800"/>
              </a:xfrm>
              <a:prstGeom prst="rect">
                <a:avLst/>
              </a:prstGeom>
              <a:blipFill>
                <a:blip r:embed="rId3"/>
                <a:stretch>
                  <a:fillRect l="-1101" r="-63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0557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5C2E1A-EA75-4BE3-8772-E7F06E4AA998}"/>
              </a:ext>
            </a:extLst>
          </p:cNvPr>
          <p:cNvSpPr>
            <a:spLocks noGrp="1"/>
          </p:cNvSpPr>
          <p:nvPr>
            <p:ph type="title"/>
          </p:nvPr>
        </p:nvSpPr>
        <p:spPr/>
        <p:txBody>
          <a:bodyPr/>
          <a:lstStyle/>
          <a:p>
            <a:r>
              <a:rPr lang="en-US" altLang="ko-KR" dirty="0"/>
              <a:t>Encryption with ECDH</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CEF7DEA-C53E-4BA6-84C5-A5B693009C1A}"/>
                  </a:ext>
                </a:extLst>
              </p:cNvPr>
              <p:cNvSpPr>
                <a:spLocks noGrp="1"/>
              </p:cNvSpPr>
              <p:nvPr>
                <p:ph idx="1"/>
              </p:nvPr>
            </p:nvSpPr>
            <p:spPr>
              <a:xfrm>
                <a:off x="838200" y="1825625"/>
                <a:ext cx="10515600" cy="2081357"/>
              </a:xfrm>
            </p:spPr>
            <p:txBody>
              <a:bodyPr>
                <a:normAutofit fontScale="92500"/>
              </a:bodyPr>
              <a:lstStyle/>
              <a:p>
                <a:pPr marL="0" indent="0">
                  <a:buNone/>
                </a:pPr>
                <a:r>
                  <a:rPr lang="en-US" altLang="ko-KR" dirty="0"/>
                  <a:t>3. Alice and Bob calculate the shared secret S</a:t>
                </a:r>
              </a:p>
              <a:p>
                <a:pPr lvl="1"/>
                <a:r>
                  <a:rPr lang="en-US" altLang="ko-KR" sz="2300" dirty="0"/>
                  <a:t>Alice calculates </a:t>
                </a:r>
                <a14:m>
                  <m:oMath xmlns:m="http://schemas.openxmlformats.org/officeDocument/2006/math">
                    <m:r>
                      <m:rPr>
                        <m:sty m:val="p"/>
                      </m:rPr>
                      <a:rPr lang="en-US" altLang="ko-KR" sz="2300" b="0" i="0" smtClean="0">
                        <a:latin typeface="Cambria Math" panose="02040503050406030204" pitchFamily="18" charset="0"/>
                      </a:rPr>
                      <m:t>S</m:t>
                    </m:r>
                    <m:r>
                      <a:rPr lang="en-US" altLang="ko-KR" sz="2300" b="0" i="1" smtClean="0">
                        <a:latin typeface="Cambria Math" panose="02040503050406030204" pitchFamily="18" charset="0"/>
                      </a:rPr>
                      <m:t>=</m:t>
                    </m:r>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𝐴</m:t>
                        </m:r>
                      </m:sub>
                    </m:sSub>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𝐻</m:t>
                        </m:r>
                      </m:e>
                      <m:sub>
                        <m:r>
                          <a:rPr lang="en-US" altLang="ko-KR" sz="2300" b="0" i="1" smtClean="0">
                            <a:latin typeface="Cambria Math" panose="02040503050406030204" pitchFamily="18" charset="0"/>
                          </a:rPr>
                          <m:t>𝐵</m:t>
                        </m:r>
                      </m:sub>
                    </m:sSub>
                  </m:oMath>
                </a14:m>
                <a:r>
                  <a:rPr lang="en-US" altLang="ko-KR" sz="2300" dirty="0"/>
                  <a:t>(using her own private key and Bob’s public key)</a:t>
                </a:r>
              </a:p>
              <a:p>
                <a:pPr lvl="1"/>
                <a:r>
                  <a:rPr lang="en-US" altLang="ko-KR" sz="2300" dirty="0"/>
                  <a:t>Bob calculates </a:t>
                </a:r>
                <a14:m>
                  <m:oMath xmlns:m="http://schemas.openxmlformats.org/officeDocument/2006/math">
                    <m:r>
                      <m:rPr>
                        <m:sty m:val="p"/>
                      </m:rPr>
                      <a:rPr lang="en-US" altLang="ko-KR" sz="2300" b="0" i="0" smtClean="0">
                        <a:latin typeface="Cambria Math" panose="02040503050406030204" pitchFamily="18" charset="0"/>
                      </a:rPr>
                      <m:t>S</m:t>
                    </m:r>
                    <m:r>
                      <a:rPr lang="en-US" altLang="ko-KR" sz="2300" b="0" i="1" smtClean="0">
                        <a:latin typeface="Cambria Math" panose="02040503050406030204" pitchFamily="18" charset="0"/>
                      </a:rPr>
                      <m:t>=</m:t>
                    </m:r>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𝐵</m:t>
                        </m:r>
                      </m:sub>
                    </m:sSub>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𝐻</m:t>
                        </m:r>
                      </m:e>
                      <m:sub>
                        <m:r>
                          <a:rPr lang="en-US" altLang="ko-KR" sz="2300" b="0" i="1" smtClean="0">
                            <a:latin typeface="Cambria Math" panose="02040503050406030204" pitchFamily="18" charset="0"/>
                          </a:rPr>
                          <m:t>𝐴</m:t>
                        </m:r>
                      </m:sub>
                    </m:sSub>
                  </m:oMath>
                </a14:m>
                <a:r>
                  <a:rPr lang="en-US" altLang="ko-KR" sz="2300" dirty="0"/>
                  <a:t>(using his own private key and Alice’s public key)</a:t>
                </a:r>
              </a:p>
              <a:p>
                <a:pPr lvl="1"/>
                <a:endParaRPr lang="en-US" altLang="ko-KR" sz="2300" dirty="0"/>
              </a:p>
              <a:p>
                <a:pPr marL="457200" lvl="1" indent="0">
                  <a:buNone/>
                </a:pPr>
                <a14:m>
                  <m:oMathPara xmlns:m="http://schemas.openxmlformats.org/officeDocument/2006/math">
                    <m:oMathParaPr>
                      <m:jc m:val="centerGroup"/>
                    </m:oMathParaPr>
                    <m:oMath xmlns:m="http://schemas.openxmlformats.org/officeDocument/2006/math">
                      <m:r>
                        <m:rPr>
                          <m:sty m:val="p"/>
                        </m:rPr>
                        <a:rPr lang="en-US" altLang="ko-KR" sz="2300" b="0" i="0" smtClean="0">
                          <a:latin typeface="Cambria Math" panose="02040503050406030204" pitchFamily="18" charset="0"/>
                        </a:rPr>
                        <m:t>S</m:t>
                      </m:r>
                      <m:r>
                        <a:rPr lang="en-US" altLang="ko-KR" sz="2300" b="0" i="1" smtClean="0">
                          <a:latin typeface="Cambria Math" panose="02040503050406030204" pitchFamily="18" charset="0"/>
                        </a:rPr>
                        <m:t>=</m:t>
                      </m:r>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𝐴</m:t>
                          </m:r>
                        </m:sub>
                      </m:sSub>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𝐻</m:t>
                          </m:r>
                        </m:e>
                        <m:sub>
                          <m:r>
                            <a:rPr lang="en-US" altLang="ko-KR" sz="2300" b="0" i="1" smtClean="0">
                              <a:latin typeface="Cambria Math" panose="02040503050406030204" pitchFamily="18" charset="0"/>
                            </a:rPr>
                            <m:t>𝐵</m:t>
                          </m:r>
                        </m:sub>
                      </m:sSub>
                      <m:r>
                        <a:rPr lang="en-US" altLang="ko-KR" sz="2300" b="0" i="1" smtClean="0">
                          <a:latin typeface="Cambria Math" panose="02040503050406030204" pitchFamily="18" charset="0"/>
                        </a:rPr>
                        <m:t>=</m:t>
                      </m:r>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𝐴</m:t>
                          </m:r>
                        </m:sub>
                      </m:sSub>
                      <m:d>
                        <m:dPr>
                          <m:ctrlPr>
                            <a:rPr lang="en-US" altLang="ko-KR" sz="2300" b="0" i="1" smtClean="0">
                              <a:latin typeface="Cambria Math" panose="02040503050406030204" pitchFamily="18" charset="0"/>
                            </a:rPr>
                          </m:ctrlPr>
                        </m:dPr>
                        <m:e>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𝐵</m:t>
                              </m:r>
                            </m:sub>
                          </m:sSub>
                          <m:r>
                            <a:rPr lang="en-US" altLang="ko-KR" sz="2300" b="0" i="1" smtClean="0">
                              <a:latin typeface="Cambria Math" panose="02040503050406030204" pitchFamily="18" charset="0"/>
                            </a:rPr>
                            <m:t>𝐺</m:t>
                          </m:r>
                        </m:e>
                      </m:d>
                      <m:r>
                        <a:rPr lang="en-US" altLang="ko-KR" sz="2300" b="0" i="1" smtClean="0">
                          <a:latin typeface="Cambria Math" panose="02040503050406030204" pitchFamily="18" charset="0"/>
                        </a:rPr>
                        <m:t>=</m:t>
                      </m:r>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𝐵</m:t>
                          </m:r>
                        </m:sub>
                      </m:sSub>
                      <m:d>
                        <m:dPr>
                          <m:ctrlPr>
                            <a:rPr lang="en-US" altLang="ko-KR" sz="2300" b="0" i="1" smtClean="0">
                              <a:latin typeface="Cambria Math" panose="02040503050406030204" pitchFamily="18" charset="0"/>
                            </a:rPr>
                          </m:ctrlPr>
                        </m:dPr>
                        <m:e>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𝐴</m:t>
                              </m:r>
                            </m:sub>
                          </m:sSub>
                          <m:r>
                            <a:rPr lang="en-US" altLang="ko-KR" sz="2300" b="0" i="1" smtClean="0">
                              <a:latin typeface="Cambria Math" panose="02040503050406030204" pitchFamily="18" charset="0"/>
                            </a:rPr>
                            <m:t>𝐺</m:t>
                          </m:r>
                        </m:e>
                      </m:d>
                      <m:r>
                        <a:rPr lang="en-US" altLang="ko-KR" sz="2300" b="0" i="1" smtClean="0">
                          <a:latin typeface="Cambria Math" panose="02040503050406030204" pitchFamily="18" charset="0"/>
                        </a:rPr>
                        <m:t>=</m:t>
                      </m:r>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𝑑</m:t>
                          </m:r>
                        </m:e>
                        <m:sub>
                          <m:r>
                            <a:rPr lang="en-US" altLang="ko-KR" sz="2300" b="0" i="1" smtClean="0">
                              <a:latin typeface="Cambria Math" panose="02040503050406030204" pitchFamily="18" charset="0"/>
                            </a:rPr>
                            <m:t>𝐵</m:t>
                          </m:r>
                        </m:sub>
                      </m:sSub>
                      <m:sSub>
                        <m:sSubPr>
                          <m:ctrlPr>
                            <a:rPr lang="en-US" altLang="ko-KR" sz="2300" i="1" smtClean="0">
                              <a:latin typeface="Cambria Math" panose="02040503050406030204" pitchFamily="18" charset="0"/>
                            </a:rPr>
                          </m:ctrlPr>
                        </m:sSubPr>
                        <m:e>
                          <m:r>
                            <a:rPr lang="en-US" altLang="ko-KR" sz="2300" b="0" i="1" smtClean="0">
                              <a:latin typeface="Cambria Math" panose="02040503050406030204" pitchFamily="18" charset="0"/>
                            </a:rPr>
                            <m:t>𝐻</m:t>
                          </m:r>
                        </m:e>
                        <m:sub>
                          <m:r>
                            <a:rPr lang="en-US" altLang="ko-KR" sz="2300" b="0" i="1" smtClean="0">
                              <a:latin typeface="Cambria Math" panose="02040503050406030204" pitchFamily="18" charset="0"/>
                            </a:rPr>
                            <m:t>𝐴</m:t>
                          </m:r>
                        </m:sub>
                      </m:sSub>
                    </m:oMath>
                  </m:oMathPara>
                </a14:m>
                <a:endParaRPr lang="ko-KR" altLang="en-US" sz="2300" dirty="0"/>
              </a:p>
            </p:txBody>
          </p:sp>
        </mc:Choice>
        <mc:Fallback xmlns="">
          <p:sp>
            <p:nvSpPr>
              <p:cNvPr id="3" name="내용 개체 틀 2">
                <a:extLst>
                  <a:ext uri="{FF2B5EF4-FFF2-40B4-BE49-F238E27FC236}">
                    <a16:creationId xmlns:a16="http://schemas.microsoft.com/office/drawing/2014/main" id="{1CEF7DEA-C53E-4BA6-84C5-A5B693009C1A}"/>
                  </a:ext>
                </a:extLst>
              </p:cNvPr>
              <p:cNvSpPr>
                <a:spLocks noGrp="1" noRot="1" noChangeAspect="1" noMove="1" noResize="1" noEditPoints="1" noAdjustHandles="1" noChangeArrowheads="1" noChangeShapeType="1" noTextEdit="1"/>
              </p:cNvSpPr>
              <p:nvPr>
                <p:ph idx="1"/>
              </p:nvPr>
            </p:nvSpPr>
            <p:spPr>
              <a:xfrm>
                <a:off x="838200" y="1825625"/>
                <a:ext cx="10515600" cy="2081357"/>
              </a:xfrm>
              <a:blipFill>
                <a:blip r:embed="rId2"/>
                <a:stretch>
                  <a:fillRect l="-1043" t="-438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내용 개체 틀 2">
                <a:extLst>
                  <a:ext uri="{FF2B5EF4-FFF2-40B4-BE49-F238E27FC236}">
                    <a16:creationId xmlns:a16="http://schemas.microsoft.com/office/drawing/2014/main" id="{E0E88037-1BF0-4D02-999D-CDBFC7F0F6D7}"/>
                  </a:ext>
                </a:extLst>
              </p:cNvPr>
              <p:cNvSpPr txBox="1">
                <a:spLocks/>
              </p:cNvSpPr>
              <p:nvPr/>
            </p:nvSpPr>
            <p:spPr>
              <a:xfrm>
                <a:off x="838200" y="3790604"/>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600" dirty="0"/>
                  <a:t>This is known as the Diffie-Hellman problem, which can be started as follow</a:t>
                </a:r>
              </a:p>
              <a:p>
                <a:pPr lvl="1"/>
                <a:r>
                  <a:rPr lang="en-US" altLang="ko-KR" sz="2100" dirty="0"/>
                  <a:t>Given three points </a:t>
                </a:r>
                <a14:m>
                  <m:oMath xmlns:m="http://schemas.openxmlformats.org/officeDocument/2006/math">
                    <m:r>
                      <a:rPr lang="en-US" altLang="ko-KR" sz="2100" b="0" i="1" smtClean="0">
                        <a:latin typeface="Cambria Math" panose="02040503050406030204" pitchFamily="18" charset="0"/>
                      </a:rPr>
                      <m:t>𝑃</m:t>
                    </m:r>
                    <m:r>
                      <a:rPr lang="en-US" altLang="ko-KR" sz="2100" b="0" i="1" smtClean="0">
                        <a:latin typeface="Cambria Math" panose="02040503050406030204" pitchFamily="18" charset="0"/>
                      </a:rPr>
                      <m:t>, </m:t>
                    </m:r>
                    <m:r>
                      <a:rPr lang="en-US" altLang="ko-KR" sz="2100" b="0" i="1" smtClean="0">
                        <a:latin typeface="Cambria Math" panose="02040503050406030204" pitchFamily="18" charset="0"/>
                      </a:rPr>
                      <m:t>𝑎𝑃</m:t>
                    </m:r>
                  </m:oMath>
                </a14:m>
                <a:r>
                  <a:rPr lang="en-US" altLang="ko-KR" sz="2100" dirty="0"/>
                  <a:t> and </a:t>
                </a:r>
                <a14:m>
                  <m:oMath xmlns:m="http://schemas.openxmlformats.org/officeDocument/2006/math">
                    <m:r>
                      <a:rPr lang="en-US" altLang="ko-KR" sz="2100" b="0" i="1" smtClean="0">
                        <a:latin typeface="Cambria Math" panose="02040503050406030204" pitchFamily="18" charset="0"/>
                      </a:rPr>
                      <m:t>𝑏𝑃</m:t>
                    </m:r>
                  </m:oMath>
                </a14:m>
                <a:r>
                  <a:rPr lang="en-US" altLang="ko-KR" sz="2100" dirty="0"/>
                  <a:t>, what is the result of </a:t>
                </a:r>
                <a14:m>
                  <m:oMath xmlns:m="http://schemas.openxmlformats.org/officeDocument/2006/math">
                    <m:r>
                      <a:rPr lang="en-US" altLang="ko-KR" sz="2100" b="0" i="1" smtClean="0">
                        <a:latin typeface="Cambria Math" panose="02040503050406030204" pitchFamily="18" charset="0"/>
                      </a:rPr>
                      <m:t>𝑎𝑏𝑃</m:t>
                    </m:r>
                  </m:oMath>
                </a14:m>
                <a:endParaRPr lang="en-US" altLang="ko-KR" sz="2100" dirty="0"/>
              </a:p>
              <a:p>
                <a:pPr lvl="1"/>
                <a:r>
                  <a:rPr lang="en-US" altLang="ko-KR" sz="2100" dirty="0"/>
                  <a:t>Given three integers </a:t>
                </a:r>
                <a14:m>
                  <m:oMath xmlns:m="http://schemas.openxmlformats.org/officeDocument/2006/math">
                    <m:r>
                      <a:rPr lang="en-US" altLang="ko-KR" sz="2100" b="0" i="1" smtClean="0">
                        <a:latin typeface="Cambria Math" panose="02040503050406030204" pitchFamily="18" charset="0"/>
                      </a:rPr>
                      <m:t>𝑘</m:t>
                    </m:r>
                    <m:r>
                      <a:rPr lang="en-US" altLang="ko-KR" sz="2100" b="0" i="1" smtClean="0">
                        <a:latin typeface="Cambria Math" panose="02040503050406030204" pitchFamily="18" charset="0"/>
                      </a:rPr>
                      <m:t>, </m:t>
                    </m:r>
                    <m:sSup>
                      <m:sSupPr>
                        <m:ctrlPr>
                          <a:rPr lang="en-US" altLang="ko-KR" sz="2100" b="0" i="1" smtClean="0">
                            <a:latin typeface="Cambria Math" panose="02040503050406030204" pitchFamily="18" charset="0"/>
                          </a:rPr>
                        </m:ctrlPr>
                      </m:sSupPr>
                      <m:e>
                        <m:r>
                          <a:rPr lang="en-US" altLang="ko-KR" sz="2100" b="0" i="1" smtClean="0">
                            <a:latin typeface="Cambria Math" panose="02040503050406030204" pitchFamily="18" charset="0"/>
                          </a:rPr>
                          <m:t>𝑘</m:t>
                        </m:r>
                      </m:e>
                      <m:sup>
                        <m:r>
                          <a:rPr lang="en-US" altLang="ko-KR" sz="2100" b="0" i="1" smtClean="0">
                            <a:latin typeface="Cambria Math" panose="02040503050406030204" pitchFamily="18" charset="0"/>
                          </a:rPr>
                          <m:t>𝑥</m:t>
                        </m:r>
                      </m:sup>
                    </m:sSup>
                  </m:oMath>
                </a14:m>
                <a:r>
                  <a:rPr lang="en-US" altLang="ko-KR" sz="2100" dirty="0"/>
                  <a:t> and </a:t>
                </a:r>
                <a14:m>
                  <m:oMath xmlns:m="http://schemas.openxmlformats.org/officeDocument/2006/math">
                    <m:sSup>
                      <m:sSupPr>
                        <m:ctrlPr>
                          <a:rPr lang="en-US" altLang="ko-KR" sz="2100" b="0" i="1" smtClean="0">
                            <a:latin typeface="Cambria Math" panose="02040503050406030204" pitchFamily="18" charset="0"/>
                          </a:rPr>
                        </m:ctrlPr>
                      </m:sSupPr>
                      <m:e>
                        <m:r>
                          <a:rPr lang="en-US" altLang="ko-KR" sz="2100" b="0" i="1" smtClean="0">
                            <a:latin typeface="Cambria Math" panose="02040503050406030204" pitchFamily="18" charset="0"/>
                          </a:rPr>
                          <m:t>𝑘</m:t>
                        </m:r>
                      </m:e>
                      <m:sup>
                        <m:r>
                          <a:rPr lang="en-US" altLang="ko-KR" sz="2100" b="0" i="1" smtClean="0">
                            <a:latin typeface="Cambria Math" panose="02040503050406030204" pitchFamily="18" charset="0"/>
                          </a:rPr>
                          <m:t>𝑦</m:t>
                        </m:r>
                      </m:sup>
                    </m:sSup>
                  </m:oMath>
                </a14:m>
                <a:r>
                  <a:rPr lang="en-US" altLang="ko-KR" sz="2100" dirty="0"/>
                  <a:t>, what is the result of </a:t>
                </a:r>
                <a14:m>
                  <m:oMath xmlns:m="http://schemas.openxmlformats.org/officeDocument/2006/math">
                    <m:sSup>
                      <m:sSupPr>
                        <m:ctrlPr>
                          <a:rPr lang="en-US" altLang="ko-KR" sz="2100" b="0" i="1" smtClean="0">
                            <a:latin typeface="Cambria Math" panose="02040503050406030204" pitchFamily="18" charset="0"/>
                          </a:rPr>
                        </m:ctrlPr>
                      </m:sSupPr>
                      <m:e>
                        <m:r>
                          <a:rPr lang="en-US" altLang="ko-KR" sz="2100" b="0" i="1" smtClean="0">
                            <a:latin typeface="Cambria Math" panose="02040503050406030204" pitchFamily="18" charset="0"/>
                          </a:rPr>
                          <m:t>𝑘</m:t>
                        </m:r>
                      </m:e>
                      <m:sup>
                        <m:r>
                          <a:rPr lang="en-US" altLang="ko-KR" sz="2100" b="0" i="1" smtClean="0">
                            <a:latin typeface="Cambria Math" panose="02040503050406030204" pitchFamily="18" charset="0"/>
                          </a:rPr>
                          <m:t>𝑥𝑦</m:t>
                        </m:r>
                      </m:sup>
                    </m:sSup>
                  </m:oMath>
                </a14:m>
                <a:r>
                  <a:rPr lang="en-US" altLang="ko-KR" sz="2100" dirty="0"/>
                  <a:t>? </a:t>
                </a:r>
              </a:p>
            </p:txBody>
          </p:sp>
        </mc:Choice>
        <mc:Fallback xmlns="">
          <p:sp>
            <p:nvSpPr>
              <p:cNvPr id="4" name="내용 개체 틀 2">
                <a:extLst>
                  <a:ext uri="{FF2B5EF4-FFF2-40B4-BE49-F238E27FC236}">
                    <a16:creationId xmlns:a16="http://schemas.microsoft.com/office/drawing/2014/main" id="{E0E88037-1BF0-4D02-999D-CDBFC7F0F6D7}"/>
                  </a:ext>
                </a:extLst>
              </p:cNvPr>
              <p:cNvSpPr txBox="1">
                <a:spLocks noRot="1" noChangeAspect="1" noMove="1" noResize="1" noEditPoints="1" noAdjustHandles="1" noChangeArrowheads="1" noChangeShapeType="1" noTextEdit="1"/>
              </p:cNvSpPr>
              <p:nvPr/>
            </p:nvSpPr>
            <p:spPr>
              <a:xfrm>
                <a:off x="838200" y="3790604"/>
                <a:ext cx="10515600" cy="4351338"/>
              </a:xfrm>
              <a:prstGeom prst="rect">
                <a:avLst/>
              </a:prstGeom>
              <a:blipFill>
                <a:blip r:embed="rId3"/>
                <a:stretch>
                  <a:fillRect l="-928" t="-2101" r="-1449"/>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21210296-A19E-4E9E-859F-9BC55E5BA228}"/>
              </a:ext>
            </a:extLst>
          </p:cNvPr>
          <p:cNvPicPr>
            <a:picLocks noChangeAspect="1"/>
          </p:cNvPicPr>
          <p:nvPr/>
        </p:nvPicPr>
        <p:blipFill rotWithShape="1">
          <a:blip r:embed="rId4"/>
          <a:srcRect t="2811" r="1424"/>
          <a:stretch/>
        </p:blipFill>
        <p:spPr>
          <a:xfrm>
            <a:off x="422564" y="5325325"/>
            <a:ext cx="3492730" cy="1398274"/>
          </a:xfrm>
          <a:prstGeom prst="rect">
            <a:avLst/>
          </a:prstGeom>
        </p:spPr>
      </p:pic>
      <p:sp>
        <p:nvSpPr>
          <p:cNvPr id="10" name="TextBox 9">
            <a:extLst>
              <a:ext uri="{FF2B5EF4-FFF2-40B4-BE49-F238E27FC236}">
                <a16:creationId xmlns:a16="http://schemas.microsoft.com/office/drawing/2014/main" id="{914D17A6-63D7-44EC-94A2-2C6CB7926800}"/>
              </a:ext>
            </a:extLst>
          </p:cNvPr>
          <p:cNvSpPr txBox="1"/>
          <p:nvPr/>
        </p:nvSpPr>
        <p:spPr>
          <a:xfrm>
            <a:off x="4070466" y="5548795"/>
            <a:ext cx="8121534" cy="646331"/>
          </a:xfrm>
          <a:prstGeom prst="rect">
            <a:avLst/>
          </a:prstGeom>
          <a:noFill/>
        </p:spPr>
        <p:txBody>
          <a:bodyPr wrap="square" rtlCol="0">
            <a:spAutoFit/>
          </a:bodyPr>
          <a:lstStyle/>
          <a:p>
            <a:r>
              <a:rPr lang="en-US" altLang="ko-KR" dirty="0"/>
              <a:t>The Diffie-Hellman key exchange: Alice and Bob can “easily” calculate</a:t>
            </a:r>
            <a:r>
              <a:rPr lang="ko-KR" altLang="en-US" dirty="0"/>
              <a:t> </a:t>
            </a:r>
            <a:r>
              <a:rPr lang="en-US" altLang="ko-KR" dirty="0"/>
              <a:t>the</a:t>
            </a:r>
            <a:r>
              <a:rPr lang="ko-KR" altLang="en-US" dirty="0"/>
              <a:t> </a:t>
            </a:r>
            <a:r>
              <a:rPr lang="en-US" altLang="ko-KR" dirty="0"/>
              <a:t>shared</a:t>
            </a:r>
            <a:r>
              <a:rPr lang="ko-KR" altLang="en-US" dirty="0"/>
              <a:t> </a:t>
            </a:r>
            <a:r>
              <a:rPr lang="en-US" altLang="ko-KR" dirty="0"/>
              <a:t>secret,</a:t>
            </a:r>
            <a:r>
              <a:rPr lang="ko-KR" altLang="en-US" dirty="0"/>
              <a:t> </a:t>
            </a:r>
            <a:r>
              <a:rPr lang="en-US" altLang="ko-KR" dirty="0"/>
              <a:t>the Man in the Middle has to solve a “hard” problem</a:t>
            </a:r>
          </a:p>
        </p:txBody>
      </p:sp>
    </p:spTree>
    <p:extLst>
      <p:ext uri="{BB962C8B-B14F-4D97-AF65-F5344CB8AC3E}">
        <p14:creationId xmlns:p14="http://schemas.microsoft.com/office/powerpoint/2010/main" val="375625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5C2E1A-EA75-4BE3-8772-E7F06E4AA998}"/>
              </a:ext>
            </a:extLst>
          </p:cNvPr>
          <p:cNvSpPr>
            <a:spLocks noGrp="1"/>
          </p:cNvSpPr>
          <p:nvPr>
            <p:ph type="title"/>
          </p:nvPr>
        </p:nvSpPr>
        <p:spPr/>
        <p:txBody>
          <a:bodyPr/>
          <a:lstStyle/>
          <a:p>
            <a:r>
              <a:rPr lang="en-US" altLang="ko-KR" dirty="0"/>
              <a:t>Encryption with ECDH</a:t>
            </a:r>
            <a:endParaRPr lang="ko-KR" altLang="en-US" dirty="0"/>
          </a:p>
        </p:txBody>
      </p:sp>
      <p:sp>
        <p:nvSpPr>
          <p:cNvPr id="3" name="내용 개체 틀 2">
            <a:extLst>
              <a:ext uri="{FF2B5EF4-FFF2-40B4-BE49-F238E27FC236}">
                <a16:creationId xmlns:a16="http://schemas.microsoft.com/office/drawing/2014/main" id="{1CEF7DEA-C53E-4BA6-84C5-A5B693009C1A}"/>
              </a:ext>
            </a:extLst>
          </p:cNvPr>
          <p:cNvSpPr>
            <a:spLocks noGrp="1"/>
          </p:cNvSpPr>
          <p:nvPr>
            <p:ph idx="1"/>
          </p:nvPr>
        </p:nvSpPr>
        <p:spPr>
          <a:xfrm>
            <a:off x="838200" y="2313803"/>
            <a:ext cx="10515600" cy="2081357"/>
          </a:xfrm>
        </p:spPr>
        <p:txBody>
          <a:bodyPr>
            <a:normAutofit/>
          </a:bodyPr>
          <a:lstStyle/>
          <a:p>
            <a:pPr marL="0" indent="0">
              <a:buNone/>
            </a:pPr>
            <a:r>
              <a:rPr lang="en-US" altLang="ko-KR" dirty="0"/>
              <a:t>Diffie-Hellman problem for elliptic curves is assumed to be a “hard” problem</a:t>
            </a:r>
          </a:p>
          <a:p>
            <a:pPr marL="0" indent="0">
              <a:buNone/>
            </a:pPr>
            <a:r>
              <a:rPr lang="en-US" altLang="ko-KR" sz="2300" dirty="0"/>
              <a:t>Solving the logarithm problem is a way of solving the Diffie-Hellman problem</a:t>
            </a:r>
          </a:p>
          <a:p>
            <a:pPr marL="0" indent="0">
              <a:buNone/>
            </a:pPr>
            <a:endParaRPr lang="ko-KR" altLang="en-US" sz="2300" dirty="0"/>
          </a:p>
        </p:txBody>
      </p:sp>
      <p:sp>
        <p:nvSpPr>
          <p:cNvPr id="4" name="내용 개체 틀 2">
            <a:extLst>
              <a:ext uri="{FF2B5EF4-FFF2-40B4-BE49-F238E27FC236}">
                <a16:creationId xmlns:a16="http://schemas.microsoft.com/office/drawing/2014/main" id="{E0E88037-1BF0-4D02-999D-CDBFC7F0F6D7}"/>
              </a:ext>
            </a:extLst>
          </p:cNvPr>
          <p:cNvSpPr txBox="1">
            <a:spLocks/>
          </p:cNvSpPr>
          <p:nvPr/>
        </p:nvSpPr>
        <p:spPr>
          <a:xfrm>
            <a:off x="3974288" y="4317206"/>
            <a:ext cx="6923868"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100" dirty="0"/>
              <a:t>Now Alice and Bob have obtained the shared secret, they can exchange data with symmetric encryption</a:t>
            </a:r>
          </a:p>
        </p:txBody>
      </p:sp>
      <p:pic>
        <p:nvPicPr>
          <p:cNvPr id="7" name="그림 6">
            <a:extLst>
              <a:ext uri="{FF2B5EF4-FFF2-40B4-BE49-F238E27FC236}">
                <a16:creationId xmlns:a16="http://schemas.microsoft.com/office/drawing/2014/main" id="{21210296-A19E-4E9E-859F-9BC55E5BA228}"/>
              </a:ext>
            </a:extLst>
          </p:cNvPr>
          <p:cNvPicPr>
            <a:picLocks noChangeAspect="1"/>
          </p:cNvPicPr>
          <p:nvPr/>
        </p:nvPicPr>
        <p:blipFill rotWithShape="1">
          <a:blip r:embed="rId2"/>
          <a:srcRect t="2811" r="1424"/>
          <a:stretch/>
        </p:blipFill>
        <p:spPr>
          <a:xfrm>
            <a:off x="481557" y="4137895"/>
            <a:ext cx="3492730" cy="1398274"/>
          </a:xfrm>
          <a:prstGeom prst="rect">
            <a:avLst/>
          </a:prstGeom>
        </p:spPr>
      </p:pic>
    </p:spTree>
    <p:extLst>
      <p:ext uri="{BB962C8B-B14F-4D97-AF65-F5344CB8AC3E}">
        <p14:creationId xmlns:p14="http://schemas.microsoft.com/office/powerpoint/2010/main" val="129589065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1758</TotalTime>
  <Words>1365</Words>
  <Application>Microsoft Office PowerPoint</Application>
  <PresentationFormat>와이드스크린</PresentationFormat>
  <Paragraphs>139</Paragraphs>
  <Slides>18</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18</vt:i4>
      </vt:variant>
    </vt:vector>
  </HeadingPairs>
  <TitlesOfParts>
    <vt:vector size="23" baseType="lpstr">
      <vt:lpstr>맑은 고딕</vt:lpstr>
      <vt:lpstr>Arial</vt:lpstr>
      <vt:lpstr>Cambria Math</vt:lpstr>
      <vt:lpstr>Matura MT Script Capitals</vt:lpstr>
      <vt:lpstr>Office 테마</vt:lpstr>
      <vt:lpstr>Elliptic Curve Cryptography: ECDH, ECDSA and Schnorr</vt:lpstr>
      <vt:lpstr>Domain Parameters</vt:lpstr>
      <vt:lpstr>Random curves</vt:lpstr>
      <vt:lpstr>Random curves</vt:lpstr>
      <vt:lpstr>Elliptic Curve Cryptography</vt:lpstr>
      <vt:lpstr>Encryption with ECDH</vt:lpstr>
      <vt:lpstr>Encryption with ECDH</vt:lpstr>
      <vt:lpstr>Encryption with ECDH</vt:lpstr>
      <vt:lpstr>Encryption with ECDH</vt:lpstr>
      <vt:lpstr>Ephemeral ECDH</vt:lpstr>
      <vt:lpstr>ECDSA</vt:lpstr>
      <vt:lpstr>ECDSA</vt:lpstr>
      <vt:lpstr>ECDSA</vt:lpstr>
      <vt:lpstr>Schnorr signature</vt:lpstr>
      <vt:lpstr>Schnorr signature</vt:lpstr>
      <vt:lpstr>EC-Schnorr signature</vt:lpstr>
      <vt:lpstr>EC-Schnorr multi-signature</vt:lpstr>
      <vt:lpstr>EC-Schnorr multi-signature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Elliptic Curve Cryptography: ECDH and ECDSA</dc:title>
  <dc:creator>ETRI</dc:creator>
  <cp:lastModifiedBy>김희주</cp:lastModifiedBy>
  <cp:revision>15</cp:revision>
  <dcterms:created xsi:type="dcterms:W3CDTF">2023-07-20T06:16:41Z</dcterms:created>
  <dcterms:modified xsi:type="dcterms:W3CDTF">2023-10-10T14:56:23Z</dcterms:modified>
</cp:coreProperties>
</file>