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3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62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EED877B6-9551-4359-846F-FAFF3EFF04A8}">
  <a:tblStyle styleId="{EED877B6-9551-4359-846F-FAFF3EFF04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20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Summer:Applications:XLSTAT.app:Contents:Library:XLSTAT.xla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Summer:Users:wenyachu:Desktop:&#21830;&#19994;&#25968;&#25454;&#20998;&#26512;&#35838;&#31243;%20Project1:&#26368;&#39640;&#23398;&#21382;&#19982;&#36873;&#35838;&#20043;&#38388;&#30340;&#20851;&#31995;:&#26368;&#39640;&#23398;&#21382;&#19982;&#35838;&#31243;&#36873;&#25321;&#20851;&#31995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Summer:Applications:XLSTAT.app:Contents:Library:XLSTAT.xla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Summer:Users:wenyachu:Desktop:&#21830;&#19994;&#25968;&#25454;&#20998;&#26512;&#35838;&#31243;%20Project1:&#39033;&#30446;&#19968;&#65306;&#35843;&#26597;&#38382;&#21367;&#25968;&#25454;:&#24180;&#40836;&#19982;&#26159;&#21542;&#36141;&#29289;&#20043;&#38388;&#30340;&#20851;&#31995;:&#24819;&#20080;&#30340;&#20154;&#24180;&#40836;&#30452;&#26041;&#22270;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Summer:Applications:XLSTAT.app:Contents:Library:XLSTAT.xla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Summer:Users:wenyachu:Desktop:&#21830;&#19994;&#25968;&#25454;&#20998;&#26512;&#35838;&#31243;%20Project1:&#36890;&#21220;&#26102;&#38388;&#21644;&#22352;&#26102;&#38388;&#20851;&#31995;:&#36890;&#21220;&#26102;&#38388;&#20026;0&#30340;&#20154;&#32676;&#20037;&#22352;&#26102;&#38388;&#30452;&#26041;&#22270;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Summer:Users:wenyachu:Downloads:surveydata%20&#20462;&#25913;V1%20(&#29256;&#26412;%201)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Summer:Users:wenyachu:Desktop:&#21830;&#19994;&#25968;&#25454;&#20998;&#26512;&#35838;&#31243;%20Project1:&#26368;&#39640;&#23398;&#21382;&#19982;&#36873;&#35838;&#20043;&#38388;&#30340;&#20851;&#31995;:&#26368;&#39640;&#23398;&#21382;&#19982;&#35838;&#31243;&#36873;&#25321;&#20851;&#31995;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Summer:Users:wenyachu:Desktop:&#21830;&#19994;&#25968;&#25454;&#20998;&#26512;&#35838;&#31243;%20Project1:&#26368;&#39640;&#23398;&#21382;&#19982;&#36873;&#35838;&#20043;&#38388;&#30340;&#20851;&#31995;:&#26368;&#39640;&#23398;&#21382;&#19982;&#35838;&#31243;&#36873;&#25321;&#20851;&#31995;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Summer:Users:wenyachu:Desktop:&#21830;&#19994;&#25968;&#25454;&#20998;&#26512;&#35838;&#31243;%20Project1:&#26368;&#39640;&#23398;&#21382;&#19982;&#36873;&#35838;&#20043;&#38388;&#30340;&#20851;&#31995;:&#26368;&#39640;&#23398;&#21382;&#19982;&#35838;&#31243;&#36873;&#25321;&#20851;&#31995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r>
              <a:rPr lang="zh-CN" altLang="en-US" sz="1000" b="1"/>
              <a:t>工作睡眠时间直方图</a:t>
            </a:r>
            <a:endParaRPr lang="en-US" sz="1000" b="1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Count</c:v>
          </c:tx>
          <c:spPr>
            <a:solidFill>
              <a:srgbClr val="4572A8">
                <a:alpha val="100000"/>
              </a:srgbClr>
            </a:solidFill>
            <a:ln/>
          </c:spPr>
          <c:invertIfNegative val="0"/>
          <c:cat>
            <c:strRef>
              <c:f>[1]工作睡眠时间直方图!$ALM$1:$ALM$5</c:f>
              <c:strCache>
                <c:ptCount val="5"/>
                <c:pt idx="0">
                  <c:v>_x0006_2 To 4</c:v>
                </c:pt>
                <c:pt idx="1">
                  <c:v>_x0006_4 To 6</c:v>
                </c:pt>
                <c:pt idx="2">
                  <c:v>_x0006_6 To 8</c:v>
                </c:pt>
                <c:pt idx="3">
                  <c:v>_x0007_8 To 10</c:v>
                </c:pt>
                <c:pt idx="4">
                  <c:v>_x0008_10 To 12</c:v>
                </c:pt>
              </c:strCache>
            </c:strRef>
          </c:cat>
          <c:val>
            <c:numRef>
              <c:f>[1]工作睡眠时间直方图!$ALN$1:$ALN$5</c:f>
              <c:numCache>
                <c:formatCode>General</c:formatCode>
                <c:ptCount val="5"/>
                <c:pt idx="0">
                  <c:v>0.0</c:v>
                </c:pt>
                <c:pt idx="1">
                  <c:v>32.0</c:v>
                </c:pt>
                <c:pt idx="2">
                  <c:v>427.0</c:v>
                </c:pt>
                <c:pt idx="3">
                  <c:v>153.0</c:v>
                </c:pt>
                <c:pt idx="4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"/>
        <c:axId val="2057180328"/>
        <c:axId val="2057184472"/>
      </c:barChart>
      <c:catAx>
        <c:axId val="2057180328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inorGridlines>
          <c:spPr>
            <a:ln>
              <a:noFill/>
            </a:ln>
          </c:spPr>
        </c:minorGridlines>
        <c:majorTickMark val="out"/>
        <c:minorTickMark val="none"/>
        <c:tickLblPos val="nextTo"/>
        <c:spPr>
          <a:ln>
            <a:solidFill>
              <a:srgbClr val="808080">
                <a:alpha val="100000"/>
              </a:srgbClr>
            </a:solidFill>
          </a:ln>
        </c:spPr>
        <c:crossAx val="2057184472"/>
        <c:crossesAt val="0.0"/>
        <c:auto val="0"/>
        <c:lblAlgn val="ctr"/>
        <c:lblOffset val="100"/>
        <c:noMultiLvlLbl val="0"/>
      </c:catAx>
      <c:valAx>
        <c:axId val="2057184472"/>
        <c:scaling>
          <c:orientation val="minMax"/>
          <c:max val="450.0"/>
          <c:min val="0.0"/>
        </c:scaling>
        <c:delete val="0"/>
        <c:axPos val="l"/>
        <c:majorGridlines>
          <c:spPr>
            <a:ln>
              <a:solidFill>
                <a:srgbClr val="E0E0E0">
                  <a:alpha val="100000"/>
                </a:srgbClr>
              </a:solidFill>
            </a:ln>
          </c:spPr>
        </c:majorGridlines>
        <c:minorGridlines>
          <c:spPr>
            <a:ln>
              <a:noFill/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zh-CN" altLang="en-US"/>
                  <a:t>人数</a:t>
                </a:r>
                <a:endParaRPr lang="en-US" altLang="zh-CN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808080">
                <a:alpha val="100000"/>
              </a:srgbClr>
            </a:solidFill>
          </a:ln>
        </c:spPr>
        <c:crossAx val="2057180328"/>
        <c:crossesAt val="0.0"/>
        <c:crossBetween val="between"/>
      </c:valAx>
      <c:spPr>
        <a:noFill/>
      </c:spPr>
    </c:plotArea>
    <c:plotVisOnly val="0"/>
    <c:dispBlanksAs val="gap"/>
    <c:showDLblsOverMax val="0"/>
  </c:chart>
  <c:spPr>
    <a:ln>
      <a:noFill/>
    </a:ln>
  </c:sp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Nanodegree课程!$B$27</c:f>
              <c:strCache>
                <c:ptCount val="1"/>
                <c:pt idx="0">
                  <c:v>Nanodegree Program</c:v>
                </c:pt>
              </c:strCache>
            </c:strRef>
          </c:tx>
          <c:invertIfNegative val="0"/>
          <c:cat>
            <c:strRef>
              <c:f>Nanodegree课程!$A$28:$A$37</c:f>
              <c:strCache>
                <c:ptCount val="10"/>
                <c:pt idx="0">
                  <c:v>Other.6</c:v>
                </c:pt>
                <c:pt idx="1">
                  <c:v>Intro to Programming</c:v>
                </c:pt>
                <c:pt idx="2">
                  <c:v>Business Analyst</c:v>
                </c:pt>
                <c:pt idx="3">
                  <c:v>Data Analyst</c:v>
                </c:pt>
                <c:pt idx="4">
                  <c:v>Machine Learning Engineer</c:v>
                </c:pt>
                <c:pt idx="5">
                  <c:v>Artificial Intelligence</c:v>
                </c:pt>
                <c:pt idx="6">
                  <c:v>Deep Learning Foundations</c:v>
                </c:pt>
                <c:pt idx="7">
                  <c:v>Self-Driving Car Engineer</c:v>
                </c:pt>
                <c:pt idx="8">
                  <c:v>Robotics</c:v>
                </c:pt>
                <c:pt idx="9">
                  <c:v>None</c:v>
                </c:pt>
              </c:strCache>
            </c:strRef>
          </c:cat>
          <c:val>
            <c:numRef>
              <c:f>Nanodegree课程!$B$28:$B$37</c:f>
              <c:numCache>
                <c:formatCode>General</c:formatCode>
                <c:ptCount val="10"/>
                <c:pt idx="0">
                  <c:v>7.0</c:v>
                </c:pt>
                <c:pt idx="1">
                  <c:v>3.0</c:v>
                </c:pt>
                <c:pt idx="3">
                  <c:v>13.0</c:v>
                </c:pt>
                <c:pt idx="4">
                  <c:v>18.0</c:v>
                </c:pt>
                <c:pt idx="5">
                  <c:v>4.0</c:v>
                </c:pt>
                <c:pt idx="6">
                  <c:v>18.0</c:v>
                </c:pt>
                <c:pt idx="7">
                  <c:v>1.0</c:v>
                </c:pt>
              </c:numCache>
            </c:numRef>
          </c:val>
        </c:ser>
        <c:ser>
          <c:idx val="1"/>
          <c:order val="1"/>
          <c:tx>
            <c:strRef>
              <c:f>Nanodegree课程!$C$27</c:f>
              <c:strCache>
                <c:ptCount val="1"/>
              </c:strCache>
            </c:strRef>
          </c:tx>
          <c:invertIfNegative val="0"/>
          <c:cat>
            <c:strRef>
              <c:f>Nanodegree课程!$A$28:$A$37</c:f>
              <c:strCache>
                <c:ptCount val="10"/>
                <c:pt idx="0">
                  <c:v>Other.6</c:v>
                </c:pt>
                <c:pt idx="1">
                  <c:v>Intro to Programming</c:v>
                </c:pt>
                <c:pt idx="2">
                  <c:v>Business Analyst</c:v>
                </c:pt>
                <c:pt idx="3">
                  <c:v>Data Analyst</c:v>
                </c:pt>
                <c:pt idx="4">
                  <c:v>Machine Learning Engineer</c:v>
                </c:pt>
                <c:pt idx="5">
                  <c:v>Artificial Intelligence</c:v>
                </c:pt>
                <c:pt idx="6">
                  <c:v>Deep Learning Foundations</c:v>
                </c:pt>
                <c:pt idx="7">
                  <c:v>Self-Driving Car Engineer</c:v>
                </c:pt>
                <c:pt idx="8">
                  <c:v>Robotics</c:v>
                </c:pt>
                <c:pt idx="9">
                  <c:v>None</c:v>
                </c:pt>
              </c:strCache>
            </c:strRef>
          </c:cat>
          <c:val>
            <c:numRef>
              <c:f>Nanodegree课程!$C$28:$C$37</c:f>
              <c:numCache>
                <c:formatCode>General</c:formatCode>
                <c:ptCount val="10"/>
              </c:numCache>
            </c:numRef>
          </c:val>
        </c:ser>
        <c:ser>
          <c:idx val="2"/>
          <c:order val="2"/>
          <c:tx>
            <c:strRef>
              <c:f>Nanodegree课程!$D$27</c:f>
              <c:strCache>
                <c:ptCount val="1"/>
              </c:strCache>
            </c:strRef>
          </c:tx>
          <c:invertIfNegative val="0"/>
          <c:cat>
            <c:strRef>
              <c:f>Nanodegree课程!$A$28:$A$37</c:f>
              <c:strCache>
                <c:ptCount val="10"/>
                <c:pt idx="0">
                  <c:v>Other.6</c:v>
                </c:pt>
                <c:pt idx="1">
                  <c:v>Intro to Programming</c:v>
                </c:pt>
                <c:pt idx="2">
                  <c:v>Business Analyst</c:v>
                </c:pt>
                <c:pt idx="3">
                  <c:v>Data Analyst</c:v>
                </c:pt>
                <c:pt idx="4">
                  <c:v>Machine Learning Engineer</c:v>
                </c:pt>
                <c:pt idx="5">
                  <c:v>Artificial Intelligence</c:v>
                </c:pt>
                <c:pt idx="6">
                  <c:v>Deep Learning Foundations</c:v>
                </c:pt>
                <c:pt idx="7">
                  <c:v>Self-Driving Car Engineer</c:v>
                </c:pt>
                <c:pt idx="8">
                  <c:v>Robotics</c:v>
                </c:pt>
                <c:pt idx="9">
                  <c:v>None</c:v>
                </c:pt>
              </c:strCache>
            </c:strRef>
          </c:cat>
          <c:val>
            <c:numRef>
              <c:f>Nanodegree课程!$D$28:$D$37</c:f>
              <c:numCache>
                <c:formatCode>General</c:formatCode>
                <c:ptCount val="10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53862312"/>
        <c:axId val="2053704856"/>
      </c:barChart>
      <c:catAx>
        <c:axId val="2053862312"/>
        <c:scaling>
          <c:orientation val="minMax"/>
        </c:scaling>
        <c:delete val="0"/>
        <c:axPos val="b"/>
        <c:majorTickMark val="out"/>
        <c:minorTickMark val="none"/>
        <c:tickLblPos val="nextTo"/>
        <c:crossAx val="2053704856"/>
        <c:crosses val="autoZero"/>
        <c:auto val="1"/>
        <c:lblAlgn val="ctr"/>
        <c:lblOffset val="100"/>
        <c:noMultiLvlLbl val="0"/>
      </c:catAx>
      <c:valAx>
        <c:axId val="20537048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53862312"/>
        <c:crosses val="autoZero"/>
        <c:crossBetween val="between"/>
      </c:valAx>
    </c:plotArea>
    <c:legend>
      <c:legendPos val="r"/>
      <c:legendEntry>
        <c:idx val="1"/>
        <c:delete val="1"/>
      </c:legendEntry>
      <c:legendEntry>
        <c:idx val="2"/>
        <c:delete val="1"/>
      </c:legendEntry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r>
              <a:rPr lang="zh-CN" altLang="en-US" sz="1000" b="1"/>
              <a:t>未工作睡眠时间直方图</a:t>
            </a:r>
            <a:endParaRPr lang="en-US" altLang="zh-CN" sz="1000" b="1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Count</c:v>
          </c:tx>
          <c:spPr>
            <a:solidFill>
              <a:srgbClr val="4572A8">
                <a:alpha val="100000"/>
              </a:srgbClr>
            </a:solidFill>
            <a:ln/>
          </c:spPr>
          <c:invertIfNegative val="0"/>
          <c:cat>
            <c:strRef>
              <c:f>[1]未工作睡眠时间直方图!$ALP$1:$ALP$6</c:f>
              <c:strCache>
                <c:ptCount val="6"/>
                <c:pt idx="0">
                  <c:v>_x0007_Up To 2</c:v>
                </c:pt>
                <c:pt idx="1">
                  <c:v>_x0006_2 To 4</c:v>
                </c:pt>
                <c:pt idx="2">
                  <c:v>_x0006_4 To 6</c:v>
                </c:pt>
                <c:pt idx="3">
                  <c:v>_x0006_6 To 8</c:v>
                </c:pt>
                <c:pt idx="4">
                  <c:v>_x0007_8 To 10</c:v>
                </c:pt>
                <c:pt idx="5">
                  <c:v>_x0008_10 To 12</c:v>
                </c:pt>
              </c:strCache>
            </c:strRef>
          </c:cat>
          <c:val>
            <c:numRef>
              <c:f>[1]未工作睡眠时间直方图!$ALQ$1:$ALQ$6</c:f>
              <c:numCache>
                <c:formatCode>General</c:formatCode>
                <c:ptCount val="6"/>
                <c:pt idx="0">
                  <c:v>1.0</c:v>
                </c:pt>
                <c:pt idx="1">
                  <c:v>0.0</c:v>
                </c:pt>
                <c:pt idx="2">
                  <c:v>9.0</c:v>
                </c:pt>
                <c:pt idx="3">
                  <c:v>73.0</c:v>
                </c:pt>
                <c:pt idx="4">
                  <c:v>45.0</c:v>
                </c:pt>
                <c:pt idx="5">
                  <c:v>4.0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"/>
        <c:axId val="-2145705224"/>
        <c:axId val="2128116728"/>
      </c:barChart>
      <c:catAx>
        <c:axId val="-2145705224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inorGridlines>
          <c:spPr>
            <a:ln>
              <a:noFill/>
            </a:ln>
          </c:spPr>
        </c:minorGridlines>
        <c:majorTickMark val="out"/>
        <c:minorTickMark val="none"/>
        <c:tickLblPos val="nextTo"/>
        <c:spPr>
          <a:ln>
            <a:solidFill>
              <a:srgbClr val="808080">
                <a:alpha val="100000"/>
              </a:srgbClr>
            </a:solidFill>
          </a:ln>
        </c:spPr>
        <c:crossAx val="2128116728"/>
        <c:crossesAt val="0.0"/>
        <c:auto val="0"/>
        <c:lblAlgn val="ctr"/>
        <c:lblOffset val="100"/>
        <c:noMultiLvlLbl val="0"/>
      </c:catAx>
      <c:valAx>
        <c:axId val="2128116728"/>
        <c:scaling>
          <c:orientation val="minMax"/>
          <c:max val="80.0"/>
          <c:min val="0.0"/>
        </c:scaling>
        <c:delete val="0"/>
        <c:axPos val="l"/>
        <c:majorGridlines>
          <c:spPr>
            <a:ln>
              <a:solidFill>
                <a:srgbClr val="E0E0E0">
                  <a:alpha val="100000"/>
                </a:srgbClr>
              </a:solidFill>
            </a:ln>
          </c:spPr>
        </c:majorGridlines>
        <c:minorGridlines>
          <c:spPr>
            <a:ln>
              <a:noFill/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zh-CN" altLang="en-US"/>
                  <a:t>人数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808080">
                <a:alpha val="100000"/>
              </a:srgbClr>
            </a:solidFill>
          </a:ln>
        </c:spPr>
        <c:crossAx val="-2145705224"/>
        <c:crossesAt val="0.0"/>
        <c:crossBetween val="between"/>
      </c:valAx>
      <c:spPr>
        <a:noFill/>
      </c:spPr>
    </c:plotArea>
    <c:plotVisOnly val="0"/>
    <c:dispBlanksAs val="gap"/>
    <c:showDLblsOverMax val="0"/>
  </c:chart>
  <c:spPr>
    <a:ln>
      <a:noFill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r>
              <a:rPr lang="zh-CN" altLang="en-US" sz="1000" b="1"/>
              <a:t>想买的人的年龄直方图</a:t>
            </a:r>
            <a:r>
              <a:rPr lang="en-US" altLang="zh-CN" sz="1000" b="1"/>
              <a:t>/</a:t>
            </a:r>
            <a:r>
              <a:rPr lang="zh-CN" altLang="en-US" sz="1000" b="1"/>
              <a:t>岁</a:t>
            </a:r>
            <a:endParaRPr lang="en-US" altLang="zh-CN" sz="1000" b="1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Count</c:v>
          </c:tx>
          <c:spPr>
            <a:solidFill>
              <a:srgbClr val="4572A8">
                <a:alpha val="100000"/>
              </a:srgbClr>
            </a:solidFill>
            <a:ln/>
          </c:spPr>
          <c:invertIfNegative val="0"/>
          <c:cat>
            <c:strRef>
              <c:f>想买的人的年龄直方图!$ALP$1:$ALP$6</c:f>
              <c:strCache>
                <c:ptCount val="6"/>
                <c:pt idx="0">
                  <c:v>0 To 15</c:v>
                </c:pt>
                <c:pt idx="1">
                  <c:v>15 To 28</c:v>
                </c:pt>
                <c:pt idx="2">
                  <c:v>28 To 41</c:v>
                </c:pt>
                <c:pt idx="3">
                  <c:v>41 To 54</c:v>
                </c:pt>
                <c:pt idx="4">
                  <c:v>54 To 67</c:v>
                </c:pt>
                <c:pt idx="5">
                  <c:v>67 To 80</c:v>
                </c:pt>
              </c:strCache>
            </c:strRef>
          </c:cat>
          <c:val>
            <c:numRef>
              <c:f>想买的人的年龄直方图!$ALQ$1:$ALQ$6</c:f>
              <c:numCache>
                <c:formatCode>General</c:formatCode>
                <c:ptCount val="6"/>
                <c:pt idx="0">
                  <c:v>0.0</c:v>
                </c:pt>
                <c:pt idx="1">
                  <c:v>136.0</c:v>
                </c:pt>
                <c:pt idx="2">
                  <c:v>206.0</c:v>
                </c:pt>
                <c:pt idx="3">
                  <c:v>49.0</c:v>
                </c:pt>
                <c:pt idx="4">
                  <c:v>10.0</c:v>
                </c:pt>
                <c:pt idx="5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"/>
        <c:axId val="2128202632"/>
        <c:axId val="2128206232"/>
      </c:barChart>
      <c:catAx>
        <c:axId val="2128202632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inorGridlines>
          <c:spPr>
            <a:ln>
              <a:noFill/>
            </a:ln>
          </c:spPr>
        </c:minorGridlines>
        <c:majorTickMark val="out"/>
        <c:minorTickMark val="none"/>
        <c:tickLblPos val="nextTo"/>
        <c:spPr>
          <a:ln>
            <a:solidFill>
              <a:srgbClr val="808080">
                <a:alpha val="100000"/>
              </a:srgbClr>
            </a:solidFill>
          </a:ln>
        </c:spPr>
        <c:crossAx val="2128206232"/>
        <c:crossesAt val="0.0"/>
        <c:auto val="0"/>
        <c:lblAlgn val="ctr"/>
        <c:lblOffset val="100"/>
        <c:noMultiLvlLbl val="0"/>
      </c:catAx>
      <c:valAx>
        <c:axId val="2128206232"/>
        <c:scaling>
          <c:orientation val="minMax"/>
          <c:max val="220.0"/>
          <c:min val="0.0"/>
        </c:scaling>
        <c:delete val="0"/>
        <c:axPos val="l"/>
        <c:majorGridlines>
          <c:spPr>
            <a:ln>
              <a:solidFill>
                <a:srgbClr val="E0E0E0">
                  <a:alpha val="100000"/>
                </a:srgbClr>
              </a:solidFill>
            </a:ln>
          </c:spPr>
        </c:majorGridlines>
        <c:minorGridlines>
          <c:spPr>
            <a:ln>
              <a:noFill/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zh-CN" altLang="en-US"/>
                  <a:t>人数</a:t>
                </a:r>
                <a:endParaRPr lang="en-US" altLang="zh-CN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808080">
                <a:alpha val="100000"/>
              </a:srgbClr>
            </a:solidFill>
          </a:ln>
        </c:spPr>
        <c:crossAx val="2128202632"/>
        <c:crossesAt val="0.0"/>
        <c:crossBetween val="between"/>
      </c:valAx>
      <c:spPr>
        <a:noFill/>
      </c:spPr>
    </c:plotArea>
    <c:plotVisOnly val="0"/>
    <c:dispBlanksAs val="gap"/>
    <c:showDLblsOverMax val="0"/>
  </c:chart>
  <c:spPr>
    <a:ln>
      <a:noFill/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r>
              <a:rPr lang="zh-CN" altLang="en-US" sz="1000" b="1"/>
              <a:t>不想购买的人年龄直方图</a:t>
            </a:r>
            <a:endParaRPr lang="en-US" altLang="zh-CN" sz="1000" b="1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Count</c:v>
          </c:tx>
          <c:spPr>
            <a:solidFill>
              <a:srgbClr val="4572A8">
                <a:alpha val="100000"/>
              </a:srgbClr>
            </a:solidFill>
            <a:ln/>
          </c:spPr>
          <c:invertIfNegative val="0"/>
          <c:cat>
            <c:strRef>
              <c:f>[1]不想购买的人的年龄直方图!$ALS$1:$ALS$6</c:f>
              <c:strCache>
                <c:ptCount val="6"/>
                <c:pt idx="0">
                  <c:v>0 To 15</c:v>
                </c:pt>
                <c:pt idx="1">
                  <c:v>15 To 28</c:v>
                </c:pt>
                <c:pt idx="2">
                  <c:v>28 To 41</c:v>
                </c:pt>
                <c:pt idx="3">
                  <c:v>41 To 54</c:v>
                </c:pt>
                <c:pt idx="4">
                  <c:v>54 To 67</c:v>
                </c:pt>
                <c:pt idx="5">
                  <c:v>67 To 80</c:v>
                </c:pt>
              </c:strCache>
            </c:strRef>
          </c:cat>
          <c:val>
            <c:numRef>
              <c:f>[1]不想购买的人的年龄直方图!$ALT$1:$ALT$6</c:f>
              <c:numCache>
                <c:formatCode>General</c:formatCode>
                <c:ptCount val="6"/>
                <c:pt idx="0">
                  <c:v>0.0</c:v>
                </c:pt>
                <c:pt idx="1">
                  <c:v>72.0</c:v>
                </c:pt>
                <c:pt idx="2">
                  <c:v>184.0</c:v>
                </c:pt>
                <c:pt idx="3">
                  <c:v>44.0</c:v>
                </c:pt>
                <c:pt idx="4">
                  <c:v>9.0</c:v>
                </c:pt>
                <c:pt idx="5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"/>
        <c:axId val="-2145611400"/>
        <c:axId val="-2146119384"/>
      </c:barChart>
      <c:catAx>
        <c:axId val="-214561140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inorGridlines>
          <c:spPr>
            <a:ln>
              <a:noFill/>
            </a:ln>
          </c:spPr>
        </c:minorGridlines>
        <c:majorTickMark val="out"/>
        <c:minorTickMark val="none"/>
        <c:tickLblPos val="nextTo"/>
        <c:spPr>
          <a:ln>
            <a:solidFill>
              <a:srgbClr val="808080">
                <a:alpha val="100000"/>
              </a:srgbClr>
            </a:solidFill>
          </a:ln>
        </c:spPr>
        <c:crossAx val="-2146119384"/>
        <c:crossesAt val="0.0"/>
        <c:auto val="0"/>
        <c:lblAlgn val="ctr"/>
        <c:lblOffset val="100"/>
        <c:noMultiLvlLbl val="0"/>
      </c:catAx>
      <c:valAx>
        <c:axId val="-2146119384"/>
        <c:scaling>
          <c:orientation val="minMax"/>
          <c:max val="200.0"/>
          <c:min val="0.0"/>
        </c:scaling>
        <c:delete val="0"/>
        <c:axPos val="l"/>
        <c:majorGridlines>
          <c:spPr>
            <a:ln>
              <a:solidFill>
                <a:srgbClr val="E0E0E0">
                  <a:alpha val="100000"/>
                </a:srgbClr>
              </a:solidFill>
            </a:ln>
          </c:spPr>
        </c:majorGridlines>
        <c:minorGridlines>
          <c:spPr>
            <a:ln>
              <a:noFill/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zh-CN" altLang="en-US"/>
                  <a:t>人数</a:t>
                </a:r>
                <a:endParaRPr lang="en-US" altLang="zh-CN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808080">
                <a:alpha val="100000"/>
              </a:srgbClr>
            </a:solidFill>
          </a:ln>
        </c:spPr>
        <c:crossAx val="-2145611400"/>
        <c:crossesAt val="0.0"/>
        <c:crossBetween val="between"/>
      </c:valAx>
      <c:spPr>
        <a:noFill/>
      </c:spPr>
    </c:plotArea>
    <c:plotVisOnly val="0"/>
    <c:dispBlanksAs val="gap"/>
    <c:showDLblsOverMax val="0"/>
  </c:chart>
  <c:spPr>
    <a:ln>
      <a:noFill/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r>
              <a:rPr lang="zh-CN" altLang="en-US" sz="1000" b="1"/>
              <a:t>通勤时间为</a:t>
            </a:r>
            <a:r>
              <a:rPr lang="en-US" altLang="zh-CN" sz="1000" b="1"/>
              <a:t>0--</a:t>
            </a:r>
            <a:r>
              <a:rPr lang="zh-CN" altLang="en-US" sz="1000" b="1"/>
              <a:t>久坐时间直方图</a:t>
            </a:r>
            <a:r>
              <a:rPr lang="en-US" altLang="zh-CN" sz="1000" b="1"/>
              <a:t>/h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Count</c:v>
          </c:tx>
          <c:spPr>
            <a:solidFill>
              <a:srgbClr val="4572A8">
                <a:alpha val="100000"/>
              </a:srgbClr>
            </a:solidFill>
            <a:ln/>
          </c:spPr>
          <c:invertIfNegative val="0"/>
          <c:cat>
            <c:strRef>
              <c:f>直方图!$ALM$1:$ALM$4</c:f>
              <c:strCache>
                <c:ptCount val="4"/>
                <c:pt idx="0">
                  <c:v>0 To 5</c:v>
                </c:pt>
                <c:pt idx="1">
                  <c:v>5 To 10</c:v>
                </c:pt>
                <c:pt idx="2">
                  <c:v>10 To 15</c:v>
                </c:pt>
                <c:pt idx="3">
                  <c:v>15 To 20</c:v>
                </c:pt>
              </c:strCache>
            </c:strRef>
          </c:cat>
          <c:val>
            <c:numRef>
              <c:f>直方图!$ALN$1:$ALN$4</c:f>
              <c:numCache>
                <c:formatCode>General</c:formatCode>
                <c:ptCount val="4"/>
                <c:pt idx="0">
                  <c:v>5.0</c:v>
                </c:pt>
                <c:pt idx="1">
                  <c:v>50.0</c:v>
                </c:pt>
                <c:pt idx="2">
                  <c:v>79.0</c:v>
                </c:pt>
                <c:pt idx="3">
                  <c:v>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"/>
        <c:axId val="-2145700232"/>
        <c:axId val="-2145558008"/>
      </c:barChart>
      <c:catAx>
        <c:axId val="-2145700232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inorGridlines>
          <c:spPr>
            <a:ln>
              <a:noFill/>
            </a:ln>
          </c:spPr>
        </c:minorGridlines>
        <c:majorTickMark val="out"/>
        <c:minorTickMark val="none"/>
        <c:tickLblPos val="nextTo"/>
        <c:spPr>
          <a:ln>
            <a:solidFill>
              <a:srgbClr val="808080">
                <a:alpha val="100000"/>
              </a:srgbClr>
            </a:solidFill>
          </a:ln>
        </c:spPr>
        <c:crossAx val="-2145558008"/>
        <c:crossesAt val="0.0"/>
        <c:auto val="0"/>
        <c:lblAlgn val="ctr"/>
        <c:lblOffset val="100"/>
        <c:noMultiLvlLbl val="0"/>
      </c:catAx>
      <c:valAx>
        <c:axId val="-2145558008"/>
        <c:scaling>
          <c:orientation val="minMax"/>
          <c:max val="80.0"/>
          <c:min val="0.0"/>
        </c:scaling>
        <c:delete val="0"/>
        <c:axPos val="l"/>
        <c:majorGridlines>
          <c:spPr>
            <a:ln>
              <a:solidFill>
                <a:srgbClr val="E0E0E0">
                  <a:alpha val="100000"/>
                </a:srgbClr>
              </a:solidFill>
            </a:ln>
          </c:spPr>
        </c:majorGridlines>
        <c:minorGridlines>
          <c:spPr>
            <a:ln>
              <a:noFill/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zh-CN" altLang="en-US"/>
                  <a:t>人数</a:t>
                </a:r>
                <a:endParaRPr lang="en-US" altLang="zh-CN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808080">
                <a:alpha val="100000"/>
              </a:srgbClr>
            </a:solidFill>
          </a:ln>
        </c:spPr>
        <c:crossAx val="-2145700232"/>
        <c:crossesAt val="0.0"/>
        <c:crossBetween val="between"/>
      </c:valAx>
      <c:spPr>
        <a:noFill/>
      </c:spPr>
    </c:plotArea>
    <c:plotVisOnly val="0"/>
    <c:dispBlanksAs val="gap"/>
    <c:showDLblsOverMax val="0"/>
  </c:chart>
  <c:spPr>
    <a:ln>
      <a:noFill/>
    </a:ln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r>
              <a:rPr lang="zh-CN" altLang="en-US" sz="1000" b="1"/>
              <a:t>通勤时间大于</a:t>
            </a:r>
            <a:r>
              <a:rPr lang="en-US" altLang="zh-CN" sz="1000" b="1"/>
              <a:t>2h</a:t>
            </a:r>
            <a:r>
              <a:rPr lang="zh-CN" altLang="en-US" sz="1000" b="1"/>
              <a:t>-久坐时间直方图</a:t>
            </a:r>
            <a:r>
              <a:rPr lang="en-US" altLang="zh-CN" sz="1000" b="1"/>
              <a:t>/h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Count</c:v>
          </c:tx>
          <c:spPr>
            <a:solidFill>
              <a:srgbClr val="4572A8">
                <a:alpha val="100000"/>
              </a:srgbClr>
            </a:solidFill>
            <a:ln/>
          </c:spPr>
          <c:invertIfNegative val="0"/>
          <c:cat>
            <c:strRef>
              <c:f>[通勤时间大于2h的久坐时间直方图.xlsx]直方图!$ALM$1:$ALM$4</c:f>
              <c:strCache>
                <c:ptCount val="4"/>
                <c:pt idx="0">
                  <c:v>0 To 5</c:v>
                </c:pt>
                <c:pt idx="1">
                  <c:v>5 To 10</c:v>
                </c:pt>
                <c:pt idx="2">
                  <c:v>10 To 15</c:v>
                </c:pt>
                <c:pt idx="3">
                  <c:v>15 To 20</c:v>
                </c:pt>
              </c:strCache>
            </c:strRef>
          </c:cat>
          <c:val>
            <c:numRef>
              <c:f>[通勤时间大于2h的久坐时间直方图.xlsx]直方图!$ALN$1:$ALN$4</c:f>
              <c:numCache>
                <c:formatCode>General</c:formatCode>
                <c:ptCount val="4"/>
                <c:pt idx="0">
                  <c:v>5.0</c:v>
                </c:pt>
                <c:pt idx="1">
                  <c:v>40.0</c:v>
                </c:pt>
                <c:pt idx="2">
                  <c:v>50.0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"/>
        <c:axId val="2139108280"/>
        <c:axId val="2055390376"/>
      </c:barChart>
      <c:catAx>
        <c:axId val="213910828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inorGridlines>
          <c:spPr>
            <a:ln>
              <a:noFill/>
            </a:ln>
          </c:spPr>
        </c:minorGridlines>
        <c:majorTickMark val="out"/>
        <c:minorTickMark val="none"/>
        <c:tickLblPos val="nextTo"/>
        <c:spPr>
          <a:ln>
            <a:solidFill>
              <a:srgbClr val="808080">
                <a:alpha val="100000"/>
              </a:srgbClr>
            </a:solidFill>
          </a:ln>
        </c:spPr>
        <c:crossAx val="2055390376"/>
        <c:crossesAt val="0.0"/>
        <c:auto val="0"/>
        <c:lblAlgn val="ctr"/>
        <c:lblOffset val="100"/>
        <c:noMultiLvlLbl val="0"/>
      </c:catAx>
      <c:valAx>
        <c:axId val="2055390376"/>
        <c:scaling>
          <c:orientation val="minMax"/>
          <c:max val="55.0"/>
          <c:min val="0.0"/>
        </c:scaling>
        <c:delete val="0"/>
        <c:axPos val="l"/>
        <c:majorGridlines>
          <c:spPr>
            <a:ln>
              <a:solidFill>
                <a:srgbClr val="E0E0E0">
                  <a:alpha val="100000"/>
                </a:srgbClr>
              </a:solidFill>
            </a:ln>
          </c:spPr>
        </c:majorGridlines>
        <c:minorGridlines>
          <c:spPr>
            <a:ln>
              <a:noFill/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zh-CN" altLang="en-US"/>
                  <a:t>人数</a:t>
                </a:r>
                <a:endParaRPr lang="en-US" altLang="zh-CN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808080">
                <a:alpha val="100000"/>
              </a:srgbClr>
            </a:solidFill>
          </a:ln>
        </c:spPr>
        <c:crossAx val="2139108280"/>
        <c:crossesAt val="0.0"/>
        <c:crossBetween val="between"/>
      </c:valAx>
      <c:spPr>
        <a:noFill/>
      </c:spPr>
    </c:plotArea>
    <c:plotVisOnly val="0"/>
    <c:dispBlanksAs val="gap"/>
    <c:showDLblsOverMax val="0"/>
  </c:chart>
  <c:spPr>
    <a:ln>
      <a:noFill/>
    </a:ln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PhD课程!$B$30</c:f>
              <c:strCache>
                <c:ptCount val="1"/>
                <c:pt idx="0">
                  <c:v>PhD</c:v>
                </c:pt>
              </c:strCache>
            </c:strRef>
          </c:tx>
          <c:invertIfNegative val="0"/>
          <c:cat>
            <c:strRef>
              <c:f>PhD课程!$A$31:$A$40</c:f>
              <c:strCache>
                <c:ptCount val="10"/>
                <c:pt idx="0">
                  <c:v>Other.6</c:v>
                </c:pt>
                <c:pt idx="1">
                  <c:v>Intro to Programming</c:v>
                </c:pt>
                <c:pt idx="2">
                  <c:v>Business Analyst</c:v>
                </c:pt>
                <c:pt idx="3">
                  <c:v>Data Analyst</c:v>
                </c:pt>
                <c:pt idx="4">
                  <c:v>Machine Learning Engineer</c:v>
                </c:pt>
                <c:pt idx="5">
                  <c:v>Artificial Intelligence</c:v>
                </c:pt>
                <c:pt idx="6">
                  <c:v>Deep Learning Foundations</c:v>
                </c:pt>
                <c:pt idx="7">
                  <c:v>Self-Driving Car Engineer</c:v>
                </c:pt>
                <c:pt idx="8">
                  <c:v>Robotics</c:v>
                </c:pt>
                <c:pt idx="9">
                  <c:v>None</c:v>
                </c:pt>
              </c:strCache>
            </c:strRef>
          </c:cat>
          <c:val>
            <c:numRef>
              <c:f>PhD课程!$B$31:$B$40</c:f>
              <c:numCache>
                <c:formatCode>General</c:formatCode>
                <c:ptCount val="10"/>
                <c:pt idx="0">
                  <c:v>3.0</c:v>
                </c:pt>
                <c:pt idx="3">
                  <c:v>15.0</c:v>
                </c:pt>
                <c:pt idx="4">
                  <c:v>26.0</c:v>
                </c:pt>
                <c:pt idx="5">
                  <c:v>16.0</c:v>
                </c:pt>
                <c:pt idx="6">
                  <c:v>28.0</c:v>
                </c:pt>
                <c:pt idx="7">
                  <c:v>4.0</c:v>
                </c:pt>
                <c:pt idx="9">
                  <c:v>3.0</c:v>
                </c:pt>
              </c:numCache>
            </c:numRef>
          </c:val>
        </c:ser>
        <c:ser>
          <c:idx val="1"/>
          <c:order val="1"/>
          <c:tx>
            <c:strRef>
              <c:f>PhD课程!$C$30</c:f>
              <c:strCache>
                <c:ptCount val="1"/>
              </c:strCache>
            </c:strRef>
          </c:tx>
          <c:invertIfNegative val="0"/>
          <c:cat>
            <c:strRef>
              <c:f>PhD课程!$A$31:$A$40</c:f>
              <c:strCache>
                <c:ptCount val="10"/>
                <c:pt idx="0">
                  <c:v>Other.6</c:v>
                </c:pt>
                <c:pt idx="1">
                  <c:v>Intro to Programming</c:v>
                </c:pt>
                <c:pt idx="2">
                  <c:v>Business Analyst</c:v>
                </c:pt>
                <c:pt idx="3">
                  <c:v>Data Analyst</c:v>
                </c:pt>
                <c:pt idx="4">
                  <c:v>Machine Learning Engineer</c:v>
                </c:pt>
                <c:pt idx="5">
                  <c:v>Artificial Intelligence</c:v>
                </c:pt>
                <c:pt idx="6">
                  <c:v>Deep Learning Foundations</c:v>
                </c:pt>
                <c:pt idx="7">
                  <c:v>Self-Driving Car Engineer</c:v>
                </c:pt>
                <c:pt idx="8">
                  <c:v>Robotics</c:v>
                </c:pt>
                <c:pt idx="9">
                  <c:v>None</c:v>
                </c:pt>
              </c:strCache>
            </c:strRef>
          </c:cat>
          <c:val>
            <c:numRef>
              <c:f>PhD课程!$C$31:$C$40</c:f>
              <c:numCache>
                <c:formatCode>General</c:formatCode>
                <c:ptCount val="10"/>
              </c:numCache>
            </c:numRef>
          </c:val>
        </c:ser>
        <c:ser>
          <c:idx val="2"/>
          <c:order val="2"/>
          <c:tx>
            <c:strRef>
              <c:f>PhD课程!$D$30</c:f>
              <c:strCache>
                <c:ptCount val="1"/>
              </c:strCache>
            </c:strRef>
          </c:tx>
          <c:invertIfNegative val="0"/>
          <c:cat>
            <c:strRef>
              <c:f>PhD课程!$A$31:$A$40</c:f>
              <c:strCache>
                <c:ptCount val="10"/>
                <c:pt idx="0">
                  <c:v>Other.6</c:v>
                </c:pt>
                <c:pt idx="1">
                  <c:v>Intro to Programming</c:v>
                </c:pt>
                <c:pt idx="2">
                  <c:v>Business Analyst</c:v>
                </c:pt>
                <c:pt idx="3">
                  <c:v>Data Analyst</c:v>
                </c:pt>
                <c:pt idx="4">
                  <c:v>Machine Learning Engineer</c:v>
                </c:pt>
                <c:pt idx="5">
                  <c:v>Artificial Intelligence</c:v>
                </c:pt>
                <c:pt idx="6">
                  <c:v>Deep Learning Foundations</c:v>
                </c:pt>
                <c:pt idx="7">
                  <c:v>Self-Driving Car Engineer</c:v>
                </c:pt>
                <c:pt idx="8">
                  <c:v>Robotics</c:v>
                </c:pt>
                <c:pt idx="9">
                  <c:v>None</c:v>
                </c:pt>
              </c:strCache>
            </c:strRef>
          </c:cat>
          <c:val>
            <c:numRef>
              <c:f>PhD课程!$D$31:$D$40</c:f>
              <c:numCache>
                <c:formatCode>General</c:formatCode>
                <c:ptCount val="10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57026072"/>
        <c:axId val="2057031048"/>
      </c:barChart>
      <c:catAx>
        <c:axId val="2057026072"/>
        <c:scaling>
          <c:orientation val="minMax"/>
        </c:scaling>
        <c:delete val="0"/>
        <c:axPos val="b"/>
        <c:majorTickMark val="out"/>
        <c:minorTickMark val="none"/>
        <c:tickLblPos val="nextTo"/>
        <c:crossAx val="2057031048"/>
        <c:crosses val="autoZero"/>
        <c:auto val="1"/>
        <c:lblAlgn val="ctr"/>
        <c:lblOffset val="100"/>
        <c:noMultiLvlLbl val="0"/>
      </c:catAx>
      <c:valAx>
        <c:axId val="20570310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57026072"/>
        <c:crosses val="autoZero"/>
        <c:crossBetween val="between"/>
      </c:valAx>
    </c:plotArea>
    <c:legend>
      <c:legendPos val="r"/>
      <c:legendEntry>
        <c:idx val="1"/>
        <c:delete val="1"/>
      </c:legendEntry>
      <c:legendEntry>
        <c:idx val="2"/>
        <c:delete val="1"/>
      </c:legendEntry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全部课程!$B$15</c:f>
              <c:strCache>
                <c:ptCount val="1"/>
                <c:pt idx="0">
                  <c:v>全体</c:v>
                </c:pt>
              </c:strCache>
            </c:strRef>
          </c:tx>
          <c:invertIfNegative val="0"/>
          <c:cat>
            <c:strRef>
              <c:f>全部课程!$A$16:$A$25</c:f>
              <c:strCache>
                <c:ptCount val="10"/>
                <c:pt idx="0">
                  <c:v>Other.6</c:v>
                </c:pt>
                <c:pt idx="1">
                  <c:v>Intro to Programming</c:v>
                </c:pt>
                <c:pt idx="2">
                  <c:v>Data Analyst</c:v>
                </c:pt>
                <c:pt idx="3">
                  <c:v>Business Analyst</c:v>
                </c:pt>
                <c:pt idx="4">
                  <c:v>Machine Learning Engineer</c:v>
                </c:pt>
                <c:pt idx="5">
                  <c:v>Artificial Intelligence</c:v>
                </c:pt>
                <c:pt idx="6">
                  <c:v>Deep Learning Foundations</c:v>
                </c:pt>
                <c:pt idx="7">
                  <c:v>Self-Driving Car Engineer</c:v>
                </c:pt>
                <c:pt idx="8">
                  <c:v>Robotics</c:v>
                </c:pt>
                <c:pt idx="9">
                  <c:v>None</c:v>
                </c:pt>
              </c:strCache>
            </c:strRef>
          </c:cat>
          <c:val>
            <c:numRef>
              <c:f>全部课程!$B$16:$B$25</c:f>
              <c:numCache>
                <c:formatCode>General</c:formatCode>
                <c:ptCount val="10"/>
                <c:pt idx="0">
                  <c:v>43.0</c:v>
                </c:pt>
                <c:pt idx="1">
                  <c:v>23.0</c:v>
                </c:pt>
                <c:pt idx="2">
                  <c:v>157.0</c:v>
                </c:pt>
                <c:pt idx="3">
                  <c:v>19.0</c:v>
                </c:pt>
                <c:pt idx="4">
                  <c:v>235.0</c:v>
                </c:pt>
                <c:pt idx="5">
                  <c:v>111.0</c:v>
                </c:pt>
                <c:pt idx="6">
                  <c:v>291.0</c:v>
                </c:pt>
                <c:pt idx="7">
                  <c:v>15.0</c:v>
                </c:pt>
                <c:pt idx="8">
                  <c:v>8.0</c:v>
                </c:pt>
                <c:pt idx="9">
                  <c:v>46.0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57065240"/>
        <c:axId val="-2145343784"/>
      </c:barChart>
      <c:catAx>
        <c:axId val="2057065240"/>
        <c:scaling>
          <c:orientation val="minMax"/>
        </c:scaling>
        <c:delete val="0"/>
        <c:axPos val="b"/>
        <c:majorTickMark val="out"/>
        <c:minorTickMark val="none"/>
        <c:tickLblPos val="nextTo"/>
        <c:crossAx val="-2145343784"/>
        <c:crosses val="autoZero"/>
        <c:auto val="1"/>
        <c:lblAlgn val="ctr"/>
        <c:lblOffset val="100"/>
        <c:noMultiLvlLbl val="0"/>
      </c:catAx>
      <c:valAx>
        <c:axId val="-21453437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570652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'High School or below课程'!$B$30</c:f>
              <c:strCache>
                <c:ptCount val="1"/>
                <c:pt idx="0">
                  <c:v>High School or below</c:v>
                </c:pt>
              </c:strCache>
            </c:strRef>
          </c:tx>
          <c:invertIfNegative val="0"/>
          <c:cat>
            <c:strRef>
              <c:f>'High School or below课程'!$A$31:$A$40</c:f>
              <c:strCache>
                <c:ptCount val="10"/>
                <c:pt idx="0">
                  <c:v>Other.6</c:v>
                </c:pt>
                <c:pt idx="1">
                  <c:v>Intro to Programming</c:v>
                </c:pt>
                <c:pt idx="2">
                  <c:v>Business Analyst</c:v>
                </c:pt>
                <c:pt idx="3">
                  <c:v>Data Analyst</c:v>
                </c:pt>
                <c:pt idx="4">
                  <c:v>Machine Learning Engineer</c:v>
                </c:pt>
                <c:pt idx="5">
                  <c:v>Artificial Intelligence</c:v>
                </c:pt>
                <c:pt idx="6">
                  <c:v>Deep Learning Foundations</c:v>
                </c:pt>
                <c:pt idx="7">
                  <c:v>Self-Driving Car Engineer</c:v>
                </c:pt>
                <c:pt idx="8">
                  <c:v>Robotics</c:v>
                </c:pt>
                <c:pt idx="9">
                  <c:v>None</c:v>
                </c:pt>
              </c:strCache>
            </c:strRef>
          </c:cat>
          <c:val>
            <c:numRef>
              <c:f>'High School or below课程'!$B$31:$B$40</c:f>
              <c:numCache>
                <c:formatCode>General</c:formatCode>
                <c:ptCount val="10"/>
                <c:pt idx="0">
                  <c:v>3.0</c:v>
                </c:pt>
                <c:pt idx="3">
                  <c:v>3.0</c:v>
                </c:pt>
                <c:pt idx="4">
                  <c:v>11.0</c:v>
                </c:pt>
                <c:pt idx="5">
                  <c:v>1.0</c:v>
                </c:pt>
                <c:pt idx="6">
                  <c:v>8.0</c:v>
                </c:pt>
                <c:pt idx="8">
                  <c:v>1.0</c:v>
                </c:pt>
                <c:pt idx="9">
                  <c:v>5.0</c:v>
                </c:pt>
              </c:numCache>
            </c:numRef>
          </c:val>
        </c:ser>
        <c:ser>
          <c:idx val="1"/>
          <c:order val="1"/>
          <c:tx>
            <c:strRef>
              <c:f>'High School or below课程'!$C$30</c:f>
              <c:strCache>
                <c:ptCount val="1"/>
              </c:strCache>
            </c:strRef>
          </c:tx>
          <c:invertIfNegative val="0"/>
          <c:cat>
            <c:strRef>
              <c:f>'High School or below课程'!$A$31:$A$40</c:f>
              <c:strCache>
                <c:ptCount val="10"/>
                <c:pt idx="0">
                  <c:v>Other.6</c:v>
                </c:pt>
                <c:pt idx="1">
                  <c:v>Intro to Programming</c:v>
                </c:pt>
                <c:pt idx="2">
                  <c:v>Business Analyst</c:v>
                </c:pt>
                <c:pt idx="3">
                  <c:v>Data Analyst</c:v>
                </c:pt>
                <c:pt idx="4">
                  <c:v>Machine Learning Engineer</c:v>
                </c:pt>
                <c:pt idx="5">
                  <c:v>Artificial Intelligence</c:v>
                </c:pt>
                <c:pt idx="6">
                  <c:v>Deep Learning Foundations</c:v>
                </c:pt>
                <c:pt idx="7">
                  <c:v>Self-Driving Car Engineer</c:v>
                </c:pt>
                <c:pt idx="8">
                  <c:v>Robotics</c:v>
                </c:pt>
                <c:pt idx="9">
                  <c:v>None</c:v>
                </c:pt>
              </c:strCache>
            </c:strRef>
          </c:cat>
          <c:val>
            <c:numRef>
              <c:f>'High School or below课程'!$C$31:$C$40</c:f>
              <c:numCache>
                <c:formatCode>General</c:formatCode>
                <c:ptCount val="10"/>
              </c:numCache>
            </c:numRef>
          </c:val>
        </c:ser>
        <c:ser>
          <c:idx val="2"/>
          <c:order val="2"/>
          <c:tx>
            <c:strRef>
              <c:f>'High School or below课程'!$D$30</c:f>
              <c:strCache>
                <c:ptCount val="1"/>
              </c:strCache>
            </c:strRef>
          </c:tx>
          <c:invertIfNegative val="0"/>
          <c:cat>
            <c:strRef>
              <c:f>'High School or below课程'!$A$31:$A$40</c:f>
              <c:strCache>
                <c:ptCount val="10"/>
                <c:pt idx="0">
                  <c:v>Other.6</c:v>
                </c:pt>
                <c:pt idx="1">
                  <c:v>Intro to Programming</c:v>
                </c:pt>
                <c:pt idx="2">
                  <c:v>Business Analyst</c:v>
                </c:pt>
                <c:pt idx="3">
                  <c:v>Data Analyst</c:v>
                </c:pt>
                <c:pt idx="4">
                  <c:v>Machine Learning Engineer</c:v>
                </c:pt>
                <c:pt idx="5">
                  <c:v>Artificial Intelligence</c:v>
                </c:pt>
                <c:pt idx="6">
                  <c:v>Deep Learning Foundations</c:v>
                </c:pt>
                <c:pt idx="7">
                  <c:v>Self-Driving Car Engineer</c:v>
                </c:pt>
                <c:pt idx="8">
                  <c:v>Robotics</c:v>
                </c:pt>
                <c:pt idx="9">
                  <c:v>None</c:v>
                </c:pt>
              </c:strCache>
            </c:strRef>
          </c:cat>
          <c:val>
            <c:numRef>
              <c:f>'High School or below课程'!$D$31:$D$40</c:f>
              <c:numCache>
                <c:formatCode>General</c:formatCode>
                <c:ptCount val="10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45271496"/>
        <c:axId val="-2145268520"/>
      </c:barChart>
      <c:catAx>
        <c:axId val="-214527149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45268520"/>
        <c:crosses val="autoZero"/>
        <c:auto val="1"/>
        <c:lblAlgn val="ctr"/>
        <c:lblOffset val="100"/>
        <c:noMultiLvlLbl val="0"/>
      </c:catAx>
      <c:valAx>
        <c:axId val="-21452685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5271496"/>
        <c:crosses val="autoZero"/>
        <c:crossBetween val="between"/>
      </c:valAx>
    </c:plotArea>
    <c:legend>
      <c:legendPos val="r"/>
      <c:legendEntry>
        <c:idx val="1"/>
        <c:delete val="1"/>
      </c:legendEntry>
      <c:legendEntry>
        <c:idx val="2"/>
        <c:delete val="1"/>
      </c:legendEntry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264217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9913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3.xml"/><Relationship Id="rId3" Type="http://schemas.openxmlformats.org/officeDocument/2006/relationships/chart" Target="../charts/char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4" Type="http://schemas.openxmlformats.org/officeDocument/2006/relationships/chart" Target="../charts/chart6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7.xml"/><Relationship Id="rId3" Type="http://schemas.openxmlformats.org/officeDocument/2006/relationships/chart" Target="../charts/char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9.xml"/><Relationship Id="rId3" Type="http://schemas.openxmlformats.org/officeDocument/2006/relationships/chart" Target="../charts/char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2471100" y="971550"/>
            <a:ext cx="4201800" cy="3200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 altLang="en-US" sz="3000" dirty="0" smtClean="0">
                <a:latin typeface="Open Sans"/>
                <a:ea typeface="Open Sans"/>
                <a:cs typeface="Open Sans"/>
                <a:sym typeface="Open Sans"/>
              </a:rPr>
              <a:t>调查问卷数据</a:t>
            </a:r>
            <a:r>
              <a:rPr lang="en" sz="3000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lang="en" sz="3000" dirty="0">
              <a:latin typeface="Open Sans"/>
              <a:ea typeface="Open Sans"/>
              <a:cs typeface="Open Sans"/>
              <a:sym typeface="Open Sans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zh-CN" altLang="en-US" dirty="0" smtClean="0">
                <a:latin typeface="Open Sans"/>
                <a:ea typeface="Open Sans"/>
                <a:cs typeface="Open Sans"/>
                <a:sym typeface="Open Sans"/>
              </a:rPr>
              <a:t>楚文亚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920991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272139" y="3896544"/>
            <a:ext cx="5871861" cy="1093034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从直方图各组数据对比可以看出，是否工作对于平均睡眠时间</a:t>
            </a:r>
            <a:r>
              <a:rPr lang="zh-CN" altLang="en-US" dirty="0" smtClean="0">
                <a:latin typeface="Open Sans"/>
                <a:ea typeface="Open Sans"/>
                <a:cs typeface="Open Sans"/>
                <a:sym typeface="Open Sans"/>
              </a:rPr>
              <a:t>有一定影响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，</a:t>
            </a:r>
            <a:r>
              <a:rPr lang="zh-CN" altLang="en-US" dirty="0" smtClean="0">
                <a:latin typeface="Open Sans"/>
                <a:ea typeface="Open Sans"/>
                <a:cs typeface="Open Sans"/>
                <a:sym typeface="Open Sans"/>
              </a:rPr>
              <a:t>在</a:t>
            </a:r>
            <a:r>
              <a:rPr lang="en-US" altLang="zh-CN" dirty="0" smtClean="0">
                <a:latin typeface="Open Sans"/>
                <a:ea typeface="Open Sans"/>
                <a:cs typeface="Open Sans"/>
                <a:sym typeface="Open Sans"/>
              </a:rPr>
              <a:t>6~8</a:t>
            </a:r>
            <a:r>
              <a:rPr lang="zh-CN" altLang="en-US" dirty="0" smtClean="0">
                <a:latin typeface="Open Sans"/>
                <a:ea typeface="Open Sans"/>
                <a:cs typeface="Open Sans"/>
                <a:sym typeface="Open Sans"/>
              </a:rPr>
              <a:t>小时睡眠时间中，工作人群比例（</a:t>
            </a:r>
            <a:r>
              <a:rPr lang="en-US" altLang="zh-CN" dirty="0" smtClean="0">
                <a:latin typeface="Open Sans"/>
                <a:ea typeface="Open Sans"/>
                <a:cs typeface="Open Sans"/>
                <a:sym typeface="Open Sans"/>
              </a:rPr>
              <a:t>70%</a:t>
            </a:r>
            <a:r>
              <a:rPr lang="zh-CN" altLang="en-US" dirty="0" smtClean="0">
                <a:latin typeface="Open Sans"/>
                <a:ea typeface="Open Sans"/>
                <a:cs typeface="Open Sans"/>
                <a:sym typeface="Open Sans"/>
              </a:rPr>
              <a:t>）高于未工作人群比例（</a:t>
            </a:r>
            <a:r>
              <a:rPr lang="en-US" altLang="zh-CN" dirty="0" smtClean="0">
                <a:latin typeface="Open Sans"/>
                <a:ea typeface="Open Sans"/>
                <a:cs typeface="Open Sans"/>
                <a:sym typeface="Open Sans"/>
              </a:rPr>
              <a:t>55%</a:t>
            </a:r>
            <a:r>
              <a:rPr lang="zh-CN" altLang="en-US" dirty="0" smtClean="0">
                <a:latin typeface="Open Sans"/>
                <a:ea typeface="Open Sans"/>
                <a:cs typeface="Open Sans"/>
                <a:sym typeface="Open Sans"/>
              </a:rPr>
              <a:t>）；在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8~10小时睡眠时间</a:t>
            </a:r>
            <a:r>
              <a:rPr lang="zh-CN" altLang="en-US" dirty="0" smtClean="0">
                <a:latin typeface="Open Sans"/>
                <a:ea typeface="Open Sans"/>
                <a:cs typeface="Open Sans"/>
                <a:sym typeface="Open Sans"/>
              </a:rPr>
              <a:t>中，未工作人群比例（</a:t>
            </a:r>
            <a:r>
              <a:rPr lang="en-US" altLang="zh-CN" dirty="0" smtClean="0">
                <a:latin typeface="Open Sans"/>
                <a:ea typeface="Open Sans"/>
                <a:cs typeface="Open Sans"/>
                <a:sym typeface="Open Sans"/>
              </a:rPr>
              <a:t>34%</a:t>
            </a:r>
            <a:r>
              <a:rPr lang="zh-CN" altLang="en-US" dirty="0" smtClean="0">
                <a:latin typeface="Open Sans"/>
                <a:ea typeface="Open Sans"/>
                <a:cs typeface="Open Sans"/>
                <a:sym typeface="Open Sans"/>
              </a:rPr>
              <a:t>）要高于工作人群比例（</a:t>
            </a:r>
            <a:r>
              <a:rPr lang="en-US" altLang="zh-CN" dirty="0" smtClean="0">
                <a:latin typeface="Open Sans"/>
                <a:ea typeface="Open Sans"/>
                <a:cs typeface="Open Sans"/>
                <a:sym typeface="Open Sans"/>
              </a:rPr>
              <a:t>25%</a:t>
            </a:r>
            <a:r>
              <a:rPr lang="zh-CN" altLang="en-US" dirty="0" smtClean="0">
                <a:latin typeface="Open Sans"/>
                <a:ea typeface="Open Sans"/>
                <a:cs typeface="Open Sans"/>
                <a:sym typeface="Open Sans"/>
              </a:rPr>
              <a:t>）；同时，未工作人群的睡眠时间数据分布较广</a:t>
            </a: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睡眠时间和</a:t>
            </a:r>
            <a:r>
              <a:rPr lang="zh-CN" alt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是否工作</a:t>
            </a:r>
            <a:r>
              <a:rPr 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之间</a:t>
            </a:r>
            <a:r>
              <a:rPr lang="zh-CN" alt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存在什么</a:t>
            </a:r>
            <a:r>
              <a:rPr 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关系？</a:t>
            </a:r>
            <a:endParaRPr lang="en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6" name="Shape 56"/>
          <p:cNvGraphicFramePr/>
          <p:nvPr>
            <p:extLst>
              <p:ext uri="{D42A27DB-BD31-4B8C-83A1-F6EECF244321}">
                <p14:modId xmlns:p14="http://schemas.microsoft.com/office/powerpoint/2010/main" val="709667394"/>
              </p:ext>
            </p:extLst>
          </p:nvPr>
        </p:nvGraphicFramePr>
        <p:xfrm>
          <a:off x="357561" y="1015702"/>
          <a:ext cx="2576903" cy="3169679"/>
        </p:xfrm>
        <a:graphic>
          <a:graphicData uri="http://schemas.openxmlformats.org/drawingml/2006/table">
            <a:tbl>
              <a:tblPr>
                <a:noFill/>
                <a:tableStyleId>{EED877B6-9551-4359-846F-FAFF3EFF04A8}</a:tableStyleId>
              </a:tblPr>
              <a:tblGrid>
                <a:gridCol w="1097606"/>
                <a:gridCol w="650891"/>
                <a:gridCol w="828406"/>
              </a:tblGrid>
              <a:tr h="318853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CN" altLang="en-US" b="1" dirty="0" smtClean="0"/>
                        <a:t>睡眠时间</a:t>
                      </a:r>
                      <a:r>
                        <a:rPr lang="en-US" altLang="zh-CN" b="1" dirty="0" smtClean="0"/>
                        <a:t>/h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CN" altLang="en-US" b="1" dirty="0" smtClean="0"/>
                        <a:t>工作</a:t>
                      </a:r>
                      <a:endParaRPr lang="en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CN" altLang="en-US" b="1" dirty="0" smtClean="0"/>
                        <a:t>未工作</a:t>
                      </a:r>
                      <a:endParaRPr lang="en" b="1" dirty="0"/>
                    </a:p>
                  </a:txBody>
                  <a:tcPr marL="91425" marR="91425" marT="91425" marB="91425"/>
                </a:tc>
              </a:tr>
              <a:tr h="332714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CN" altLang="en-US" b="1" dirty="0" smtClean="0"/>
                        <a:t>最小值</a:t>
                      </a:r>
                      <a:endParaRPr lang="en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altLang="zh-CN" dirty="0" smtClean="0"/>
                        <a:t>4</a:t>
                      </a:r>
                      <a:endParaRPr lang="en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CN" altLang="zh-CN" dirty="0" smtClean="0"/>
                        <a:t>1</a:t>
                      </a:r>
                      <a:endParaRPr lang="en" dirty="0"/>
                    </a:p>
                  </a:txBody>
                  <a:tcPr marL="91425" marR="91425" marT="91425" marB="91425"/>
                </a:tc>
              </a:tr>
              <a:tr h="332714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 dirty="0"/>
                        <a:t>Q1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altLang="zh-CN" dirty="0" smtClean="0"/>
                        <a:t>6</a:t>
                      </a:r>
                      <a:endParaRPr lang="en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altLang="zh-CN" dirty="0" smtClean="0"/>
                        <a:t>7</a:t>
                      </a:r>
                      <a:endParaRPr lang="en" dirty="0"/>
                    </a:p>
                  </a:txBody>
                  <a:tcPr marL="91425" marR="91425" marT="91425" marB="91425"/>
                </a:tc>
              </a:tr>
              <a:tr h="332714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Q2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altLang="zh-CN" dirty="0" smtClean="0"/>
                        <a:t>7</a:t>
                      </a:r>
                      <a:endParaRPr lang="en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altLang="zh-CN" dirty="0" smtClean="0"/>
                        <a:t>7</a:t>
                      </a:r>
                      <a:endParaRPr lang="en" dirty="0"/>
                    </a:p>
                  </a:txBody>
                  <a:tcPr marL="91425" marR="91425" marT="91425" marB="91425"/>
                </a:tc>
              </a:tr>
              <a:tr h="332714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Q3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altLang="zh-CN" dirty="0" smtClean="0"/>
                        <a:t>8</a:t>
                      </a:r>
                      <a:endParaRPr lang="en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altLang="zh-CN" dirty="0" smtClean="0"/>
                        <a:t>8</a:t>
                      </a:r>
                      <a:endParaRPr lang="en" dirty="0"/>
                    </a:p>
                  </a:txBody>
                  <a:tcPr marL="91425" marR="91425" marT="91425" marB="91425"/>
                </a:tc>
              </a:tr>
              <a:tr h="332714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CN" altLang="en-US" b="1" dirty="0" smtClean="0"/>
                        <a:t>最大值</a:t>
                      </a:r>
                      <a:endParaRPr lang="en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altLang="zh-CN" dirty="0" smtClean="0"/>
                        <a:t>10</a:t>
                      </a:r>
                      <a:endParaRPr lang="en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CN" altLang="zh-CN" dirty="0" smtClean="0"/>
                        <a:t>1</a:t>
                      </a:r>
                      <a:r>
                        <a:rPr lang="en-US" altLang="zh-CN" dirty="0" smtClean="0"/>
                        <a:t>0</a:t>
                      </a:r>
                      <a:endParaRPr lang="en" dirty="0"/>
                    </a:p>
                  </a:txBody>
                  <a:tcPr marL="91425" marR="91425" marT="91425" marB="91425"/>
                </a:tc>
              </a:tr>
              <a:tr h="332714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CN" altLang="en-US" b="1" dirty="0" smtClean="0"/>
                        <a:t>均值</a:t>
                      </a:r>
                      <a:endParaRPr lang="en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altLang="zh-CN" dirty="0" smtClean="0"/>
                        <a:t>6.9</a:t>
                      </a:r>
                      <a:endParaRPr lang="en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altLang="zh-CN" dirty="0" smtClean="0"/>
                        <a:t>7.1</a:t>
                      </a:r>
                      <a:endParaRPr lang="en" dirty="0"/>
                    </a:p>
                  </a:txBody>
                  <a:tcPr marL="91425" marR="91425" marT="91425" marB="91425"/>
                </a:tc>
              </a:tr>
              <a:tr h="332714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CN" altLang="en-US" b="1" dirty="0" smtClean="0"/>
                        <a:t>异常值</a:t>
                      </a:r>
                      <a:endParaRPr lang="en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CN" altLang="en-US" dirty="0" smtClean="0"/>
                        <a:t>无</a:t>
                      </a:r>
                      <a:endParaRPr lang="en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CN" altLang="en-US" dirty="0" smtClean="0"/>
                        <a:t>有</a:t>
                      </a:r>
                      <a:endParaRPr lang="en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23250" y="4250914"/>
            <a:ext cx="32996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从五数概括法可以看出，</a:t>
            </a:r>
            <a:endParaRPr kumimoji="1" lang="en-US" altLang="zh-CN" dirty="0" smtClean="0"/>
          </a:p>
          <a:p>
            <a:r>
              <a:rPr kumimoji="1" lang="zh-CN" altLang="en-US" dirty="0" smtClean="0"/>
              <a:t>未工作人群的睡眠时间异常值较多，</a:t>
            </a:r>
            <a:endParaRPr kumimoji="1" lang="en-US" altLang="zh-CN" dirty="0" smtClean="0"/>
          </a:p>
          <a:p>
            <a:r>
              <a:rPr kumimoji="1" lang="zh-CN" altLang="en-US" dirty="0" smtClean="0"/>
              <a:t>同时均值大于工作人群的睡眠时间。</a:t>
            </a:r>
            <a:endParaRPr kumimoji="1" lang="zh-CN" altLang="en-US" dirty="0"/>
          </a:p>
        </p:txBody>
      </p:sp>
      <p:graphicFrame>
        <p:nvGraphicFramePr>
          <p:cNvPr id="8" name="Chart 1" descr=".xml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4751913"/>
              </p:ext>
            </p:extLst>
          </p:nvPr>
        </p:nvGraphicFramePr>
        <p:xfrm>
          <a:off x="3081639" y="1015702"/>
          <a:ext cx="3242961" cy="291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1" descr=".xml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7672362"/>
              </p:ext>
            </p:extLst>
          </p:nvPr>
        </p:nvGraphicFramePr>
        <p:xfrm>
          <a:off x="5816600" y="1015703"/>
          <a:ext cx="3327400" cy="291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930873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kumimoji="1" lang="zh-CN" altLang="en-US" dirty="0" smtClean="0"/>
              <a:t>年龄与是否购买周边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购买周边种类的关系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68100" y="4051300"/>
            <a:ext cx="80499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从上面两个直方图中可以看出，对于</a:t>
            </a:r>
            <a:r>
              <a:rPr kumimoji="1" lang="en-US" altLang="zh-CN" dirty="0" smtClean="0"/>
              <a:t>28~41</a:t>
            </a:r>
            <a:r>
              <a:rPr kumimoji="1" lang="zh-CN" altLang="en-US" dirty="0" smtClean="0"/>
              <a:t>岁和</a:t>
            </a:r>
            <a:r>
              <a:rPr kumimoji="1" lang="en-US" altLang="zh-CN" dirty="0" smtClean="0"/>
              <a:t>41~54</a:t>
            </a:r>
            <a:r>
              <a:rPr kumimoji="1" lang="zh-CN" altLang="en-US" dirty="0" smtClean="0"/>
              <a:t>岁年龄段的人来说，想要购买周边产品和不想</a:t>
            </a:r>
            <a:endParaRPr kumimoji="1" lang="en-US" altLang="zh-CN" dirty="0" smtClean="0"/>
          </a:p>
          <a:p>
            <a:r>
              <a:rPr kumimoji="1" lang="zh-CN" altLang="en-US" dirty="0" smtClean="0"/>
              <a:t>购买周边产品的人在其各自的群体中基本持平，然而对于</a:t>
            </a:r>
            <a:r>
              <a:rPr kumimoji="1" lang="en-US" altLang="zh-CN" dirty="0" smtClean="0"/>
              <a:t>15~28</a:t>
            </a:r>
            <a:r>
              <a:rPr kumimoji="1" lang="zh-CN" altLang="en-US" dirty="0" smtClean="0"/>
              <a:t>岁的人群，想要购买周边的人数和所</a:t>
            </a:r>
            <a:endParaRPr kumimoji="1" lang="en-US" altLang="zh-CN" dirty="0" smtClean="0"/>
          </a:p>
          <a:p>
            <a:r>
              <a:rPr kumimoji="1" lang="zh-CN" altLang="en-US" dirty="0" smtClean="0"/>
              <a:t>占比例明显大于不想购买周边的人，这一点值得关注。</a:t>
            </a:r>
            <a:endParaRPr kumimoji="1" lang="zh-CN" altLang="en-US" dirty="0"/>
          </a:p>
        </p:txBody>
      </p:sp>
      <p:graphicFrame>
        <p:nvGraphicFramePr>
          <p:cNvPr id="8" name="图表 7" descr=".xml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8191486"/>
              </p:ext>
            </p:extLst>
          </p:nvPr>
        </p:nvGraphicFramePr>
        <p:xfrm>
          <a:off x="0" y="1053245"/>
          <a:ext cx="4470400" cy="28568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图表 8" descr=".xml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65990"/>
              </p:ext>
            </p:extLst>
          </p:nvPr>
        </p:nvGraphicFramePr>
        <p:xfrm>
          <a:off x="4254500" y="1017725"/>
          <a:ext cx="4889500" cy="3033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59761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通勤时间与久坐时间之间的关系</a:t>
            </a:r>
            <a:endParaRPr kumimoji="1" lang="zh-CN" altLang="en-US" dirty="0"/>
          </a:p>
        </p:txBody>
      </p:sp>
      <p:graphicFrame>
        <p:nvGraphicFramePr>
          <p:cNvPr id="7" name="图表 6" descr=".xml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2315443"/>
              </p:ext>
            </p:extLst>
          </p:nvPr>
        </p:nvGraphicFramePr>
        <p:xfrm>
          <a:off x="3456618" y="1157242"/>
          <a:ext cx="2732259" cy="2625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 descr=".xml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2891859"/>
              </p:ext>
            </p:extLst>
          </p:nvPr>
        </p:nvGraphicFramePr>
        <p:xfrm>
          <a:off x="6075268" y="1157241"/>
          <a:ext cx="2979831" cy="26256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3768729" y="3758505"/>
            <a:ext cx="51892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从上面两图中可以看出，通勤时间与久坐时间之间并无明显关系，不管是通勤时间为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（在家</a:t>
            </a:r>
            <a:endParaRPr kumimoji="1" lang="en-US" altLang="zh-CN" dirty="0" smtClean="0"/>
          </a:p>
          <a:p>
            <a:r>
              <a:rPr kumimoji="1" lang="zh-CN" altLang="en-US" dirty="0" smtClean="0"/>
              <a:t>办公）或者通勤时间在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小时以上，最普遍的久坐时间都是</a:t>
            </a:r>
            <a:r>
              <a:rPr kumimoji="1" lang="en-US" altLang="zh-CN" dirty="0" smtClean="0"/>
              <a:t>10~15</a:t>
            </a:r>
            <a:r>
              <a:rPr kumimoji="1" lang="zh-CN" altLang="en-US" dirty="0" smtClean="0"/>
              <a:t>小时。不过值得注意的是，对</a:t>
            </a:r>
            <a:endParaRPr kumimoji="1" lang="en-US" altLang="zh-CN" dirty="0" smtClean="0"/>
          </a:p>
          <a:p>
            <a:r>
              <a:rPr kumimoji="1" lang="zh-CN" altLang="en-US" dirty="0" smtClean="0"/>
              <a:t>于在家办公的人来说，</a:t>
            </a:r>
            <a:r>
              <a:rPr kumimoji="1" lang="en-US" altLang="zh-CN" dirty="0" smtClean="0"/>
              <a:t>5~10</a:t>
            </a:r>
            <a:r>
              <a:rPr kumimoji="1" lang="zh-CN" altLang="en-US" dirty="0" smtClean="0"/>
              <a:t>小时的久坐时间所占比例要小于通勤时间较长的人。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553397"/>
              </p:ext>
            </p:extLst>
          </p:nvPr>
        </p:nvGraphicFramePr>
        <p:xfrm>
          <a:off x="374572" y="1593685"/>
          <a:ext cx="2875413" cy="1391280"/>
        </p:xfrm>
        <a:graphic>
          <a:graphicData uri="http://schemas.openxmlformats.org/drawingml/2006/table">
            <a:tbl>
              <a:tblPr firstRow="1" bandRow="1">
                <a:tableStyleId>{EED877B6-9551-4359-846F-FAFF3EFF04A8}</a:tableStyleId>
              </a:tblPr>
              <a:tblGrid>
                <a:gridCol w="958471"/>
                <a:gridCol w="958471"/>
                <a:gridCol w="958471"/>
              </a:tblGrid>
              <a:tr h="55339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通勤时间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小时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久坐时间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小时</a:t>
                      </a:r>
                      <a:endParaRPr lang="zh-CN" altLang="en-US" dirty="0"/>
                    </a:p>
                  </a:txBody>
                  <a:tcPr/>
                </a:tc>
              </a:tr>
              <a:tr h="40585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值域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(</a:t>
                      </a:r>
                      <a:r>
                        <a:rPr lang="en-US" altLang="zh-CN" dirty="0" smtClean="0"/>
                        <a:t>0,10)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(</a:t>
                      </a:r>
                      <a:r>
                        <a:rPr lang="en-US" altLang="zh-CN" dirty="0" smtClean="0"/>
                        <a:t>1,800)</a:t>
                      </a:r>
                      <a:endParaRPr lang="zh-CN" altLang="en-US" dirty="0"/>
                    </a:p>
                  </a:txBody>
                  <a:tcPr/>
                </a:tc>
              </a:tr>
              <a:tr h="43203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标准偏差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0.</a:t>
                      </a:r>
                      <a:r>
                        <a:rPr lang="en-US" altLang="zh-CN" dirty="0" smtClean="0"/>
                        <a:t>97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39.94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14812" y="3168252"/>
            <a:ext cx="32575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从上表可以看出，通勤时间的值域基本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在正常时间范围内（小于</a:t>
            </a:r>
            <a:r>
              <a:rPr kumimoji="1" lang="en-US" altLang="zh-CN" dirty="0" smtClean="0"/>
              <a:t>24</a:t>
            </a:r>
            <a:r>
              <a:rPr kumimoji="1" lang="zh-CN" altLang="en-US" dirty="0" smtClean="0"/>
              <a:t>小时），同</a:t>
            </a:r>
            <a:endParaRPr kumimoji="1" lang="en-US" altLang="zh-CN" dirty="0" smtClean="0"/>
          </a:p>
          <a:p>
            <a:r>
              <a:rPr kumimoji="1" lang="zh-CN" altLang="en-US" dirty="0" smtClean="0"/>
              <a:t>时标准偏差较小，说明数据离散程度较小</a:t>
            </a:r>
            <a:r>
              <a:rPr kumimoji="1" lang="zh-CN" altLang="en-US" dirty="0" smtClean="0"/>
              <a:t>；而久坐时间</a:t>
            </a:r>
            <a:r>
              <a:rPr kumimoji="1" lang="zh-CN" altLang="en-US" dirty="0" smtClean="0"/>
              <a:t>的值域很大，</a:t>
            </a:r>
            <a:r>
              <a:rPr kumimoji="1" lang="zh-CN" altLang="en-US" dirty="0" smtClean="0"/>
              <a:t>最大值甚至超过2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小时，因此标准偏差也高达</a:t>
            </a:r>
            <a:r>
              <a:rPr kumimoji="1" lang="en-US" altLang="zh-CN" dirty="0" smtClean="0"/>
              <a:t>39.94</a:t>
            </a:r>
            <a:r>
              <a:rPr kumimoji="1" lang="zh-CN" altLang="en-US" dirty="0" smtClean="0"/>
              <a:t>，</a:t>
            </a:r>
            <a:r>
              <a:rPr kumimoji="1" lang="zh-CN" altLang="en-US" dirty="0" smtClean="0"/>
              <a:t>说明原始数据</a:t>
            </a:r>
            <a:r>
              <a:rPr kumimoji="1" lang="zh-CN" altLang="en-US" dirty="0" smtClean="0"/>
              <a:t>离散程度较大，</a:t>
            </a:r>
            <a:r>
              <a:rPr kumimoji="1" lang="zh-CN" altLang="en-US" dirty="0" smtClean="0"/>
              <a:t>有需要清洗的数据</a:t>
            </a:r>
            <a:r>
              <a:rPr kumimoji="1" lang="zh-CN" altLang="en-US" dirty="0" smtClean="0"/>
              <a:t>（大于</a:t>
            </a:r>
            <a:r>
              <a:rPr kumimoji="1" lang="en-US" altLang="zh-CN" dirty="0" smtClean="0"/>
              <a:t>24</a:t>
            </a:r>
            <a:r>
              <a:rPr kumimoji="1" lang="zh-CN" altLang="en-US" dirty="0" smtClean="0"/>
              <a:t>小时）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90555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最高学历</a:t>
            </a:r>
            <a:r>
              <a:rPr kumimoji="1" lang="zh-CN" altLang="en-US" dirty="0" smtClean="0"/>
              <a:t>与选课项目之间是否存在一定关系？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652318" y="3832054"/>
            <a:ext cx="39181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根据最高学历为</a:t>
            </a:r>
            <a:r>
              <a:rPr kumimoji="1" lang="en-US" altLang="zh-CN" dirty="0" smtClean="0"/>
              <a:t>PhD</a:t>
            </a:r>
            <a:r>
              <a:rPr kumimoji="1" lang="zh-CN" altLang="en-US" dirty="0" smtClean="0"/>
              <a:t>的人群所选课程柱形图来看，最受欢迎的四门课程和全体情况相同，也是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Analyst,</a:t>
            </a:r>
            <a:r>
              <a:rPr kumimoji="1" lang="zh-CN" altLang="en-US" dirty="0"/>
              <a:t> </a:t>
            </a:r>
            <a:r>
              <a:rPr kumimoji="1" lang="en-US" altLang="zh-CN" dirty="0"/>
              <a:t>Machine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Learning</a:t>
            </a:r>
          </a:p>
          <a:p>
            <a:r>
              <a:rPr kumimoji="1" lang="en-US" altLang="zh-CN" dirty="0"/>
              <a:t>Engineer,</a:t>
            </a:r>
            <a:r>
              <a:rPr kumimoji="1" lang="zh-CN" altLang="en-US" dirty="0"/>
              <a:t> </a:t>
            </a:r>
            <a:r>
              <a:rPr kumimoji="1" lang="en-US" altLang="zh-CN" dirty="0"/>
              <a:t>Artificial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Intelligence,</a:t>
            </a:r>
            <a:r>
              <a:rPr kumimoji="1" lang="zh-CN" altLang="en-US" dirty="0"/>
              <a:t> </a:t>
            </a:r>
            <a:r>
              <a:rPr kumimoji="1" lang="en-US" altLang="zh-CN" dirty="0"/>
              <a:t>Deep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Learning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Foundations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55736" y="3834555"/>
            <a:ext cx="364826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根据全体学员选择课程的柱形图来看，最受欢迎的四门课程分别是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Analyst,</a:t>
            </a:r>
            <a:r>
              <a:rPr kumimoji="1" lang="zh-CN" altLang="en-US" dirty="0"/>
              <a:t> </a:t>
            </a:r>
            <a:r>
              <a:rPr kumimoji="1" lang="en-US" altLang="zh-CN" dirty="0"/>
              <a:t>Machine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Learning</a:t>
            </a:r>
          </a:p>
          <a:p>
            <a:r>
              <a:rPr kumimoji="1" lang="en-US" altLang="zh-CN" dirty="0"/>
              <a:t>Engineer,</a:t>
            </a:r>
            <a:r>
              <a:rPr kumimoji="1" lang="zh-CN" altLang="en-US" dirty="0"/>
              <a:t> </a:t>
            </a:r>
            <a:r>
              <a:rPr kumimoji="1" lang="en-US" altLang="zh-CN" dirty="0"/>
              <a:t>Artificial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Intelligence,</a:t>
            </a:r>
            <a:r>
              <a:rPr kumimoji="1" lang="zh-CN" altLang="en-US" dirty="0"/>
              <a:t> </a:t>
            </a:r>
            <a:r>
              <a:rPr kumimoji="1" lang="en-US" altLang="zh-CN" dirty="0"/>
              <a:t>Deep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Learning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Foundations</a:t>
            </a:r>
            <a:endParaRPr kumimoji="1" lang="zh-CN" altLang="en-US" dirty="0"/>
          </a:p>
        </p:txBody>
      </p:sp>
      <p:graphicFrame>
        <p:nvGraphicFramePr>
          <p:cNvPr id="13" name="图表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7827418"/>
              </p:ext>
            </p:extLst>
          </p:nvPr>
        </p:nvGraphicFramePr>
        <p:xfrm>
          <a:off x="4360053" y="1217551"/>
          <a:ext cx="4472247" cy="2534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图表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111639"/>
              </p:ext>
            </p:extLst>
          </p:nvPr>
        </p:nvGraphicFramePr>
        <p:xfrm>
          <a:off x="-14497" y="1200150"/>
          <a:ext cx="4374549" cy="2551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97455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最高学历</a:t>
            </a:r>
            <a:r>
              <a:rPr kumimoji="1" lang="zh-CN" altLang="en-US" dirty="0"/>
              <a:t>与选课项目之间是否存在一定关系？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58265" y="4113545"/>
            <a:ext cx="77273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而从上面两个柱形图可看出，对于最高学历为</a:t>
            </a:r>
            <a:r>
              <a:rPr kumimoji="1" lang="en-US" altLang="zh-CN" dirty="0" smtClean="0"/>
              <a:t>High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school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below</a:t>
            </a:r>
            <a:r>
              <a:rPr kumimoji="1" lang="zh-CN" altLang="en-US" dirty="0" smtClean="0"/>
              <a:t>和</a:t>
            </a:r>
            <a:r>
              <a:rPr kumimoji="1" lang="en-US" altLang="zh-CN" dirty="0" err="1" smtClean="0"/>
              <a:t>Nanodegree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Program</a:t>
            </a:r>
          </a:p>
          <a:p>
            <a:r>
              <a:rPr kumimoji="1" lang="zh-CN" altLang="en-US" dirty="0" smtClean="0"/>
              <a:t>的学员来说，</a:t>
            </a:r>
            <a:r>
              <a:rPr kumimoji="1" lang="en-US" altLang="zh-CN" dirty="0"/>
              <a:t>Artificial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Intelligence</a:t>
            </a:r>
            <a:r>
              <a:rPr kumimoji="1" lang="zh-CN" altLang="en-US" dirty="0" smtClean="0"/>
              <a:t>课程逐渐失去了吸引力，但是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Analyst,</a:t>
            </a:r>
            <a:r>
              <a:rPr kumimoji="1" lang="zh-CN" altLang="en-US" dirty="0"/>
              <a:t> </a:t>
            </a:r>
            <a:r>
              <a:rPr kumimoji="1" lang="en-US" altLang="zh-CN" dirty="0"/>
              <a:t>Machine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Learning</a:t>
            </a:r>
          </a:p>
          <a:p>
            <a:r>
              <a:rPr kumimoji="1" lang="en-US" altLang="zh-CN" dirty="0"/>
              <a:t>Engineer,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Deep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Learning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Foundations</a:t>
            </a:r>
            <a:r>
              <a:rPr kumimoji="1" lang="zh-CN" altLang="en-US" dirty="0" smtClean="0"/>
              <a:t>三门课仍旧是这些人们最爱选择的三门课程</a:t>
            </a:r>
            <a:endParaRPr kumimoji="1" lang="zh-CN" altLang="en-US" dirty="0"/>
          </a:p>
        </p:txBody>
      </p:sp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3257051"/>
              </p:ext>
            </p:extLst>
          </p:nvPr>
        </p:nvGraphicFramePr>
        <p:xfrm>
          <a:off x="0" y="1200149"/>
          <a:ext cx="5433289" cy="29133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0790473"/>
              </p:ext>
            </p:extLst>
          </p:nvPr>
        </p:nvGraphicFramePr>
        <p:xfrm>
          <a:off x="4713572" y="1200149"/>
          <a:ext cx="5224206" cy="29133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9790911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3935</TotalTime>
  <Words>387</Words>
  <Application>Microsoft Macintosh PowerPoint</Application>
  <PresentationFormat>全屏显示(16:9)</PresentationFormat>
  <Paragraphs>71</Paragraphs>
  <Slides>6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Simple Light</vt:lpstr>
      <vt:lpstr>PowerPoint 演示文稿</vt:lpstr>
      <vt:lpstr>睡眠时间和是否工作之间存在什么关系？</vt:lpstr>
      <vt:lpstr>年龄与是否购买周边/购买周边种类的关系</vt:lpstr>
      <vt:lpstr>通勤时间与久坐时间之间的关系</vt:lpstr>
      <vt:lpstr>最高学历与选课项目之间是否存在一定关系？</vt:lpstr>
      <vt:lpstr>最高学历与选课项目之间是否存在一定关系？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Example: Does the Number of Books read vary based on Employment?</dc:title>
  <cp:lastModifiedBy>summer chu</cp:lastModifiedBy>
  <cp:revision>59</cp:revision>
  <dcterms:modified xsi:type="dcterms:W3CDTF">2018-05-30T10:02:16Z</dcterms:modified>
</cp:coreProperties>
</file>