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2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6AEDB-2178-419F-A7B0-F15BA0EFE6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7A558-3872-43F2-9837-449BBDBF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08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2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11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37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89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7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2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2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2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2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4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62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9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737600" y="5791200"/>
            <a:ext cx="3149600" cy="9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5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75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737600" y="5791200"/>
            <a:ext cx="3149600" cy="9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2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0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12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45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03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7" name="Picture 6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02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65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66400" y="228600"/>
            <a:ext cx="1099899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14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8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24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6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8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8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7" name="Picture 6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5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8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66400" y="228600"/>
            <a:ext cx="1099899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5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6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merela/impala_training/blob/master/building_queries.md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Queries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maximum quality score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70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maximum quality score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</a:t>
            </a:r>
            <a:r>
              <a:rPr lang="en-US" dirty="0" smtClean="0">
                <a:latin typeface="Courier New"/>
                <a:cs typeface="Courier New"/>
              </a:rPr>
              <a:t>MAX(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illumina_vars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2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maximum quality score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</a:t>
            </a:r>
            <a:r>
              <a:rPr lang="en-US" dirty="0" smtClean="0">
                <a:latin typeface="Courier New"/>
                <a:cs typeface="Courier New"/>
              </a:rPr>
              <a:t>MAX(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illumina_vars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25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any four rows from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</a:t>
            </a:r>
            <a:r>
              <a:rPr lang="en-US" dirty="0"/>
              <a:t> </a:t>
            </a:r>
            <a:r>
              <a:rPr lang="en-US" dirty="0" smtClean="0"/>
              <a:t>and order by the first row selected.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any four rows from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</a:t>
            </a:r>
            <a:r>
              <a:rPr lang="en-US" dirty="0"/>
              <a:t> </a:t>
            </a:r>
            <a:r>
              <a:rPr lang="en-US" dirty="0" smtClean="0"/>
              <a:t>and order by the first row selected. Return only 5 rows.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</a:t>
            </a:r>
            <a:r>
              <a:rPr lang="en-US" dirty="0" err="1">
                <a:latin typeface="Courier New"/>
                <a:cs typeface="Courier New"/>
              </a:rPr>
              <a:t>chrom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pos</a:t>
            </a:r>
            <a:r>
              <a:rPr lang="en-US" dirty="0">
                <a:latin typeface="Courier New"/>
                <a:cs typeface="Courier New"/>
              </a:rPr>
              <a:t>, ref, alt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training.illumina_vars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ORDER BY </a:t>
            </a:r>
            <a:r>
              <a:rPr lang="en-US" dirty="0" err="1">
                <a:latin typeface="Courier New"/>
                <a:cs typeface="Courier New"/>
              </a:rPr>
              <a:t>chrom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LIMIT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0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any four rows from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</a:t>
            </a:r>
            <a:r>
              <a:rPr lang="en-US" dirty="0"/>
              <a:t> </a:t>
            </a:r>
            <a:r>
              <a:rPr lang="en-US" dirty="0" smtClean="0"/>
              <a:t>and order by the first row selected. Return only 5 rows.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</a:t>
            </a:r>
            <a:r>
              <a:rPr lang="en-US" dirty="0" err="1">
                <a:latin typeface="Courier New"/>
                <a:cs typeface="Courier New"/>
              </a:rPr>
              <a:t>chrom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pos</a:t>
            </a:r>
            <a:r>
              <a:rPr lang="en-US" dirty="0">
                <a:latin typeface="Courier New"/>
                <a:cs typeface="Courier New"/>
              </a:rPr>
              <a:t>, ref, alt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training.illumina_vars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ORDER BY </a:t>
            </a:r>
            <a:r>
              <a:rPr lang="en-US" dirty="0" err="1">
                <a:latin typeface="Courier New"/>
                <a:cs typeface="Courier New"/>
              </a:rPr>
              <a:t>chrom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LIMIT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1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all variants from </a:t>
            </a:r>
            <a:r>
              <a:rPr lang="en-US" dirty="0" err="1" smtClean="0"/>
              <a:t>training.illumina_vars</a:t>
            </a:r>
            <a:r>
              <a:rPr lang="en-US" dirty="0" smtClean="0"/>
              <a:t> with a quality score &gt; 1000 and a passing filter.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39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all variants from </a:t>
            </a:r>
            <a:r>
              <a:rPr lang="en-US" dirty="0" err="1" smtClean="0"/>
              <a:t>training.illumina_vars</a:t>
            </a:r>
            <a:r>
              <a:rPr lang="en-US" dirty="0" smtClean="0"/>
              <a:t> with a quality score &gt; 1000 and a passing filter.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</a:t>
            </a:r>
            <a:r>
              <a:rPr lang="en-US" dirty="0" smtClean="0">
                <a:latin typeface="Courier New"/>
                <a:cs typeface="Courier New"/>
              </a:rPr>
              <a:t>*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training.illumina_vars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 &gt; 1000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AND filter = ‘PASS’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6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2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Using the filtered variant set from the last question, we will join those variants with the global variants table to annotated and then filter the variants.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your interface</a:t>
            </a:r>
          </a:p>
          <a:p>
            <a:r>
              <a:rPr lang="en-US" dirty="0" smtClean="0"/>
              <a:t>Follow along (and copy/paste queries):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https://github.com/summerela/impala_training/blob/master/building_queries.md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49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First let’s turn our filtered variant set into a transaction table (t-table, temp-table):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WITH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as (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*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training.illumina_vars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 &gt; 1000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AND filter = ‘PASS’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7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Next we’ll join the t-table with </a:t>
            </a:r>
            <a:r>
              <a:rPr lang="en-US" dirty="0" err="1" smtClean="0"/>
              <a:t>training.global_vars</a:t>
            </a:r>
            <a:r>
              <a:rPr lang="en-US" dirty="0" smtClean="0"/>
              <a:t> to gain annotations fo</a:t>
            </a:r>
            <a:r>
              <a:rPr lang="en-US" dirty="0" smtClean="0"/>
              <a:t>r each variant. Let’s figure out  what rows to return: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WITH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as (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*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training.illumina_vars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 &gt; 1000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AND filter = ‘PASS’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 we want back everything from the </a:t>
            </a:r>
            <a:r>
              <a:rPr lang="en-US" b="1" dirty="0" err="1" smtClean="0">
                <a:latin typeface="Courier New"/>
                <a:cs typeface="Courier New"/>
              </a:rPr>
              <a:t>vars</a:t>
            </a:r>
            <a:r>
              <a:rPr lang="en-US" b="1" dirty="0" smtClean="0">
                <a:latin typeface="Courier New"/>
                <a:cs typeface="Courier New"/>
              </a:rPr>
              <a:t> t-table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 we want back just the annotations from </a:t>
            </a:r>
            <a:r>
              <a:rPr lang="en-US" b="1" dirty="0" err="1" smtClean="0">
                <a:latin typeface="Courier New"/>
                <a:cs typeface="Courier New"/>
              </a:rPr>
              <a:t>global_vars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SELECT vars.*, </a:t>
            </a:r>
            <a:r>
              <a:rPr lang="en-US" b="1" dirty="0" err="1" smtClean="0">
                <a:latin typeface="Courier New"/>
                <a:cs typeface="Courier New"/>
              </a:rPr>
              <a:t>gv.gene_name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gv.gene_id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gv.transcript_name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gv.transcript_id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gv.clin_sig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gv.clin_dbn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gv.kav_freq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gv.kav_source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gv.dbsnp_build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gv.var_type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gv.cadd_raw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gv.dann_score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gv.interpro_domain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FROM </a:t>
            </a:r>
            <a:r>
              <a:rPr lang="en-US" b="1" dirty="0" err="1" smtClean="0">
                <a:latin typeface="Courier New"/>
                <a:cs typeface="Courier New"/>
              </a:rPr>
              <a:t>vars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training.global_vars</a:t>
            </a:r>
            <a:r>
              <a:rPr lang="en-US" b="1" dirty="0" smtClean="0">
                <a:latin typeface="Courier New"/>
                <a:cs typeface="Courier New"/>
              </a:rPr>
              <a:t> as </a:t>
            </a:r>
            <a:r>
              <a:rPr lang="en-US" b="1" dirty="0" err="1" smtClean="0">
                <a:latin typeface="Courier New"/>
                <a:cs typeface="Courier New"/>
              </a:rPr>
              <a:t>gv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3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Now let’s figure out what fields to match the tables on</a:t>
            </a:r>
            <a:r>
              <a:rPr lang="en-US" dirty="0" smtClean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WITH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as (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*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training.illumina_vars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 &gt; 1000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AND filter = ‘PASS’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-- we want back everything from the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t-table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-- we want back just the annotations from </a:t>
            </a:r>
            <a:r>
              <a:rPr lang="en-US" dirty="0" err="1" smtClean="0">
                <a:latin typeface="Courier New"/>
                <a:cs typeface="Courier New"/>
              </a:rPr>
              <a:t>global_vars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vars.*, </a:t>
            </a:r>
            <a:r>
              <a:rPr lang="en-US" dirty="0" err="1" smtClean="0">
                <a:latin typeface="Courier New"/>
                <a:cs typeface="Courier New"/>
              </a:rPr>
              <a:t>gv.strand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gv.gene_name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gv.gene_id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gv.transcript_name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gv.transcript_id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gv.clin_sig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gv.clin_dbn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gv.kav_freq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gv.kav_source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gv.dbsnp_build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gv.var_type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gv.cadd_raw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gv.dann_score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gv.interpro_domain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training.global_vars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gv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WHERE </a:t>
            </a:r>
            <a:r>
              <a:rPr lang="en-US" b="1" dirty="0" err="1" smtClean="0">
                <a:latin typeface="Courier New"/>
                <a:cs typeface="Courier New"/>
              </a:rPr>
              <a:t>vars.chrom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gv.chrom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AND </a:t>
            </a:r>
            <a:r>
              <a:rPr lang="en-US" b="1" dirty="0" err="1" smtClean="0">
                <a:latin typeface="Courier New"/>
                <a:cs typeface="Courier New"/>
              </a:rPr>
              <a:t>vars.pos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gv.pos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AND </a:t>
            </a:r>
            <a:r>
              <a:rPr lang="en-US" b="1" dirty="0" err="1" smtClean="0">
                <a:latin typeface="Courier New"/>
                <a:cs typeface="Courier New"/>
              </a:rPr>
              <a:t>vars.ref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gv.ref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AND </a:t>
            </a:r>
            <a:r>
              <a:rPr lang="en-US" b="1" dirty="0" err="1" smtClean="0">
                <a:latin typeface="Courier New"/>
                <a:cs typeface="Courier New"/>
              </a:rPr>
              <a:t>vars.alt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gv.alt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Now we can take it a step further and chose to return only variants that are either marked as significant in </a:t>
            </a:r>
            <a:r>
              <a:rPr lang="en-US" dirty="0" err="1" smtClean="0"/>
              <a:t>ClinVar</a:t>
            </a:r>
            <a:r>
              <a:rPr lang="en-US" dirty="0" smtClean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WITH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as (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*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training.illumina_vars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 &gt; 1000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AND filter = ‘PASS’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-- we want back everything from the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t-table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-- we want back just the annotations from </a:t>
            </a:r>
            <a:r>
              <a:rPr lang="en-US" dirty="0" err="1" smtClean="0">
                <a:latin typeface="Courier New"/>
                <a:cs typeface="Courier New"/>
              </a:rPr>
              <a:t>global_vars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vars.*, </a:t>
            </a:r>
            <a:r>
              <a:rPr lang="en-US" dirty="0" err="1" smtClean="0">
                <a:latin typeface="Courier New"/>
                <a:cs typeface="Courier New"/>
              </a:rPr>
              <a:t>gv.strand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gv.gene_name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gv.gene_id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gv.transcript_name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gv.transcript_id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gv.clin_sig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gv.clin_dbn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gv.kav_freq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gv.kav_source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gv.dbsnp_build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gv.var_type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gv.cadd_raw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gv.dann_score</a:t>
            </a:r>
            <a:r>
              <a:rPr lang="en-US" dirty="0" smtClean="0">
                <a:latin typeface="Courier New"/>
                <a:cs typeface="Courier New"/>
              </a:rPr>
              <a:t>, 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gv.interpro_domain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training.global_vars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gv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vars.chrom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gv.chrom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AND </a:t>
            </a:r>
            <a:r>
              <a:rPr lang="en-US" dirty="0" err="1" smtClean="0">
                <a:latin typeface="Courier New"/>
                <a:cs typeface="Courier New"/>
              </a:rPr>
              <a:t>vars.pos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gv.pos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AND </a:t>
            </a:r>
            <a:r>
              <a:rPr lang="en-US" dirty="0" err="1" smtClean="0">
                <a:latin typeface="Courier New"/>
                <a:cs typeface="Courier New"/>
              </a:rPr>
              <a:t>vars.ref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gv.ref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AND </a:t>
            </a:r>
            <a:r>
              <a:rPr lang="en-US" dirty="0" err="1" smtClean="0">
                <a:latin typeface="Courier New"/>
                <a:cs typeface="Courier New"/>
              </a:rPr>
              <a:t>vars.alt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gv.alt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AND 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clin_sig</a:t>
            </a:r>
            <a:r>
              <a:rPr lang="en-US" b="1" dirty="0">
                <a:latin typeface="Courier New"/>
                <a:cs typeface="Courier New"/>
              </a:rPr>
              <a:t> NOT REGEXP '3|2[^5]|2$'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AND </a:t>
            </a:r>
            <a:r>
              <a:rPr lang="en-US" b="1" dirty="0" err="1">
                <a:latin typeface="Courier New"/>
                <a:cs typeface="Courier New"/>
              </a:rPr>
              <a:t>clin_sig</a:t>
            </a:r>
            <a:r>
              <a:rPr lang="en-US" b="1" dirty="0">
                <a:latin typeface="Courier New"/>
                <a:cs typeface="Courier New"/>
              </a:rPr>
              <a:t> REGEXP '4|[^25]5|^5')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3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While we’re at it, we can also filter to get back variants that are either significant in </a:t>
            </a:r>
            <a:r>
              <a:rPr lang="en-US" dirty="0" err="1" smtClean="0"/>
              <a:t>ClinVar</a:t>
            </a:r>
            <a:r>
              <a:rPr lang="en-US" dirty="0" smtClean="0"/>
              <a:t> or are marked as rare in </a:t>
            </a:r>
            <a:r>
              <a:rPr lang="en-US" dirty="0" err="1" smtClean="0"/>
              <a:t>Kaviar</a:t>
            </a:r>
            <a:r>
              <a:rPr lang="en-US" dirty="0" smtClean="0"/>
              <a:t>, or so rare they’re not included in </a:t>
            </a:r>
            <a:r>
              <a:rPr lang="en-US" dirty="0" err="1" smtClean="0"/>
              <a:t>Kaviar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WITH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as (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*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training.illumina_vars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 &gt; 1000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AND filter = ‘PASS’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-- we want back everything from the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 t-table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-- we want back just the annotations from </a:t>
            </a:r>
            <a:r>
              <a:rPr lang="en-US" dirty="0" err="1" smtClean="0">
                <a:latin typeface="Courier New"/>
                <a:cs typeface="Courier New"/>
              </a:rPr>
              <a:t>global_vars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vars.*, </a:t>
            </a:r>
            <a:r>
              <a:rPr lang="en-US" dirty="0" err="1" smtClean="0">
                <a:latin typeface="Courier New"/>
                <a:cs typeface="Courier New"/>
              </a:rPr>
              <a:t>gv.strand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gv.gene_name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gv.gene_id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gv.transcript_name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gv.transcript_id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gv.clin_sig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gv.clin_dbn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gv.kav_freq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gv.kav_source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gv.dbsnp_build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gv.var_type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gv.cadd_raw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gv.dann_score</a:t>
            </a:r>
            <a:r>
              <a:rPr lang="en-US" dirty="0" smtClean="0">
                <a:latin typeface="Courier New"/>
                <a:cs typeface="Courier New"/>
              </a:rPr>
              <a:t>, 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gv.interpro_domain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vars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training.global_vars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gv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vars.chrom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gv.chrom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AND </a:t>
            </a:r>
            <a:r>
              <a:rPr lang="en-US" dirty="0" err="1" smtClean="0">
                <a:latin typeface="Courier New"/>
                <a:cs typeface="Courier New"/>
              </a:rPr>
              <a:t>vars.pos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gv.pos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AND </a:t>
            </a:r>
            <a:r>
              <a:rPr lang="en-US" dirty="0" err="1" smtClean="0">
                <a:latin typeface="Courier New"/>
                <a:cs typeface="Courier New"/>
              </a:rPr>
              <a:t>vars.ref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gv.ref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AND </a:t>
            </a:r>
            <a:r>
              <a:rPr lang="en-US" dirty="0" err="1" smtClean="0">
                <a:latin typeface="Courier New"/>
                <a:cs typeface="Courier New"/>
              </a:rPr>
              <a:t>vars.alt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gv.alt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AND ((</a:t>
            </a:r>
            <a:r>
              <a:rPr lang="en-US" b="1" dirty="0" err="1" smtClean="0">
                <a:latin typeface="Courier New"/>
                <a:cs typeface="Courier New"/>
              </a:rPr>
              <a:t>gv.clin_sig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NOT REGEXP '3|2[^5]|2</a:t>
            </a:r>
            <a:r>
              <a:rPr lang="en-US" b="1" dirty="0" smtClean="0">
                <a:latin typeface="Courier New"/>
                <a:cs typeface="Courier New"/>
              </a:rPr>
              <a:t>$‘ AND </a:t>
            </a:r>
            <a:r>
              <a:rPr lang="en-US" b="1" dirty="0" err="1" smtClean="0">
                <a:latin typeface="Courier New"/>
                <a:cs typeface="Courier New"/>
              </a:rPr>
              <a:t>gv.clin_sig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REGEXP '4|[^25]5|^5</a:t>
            </a:r>
            <a:r>
              <a:rPr lang="en-US" b="1" dirty="0" smtClean="0">
                <a:latin typeface="Courier New"/>
                <a:cs typeface="Courier New"/>
              </a:rPr>
              <a:t>') OR (</a:t>
            </a:r>
            <a:r>
              <a:rPr lang="en-US" b="1" dirty="0" err="1" smtClean="0">
                <a:latin typeface="Courier New"/>
                <a:cs typeface="Courier New"/>
              </a:rPr>
              <a:t>gv.kav_freq</a:t>
            </a:r>
            <a:r>
              <a:rPr lang="en-US" b="1" dirty="0" smtClean="0">
                <a:latin typeface="Courier New"/>
                <a:cs typeface="Courier New"/>
              </a:rPr>
              <a:t> &lt; .03 or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</a:t>
            </a:r>
            <a:r>
              <a:rPr lang="en-US" b="1" dirty="0" err="1" smtClean="0">
                <a:latin typeface="Courier New"/>
                <a:cs typeface="Courier New"/>
              </a:rPr>
              <a:t>gv.kav_freq</a:t>
            </a:r>
            <a:r>
              <a:rPr lang="en-US" b="1" dirty="0" smtClean="0">
                <a:latin typeface="Courier New"/>
                <a:cs typeface="Courier New"/>
              </a:rPr>
              <a:t> IS NULL))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0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chromosomes are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</p:txBody>
      </p:sp>
    </p:spTree>
    <p:extLst>
      <p:ext uri="{BB962C8B-B14F-4D97-AF65-F5344CB8AC3E}">
        <p14:creationId xmlns:p14="http://schemas.microsoft.com/office/powerpoint/2010/main" val="5184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chromosomes are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COUNT(DISTINCT </a:t>
            </a:r>
            <a:r>
              <a:rPr lang="en-US" dirty="0" err="1">
                <a:latin typeface="Courier New"/>
                <a:cs typeface="Courier New"/>
              </a:rPr>
              <a:t>chrom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training.illumina_vars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8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chromosomes are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4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chromosomes are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</a:t>
            </a:r>
            <a:r>
              <a:rPr lang="en-US" dirty="0" smtClean="0">
                <a:latin typeface="Courier New"/>
                <a:cs typeface="Courier New"/>
              </a:rPr>
              <a:t>DISTINCT </a:t>
            </a:r>
            <a:r>
              <a:rPr lang="en-US" dirty="0" err="1" smtClean="0">
                <a:latin typeface="Courier New"/>
                <a:cs typeface="Courier New"/>
              </a:rPr>
              <a:t>chrom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training.illumina_vars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5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variants are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 with a quality score greater than 1000?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5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variants are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 with a quality score greater than 1000?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COUNT(*)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illumina_vars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where </a:t>
            </a:r>
            <a:r>
              <a:rPr lang="en-US" dirty="0" err="1">
                <a:latin typeface="Courier New"/>
                <a:cs typeface="Courier New"/>
              </a:rPr>
              <a:t>qual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dirty="0" smtClean="0">
                <a:latin typeface="Courier New"/>
                <a:cs typeface="Courier New"/>
              </a:rPr>
              <a:t>1000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4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927</Words>
  <Application>Microsoft Office PowerPoint</Application>
  <PresentationFormat>Widescreen</PresentationFormat>
  <Paragraphs>180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1_Office Theme</vt:lpstr>
      <vt:lpstr>Office Theme</vt:lpstr>
      <vt:lpstr>Building Queries</vt:lpstr>
      <vt:lpstr>Building Queries</vt:lpstr>
      <vt:lpstr>Practice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Practice</vt:lpstr>
      <vt:lpstr>Annotate Variants</vt:lpstr>
      <vt:lpstr>Annotate Variants</vt:lpstr>
      <vt:lpstr>Annotate Variants</vt:lpstr>
      <vt:lpstr>Annotate Variants</vt:lpstr>
      <vt:lpstr>Filter Variants</vt:lpstr>
      <vt:lpstr>Filter Variants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Queries</dc:title>
  <dc:creator>Summer Rae</dc:creator>
  <cp:lastModifiedBy>Summer Rae</cp:lastModifiedBy>
  <cp:revision>10</cp:revision>
  <dcterms:created xsi:type="dcterms:W3CDTF">2015-11-17T19:53:40Z</dcterms:created>
  <dcterms:modified xsi:type="dcterms:W3CDTF">2015-11-18T04:43:46Z</dcterms:modified>
</cp:coreProperties>
</file>