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7" autoAdjust="0"/>
    <p:restoredTop sz="77132" autoAdjust="0"/>
  </p:normalViewPr>
  <p:slideViewPr>
    <p:cSldViewPr snapToGrid="0">
      <p:cViewPr varScale="1">
        <p:scale>
          <a:sx n="64" d="100"/>
          <a:sy n="64" d="100"/>
        </p:scale>
        <p:origin x="2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502DD-875A-44B6-93F4-E5560E20018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17BCB-6B94-436E-90CD-EE36D7331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1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65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1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 smtClean="0">
                <a:effectLst/>
              </a:rPr>
              <a:t>elasasu</a:t>
            </a:r>
            <a:r>
              <a:rPr lang="en-US" b="0" dirty="0" smtClean="0">
                <a:effectLst/>
              </a:rPr>
              <a:t> </a:t>
            </a:r>
            <a:r>
              <a:rPr lang="en-US" b="0" dirty="0" smtClean="0">
                <a:effectLst/>
              </a:rPr>
              <a:t>(lowercase)</a:t>
            </a:r>
          </a:p>
          <a:p>
            <a:r>
              <a:rPr lang="en-US" b="0" dirty="0" smtClean="0">
                <a:effectLst/>
              </a:rPr>
              <a:t>Regular pass</a:t>
            </a:r>
          </a:p>
          <a:p>
            <a:endParaRPr lang="en-US" dirty="0" smtClean="0"/>
          </a:p>
          <a:p>
            <a:r>
              <a:rPr lang="en-US" dirty="0" smtClean="0"/>
              <a:t>https://github.com/summerela/impala_scripts/blob/master/training/using_hue.pptx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50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alias </a:t>
            </a:r>
            <a:r>
              <a:rPr lang="en-US" dirty="0" err="1" smtClean="0"/>
              <a:t>ssh_itmi_impala</a:t>
            </a:r>
            <a:r>
              <a:rPr lang="en-US" dirty="0" smtClean="0"/>
              <a:t>='</a:t>
            </a:r>
            <a:r>
              <a:rPr lang="en-US" dirty="0" err="1" smtClean="0"/>
              <a:t>ssh</a:t>
            </a:r>
            <a:r>
              <a:rPr lang="en-US" dirty="0" smtClean="0"/>
              <a:t> -</a:t>
            </a:r>
            <a:r>
              <a:rPr lang="en-US" dirty="0" err="1" smtClean="0"/>
              <a:t>vv</a:t>
            </a:r>
            <a:r>
              <a:rPr lang="en-US" dirty="0" smtClean="0"/>
              <a:t> -q -</a:t>
            </a:r>
            <a:r>
              <a:rPr lang="en-US" dirty="0" err="1" smtClean="0"/>
              <a:t>oUserKnownHostsFile</a:t>
            </a:r>
            <a:r>
              <a:rPr lang="en-US" dirty="0" smtClean="0"/>
              <a:t>=/dev/null -</a:t>
            </a:r>
            <a:r>
              <a:rPr lang="en-US" dirty="0" err="1" smtClean="0"/>
              <a:t>oStrictHostKeyChecking</a:t>
            </a:r>
            <a:r>
              <a:rPr lang="en-US" dirty="0" smtClean="0"/>
              <a:t>=no -</a:t>
            </a:r>
            <a:r>
              <a:rPr lang="en-US" dirty="0" err="1" smtClean="0"/>
              <a:t>i</a:t>
            </a:r>
            <a:r>
              <a:rPr lang="en-US" dirty="0" smtClean="0"/>
              <a:t> /Users/</a:t>
            </a:r>
            <a:r>
              <a:rPr lang="en-US" dirty="0" err="1" smtClean="0"/>
              <a:t>selasady</a:t>
            </a:r>
            <a:r>
              <a:rPr lang="en-US" dirty="0" smtClean="0"/>
              <a:t>/Documents/</a:t>
            </a:r>
            <a:r>
              <a:rPr lang="en-US" dirty="0" err="1" smtClean="0"/>
              <a:t>HADOOPDIRECTOR.pem</a:t>
            </a:r>
            <a:r>
              <a:rPr lang="en-US" dirty="0" smtClean="0"/>
              <a:t> ec2-user@ec2-54-86-98-154.compute-1.amazonaws.com'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98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17BCB-6B94-436E-90CD-EE36D7331B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66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737600" y="5791200"/>
            <a:ext cx="3149600" cy="91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1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aseline="0">
                <a:solidFill>
                  <a:srgbClr val="003F7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1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2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8" name="Picture 7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5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10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3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5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1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E9830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E9830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2" name="Picture 11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4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8" name="Picture 7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8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7" name="Picture 6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0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3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Signature_Green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566400" y="228600"/>
            <a:ext cx="1099899" cy="914400"/>
          </a:xfrm>
          <a:prstGeom prst="rect">
            <a:avLst/>
          </a:prstGeom>
        </p:spPr>
      </p:pic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5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2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c2-54-152-101-80.compute-1.amazonaws.com:8888/accounts/logi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mmerela/impala_training/blob/master/impala_shell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mmerela/impala_training/blob/master/connect_python.ipynb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lados47.systemsbiology.n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ummerela/impala_training/blob/master/connect_R.R" TargetMode="External"/><Relationship Id="rId4" Type="http://schemas.openxmlformats.org/officeDocument/2006/relationships/hyperlink" Target="https://github.com/summerela/impala_training/blob/master/connect_with_R.m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Connecting to Impala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321090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996470" y="2935357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37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321090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996470" y="2935357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781800" y="2438400"/>
            <a:ext cx="2362200" cy="1184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900" y="2438400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prstClr val="white"/>
                </a:solidFill>
              </a:rPr>
              <a:t>ODBC </a:t>
            </a:r>
          </a:p>
          <a:p>
            <a:pPr algn="ctr"/>
            <a:r>
              <a:rPr lang="en-US" sz="3200" b="1" dirty="0">
                <a:solidFill>
                  <a:prstClr val="white"/>
                </a:solidFill>
              </a:rPr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276806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321090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996470" y="2935357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781800" y="2438400"/>
            <a:ext cx="2362200" cy="1184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900" y="2438400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prstClr val="white"/>
                </a:solidFill>
              </a:rPr>
              <a:t>ODBC </a:t>
            </a:r>
          </a:p>
          <a:p>
            <a:pPr algn="ctr"/>
            <a:r>
              <a:rPr lang="en-US" sz="3200" b="1" dirty="0">
                <a:solidFill>
                  <a:prstClr val="white"/>
                </a:solidFill>
              </a:rPr>
              <a:t>driver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72" y="4987630"/>
            <a:ext cx="1592829" cy="12083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422" y="4987630"/>
            <a:ext cx="2168061" cy="13369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6263" y="4234403"/>
            <a:ext cx="1371600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prstClr val="black"/>
                </a:solidFill>
              </a:rPr>
              <a:t>RODBC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4651" y="4049739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prstClr val="black"/>
                </a:solidFill>
              </a:rPr>
              <a:t>Impyla</a:t>
            </a:r>
            <a:endParaRPr lang="en-US" sz="2400" dirty="0">
              <a:solidFill>
                <a:prstClr val="black"/>
              </a:solidFill>
            </a:endParaRP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Ibis</a:t>
            </a:r>
          </a:p>
        </p:txBody>
      </p:sp>
    </p:spTree>
    <p:extLst>
      <p:ext uri="{BB962C8B-B14F-4D97-AF65-F5344CB8AC3E}">
        <p14:creationId xmlns:p14="http://schemas.microsoft.com/office/powerpoint/2010/main" val="7744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321090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996470" y="2935357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08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321090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996470" y="2935357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static1.squarespace.com/static/540609f7e4b0fd1f5b942629/547e14a9e4b06b8e3a02a033/5512c65ce4b03f20e2c299d4/1427293983877/tableau-software-logo-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492385"/>
            <a:ext cx="4226906" cy="88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65961" y="4038600"/>
            <a:ext cx="1725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Use: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Graph results</a:t>
            </a:r>
          </a:p>
          <a:p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on the web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Hue Web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7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610" y="1808715"/>
            <a:ext cx="10587790" cy="32686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ITMI Impala: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http://ec2-54-152-101-80.compute-1.amazonaws.com:8888/accounts/login/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1" y="457200"/>
            <a:ext cx="4675803" cy="116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with impala-shell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Tutorial: 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github.com/summerela/impala_training/blob/master/impala_shell.ipynb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Impala-shell: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/>
              <a:t>ec2-user@ec2-54-86-98-154.compute-1.amazonaws.com</a:t>
            </a:r>
          </a:p>
        </p:txBody>
      </p:sp>
    </p:spTree>
    <p:extLst>
      <p:ext uri="{BB962C8B-B14F-4D97-AF65-F5344CB8AC3E}">
        <p14:creationId xmlns:p14="http://schemas.microsoft.com/office/powerpoint/2010/main" val="71620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With Python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57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with Python: Overview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4500" y="1524000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prstClr val="white"/>
                </a:solidFill>
              </a:rPr>
              <a:t>ODC </a:t>
            </a:r>
          </a:p>
          <a:p>
            <a:pPr algn="ctr"/>
            <a:r>
              <a:rPr lang="en-US" sz="3200" b="1" dirty="0">
                <a:solidFill>
                  <a:prstClr val="white"/>
                </a:solidFill>
              </a:rPr>
              <a:t>driver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943600" y="1711488"/>
            <a:ext cx="2362200" cy="1184112"/>
            <a:chOff x="5753100" y="3276600"/>
            <a:chExt cx="2362200" cy="1184112"/>
          </a:xfrm>
        </p:grpSpPr>
        <p:sp>
          <p:nvSpPr>
            <p:cNvPr id="10" name="Rounded Rectangle 9"/>
            <p:cNvSpPr/>
            <p:nvPr/>
          </p:nvSpPr>
          <p:spPr>
            <a:xfrm>
              <a:off x="5753100" y="3276600"/>
              <a:ext cx="2362200" cy="1184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72200" y="3276600"/>
              <a:ext cx="1524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prstClr val="white"/>
                  </a:solidFill>
                </a:rPr>
                <a:t>Cursor Object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1711489"/>
            <a:ext cx="1855499" cy="1144225"/>
          </a:xfrm>
          <a:prstGeom prst="rect">
            <a:avLst/>
          </a:prstGeom>
        </p:spPr>
      </p:pic>
      <p:sp>
        <p:nvSpPr>
          <p:cNvPr id="22" name="Content Placeholder 4"/>
          <p:cNvSpPr>
            <a:spLocks noGrp="1"/>
          </p:cNvSpPr>
          <p:nvPr>
            <p:ph idx="1"/>
          </p:nvPr>
        </p:nvSpPr>
        <p:spPr>
          <a:xfrm>
            <a:off x="1981200" y="3200400"/>
            <a:ext cx="8229600" cy="1600200"/>
          </a:xfrm>
        </p:spPr>
        <p:txBody>
          <a:bodyPr>
            <a:noAutofit/>
          </a:bodyPr>
          <a:lstStyle/>
          <a:p>
            <a:r>
              <a:rPr lang="en-US" sz="2400" dirty="0"/>
              <a:t>Iterate records in a set  </a:t>
            </a:r>
          </a:p>
          <a:p>
            <a:r>
              <a:rPr lang="en-US" sz="2400" dirty="0"/>
              <a:t>Orders records and knows the current record </a:t>
            </a:r>
          </a:p>
          <a:p>
            <a:r>
              <a:rPr lang="en-US" sz="2400" dirty="0"/>
              <a:t>Same interface for each database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133600" y="49530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 </a:t>
            </a:r>
            <a:r>
              <a:rPr lang="en-US" b="1" dirty="0">
                <a:solidFill>
                  <a:prstClr val="black"/>
                </a:solidFill>
              </a:rPr>
              <a:t>database cursor</a:t>
            </a:r>
            <a:r>
              <a:rPr lang="en-US" dirty="0">
                <a:solidFill>
                  <a:prstClr val="black"/>
                </a:solidFill>
              </a:rPr>
              <a:t> is a control structure that enables traversal over the records in a database.  Cursors facilitate processing in conjunction with the traversal, such as retrieval, addition, and removal of database records.</a:t>
            </a:r>
          </a:p>
        </p:txBody>
      </p:sp>
    </p:spTree>
    <p:extLst>
      <p:ext uri="{BB962C8B-B14F-4D97-AF65-F5344CB8AC3E}">
        <p14:creationId xmlns:p14="http://schemas.microsoft.com/office/powerpoint/2010/main" val="381449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Hue Web Interface – Impala-shell – Python -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83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with Python: Overview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1524001"/>
            <a:ext cx="2118575" cy="9144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191001" y="1981201"/>
            <a:ext cx="642331" cy="4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105400" y="1524000"/>
            <a:ext cx="2362200" cy="1184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4500" y="1524000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prstClr val="white"/>
                </a:solidFill>
              </a:rPr>
              <a:t>ODBC </a:t>
            </a:r>
          </a:p>
          <a:p>
            <a:pPr algn="ctr"/>
            <a:r>
              <a:rPr lang="en-US" sz="3200" b="1" dirty="0">
                <a:solidFill>
                  <a:prstClr val="white"/>
                </a:solidFill>
              </a:rPr>
              <a:t>driver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2362200" cy="1184112"/>
            <a:chOff x="5753100" y="3276600"/>
            <a:chExt cx="2362200" cy="1184112"/>
          </a:xfrm>
        </p:grpSpPr>
        <p:sp>
          <p:nvSpPr>
            <p:cNvPr id="10" name="Rounded Rectangle 9"/>
            <p:cNvSpPr/>
            <p:nvPr/>
          </p:nvSpPr>
          <p:spPr>
            <a:xfrm>
              <a:off x="5753100" y="3276600"/>
              <a:ext cx="2362200" cy="1184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72200" y="3276600"/>
              <a:ext cx="1524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prstClr val="white"/>
                  </a:solidFill>
                </a:rPr>
                <a:t>Cursor Object</a:t>
              </a: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6324600" y="2743200"/>
            <a:ext cx="0" cy="533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1" y="2590801"/>
            <a:ext cx="1855499" cy="1144225"/>
          </a:xfrm>
          <a:prstGeom prst="rect">
            <a:avLst/>
          </a:prstGeom>
        </p:spPr>
      </p:pic>
      <p:sp>
        <p:nvSpPr>
          <p:cNvPr id="18" name="Down Arrow 17"/>
          <p:cNvSpPr/>
          <p:nvPr/>
        </p:nvSpPr>
        <p:spPr>
          <a:xfrm>
            <a:off x="5105400" y="45720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24200" y="5105401"/>
            <a:ext cx="1316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</a:rPr>
              <a:t>fetchrow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20" name="Picture 6" descr="http://a.pragprog.com/magazines/2012-04/images/iStock_000011130511Small__1w080l__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07"/>
          <a:stretch/>
        </p:blipFill>
        <p:spPr bwMode="auto">
          <a:xfrm>
            <a:off x="4648200" y="5715000"/>
            <a:ext cx="144791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pngimg.com/upload/bucket_PNG777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719712"/>
            <a:ext cx="1103274" cy="113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dn-image.realsimple.com/sites/default/files/styles/rs_photo_gallery_vert/public/image/images/1406/sandcastle-beach_gal.jpg?itok=ZnY3AJA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5" t="23672" r="5733" b="11696"/>
          <a:stretch/>
        </p:blipFill>
        <p:spPr bwMode="auto">
          <a:xfrm>
            <a:off x="8580184" y="5181600"/>
            <a:ext cx="1693937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7696201" y="6019801"/>
            <a:ext cx="841537" cy="454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0" y="5105401"/>
            <a:ext cx="161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</a:rPr>
              <a:t>fetchall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6858000" y="45720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33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with Python: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295400"/>
            <a:ext cx="7924800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effectLst/>
              </a:rPr>
              <a:t>Python package for working with tabular data:</a:t>
            </a:r>
          </a:p>
          <a:p>
            <a:pPr lvl="1"/>
            <a:r>
              <a:rPr lang="en-US" dirty="0" smtClean="0">
                <a:effectLst/>
              </a:rPr>
              <a:t>SQL table or Excel spreadsheet</a:t>
            </a:r>
          </a:p>
          <a:p>
            <a:r>
              <a:rPr lang="en-US" dirty="0" smtClean="0">
                <a:effectLst/>
              </a:rPr>
              <a:t>Ordered and unordered time series data</a:t>
            </a:r>
          </a:p>
          <a:p>
            <a:r>
              <a:rPr lang="en-US" dirty="0" smtClean="0">
                <a:effectLst/>
              </a:rPr>
              <a:t>Arbitrary matrix data </a:t>
            </a:r>
          </a:p>
          <a:p>
            <a:r>
              <a:rPr lang="en-US" dirty="0" smtClean="0">
                <a:effectLst/>
              </a:rPr>
              <a:t>Observational/statistical data sets</a:t>
            </a:r>
            <a:endParaRPr 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601980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Way to do data frame analysis in Python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4495801"/>
            <a:ext cx="7277100" cy="14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Tutorial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https://github.com/summerela/impala_training/blob/master/</a:t>
            </a:r>
            <a:r>
              <a:rPr lang="en-US" dirty="0" smtClean="0">
                <a:hlinkClick r:id="rId2"/>
              </a:rPr>
              <a:t>connect_python.ipynb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Script: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impala_training</a:t>
            </a:r>
            <a:r>
              <a:rPr lang="en-US" dirty="0" smtClean="0"/>
              <a:t>/</a:t>
            </a:r>
            <a:r>
              <a:rPr lang="en-US" dirty="0" err="1" smtClean="0"/>
              <a:t>connect_python.ipynb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ITMI host name: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http://ec2-54-152-101-80.compute-1.amazonaws.com/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783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With 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31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with 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</a:t>
            </a:r>
            <a:r>
              <a:rPr lang="en-US" dirty="0"/>
              <a:t>:  </a:t>
            </a:r>
          </a:p>
          <a:p>
            <a:pPr lvl="1"/>
            <a:r>
              <a:rPr lang="en-US" dirty="0" smtClean="0"/>
              <a:t>Launch R</a:t>
            </a:r>
            <a:r>
              <a:rPr lang="en-US" dirty="0"/>
              <a:t>:</a:t>
            </a:r>
            <a:endParaRPr lang="en-US" dirty="0" smtClean="0">
              <a:hlinkClick r:id="rId3"/>
            </a:endParaRPr>
          </a:p>
          <a:p>
            <a:pPr marL="914400" lvl="2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://glados47.systemsbiology.net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Tutorial: </a:t>
            </a:r>
          </a:p>
          <a:p>
            <a:pPr marL="914400" lvl="2" indent="0">
              <a:buNone/>
            </a:pPr>
            <a:r>
              <a:rPr lang="en-US" dirty="0">
                <a:hlinkClick r:id="rId4"/>
              </a:rPr>
              <a:t>https://github.com/summerela/impala_training/blob/master/connect_with_R.md</a:t>
            </a:r>
            <a:endParaRPr lang="en-US" dirty="0"/>
          </a:p>
          <a:p>
            <a:pPr lvl="1"/>
            <a:r>
              <a:rPr lang="en-US" dirty="0"/>
              <a:t>Script: </a:t>
            </a:r>
            <a:br>
              <a:rPr lang="en-US" dirty="0"/>
            </a:br>
            <a:r>
              <a:rPr lang="en-US" sz="2400" dirty="0">
                <a:hlinkClick r:id="rId5"/>
              </a:rPr>
              <a:t>https://github.com/summerela/impala_training/blob/master/connect_R.R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6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you how to connect</a:t>
            </a:r>
          </a:p>
          <a:p>
            <a:r>
              <a:rPr lang="en-US" dirty="0" smtClean="0"/>
              <a:t>Pick your favorite connection method</a:t>
            </a:r>
          </a:p>
          <a:p>
            <a:r>
              <a:rPr lang="en-US" dirty="0" smtClean="0"/>
              <a:t>Learn basic SQL queries</a:t>
            </a:r>
          </a:p>
          <a:p>
            <a:r>
              <a:rPr lang="en-US" dirty="0" smtClean="0"/>
              <a:t>Practice</a:t>
            </a:r>
          </a:p>
          <a:p>
            <a:r>
              <a:rPr lang="en-US" dirty="0" smtClean="0"/>
              <a:t>Run </a:t>
            </a:r>
            <a:r>
              <a:rPr lang="en-US" dirty="0" smtClean="0"/>
              <a:t>pipelines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5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1" y="1828801"/>
            <a:ext cx="1171575" cy="942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805" y="2360929"/>
            <a:ext cx="1486802" cy="1127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971" y="4191001"/>
            <a:ext cx="2302470" cy="1419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1" y="3429000"/>
            <a:ext cx="2813877" cy="70347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229601" y="1066800"/>
            <a:ext cx="1952181" cy="1447800"/>
            <a:chOff x="7010677" y="4343400"/>
            <a:chExt cx="1952181" cy="14478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677" y="4343400"/>
              <a:ext cx="1952181" cy="1447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426" y="4495801"/>
              <a:ext cx="1324627" cy="7620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5204274" y="3634264"/>
            <a:ext cx="1402453" cy="803112"/>
            <a:chOff x="3733903" y="3298345"/>
            <a:chExt cx="1402453" cy="803112"/>
          </a:xfrm>
        </p:grpSpPr>
        <p:sp>
          <p:nvSpPr>
            <p:cNvPr id="10" name="Rounded Rectangle 9"/>
            <p:cNvSpPr/>
            <p:nvPr/>
          </p:nvSpPr>
          <p:spPr>
            <a:xfrm>
              <a:off x="3750468" y="3298345"/>
              <a:ext cx="1385888" cy="803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33903" y="3378595"/>
              <a:ext cx="1385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prstClr val="white"/>
                  </a:solidFill>
                </a:rPr>
                <a:t>ODBC</a:t>
              </a:r>
            </a:p>
          </p:txBody>
        </p:sp>
      </p:grpSp>
      <p:pic>
        <p:nvPicPr>
          <p:cNvPr id="1026" name="Picture 2" descr="http://static1.squarespace.com/static/540609f7e4b0fd1f5b942629/547e14a9e4b06b8e3a02a033/5512c65ce4b03f20e2c299d4/1427293983877/tableau-software-logo-NEW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486401"/>
            <a:ext cx="3702050" cy="77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>
            <a:stCxn id="3" idx="2"/>
            <a:endCxn id="10" idx="0"/>
          </p:cNvCxnSpPr>
          <p:nvPr/>
        </p:nvCxnSpPr>
        <p:spPr>
          <a:xfrm flipH="1">
            <a:off x="5913782" y="2771776"/>
            <a:ext cx="6006" cy="8624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483006" y="2362200"/>
            <a:ext cx="1898994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77000" y="2743200"/>
            <a:ext cx="1371600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4038600" y="3200400"/>
            <a:ext cx="1219200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191000" y="4419600"/>
            <a:ext cx="10668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5943600" y="4419600"/>
            <a:ext cx="6006" cy="1219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30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321090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996470" y="2935357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04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321090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996470" y="2935357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816100"/>
            <a:ext cx="48768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321090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996470" y="2935357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816100"/>
            <a:ext cx="4876800" cy="2311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648201"/>
            <a:ext cx="3721608" cy="9304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65960" y="4038601"/>
            <a:ext cx="47701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Pros: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Easy, web based, quick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Easy to do query testing and EXPLAIN plan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b="1" dirty="0">
                <a:solidFill>
                  <a:prstClr val="black"/>
                </a:solidFill>
              </a:rPr>
              <a:t>Cons: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Cuts off results inconsistently at 100,000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AJAX connection issues: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Connection drops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Canceling queries</a:t>
            </a:r>
          </a:p>
        </p:txBody>
      </p:sp>
    </p:spTree>
    <p:extLst>
      <p:ext uri="{BB962C8B-B14F-4D97-AF65-F5344CB8AC3E}">
        <p14:creationId xmlns:p14="http://schemas.microsoft.com/office/powerpoint/2010/main" val="11120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321090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996470" y="2935357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2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321090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996470" y="2935357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7162801" y="2321089"/>
            <a:ext cx="1952181" cy="1447800"/>
            <a:chOff x="7010677" y="4343400"/>
            <a:chExt cx="1952181" cy="1447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677" y="4343400"/>
              <a:ext cx="1952181" cy="1447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426" y="4495801"/>
              <a:ext cx="1324627" cy="7620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965961" y="4038601"/>
            <a:ext cx="38234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Pros: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Efficient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b="1" dirty="0">
                <a:solidFill>
                  <a:prstClr val="black"/>
                </a:solidFill>
              </a:rPr>
              <a:t>Cons: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Less intuitive and friendly interface</a:t>
            </a:r>
          </a:p>
          <a:p>
            <a:endParaRPr lang="en-US" b="1" dirty="0">
              <a:solidFill>
                <a:prstClr val="black"/>
              </a:solidFill>
            </a:endParaRPr>
          </a:p>
        </p:txBody>
      </p:sp>
      <p:pic>
        <p:nvPicPr>
          <p:cNvPr id="5122" name="Picture 2" descr="https://pbs.twimg.com/profile_images/412631494708850688/Ggg-dCeV_400x4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127" y="4166527"/>
            <a:ext cx="1775470" cy="177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4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275</Words>
  <Application>Microsoft Office PowerPoint</Application>
  <PresentationFormat>Widescreen</PresentationFormat>
  <Paragraphs>106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1_Office Theme</vt:lpstr>
      <vt:lpstr>Connecting to Impala</vt:lpstr>
      <vt:lpstr>Accessing impala</vt:lpstr>
      <vt:lpstr>The Plan</vt:lpstr>
      <vt:lpstr>Connect</vt:lpstr>
      <vt:lpstr>Accessing Impala</vt:lpstr>
      <vt:lpstr>Accessing Impala</vt:lpstr>
      <vt:lpstr>Accessing Impala</vt:lpstr>
      <vt:lpstr>Accessing Impala</vt:lpstr>
      <vt:lpstr>Accessing Impala</vt:lpstr>
      <vt:lpstr>Accessing Impala</vt:lpstr>
      <vt:lpstr>Accessing Impala</vt:lpstr>
      <vt:lpstr>Accessing Impala</vt:lpstr>
      <vt:lpstr>Accessing Impala</vt:lpstr>
      <vt:lpstr>Accessing Impala</vt:lpstr>
      <vt:lpstr>Connecting on the web</vt:lpstr>
      <vt:lpstr>Hue Interface</vt:lpstr>
      <vt:lpstr>Connecting with impala-shell</vt:lpstr>
      <vt:lpstr>Connecting With Python</vt:lpstr>
      <vt:lpstr>Connecting with Python: Overview</vt:lpstr>
      <vt:lpstr>Connecting with Python: Overview</vt:lpstr>
      <vt:lpstr>Connecting with Python: Pandas</vt:lpstr>
      <vt:lpstr>Connecting with Python</vt:lpstr>
      <vt:lpstr>Connecting With R</vt:lpstr>
      <vt:lpstr>Connecting with 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to Impala</dc:title>
  <dc:creator>Summer Rae</dc:creator>
  <cp:lastModifiedBy>Summer Rae</cp:lastModifiedBy>
  <cp:revision>6</cp:revision>
  <dcterms:created xsi:type="dcterms:W3CDTF">2015-11-17T20:01:49Z</dcterms:created>
  <dcterms:modified xsi:type="dcterms:W3CDTF">2015-11-17T22:37:34Z</dcterms:modified>
</cp:coreProperties>
</file>