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58" r:id="rId2"/>
    <p:sldId id="265" r:id="rId3"/>
    <p:sldId id="266" r:id="rId4"/>
    <p:sldId id="264" r:id="rId5"/>
    <p:sldId id="267" r:id="rId6"/>
    <p:sldId id="268" r:id="rId7"/>
    <p:sldId id="269" r:id="rId8"/>
    <p:sldId id="25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C7DAEBBF-854B-451B-AC6F-B82678C16A3D}">
          <p14:sldIdLst>
            <p14:sldId id="258"/>
            <p14:sldId id="265"/>
            <p14:sldId id="266"/>
          </p14:sldIdLst>
        </p14:section>
        <p14:section name="2" id="{475D519A-0E64-42DD-93BB-59CED5A63370}">
          <p14:sldIdLst>
            <p14:sldId id="264"/>
            <p14:sldId id="267"/>
            <p14:sldId id="268"/>
            <p14:sldId id="269"/>
          </p14:sldIdLst>
        </p14:section>
        <p14:section name="6" id="{2AE55002-D3BD-48FD-9089-E773CAD8BD3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644" y="96"/>
      </p:cViewPr>
      <p:guideLst>
        <p:guide orient="horz" pos="2228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A6CD-5DA6-4B63-9AC2-939BFFBB1DF9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8ADA8-00DC-46B8-A0FA-DA20093AB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67E2-E5BC-4775-8A2D-95812F9A8CA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简洁实用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67E2-E5BC-4775-8A2D-95812F9A8C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3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简洁实用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67E2-E5BC-4775-8A2D-95812F9A8C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3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事件发展   时间发展  线段是短划线类型    左上和右下的装饰好像还是原来的三角形好看  粗糙了点  注意颜色  可以变化  变圆的也可以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67E2-E5BC-4775-8A2D-95812F9A8C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上个月常出现 低成交量 快速下跌的品种 下个月更容易上涨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8ADA8-00DC-46B8-A0FA-DA20093AB6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0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05E-D9A1-471D-8BA9-756A0B60C9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A33-5413-4CA3-8670-54B8C6ECE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8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05E-D9A1-471D-8BA9-756A0B60C9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A33-5413-4CA3-8670-54B8C6ECE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3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05E-D9A1-471D-8BA9-756A0B60C9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A33-5413-4CA3-8670-54B8C6ECE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2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9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C879-9F82-4D29-AB6C-6414CCC4DB5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7DEB-196B-4C44-9145-B04581C4F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任意多边形 16"/>
            <p:cNvSpPr/>
            <p:nvPr/>
          </p:nvSpPr>
          <p:spPr>
            <a:xfrm>
              <a:off x="0" y="0"/>
              <a:ext cx="9402417" cy="6858000"/>
            </a:xfrm>
            <a:custGeom>
              <a:avLst/>
              <a:gdLst>
                <a:gd name="connsiteX0" fmla="*/ 0 w 9402417"/>
                <a:gd name="connsiteY0" fmla="*/ 0 h 6858000"/>
                <a:gd name="connsiteX1" fmla="*/ 2789583 w 9402417"/>
                <a:gd name="connsiteY1" fmla="*/ 0 h 6858000"/>
                <a:gd name="connsiteX2" fmla="*/ 9402417 w 9402417"/>
                <a:gd name="connsiteY2" fmla="*/ 6858000 h 6858000"/>
                <a:gd name="connsiteX3" fmla="*/ 2789583 w 9402417"/>
                <a:gd name="connsiteY3" fmla="*/ 6858000 h 6858000"/>
                <a:gd name="connsiteX4" fmla="*/ 0 w 940241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417" h="6858000">
                  <a:moveTo>
                    <a:pt x="0" y="0"/>
                  </a:moveTo>
                  <a:lnTo>
                    <a:pt x="2789583" y="0"/>
                  </a:lnTo>
                  <a:lnTo>
                    <a:pt x="9402417" y="6858000"/>
                  </a:lnTo>
                  <a:lnTo>
                    <a:pt x="2789583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18" name="任意多边形 17"/>
            <p:cNvSpPr/>
            <p:nvPr/>
          </p:nvSpPr>
          <p:spPr>
            <a:xfrm rot="10800000">
              <a:off x="2789583" y="0"/>
              <a:ext cx="9402417" cy="6858000"/>
            </a:xfrm>
            <a:custGeom>
              <a:avLst/>
              <a:gdLst>
                <a:gd name="connsiteX0" fmla="*/ 0 w 9402417"/>
                <a:gd name="connsiteY0" fmla="*/ 0 h 6858000"/>
                <a:gd name="connsiteX1" fmla="*/ 2789583 w 9402417"/>
                <a:gd name="connsiteY1" fmla="*/ 0 h 6858000"/>
                <a:gd name="connsiteX2" fmla="*/ 9402417 w 9402417"/>
                <a:gd name="connsiteY2" fmla="*/ 6858000 h 6858000"/>
                <a:gd name="connsiteX3" fmla="*/ 2789583 w 9402417"/>
                <a:gd name="connsiteY3" fmla="*/ 6858000 h 6858000"/>
                <a:gd name="connsiteX4" fmla="*/ 0 w 940241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417" h="6858000">
                  <a:moveTo>
                    <a:pt x="0" y="0"/>
                  </a:moveTo>
                  <a:lnTo>
                    <a:pt x="2789583" y="0"/>
                  </a:lnTo>
                  <a:lnTo>
                    <a:pt x="9402417" y="6858000"/>
                  </a:lnTo>
                  <a:lnTo>
                    <a:pt x="278958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9C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sp>
        <p:nvSpPr>
          <p:cNvPr id="19" name="椭圆 18"/>
          <p:cNvSpPr/>
          <p:nvPr/>
        </p:nvSpPr>
        <p:spPr>
          <a:xfrm>
            <a:off x="900752" y="859933"/>
            <a:ext cx="7287403" cy="4919016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100" dirty="0">
              <a:solidFill>
                <a:srgbClr val="5B9BD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5147" y="2315781"/>
            <a:ext cx="7393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期货单因子测试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5B9BD5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	      Single factor test in futures</a:t>
            </a:r>
            <a:endParaRPr lang="zh-CN" altLang="en-US" sz="2400" dirty="0">
              <a:solidFill>
                <a:srgbClr val="5B9BD5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  <a:p>
            <a:pPr algn="ctr"/>
            <a:endParaRPr lang="en-US" altLang="zh-CN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6759702" y="4473702"/>
            <a:ext cx="2414016" cy="2354580"/>
          </a:xfrm>
          <a:prstGeom prst="rtTriangl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直角三角形 4"/>
          <p:cNvSpPr/>
          <p:nvPr/>
        </p:nvSpPr>
        <p:spPr>
          <a:xfrm rot="5400000">
            <a:off x="185166" y="-185168"/>
            <a:ext cx="2331719" cy="2702052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矩形 1"/>
          <p:cNvSpPr/>
          <p:nvPr/>
        </p:nvSpPr>
        <p:spPr>
          <a:xfrm>
            <a:off x="422569" y="453175"/>
            <a:ext cx="8434828" cy="5852091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8" name="直接连接符 7"/>
          <p:cNvCxnSpPr/>
          <p:nvPr/>
        </p:nvCxnSpPr>
        <p:spPr>
          <a:xfrm>
            <a:off x="1255489" y="1888545"/>
            <a:ext cx="6446520" cy="0"/>
          </a:xfrm>
          <a:prstGeom prst="line">
            <a:avLst/>
          </a:prstGeom>
          <a:ln w="317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0897" y="1165858"/>
            <a:ext cx="475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数据说明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C6D9E3-A49E-4F9A-8E32-188C230CC707}"/>
              </a:ext>
            </a:extLst>
          </p:cNvPr>
          <p:cNvSpPr txBox="1"/>
          <p:nvPr/>
        </p:nvSpPr>
        <p:spPr>
          <a:xfrm>
            <a:off x="1380379" y="2012793"/>
            <a:ext cx="5821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期货品种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（主力合约）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剔除成交量过少，活跃度过低的品种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上交所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个，大商所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个，郑商所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#2017-01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加入锰硅，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加入苹果，后期共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时间区间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全部选取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9.00-11.30  1.30-3.00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时段数据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夜盘暂不考虑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00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6759702" y="4473702"/>
            <a:ext cx="2414016" cy="2354580"/>
          </a:xfrm>
          <a:prstGeom prst="rtTriangl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直角三角形 4"/>
          <p:cNvSpPr/>
          <p:nvPr/>
        </p:nvSpPr>
        <p:spPr>
          <a:xfrm rot="5400000">
            <a:off x="185166" y="-185168"/>
            <a:ext cx="2331719" cy="2702052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" name="矩形 1"/>
          <p:cNvSpPr/>
          <p:nvPr/>
        </p:nvSpPr>
        <p:spPr>
          <a:xfrm>
            <a:off x="422569" y="453175"/>
            <a:ext cx="8434828" cy="5852091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8" name="直接连接符 7"/>
          <p:cNvCxnSpPr/>
          <p:nvPr/>
        </p:nvCxnSpPr>
        <p:spPr>
          <a:xfrm>
            <a:off x="1255489" y="1888545"/>
            <a:ext cx="6446520" cy="0"/>
          </a:xfrm>
          <a:prstGeom prst="line">
            <a:avLst/>
          </a:prstGeom>
          <a:ln w="317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0897" y="1165858"/>
            <a:ext cx="475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C6D9E3-A49E-4F9A-8E32-188C230CC707}"/>
              </a:ext>
            </a:extLst>
          </p:cNvPr>
          <p:cNvSpPr txBox="1"/>
          <p:nvPr/>
        </p:nvSpPr>
        <p:spPr>
          <a:xfrm>
            <a:off x="3218691" y="2173116"/>
            <a:ext cx="52931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对每月最后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个交易日每分钟数据计算：分钟收益率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根号下成交量，衡量单位成交量报价主动性高低</a:t>
            </a:r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对正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负的报价主动分别性从高到低排序，成交量累计占比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之内的标记为“主动”分钟</a:t>
            </a:r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计算正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负主动性分钟时间加权成交量，给更靠近月末的成交量更大的权重，求得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计算期货当月因子值</a:t>
            </a:r>
            <a:endParaRPr lang="en-US" altLang="zh-CN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5B970B-7000-4BA9-B6AC-1D4DEF3239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39" y="2167307"/>
            <a:ext cx="1724266" cy="733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93CB88-B89A-4C49-A8E9-28481137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41" y="3071541"/>
            <a:ext cx="1264261" cy="744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56E43C-5E2F-466F-8D7F-0333719B79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1" y="3957167"/>
            <a:ext cx="2076740" cy="809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D8B1B8-D95E-4091-B8BF-F57681C6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1" y="4905713"/>
            <a:ext cx="148610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17" y="-3118"/>
            <a:ext cx="3177838" cy="3184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50981" y="3464982"/>
            <a:ext cx="3389694" cy="33963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9260"/>
            <a:ext cx="9295789" cy="41571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47656" y="1197031"/>
            <a:ext cx="718458" cy="39188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24742" y="1197031"/>
            <a:ext cx="702130" cy="39188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4013" y="4081156"/>
            <a:ext cx="702130" cy="39188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3737" y="4081156"/>
            <a:ext cx="702130" cy="39188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18657" y="1197031"/>
            <a:ext cx="40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730" y="4081156"/>
            <a:ext cx="53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108" y="1192919"/>
            <a:ext cx="53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4802" y="4081156"/>
            <a:ext cx="53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3543" y="96654"/>
            <a:ext cx="435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计算流程</a:t>
            </a:r>
            <a:endParaRPr lang="zh-CN" altLang="en-US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4013" y="4396555"/>
            <a:ext cx="27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计算每月因子值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66063" y="1540066"/>
            <a:ext cx="27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计算组合收益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19343" y="4338261"/>
            <a:ext cx="2759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调整时间参数</a:t>
            </a:r>
            <a:r>
              <a:rPr lang="en-US" altLang="zh-CN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en-US" altLang="zh-CN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天，换仓频率</a:t>
            </a:r>
            <a:r>
              <a:rPr lang="en-US" altLang="zh-CN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，品种数量</a:t>
            </a:r>
            <a:r>
              <a:rPr lang="en-US" altLang="zh-CN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多空支数</a:t>
            </a:r>
            <a:r>
              <a:rPr lang="en-US" altLang="zh-CN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因子分布</a:t>
            </a:r>
            <a:endParaRPr lang="en-US" altLang="zh-CN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9BABFA-4430-4BB2-A416-532DC80EC58E}"/>
              </a:ext>
            </a:extLst>
          </p:cNvPr>
          <p:cNvSpPr txBox="1"/>
          <p:nvPr/>
        </p:nvSpPr>
        <p:spPr>
          <a:xfrm>
            <a:off x="1888364" y="1509847"/>
            <a:ext cx="275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下载分钟及日频数据，清洗、整理数据，</a:t>
            </a:r>
          </a:p>
        </p:txBody>
      </p:sp>
    </p:spTree>
    <p:extLst>
      <p:ext uri="{BB962C8B-B14F-4D97-AF65-F5344CB8AC3E}">
        <p14:creationId xmlns:p14="http://schemas.microsoft.com/office/powerpoint/2010/main" val="208035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479836-75FD-4820-8144-F333D7A95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877819"/>
            <a:ext cx="8933706" cy="51023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05B41C-7593-406F-8578-237CD731E5C7}"/>
              </a:ext>
            </a:extLst>
          </p:cNvPr>
          <p:cNvSpPr txBox="1"/>
          <p:nvPr/>
        </p:nvSpPr>
        <p:spPr>
          <a:xfrm>
            <a:off x="666044" y="508487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多正主动性品种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(7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支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31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52DD4-A547-4E6D-B1E5-5848DBCB7CC2}"/>
              </a:ext>
            </a:extLst>
          </p:cNvPr>
          <p:cNvSpPr txBox="1"/>
          <p:nvPr/>
        </p:nvSpPr>
        <p:spPr>
          <a:xfrm>
            <a:off x="666044" y="508487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多负主动性品种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(7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支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497EA8-43E1-4E1F-B141-2EB549B9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1" y="1134866"/>
            <a:ext cx="9197941" cy="50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6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6A9A0-95C5-4A34-8C5D-57912C243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" y="661305"/>
            <a:ext cx="9126852" cy="55024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8120DD-C2E5-425B-920C-E0B28C41E399}"/>
              </a:ext>
            </a:extLst>
          </p:cNvPr>
          <p:cNvSpPr txBox="1"/>
          <p:nvPr/>
        </p:nvSpPr>
        <p:spPr>
          <a:xfrm>
            <a:off x="643466" y="324935"/>
            <a:ext cx="58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负主动性多头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正主动性多头：</a:t>
            </a:r>
          </a:p>
        </p:txBody>
      </p:sp>
    </p:spTree>
    <p:extLst>
      <p:ext uri="{BB962C8B-B14F-4D97-AF65-F5344CB8AC3E}">
        <p14:creationId xmlns:p14="http://schemas.microsoft.com/office/powerpoint/2010/main" val="33758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C7C140-2DCE-465C-BC64-ABAE70C1CBC7}"/>
              </a:ext>
            </a:extLst>
          </p:cNvPr>
          <p:cNvSpPr txBox="1"/>
          <p:nvPr/>
        </p:nvSpPr>
        <p:spPr>
          <a:xfrm>
            <a:off x="547437" y="1200151"/>
            <a:ext cx="4024563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一个月换</a:t>
            </a:r>
            <a:r>
              <a:rPr lang="en-US" altLang="zh-CN" sz="1350" dirty="0"/>
              <a:t>1</a:t>
            </a:r>
            <a:r>
              <a:rPr lang="zh-CN" altLang="en-US" sz="1350" dirty="0"/>
              <a:t>次</a:t>
            </a:r>
            <a:endParaRPr lang="en-US" altLang="zh-CN" sz="1350" dirty="0"/>
          </a:p>
          <a:p>
            <a:r>
              <a:rPr lang="zh-CN" altLang="en-US" sz="1350" dirty="0"/>
              <a:t>每个月计算最后</a:t>
            </a:r>
            <a:r>
              <a:rPr lang="en-US" altLang="zh-CN" sz="1350" dirty="0"/>
              <a:t>10</a:t>
            </a:r>
            <a:r>
              <a:rPr lang="zh-CN" altLang="en-US" sz="1350" dirty="0"/>
              <a:t>天</a:t>
            </a:r>
            <a:endParaRPr lang="en-US" altLang="zh-CN" sz="1350" dirty="0"/>
          </a:p>
          <a:p>
            <a:r>
              <a:rPr lang="zh-CN" altLang="en-US" sz="1350" dirty="0"/>
              <a:t>哪些分钟是主动买分钟和主动卖分钟</a:t>
            </a:r>
            <a:endParaRPr lang="en-US" altLang="zh-CN" sz="1350" dirty="0"/>
          </a:p>
          <a:p>
            <a:r>
              <a:rPr lang="en-US" altLang="zh-CN" sz="1350" dirty="0"/>
              <a:t>Ok</a:t>
            </a:r>
            <a:r>
              <a:rPr lang="zh-CN" altLang="en-US" sz="1350" dirty="0"/>
              <a:t>能标出来 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成交量拿出来时间加权 </a:t>
            </a:r>
            <a:r>
              <a:rPr lang="en-US" altLang="zh-CN" sz="1350" dirty="0"/>
              <a:t>A  B    </a:t>
            </a:r>
          </a:p>
          <a:p>
            <a:r>
              <a:rPr lang="zh-CN" altLang="en-US" sz="1350" dirty="0"/>
              <a:t>可以标记</a:t>
            </a:r>
            <a:endParaRPr lang="en-US" altLang="zh-CN" sz="1350" dirty="0"/>
          </a:p>
          <a:p>
            <a:r>
              <a:rPr lang="en-US" altLang="zh-CN" sz="1350" dirty="0"/>
              <a:t>(A-B)/(A+B)</a:t>
            </a:r>
            <a:r>
              <a:rPr lang="zh-CN" altLang="en-US" sz="1350" dirty="0"/>
              <a:t> 做因子值      </a:t>
            </a:r>
            <a:endParaRPr lang="en-US" altLang="zh-CN" sz="1350" dirty="0"/>
          </a:p>
          <a:p>
            <a:r>
              <a:rPr lang="zh-CN" altLang="en-US" sz="1350" dirty="0"/>
              <a:t>多空哪边力量大跟哪边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正的 </a:t>
            </a:r>
            <a:r>
              <a:rPr lang="en-US" altLang="zh-CN" sz="1350" dirty="0"/>
              <a:t>s positive</a:t>
            </a:r>
          </a:p>
          <a:p>
            <a:r>
              <a:rPr lang="zh-CN" altLang="en-US" sz="1350" dirty="0"/>
              <a:t>负的 </a:t>
            </a:r>
            <a:r>
              <a:rPr lang="en-US" altLang="zh-CN" sz="1350" dirty="0"/>
              <a:t>s negative</a:t>
            </a:r>
          </a:p>
          <a:p>
            <a:endParaRPr lang="en-US" altLang="zh-CN" sz="1350" dirty="0"/>
          </a:p>
          <a:p>
            <a:r>
              <a:rPr lang="zh-CN" altLang="en-US" sz="1350" dirty="0"/>
              <a:t>每一天的权重</a:t>
            </a:r>
            <a:endParaRPr lang="en-US" altLang="zh-CN" sz="1350" dirty="0"/>
          </a:p>
          <a:p>
            <a:r>
              <a:rPr lang="zh-CN" altLang="en-US" sz="1350" dirty="0"/>
              <a:t>相应的量加一起</a:t>
            </a:r>
            <a:endParaRPr lang="en-US" altLang="zh-CN" sz="1350" dirty="0"/>
          </a:p>
          <a:p>
            <a:endParaRPr lang="en-US" altLang="zh-CN" sz="1350" dirty="0"/>
          </a:p>
          <a:p>
            <a:endParaRPr lang="en-US" altLang="zh-CN" sz="1350" dirty="0"/>
          </a:p>
          <a:p>
            <a:endParaRPr lang="en-US" altLang="zh-CN" sz="1350" dirty="0"/>
          </a:p>
          <a:p>
            <a:endParaRPr lang="en-US" altLang="zh-CN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92798C-4F45-4BCF-BA20-9A5AF4467740}"/>
              </a:ext>
            </a:extLst>
          </p:cNvPr>
          <p:cNvSpPr txBox="1"/>
          <p:nvPr/>
        </p:nvSpPr>
        <p:spPr>
          <a:xfrm>
            <a:off x="5119437" y="1010653"/>
            <a:ext cx="4024564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股票计算：</a:t>
            </a:r>
            <a:endParaRPr lang="en-US" altLang="zh-CN" sz="1350" dirty="0"/>
          </a:p>
          <a:p>
            <a:r>
              <a:rPr lang="zh-CN" altLang="en-US" sz="1350" dirty="0"/>
              <a:t>聪明钱分钟？逢低买入？还有可能是卖出呢！</a:t>
            </a:r>
            <a:endParaRPr lang="en-US" altLang="zh-CN" sz="1350" dirty="0"/>
          </a:p>
          <a:p>
            <a:r>
              <a:rPr lang="zh-CN" altLang="en-US" sz="1350" dirty="0"/>
              <a:t>实际做的事就是：选那些单位成交量振幅大的分钟。</a:t>
            </a:r>
            <a:endParaRPr lang="en-US" altLang="zh-CN" sz="1350" dirty="0"/>
          </a:p>
          <a:p>
            <a:r>
              <a:rPr lang="zh-CN" altLang="en-US" sz="1350" dirty="0"/>
              <a:t>然后按成交量选出一些，然后看多</a:t>
            </a:r>
            <a:r>
              <a:rPr lang="en-US" altLang="zh-CN" sz="1350" dirty="0"/>
              <a:t>WAMP</a:t>
            </a:r>
            <a:r>
              <a:rPr lang="zh-CN" altLang="en-US" sz="1350" dirty="0"/>
              <a:t>比值低的股。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基本逻辑  认为比值低的是机构钱，低就是在入，高就是在出，所以看多低的。</a:t>
            </a:r>
            <a:endParaRPr lang="en-US" altLang="zh-CN" sz="1350" dirty="0"/>
          </a:p>
          <a:p>
            <a:r>
              <a:rPr lang="zh-CN" altLang="en-US" sz="1350" dirty="0"/>
              <a:t>但其实低的也可能在卖，实际上是亏了，但总有亏的嘛，所以并不依据它赚不赚钱来判定聪不聪明，靠的是形式，是</a:t>
            </a:r>
            <a:r>
              <a:rPr lang="en-US" altLang="zh-CN" sz="1350" dirty="0"/>
              <a:t>IC</a:t>
            </a:r>
            <a:r>
              <a:rPr lang="zh-CN" altLang="en-US" sz="1350" dirty="0"/>
              <a:t>，是回测结果。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基本的逻辑是不严谨的。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50634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482</Words>
  <Application>Microsoft Office PowerPoint</Application>
  <PresentationFormat>全屏显示(4:3)</PresentationFormat>
  <Paragraphs>66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黑体 Std R</vt:lpstr>
      <vt:lpstr>方正细圆简体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黄基力</cp:lastModifiedBy>
  <cp:revision>101</cp:revision>
  <dcterms:created xsi:type="dcterms:W3CDTF">2015-07-18T13:43:54Z</dcterms:created>
  <dcterms:modified xsi:type="dcterms:W3CDTF">2018-06-07T02:05:42Z</dcterms:modified>
</cp:coreProperties>
</file>