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06" r:id="rId2"/>
    <p:sldId id="518" r:id="rId3"/>
    <p:sldId id="519" r:id="rId4"/>
    <p:sldId id="517" r:id="rId5"/>
    <p:sldId id="520" r:id="rId6"/>
    <p:sldId id="521" r:id="rId7"/>
    <p:sldId id="522" r:id="rId8"/>
    <p:sldId id="523" r:id="rId9"/>
    <p:sldId id="524" r:id="rId10"/>
    <p:sldId id="530" r:id="rId11"/>
    <p:sldId id="528" r:id="rId12"/>
    <p:sldId id="547" r:id="rId13"/>
    <p:sldId id="529" r:id="rId14"/>
    <p:sldId id="533" r:id="rId15"/>
    <p:sldId id="534" r:id="rId16"/>
    <p:sldId id="535" r:id="rId17"/>
    <p:sldId id="536" r:id="rId18"/>
    <p:sldId id="537" r:id="rId19"/>
    <p:sldId id="538" r:id="rId20"/>
    <p:sldId id="541" r:id="rId21"/>
    <p:sldId id="543" r:id="rId22"/>
    <p:sldId id="544" r:id="rId23"/>
    <p:sldId id="5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75"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C3219-31C9-4CCC-B944-444E309A893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508EA-ACAF-4274-BD28-FF8C4E8135B8}" type="slidenum">
              <a:rPr lang="en-US" smtClean="0"/>
              <a:t>‹#›</a:t>
            </a:fld>
            <a:endParaRPr lang="en-US"/>
          </a:p>
        </p:txBody>
      </p:sp>
    </p:spTree>
    <p:extLst>
      <p:ext uri="{BB962C8B-B14F-4D97-AF65-F5344CB8AC3E}">
        <p14:creationId xmlns:p14="http://schemas.microsoft.com/office/powerpoint/2010/main" val="1764744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5.4, Page </a:t>
            </a:r>
            <a:r>
              <a:rPr lang="en-US" altLang="en-US" dirty="0">
                <a:solidFill>
                  <a:srgbClr val="FF0000"/>
                </a:solidFill>
              </a:rPr>
              <a:t>166</a:t>
            </a:r>
            <a:r>
              <a:rPr lang="en-US" altLang="en-US" dirty="0"/>
              <a:t>.</a:t>
            </a:r>
          </a:p>
          <a:p>
            <a:pPr lvl="0">
              <a:defRPr/>
            </a:pPr>
            <a:endParaRPr lang="en-US" altLang="en-US" dirty="0"/>
          </a:p>
          <a:p>
            <a:r>
              <a:rPr lang="en-US" i="1" dirty="0">
                <a:ea typeface="Arial"/>
                <a:cs typeface="Arial"/>
                <a:sym typeface="Arial"/>
              </a:rPr>
              <a:t>In cloud computing, hardware and software capabilities are a pool of virtualized resources provided over a network, often the Internet. Businesses and employees have access to applications and IT infrastructure anywhere and at any time.</a:t>
            </a:r>
          </a:p>
          <a:p>
            <a:endParaRPr lang="en-US" i="1" dirty="0">
              <a:ea typeface="Arial"/>
              <a:cs typeface="Arial"/>
              <a:sym typeface="Arial"/>
            </a:endParaRPr>
          </a:p>
          <a:p>
            <a:r>
              <a:rPr lang="en-US" altLang="en-US" dirty="0">
                <a:latin typeface="Times New Roman" panose="02020603050405020304" pitchFamily="18" charset="0"/>
              </a:rPr>
              <a:t>The largest operators of cloud computing data centers are Amazon, IBM, Oracle, HP, Apple, and Google.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5.5, Page </a:t>
            </a:r>
            <a:r>
              <a:rPr lang="en-US" altLang="en-US" dirty="0">
                <a:solidFill>
                  <a:srgbClr val="FF0000"/>
                </a:solidFill>
              </a:rPr>
              <a:t>167</a:t>
            </a:r>
            <a:r>
              <a:rPr lang="en-US" altLang="en-US" dirty="0"/>
              <a:t>.</a:t>
            </a:r>
          </a:p>
          <a:p>
            <a:pPr lvl="0">
              <a:defRPr/>
            </a:pPr>
            <a:endParaRPr lang="en-US" altLang="en-US" dirty="0"/>
          </a:p>
          <a:p>
            <a:r>
              <a:rPr lang="en-US" i="1" dirty="0">
                <a:ea typeface="Arial"/>
                <a:cs typeface="Arial"/>
                <a:sym typeface="Arial"/>
              </a:rPr>
              <a:t>Amazon Web Services (AWS) is a collection of web services that Amazon provides to users of its cloud platform. AWS now offers over 90 services and is the largest provider of public cloud-based services.</a:t>
            </a:r>
          </a:p>
          <a:p>
            <a:endParaRPr lang="en-US" i="1" dirty="0">
              <a:ea typeface="Arial"/>
              <a:cs typeface="Arial"/>
              <a:sym typeface="Arial"/>
            </a:endParaRPr>
          </a:p>
          <a:p>
            <a:r>
              <a:rPr lang="en-US" altLang="en-US" dirty="0">
                <a:latin typeface="Times New Roman" panose="02020603050405020304" pitchFamily="18" charset="0"/>
              </a:rPr>
              <a:t>The largest operators of cloud computing data centers are Amazon, IBM, Oracle, HP, Apple, and Google.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5.6, Page </a:t>
            </a:r>
            <a:r>
              <a:rPr lang="en-US" altLang="en-US" dirty="0">
                <a:solidFill>
                  <a:srgbClr val="FF0000"/>
                </a:solidFill>
              </a:rPr>
              <a:t>172</a:t>
            </a:r>
            <a:r>
              <a:rPr lang="en-US" altLang="en-US" dirty="0"/>
              <a:t>.</a:t>
            </a:r>
          </a:p>
          <a:p>
            <a:pPr lvl="0">
              <a:defRPr/>
            </a:pPr>
            <a:endParaRPr lang="en-US" altLang="en-US" dirty="0"/>
          </a:p>
          <a:p>
            <a:r>
              <a:rPr lang="en-US" i="1" dirty="0">
                <a:ea typeface="Arial"/>
                <a:cs typeface="Arial"/>
                <a:sym typeface="Arial"/>
              </a:rPr>
              <a:t>The relationship between the system software, application software, and users can be illustrated by a series of nested boxes. System software—consisting of operating systems, language translators, and utility programs—controls access to the hardware. Application software, including programming languages and software packages, must work through the system software to operate. The user interacts primarily with the application software.</a:t>
            </a:r>
          </a:p>
          <a:p>
            <a:endParaRPr lang="en-US" i="1"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5.7, Page </a:t>
            </a:r>
            <a:r>
              <a:rPr lang="en-US" altLang="en-US" dirty="0">
                <a:solidFill>
                  <a:srgbClr val="FF0000"/>
                </a:solidFill>
              </a:rPr>
              <a:t>175</a:t>
            </a:r>
            <a:r>
              <a:rPr lang="en-US" altLang="en-US" dirty="0"/>
              <a:t>.</a:t>
            </a:r>
          </a:p>
          <a:p>
            <a:pPr lvl="0">
              <a:defRPr/>
            </a:pPr>
            <a:endParaRPr lang="en-US" altLang="en-US" dirty="0"/>
          </a:p>
          <a:p>
            <a:r>
              <a:rPr lang="en-US" i="1" dirty="0">
                <a:ea typeface="Arial"/>
                <a:cs typeface="Arial"/>
                <a:sym typeface="Arial"/>
              </a:rPr>
              <a:t>Spreadsheet software organizes data into columns and rows for analysis and manipulation. Contemporary spreadsheet software provides graphing abilities for a clear, visual representation of the data in the spreadsheets. This sample breakeven analysis is represented as numbers in a spreadsheet as well as a line graph for easy interpretation.</a:t>
            </a:r>
          </a:p>
          <a:p>
            <a:endParaRPr lang="en-US" i="1"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5.1, Page </a:t>
            </a:r>
            <a:r>
              <a:rPr lang="en-US" altLang="en-US" dirty="0">
                <a:solidFill>
                  <a:srgbClr val="FF0000"/>
                </a:solidFill>
              </a:rPr>
              <a:t>158</a:t>
            </a:r>
            <a:r>
              <a:rPr lang="en-US" altLang="en-US" dirty="0"/>
              <a:t>.</a:t>
            </a:r>
          </a:p>
          <a:p>
            <a:pPr lvl="0">
              <a:defRPr/>
            </a:pPr>
            <a:endParaRPr lang="en-US" altLang="en-US" dirty="0"/>
          </a:p>
          <a:p>
            <a:r>
              <a:rPr lang="en-US" i="1" dirty="0">
                <a:ea typeface="Arial"/>
                <a:cs typeface="Arial"/>
                <a:sym typeface="Arial"/>
              </a:rPr>
              <a:t>A firm’s IT infrastructure is composed of hardware, software, data management technology, networking technology, and technology services.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5.2, Page </a:t>
            </a:r>
            <a:r>
              <a:rPr lang="en-US" altLang="en-US" dirty="0">
                <a:solidFill>
                  <a:srgbClr val="FF0000"/>
                </a:solidFill>
              </a:rPr>
              <a:t>160</a:t>
            </a:r>
            <a:r>
              <a:rPr lang="en-US" altLang="en-US" dirty="0"/>
              <a:t>.</a:t>
            </a:r>
          </a:p>
          <a:p>
            <a:pPr lvl="0">
              <a:defRPr/>
            </a:pPr>
            <a:endParaRPr lang="en-US" altLang="en-US" dirty="0"/>
          </a:p>
          <a:p>
            <a:r>
              <a:rPr lang="en-US" i="1" dirty="0">
                <a:ea typeface="Arial"/>
                <a:cs typeface="Arial"/>
                <a:sym typeface="Arial"/>
              </a:rPr>
              <a:t>In client/server computing, computer processing is split between client machines and server machines linked by a network. Users interface with the client machines.</a:t>
            </a:r>
          </a:p>
          <a:p>
            <a:endParaRPr lang="en-US"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5.3, Page </a:t>
            </a:r>
            <a:r>
              <a:rPr lang="en-US" altLang="en-US" dirty="0">
                <a:solidFill>
                  <a:srgbClr val="FF0000"/>
                </a:solidFill>
              </a:rPr>
              <a:t>161</a:t>
            </a:r>
            <a:r>
              <a:rPr lang="en-US" altLang="en-US" dirty="0"/>
              <a:t>.</a:t>
            </a:r>
          </a:p>
          <a:p>
            <a:pPr lvl="0">
              <a:defRPr/>
            </a:pPr>
            <a:endParaRPr lang="en-US" altLang="en-US" dirty="0"/>
          </a:p>
          <a:p>
            <a:r>
              <a:rPr lang="en-US" i="1" dirty="0">
                <a:ea typeface="Arial"/>
                <a:cs typeface="Arial"/>
                <a:sym typeface="Arial"/>
              </a:rPr>
              <a:t>In a </a:t>
            </a:r>
            <a:r>
              <a:rPr lang="en-US" i="1" dirty="0" err="1">
                <a:ea typeface="Arial"/>
                <a:cs typeface="Arial"/>
                <a:sym typeface="Arial"/>
              </a:rPr>
              <a:t>multitiered</a:t>
            </a:r>
            <a:r>
              <a:rPr lang="en-US" i="1" dirty="0">
                <a:ea typeface="Arial"/>
                <a:cs typeface="Arial"/>
                <a:sym typeface="Arial"/>
              </a:rPr>
              <a:t> client/server network, client requests for service are handled by different levels of servers.</a:t>
            </a:r>
          </a:p>
          <a:p>
            <a:endParaRPr lang="en-US" i="1" dirty="0">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5520-7C06-43B3-A8D1-D0CA271D6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40FE0-62C9-4B2C-88DF-34C6A09AB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37118-DCDC-4225-BBC2-F0D1467D5033}"/>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FB658E58-E3E6-4CDB-879A-A9B553FCC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8C24D-6876-4012-BD6F-F74ABC8D81D8}"/>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57922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955-E1D9-4671-97F3-5E092FD66B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ADB16-1EC1-471D-98C8-D877F3C84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A41F7-D7D1-4B49-8B67-A003BEA38807}"/>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A7CCAC9F-58AE-4FEC-B4D5-B9AD38E56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8A883-445A-458A-842B-3007F68B4D75}"/>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133315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C58A6-9DA5-4B42-82FA-B3AE3AD28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25E71-2CC3-4567-9E15-FCDEEA601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F560B-88DA-46D6-BA25-D0F9FDB4E78C}"/>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92081F27-2226-4E4C-9EC6-6706870B7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BCCEC-35CE-43ED-9B5D-2BA85B0F44C5}"/>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121448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0504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2/29/2020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260251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748-D4C7-4BAD-8CAD-2233448D5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387C6-6272-4953-979C-A82588DBD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112FD-893B-4C73-9E1F-C9D2F5646673}"/>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2B1FAD53-A55F-4407-958D-46713E004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0D8A3-5C9B-43D3-9248-35551134A295}"/>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188922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683-502C-4393-A1A4-73FC1053DE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175AC-9DCA-48C6-A469-84AD8CE2A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E9E41-62E7-499A-8427-C4A7F4BA8FB2}"/>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85174DA8-A801-488E-B176-E4F8CA15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DC291-369E-4BF4-AC2E-DB34A76667D3}"/>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319816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39FE-C9DC-45F1-B51D-2CFE9E3AF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D444F-5540-41B3-B10B-95633F139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375ECA-F202-46A6-AF65-BAE3BF009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592BA-7CA5-4E62-8E79-02C9742A02EE}"/>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6" name="Footer Placeholder 5">
            <a:extLst>
              <a:ext uri="{FF2B5EF4-FFF2-40B4-BE49-F238E27FC236}">
                <a16:creationId xmlns:a16="http://schemas.microsoft.com/office/drawing/2014/main" id="{696D98AF-35B7-4B2E-A166-F18D8617D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60E7A-14FD-4BB3-9BFD-CCB4D76E46A3}"/>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190539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1C99-F675-4A43-A299-17DBF9F6CC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99D1E0-1380-49F5-85A1-53C7E17611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E93A6-81ED-4D12-8527-63ADDFBA6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BBADA-1DDA-4B0F-9FF2-65AA47D47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076F96-A3C6-4EF2-95EA-FC4612E66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36F7A-A85E-4494-BE3E-65FB54ECE2A9}"/>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8" name="Footer Placeholder 7">
            <a:extLst>
              <a:ext uri="{FF2B5EF4-FFF2-40B4-BE49-F238E27FC236}">
                <a16:creationId xmlns:a16="http://schemas.microsoft.com/office/drawing/2014/main" id="{9D9DFF4A-1E74-4268-B1F9-D5E2E2F6A0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2A0C9-2A12-471B-B522-AB4D38546AEF}"/>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321168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579B-8137-49BB-B13D-0C3C8A30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2EAB5-1189-4DC6-AB05-82A13A9CB302}"/>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4" name="Footer Placeholder 3">
            <a:extLst>
              <a:ext uri="{FF2B5EF4-FFF2-40B4-BE49-F238E27FC236}">
                <a16:creationId xmlns:a16="http://schemas.microsoft.com/office/drawing/2014/main" id="{4EBED28B-1C58-400A-BE59-695B5E6EAB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AD96C-9E8E-4098-AC3E-5FE6B87DCBA6}"/>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62107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4343B-F35A-4ADE-B8D0-68806CC4010C}"/>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3" name="Footer Placeholder 2">
            <a:extLst>
              <a:ext uri="{FF2B5EF4-FFF2-40B4-BE49-F238E27FC236}">
                <a16:creationId xmlns:a16="http://schemas.microsoft.com/office/drawing/2014/main" id="{F4A89F51-B007-4497-AB83-E9FCF7643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086406-558E-4597-B4FA-59F179E4F634}"/>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264702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FA81-9F93-4C8E-9F27-3C7A269F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30CDF3-EFFE-4976-B399-11B3ACC15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4164ED-2B88-498C-B1BF-2B840507F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A58C6-6CDE-4662-A69C-74E700D25EB4}"/>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6" name="Footer Placeholder 5">
            <a:extLst>
              <a:ext uri="{FF2B5EF4-FFF2-40B4-BE49-F238E27FC236}">
                <a16:creationId xmlns:a16="http://schemas.microsoft.com/office/drawing/2014/main" id="{954C84C1-CD6F-4A0E-8BDC-EE8093009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C0E2A-460F-4BBA-891F-B2242BAA799D}"/>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5788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28A4-E5AB-4336-9C16-A23ABAA7C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3F2943-816B-4E07-AD97-C250A332D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753671-60B2-42EA-9324-41BE4583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09D28-C846-4201-B245-CC4D31CF4F5A}"/>
              </a:ext>
            </a:extLst>
          </p:cNvPr>
          <p:cNvSpPr>
            <a:spLocks noGrp="1"/>
          </p:cNvSpPr>
          <p:nvPr>
            <p:ph type="dt" sz="half" idx="10"/>
          </p:nvPr>
        </p:nvSpPr>
        <p:spPr/>
        <p:txBody>
          <a:bodyPr/>
          <a:lstStyle/>
          <a:p>
            <a:fld id="{7286112A-1338-479E-90AA-22027E5581D2}" type="datetimeFigureOut">
              <a:rPr lang="en-US" smtClean="0"/>
              <a:t>2/29/2020</a:t>
            </a:fld>
            <a:endParaRPr lang="en-US"/>
          </a:p>
        </p:txBody>
      </p:sp>
      <p:sp>
        <p:nvSpPr>
          <p:cNvPr id="6" name="Footer Placeholder 5">
            <a:extLst>
              <a:ext uri="{FF2B5EF4-FFF2-40B4-BE49-F238E27FC236}">
                <a16:creationId xmlns:a16="http://schemas.microsoft.com/office/drawing/2014/main" id="{4E6B0607-F843-41B4-8D01-CB783A23B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AA098-921B-4C28-ABED-3914E308C8DA}"/>
              </a:ext>
            </a:extLst>
          </p:cNvPr>
          <p:cNvSpPr>
            <a:spLocks noGrp="1"/>
          </p:cNvSpPr>
          <p:nvPr>
            <p:ph type="sldNum" sz="quarter" idx="12"/>
          </p:nvPr>
        </p:nvSpPr>
        <p:spPr/>
        <p:txBody>
          <a:bodyPr/>
          <a:lstStyle/>
          <a:p>
            <a:fld id="{35DDEF71-290B-4008-99E0-5C39FBF695D9}" type="slidenum">
              <a:rPr lang="en-US" smtClean="0"/>
              <a:t>‹#›</a:t>
            </a:fld>
            <a:endParaRPr lang="en-US"/>
          </a:p>
        </p:txBody>
      </p:sp>
    </p:spTree>
    <p:extLst>
      <p:ext uri="{BB962C8B-B14F-4D97-AF65-F5344CB8AC3E}">
        <p14:creationId xmlns:p14="http://schemas.microsoft.com/office/powerpoint/2010/main" val="30314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EBC51-0202-47F3-8A4A-24E2033E9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80DCDB-8CC0-4FE7-AC28-774374F5E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A2CDC-7C24-4E3A-A2CC-3128CB590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6112A-1338-479E-90AA-22027E5581D2}" type="datetimeFigureOut">
              <a:rPr lang="en-US" smtClean="0"/>
              <a:t>2/29/2020</a:t>
            </a:fld>
            <a:endParaRPr lang="en-US"/>
          </a:p>
        </p:txBody>
      </p:sp>
      <p:sp>
        <p:nvSpPr>
          <p:cNvPr id="5" name="Footer Placeholder 4">
            <a:extLst>
              <a:ext uri="{FF2B5EF4-FFF2-40B4-BE49-F238E27FC236}">
                <a16:creationId xmlns:a16="http://schemas.microsoft.com/office/drawing/2014/main" id="{555447B6-1A48-4BBF-8F8A-219B5AAE6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8D409-4A30-4B49-9E6B-8CC5106D1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DEF71-290B-4008-99E0-5C39FBF695D9}" type="slidenum">
              <a:rPr lang="en-US" smtClean="0"/>
              <a:t>‹#›</a:t>
            </a:fld>
            <a:endParaRPr lang="en-US"/>
          </a:p>
        </p:txBody>
      </p:sp>
    </p:spTree>
    <p:extLst>
      <p:ext uri="{BB962C8B-B14F-4D97-AF65-F5344CB8AC3E}">
        <p14:creationId xmlns:p14="http://schemas.microsoft.com/office/powerpoint/2010/main" val="81396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jOhbTAU4OPI"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2" name="Title 1"/>
          <p:cNvSpPr>
            <a:spLocks noGrp="1"/>
          </p:cNvSpPr>
          <p:nvPr>
            <p:ph type="title"/>
          </p:nvPr>
        </p:nvSpPr>
        <p:spPr>
          <a:xfrm>
            <a:off x="1612561" y="4027596"/>
            <a:ext cx="8991600" cy="1264762"/>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IN" altLang="en-US" sz="3600" spc="-250" dirty="0"/>
              <a:t>T</a:t>
            </a:r>
            <a:r>
              <a:rPr lang="en-IN" altLang="en-US" sz="3600" dirty="0"/>
              <a:t> Infrastructure: Hardware and Software</a:t>
            </a: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5544296" y="4872226"/>
            <a:ext cx="1128129" cy="369332"/>
          </a:xfrm>
          <a:solidFill>
            <a:srgbClr val="FFFFFF"/>
          </a:solidFill>
        </p:spPr>
        <p:txBody>
          <a:bodyPr vert="horz" wrap="none" lIns="91440" tIns="45720" rIns="91440" bIns="45720" rtlCol="0">
            <a:spAutoFit/>
          </a:bodyPr>
          <a:lstStyle/>
          <a:p>
            <a:pPr algn="ctr">
              <a:spcBef>
                <a:spcPts val="1000"/>
              </a:spcBef>
            </a:pPr>
            <a:r>
              <a:rPr lang="en-US" sz="2000" kern="1200" dirty="0">
                <a:solidFill>
                  <a:srgbClr val="000000"/>
                </a:solidFill>
              </a:rPr>
              <a:t>Chapter</a:t>
            </a:r>
            <a:r>
              <a:rPr lang="en-US" sz="1200" kern="1200" dirty="0">
                <a:solidFill>
                  <a:srgbClr val="000000"/>
                </a:solidFill>
              </a:rPr>
              <a:t> 5</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p>
          <a:p>
            <a:endParaRPr lang="en-US" sz="600" dirty="0"/>
          </a:p>
          <a:p>
            <a:endParaRPr lang="en-US" sz="600" dirty="0"/>
          </a:p>
          <a:p>
            <a:endParaRPr lang="en-US" sz="600" dirty="0"/>
          </a:p>
          <a:p>
            <a:pPr marL="0" indent="0">
              <a:buNone/>
            </a:pPr>
            <a:r>
              <a:rPr lang="en-US" sz="17600" dirty="0"/>
              <a:t>Ali </a:t>
            </a:r>
            <a:r>
              <a:rPr lang="en-US" sz="17600" dirty="0" err="1"/>
              <a:t>Bazarah</a:t>
            </a:r>
            <a:endParaRPr lang="en-US" sz="17600" dirty="0"/>
          </a:p>
          <a:p>
            <a:pPr marL="0" indent="0">
              <a:buNone/>
            </a:pPr>
            <a:r>
              <a:rPr lang="en-US" sz="17600" dirty="0"/>
              <a:t>MIS 300</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585443"/>
            <a:ext cx="8229600" cy="701731"/>
          </a:xfrm>
        </p:spPr>
        <p:txBody>
          <a:bodyPr>
            <a:spAutoFit/>
          </a:bodyPr>
          <a:lstStyle/>
          <a:p>
            <a:r>
              <a:rPr lang="en-IN" altLang="en-US" dirty="0"/>
              <a:t>Contemporary Hardware Trends</a:t>
            </a:r>
            <a:endParaRPr lang="en-US" sz="2800" dirty="0"/>
          </a:p>
        </p:txBody>
      </p:sp>
      <p:sp>
        <p:nvSpPr>
          <p:cNvPr id="5" name="Content Placeholder 4"/>
          <p:cNvSpPr>
            <a:spLocks noGrp="1"/>
          </p:cNvSpPr>
          <p:nvPr>
            <p:ph idx="1"/>
          </p:nvPr>
        </p:nvSpPr>
        <p:spPr>
          <a:xfrm>
            <a:off x="427972" y="1463208"/>
            <a:ext cx="11336055" cy="4666919"/>
          </a:xfrm>
        </p:spPr>
        <p:txBody>
          <a:bodyPr wrap="square">
            <a:spAutoFit/>
          </a:bodyPr>
          <a:lstStyle/>
          <a:p>
            <a:r>
              <a:rPr lang="en-IN" altLang="en-US" sz="2800" dirty="0"/>
              <a:t>Cloud computing:</a:t>
            </a:r>
          </a:p>
          <a:p>
            <a:pPr lvl="1"/>
            <a:r>
              <a:rPr lang="en-IN" altLang="en-US" sz="2800" dirty="0"/>
              <a:t>Computing resources obtained over the Internet</a:t>
            </a:r>
          </a:p>
          <a:p>
            <a:pPr lvl="0" hangingPunct="0"/>
            <a:r>
              <a:rPr lang="en-US" b="1" dirty="0"/>
              <a:t>Infrastructure as a service (IaaS): </a:t>
            </a:r>
            <a:r>
              <a:rPr lang="en-US" dirty="0"/>
              <a:t>Allows customers to process and store data, and use networking and other resources available from the cloud. </a:t>
            </a:r>
          </a:p>
          <a:p>
            <a:pPr lvl="0" hangingPunct="0"/>
            <a:r>
              <a:rPr lang="en-US" b="1" dirty="0"/>
              <a:t>Software as a service (SaaS):</a:t>
            </a:r>
            <a:r>
              <a:rPr lang="en-US" dirty="0"/>
              <a:t> The vendor provides software programs on a subscription fee basis. Google apps is a great example of cloud software as a service.</a:t>
            </a:r>
          </a:p>
          <a:p>
            <a:pPr lvl="0" hangingPunct="0"/>
            <a:r>
              <a:rPr lang="en-US" b="1" dirty="0"/>
              <a:t>Platform as a service (PaaS):</a:t>
            </a:r>
            <a:r>
              <a:rPr lang="en-US" dirty="0"/>
              <a:t> The service provider offers infrastructure and programming tools to customers so they can develop and test applications.</a:t>
            </a:r>
          </a:p>
          <a:p>
            <a:pPr lvl="1"/>
            <a:r>
              <a:rPr lang="en-IN" altLang="en-US" sz="2800" dirty="0"/>
              <a:t>Public vs. private clouds</a:t>
            </a:r>
          </a:p>
          <a:p>
            <a:pPr lvl="1"/>
            <a:r>
              <a:rPr lang="en-IN" altLang="en-US" sz="2800" dirty="0"/>
              <a:t>Hybrid cloud</a:t>
            </a:r>
          </a:p>
          <a:p>
            <a:pPr lvl="1"/>
            <a:r>
              <a:rPr lang="en-IN" altLang="en-US" sz="2800" dirty="0"/>
              <a:t>Data storage security is in hands of provider</a:t>
            </a:r>
          </a:p>
        </p:txBody>
      </p:sp>
    </p:spTree>
    <p:extLst>
      <p:ext uri="{BB962C8B-B14F-4D97-AF65-F5344CB8AC3E}">
        <p14:creationId xmlns:p14="http://schemas.microsoft.com/office/powerpoint/2010/main" val="124209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69110"/>
            <a:ext cx="8229600" cy="1311128"/>
          </a:xfrm>
        </p:spPr>
        <p:txBody>
          <a:bodyPr>
            <a:spAutoFit/>
          </a:bodyPr>
          <a:lstStyle/>
          <a:p>
            <a:r>
              <a:rPr lang="en-IN" altLang="en-US" dirty="0"/>
              <a:t>Figure 5.4 Cloud Computing Platform</a:t>
            </a:r>
            <a:endParaRPr lang="en-US" sz="2800" dirty="0"/>
          </a:p>
        </p:txBody>
      </p:sp>
      <p:pic>
        <p:nvPicPr>
          <p:cNvPr id="6" name="Picture 5" descr="A diagram depicts the cloud computing platform. The diagram shows a cloud with servers, desktops, tablet computers, I Phone, and laptop shown on the outside. The information shown inside the cloud is as follows. Platform Services include Block Storage, Communication Networks, Identity Management, and Content Services. Application Services includes Content Management, Enterprise Software, Collaboration Environments, and Process Management. Infrastructure Services includes Computing Resource Management, Network Management, and Storage Management."/>
          <p:cNvPicPr>
            <a:picLocks noChangeAspect="1"/>
          </p:cNvPicPr>
          <p:nvPr/>
        </p:nvPicPr>
        <p:blipFill rotWithShape="1">
          <a:blip r:embed="rId3" cstate="screen">
            <a:extLst>
              <a:ext uri="{28A0092B-C50C-407E-A947-70E740481C1C}">
                <a14:useLocalDpi xmlns:a14="http://schemas.microsoft.com/office/drawing/2010/main"/>
              </a:ext>
            </a:extLst>
          </a:blip>
          <a:srcRect b="2691"/>
          <a:stretch/>
        </p:blipFill>
        <p:spPr>
          <a:xfrm>
            <a:off x="2924596" y="1184224"/>
            <a:ext cx="6342809" cy="5207345"/>
          </a:xfrm>
          <a:prstGeom prst="rect">
            <a:avLst/>
          </a:prstGeom>
        </p:spPr>
      </p:pic>
    </p:spTree>
    <p:extLst>
      <p:ext uri="{BB962C8B-B14F-4D97-AF65-F5344CB8AC3E}">
        <p14:creationId xmlns:p14="http://schemas.microsoft.com/office/powerpoint/2010/main" val="147517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9496-FA00-49D0-8F69-2A1D0FFBC90A}"/>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0E0B8D29-737F-4A2A-BBD4-5376E3A47893}"/>
              </a:ext>
            </a:extLst>
          </p:cNvPr>
          <p:cNvSpPr>
            <a:spLocks noGrp="1"/>
          </p:cNvSpPr>
          <p:nvPr>
            <p:ph idx="1"/>
          </p:nvPr>
        </p:nvSpPr>
        <p:spPr/>
        <p:txBody>
          <a:bodyPr/>
          <a:lstStyle/>
          <a:p>
            <a:r>
              <a:rPr lang="en-US" dirty="0">
                <a:hlinkClick r:id="rId2"/>
              </a:rPr>
              <a:t>https://www.youtube.com/watch?v=jOhbTAU4OPI</a:t>
            </a:r>
            <a:endParaRPr lang="en-US" dirty="0"/>
          </a:p>
        </p:txBody>
      </p:sp>
    </p:spTree>
    <p:extLst>
      <p:ext uri="{BB962C8B-B14F-4D97-AF65-F5344CB8AC3E}">
        <p14:creationId xmlns:p14="http://schemas.microsoft.com/office/powerpoint/2010/main" val="408670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6109"/>
            <a:ext cx="8229600" cy="1311128"/>
          </a:xfrm>
        </p:spPr>
        <p:txBody>
          <a:bodyPr>
            <a:spAutoFit/>
          </a:bodyPr>
          <a:lstStyle/>
          <a:p>
            <a:r>
              <a:rPr lang="en-IN" altLang="en-US" dirty="0"/>
              <a:t>Figure 5.5 Major Amazon Web Services</a:t>
            </a:r>
            <a:endParaRPr lang="en-US" sz="2800" dirty="0"/>
          </a:p>
        </p:txBody>
      </p:sp>
      <p:pic>
        <p:nvPicPr>
          <p:cNvPr id="5" name="Picture 4" descr="A diagram shows the major web services provided by Amazon. Amazon Web Services is in the center of the diagram and is surrounded by Computing, Networking, Content Delivery, Data Storage, Database, Deployment, Management, Application Services, and Analytics."/>
          <p:cNvPicPr>
            <a:picLocks noChangeAspect="1"/>
          </p:cNvPicPr>
          <p:nvPr/>
        </p:nvPicPr>
        <p:blipFill rotWithShape="1">
          <a:blip r:embed="rId3" cstate="screen">
            <a:extLst>
              <a:ext uri="{28A0092B-C50C-407E-A947-70E740481C1C}">
                <a14:useLocalDpi xmlns:a14="http://schemas.microsoft.com/office/drawing/2010/main"/>
              </a:ext>
            </a:extLst>
          </a:blip>
          <a:srcRect b="3629"/>
          <a:stretch/>
        </p:blipFill>
        <p:spPr>
          <a:xfrm>
            <a:off x="3715414" y="1662411"/>
            <a:ext cx="4761173" cy="4726024"/>
          </a:xfrm>
          <a:prstGeom prst="rect">
            <a:avLst/>
          </a:prstGeom>
        </p:spPr>
      </p:pic>
    </p:spTree>
    <p:extLst>
      <p:ext uri="{BB962C8B-B14F-4D97-AF65-F5344CB8AC3E}">
        <p14:creationId xmlns:p14="http://schemas.microsoft.com/office/powerpoint/2010/main" val="81757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6109"/>
            <a:ext cx="8229600" cy="1311128"/>
          </a:xfrm>
        </p:spPr>
        <p:txBody>
          <a:bodyPr>
            <a:spAutoFit/>
          </a:bodyPr>
          <a:lstStyle/>
          <a:p>
            <a:r>
              <a:rPr lang="en-IN" altLang="en-US" dirty="0"/>
              <a:t>Figure 5.6 The Major Types of Software</a:t>
            </a:r>
            <a:endParaRPr lang="en-US" sz="2800" dirty="0"/>
          </a:p>
        </p:txBody>
      </p:sp>
      <p:pic>
        <p:nvPicPr>
          <p:cNvPr id="6" name="Picture 5" descr="A square that consists of four concentric layers represents the relationship between system software and application software.  The layers read from the center outward as follows. Hardware, System software, Application software, and users. Examples of system software are operating system, language translators and utility programs. Examples of application software are programing language apps and software packages and services."/>
          <p:cNvPicPr>
            <a:picLocks noChangeAspect="1"/>
          </p:cNvPicPr>
          <p:nvPr/>
        </p:nvPicPr>
        <p:blipFill rotWithShape="1">
          <a:blip r:embed="rId3" cstate="screen">
            <a:extLst>
              <a:ext uri="{28A0092B-C50C-407E-A947-70E740481C1C}">
                <a14:useLocalDpi xmlns:a14="http://schemas.microsoft.com/office/drawing/2010/main"/>
              </a:ext>
            </a:extLst>
          </a:blip>
          <a:srcRect b="4502"/>
          <a:stretch/>
        </p:blipFill>
        <p:spPr>
          <a:xfrm>
            <a:off x="2876872" y="1627362"/>
            <a:ext cx="6438256" cy="4751055"/>
          </a:xfrm>
          <a:prstGeom prst="rect">
            <a:avLst/>
          </a:prstGeom>
        </p:spPr>
      </p:pic>
    </p:spTree>
    <p:extLst>
      <p:ext uri="{BB962C8B-B14F-4D97-AF65-F5344CB8AC3E}">
        <p14:creationId xmlns:p14="http://schemas.microsoft.com/office/powerpoint/2010/main" val="105772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Operating System Software</a:t>
            </a:r>
            <a:endParaRPr lang="en-US" sz="2800" dirty="0"/>
          </a:p>
        </p:txBody>
      </p:sp>
      <p:sp>
        <p:nvSpPr>
          <p:cNvPr id="5" name="Content Placeholder 4"/>
          <p:cNvSpPr>
            <a:spLocks noGrp="1"/>
          </p:cNvSpPr>
          <p:nvPr>
            <p:ph idx="1"/>
          </p:nvPr>
        </p:nvSpPr>
        <p:spPr>
          <a:xfrm>
            <a:off x="1981200" y="1295393"/>
            <a:ext cx="8229600" cy="4351961"/>
          </a:xfrm>
        </p:spPr>
        <p:txBody>
          <a:bodyPr>
            <a:spAutoFit/>
          </a:bodyPr>
          <a:lstStyle/>
          <a:p>
            <a:r>
              <a:rPr lang="en-IN" sz="2800" dirty="0"/>
              <a:t>Software that controls computer activities</a:t>
            </a:r>
          </a:p>
          <a:p>
            <a:r>
              <a:rPr lang="en-US" sz="2800" dirty="0"/>
              <a:t>Graphical user interface </a:t>
            </a:r>
            <a:r>
              <a:rPr lang="en-IN" sz="2800" spc="-300" dirty="0"/>
              <a:t>G U I </a:t>
            </a:r>
            <a:r>
              <a:rPr lang="en-IN" sz="2800" spc="-250" dirty="0"/>
              <a:t>s</a:t>
            </a:r>
          </a:p>
          <a:p>
            <a:r>
              <a:rPr lang="en-IN" sz="2800" dirty="0" err="1"/>
              <a:t>Multitouch</a:t>
            </a:r>
            <a:endParaRPr lang="en-IN" sz="2800" dirty="0"/>
          </a:p>
          <a:p>
            <a:r>
              <a:rPr lang="en-IN" sz="2800" spc="-300" dirty="0"/>
              <a:t>P C</a:t>
            </a:r>
            <a:r>
              <a:rPr lang="en-IN" sz="2800" dirty="0"/>
              <a:t> operating systems</a:t>
            </a:r>
          </a:p>
          <a:p>
            <a:pPr lvl="1"/>
            <a:r>
              <a:rPr lang="en-IN" sz="2800" dirty="0"/>
              <a:t>Windows, Mac</a:t>
            </a:r>
          </a:p>
          <a:p>
            <a:pPr lvl="1"/>
            <a:r>
              <a:rPr lang="en-IN" sz="2800" dirty="0"/>
              <a:t>UNIX: </a:t>
            </a:r>
            <a:r>
              <a:rPr lang="en-US" sz="2400" dirty="0"/>
              <a:t>easier to manage communications and networks </a:t>
            </a:r>
            <a:endParaRPr lang="en-IN" sz="2800" dirty="0"/>
          </a:p>
          <a:p>
            <a:pPr lvl="1"/>
            <a:r>
              <a:rPr lang="en-IN" sz="2800" dirty="0"/>
              <a:t>Linux (open source)</a:t>
            </a:r>
          </a:p>
          <a:p>
            <a:r>
              <a:rPr lang="en-IN" sz="2800" dirty="0"/>
              <a:t>Mobile operating systems</a:t>
            </a:r>
          </a:p>
          <a:p>
            <a:pPr lvl="1"/>
            <a:r>
              <a:rPr lang="en-IN" sz="2800" dirty="0"/>
              <a:t>Chrome, Android, </a:t>
            </a:r>
            <a:r>
              <a:rPr lang="en-IN" sz="2800" spc="-300" dirty="0" err="1"/>
              <a:t>i</a:t>
            </a:r>
            <a:r>
              <a:rPr lang="en-IN" sz="2800" spc="-300" dirty="0"/>
              <a:t> O S</a:t>
            </a:r>
          </a:p>
        </p:txBody>
      </p:sp>
    </p:spTree>
    <p:extLst>
      <p:ext uri="{BB962C8B-B14F-4D97-AF65-F5344CB8AC3E}">
        <p14:creationId xmlns:p14="http://schemas.microsoft.com/office/powerpoint/2010/main" val="53859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IN" altLang="en-US" dirty="0"/>
              <a:t>Application Software and Desktop Productivity Tools </a:t>
            </a:r>
            <a:r>
              <a:rPr lang="en-IN" altLang="en-US" sz="2800" dirty="0"/>
              <a:t>(1 of 2)</a:t>
            </a:r>
            <a:endParaRPr lang="en-US" sz="2800" dirty="0"/>
          </a:p>
        </p:txBody>
      </p:sp>
      <p:sp>
        <p:nvSpPr>
          <p:cNvPr id="5" name="Content Placeholder 4"/>
          <p:cNvSpPr>
            <a:spLocks noGrp="1"/>
          </p:cNvSpPr>
          <p:nvPr>
            <p:ph idx="1"/>
          </p:nvPr>
        </p:nvSpPr>
        <p:spPr>
          <a:xfrm>
            <a:off x="1981200" y="1826464"/>
            <a:ext cx="8229600" cy="4355038"/>
          </a:xfrm>
        </p:spPr>
        <p:txBody>
          <a:bodyPr>
            <a:spAutoFit/>
          </a:bodyPr>
          <a:lstStyle/>
          <a:p>
            <a:r>
              <a:rPr lang="en-IN" altLang="en-US" sz="2800" dirty="0"/>
              <a:t>Programming languages for business</a:t>
            </a:r>
          </a:p>
          <a:p>
            <a:pPr lvl="1"/>
            <a:r>
              <a:rPr lang="en-IN" altLang="en-US" sz="2800" dirty="0"/>
              <a:t>C</a:t>
            </a:r>
          </a:p>
          <a:p>
            <a:pPr lvl="1"/>
            <a:r>
              <a:rPr lang="en-IN" altLang="en-US" sz="2800" dirty="0"/>
              <a:t>C++ - newer, object-oriented version of C</a:t>
            </a:r>
          </a:p>
          <a:p>
            <a:pPr lvl="1"/>
            <a:r>
              <a:rPr lang="en-IN" altLang="en-US" sz="2800" dirty="0"/>
              <a:t>Visual Basic: Visual programming language for </a:t>
            </a:r>
            <a:r>
              <a:rPr lang="en-IN" altLang="en-US" sz="2800" spc="-350" dirty="0"/>
              <a:t>M S</a:t>
            </a:r>
            <a:r>
              <a:rPr lang="en-IN" altLang="en-US" sz="2800" dirty="0"/>
              <a:t> Windows applications</a:t>
            </a:r>
          </a:p>
          <a:p>
            <a:pPr lvl="1"/>
            <a:r>
              <a:rPr lang="en-IN" altLang="en-US" sz="2800" dirty="0"/>
              <a:t>Java: </a:t>
            </a:r>
            <a:r>
              <a:rPr lang="en-US" sz="2800" dirty="0"/>
              <a:t>is used for building applications that run on the web</a:t>
            </a:r>
            <a:endParaRPr lang="en-IN" altLang="en-US" sz="2800" dirty="0"/>
          </a:p>
          <a:p>
            <a:pPr lvl="2"/>
            <a:r>
              <a:rPr lang="en-IN" altLang="en-US" sz="2800" dirty="0"/>
              <a:t>Migrated to mobile applications, game machines, cable </a:t>
            </a:r>
            <a:r>
              <a:rPr lang="en-IN" altLang="en-US" sz="2800" spc="-250" dirty="0"/>
              <a:t>T V</a:t>
            </a:r>
            <a:r>
              <a:rPr lang="en-IN" altLang="en-US" sz="2800" dirty="0"/>
              <a:t> systems</a:t>
            </a:r>
          </a:p>
          <a:p>
            <a:pPr lvl="2"/>
            <a:r>
              <a:rPr lang="en-IN" altLang="en-US" sz="2800" dirty="0"/>
              <a:t>Java Virtual Machine</a:t>
            </a:r>
          </a:p>
        </p:txBody>
      </p:sp>
    </p:spTree>
    <p:extLst>
      <p:ext uri="{BB962C8B-B14F-4D97-AF65-F5344CB8AC3E}">
        <p14:creationId xmlns:p14="http://schemas.microsoft.com/office/powerpoint/2010/main" val="427855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IN" altLang="en-US" dirty="0"/>
              <a:t>Application Software and Desktop Productivity Tools </a:t>
            </a:r>
            <a:r>
              <a:rPr lang="en-IN" altLang="en-US" sz="2800" dirty="0"/>
              <a:t>(2 of 2)</a:t>
            </a:r>
            <a:endParaRPr lang="en-US" sz="2800" dirty="0"/>
          </a:p>
        </p:txBody>
      </p:sp>
      <p:sp>
        <p:nvSpPr>
          <p:cNvPr id="5" name="Content Placeholder 4"/>
          <p:cNvSpPr>
            <a:spLocks noGrp="1"/>
          </p:cNvSpPr>
          <p:nvPr>
            <p:ph idx="1"/>
          </p:nvPr>
        </p:nvSpPr>
        <p:spPr>
          <a:xfrm>
            <a:off x="1981200" y="1826463"/>
            <a:ext cx="8229600" cy="3191643"/>
          </a:xfrm>
        </p:spPr>
        <p:txBody>
          <a:bodyPr>
            <a:spAutoFit/>
          </a:bodyPr>
          <a:lstStyle/>
          <a:p>
            <a:r>
              <a:rPr lang="en-IN" altLang="en-US" sz="2800" dirty="0"/>
              <a:t>Software packages and desktop productivity tools</a:t>
            </a:r>
          </a:p>
          <a:p>
            <a:pPr lvl="1"/>
            <a:r>
              <a:rPr lang="en-IN" altLang="en-US" sz="2800" dirty="0"/>
              <a:t>Word processing software</a:t>
            </a:r>
          </a:p>
          <a:p>
            <a:pPr lvl="1"/>
            <a:r>
              <a:rPr lang="en-IN" altLang="en-US" sz="2800" dirty="0" err="1"/>
              <a:t>Spreadsheet</a:t>
            </a:r>
            <a:r>
              <a:rPr lang="en-IN" altLang="en-US" sz="2800" dirty="0"/>
              <a:t> software</a:t>
            </a:r>
          </a:p>
          <a:p>
            <a:pPr lvl="1"/>
            <a:r>
              <a:rPr lang="en-IN" altLang="en-US" sz="2800" dirty="0"/>
              <a:t>Data management software</a:t>
            </a:r>
          </a:p>
          <a:p>
            <a:pPr lvl="1"/>
            <a:r>
              <a:rPr lang="en-IN" altLang="en-US" sz="2800" dirty="0"/>
              <a:t>Presentation graphics</a:t>
            </a:r>
          </a:p>
          <a:p>
            <a:pPr lvl="1"/>
            <a:r>
              <a:rPr lang="en-IN" altLang="en-US" sz="2800" dirty="0"/>
              <a:t>Software suites</a:t>
            </a:r>
          </a:p>
          <a:p>
            <a:pPr lvl="1"/>
            <a:r>
              <a:rPr lang="en-IN" altLang="en-US" sz="2800" dirty="0"/>
              <a:t>Web browsers</a:t>
            </a:r>
          </a:p>
        </p:txBody>
      </p:sp>
    </p:spTree>
    <p:extLst>
      <p:ext uri="{BB962C8B-B14F-4D97-AF65-F5344CB8AC3E}">
        <p14:creationId xmlns:p14="http://schemas.microsoft.com/office/powerpoint/2010/main" val="147112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1787"/>
            <a:ext cx="8229600" cy="701731"/>
          </a:xfrm>
        </p:spPr>
        <p:txBody>
          <a:bodyPr>
            <a:spAutoFit/>
          </a:bodyPr>
          <a:lstStyle/>
          <a:p>
            <a:r>
              <a:rPr lang="en-IN" altLang="en-US" dirty="0"/>
              <a:t>Figure 5.7 </a:t>
            </a:r>
            <a:r>
              <a:rPr lang="en-IN" altLang="en-US" dirty="0" err="1"/>
              <a:t>Spreadsheet</a:t>
            </a:r>
            <a:r>
              <a:rPr lang="en-IN" altLang="en-US" dirty="0"/>
              <a:t> Software</a:t>
            </a:r>
            <a:endParaRPr lang="en-US" sz="2800" dirty="0"/>
          </a:p>
        </p:txBody>
      </p:sp>
      <p:pic>
        <p:nvPicPr>
          <p:cNvPr id="5" name="Picture 4" descr="An example of spreadsheet software consists of sales data, income statement and a break even analysis for a fictitious business. The sales data lists total fixed costs, variable cost per unit, average sales price, contribution margin and the break even point.  The income statement provides a table of units sold, revenue, fixed cost, variable cost, total cost and profit or loss. The break even analysis is an x y graph where the x axis is units sold and the y axis is dollars in thousands. There are 3 lines, fixed cost, total cost and revenue."/>
          <p:cNvPicPr>
            <a:picLocks noChangeAspect="1"/>
          </p:cNvPicPr>
          <p:nvPr/>
        </p:nvPicPr>
        <p:blipFill rotWithShape="1">
          <a:blip r:embed="rId3" cstate="screen">
            <a:extLst>
              <a:ext uri="{28A0092B-C50C-407E-A947-70E740481C1C}">
                <a14:useLocalDpi xmlns:a14="http://schemas.microsoft.com/office/drawing/2010/main"/>
              </a:ext>
            </a:extLst>
          </a:blip>
          <a:srcRect b="2583"/>
          <a:stretch/>
        </p:blipFill>
        <p:spPr>
          <a:xfrm>
            <a:off x="3188624" y="1085782"/>
            <a:ext cx="5814755" cy="5307545"/>
          </a:xfrm>
          <a:prstGeom prst="rect">
            <a:avLst/>
          </a:prstGeom>
        </p:spPr>
      </p:pic>
    </p:spTree>
    <p:extLst>
      <p:ext uri="{BB962C8B-B14F-4D97-AF65-F5344CB8AC3E}">
        <p14:creationId xmlns:p14="http://schemas.microsoft.com/office/powerpoint/2010/main" val="388026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de-DE" altLang="en-US" spc="-450" dirty="0"/>
              <a:t>H T M L </a:t>
            </a:r>
            <a:r>
              <a:rPr lang="de-DE" altLang="en-US" dirty="0"/>
              <a:t> and </a:t>
            </a:r>
            <a:r>
              <a:rPr lang="de-DE" altLang="en-US" spc="-450" dirty="0"/>
              <a:t>H T M L 5</a:t>
            </a:r>
            <a:endParaRPr lang="en-US" sz="2800" spc="-450" dirty="0"/>
          </a:p>
        </p:txBody>
      </p:sp>
      <p:sp>
        <p:nvSpPr>
          <p:cNvPr id="5" name="Content Placeholder 4"/>
          <p:cNvSpPr>
            <a:spLocks noGrp="1"/>
          </p:cNvSpPr>
          <p:nvPr>
            <p:ph idx="1"/>
          </p:nvPr>
        </p:nvSpPr>
        <p:spPr>
          <a:xfrm>
            <a:off x="1981200" y="1295393"/>
            <a:ext cx="8229600" cy="3515321"/>
          </a:xfrm>
        </p:spPr>
        <p:txBody>
          <a:bodyPr>
            <a:spAutoFit/>
          </a:bodyPr>
          <a:lstStyle/>
          <a:p>
            <a:r>
              <a:rPr lang="en-IN" sz="2800" dirty="0"/>
              <a:t>Hypertext </a:t>
            </a:r>
            <a:r>
              <a:rPr lang="en-IN" sz="2800" dirty="0" err="1"/>
              <a:t>markup</a:t>
            </a:r>
            <a:r>
              <a:rPr lang="en-IN" sz="2800" dirty="0"/>
              <a:t> language (</a:t>
            </a:r>
            <a:r>
              <a:rPr lang="en-IN" sz="2800" spc="-300" dirty="0"/>
              <a:t>H T M L </a:t>
            </a:r>
            <a:r>
              <a:rPr lang="en-IN" sz="2800" dirty="0"/>
              <a:t>):</a:t>
            </a:r>
          </a:p>
          <a:p>
            <a:pPr lvl="1"/>
            <a:r>
              <a:rPr lang="en-IN" sz="2800" dirty="0"/>
              <a:t>Page description language for specifying how elements are placed on a web page and for creating links to other pages and objects</a:t>
            </a:r>
          </a:p>
          <a:p>
            <a:r>
              <a:rPr lang="en-IN" sz="2800" spc="-300" dirty="0"/>
              <a:t>H T M L 5</a:t>
            </a:r>
          </a:p>
          <a:p>
            <a:pPr lvl="1"/>
            <a:r>
              <a:rPr lang="en-IN" sz="2800" dirty="0"/>
              <a:t>Next evolution of </a:t>
            </a:r>
            <a:r>
              <a:rPr lang="en-IN" sz="2800" spc="-300" dirty="0"/>
              <a:t>H T M L</a:t>
            </a:r>
          </a:p>
          <a:p>
            <a:pPr lvl="1"/>
            <a:r>
              <a:rPr lang="en-IN" sz="2800" dirty="0"/>
              <a:t>Enables multimedia embedding without 3rd party plugins like Flash</a:t>
            </a:r>
          </a:p>
        </p:txBody>
      </p:sp>
    </p:spTree>
    <p:extLst>
      <p:ext uri="{BB962C8B-B14F-4D97-AF65-F5344CB8AC3E}">
        <p14:creationId xmlns:p14="http://schemas.microsoft.com/office/powerpoint/2010/main" val="348705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3624"/>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981200" y="1371591"/>
            <a:ext cx="8229600" cy="3487108"/>
          </a:xfrm>
        </p:spPr>
        <p:txBody>
          <a:bodyPr vert="horz" lIns="0" tIns="0" rIns="0" bIns="0" rtlCol="0" anchor="t">
            <a:spAutoFit/>
          </a:bodyPr>
          <a:lstStyle/>
          <a:p>
            <a:pPr marL="0" indent="0">
              <a:buNone/>
            </a:pPr>
            <a:r>
              <a:rPr lang="en-US" altLang="en-US" b="1" dirty="0"/>
              <a:t>5.1 </a:t>
            </a:r>
            <a:r>
              <a:rPr lang="en-US" dirty="0"/>
              <a:t>What are the components of </a:t>
            </a:r>
            <a:r>
              <a:rPr lang="en-US" spc="-300" dirty="0"/>
              <a:t>I T</a:t>
            </a:r>
            <a:r>
              <a:rPr lang="en-US" dirty="0"/>
              <a:t> infrastructure?</a:t>
            </a:r>
          </a:p>
          <a:p>
            <a:pPr marL="542925" indent="-542925">
              <a:buNone/>
            </a:pPr>
            <a:r>
              <a:rPr lang="en-US" altLang="en-US" b="1" dirty="0"/>
              <a:t>5.2 </a:t>
            </a:r>
            <a:r>
              <a:rPr lang="en-US" dirty="0"/>
              <a:t>What are the major computer hardware, data storage, input, and output technologies used in business and the major hardware trends?</a:t>
            </a:r>
          </a:p>
          <a:p>
            <a:pPr marL="542925" indent="-542925">
              <a:buNone/>
            </a:pPr>
            <a:r>
              <a:rPr lang="en-US" altLang="en-US" b="1" dirty="0"/>
              <a:t>5.3 </a:t>
            </a:r>
            <a:r>
              <a:rPr lang="en-US" dirty="0"/>
              <a:t>What are the major types of computer software used in business and the major software trends?</a:t>
            </a:r>
          </a:p>
          <a:p>
            <a:pPr marL="542925" indent="-542925">
              <a:buNone/>
            </a:pPr>
            <a:r>
              <a:rPr lang="en-US" altLang="en-US" b="1" dirty="0"/>
              <a:t>5.4</a:t>
            </a:r>
            <a:r>
              <a:rPr lang="en-US" altLang="en-US" b="1" dirty="0">
                <a:solidFill>
                  <a:schemeClr val="bg2"/>
                </a:solidFill>
              </a:rPr>
              <a:t> </a:t>
            </a:r>
            <a:r>
              <a:rPr lang="en-US" dirty="0"/>
              <a:t>What are the principal issues in managing hardware and software technology?</a:t>
            </a:r>
          </a:p>
        </p:txBody>
      </p:sp>
    </p:spTree>
    <p:extLst>
      <p:ext uri="{BB962C8B-B14F-4D97-AF65-F5344CB8AC3E}">
        <p14:creationId xmlns:p14="http://schemas.microsoft.com/office/powerpoint/2010/main" val="371024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de-DE" altLang="en-US" spc="-250" dirty="0"/>
              <a:t>Software Trends</a:t>
            </a:r>
            <a:endParaRPr lang="en-US" sz="2800" spc="-250" dirty="0"/>
          </a:p>
        </p:txBody>
      </p:sp>
      <p:sp>
        <p:nvSpPr>
          <p:cNvPr id="5" name="Content Placeholder 4"/>
          <p:cNvSpPr>
            <a:spLocks noGrp="1"/>
          </p:cNvSpPr>
          <p:nvPr>
            <p:ph idx="1"/>
          </p:nvPr>
        </p:nvSpPr>
        <p:spPr>
          <a:xfrm>
            <a:off x="1981200" y="1295392"/>
            <a:ext cx="8229600" cy="3255763"/>
          </a:xfrm>
        </p:spPr>
        <p:txBody>
          <a:bodyPr>
            <a:spAutoFit/>
          </a:bodyPr>
          <a:lstStyle/>
          <a:p>
            <a:r>
              <a:rPr lang="en-IN" sz="2800" dirty="0"/>
              <a:t>Open source software</a:t>
            </a:r>
          </a:p>
          <a:p>
            <a:pPr lvl="1"/>
            <a:r>
              <a:rPr lang="en-IN" sz="2800" dirty="0"/>
              <a:t>Linux</a:t>
            </a:r>
          </a:p>
          <a:p>
            <a:r>
              <a:rPr lang="en-IN" sz="2800" dirty="0"/>
              <a:t>Cloud-based software and tools</a:t>
            </a:r>
          </a:p>
          <a:p>
            <a:pPr lvl="1"/>
            <a:r>
              <a:rPr lang="en-IN" sz="2800" spc="-300" dirty="0"/>
              <a:t>S a </a:t>
            </a:r>
            <a:r>
              <a:rPr lang="en-IN" sz="2800" spc="-300" dirty="0" err="1"/>
              <a:t>a</a:t>
            </a:r>
            <a:r>
              <a:rPr lang="en-IN" sz="2800" spc="-300" dirty="0"/>
              <a:t> S</a:t>
            </a:r>
            <a:r>
              <a:rPr lang="en-IN" sz="2800" dirty="0"/>
              <a:t> (software as a service)</a:t>
            </a:r>
          </a:p>
          <a:p>
            <a:pPr lvl="2"/>
            <a:r>
              <a:rPr lang="en-IN" sz="2800" dirty="0"/>
              <a:t>Google Docs</a:t>
            </a:r>
          </a:p>
          <a:p>
            <a:pPr lvl="1"/>
            <a:r>
              <a:rPr lang="en-IN" sz="2800" dirty="0"/>
              <a:t>Apps</a:t>
            </a:r>
          </a:p>
          <a:p>
            <a:pPr lvl="2"/>
            <a:r>
              <a:rPr lang="en-IN" sz="2800" dirty="0"/>
              <a:t>Mobile apps</a:t>
            </a:r>
          </a:p>
        </p:txBody>
      </p:sp>
    </p:spTree>
    <p:extLst>
      <p:ext uri="{BB962C8B-B14F-4D97-AF65-F5344CB8AC3E}">
        <p14:creationId xmlns:p14="http://schemas.microsoft.com/office/powerpoint/2010/main" val="418531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spc="-250" dirty="0"/>
              <a:t>Total Cost of Ownership (</a:t>
            </a:r>
            <a:r>
              <a:rPr lang="en-IN" altLang="en-US" spc="-450" dirty="0"/>
              <a:t>T C O</a:t>
            </a:r>
            <a:r>
              <a:rPr lang="en-IN" altLang="en-US" spc="-250" dirty="0"/>
              <a:t>) model</a:t>
            </a:r>
            <a:endParaRPr lang="en-US" sz="2800" spc="-250" dirty="0"/>
          </a:p>
        </p:txBody>
      </p:sp>
      <p:sp>
        <p:nvSpPr>
          <p:cNvPr id="5" name="Content Placeholder 4"/>
          <p:cNvSpPr>
            <a:spLocks noGrp="1"/>
          </p:cNvSpPr>
          <p:nvPr>
            <p:ph idx="1"/>
          </p:nvPr>
        </p:nvSpPr>
        <p:spPr>
          <a:xfrm>
            <a:off x="1981200" y="1295393"/>
            <a:ext cx="8229600" cy="4483279"/>
          </a:xfrm>
        </p:spPr>
        <p:txBody>
          <a:bodyPr>
            <a:spAutoFit/>
          </a:bodyPr>
          <a:lstStyle/>
          <a:p>
            <a:r>
              <a:rPr lang="en-IN" sz="2800" dirty="0"/>
              <a:t>Analyzing direct and indirect costs to determine the actual cost of owning a specific technology</a:t>
            </a:r>
          </a:p>
          <a:p>
            <a:pPr marL="0" indent="0">
              <a:buNone/>
            </a:pPr>
            <a:endParaRPr lang="en-IN" sz="2800" dirty="0"/>
          </a:p>
          <a:p>
            <a:pPr lvl="1"/>
            <a:r>
              <a:rPr lang="en-IN" sz="2800" dirty="0"/>
              <a:t>Direct costs: hardware, software purchase costs</a:t>
            </a:r>
          </a:p>
          <a:p>
            <a:pPr lvl="1"/>
            <a:r>
              <a:rPr lang="en-IN" sz="2800" dirty="0"/>
              <a:t>Indirect costs: </a:t>
            </a:r>
            <a:r>
              <a:rPr lang="en-IN" sz="2800" dirty="0" err="1"/>
              <a:t>ongoing</a:t>
            </a:r>
            <a:r>
              <a:rPr lang="en-IN" sz="2800" dirty="0"/>
              <a:t> administration costs, upgrades, maintenance, etc.</a:t>
            </a:r>
          </a:p>
          <a:p>
            <a:pPr lvl="1"/>
            <a:r>
              <a:rPr lang="en-IN" sz="2800" dirty="0"/>
              <a:t>Hidden costs: support staff, downtime, etc.</a:t>
            </a:r>
          </a:p>
          <a:p>
            <a:pPr marL="457200" lvl="1" indent="0">
              <a:buNone/>
            </a:pPr>
            <a:endParaRPr lang="en-IN" sz="2800" dirty="0"/>
          </a:p>
          <a:p>
            <a:r>
              <a:rPr lang="en-IN" sz="2800" spc="-300" dirty="0"/>
              <a:t>T C O</a:t>
            </a:r>
            <a:r>
              <a:rPr lang="en-IN" sz="2800" dirty="0"/>
              <a:t> can be reduced through increased centralization, standardization of hardware and software resources</a:t>
            </a:r>
            <a:r>
              <a:rPr lang="en-IN" dirty="0"/>
              <a:t>.</a:t>
            </a:r>
          </a:p>
        </p:txBody>
      </p:sp>
    </p:spTree>
    <p:extLst>
      <p:ext uri="{BB962C8B-B14F-4D97-AF65-F5344CB8AC3E}">
        <p14:creationId xmlns:p14="http://schemas.microsoft.com/office/powerpoint/2010/main" val="48109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spc="-250" dirty="0"/>
              <a:t>Using Technology Service Providers</a:t>
            </a:r>
            <a:endParaRPr lang="en-US" sz="2800" spc="-250" dirty="0"/>
          </a:p>
        </p:txBody>
      </p:sp>
      <p:sp>
        <p:nvSpPr>
          <p:cNvPr id="5" name="Content Placeholder 4"/>
          <p:cNvSpPr>
            <a:spLocks noGrp="1"/>
          </p:cNvSpPr>
          <p:nvPr>
            <p:ph idx="1"/>
          </p:nvPr>
        </p:nvSpPr>
        <p:spPr>
          <a:xfrm>
            <a:off x="1981200" y="1295393"/>
            <a:ext cx="8229600" cy="3643562"/>
          </a:xfrm>
        </p:spPr>
        <p:txBody>
          <a:bodyPr>
            <a:spAutoFit/>
          </a:bodyPr>
          <a:lstStyle/>
          <a:p>
            <a:r>
              <a:rPr lang="en-IN" sz="2800" dirty="0"/>
              <a:t>Outsourcing</a:t>
            </a:r>
          </a:p>
          <a:p>
            <a:pPr lvl="1"/>
            <a:r>
              <a:rPr lang="en-IN" sz="2800" dirty="0"/>
              <a:t>Using external provider to run computer </a:t>
            </a:r>
            <a:r>
              <a:rPr lang="en-IN" sz="2800" dirty="0" err="1"/>
              <a:t>center</a:t>
            </a:r>
            <a:r>
              <a:rPr lang="en-IN" sz="2800" dirty="0"/>
              <a:t> and networks</a:t>
            </a:r>
          </a:p>
          <a:p>
            <a:pPr lvl="1"/>
            <a:r>
              <a:rPr lang="en-IN" sz="2800" dirty="0"/>
              <a:t>Offshore software outsourcing</a:t>
            </a:r>
          </a:p>
          <a:p>
            <a:pPr lvl="1"/>
            <a:r>
              <a:rPr lang="en-IN" sz="2800" dirty="0"/>
              <a:t>Service level agreements (</a:t>
            </a:r>
            <a:r>
              <a:rPr lang="en-IN" sz="2800" spc="-300" dirty="0"/>
              <a:t>S L  A </a:t>
            </a:r>
            <a:r>
              <a:rPr lang="en-IN" sz="2800" spc="-250" dirty="0"/>
              <a:t>s</a:t>
            </a:r>
            <a:r>
              <a:rPr lang="en-IN" sz="2800" dirty="0"/>
              <a:t>)</a:t>
            </a:r>
          </a:p>
          <a:p>
            <a:r>
              <a:rPr lang="en-IN" sz="2800" dirty="0"/>
              <a:t>Using cloud services</a:t>
            </a:r>
          </a:p>
          <a:p>
            <a:pPr lvl="1"/>
            <a:r>
              <a:rPr lang="en-IN" sz="2800" dirty="0"/>
              <a:t>Appealing to businesses with smaller </a:t>
            </a:r>
            <a:r>
              <a:rPr lang="en-IN" sz="2800" spc="-300" dirty="0"/>
              <a:t>I T</a:t>
            </a:r>
            <a:r>
              <a:rPr lang="en-IN" sz="2800" dirty="0"/>
              <a:t> budgets</a:t>
            </a:r>
          </a:p>
          <a:p>
            <a:pPr lvl="1"/>
            <a:r>
              <a:rPr lang="en-IN" sz="2800" dirty="0"/>
              <a:t>Pricing is per hour, per-use</a:t>
            </a:r>
          </a:p>
        </p:txBody>
      </p:sp>
    </p:spTree>
    <p:extLst>
      <p:ext uri="{BB962C8B-B14F-4D97-AF65-F5344CB8AC3E}">
        <p14:creationId xmlns:p14="http://schemas.microsoft.com/office/powerpoint/2010/main" val="131831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a:spAutoFit/>
          </a:bodyPr>
          <a:lstStyle/>
          <a:p>
            <a:r>
              <a:rPr lang="en-IN" altLang="en-US" dirty="0"/>
              <a:t>Managing Software Localization for Global Business</a:t>
            </a:r>
            <a:endParaRPr lang="en-US" sz="2800" dirty="0"/>
          </a:p>
        </p:txBody>
      </p:sp>
      <p:sp>
        <p:nvSpPr>
          <p:cNvPr id="5" name="Content Placeholder 4"/>
          <p:cNvSpPr>
            <a:spLocks noGrp="1"/>
          </p:cNvSpPr>
          <p:nvPr>
            <p:ph idx="1"/>
          </p:nvPr>
        </p:nvSpPr>
        <p:spPr>
          <a:xfrm>
            <a:off x="1981200" y="1826463"/>
            <a:ext cx="8229600" cy="3319883"/>
          </a:xfrm>
        </p:spPr>
        <p:txBody>
          <a:bodyPr>
            <a:spAutoFit/>
          </a:bodyPr>
          <a:lstStyle/>
          <a:p>
            <a:r>
              <a:rPr lang="en-IN" altLang="en-US" sz="2800" dirty="0"/>
              <a:t>Software localization</a:t>
            </a:r>
          </a:p>
          <a:p>
            <a:pPr lvl="1"/>
            <a:r>
              <a:rPr lang="en-IN" altLang="en-US" sz="2800" dirty="0"/>
              <a:t>Local language interfaces</a:t>
            </a:r>
          </a:p>
          <a:p>
            <a:pPr lvl="1"/>
            <a:r>
              <a:rPr lang="en-IN" altLang="en-US" sz="2800" dirty="0"/>
              <a:t>Complex software interfaces</a:t>
            </a:r>
          </a:p>
          <a:p>
            <a:r>
              <a:rPr lang="en-IN" altLang="en-US" sz="2800" dirty="0"/>
              <a:t>Differences in local cultures</a:t>
            </a:r>
          </a:p>
          <a:p>
            <a:r>
              <a:rPr lang="en-IN" altLang="en-US" sz="2800" dirty="0"/>
              <a:t>Differences in business processes</a:t>
            </a:r>
          </a:p>
          <a:p>
            <a:r>
              <a:rPr lang="en-IN" altLang="en-US" sz="2800" dirty="0"/>
              <a:t>These factors add to </a:t>
            </a:r>
            <a:r>
              <a:rPr lang="en-IN" altLang="en-US" sz="2800" spc="-300" dirty="0"/>
              <a:t>T C O</a:t>
            </a:r>
            <a:r>
              <a:rPr lang="en-IN" altLang="en-US" sz="2800" dirty="0"/>
              <a:t> of using technology service providers</a:t>
            </a:r>
          </a:p>
        </p:txBody>
      </p:sp>
    </p:spTree>
    <p:extLst>
      <p:ext uri="{BB962C8B-B14F-4D97-AF65-F5344CB8AC3E}">
        <p14:creationId xmlns:p14="http://schemas.microsoft.com/office/powerpoint/2010/main" val="14529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Infrastructure Components</a:t>
            </a:r>
            <a:endParaRPr lang="en-US" sz="2800" dirty="0"/>
          </a:p>
        </p:txBody>
      </p:sp>
      <p:sp>
        <p:nvSpPr>
          <p:cNvPr id="5" name="Content Placeholder 4"/>
          <p:cNvSpPr>
            <a:spLocks noGrp="1"/>
          </p:cNvSpPr>
          <p:nvPr>
            <p:ph idx="1"/>
          </p:nvPr>
        </p:nvSpPr>
        <p:spPr>
          <a:xfrm>
            <a:off x="1189973" y="1295392"/>
            <a:ext cx="10221237" cy="4675639"/>
          </a:xfrm>
        </p:spPr>
        <p:txBody>
          <a:bodyPr wrap="square">
            <a:spAutoFit/>
          </a:bodyPr>
          <a:lstStyle/>
          <a:p>
            <a:r>
              <a:rPr lang="en-IN" sz="2800" spc="-300" dirty="0"/>
              <a:t>I T </a:t>
            </a:r>
            <a:r>
              <a:rPr lang="en-IN" sz="2800" spc="-250" dirty="0"/>
              <a:t> </a:t>
            </a:r>
            <a:r>
              <a:rPr lang="en-IN" sz="2800" dirty="0"/>
              <a:t>infrastructure</a:t>
            </a:r>
          </a:p>
          <a:p>
            <a:pPr lvl="1"/>
            <a:r>
              <a:rPr lang="en-IN" sz="2800" dirty="0"/>
              <a:t>Platform for supporting all information systems in the business</a:t>
            </a:r>
          </a:p>
          <a:p>
            <a:pPr lvl="0" hangingPunct="0"/>
            <a:r>
              <a:rPr lang="en-US" sz="2800" b="1" dirty="0"/>
              <a:t>Hardware:</a:t>
            </a:r>
            <a:r>
              <a:rPr lang="en-US" sz="2800" dirty="0"/>
              <a:t> Input, processing, output, storage, and delivery</a:t>
            </a:r>
          </a:p>
          <a:p>
            <a:pPr lvl="0" hangingPunct="0"/>
            <a:r>
              <a:rPr lang="en-US" sz="2800" b="1" dirty="0"/>
              <a:t>Software:</a:t>
            </a:r>
            <a:r>
              <a:rPr lang="en-US" sz="2800" dirty="0"/>
              <a:t> System software, application software, and enterprise integration</a:t>
            </a:r>
          </a:p>
          <a:p>
            <a:pPr lvl="0" hangingPunct="0"/>
            <a:r>
              <a:rPr lang="en-US" sz="2800" b="1" dirty="0"/>
              <a:t>Data management technology:</a:t>
            </a:r>
            <a:r>
              <a:rPr lang="en-US" sz="2800" dirty="0"/>
              <a:t> Organize and deliver data</a:t>
            </a:r>
          </a:p>
          <a:p>
            <a:pPr lvl="0" hangingPunct="0"/>
            <a:r>
              <a:rPr lang="en-US" sz="2800" b="1" dirty="0"/>
              <a:t>Networking and telecommunications technology:</a:t>
            </a:r>
            <a:r>
              <a:rPr lang="en-US" sz="2800" dirty="0"/>
              <a:t> Data, voice, audio, and video</a:t>
            </a:r>
          </a:p>
          <a:p>
            <a:pPr lvl="0" hangingPunct="0"/>
            <a:r>
              <a:rPr lang="en-US" sz="2800" b="1" dirty="0"/>
              <a:t>Technology services:</a:t>
            </a:r>
            <a:r>
              <a:rPr lang="en-US" sz="2800" dirty="0"/>
              <a:t> Run and manage infrastructure and train users</a:t>
            </a:r>
          </a:p>
        </p:txBody>
      </p:sp>
    </p:spTree>
    <p:extLst>
      <p:ext uri="{BB962C8B-B14F-4D97-AF65-F5344CB8AC3E}">
        <p14:creationId xmlns:p14="http://schemas.microsoft.com/office/powerpoint/2010/main" val="363497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6109"/>
            <a:ext cx="8229600" cy="1311128"/>
          </a:xfrm>
        </p:spPr>
        <p:txBody>
          <a:bodyPr>
            <a:spAutoFit/>
          </a:bodyPr>
          <a:lstStyle/>
          <a:p>
            <a:r>
              <a:rPr lang="fr-FR" altLang="en-US" dirty="0"/>
              <a:t>Figure 5.1 </a:t>
            </a:r>
            <a:r>
              <a:rPr lang="fr-FR" altLang="en-US" spc="-450" dirty="0"/>
              <a:t>I T</a:t>
            </a:r>
            <a:r>
              <a:rPr lang="fr-FR" altLang="en-US" dirty="0"/>
              <a:t> Infrastructure Components</a:t>
            </a:r>
            <a:endParaRPr lang="en-US" sz="2800" dirty="0"/>
          </a:p>
        </p:txBody>
      </p:sp>
      <p:pic>
        <p:nvPicPr>
          <p:cNvPr id="5" name="Picture 4" descr="A diagram shows the components of an I T infrastructure as follows. Hardware, Software, Data management, Networking and Services."/>
          <p:cNvPicPr>
            <a:picLocks noChangeAspect="1"/>
          </p:cNvPicPr>
          <p:nvPr/>
        </p:nvPicPr>
        <p:blipFill rotWithShape="1">
          <a:blip r:embed="rId3">
            <a:extLst>
              <a:ext uri="{28A0092B-C50C-407E-A947-70E740481C1C}">
                <a14:useLocalDpi xmlns:a14="http://schemas.microsoft.com/office/drawing/2010/main"/>
              </a:ext>
            </a:extLst>
          </a:blip>
          <a:srcRect b="4426"/>
          <a:stretch/>
        </p:blipFill>
        <p:spPr>
          <a:xfrm>
            <a:off x="3740732" y="1645457"/>
            <a:ext cx="4710536" cy="4747835"/>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dirty="0"/>
              <a:t>Types of Computers</a:t>
            </a:r>
            <a:endParaRPr lang="en-US" sz="2800" dirty="0"/>
          </a:p>
        </p:txBody>
      </p:sp>
      <p:sp>
        <p:nvSpPr>
          <p:cNvPr id="5" name="Content Placeholder 4"/>
          <p:cNvSpPr>
            <a:spLocks noGrp="1"/>
          </p:cNvSpPr>
          <p:nvPr>
            <p:ph idx="1"/>
          </p:nvPr>
        </p:nvSpPr>
        <p:spPr>
          <a:xfrm>
            <a:off x="1089765" y="1295393"/>
            <a:ext cx="10146082" cy="4722318"/>
          </a:xfrm>
        </p:spPr>
        <p:txBody>
          <a:bodyPr wrap="square">
            <a:spAutoFit/>
          </a:bodyPr>
          <a:lstStyle/>
          <a:p>
            <a:r>
              <a:rPr lang="en-IN" sz="2800" b="1" dirty="0"/>
              <a:t>Personal computers and mobile devices: </a:t>
            </a:r>
            <a:r>
              <a:rPr lang="en-US" dirty="0"/>
              <a:t>Includes desktops, laptops, </a:t>
            </a:r>
            <a:endParaRPr lang="en-IN" sz="2800" dirty="0"/>
          </a:p>
          <a:p>
            <a:r>
              <a:rPr lang="en-IN" sz="2800" b="1" dirty="0"/>
              <a:t>Workstations: </a:t>
            </a:r>
            <a:r>
              <a:rPr lang="en-US" dirty="0"/>
              <a:t>Has more computing capacity in its CPU to support large graphics files </a:t>
            </a:r>
            <a:endParaRPr lang="en-IN" sz="2800" dirty="0"/>
          </a:p>
          <a:p>
            <a:r>
              <a:rPr lang="en-IN" sz="2800" b="1" dirty="0"/>
              <a:t>Servers: </a:t>
            </a:r>
            <a:r>
              <a:rPr lang="en-US" dirty="0"/>
              <a:t>Used primarily in networks</a:t>
            </a:r>
            <a:endParaRPr lang="en-IN" sz="2800" dirty="0"/>
          </a:p>
          <a:p>
            <a:r>
              <a:rPr lang="en-IN" sz="2800" b="1" dirty="0"/>
              <a:t>Mainframes: </a:t>
            </a:r>
            <a:r>
              <a:rPr lang="en-US" dirty="0"/>
              <a:t>Has the necessary power and speed to process thousands and millions of transactions </a:t>
            </a:r>
            <a:endParaRPr lang="en-IN" sz="2800" dirty="0"/>
          </a:p>
          <a:p>
            <a:r>
              <a:rPr lang="en-IN" sz="2800" b="1" dirty="0"/>
              <a:t>Supercomputers: </a:t>
            </a:r>
            <a:r>
              <a:rPr lang="en-US" dirty="0"/>
              <a:t>Specially designed and more sophisticated computers used for tasks requiring extremely rapid and complex calculations. </a:t>
            </a:r>
          </a:p>
          <a:p>
            <a:r>
              <a:rPr lang="en-IN" sz="2800" b="1" dirty="0"/>
              <a:t>Grid computing: </a:t>
            </a:r>
            <a:r>
              <a:rPr lang="en-US" dirty="0"/>
              <a:t>Geographically remote computers connected into a single network to create a “virtual supercomputer” by combining the computational power of all computers on the grid.</a:t>
            </a:r>
            <a:endParaRPr lang="en-IN" sz="2800" dirty="0"/>
          </a:p>
        </p:txBody>
      </p:sp>
    </p:spTree>
    <p:extLst>
      <p:ext uri="{BB962C8B-B14F-4D97-AF65-F5344CB8AC3E}">
        <p14:creationId xmlns:p14="http://schemas.microsoft.com/office/powerpoint/2010/main" val="324671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dirty="0"/>
              <a:t>Client/Server Computing</a:t>
            </a:r>
            <a:endParaRPr lang="en-US" sz="2800" dirty="0"/>
          </a:p>
        </p:txBody>
      </p:sp>
      <p:sp>
        <p:nvSpPr>
          <p:cNvPr id="5" name="Content Placeholder 4"/>
          <p:cNvSpPr>
            <a:spLocks noGrp="1"/>
          </p:cNvSpPr>
          <p:nvPr>
            <p:ph idx="1"/>
          </p:nvPr>
        </p:nvSpPr>
        <p:spPr>
          <a:xfrm>
            <a:off x="1981200" y="1295392"/>
            <a:ext cx="8229600" cy="3669723"/>
          </a:xfrm>
        </p:spPr>
        <p:txBody>
          <a:bodyPr>
            <a:spAutoFit/>
          </a:bodyPr>
          <a:lstStyle/>
          <a:p>
            <a:r>
              <a:rPr lang="en-IN" sz="2800" dirty="0"/>
              <a:t>Form of distributed computing</a:t>
            </a:r>
          </a:p>
          <a:p>
            <a:r>
              <a:rPr lang="en-IN" sz="2800" dirty="0"/>
              <a:t>Splits processing between “clients” and “servers”</a:t>
            </a:r>
          </a:p>
          <a:p>
            <a:pPr lvl="1"/>
            <a:r>
              <a:rPr lang="en-US" dirty="0"/>
              <a:t>each machine is assigned functions it is best suited to perform.</a:t>
            </a:r>
            <a:endParaRPr lang="en-IN" sz="2600" dirty="0"/>
          </a:p>
          <a:p>
            <a:r>
              <a:rPr lang="en-IN" sz="2800" dirty="0"/>
              <a:t>Two-tiered client/server architecture</a:t>
            </a:r>
          </a:p>
          <a:p>
            <a:pPr lvl="1"/>
            <a:r>
              <a:rPr lang="en-US" dirty="0"/>
              <a:t>It consists of a client computer networked to a server computer</a:t>
            </a:r>
            <a:endParaRPr lang="en-IN" sz="2600" dirty="0"/>
          </a:p>
          <a:p>
            <a:r>
              <a:rPr lang="en-IN" sz="2800" dirty="0"/>
              <a:t>Multi-tiered client/server architecture (N-tier)</a:t>
            </a:r>
          </a:p>
          <a:p>
            <a:pPr lvl="1"/>
            <a:r>
              <a:rPr lang="en-IN" sz="2800" dirty="0"/>
              <a:t>Web servers</a:t>
            </a:r>
          </a:p>
          <a:p>
            <a:pPr lvl="1"/>
            <a:r>
              <a:rPr lang="en-IN" sz="2800" dirty="0"/>
              <a:t>Application servers</a:t>
            </a:r>
          </a:p>
        </p:txBody>
      </p:sp>
    </p:spTree>
    <p:extLst>
      <p:ext uri="{BB962C8B-B14F-4D97-AF65-F5344CB8AC3E}">
        <p14:creationId xmlns:p14="http://schemas.microsoft.com/office/powerpoint/2010/main" val="310999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73810"/>
            <a:ext cx="8229600" cy="701731"/>
          </a:xfrm>
        </p:spPr>
        <p:txBody>
          <a:bodyPr>
            <a:spAutoFit/>
          </a:bodyPr>
          <a:lstStyle/>
          <a:p>
            <a:r>
              <a:rPr lang="fr-FR" altLang="en-US" dirty="0"/>
              <a:t>Figure 5.2 Client/Server </a:t>
            </a:r>
            <a:r>
              <a:rPr lang="fr-FR" altLang="en-US" dirty="0" err="1"/>
              <a:t>Computing</a:t>
            </a:r>
            <a:endParaRPr lang="en-US" sz="2800" dirty="0"/>
          </a:p>
        </p:txBody>
      </p:sp>
      <p:pic>
        <p:nvPicPr>
          <p:cNvPr id="6" name="Picture 5" descr="A diagram shows the process of the client and server computing. The diagram shows client at one end and server at the other end with an arrow from client to server labeled as Requests and an arrow from server to client labeled as Data and Services. The points shown below the client are User Interface and Application function. The points shown below the server are Data, Application function, and Network resource."/>
          <p:cNvPicPr>
            <a:picLocks noChangeAspect="1"/>
          </p:cNvPicPr>
          <p:nvPr/>
        </p:nvPicPr>
        <p:blipFill rotWithShape="1">
          <a:blip r:embed="rId3">
            <a:extLst>
              <a:ext uri="{28A0092B-C50C-407E-A947-70E740481C1C}">
                <a14:useLocalDpi xmlns:a14="http://schemas.microsoft.com/office/drawing/2010/main"/>
              </a:ext>
            </a:extLst>
          </a:blip>
          <a:srcRect b="6528"/>
          <a:stretch/>
        </p:blipFill>
        <p:spPr>
          <a:xfrm>
            <a:off x="1991944" y="1524001"/>
            <a:ext cx="8182580" cy="4053061"/>
          </a:xfrm>
          <a:prstGeom prst="rect">
            <a:avLst/>
          </a:prstGeom>
        </p:spPr>
      </p:pic>
    </p:spTree>
    <p:extLst>
      <p:ext uri="{BB962C8B-B14F-4D97-AF65-F5344CB8AC3E}">
        <p14:creationId xmlns:p14="http://schemas.microsoft.com/office/powerpoint/2010/main" val="267689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46109"/>
            <a:ext cx="8229600" cy="1311128"/>
          </a:xfrm>
        </p:spPr>
        <p:txBody>
          <a:bodyPr>
            <a:spAutoFit/>
          </a:bodyPr>
          <a:lstStyle/>
          <a:p>
            <a:r>
              <a:rPr lang="en-IN" altLang="en-US" dirty="0"/>
              <a:t>Figure 5.3 A </a:t>
            </a:r>
            <a:r>
              <a:rPr lang="en-IN" altLang="en-US" dirty="0" err="1"/>
              <a:t>Multitiered</a:t>
            </a:r>
            <a:r>
              <a:rPr lang="en-IN" altLang="en-US" dirty="0"/>
              <a:t> Client/Server Network (N-Tier)</a:t>
            </a:r>
            <a:endParaRPr lang="en-US" sz="2800" dirty="0"/>
          </a:p>
        </p:txBody>
      </p:sp>
      <p:pic>
        <p:nvPicPr>
          <p:cNvPr id="5" name="Picture 4" descr="A diagram depicts a multi-tiered client and server network, or N-Tier. The diagram shows the client and web server connected to each other through the Internet. A two-way arrow is shown between the Web Server and Application Server, Application Server and Sale, Production, Account, H R, and Sale, Production, Account, H R and Data."/>
          <p:cNvPicPr>
            <a:picLocks noChangeAspect="1"/>
          </p:cNvPicPr>
          <p:nvPr/>
        </p:nvPicPr>
        <p:blipFill rotWithShape="1">
          <a:blip r:embed="rId3" cstate="screen">
            <a:extLst>
              <a:ext uri="{28A0092B-C50C-407E-A947-70E740481C1C}">
                <a14:useLocalDpi xmlns:a14="http://schemas.microsoft.com/office/drawing/2010/main"/>
              </a:ext>
            </a:extLst>
          </a:blip>
          <a:srcRect b="4085"/>
          <a:stretch/>
        </p:blipFill>
        <p:spPr>
          <a:xfrm>
            <a:off x="2006360" y="1899194"/>
            <a:ext cx="8179278" cy="3360490"/>
          </a:xfrm>
          <a:prstGeom prst="rect">
            <a:avLst/>
          </a:prstGeom>
        </p:spPr>
      </p:pic>
    </p:spTree>
    <p:extLst>
      <p:ext uri="{BB962C8B-B14F-4D97-AF65-F5344CB8AC3E}">
        <p14:creationId xmlns:p14="http://schemas.microsoft.com/office/powerpoint/2010/main" val="306501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1207"/>
            <a:ext cx="8229600" cy="1311128"/>
          </a:xfrm>
        </p:spPr>
        <p:txBody>
          <a:bodyPr>
            <a:spAutoFit/>
          </a:bodyPr>
          <a:lstStyle/>
          <a:p>
            <a:r>
              <a:rPr lang="en-IN" altLang="en-US" dirty="0"/>
              <a:t>Storage, Input, and Output Technology</a:t>
            </a:r>
            <a:endParaRPr lang="en-US" sz="2800" dirty="0"/>
          </a:p>
        </p:txBody>
      </p:sp>
      <p:sp>
        <p:nvSpPr>
          <p:cNvPr id="5" name="Content Placeholder 4"/>
          <p:cNvSpPr>
            <a:spLocks noGrp="1"/>
          </p:cNvSpPr>
          <p:nvPr>
            <p:ph idx="1"/>
          </p:nvPr>
        </p:nvSpPr>
        <p:spPr>
          <a:xfrm>
            <a:off x="1981200" y="1771651"/>
            <a:ext cx="8229600" cy="4223720"/>
          </a:xfrm>
        </p:spPr>
        <p:txBody>
          <a:bodyPr>
            <a:spAutoFit/>
          </a:bodyPr>
          <a:lstStyle/>
          <a:p>
            <a:pPr indent="-255600"/>
            <a:r>
              <a:rPr lang="en-IN" sz="2800" dirty="0"/>
              <a:t>Primary secondary storage technologies</a:t>
            </a:r>
          </a:p>
          <a:p>
            <a:pPr lvl="1" indent="-255600"/>
            <a:r>
              <a:rPr lang="en-IN" sz="2800" dirty="0"/>
              <a:t>Magnetic disk</a:t>
            </a:r>
          </a:p>
          <a:p>
            <a:pPr lvl="2" indent="-255600"/>
            <a:r>
              <a:rPr lang="en-US" sz="2800" dirty="0"/>
              <a:t>Solid state drives </a:t>
            </a:r>
            <a:r>
              <a:rPr lang="en-IN" sz="2800" spc="-300" dirty="0"/>
              <a:t>S </a:t>
            </a:r>
            <a:r>
              <a:rPr lang="en-IN" sz="2800" spc="-300" dirty="0" err="1"/>
              <a:t>S</a:t>
            </a:r>
            <a:r>
              <a:rPr lang="en-IN" sz="2800" spc="-300" dirty="0"/>
              <a:t> D s</a:t>
            </a:r>
          </a:p>
          <a:p>
            <a:pPr lvl="1" indent="-255600"/>
            <a:r>
              <a:rPr lang="en-IN" sz="2800" dirty="0"/>
              <a:t>Optical disks</a:t>
            </a:r>
          </a:p>
          <a:p>
            <a:pPr lvl="1" indent="-255600"/>
            <a:r>
              <a:rPr lang="en-IN" sz="2800" dirty="0"/>
              <a:t>Magnetic tape</a:t>
            </a:r>
          </a:p>
          <a:p>
            <a:pPr indent="-255600"/>
            <a:r>
              <a:rPr lang="en-IN" sz="2800" dirty="0"/>
              <a:t>Input devices</a:t>
            </a:r>
          </a:p>
          <a:p>
            <a:pPr lvl="1" indent="-255600"/>
            <a:r>
              <a:rPr lang="en-IN" sz="2800" dirty="0"/>
              <a:t>E.g. keyboard</a:t>
            </a:r>
          </a:p>
          <a:p>
            <a:pPr indent="-255600"/>
            <a:r>
              <a:rPr lang="en-IN" sz="2800" dirty="0"/>
              <a:t>Output devices</a:t>
            </a:r>
          </a:p>
          <a:p>
            <a:pPr lvl="1" indent="-255600"/>
            <a:r>
              <a:rPr lang="en-IN" sz="2800" dirty="0"/>
              <a:t>E.g. monitor</a:t>
            </a:r>
          </a:p>
        </p:txBody>
      </p:sp>
    </p:spTree>
    <p:extLst>
      <p:ext uri="{BB962C8B-B14F-4D97-AF65-F5344CB8AC3E}">
        <p14:creationId xmlns:p14="http://schemas.microsoft.com/office/powerpoint/2010/main" val="306728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5902</TotalTime>
  <Words>1259</Words>
  <Application>Microsoft Office PowerPoint</Application>
  <PresentationFormat>Widescreen</PresentationFormat>
  <Paragraphs>175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 T Infrastructure: Hardware and Software  </vt:lpstr>
      <vt:lpstr>Learning Objectives</vt:lpstr>
      <vt:lpstr>Infrastructure Components</vt:lpstr>
      <vt:lpstr>Figure 5.1 I T Infrastructure Components</vt:lpstr>
      <vt:lpstr>Types of Computers</vt:lpstr>
      <vt:lpstr>Client/Server Computing</vt:lpstr>
      <vt:lpstr>Figure 5.2 Client/Server Computing</vt:lpstr>
      <vt:lpstr>Figure 5.3 A Multitiered Client/Server Network (N-Tier)</vt:lpstr>
      <vt:lpstr>Storage, Input, and Output Technology</vt:lpstr>
      <vt:lpstr>Contemporary Hardware Trends</vt:lpstr>
      <vt:lpstr>Figure 5.4 Cloud Computing Platform</vt:lpstr>
      <vt:lpstr>AWS</vt:lpstr>
      <vt:lpstr>Figure 5.5 Major Amazon Web Services</vt:lpstr>
      <vt:lpstr>Figure 5.6 The Major Types of Software</vt:lpstr>
      <vt:lpstr>Operating System Software</vt:lpstr>
      <vt:lpstr>Application Software and Desktop Productivity Tools (1 of 2)</vt:lpstr>
      <vt:lpstr>Application Software and Desktop Productivity Tools (2 of 2)</vt:lpstr>
      <vt:lpstr>Figure 5.7 Spreadsheet Software</vt:lpstr>
      <vt:lpstr>H T M L  and H T M L 5</vt:lpstr>
      <vt:lpstr>Software Trends</vt:lpstr>
      <vt:lpstr>Total Cost of Ownership (T C O) model</vt:lpstr>
      <vt:lpstr>Using Technology Service Providers</vt:lpstr>
      <vt:lpstr>Managing Software Localization for Global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abazarah2015@gmail.com</dc:creator>
  <cp:lastModifiedBy>abazarah2015@gmail.com</cp:lastModifiedBy>
  <cp:revision>24</cp:revision>
  <dcterms:created xsi:type="dcterms:W3CDTF">2019-10-05T15:36:11Z</dcterms:created>
  <dcterms:modified xsi:type="dcterms:W3CDTF">2020-02-29T16:24:18Z</dcterms:modified>
</cp:coreProperties>
</file>