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506" r:id="rId2"/>
    <p:sldId id="380" r:id="rId3"/>
    <p:sldId id="518" r:id="rId4"/>
    <p:sldId id="525" r:id="rId5"/>
    <p:sldId id="520" r:id="rId6"/>
    <p:sldId id="524" r:id="rId7"/>
    <p:sldId id="523" r:id="rId8"/>
    <p:sldId id="521" r:id="rId9"/>
    <p:sldId id="522"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9" r:id="rId23"/>
    <p:sldId id="540" r:id="rId24"/>
    <p:sldId id="541" r:id="rId25"/>
    <p:sldId id="542" r:id="rId26"/>
    <p:sldId id="543" r:id="rId27"/>
    <p:sldId id="544" r:id="rId28"/>
    <p:sldId id="545" r:id="rId29"/>
    <p:sldId id="547" r:id="rId30"/>
    <p:sldId id="550" r:id="rId31"/>
    <p:sldId id="551" r:id="rId32"/>
    <p:sldId id="552" r:id="rId33"/>
    <p:sldId id="553" r:id="rId34"/>
    <p:sldId id="554" r:id="rId35"/>
    <p:sldId id="55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548" autoAdjust="0"/>
  </p:normalViewPr>
  <p:slideViewPr>
    <p:cSldViewPr snapToGrid="0">
      <p:cViewPr varScale="1">
        <p:scale>
          <a:sx n="46" d="100"/>
          <a:sy n="46" d="100"/>
        </p:scale>
        <p:origin x="142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8A646-D226-4AD0-9226-6385FB50340B}"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7C292-055D-4043-A195-F1BA07A35CF9}" type="slidenum">
              <a:rPr lang="en-US" smtClean="0"/>
              <a:t>‹#›</a:t>
            </a:fld>
            <a:endParaRPr lang="en-US"/>
          </a:p>
        </p:txBody>
      </p:sp>
    </p:spTree>
    <p:extLst>
      <p:ext uri="{BB962C8B-B14F-4D97-AF65-F5344CB8AC3E}">
        <p14:creationId xmlns:p14="http://schemas.microsoft.com/office/powerpoint/2010/main" val="3356697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6.5,</a:t>
            </a:r>
            <a:r>
              <a:rPr lang="en-US" altLang="en-US" baseline="0" dirty="0"/>
              <a:t> Page </a:t>
            </a:r>
            <a:r>
              <a:rPr lang="en-US" altLang="en-US" i="0" baseline="0" dirty="0">
                <a:solidFill>
                  <a:srgbClr val="FF0000"/>
                </a:solidFill>
              </a:rPr>
              <a:t>201</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The shaded areas show which data came from the ORDER, SUPPLIER, and LINE_ITEM tables. The database does not maintain data on extended price or order total because they can be derived from other data in the tables.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6.6,</a:t>
            </a:r>
            <a:r>
              <a:rPr lang="en-US" altLang="en-US" baseline="0" dirty="0"/>
              <a:t> Page </a:t>
            </a:r>
            <a:r>
              <a:rPr lang="en-US" altLang="en-US" i="0" baseline="0" dirty="0">
                <a:solidFill>
                  <a:srgbClr val="FF0000"/>
                </a:solidFill>
              </a:rPr>
              <a:t>202</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The final design of the database for suppliers, parts, and orders has four tables. The LINE_ITEM table is a join table that eliminates the many-to-many relationship between ORDER and PART.</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6.7,</a:t>
            </a:r>
            <a:r>
              <a:rPr lang="en-US" altLang="en-US" baseline="0" dirty="0"/>
              <a:t> Page </a:t>
            </a:r>
            <a:r>
              <a:rPr lang="en-US" altLang="en-US" i="0" baseline="0" dirty="0">
                <a:solidFill>
                  <a:srgbClr val="FF0000"/>
                </a:solidFill>
              </a:rPr>
              <a:t>203</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This diagram shows the relationship between the SUPPLIER, PART, LINE_ITEM, and ORDER entities.</a:t>
            </a:r>
          </a:p>
          <a:p>
            <a:endParaRPr lang="en-US" sz="1200" b="0" i="1"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shows an example of an entity relationship diagram. It shows that one ORDER can contain many LINE_ITEMs. (A PART can be ordered many times and appear many times as a line item in a single order.) Each LINE ITEM can contain only one PART. Each PART can have only one SUPPLIER, but many PARTs can be provided by the same SUPPLIER.</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6.8,</a:t>
            </a:r>
            <a:r>
              <a:rPr lang="en-US" altLang="en-US" baseline="0" dirty="0"/>
              <a:t> Page </a:t>
            </a:r>
            <a:r>
              <a:rPr lang="en-US" altLang="en-US" i="0" baseline="0" dirty="0">
                <a:solidFill>
                  <a:srgbClr val="FF0000"/>
                </a:solidFill>
              </a:rPr>
              <a:t>204</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A single human resources database provides many views of data, depending on the information requirements of the user. Illustrated here are two possible views, one of interest to a benefits specialist and one of interest to a member of the company’s payroll department.</a:t>
            </a:r>
          </a:p>
          <a:p>
            <a:endParaRPr lang="en-US" sz="1200" b="0" i="1"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what is meant by providing different logical views of data. The orange rectangles represent two different views in an HR database, one for reviewing employee benefits, the other for accessing payroll records. The students can think of the green cylinder as the physical view, which shows how the data are actually organized and stored on the physical media. The physical data do not change, but a DBMS can create many different logical views to suit different needs of users.</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6.9,</a:t>
            </a:r>
            <a:r>
              <a:rPr lang="en-US" altLang="en-US" baseline="0" dirty="0"/>
              <a:t> Page </a:t>
            </a:r>
            <a:r>
              <a:rPr lang="en-US" altLang="en-US" i="0" baseline="0" dirty="0">
                <a:solidFill>
                  <a:srgbClr val="FF0000"/>
                </a:solidFill>
              </a:rPr>
              <a:t>205</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The select, join, and project operations enable data from two tables to be combined and only selected attributes to be displayed.</a:t>
            </a:r>
          </a:p>
          <a:p>
            <a:endParaRPr lang="en-US" sz="1200" b="0" i="1"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result from combining the select, join, and project operations to create a subset of data. The SELECT operation retrieves just those parts in the PART table whose part number is 137 or 150. The JOIN operation uses the foreign key of the </a:t>
            </a:r>
            <a:r>
              <a:rPr lang="en-US" altLang="en-US" dirty="0" err="1">
                <a:latin typeface="Times New Roman" panose="02020603050405020304" pitchFamily="18" charset="0"/>
              </a:rPr>
              <a:t>Supplier_Number</a:t>
            </a:r>
            <a:r>
              <a:rPr lang="en-US" altLang="en-US" dirty="0">
                <a:latin typeface="Times New Roman" panose="02020603050405020304" pitchFamily="18" charset="0"/>
              </a:rPr>
              <a:t> provided by the PART table to locate supplier data from the Supplier Table for just those records selected in the SELECT operation. Finally, the PROJECT operation limits the columns to be shown to be simply the part number, part name, supplier number, and supplier name (orange rectangle).</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One important function of databases is to bring about common definitions of entities and attributes, like what is a fiscal year, how to express date of hire, and defining </a:t>
            </a:r>
            <a:r>
              <a:rPr lang="ja-JP" altLang="en-US" dirty="0">
                <a:latin typeface="Times New Roman" panose="02020603050405020304" pitchFamily="18" charset="0"/>
              </a:rPr>
              <a:t>“</a:t>
            </a:r>
            <a:r>
              <a:rPr lang="en-US" altLang="ja-JP" dirty="0">
                <a:latin typeface="Times New Roman" panose="02020603050405020304" pitchFamily="18" charset="0"/>
              </a:rPr>
              <a:t>business location.</a:t>
            </a:r>
            <a:r>
              <a:rPr lang="ja-JP" altLang="en-US" dirty="0">
                <a:latin typeface="Times New Roman" panose="02020603050405020304" pitchFamily="18" charset="0"/>
              </a:rPr>
              <a:t>”</a:t>
            </a:r>
            <a:r>
              <a:rPr lang="en-US" altLang="ja-JP" dirty="0">
                <a:latin typeface="Times New Roman" panose="02020603050405020304" pitchFamily="18" charset="0"/>
              </a:rPr>
              <a:t> In pre-database environments, and even in global companies, these definitions vary from one location to another.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6.10,</a:t>
            </a:r>
            <a:r>
              <a:rPr lang="en-US" altLang="en-US" baseline="0" dirty="0"/>
              <a:t> Page </a:t>
            </a:r>
            <a:r>
              <a:rPr lang="en-US" altLang="en-US" i="0" baseline="0" dirty="0">
                <a:solidFill>
                  <a:srgbClr val="FF0000"/>
                </a:solidFill>
              </a:rPr>
              <a:t>206</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Microsoft Access has a rudimentary data dictionary capability that displays information about the size, format, and other characteristics of each field in a database. Displayed here is the information maintained in the SUPPLIER table. The small key icon to the left of </a:t>
            </a:r>
            <a:r>
              <a:rPr lang="en-US" sz="1200" b="0" i="1" u="none" strike="noStrike" kern="1200" cap="none" baseline="0" dirty="0" err="1">
                <a:solidFill>
                  <a:schemeClr val="tx1"/>
                </a:solidFill>
                <a:latin typeface="+mn-lt"/>
                <a:ea typeface="Arial"/>
                <a:cs typeface="Arial"/>
                <a:sym typeface="Arial"/>
              </a:rPr>
              <a:t>Supplier_Number</a:t>
            </a:r>
            <a:r>
              <a:rPr lang="en-US" sz="1200" b="0" i="1" u="none" strike="noStrike" kern="1200" cap="none" baseline="0" dirty="0">
                <a:solidFill>
                  <a:schemeClr val="tx1"/>
                </a:solidFill>
                <a:latin typeface="+mn-lt"/>
                <a:ea typeface="Arial"/>
                <a:cs typeface="Arial"/>
                <a:sym typeface="Arial"/>
              </a:rPr>
              <a:t> indicates that it is a key field.</a:t>
            </a:r>
          </a:p>
          <a:p>
            <a:endParaRPr lang="en-US" sz="1200" b="0" i="1"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shows the data dictionary capability of Microsoft Access. For the field </a:t>
            </a:r>
            <a:r>
              <a:rPr lang="ja-JP" altLang="en-US" dirty="0">
                <a:latin typeface="Times New Roman" panose="02020603050405020304" pitchFamily="18" charset="0"/>
              </a:rPr>
              <a:t>“</a:t>
            </a:r>
            <a:r>
              <a:rPr lang="en-US" altLang="ja-JP" dirty="0">
                <a:latin typeface="Times New Roman" panose="02020603050405020304" pitchFamily="18" charset="0"/>
              </a:rPr>
              <a:t>Supplier Name</a:t>
            </a:r>
            <a:r>
              <a:rPr lang="ja-JP" altLang="en-US" dirty="0">
                <a:latin typeface="Times New Roman" panose="02020603050405020304" pitchFamily="18" charset="0"/>
              </a:rPr>
              <a:t>”</a:t>
            </a:r>
            <a:r>
              <a:rPr lang="en-US" altLang="ja-JP" dirty="0">
                <a:latin typeface="Times New Roman" panose="02020603050405020304" pitchFamily="18" charset="0"/>
              </a:rPr>
              <a:t> selected in the top pane, definitions can be configured in the General tab in the bottom pane. These General characteristics are Fields Size, Format, Input Mask, Caption, Default Value, Validation Rule, Validation Text, Required, Allow Zero Length, Indexed, Unicode Compression, IME mode, IME Sentence Mode, and Smart Tags.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6.11,</a:t>
            </a:r>
            <a:r>
              <a:rPr lang="en-US" altLang="en-US" baseline="0" dirty="0"/>
              <a:t> Page </a:t>
            </a:r>
            <a:r>
              <a:rPr lang="en-US" altLang="en-US" i="0" baseline="0" dirty="0">
                <a:solidFill>
                  <a:srgbClr val="FF0000"/>
                </a:solidFill>
              </a:rPr>
              <a:t>206</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Illustrated here are the SQL statements for a query to select suppliers for parts 137 or 150. They produce a list with the same results as Figure 6.9.</a:t>
            </a:r>
          </a:p>
          <a:p>
            <a:endParaRPr lang="en-US" sz="1200" b="0" i="1" u="none" strike="noStrike" kern="1200" cap="none" baseline="0" dirty="0">
              <a:solidFill>
                <a:schemeClr val="tx1"/>
              </a:solidFill>
              <a:latin typeface="+mn-lt"/>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6.12,</a:t>
            </a:r>
            <a:r>
              <a:rPr lang="en-US" altLang="en-US" baseline="0" dirty="0"/>
              <a:t> Page </a:t>
            </a:r>
            <a:r>
              <a:rPr lang="en-US" altLang="en-US" i="0" baseline="0" dirty="0">
                <a:solidFill>
                  <a:srgbClr val="FF0000"/>
                </a:solidFill>
              </a:rPr>
              <a:t>207</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Illustrated here is how the query in Figure 6.11 would be constructed using Microsoft Access query-building tools. It shows the tables, fields, and selection criteria used for the query.</a:t>
            </a:r>
          </a:p>
          <a:p>
            <a:endParaRPr lang="en-US" sz="1200" b="0" i="1"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a Microsoft Access query that performs the same operation as the SQL query in the last slide. The query pane at the bottom shows the fields that are requested (Fields), the relevant Tables (Table), the fields that will be displayed in the results (Show), and the criteria limiting the results to Part numbers 137 and 150 (Criteria).</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Modern databases can store enormous amounts of information. Consider that </a:t>
            </a:r>
            <a:r>
              <a:rPr lang="en-US" altLang="en-US" dirty="0" err="1">
                <a:latin typeface="Times New Roman" panose="02020603050405020304" pitchFamily="18" charset="0"/>
              </a:rPr>
              <a:t>PhotoBucket</a:t>
            </a:r>
            <a:r>
              <a:rPr lang="en-US" altLang="en-US" dirty="0">
                <a:latin typeface="Times New Roman" panose="02020603050405020304" pitchFamily="18" charset="0"/>
              </a:rPr>
              <a:t> has 80 billion photos on tap! Yet making sense out of all this data is a challenge for managers. What</a:t>
            </a:r>
            <a:r>
              <a:rPr lang="ja-JP" altLang="en-US" dirty="0">
                <a:latin typeface="Times New Roman" panose="02020603050405020304" pitchFamily="18" charset="0"/>
              </a:rPr>
              <a:t>’</a:t>
            </a:r>
            <a:r>
              <a:rPr lang="en-US" altLang="ja-JP" dirty="0">
                <a:latin typeface="Times New Roman" panose="02020603050405020304" pitchFamily="18" charset="0"/>
              </a:rPr>
              <a:t>s needed are tools to organize the data, analyze, and describe what</a:t>
            </a:r>
            <a:r>
              <a:rPr lang="ja-JP" altLang="en-US" dirty="0">
                <a:latin typeface="Times New Roman" panose="02020603050405020304" pitchFamily="18" charset="0"/>
              </a:rPr>
              <a:t>’</a:t>
            </a:r>
            <a:r>
              <a:rPr lang="en-US" altLang="ja-JP" dirty="0">
                <a:latin typeface="Times New Roman" panose="02020603050405020304" pitchFamily="18" charset="0"/>
              </a:rPr>
              <a:t>s happening in the real world based on the data.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Data warehouses and data marts are two tools that bring data together and move it offline to storage areas where it can be analyzed without interfering with the transaction processing systems that produce the data. Data analysis, business intelligence applications, would slow down transaction processing.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6.13,</a:t>
            </a:r>
            <a:r>
              <a:rPr lang="en-US" altLang="en-US" baseline="0" dirty="0"/>
              <a:t> Page </a:t>
            </a:r>
            <a:r>
              <a:rPr lang="en-US" altLang="en-US" i="0" baseline="0" dirty="0">
                <a:solidFill>
                  <a:srgbClr val="FF0000"/>
                </a:solidFill>
              </a:rPr>
              <a:t>213</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A contemporary business intelligence technology infrastructure features capabilities and tools to manage and analyze large quantities and different types of data from multiple sources. Easy-to-use query and reporting tools for casual business users and more sophisticated analytical toolsets for power users are included.</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With terrorism so much in the news, you might ask students how they imagine federal officials use data mining to identify potential or actual terrorists. For instance, if one was looking for terrorists, what kinds of associations, sequences, classifications, and clusters would you look for.</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6.15,</a:t>
            </a:r>
            <a:r>
              <a:rPr lang="en-US" altLang="en-US" baseline="0" dirty="0"/>
              <a:t> Page </a:t>
            </a:r>
            <a:r>
              <a:rPr lang="en-US" altLang="en-US" i="0" baseline="0" dirty="0">
                <a:solidFill>
                  <a:srgbClr val="FF0000"/>
                </a:solidFill>
              </a:rPr>
              <a:t>216</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Users access an organization’s internal database through the web, using their desktop PCs or mobile devices and web browser software.</a:t>
            </a:r>
          </a:p>
          <a:p>
            <a:endParaRPr lang="en-US" sz="1200" b="0" i="1"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way data is passed from a database through to a user with a Web browser. Ask students to describe what types of data transformation occur between the various appliances; for example, what happens to data between the database and the database server?</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Databases are often collections of dirty data, data that is ambiguous, inaccurate, or incomplete. Before a modern DBMSD system is installed, one large budget item is usually cleaning up the old data in old systems. The size of data quality problems varies from one database to another, but credit record databases usually exhibit a 25 percent rate of quality problems, with 10 percent of the records actually being wrong. Ask students if they are aware of instances where a database was wrong about some person or entity.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6.2,</a:t>
            </a:r>
            <a:r>
              <a:rPr lang="en-US" altLang="en-US" baseline="0" dirty="0"/>
              <a:t> Page </a:t>
            </a:r>
            <a:r>
              <a:rPr lang="en-US" altLang="en-US" i="0" baseline="0" dirty="0">
                <a:solidFill>
                  <a:srgbClr val="FF0000"/>
                </a:solidFill>
              </a:rPr>
              <a:t>199</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A relational database organizes data in the form of two-dimensional tables. Illustrated here is a table for the entity SUPPLIER showing how it represents the entity and its attributes. </a:t>
            </a:r>
            <a:r>
              <a:rPr lang="en-US" sz="1200" b="0" i="1" u="none" strike="noStrike" kern="1200" cap="none" baseline="0" dirty="0" err="1">
                <a:solidFill>
                  <a:schemeClr val="tx1"/>
                </a:solidFill>
                <a:latin typeface="+mn-lt"/>
                <a:ea typeface="Arial"/>
                <a:cs typeface="Arial"/>
                <a:sym typeface="Arial"/>
              </a:rPr>
              <a:t>Supplier_Number</a:t>
            </a:r>
            <a:r>
              <a:rPr lang="en-US" sz="1200" b="0" i="1" u="none" strike="noStrike" kern="1200" cap="none" baseline="0" dirty="0">
                <a:solidFill>
                  <a:schemeClr val="tx1"/>
                </a:solidFill>
                <a:latin typeface="+mn-lt"/>
                <a:ea typeface="Arial"/>
                <a:cs typeface="Arial"/>
                <a:sym typeface="Arial"/>
              </a:rPr>
              <a:t> is the key field.</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6.3,</a:t>
            </a:r>
            <a:r>
              <a:rPr lang="en-US" altLang="en-US" baseline="0" dirty="0"/>
              <a:t> Page </a:t>
            </a:r>
            <a:r>
              <a:rPr lang="en-US" altLang="en-US" i="0" baseline="0" dirty="0">
                <a:solidFill>
                  <a:srgbClr val="FF0000"/>
                </a:solidFill>
              </a:rPr>
              <a:t>199</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Data for the entity PART have their own separate table. </a:t>
            </a:r>
            <a:r>
              <a:rPr lang="en-US" sz="1200" b="0" i="1" u="none" strike="noStrike" kern="1200" cap="none" baseline="0" dirty="0" err="1">
                <a:solidFill>
                  <a:schemeClr val="tx1"/>
                </a:solidFill>
                <a:latin typeface="+mn-lt"/>
                <a:ea typeface="Arial"/>
                <a:cs typeface="Arial"/>
                <a:sym typeface="Arial"/>
              </a:rPr>
              <a:t>Part_Number</a:t>
            </a:r>
            <a:r>
              <a:rPr lang="en-US" sz="1200" b="0" i="1" u="none" strike="noStrike" kern="1200" cap="none" baseline="0" dirty="0">
                <a:solidFill>
                  <a:schemeClr val="tx1"/>
                </a:solidFill>
                <a:latin typeface="+mn-lt"/>
                <a:ea typeface="Arial"/>
                <a:cs typeface="Arial"/>
                <a:sym typeface="Arial"/>
              </a:rPr>
              <a:t> is the primary key and </a:t>
            </a:r>
            <a:r>
              <a:rPr lang="en-US" sz="1200" b="0" i="1" u="none" strike="noStrike" kern="1200" cap="none" baseline="0" dirty="0" err="1">
                <a:solidFill>
                  <a:schemeClr val="tx1"/>
                </a:solidFill>
                <a:latin typeface="+mn-lt"/>
                <a:ea typeface="Arial"/>
                <a:cs typeface="Arial"/>
                <a:sym typeface="Arial"/>
              </a:rPr>
              <a:t>Supplier_Number</a:t>
            </a:r>
            <a:r>
              <a:rPr lang="en-US" sz="1200" b="0" i="1" u="none" strike="noStrike" kern="1200" cap="none" baseline="0" dirty="0">
                <a:solidFill>
                  <a:schemeClr val="tx1"/>
                </a:solidFill>
                <a:latin typeface="+mn-lt"/>
                <a:ea typeface="Arial"/>
                <a:cs typeface="Arial"/>
                <a:sym typeface="Arial"/>
              </a:rPr>
              <a:t> is the foreign key, enabling users to find related information from the SUPPLIER table about the supplier for each part.</a:t>
            </a:r>
          </a:p>
          <a:p>
            <a:endParaRPr lang="en-US" sz="1200" b="0" i="1" u="none" strike="noStrike" kern="1200" cap="none" baseline="0" dirty="0">
              <a:solidFill>
                <a:schemeClr val="tx1"/>
              </a:solidFill>
              <a:latin typeface="+mn-lt"/>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6.4,</a:t>
            </a:r>
            <a:r>
              <a:rPr lang="en-US" altLang="en-US" baseline="0" dirty="0"/>
              <a:t> Page </a:t>
            </a:r>
            <a:r>
              <a:rPr lang="en-US" altLang="en-US" i="0" baseline="0" dirty="0">
                <a:solidFill>
                  <a:srgbClr val="FF0000"/>
                </a:solidFill>
              </a:rPr>
              <a:t>200</a:t>
            </a:r>
            <a:r>
              <a:rPr lang="en-US" altLang="en-US"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r>
              <a:rPr lang="en-US" sz="1200" b="0" i="1" u="none" strike="noStrike" kern="1200" cap="none" baseline="0" dirty="0">
                <a:solidFill>
                  <a:schemeClr val="tx1"/>
                </a:solidFill>
                <a:latin typeface="+mn-lt"/>
                <a:ea typeface="Arial"/>
                <a:cs typeface="Arial"/>
                <a:sym typeface="Arial"/>
              </a:rPr>
              <a:t>This diagram shows the relationship between the entities SUPPLIER and PART.</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E84C-4456-46A4-8F1F-A3E2273BCA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68FB4B-E8A6-4AAC-A57C-6D1A3050F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69A167-F4B8-49E6-9061-69F0755463C0}"/>
              </a:ext>
            </a:extLst>
          </p:cNvPr>
          <p:cNvSpPr>
            <a:spLocks noGrp="1"/>
          </p:cNvSpPr>
          <p:nvPr>
            <p:ph type="dt" sz="half" idx="10"/>
          </p:nvPr>
        </p:nvSpPr>
        <p:spPr/>
        <p:txBody>
          <a:bodyPr/>
          <a:lstStyle/>
          <a:p>
            <a:fld id="{988E8B70-93AF-4C12-A745-2365C618A6F2}" type="datetimeFigureOut">
              <a:rPr lang="en-US" smtClean="0"/>
              <a:t>3/5/2020</a:t>
            </a:fld>
            <a:endParaRPr lang="en-US"/>
          </a:p>
        </p:txBody>
      </p:sp>
      <p:sp>
        <p:nvSpPr>
          <p:cNvPr id="5" name="Footer Placeholder 4">
            <a:extLst>
              <a:ext uri="{FF2B5EF4-FFF2-40B4-BE49-F238E27FC236}">
                <a16:creationId xmlns:a16="http://schemas.microsoft.com/office/drawing/2014/main" id="{1DCEB83D-869F-4C10-97A6-5078EE769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43684-CEC9-4A32-851D-1F23230337A0}"/>
              </a:ext>
            </a:extLst>
          </p:cNvPr>
          <p:cNvSpPr>
            <a:spLocks noGrp="1"/>
          </p:cNvSpPr>
          <p:nvPr>
            <p:ph type="sldNum" sz="quarter" idx="12"/>
          </p:nvPr>
        </p:nvSpPr>
        <p:spPr/>
        <p:txBody>
          <a:bodyPr/>
          <a:lstStyle/>
          <a:p>
            <a:fld id="{9885B625-5935-418C-9EF3-D48F82F98AD6}" type="slidenum">
              <a:rPr lang="en-US" smtClean="0"/>
              <a:t>‹#›</a:t>
            </a:fld>
            <a:endParaRPr lang="en-US"/>
          </a:p>
        </p:txBody>
      </p:sp>
    </p:spTree>
    <p:extLst>
      <p:ext uri="{BB962C8B-B14F-4D97-AF65-F5344CB8AC3E}">
        <p14:creationId xmlns:p14="http://schemas.microsoft.com/office/powerpoint/2010/main" val="79860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120C-3302-43C6-AEF6-77D676C39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06BA22-D04D-4555-AC33-A143CBA3B3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189BF-010C-45D9-8E03-D3C1A6D6C7BD}"/>
              </a:ext>
            </a:extLst>
          </p:cNvPr>
          <p:cNvSpPr>
            <a:spLocks noGrp="1"/>
          </p:cNvSpPr>
          <p:nvPr>
            <p:ph type="dt" sz="half" idx="10"/>
          </p:nvPr>
        </p:nvSpPr>
        <p:spPr/>
        <p:txBody>
          <a:bodyPr/>
          <a:lstStyle/>
          <a:p>
            <a:fld id="{988E8B70-93AF-4C12-A745-2365C618A6F2}" type="datetimeFigureOut">
              <a:rPr lang="en-US" smtClean="0"/>
              <a:t>3/5/2020</a:t>
            </a:fld>
            <a:endParaRPr lang="en-US"/>
          </a:p>
        </p:txBody>
      </p:sp>
      <p:sp>
        <p:nvSpPr>
          <p:cNvPr id="5" name="Footer Placeholder 4">
            <a:extLst>
              <a:ext uri="{FF2B5EF4-FFF2-40B4-BE49-F238E27FC236}">
                <a16:creationId xmlns:a16="http://schemas.microsoft.com/office/drawing/2014/main" id="{BE808365-D3FE-4CDB-9AE5-306BFD152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06C6E-3BC8-493C-BEC4-51D3C66B5A17}"/>
              </a:ext>
            </a:extLst>
          </p:cNvPr>
          <p:cNvSpPr>
            <a:spLocks noGrp="1"/>
          </p:cNvSpPr>
          <p:nvPr>
            <p:ph type="sldNum" sz="quarter" idx="12"/>
          </p:nvPr>
        </p:nvSpPr>
        <p:spPr/>
        <p:txBody>
          <a:bodyPr/>
          <a:lstStyle/>
          <a:p>
            <a:fld id="{9885B625-5935-418C-9EF3-D48F82F98AD6}" type="slidenum">
              <a:rPr lang="en-US" smtClean="0"/>
              <a:t>‹#›</a:t>
            </a:fld>
            <a:endParaRPr lang="en-US"/>
          </a:p>
        </p:txBody>
      </p:sp>
    </p:spTree>
    <p:extLst>
      <p:ext uri="{BB962C8B-B14F-4D97-AF65-F5344CB8AC3E}">
        <p14:creationId xmlns:p14="http://schemas.microsoft.com/office/powerpoint/2010/main" val="151038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CEB3CF-9B8E-47C9-895D-4F7EFA4463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A76520-61B8-4F49-8B9E-425E26B30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A0F26-7F68-4724-9F7F-8C37E9B2ABBE}"/>
              </a:ext>
            </a:extLst>
          </p:cNvPr>
          <p:cNvSpPr>
            <a:spLocks noGrp="1"/>
          </p:cNvSpPr>
          <p:nvPr>
            <p:ph type="dt" sz="half" idx="10"/>
          </p:nvPr>
        </p:nvSpPr>
        <p:spPr/>
        <p:txBody>
          <a:bodyPr/>
          <a:lstStyle/>
          <a:p>
            <a:fld id="{988E8B70-93AF-4C12-A745-2365C618A6F2}" type="datetimeFigureOut">
              <a:rPr lang="en-US" smtClean="0"/>
              <a:t>3/5/2020</a:t>
            </a:fld>
            <a:endParaRPr lang="en-US"/>
          </a:p>
        </p:txBody>
      </p:sp>
      <p:sp>
        <p:nvSpPr>
          <p:cNvPr id="5" name="Footer Placeholder 4">
            <a:extLst>
              <a:ext uri="{FF2B5EF4-FFF2-40B4-BE49-F238E27FC236}">
                <a16:creationId xmlns:a16="http://schemas.microsoft.com/office/drawing/2014/main" id="{7729BCA1-6B6C-4E5C-B047-1C6794309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BD792-D7F1-4FDA-BC5D-3ADAA1815CED}"/>
              </a:ext>
            </a:extLst>
          </p:cNvPr>
          <p:cNvSpPr>
            <a:spLocks noGrp="1"/>
          </p:cNvSpPr>
          <p:nvPr>
            <p:ph type="sldNum" sz="quarter" idx="12"/>
          </p:nvPr>
        </p:nvSpPr>
        <p:spPr/>
        <p:txBody>
          <a:bodyPr/>
          <a:lstStyle/>
          <a:p>
            <a:fld id="{9885B625-5935-418C-9EF3-D48F82F98AD6}" type="slidenum">
              <a:rPr lang="en-US" smtClean="0"/>
              <a:t>‹#›</a:t>
            </a:fld>
            <a:endParaRPr lang="en-US"/>
          </a:p>
        </p:txBody>
      </p:sp>
    </p:spTree>
    <p:extLst>
      <p:ext uri="{BB962C8B-B14F-4D97-AF65-F5344CB8AC3E}">
        <p14:creationId xmlns:p14="http://schemas.microsoft.com/office/powerpoint/2010/main" val="3725664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424476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38"/>
            <a:ext cx="1146048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6434395"/>
            <a:ext cx="1224000" cy="279915"/>
          </a:xfrm>
          <a:prstGeom prst="rect">
            <a:avLst/>
          </a:prstGeom>
        </p:spPr>
      </p:pic>
    </p:spTree>
    <p:extLst>
      <p:ext uri="{BB962C8B-B14F-4D97-AF65-F5344CB8AC3E}">
        <p14:creationId xmlns:p14="http://schemas.microsoft.com/office/powerpoint/2010/main" val="403592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DFA6-9B3B-46A0-A2C9-5A13C68D43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E9684-CC15-4D57-A2A9-50206CFF1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5E54C-2C09-40FB-BED9-D5EEB5EA7DEA}"/>
              </a:ext>
            </a:extLst>
          </p:cNvPr>
          <p:cNvSpPr>
            <a:spLocks noGrp="1"/>
          </p:cNvSpPr>
          <p:nvPr>
            <p:ph type="dt" sz="half" idx="10"/>
          </p:nvPr>
        </p:nvSpPr>
        <p:spPr/>
        <p:txBody>
          <a:bodyPr/>
          <a:lstStyle/>
          <a:p>
            <a:fld id="{988E8B70-93AF-4C12-A745-2365C618A6F2}" type="datetimeFigureOut">
              <a:rPr lang="en-US" smtClean="0"/>
              <a:t>3/5/2020</a:t>
            </a:fld>
            <a:endParaRPr lang="en-US"/>
          </a:p>
        </p:txBody>
      </p:sp>
      <p:sp>
        <p:nvSpPr>
          <p:cNvPr id="5" name="Footer Placeholder 4">
            <a:extLst>
              <a:ext uri="{FF2B5EF4-FFF2-40B4-BE49-F238E27FC236}">
                <a16:creationId xmlns:a16="http://schemas.microsoft.com/office/drawing/2014/main" id="{0389A55D-ECBF-432D-8D45-9B53F0DE0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A4AF7-FD40-4005-8CAF-C06EE34667DC}"/>
              </a:ext>
            </a:extLst>
          </p:cNvPr>
          <p:cNvSpPr>
            <a:spLocks noGrp="1"/>
          </p:cNvSpPr>
          <p:nvPr>
            <p:ph type="sldNum" sz="quarter" idx="12"/>
          </p:nvPr>
        </p:nvSpPr>
        <p:spPr/>
        <p:txBody>
          <a:bodyPr/>
          <a:lstStyle/>
          <a:p>
            <a:fld id="{9885B625-5935-418C-9EF3-D48F82F98AD6}" type="slidenum">
              <a:rPr lang="en-US" smtClean="0"/>
              <a:t>‹#›</a:t>
            </a:fld>
            <a:endParaRPr lang="en-US"/>
          </a:p>
        </p:txBody>
      </p:sp>
    </p:spTree>
    <p:extLst>
      <p:ext uri="{BB962C8B-B14F-4D97-AF65-F5344CB8AC3E}">
        <p14:creationId xmlns:p14="http://schemas.microsoft.com/office/powerpoint/2010/main" val="323996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49F8-14BF-429B-900E-45FB7AC215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ABEE20-6B32-4C66-AFF0-864B3EB414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AE3CA6-FDCF-4D1F-989B-3A8F0C826C46}"/>
              </a:ext>
            </a:extLst>
          </p:cNvPr>
          <p:cNvSpPr>
            <a:spLocks noGrp="1"/>
          </p:cNvSpPr>
          <p:nvPr>
            <p:ph type="dt" sz="half" idx="10"/>
          </p:nvPr>
        </p:nvSpPr>
        <p:spPr/>
        <p:txBody>
          <a:bodyPr/>
          <a:lstStyle/>
          <a:p>
            <a:fld id="{988E8B70-93AF-4C12-A745-2365C618A6F2}" type="datetimeFigureOut">
              <a:rPr lang="en-US" smtClean="0"/>
              <a:t>3/5/2020</a:t>
            </a:fld>
            <a:endParaRPr lang="en-US"/>
          </a:p>
        </p:txBody>
      </p:sp>
      <p:sp>
        <p:nvSpPr>
          <p:cNvPr id="5" name="Footer Placeholder 4">
            <a:extLst>
              <a:ext uri="{FF2B5EF4-FFF2-40B4-BE49-F238E27FC236}">
                <a16:creationId xmlns:a16="http://schemas.microsoft.com/office/drawing/2014/main" id="{800DDE99-724B-432A-8979-4420B1233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915EB-B71E-4D10-BA7B-D163D6B64EFA}"/>
              </a:ext>
            </a:extLst>
          </p:cNvPr>
          <p:cNvSpPr>
            <a:spLocks noGrp="1"/>
          </p:cNvSpPr>
          <p:nvPr>
            <p:ph type="sldNum" sz="quarter" idx="12"/>
          </p:nvPr>
        </p:nvSpPr>
        <p:spPr/>
        <p:txBody>
          <a:bodyPr/>
          <a:lstStyle/>
          <a:p>
            <a:fld id="{9885B625-5935-418C-9EF3-D48F82F98AD6}" type="slidenum">
              <a:rPr lang="en-US" smtClean="0"/>
              <a:t>‹#›</a:t>
            </a:fld>
            <a:endParaRPr lang="en-US"/>
          </a:p>
        </p:txBody>
      </p:sp>
    </p:spTree>
    <p:extLst>
      <p:ext uri="{BB962C8B-B14F-4D97-AF65-F5344CB8AC3E}">
        <p14:creationId xmlns:p14="http://schemas.microsoft.com/office/powerpoint/2010/main" val="336070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E108-36BC-452D-8E5C-0BCC3B4792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02E9E-2A57-4A37-B1C0-10620B1090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C0B88-DA0E-40D9-9D44-2833342C47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3B54E7-609F-461C-91AB-0751BCCA5F81}"/>
              </a:ext>
            </a:extLst>
          </p:cNvPr>
          <p:cNvSpPr>
            <a:spLocks noGrp="1"/>
          </p:cNvSpPr>
          <p:nvPr>
            <p:ph type="dt" sz="half" idx="10"/>
          </p:nvPr>
        </p:nvSpPr>
        <p:spPr/>
        <p:txBody>
          <a:bodyPr/>
          <a:lstStyle/>
          <a:p>
            <a:fld id="{988E8B70-93AF-4C12-A745-2365C618A6F2}" type="datetimeFigureOut">
              <a:rPr lang="en-US" smtClean="0"/>
              <a:t>3/5/2020</a:t>
            </a:fld>
            <a:endParaRPr lang="en-US"/>
          </a:p>
        </p:txBody>
      </p:sp>
      <p:sp>
        <p:nvSpPr>
          <p:cNvPr id="6" name="Footer Placeholder 5">
            <a:extLst>
              <a:ext uri="{FF2B5EF4-FFF2-40B4-BE49-F238E27FC236}">
                <a16:creationId xmlns:a16="http://schemas.microsoft.com/office/drawing/2014/main" id="{7CBB32B6-0D02-4DED-A938-BB74F246B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9FC7A-D8D1-4A09-B3EB-235EF567928E}"/>
              </a:ext>
            </a:extLst>
          </p:cNvPr>
          <p:cNvSpPr>
            <a:spLocks noGrp="1"/>
          </p:cNvSpPr>
          <p:nvPr>
            <p:ph type="sldNum" sz="quarter" idx="12"/>
          </p:nvPr>
        </p:nvSpPr>
        <p:spPr/>
        <p:txBody>
          <a:bodyPr/>
          <a:lstStyle/>
          <a:p>
            <a:fld id="{9885B625-5935-418C-9EF3-D48F82F98AD6}" type="slidenum">
              <a:rPr lang="en-US" smtClean="0"/>
              <a:t>‹#›</a:t>
            </a:fld>
            <a:endParaRPr lang="en-US"/>
          </a:p>
        </p:txBody>
      </p:sp>
    </p:spTree>
    <p:extLst>
      <p:ext uri="{BB962C8B-B14F-4D97-AF65-F5344CB8AC3E}">
        <p14:creationId xmlns:p14="http://schemas.microsoft.com/office/powerpoint/2010/main" val="1412482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6BAF-551E-4E03-8BB9-D117DB66EF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2E2E4F-8182-4F6D-8488-EE2221F195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0663A5-1D8A-4EB4-A33F-F5F1C46001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97139-4C37-4F38-9531-63C7981198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057B3-B5DA-43E1-96A6-E6FD8A3139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E5C51-11D0-4F7A-9873-851E9EAFCD00}"/>
              </a:ext>
            </a:extLst>
          </p:cNvPr>
          <p:cNvSpPr>
            <a:spLocks noGrp="1"/>
          </p:cNvSpPr>
          <p:nvPr>
            <p:ph type="dt" sz="half" idx="10"/>
          </p:nvPr>
        </p:nvSpPr>
        <p:spPr/>
        <p:txBody>
          <a:bodyPr/>
          <a:lstStyle/>
          <a:p>
            <a:fld id="{988E8B70-93AF-4C12-A745-2365C618A6F2}" type="datetimeFigureOut">
              <a:rPr lang="en-US" smtClean="0"/>
              <a:t>3/5/2020</a:t>
            </a:fld>
            <a:endParaRPr lang="en-US"/>
          </a:p>
        </p:txBody>
      </p:sp>
      <p:sp>
        <p:nvSpPr>
          <p:cNvPr id="8" name="Footer Placeholder 7">
            <a:extLst>
              <a:ext uri="{FF2B5EF4-FFF2-40B4-BE49-F238E27FC236}">
                <a16:creationId xmlns:a16="http://schemas.microsoft.com/office/drawing/2014/main" id="{3896D076-5BDB-4FDD-8BF4-C0AF1DF158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CC9AB5-2516-4963-9F1C-758F295BC7FB}"/>
              </a:ext>
            </a:extLst>
          </p:cNvPr>
          <p:cNvSpPr>
            <a:spLocks noGrp="1"/>
          </p:cNvSpPr>
          <p:nvPr>
            <p:ph type="sldNum" sz="quarter" idx="12"/>
          </p:nvPr>
        </p:nvSpPr>
        <p:spPr/>
        <p:txBody>
          <a:bodyPr/>
          <a:lstStyle/>
          <a:p>
            <a:fld id="{9885B625-5935-418C-9EF3-D48F82F98AD6}" type="slidenum">
              <a:rPr lang="en-US" smtClean="0"/>
              <a:t>‹#›</a:t>
            </a:fld>
            <a:endParaRPr lang="en-US"/>
          </a:p>
        </p:txBody>
      </p:sp>
    </p:spTree>
    <p:extLst>
      <p:ext uri="{BB962C8B-B14F-4D97-AF65-F5344CB8AC3E}">
        <p14:creationId xmlns:p14="http://schemas.microsoft.com/office/powerpoint/2010/main" val="12470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11D5-E933-4096-B9B8-BC9A9BF556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69B296-4FB9-4B26-8A77-06DD70A7CDF8}"/>
              </a:ext>
            </a:extLst>
          </p:cNvPr>
          <p:cNvSpPr>
            <a:spLocks noGrp="1"/>
          </p:cNvSpPr>
          <p:nvPr>
            <p:ph type="dt" sz="half" idx="10"/>
          </p:nvPr>
        </p:nvSpPr>
        <p:spPr/>
        <p:txBody>
          <a:bodyPr/>
          <a:lstStyle/>
          <a:p>
            <a:fld id="{988E8B70-93AF-4C12-A745-2365C618A6F2}" type="datetimeFigureOut">
              <a:rPr lang="en-US" smtClean="0"/>
              <a:t>3/5/2020</a:t>
            </a:fld>
            <a:endParaRPr lang="en-US"/>
          </a:p>
        </p:txBody>
      </p:sp>
      <p:sp>
        <p:nvSpPr>
          <p:cNvPr id="4" name="Footer Placeholder 3">
            <a:extLst>
              <a:ext uri="{FF2B5EF4-FFF2-40B4-BE49-F238E27FC236}">
                <a16:creationId xmlns:a16="http://schemas.microsoft.com/office/drawing/2014/main" id="{085327B5-83B6-4AF5-95EB-C0BBB43618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E5ACC1-F8FE-4267-B080-FE5F3789E89C}"/>
              </a:ext>
            </a:extLst>
          </p:cNvPr>
          <p:cNvSpPr>
            <a:spLocks noGrp="1"/>
          </p:cNvSpPr>
          <p:nvPr>
            <p:ph type="sldNum" sz="quarter" idx="12"/>
          </p:nvPr>
        </p:nvSpPr>
        <p:spPr/>
        <p:txBody>
          <a:bodyPr/>
          <a:lstStyle/>
          <a:p>
            <a:fld id="{9885B625-5935-418C-9EF3-D48F82F98AD6}" type="slidenum">
              <a:rPr lang="en-US" smtClean="0"/>
              <a:t>‹#›</a:t>
            </a:fld>
            <a:endParaRPr lang="en-US"/>
          </a:p>
        </p:txBody>
      </p:sp>
    </p:spTree>
    <p:extLst>
      <p:ext uri="{BB962C8B-B14F-4D97-AF65-F5344CB8AC3E}">
        <p14:creationId xmlns:p14="http://schemas.microsoft.com/office/powerpoint/2010/main" val="101298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0DAB7-2D99-4490-9F98-92A6D47D9583}"/>
              </a:ext>
            </a:extLst>
          </p:cNvPr>
          <p:cNvSpPr>
            <a:spLocks noGrp="1"/>
          </p:cNvSpPr>
          <p:nvPr>
            <p:ph type="dt" sz="half" idx="10"/>
          </p:nvPr>
        </p:nvSpPr>
        <p:spPr/>
        <p:txBody>
          <a:bodyPr/>
          <a:lstStyle/>
          <a:p>
            <a:fld id="{988E8B70-93AF-4C12-A745-2365C618A6F2}" type="datetimeFigureOut">
              <a:rPr lang="en-US" smtClean="0"/>
              <a:t>3/5/2020</a:t>
            </a:fld>
            <a:endParaRPr lang="en-US"/>
          </a:p>
        </p:txBody>
      </p:sp>
      <p:sp>
        <p:nvSpPr>
          <p:cNvPr id="3" name="Footer Placeholder 2">
            <a:extLst>
              <a:ext uri="{FF2B5EF4-FFF2-40B4-BE49-F238E27FC236}">
                <a16:creationId xmlns:a16="http://schemas.microsoft.com/office/drawing/2014/main" id="{60118043-1438-4788-B897-C21B570F35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23EE3B-D4D0-4225-A8D9-AF7321CFD022}"/>
              </a:ext>
            </a:extLst>
          </p:cNvPr>
          <p:cNvSpPr>
            <a:spLocks noGrp="1"/>
          </p:cNvSpPr>
          <p:nvPr>
            <p:ph type="sldNum" sz="quarter" idx="12"/>
          </p:nvPr>
        </p:nvSpPr>
        <p:spPr/>
        <p:txBody>
          <a:bodyPr/>
          <a:lstStyle/>
          <a:p>
            <a:fld id="{9885B625-5935-418C-9EF3-D48F82F98AD6}" type="slidenum">
              <a:rPr lang="en-US" smtClean="0"/>
              <a:t>‹#›</a:t>
            </a:fld>
            <a:endParaRPr lang="en-US"/>
          </a:p>
        </p:txBody>
      </p:sp>
    </p:spTree>
    <p:extLst>
      <p:ext uri="{BB962C8B-B14F-4D97-AF65-F5344CB8AC3E}">
        <p14:creationId xmlns:p14="http://schemas.microsoft.com/office/powerpoint/2010/main" val="371398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7F1E-6D8C-42B0-98C8-7C545E8ECF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66B209-8294-4401-A784-A381E53DF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2D5042-B9CA-4CFA-A3F4-5BBD40323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4A8BE-DA50-422E-B305-FC3DF824F971}"/>
              </a:ext>
            </a:extLst>
          </p:cNvPr>
          <p:cNvSpPr>
            <a:spLocks noGrp="1"/>
          </p:cNvSpPr>
          <p:nvPr>
            <p:ph type="dt" sz="half" idx="10"/>
          </p:nvPr>
        </p:nvSpPr>
        <p:spPr/>
        <p:txBody>
          <a:bodyPr/>
          <a:lstStyle/>
          <a:p>
            <a:fld id="{988E8B70-93AF-4C12-A745-2365C618A6F2}" type="datetimeFigureOut">
              <a:rPr lang="en-US" smtClean="0"/>
              <a:t>3/5/2020</a:t>
            </a:fld>
            <a:endParaRPr lang="en-US"/>
          </a:p>
        </p:txBody>
      </p:sp>
      <p:sp>
        <p:nvSpPr>
          <p:cNvPr id="6" name="Footer Placeholder 5">
            <a:extLst>
              <a:ext uri="{FF2B5EF4-FFF2-40B4-BE49-F238E27FC236}">
                <a16:creationId xmlns:a16="http://schemas.microsoft.com/office/drawing/2014/main" id="{396DCD90-BFDB-4C63-B5CB-07C9FAAB6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D55EC-17FD-43CB-9091-DF844918344B}"/>
              </a:ext>
            </a:extLst>
          </p:cNvPr>
          <p:cNvSpPr>
            <a:spLocks noGrp="1"/>
          </p:cNvSpPr>
          <p:nvPr>
            <p:ph type="sldNum" sz="quarter" idx="12"/>
          </p:nvPr>
        </p:nvSpPr>
        <p:spPr/>
        <p:txBody>
          <a:bodyPr/>
          <a:lstStyle/>
          <a:p>
            <a:fld id="{9885B625-5935-418C-9EF3-D48F82F98AD6}" type="slidenum">
              <a:rPr lang="en-US" smtClean="0"/>
              <a:t>‹#›</a:t>
            </a:fld>
            <a:endParaRPr lang="en-US"/>
          </a:p>
        </p:txBody>
      </p:sp>
    </p:spTree>
    <p:extLst>
      <p:ext uri="{BB962C8B-B14F-4D97-AF65-F5344CB8AC3E}">
        <p14:creationId xmlns:p14="http://schemas.microsoft.com/office/powerpoint/2010/main" val="115470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9077-FC41-4C08-808E-9A9AD9189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7792C3-94E2-4988-AEEE-A7DC841938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4FB2B5-FFD7-403F-A763-EC8EDCB5F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0FC80-8D87-4552-9BF0-F51637DB539C}"/>
              </a:ext>
            </a:extLst>
          </p:cNvPr>
          <p:cNvSpPr>
            <a:spLocks noGrp="1"/>
          </p:cNvSpPr>
          <p:nvPr>
            <p:ph type="dt" sz="half" idx="10"/>
          </p:nvPr>
        </p:nvSpPr>
        <p:spPr/>
        <p:txBody>
          <a:bodyPr/>
          <a:lstStyle/>
          <a:p>
            <a:fld id="{988E8B70-93AF-4C12-A745-2365C618A6F2}" type="datetimeFigureOut">
              <a:rPr lang="en-US" smtClean="0"/>
              <a:t>3/5/2020</a:t>
            </a:fld>
            <a:endParaRPr lang="en-US"/>
          </a:p>
        </p:txBody>
      </p:sp>
      <p:sp>
        <p:nvSpPr>
          <p:cNvPr id="6" name="Footer Placeholder 5">
            <a:extLst>
              <a:ext uri="{FF2B5EF4-FFF2-40B4-BE49-F238E27FC236}">
                <a16:creationId xmlns:a16="http://schemas.microsoft.com/office/drawing/2014/main" id="{2684EDE4-BDEA-44CC-A802-60C28BDB7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04E3A-6EAA-4C03-9CF9-889A1F4EAA48}"/>
              </a:ext>
            </a:extLst>
          </p:cNvPr>
          <p:cNvSpPr>
            <a:spLocks noGrp="1"/>
          </p:cNvSpPr>
          <p:nvPr>
            <p:ph type="sldNum" sz="quarter" idx="12"/>
          </p:nvPr>
        </p:nvSpPr>
        <p:spPr/>
        <p:txBody>
          <a:bodyPr/>
          <a:lstStyle/>
          <a:p>
            <a:fld id="{9885B625-5935-418C-9EF3-D48F82F98AD6}" type="slidenum">
              <a:rPr lang="en-US" smtClean="0"/>
              <a:t>‹#›</a:t>
            </a:fld>
            <a:endParaRPr lang="en-US"/>
          </a:p>
        </p:txBody>
      </p:sp>
    </p:spTree>
    <p:extLst>
      <p:ext uri="{BB962C8B-B14F-4D97-AF65-F5344CB8AC3E}">
        <p14:creationId xmlns:p14="http://schemas.microsoft.com/office/powerpoint/2010/main" val="221551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4708C-9EFB-4068-B468-F31346325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C7E1B7-CBCC-4507-9D23-FBECB39EB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BA5DD-4A7D-4C67-838A-2AD31A13D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E8B70-93AF-4C12-A745-2365C618A6F2}" type="datetimeFigureOut">
              <a:rPr lang="en-US" smtClean="0"/>
              <a:t>3/5/2020</a:t>
            </a:fld>
            <a:endParaRPr lang="en-US"/>
          </a:p>
        </p:txBody>
      </p:sp>
      <p:sp>
        <p:nvSpPr>
          <p:cNvPr id="5" name="Footer Placeholder 4">
            <a:extLst>
              <a:ext uri="{FF2B5EF4-FFF2-40B4-BE49-F238E27FC236}">
                <a16:creationId xmlns:a16="http://schemas.microsoft.com/office/drawing/2014/main" id="{F82D45AC-BA04-43B5-8484-9866E467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D4EF83-BF7B-4C9F-8E13-868C3E535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5B625-5935-418C-9EF3-D48F82F98AD6}" type="slidenum">
              <a:rPr lang="en-US" smtClean="0"/>
              <a:t>‹#›</a:t>
            </a:fld>
            <a:endParaRPr lang="en-US"/>
          </a:p>
        </p:txBody>
      </p:sp>
    </p:spTree>
    <p:extLst>
      <p:ext uri="{BB962C8B-B14F-4D97-AF65-F5344CB8AC3E}">
        <p14:creationId xmlns:p14="http://schemas.microsoft.com/office/powerpoint/2010/main" val="2925712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old L B logo with text Califoria State University Long Beach College of Business" title="University L B Logo">
            <a:extLst>
              <a:ext uri="{FF2B5EF4-FFF2-40B4-BE49-F238E27FC236}">
                <a16:creationId xmlns:a16="http://schemas.microsoft.com/office/drawing/2014/main" id="{2562B3FB-A02E-4BF8-AD2F-B07A588A66B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31263" y="790313"/>
            <a:ext cx="9954196" cy="2637861"/>
          </a:xfrm>
          <a:prstGeom prst="rect">
            <a:avLst/>
          </a:prstGeom>
        </p:spPr>
      </p:pic>
      <p:sp>
        <p:nvSpPr>
          <p:cNvPr id="2" name="Title 1"/>
          <p:cNvSpPr>
            <a:spLocks noGrp="1"/>
          </p:cNvSpPr>
          <p:nvPr>
            <p:ph type="title"/>
          </p:nvPr>
        </p:nvSpPr>
        <p:spPr>
          <a:xfrm>
            <a:off x="1612561" y="3713312"/>
            <a:ext cx="8991600" cy="1579046"/>
          </a:xfrm>
          <a:solidFill>
            <a:srgbClr val="FFFFFF"/>
          </a:solidFill>
          <a:ln w="38100">
            <a:solidFill>
              <a:srgbClr val="404040"/>
            </a:solidFill>
            <a:miter lim="800000"/>
          </a:ln>
        </p:spPr>
        <p:txBody>
          <a:bodyPr vert="horz" lIns="91440" tIns="45720" rIns="91440" bIns="45720" rtlCol="0" anchor="ctr">
            <a:normAutofit fontScale="90000"/>
          </a:bodyPr>
          <a:lstStyle/>
          <a:p>
            <a:pPr algn="ctr"/>
            <a:br>
              <a:rPr lang="en-US" sz="3600" b="1" dirty="0"/>
            </a:br>
            <a:r>
              <a:rPr lang="en-IN" altLang="en-US" sz="3600" dirty="0"/>
              <a:t>Foundations of Business Intelligence: Databases and Information Management</a:t>
            </a:r>
            <a:br>
              <a:rPr lang="en-IN" altLang="en-US" sz="3600" dirty="0"/>
            </a:br>
            <a:br>
              <a:rPr lang="en-US" dirty="0"/>
            </a:br>
            <a:r>
              <a:rPr lang="en-US" sz="4000" kern="1200" dirty="0">
                <a:solidFill>
                  <a:srgbClr val="404040"/>
                </a:solidFill>
                <a:latin typeface="+mj-lt"/>
                <a:ea typeface="+mj-ea"/>
                <a:cs typeface="+mj-cs"/>
              </a:rPr>
              <a:t> </a:t>
            </a:r>
          </a:p>
        </p:txBody>
      </p:sp>
      <p:sp>
        <p:nvSpPr>
          <p:cNvPr id="4" name="Text Placeholder 3"/>
          <p:cNvSpPr>
            <a:spLocks noGrp="1"/>
          </p:cNvSpPr>
          <p:nvPr>
            <p:ph type="body" sz="quarter" idx="14"/>
          </p:nvPr>
        </p:nvSpPr>
        <p:spPr>
          <a:xfrm>
            <a:off x="5544296" y="4872226"/>
            <a:ext cx="1128129" cy="369332"/>
          </a:xfrm>
          <a:solidFill>
            <a:srgbClr val="FFFFFF"/>
          </a:solidFill>
        </p:spPr>
        <p:txBody>
          <a:bodyPr vert="horz" wrap="none" lIns="91440" tIns="45720" rIns="91440" bIns="45720" rtlCol="0">
            <a:spAutoFit/>
          </a:bodyPr>
          <a:lstStyle/>
          <a:p>
            <a:pPr algn="ctr">
              <a:spcBef>
                <a:spcPts val="1000"/>
              </a:spcBef>
            </a:pPr>
            <a:r>
              <a:rPr lang="en-US" sz="2000" kern="1200" dirty="0">
                <a:solidFill>
                  <a:srgbClr val="000000"/>
                </a:solidFill>
              </a:rPr>
              <a:t>Chapter</a:t>
            </a:r>
            <a:r>
              <a:rPr lang="en-US" sz="1200" kern="1200" dirty="0">
                <a:solidFill>
                  <a:srgbClr val="000000"/>
                </a:solidFill>
              </a:rPr>
              <a:t> 6</a:t>
            </a:r>
          </a:p>
        </p:txBody>
      </p:sp>
      <p:sp>
        <p:nvSpPr>
          <p:cNvPr id="8" name="Subtitle 2">
            <a:extLst>
              <a:ext uri="{FF2B5EF4-FFF2-40B4-BE49-F238E27FC236}">
                <a16:creationId xmlns:a16="http://schemas.microsoft.com/office/drawing/2014/main" id="{8EA8F8FE-9941-4591-839C-0A30866A2784}"/>
              </a:ext>
            </a:extLst>
          </p:cNvPr>
          <p:cNvSpPr txBox="1">
            <a:spLocks/>
          </p:cNvSpPr>
          <p:nvPr/>
        </p:nvSpPr>
        <p:spPr>
          <a:xfrm>
            <a:off x="4412323" y="5157364"/>
            <a:ext cx="6673136" cy="1461780"/>
          </a:xfrm>
          <a:prstGeom prst="rect">
            <a:avLst/>
          </a:prstGeom>
        </p:spPr>
        <p:txBody>
          <a:bodyPr vert="horz" lIns="91440" tIns="45720" rIns="91440" bIns="45720" rtlCol="0" anchor="ct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600" dirty="0"/>
          </a:p>
          <a:p>
            <a:endParaRPr lang="en-US" sz="600" dirty="0"/>
          </a:p>
          <a:p>
            <a:endParaRPr lang="en-US" sz="600" dirty="0"/>
          </a:p>
          <a:p>
            <a:endParaRPr lang="en-US" sz="600" dirty="0"/>
          </a:p>
          <a:p>
            <a:pPr marL="0" indent="0">
              <a:buNone/>
            </a:pPr>
            <a:r>
              <a:rPr lang="en-US" sz="17600" dirty="0"/>
              <a:t>Ali </a:t>
            </a:r>
            <a:r>
              <a:rPr lang="en-US" sz="17600" dirty="0" err="1"/>
              <a:t>Bazarah</a:t>
            </a:r>
            <a:endParaRPr lang="en-US" sz="17600" dirty="0"/>
          </a:p>
          <a:p>
            <a:pPr marL="0" indent="0">
              <a:buNone/>
            </a:pPr>
            <a:r>
              <a:rPr lang="en-US" sz="17600" dirty="0"/>
              <a:t>MIS 300</a:t>
            </a: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442" y="381786"/>
            <a:ext cx="8228358" cy="701731"/>
          </a:xfrm>
        </p:spPr>
        <p:txBody>
          <a:bodyPr wrap="square">
            <a:spAutoFit/>
          </a:bodyPr>
          <a:lstStyle/>
          <a:p>
            <a:r>
              <a:rPr lang="en-IN" altLang="en-US" dirty="0"/>
              <a:t>Figure 6.5 Sample Order Report</a:t>
            </a:r>
            <a:endParaRPr lang="en-US" dirty="0"/>
          </a:p>
        </p:txBody>
      </p:sp>
      <p:pic>
        <p:nvPicPr>
          <p:cNvPr id="5" name="Picture 4" descr="A sample order report. The sample shown is as follows. Order Number, 3 5 0 2 has an Order Date of 1-15-20 18.&#10;Supplier Number, 8 2 5 9, has the Supplier Name, C B M Inc, with Supplier Address, 74 fifth Avenue, Dayton, Ohio 4 5 2 2 0. Below this information is a table with the following four rows. Row 1. Order Number is 3 5 0 2, Part Number is 137, Part Quantity is 10, Part Name is Door latch, Unit Price is 22.00, and Extended Price is 220.00 dollars. Row 2. Order Number is 3 5 0 2, Part Number is 152, Part Quantity is 20, Part Name is Door lock, Unit Price is 31.00, and Extended Price is 620.00 dollars. Row 3. Order Number is 3502, Part Number is 178, Part Quantity is 5, Part Name is Door handle, Unit Price is 10.00, and Extended Price is 50.00 dollars. Row 4. Order Total is 890.00 dollars"/>
          <p:cNvPicPr>
            <a:picLocks noChangeAspect="1"/>
          </p:cNvPicPr>
          <p:nvPr/>
        </p:nvPicPr>
        <p:blipFill rotWithShape="1">
          <a:blip r:embed="rId3" cstate="print">
            <a:extLst>
              <a:ext uri="{28A0092B-C50C-407E-A947-70E740481C1C}">
                <a14:useLocalDpi xmlns:a14="http://schemas.microsoft.com/office/drawing/2010/main"/>
              </a:ext>
            </a:extLst>
          </a:blip>
          <a:srcRect b="4775"/>
          <a:stretch/>
        </p:blipFill>
        <p:spPr>
          <a:xfrm>
            <a:off x="2043599" y="1300720"/>
            <a:ext cx="8109896" cy="5093815"/>
          </a:xfrm>
          <a:prstGeom prst="rect">
            <a:avLst/>
          </a:prstGeom>
        </p:spPr>
      </p:pic>
    </p:spTree>
    <p:extLst>
      <p:ext uri="{BB962C8B-B14F-4D97-AF65-F5344CB8AC3E}">
        <p14:creationId xmlns:p14="http://schemas.microsoft.com/office/powerpoint/2010/main" val="397695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4219"/>
            <a:ext cx="8229600" cy="1311128"/>
          </a:xfrm>
        </p:spPr>
        <p:txBody>
          <a:bodyPr wrap="square">
            <a:spAutoFit/>
          </a:bodyPr>
          <a:lstStyle/>
          <a:p>
            <a:r>
              <a:rPr lang="en-IN" altLang="en-US" dirty="0"/>
              <a:t>Figure 6.6 The Final Database Design with Sample Records</a:t>
            </a:r>
            <a:endParaRPr lang="en-US" dirty="0"/>
          </a:p>
        </p:txBody>
      </p:sp>
      <p:pic>
        <p:nvPicPr>
          <p:cNvPr id="6" name="Picture 5" descr="An example of the final database design with sample records. There are five total tables. The table labeled part has 4 columns and 7 rows as follows. For part number 137, the part name is door latch, the unit price is 22.00, and the supplier number is 8 2 5 9. For part number 145, the part name is side mirror, the unit price is 12.00, and the supplier number is 8 4 4 4. For part number 150, the part name is door molding, the unit price is 6.00, and the supplier number is 8 2 6 3. For part number 152, the part name is door lock, the unit price is 31.00, and the supplier number is 8 2 5 9. For part number 155, the part name is compressor, the unit price is 54.00, and the supplier number is 8 2 6 1 For part number 178, the part name is door handle, the unit price is 10.00, and the supplier number is 8 2 5 9. The table labeled line has 3 columns and 4 rows as follows. Row 1. Order Number is 3 5 0 2, Part Number is 137, and Part Quantity is 10. Row 2. Order Number is 3 5 0 2, Part Number is 152, and Part Quantity is 20. And Row 3. Order Number is 3502, Part Number is 178, and Part Quantity is 5. The table labeled order has two columns and 4 rows. The columns are labeled order number and order date. Order number 3 5 0 2 has the date 1-15-20 18. Order number 3 5 0 3 has the date 1-16-20 18. Order number 3 5 0 4 has the date 1-17-20 18. The table labeled supplier has 6 columns and 5 rows. The columns are labeled supplier number, supplier name, Supplier Street, Supplier City, Supplier State, and Supplier Zip. The data is as follows. For Supplier number 8 2 5 9, the name C B M Inc, the street is 74 fifth Avenue, the city is Dayton, the state is Ohio, and the zip is 4 5 2 2 0. For supplier number 8 2 6 1, the name is B R Molds, and the address is 1 2 7 7 Gandolly Street in Cleveland, Ohio 4 9 3 4 5. For supplier number 8 2 6 3, the name is Jackson Composites, and the address is 8 2 3 3 Micklin Street in Lexington, Kentucky 5 6 7 2 3. For number 8 4 4 4, the name is Bryant Corporation, and the address is 4 3 1 5 Mill Drive in Rochester, New York 1 1 3 4 4."/>
          <p:cNvPicPr>
            <a:picLocks noChangeAspect="1"/>
          </p:cNvPicPr>
          <p:nvPr/>
        </p:nvPicPr>
        <p:blipFill rotWithShape="1">
          <a:blip r:embed="rId3" cstate="screen">
            <a:extLst>
              <a:ext uri="{28A0092B-C50C-407E-A947-70E740481C1C}">
                <a14:useLocalDpi xmlns:a14="http://schemas.microsoft.com/office/drawing/2010/main"/>
              </a:ext>
            </a:extLst>
          </a:blip>
          <a:srcRect b="1359"/>
          <a:stretch/>
        </p:blipFill>
        <p:spPr>
          <a:xfrm rot="5400000">
            <a:off x="3762636" y="201882"/>
            <a:ext cx="4670929" cy="7558585"/>
          </a:xfrm>
          <a:prstGeom prst="rect">
            <a:avLst/>
          </a:prstGeom>
        </p:spPr>
      </p:pic>
    </p:spTree>
    <p:extLst>
      <p:ext uri="{BB962C8B-B14F-4D97-AF65-F5344CB8AC3E}">
        <p14:creationId xmlns:p14="http://schemas.microsoft.com/office/powerpoint/2010/main" val="381758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442" y="315092"/>
            <a:ext cx="8228358" cy="1920526"/>
          </a:xfrm>
        </p:spPr>
        <p:txBody>
          <a:bodyPr wrap="square">
            <a:spAutoFit/>
          </a:bodyPr>
          <a:lstStyle/>
          <a:p>
            <a:r>
              <a:rPr lang="en-IN" altLang="en-US" dirty="0"/>
              <a:t>Figure 6.7 Entity-Relationship Diagram for the Database with Four Tables</a:t>
            </a:r>
            <a:endParaRPr lang="en-US" dirty="0"/>
          </a:p>
        </p:txBody>
      </p:sp>
      <p:pic>
        <p:nvPicPr>
          <p:cNvPr id="5" name="Picture 4" descr="An example of the entity-relationship diagram for the database with four tables. The diagram shows Supplier at the left end and Part next to it connected by a horizontal line. There are two small vertical lines at the supplier end and one vertical line and an arrowhead at the part end. The text above the line connecting them reads, provides, and text below the line reads, is supplied by. The part is connected to line item by a horizontal line. There are two small vertical lines at the part end and one vertical line and an arrowhead at the line item end. The text above the line connecting them reads, is ordered, and text below the line reads, contains. The line item is connected to order at the right end by a horizontal line. There are two small vertical lines at the order end and one vertical line and an arrowhead at the line item end. The text above the line connecting them reads, belongs to, and text below the line reads, includes."/>
          <p:cNvPicPr>
            <a:picLocks noChangeAspect="1"/>
          </p:cNvPicPr>
          <p:nvPr/>
        </p:nvPicPr>
        <p:blipFill rotWithShape="1">
          <a:blip r:embed="rId3" cstate="screen">
            <a:extLst>
              <a:ext uri="{28A0092B-C50C-407E-A947-70E740481C1C}">
                <a14:useLocalDpi xmlns:a14="http://schemas.microsoft.com/office/drawing/2010/main"/>
              </a:ext>
            </a:extLst>
          </a:blip>
          <a:srcRect b="13542"/>
          <a:stretch/>
        </p:blipFill>
        <p:spPr>
          <a:xfrm>
            <a:off x="2008168" y="2956156"/>
            <a:ext cx="8175667" cy="801836"/>
          </a:xfrm>
          <a:prstGeom prst="rect">
            <a:avLst/>
          </a:prstGeom>
        </p:spPr>
      </p:pic>
    </p:spTree>
    <p:extLst>
      <p:ext uri="{BB962C8B-B14F-4D97-AF65-F5344CB8AC3E}">
        <p14:creationId xmlns:p14="http://schemas.microsoft.com/office/powerpoint/2010/main" val="119871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8633" y="151839"/>
            <a:ext cx="8232168" cy="1311128"/>
          </a:xfrm>
        </p:spPr>
        <p:txBody>
          <a:bodyPr wrap="square">
            <a:spAutoFit/>
          </a:bodyPr>
          <a:lstStyle/>
          <a:p>
            <a:r>
              <a:rPr lang="en-IN" altLang="en-US" dirty="0"/>
              <a:t>Database Management Systems </a:t>
            </a:r>
            <a:br>
              <a:rPr lang="en-IN" altLang="en-US" dirty="0"/>
            </a:br>
            <a:r>
              <a:rPr lang="en-IN" altLang="en-US" dirty="0"/>
              <a:t>(</a:t>
            </a:r>
            <a:r>
              <a:rPr lang="en-IN" altLang="en-US" spc="-450" dirty="0"/>
              <a:t>D B M S</a:t>
            </a:r>
            <a:r>
              <a:rPr lang="en-IN" altLang="en-US" dirty="0"/>
              <a:t>)</a:t>
            </a:r>
            <a:endParaRPr lang="en-US" dirty="0"/>
          </a:p>
        </p:txBody>
      </p:sp>
      <p:sp>
        <p:nvSpPr>
          <p:cNvPr id="5" name="Content Placeholder 4"/>
          <p:cNvSpPr>
            <a:spLocks noGrp="1"/>
          </p:cNvSpPr>
          <p:nvPr>
            <p:ph idx="1"/>
          </p:nvPr>
        </p:nvSpPr>
        <p:spPr>
          <a:xfrm>
            <a:off x="1981200" y="1946568"/>
            <a:ext cx="8229600" cy="3579441"/>
          </a:xfrm>
        </p:spPr>
        <p:txBody>
          <a:bodyPr>
            <a:spAutoFit/>
          </a:bodyPr>
          <a:lstStyle/>
          <a:p>
            <a:r>
              <a:rPr lang="en-US" altLang="en-US" sz="2800" dirty="0"/>
              <a:t>Software for creating, storing, organizing, and accessing data from a database</a:t>
            </a:r>
          </a:p>
          <a:p>
            <a:r>
              <a:rPr lang="en-US" altLang="en-US" sz="2800" dirty="0"/>
              <a:t>Separates the logical and physical views of the data</a:t>
            </a:r>
          </a:p>
          <a:p>
            <a:pPr lvl="1"/>
            <a:r>
              <a:rPr lang="en-US" altLang="en-US" sz="2800" dirty="0"/>
              <a:t>Logical view: how end users view data</a:t>
            </a:r>
          </a:p>
          <a:p>
            <a:pPr lvl="1"/>
            <a:r>
              <a:rPr lang="en-US" altLang="en-US" sz="2800" dirty="0"/>
              <a:t>Physical view: how data are actually structured and organized</a:t>
            </a:r>
          </a:p>
          <a:p>
            <a:r>
              <a:rPr lang="en-US" altLang="en-US" sz="2800" dirty="0"/>
              <a:t>Examples: Microsoft Access, </a:t>
            </a:r>
            <a:r>
              <a:rPr lang="en-US" altLang="en-US" sz="2800" spc="-300" dirty="0"/>
              <a:t>D B 2</a:t>
            </a:r>
            <a:r>
              <a:rPr lang="en-US" altLang="en-US" sz="2800" dirty="0"/>
              <a:t>, Oracle Database, Microsoft </a:t>
            </a:r>
            <a:r>
              <a:rPr lang="en-US" altLang="en-US" sz="2800" spc="-300" dirty="0"/>
              <a:t>S Q L</a:t>
            </a:r>
            <a:r>
              <a:rPr lang="en-US" altLang="en-US" sz="2800" dirty="0"/>
              <a:t> Server, MySQL</a:t>
            </a:r>
          </a:p>
        </p:txBody>
      </p:sp>
    </p:spTree>
    <p:extLst>
      <p:ext uri="{BB962C8B-B14F-4D97-AF65-F5344CB8AC3E}">
        <p14:creationId xmlns:p14="http://schemas.microsoft.com/office/powerpoint/2010/main" val="71178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442" y="343808"/>
            <a:ext cx="8228358" cy="1311128"/>
          </a:xfrm>
        </p:spPr>
        <p:txBody>
          <a:bodyPr wrap="square">
            <a:spAutoFit/>
          </a:bodyPr>
          <a:lstStyle/>
          <a:p>
            <a:r>
              <a:rPr lang="en-IN" altLang="en-US" dirty="0"/>
              <a:t>Figure 6.8 Human Resources Database with Multiple Views</a:t>
            </a:r>
            <a:endParaRPr lang="en-US" dirty="0"/>
          </a:p>
        </p:txBody>
      </p:sp>
      <p:pic>
        <p:nvPicPr>
          <p:cNvPr id="6" name="Picture 5" descr="A diagram depicts the human resources database with multiple views. The diagram shows Database Management System connected to Human Resources Database through a two-way arrow. The human resources database includes Employee I D, Name, S S N, Position, Date Hired, Gross Pay, Net Pay, Life Insurance, Pension Benefit, and Health Care.&#10;The database management system is connected to benefits view and payroll view shown as follows. Benefits View contains Name, S S N, and Health Care. Payroll View contains Name, S S N, Gross Pay, and Net Pay."/>
          <p:cNvPicPr>
            <a:picLocks noChangeAspect="1"/>
          </p:cNvPicPr>
          <p:nvPr/>
        </p:nvPicPr>
        <p:blipFill rotWithShape="1">
          <a:blip r:embed="rId3" cstate="print">
            <a:extLst>
              <a:ext uri="{28A0092B-C50C-407E-A947-70E740481C1C}">
                <a14:useLocalDpi xmlns:a14="http://schemas.microsoft.com/office/drawing/2010/main"/>
              </a:ext>
            </a:extLst>
          </a:blip>
          <a:srcRect b="4766"/>
          <a:stretch/>
        </p:blipFill>
        <p:spPr>
          <a:xfrm>
            <a:off x="2372916" y="1705217"/>
            <a:ext cx="7420355" cy="4669771"/>
          </a:xfrm>
          <a:prstGeom prst="rect">
            <a:avLst/>
          </a:prstGeom>
        </p:spPr>
      </p:pic>
    </p:spTree>
    <p:extLst>
      <p:ext uri="{BB962C8B-B14F-4D97-AF65-F5344CB8AC3E}">
        <p14:creationId xmlns:p14="http://schemas.microsoft.com/office/powerpoint/2010/main" val="1891693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8632" y="382615"/>
            <a:ext cx="8232168" cy="701731"/>
          </a:xfrm>
        </p:spPr>
        <p:txBody>
          <a:bodyPr wrap="square">
            <a:spAutoFit/>
          </a:bodyPr>
          <a:lstStyle/>
          <a:p>
            <a:r>
              <a:rPr lang="en-IN" dirty="0"/>
              <a:t>Operations of a Relational </a:t>
            </a:r>
            <a:r>
              <a:rPr lang="en-IN" spc="-450" dirty="0"/>
              <a:t>D B M S</a:t>
            </a:r>
            <a:endParaRPr lang="en-US" spc="-450" dirty="0"/>
          </a:p>
        </p:txBody>
      </p:sp>
      <p:sp>
        <p:nvSpPr>
          <p:cNvPr id="5" name="Content Placeholder 4"/>
          <p:cNvSpPr>
            <a:spLocks noGrp="1"/>
          </p:cNvSpPr>
          <p:nvPr>
            <p:ph idx="1"/>
          </p:nvPr>
        </p:nvSpPr>
        <p:spPr>
          <a:xfrm>
            <a:off x="1971675" y="1295400"/>
            <a:ext cx="8229600" cy="4926477"/>
          </a:xfrm>
        </p:spPr>
        <p:txBody>
          <a:bodyPr>
            <a:spAutoFit/>
          </a:bodyPr>
          <a:lstStyle/>
          <a:p>
            <a:r>
              <a:rPr lang="en-IN" altLang="en-US" sz="2800" dirty="0"/>
              <a:t>Select:</a:t>
            </a:r>
          </a:p>
          <a:p>
            <a:pPr lvl="1"/>
            <a:r>
              <a:rPr lang="en-IN" altLang="en-US" sz="2800" dirty="0"/>
              <a:t>Creates a subset of all records meeting stated criteria</a:t>
            </a:r>
          </a:p>
          <a:p>
            <a:r>
              <a:rPr lang="en-IN" altLang="en-US" sz="2800" dirty="0"/>
              <a:t>Join:</a:t>
            </a:r>
          </a:p>
          <a:p>
            <a:pPr lvl="1"/>
            <a:r>
              <a:rPr lang="en-IN" altLang="en-US" sz="2800" dirty="0"/>
              <a:t>Combines relational tables to present the server with more information than is available from individual tables</a:t>
            </a:r>
          </a:p>
          <a:p>
            <a:r>
              <a:rPr lang="en-IN" altLang="en-US" sz="2800" dirty="0"/>
              <a:t>Project:</a:t>
            </a:r>
          </a:p>
          <a:p>
            <a:pPr lvl="1"/>
            <a:r>
              <a:rPr lang="en-IN" altLang="en-US" sz="2800" dirty="0"/>
              <a:t>Creates a subset consisting of columns in a table</a:t>
            </a:r>
          </a:p>
          <a:p>
            <a:pPr lvl="1"/>
            <a:r>
              <a:rPr lang="en-IN" altLang="en-US" sz="2800" dirty="0"/>
              <a:t>Permits user to create new tables containing only desired information</a:t>
            </a:r>
          </a:p>
        </p:txBody>
      </p:sp>
    </p:spTree>
    <p:extLst>
      <p:ext uri="{BB962C8B-B14F-4D97-AF65-F5344CB8AC3E}">
        <p14:creationId xmlns:p14="http://schemas.microsoft.com/office/powerpoint/2010/main" val="2282888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2538"/>
            <a:ext cx="8229600" cy="1311128"/>
          </a:xfrm>
        </p:spPr>
        <p:txBody>
          <a:bodyPr wrap="square">
            <a:spAutoFit/>
          </a:bodyPr>
          <a:lstStyle/>
          <a:p>
            <a:r>
              <a:rPr lang="en-IN" altLang="en-US" dirty="0"/>
              <a:t>Figure 6.9 The Three Basic Operations of a Relational </a:t>
            </a:r>
            <a:r>
              <a:rPr lang="en-IN" altLang="en-US" spc="-450" dirty="0"/>
              <a:t>D B M S</a:t>
            </a:r>
            <a:endParaRPr lang="en-US" spc="-450" dirty="0"/>
          </a:p>
        </p:txBody>
      </p:sp>
      <p:pic>
        <p:nvPicPr>
          <p:cNvPr id="7" name="Picture 6" descr="3 tables are shown. The table labeled part has 4 columns and 7 rows as follows. For part number 137, the part name is door latch, the unit price is 22.00, and the supplier number is 8 2 5 9. For part number 145, the part name is side mirror, the unit price is 12.00, and the supplier number is 8 4 4 4. For part number 150, the part name is door molding, the unit price is 6.00, and the supplier number is 8 2 6 3. For part number 152, the part name is door lock, the unit price is 31.00, and the supplier number is 8 2 5 9. For part number 155, the part name is compressor, the unit price is 54.00, and the supplier number is 8 2 6 1 For part number 178, the part name is door handle, the unit price is 10.00, and the supplier number is 8 2 5 9. The table labeled supplier has 6 columns and 5 rows. The columns are labeled supplier number, supplier name, Supplier Street, Supplier City, Supplier State, and Supplier Zip. The data is as follows. For Supplier number 8 2 5 9, the name C B M Inc, the street is 74 fifth Avenue, the city is Dayton, the state is Ohio, and the zip is 4 5 2 2 0. For supplier number 8 2 6 1, the name is B R Molds, and the address is 1 2 7 7 Gandolly Street in Cleveland, Ohio 4 9 3 4 5. For supplier number 8 2 6 3, the name is Jackson Composites, and the address is 8 2 3 3 Micklin Street in Lexington, Kentucky 5 6 7 2 3. For number 8 4 4 4, the name is Bryant Corporation, and the address is 4 3 1 5 Mill Drive in Rochester, New York 1 1 3 4 4. The table labeled part and the table labeled supplier are joined by supplier numbers. There is an arrow pointing from the part table and the supplier table to a third table labeled project selected columns, which contains the following. Row 1, part number 137, has part name door latch, supplier number 8 2 5 9, and supplier name C B M Inc. And row 2 has part number 150, part name door molding, supplier number 8 2 6 3, and supplier name Jackson Components."/>
          <p:cNvPicPr>
            <a:picLocks noChangeAspect="1"/>
          </p:cNvPicPr>
          <p:nvPr/>
        </p:nvPicPr>
        <p:blipFill rotWithShape="1">
          <a:blip r:embed="rId3" cstate="screen">
            <a:extLst>
              <a:ext uri="{28A0092B-C50C-407E-A947-70E740481C1C}">
                <a14:useLocalDpi xmlns:a14="http://schemas.microsoft.com/office/drawing/2010/main"/>
              </a:ext>
            </a:extLst>
          </a:blip>
          <a:srcRect b="1173"/>
          <a:stretch/>
        </p:blipFill>
        <p:spPr>
          <a:xfrm rot="5400000">
            <a:off x="4778845" y="-342227"/>
            <a:ext cx="2634310" cy="8080794"/>
          </a:xfrm>
          <a:prstGeom prst="rect">
            <a:avLst/>
          </a:prstGeom>
        </p:spPr>
      </p:pic>
    </p:spTree>
    <p:extLst>
      <p:ext uri="{BB962C8B-B14F-4D97-AF65-F5344CB8AC3E}">
        <p14:creationId xmlns:p14="http://schemas.microsoft.com/office/powerpoint/2010/main" val="187306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8632" y="349409"/>
            <a:ext cx="8232168" cy="1311128"/>
          </a:xfrm>
        </p:spPr>
        <p:txBody>
          <a:bodyPr wrap="square">
            <a:spAutoFit/>
          </a:bodyPr>
          <a:lstStyle/>
          <a:p>
            <a:r>
              <a:rPr lang="en-IN" altLang="en-US" dirty="0"/>
              <a:t>Capabilities of Database Management Systems</a:t>
            </a:r>
            <a:endParaRPr lang="en-US" dirty="0"/>
          </a:p>
        </p:txBody>
      </p:sp>
      <p:sp>
        <p:nvSpPr>
          <p:cNvPr id="5" name="Content Placeholder 4"/>
          <p:cNvSpPr>
            <a:spLocks noGrp="1"/>
          </p:cNvSpPr>
          <p:nvPr>
            <p:ph idx="1"/>
          </p:nvPr>
        </p:nvSpPr>
        <p:spPr>
          <a:xfrm>
            <a:off x="1981200" y="1851985"/>
            <a:ext cx="8229600" cy="3255763"/>
          </a:xfrm>
        </p:spPr>
        <p:txBody>
          <a:bodyPr>
            <a:spAutoFit/>
          </a:bodyPr>
          <a:lstStyle/>
          <a:p>
            <a:r>
              <a:rPr lang="en-IN" altLang="en-US" sz="2800" dirty="0"/>
              <a:t>Data definition capabilities:</a:t>
            </a:r>
          </a:p>
          <a:p>
            <a:pPr lvl="1"/>
            <a:r>
              <a:rPr lang="en-IN" altLang="en-US" sz="2800" dirty="0"/>
              <a:t>Specify structure of content of database</a:t>
            </a:r>
          </a:p>
          <a:p>
            <a:r>
              <a:rPr lang="en-IN" altLang="en-US" sz="2800" dirty="0"/>
              <a:t>Querying and reporting:</a:t>
            </a:r>
          </a:p>
          <a:p>
            <a:pPr lvl="1"/>
            <a:r>
              <a:rPr lang="en-IN" altLang="en-US" sz="2800" dirty="0"/>
              <a:t>Data manipulation language</a:t>
            </a:r>
          </a:p>
          <a:p>
            <a:pPr lvl="2"/>
            <a:r>
              <a:rPr lang="en-IN" altLang="en-US" sz="2800" dirty="0"/>
              <a:t>Structured query language (</a:t>
            </a:r>
            <a:r>
              <a:rPr lang="en-IN" altLang="en-US" sz="2800" spc="-300" dirty="0"/>
              <a:t>S Q L</a:t>
            </a:r>
            <a:r>
              <a:rPr lang="en-IN" altLang="en-US" sz="2800" dirty="0"/>
              <a:t>)</a:t>
            </a:r>
          </a:p>
          <a:p>
            <a:pPr lvl="2"/>
            <a:r>
              <a:rPr lang="en-IN" altLang="en-US" sz="2800" dirty="0"/>
              <a:t>Microsoft Access query-building tools</a:t>
            </a:r>
          </a:p>
          <a:p>
            <a:pPr lvl="1"/>
            <a:r>
              <a:rPr lang="en-IN" altLang="en-US" sz="2800" dirty="0"/>
              <a:t>Report generation, e.g., Crystal Reports</a:t>
            </a:r>
          </a:p>
        </p:txBody>
      </p:sp>
    </p:spTree>
    <p:extLst>
      <p:ext uri="{BB962C8B-B14F-4D97-AF65-F5344CB8AC3E}">
        <p14:creationId xmlns:p14="http://schemas.microsoft.com/office/powerpoint/2010/main" val="189395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442" y="345832"/>
            <a:ext cx="8228358" cy="1311128"/>
          </a:xfrm>
        </p:spPr>
        <p:txBody>
          <a:bodyPr wrap="square">
            <a:spAutoFit/>
          </a:bodyPr>
          <a:lstStyle/>
          <a:p>
            <a:r>
              <a:rPr lang="en-IN" altLang="en-US" dirty="0"/>
              <a:t>Figure 6.10 Access Data Dictionary Features</a:t>
            </a:r>
            <a:endParaRPr lang="en-US" spc="-250" dirty="0"/>
          </a:p>
        </p:txBody>
      </p:sp>
      <p:pic>
        <p:nvPicPr>
          <p:cNvPr id="5" name="Picture 4" descr="A screenshot shows a spreadsheet with a table titled Supplier. The table has three columns with column heads as Field Name, Data Type, and Description. Below this table is another table titled Field Properties with columns as General and Lookup. The text next to this table reads, A field name can be up to 64 characters long, including spaces. Press F 1 for help on field names."/>
          <p:cNvPicPr>
            <a:picLocks noChangeAspect="1"/>
          </p:cNvPicPr>
          <p:nvPr/>
        </p:nvPicPr>
        <p:blipFill rotWithShape="1">
          <a:blip r:embed="rId3" cstate="print">
            <a:extLst>
              <a:ext uri="{28A0092B-C50C-407E-A947-70E740481C1C}">
                <a14:useLocalDpi xmlns:a14="http://schemas.microsoft.com/office/drawing/2010/main"/>
              </a:ext>
            </a:extLst>
          </a:blip>
          <a:srcRect b="4018"/>
          <a:stretch/>
        </p:blipFill>
        <p:spPr>
          <a:xfrm>
            <a:off x="2375667" y="1674387"/>
            <a:ext cx="7440669" cy="4717215"/>
          </a:xfrm>
          <a:prstGeom prst="rect">
            <a:avLst/>
          </a:prstGeom>
        </p:spPr>
      </p:pic>
    </p:spTree>
    <p:extLst>
      <p:ext uri="{BB962C8B-B14F-4D97-AF65-F5344CB8AC3E}">
        <p14:creationId xmlns:p14="http://schemas.microsoft.com/office/powerpoint/2010/main" val="2734536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49938"/>
            <a:ext cx="8229601" cy="1311128"/>
          </a:xfrm>
        </p:spPr>
        <p:txBody>
          <a:bodyPr wrap="square">
            <a:spAutoFit/>
          </a:bodyPr>
          <a:lstStyle/>
          <a:p>
            <a:r>
              <a:rPr lang="en-IN" altLang="en-US" dirty="0"/>
              <a:t>Figure 6.11 Example of an </a:t>
            </a:r>
            <a:r>
              <a:rPr lang="en-IN" altLang="en-US" spc="-450" dirty="0"/>
              <a:t>S Q L</a:t>
            </a:r>
            <a:r>
              <a:rPr lang="en-IN" altLang="en-US" dirty="0"/>
              <a:t> Query</a:t>
            </a:r>
            <a:endParaRPr lang="en-US" dirty="0"/>
          </a:p>
        </p:txBody>
      </p:sp>
      <p:sp>
        <p:nvSpPr>
          <p:cNvPr id="5" name="Content Placeholder 4"/>
          <p:cNvSpPr>
            <a:spLocks noGrp="1"/>
          </p:cNvSpPr>
          <p:nvPr>
            <p:ph idx="1"/>
          </p:nvPr>
        </p:nvSpPr>
        <p:spPr>
          <a:xfrm>
            <a:off x="1981200" y="2025539"/>
            <a:ext cx="9254836" cy="2806922"/>
          </a:xfrm>
        </p:spPr>
        <p:txBody>
          <a:bodyPr wrap="square">
            <a:spAutoFit/>
          </a:bodyPr>
          <a:lstStyle/>
          <a:p>
            <a:pPr marL="0" indent="0">
              <a:buNone/>
            </a:pPr>
            <a:r>
              <a:rPr lang="en-US" sz="2800" dirty="0"/>
              <a:t>SELECT </a:t>
            </a:r>
            <a:r>
              <a:rPr lang="en-US" sz="2800" dirty="0" err="1"/>
              <a:t>PART.Part_Number</a:t>
            </a:r>
            <a:r>
              <a:rPr lang="en-US" sz="2800" dirty="0"/>
              <a:t>, </a:t>
            </a:r>
            <a:r>
              <a:rPr lang="en-US" sz="2800" dirty="0" err="1"/>
              <a:t>PART.Part_Name</a:t>
            </a:r>
            <a:r>
              <a:rPr lang="en-US" sz="2800" dirty="0"/>
              <a:t>, </a:t>
            </a:r>
            <a:r>
              <a:rPr lang="en-US" sz="2800" dirty="0" err="1"/>
              <a:t>SUPPLIER.Supplier_Number</a:t>
            </a:r>
            <a:r>
              <a:rPr lang="en-US" sz="2800" dirty="0"/>
              <a:t>,</a:t>
            </a:r>
          </a:p>
          <a:p>
            <a:pPr marL="0" indent="0">
              <a:spcBef>
                <a:spcPts val="0"/>
              </a:spcBef>
              <a:buNone/>
            </a:pPr>
            <a:r>
              <a:rPr lang="en-US" sz="2800" dirty="0" err="1"/>
              <a:t>SUPPLIER.Supplier_Name</a:t>
            </a:r>
            <a:endParaRPr lang="en-US" sz="2800" dirty="0"/>
          </a:p>
          <a:p>
            <a:pPr marL="0" indent="0">
              <a:spcBef>
                <a:spcPts val="0"/>
              </a:spcBef>
              <a:buNone/>
            </a:pPr>
            <a:r>
              <a:rPr lang="en-US" sz="2800" dirty="0"/>
              <a:t>FROM PART, SUPPLIER</a:t>
            </a:r>
          </a:p>
          <a:p>
            <a:pPr marL="0" indent="0">
              <a:spcBef>
                <a:spcPts val="0"/>
              </a:spcBef>
              <a:buNone/>
            </a:pPr>
            <a:r>
              <a:rPr lang="en-US" sz="2800" dirty="0"/>
              <a:t>WHERE </a:t>
            </a:r>
            <a:r>
              <a:rPr lang="en-US" sz="2800" dirty="0" err="1"/>
              <a:t>PART.Suplier_Number</a:t>
            </a:r>
            <a:r>
              <a:rPr lang="en-US" sz="2800" dirty="0"/>
              <a:t> = </a:t>
            </a:r>
            <a:r>
              <a:rPr lang="en-US" sz="2800" dirty="0" err="1"/>
              <a:t>SUPPLIER.Supplier_Number</a:t>
            </a:r>
            <a:r>
              <a:rPr lang="en-US" sz="2800" dirty="0"/>
              <a:t> AND</a:t>
            </a:r>
          </a:p>
          <a:p>
            <a:pPr marL="0" indent="0">
              <a:spcBef>
                <a:spcPts val="0"/>
              </a:spcBef>
              <a:buNone/>
            </a:pPr>
            <a:r>
              <a:rPr lang="en-US" sz="2800" dirty="0" err="1"/>
              <a:t>Part_Number</a:t>
            </a:r>
            <a:r>
              <a:rPr lang="en-US" sz="2800" dirty="0"/>
              <a:t> = 137 OR </a:t>
            </a:r>
            <a:r>
              <a:rPr lang="en-US" sz="2800" dirty="0" err="1"/>
              <a:t>Part_Number</a:t>
            </a:r>
            <a:r>
              <a:rPr lang="en-US" sz="2800" dirty="0"/>
              <a:t> = 150;</a:t>
            </a:r>
          </a:p>
        </p:txBody>
      </p:sp>
    </p:spTree>
    <p:extLst>
      <p:ext uri="{BB962C8B-B14F-4D97-AF65-F5344CB8AC3E}">
        <p14:creationId xmlns:p14="http://schemas.microsoft.com/office/powerpoint/2010/main" val="871719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3624"/>
            <a:ext cx="8229600" cy="701731"/>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1537855" y="1427013"/>
            <a:ext cx="9684326" cy="4131387"/>
          </a:xfrm>
        </p:spPr>
        <p:txBody>
          <a:bodyPr vert="horz" wrap="square" lIns="0" tIns="0" rIns="0" bIns="0" rtlCol="0" anchor="t">
            <a:spAutoFit/>
          </a:bodyPr>
          <a:lstStyle/>
          <a:p>
            <a:pPr marL="0" indent="0">
              <a:buNone/>
              <a:tabLst>
                <a:tab pos="542925" algn="l"/>
              </a:tabLst>
            </a:pPr>
            <a:r>
              <a:rPr lang="en-US" altLang="en-US" b="1" dirty="0"/>
              <a:t>6.1 </a:t>
            </a:r>
            <a:r>
              <a:rPr lang="en-IN" altLang="en-US" dirty="0"/>
              <a:t>What is a database, and how does a relational database organize data?</a:t>
            </a:r>
          </a:p>
          <a:p>
            <a:pPr marL="0" indent="0">
              <a:buNone/>
              <a:tabLst>
                <a:tab pos="542925" algn="l"/>
              </a:tabLst>
            </a:pPr>
            <a:endParaRPr lang="en-IN" altLang="en-US" dirty="0"/>
          </a:p>
          <a:p>
            <a:pPr marL="0" indent="0">
              <a:buNone/>
              <a:tabLst>
                <a:tab pos="542925" algn="l"/>
              </a:tabLst>
            </a:pPr>
            <a:r>
              <a:rPr lang="en-US" altLang="en-US" b="1" dirty="0"/>
              <a:t>6.2 </a:t>
            </a:r>
            <a:r>
              <a:rPr lang="en-IN" altLang="en-US" dirty="0"/>
              <a:t>What are the principles of a database management system?</a:t>
            </a:r>
          </a:p>
          <a:p>
            <a:pPr marL="0" indent="0">
              <a:buNone/>
              <a:tabLst>
                <a:tab pos="542925" algn="l"/>
              </a:tabLst>
            </a:pPr>
            <a:endParaRPr lang="en-IN" altLang="en-US" dirty="0"/>
          </a:p>
          <a:p>
            <a:pPr marL="0" indent="0">
              <a:buNone/>
              <a:tabLst>
                <a:tab pos="542925" algn="l"/>
              </a:tabLst>
            </a:pPr>
            <a:r>
              <a:rPr lang="en-US" altLang="en-US" b="1" dirty="0"/>
              <a:t>6.3 </a:t>
            </a:r>
            <a:r>
              <a:rPr lang="en-IN" altLang="en-US" dirty="0"/>
              <a:t>What are the principal tools and technologies for accessing information from databases to improve business performance and decision making?</a:t>
            </a:r>
          </a:p>
          <a:p>
            <a:pPr marL="0" indent="0">
              <a:buNone/>
              <a:tabLst>
                <a:tab pos="542925" algn="l"/>
              </a:tabLst>
            </a:pPr>
            <a:endParaRPr lang="en-IN" altLang="en-US" dirty="0"/>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2382" y="380886"/>
            <a:ext cx="8218419" cy="701731"/>
          </a:xfrm>
        </p:spPr>
        <p:txBody>
          <a:bodyPr wrap="square">
            <a:spAutoFit/>
          </a:bodyPr>
          <a:lstStyle/>
          <a:p>
            <a:r>
              <a:rPr lang="en-IN" altLang="en-US" dirty="0"/>
              <a:t>Figure 6.12 An Access Query</a:t>
            </a:r>
            <a:endParaRPr lang="en-US" spc="-250" dirty="0"/>
          </a:p>
        </p:txBody>
      </p:sp>
      <p:pic>
        <p:nvPicPr>
          <p:cNvPr id="6" name="Picture 5" descr="A screenshot shows the Microsoft Access window with tab Supplier of Parts. The screenshot shows two tables at the top as Part, which includes Part Number, Part Name, Unit Price, and Supplier Number. And Supplier, which includes Supplier Number, Supplier Name, Supplier Street, Supplier City, and Supplier State. Below these two tables is another table with rows as field, table, sort, show, and criteria. The value for field and table are shown, while a check box is shown for show."/>
          <p:cNvPicPr>
            <a:picLocks noChangeAspect="1"/>
          </p:cNvPicPr>
          <p:nvPr/>
        </p:nvPicPr>
        <p:blipFill rotWithShape="1">
          <a:blip r:embed="rId3" cstate="print">
            <a:extLst>
              <a:ext uri="{28A0092B-C50C-407E-A947-70E740481C1C}">
                <a14:useLocalDpi xmlns:a14="http://schemas.microsoft.com/office/drawing/2010/main"/>
              </a:ext>
            </a:extLst>
          </a:blip>
          <a:srcRect b="3664"/>
          <a:stretch/>
        </p:blipFill>
        <p:spPr>
          <a:xfrm>
            <a:off x="2029568" y="1231737"/>
            <a:ext cx="8094933" cy="5160451"/>
          </a:xfrm>
          <a:prstGeom prst="rect">
            <a:avLst/>
          </a:prstGeom>
        </p:spPr>
      </p:pic>
    </p:spTree>
    <p:extLst>
      <p:ext uri="{BB962C8B-B14F-4D97-AF65-F5344CB8AC3E}">
        <p14:creationId xmlns:p14="http://schemas.microsoft.com/office/powerpoint/2010/main" val="153287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4523"/>
            <a:ext cx="8229600" cy="701731"/>
          </a:xfrm>
        </p:spPr>
        <p:txBody>
          <a:bodyPr wrap="square">
            <a:spAutoFit/>
          </a:bodyPr>
          <a:lstStyle/>
          <a:p>
            <a:r>
              <a:rPr lang="en-IN" altLang="en-US" dirty="0"/>
              <a:t>Non-Relational Databases</a:t>
            </a:r>
            <a:endParaRPr lang="en-US" dirty="0"/>
          </a:p>
        </p:txBody>
      </p:sp>
      <p:sp>
        <p:nvSpPr>
          <p:cNvPr id="5" name="Content Placeholder 4"/>
          <p:cNvSpPr>
            <a:spLocks noGrp="1"/>
          </p:cNvSpPr>
          <p:nvPr>
            <p:ph idx="1"/>
          </p:nvPr>
        </p:nvSpPr>
        <p:spPr>
          <a:xfrm>
            <a:off x="1981200" y="1295400"/>
            <a:ext cx="8229600" cy="3771802"/>
          </a:xfrm>
        </p:spPr>
        <p:txBody>
          <a:bodyPr>
            <a:spAutoFit/>
          </a:bodyPr>
          <a:lstStyle/>
          <a:p>
            <a:r>
              <a:rPr lang="en-IN" altLang="en-US" sz="2800" dirty="0"/>
              <a:t>“</a:t>
            </a:r>
            <a:r>
              <a:rPr lang="en-IN" altLang="en-US" sz="2800" dirty="0" err="1"/>
              <a:t>NoSQL</a:t>
            </a:r>
            <a:r>
              <a:rPr lang="en-IN" altLang="en-US" sz="2800" dirty="0"/>
              <a:t>”</a:t>
            </a:r>
          </a:p>
          <a:p>
            <a:r>
              <a:rPr lang="en-IN" altLang="en-US" sz="2800" dirty="0"/>
              <a:t>Handle large data sets of data that are not easily organized into tables, columns, and rows</a:t>
            </a:r>
          </a:p>
          <a:p>
            <a:r>
              <a:rPr lang="en-IN" altLang="en-US" sz="2800" dirty="0"/>
              <a:t>Use more flexible data model</a:t>
            </a:r>
          </a:p>
          <a:p>
            <a:pPr lvl="1"/>
            <a:r>
              <a:rPr lang="en-IN" altLang="en-US" sz="2800" dirty="0"/>
              <a:t>Don’t require extensive structuring</a:t>
            </a:r>
          </a:p>
          <a:p>
            <a:r>
              <a:rPr lang="en-IN" altLang="en-US" sz="2800" dirty="0"/>
              <a:t>Can manage unstructured data, such as social media and graphics</a:t>
            </a:r>
          </a:p>
          <a:p>
            <a:r>
              <a:rPr lang="en-IN" altLang="en-US" sz="2800" dirty="0"/>
              <a:t>E.g. Amazon’s Simple</a:t>
            </a:r>
            <a:r>
              <a:rPr lang="en-IN" altLang="en-US" sz="2800" spc="-400" dirty="0"/>
              <a:t> D  </a:t>
            </a:r>
            <a:r>
              <a:rPr lang="en-IN" altLang="en-US" sz="2800" spc="-300" dirty="0"/>
              <a:t>B</a:t>
            </a:r>
            <a:r>
              <a:rPr lang="en-IN" altLang="en-US" sz="2800" dirty="0"/>
              <a:t>, MetLife’s Mongo</a:t>
            </a:r>
            <a:r>
              <a:rPr lang="en-IN" altLang="en-US" sz="2800" spc="-400" dirty="0"/>
              <a:t> D  </a:t>
            </a:r>
            <a:r>
              <a:rPr lang="en-IN" altLang="en-US" sz="2800" spc="-300" dirty="0"/>
              <a:t>B</a:t>
            </a:r>
          </a:p>
        </p:txBody>
      </p:sp>
    </p:spTree>
    <p:extLst>
      <p:ext uri="{BB962C8B-B14F-4D97-AF65-F5344CB8AC3E}">
        <p14:creationId xmlns:p14="http://schemas.microsoft.com/office/powerpoint/2010/main" val="104098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8815" y="374523"/>
            <a:ext cx="9052560" cy="701731"/>
          </a:xfrm>
        </p:spPr>
        <p:txBody>
          <a:bodyPr>
            <a:spAutoFit/>
          </a:bodyPr>
          <a:lstStyle/>
          <a:p>
            <a:r>
              <a:rPr lang="en-IN" altLang="en-US" dirty="0"/>
              <a:t>The Challenge of Big Data</a:t>
            </a:r>
            <a:endParaRPr lang="en-US" dirty="0"/>
          </a:p>
        </p:txBody>
      </p:sp>
      <p:sp>
        <p:nvSpPr>
          <p:cNvPr id="5" name="Content Placeholder 4"/>
          <p:cNvSpPr>
            <a:spLocks noGrp="1"/>
          </p:cNvSpPr>
          <p:nvPr>
            <p:ph idx="1"/>
          </p:nvPr>
        </p:nvSpPr>
        <p:spPr>
          <a:xfrm>
            <a:off x="1854604" y="1651000"/>
            <a:ext cx="9240982" cy="3191643"/>
          </a:xfrm>
        </p:spPr>
        <p:txBody>
          <a:bodyPr wrap="square">
            <a:spAutoFit/>
          </a:bodyPr>
          <a:lstStyle/>
          <a:p>
            <a:r>
              <a:rPr lang="en-IN" altLang="en-US" sz="2800" dirty="0"/>
              <a:t>Massive quantities of unstructured and semi-structured data from Internet and more</a:t>
            </a:r>
          </a:p>
          <a:p>
            <a:r>
              <a:rPr lang="en-IN" altLang="en-US" sz="2800" dirty="0"/>
              <a:t>Big datasets offer more patterns and insights than smaller datasets, e.g.</a:t>
            </a:r>
          </a:p>
          <a:p>
            <a:pPr lvl="1"/>
            <a:r>
              <a:rPr lang="en-IN" altLang="en-US" sz="2800" dirty="0"/>
              <a:t>Customer </a:t>
            </a:r>
            <a:r>
              <a:rPr lang="en-IN" altLang="en-US" sz="2800" dirty="0" err="1"/>
              <a:t>behavior</a:t>
            </a:r>
            <a:endParaRPr lang="en-IN" altLang="en-US" sz="2800" dirty="0"/>
          </a:p>
          <a:p>
            <a:pPr lvl="1"/>
            <a:r>
              <a:rPr lang="en-IN" altLang="en-US" sz="2800" dirty="0"/>
              <a:t>Weather patterns</a:t>
            </a:r>
          </a:p>
          <a:p>
            <a:r>
              <a:rPr lang="en-IN" altLang="en-US" sz="2800" dirty="0"/>
              <a:t>Requires new technologies and tools</a:t>
            </a:r>
          </a:p>
        </p:txBody>
      </p:sp>
    </p:spTree>
    <p:extLst>
      <p:ext uri="{BB962C8B-B14F-4D97-AF65-F5344CB8AC3E}">
        <p14:creationId xmlns:p14="http://schemas.microsoft.com/office/powerpoint/2010/main" val="1679004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8816" y="374523"/>
            <a:ext cx="8261985" cy="701731"/>
          </a:xfrm>
        </p:spPr>
        <p:txBody>
          <a:bodyPr wrap="square">
            <a:spAutoFit/>
          </a:bodyPr>
          <a:lstStyle/>
          <a:p>
            <a:r>
              <a:rPr lang="en-IN" altLang="en-US" dirty="0"/>
              <a:t>Business Intelligence Infrastructure</a:t>
            </a:r>
            <a:endParaRPr lang="en-US" dirty="0"/>
          </a:p>
        </p:txBody>
      </p:sp>
      <p:sp>
        <p:nvSpPr>
          <p:cNvPr id="5" name="Content Placeholder 4"/>
          <p:cNvSpPr>
            <a:spLocks noGrp="1"/>
          </p:cNvSpPr>
          <p:nvPr>
            <p:ph idx="1"/>
          </p:nvPr>
        </p:nvSpPr>
        <p:spPr>
          <a:xfrm>
            <a:off x="1981200" y="1295400"/>
            <a:ext cx="8229600" cy="3127523"/>
          </a:xfrm>
        </p:spPr>
        <p:txBody>
          <a:bodyPr>
            <a:spAutoFit/>
          </a:bodyPr>
          <a:lstStyle/>
          <a:p>
            <a:r>
              <a:rPr lang="en-IN" altLang="en-US" sz="2800" dirty="0"/>
              <a:t>Array of tools for obtaining useful information from internal and external systems and big data</a:t>
            </a:r>
          </a:p>
          <a:p>
            <a:pPr lvl="1"/>
            <a:r>
              <a:rPr lang="en-IN" altLang="en-US" sz="2800" dirty="0"/>
              <a:t>Data warehouses</a:t>
            </a:r>
          </a:p>
          <a:p>
            <a:pPr lvl="1"/>
            <a:r>
              <a:rPr lang="en-IN" altLang="en-US" sz="2800" dirty="0"/>
              <a:t>Data marts</a:t>
            </a:r>
          </a:p>
          <a:p>
            <a:pPr lvl="1"/>
            <a:r>
              <a:rPr lang="en-IN" altLang="en-US" sz="2800" dirty="0"/>
              <a:t>Hadoop</a:t>
            </a:r>
          </a:p>
          <a:p>
            <a:pPr lvl="1"/>
            <a:r>
              <a:rPr lang="en-IN" altLang="en-US" sz="2800" dirty="0"/>
              <a:t>In-memory computing</a:t>
            </a:r>
          </a:p>
          <a:p>
            <a:pPr lvl="1"/>
            <a:r>
              <a:rPr lang="en-IN" altLang="en-US" sz="2800" dirty="0"/>
              <a:t>Analytical platforms</a:t>
            </a:r>
          </a:p>
        </p:txBody>
      </p:sp>
    </p:spTree>
    <p:extLst>
      <p:ext uri="{BB962C8B-B14F-4D97-AF65-F5344CB8AC3E}">
        <p14:creationId xmlns:p14="http://schemas.microsoft.com/office/powerpoint/2010/main" val="746631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8816" y="374523"/>
            <a:ext cx="8261985" cy="701731"/>
          </a:xfrm>
        </p:spPr>
        <p:txBody>
          <a:bodyPr wrap="square">
            <a:spAutoFit/>
          </a:bodyPr>
          <a:lstStyle/>
          <a:p>
            <a:r>
              <a:rPr lang="en-IN" altLang="en-US" dirty="0"/>
              <a:t>Data Warehouses</a:t>
            </a:r>
            <a:endParaRPr lang="en-US" dirty="0"/>
          </a:p>
        </p:txBody>
      </p:sp>
      <p:sp>
        <p:nvSpPr>
          <p:cNvPr id="5" name="Content Placeholder 4"/>
          <p:cNvSpPr>
            <a:spLocks noGrp="1"/>
          </p:cNvSpPr>
          <p:nvPr>
            <p:ph idx="1"/>
          </p:nvPr>
        </p:nvSpPr>
        <p:spPr>
          <a:xfrm>
            <a:off x="1981200" y="1295400"/>
            <a:ext cx="8229600" cy="3967240"/>
          </a:xfrm>
        </p:spPr>
        <p:txBody>
          <a:bodyPr>
            <a:spAutoFit/>
          </a:bodyPr>
          <a:lstStyle/>
          <a:p>
            <a:r>
              <a:rPr lang="en-IN" altLang="en-US" sz="2800" dirty="0"/>
              <a:t>Data warehouse:</a:t>
            </a:r>
          </a:p>
          <a:p>
            <a:pPr lvl="1"/>
            <a:r>
              <a:rPr lang="en-IN" altLang="en-US" sz="2800" dirty="0"/>
              <a:t>Database that stores current and historical data that may be of interest to decision makers</a:t>
            </a:r>
          </a:p>
          <a:p>
            <a:pPr lvl="1"/>
            <a:r>
              <a:rPr lang="en-IN" altLang="en-US" sz="2800" dirty="0"/>
              <a:t>Consolidates and standardizes data from many systems, operational and transactional databases</a:t>
            </a:r>
          </a:p>
          <a:p>
            <a:pPr lvl="1"/>
            <a:r>
              <a:rPr lang="en-IN" altLang="en-US" sz="2800" dirty="0"/>
              <a:t>Data can be accessed but not altered</a:t>
            </a:r>
          </a:p>
          <a:p>
            <a:r>
              <a:rPr lang="en-IN" altLang="en-US" sz="2800" dirty="0"/>
              <a:t>Data mart:</a:t>
            </a:r>
          </a:p>
          <a:p>
            <a:pPr lvl="1"/>
            <a:r>
              <a:rPr lang="en-IN" altLang="en-US" sz="2800" dirty="0"/>
              <a:t>Subset of data warehouses that is highly focused and isolated for a specific population of users</a:t>
            </a:r>
          </a:p>
        </p:txBody>
      </p:sp>
    </p:spTree>
    <p:extLst>
      <p:ext uri="{BB962C8B-B14F-4D97-AF65-F5344CB8AC3E}">
        <p14:creationId xmlns:p14="http://schemas.microsoft.com/office/powerpoint/2010/main" val="1082290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8815" y="374523"/>
            <a:ext cx="9052560" cy="701731"/>
          </a:xfrm>
        </p:spPr>
        <p:txBody>
          <a:bodyPr>
            <a:spAutoFit/>
          </a:bodyPr>
          <a:lstStyle/>
          <a:p>
            <a:r>
              <a:rPr lang="en-IN" altLang="en-US" dirty="0"/>
              <a:t>Hadoop</a:t>
            </a:r>
            <a:endParaRPr lang="en-US" dirty="0"/>
          </a:p>
        </p:txBody>
      </p:sp>
      <p:sp>
        <p:nvSpPr>
          <p:cNvPr id="5" name="Content Placeholder 4"/>
          <p:cNvSpPr>
            <a:spLocks noGrp="1"/>
          </p:cNvSpPr>
          <p:nvPr>
            <p:ph idx="1"/>
          </p:nvPr>
        </p:nvSpPr>
        <p:spPr>
          <a:xfrm>
            <a:off x="1981200" y="1295401"/>
            <a:ext cx="8229600" cy="2675604"/>
          </a:xfrm>
        </p:spPr>
        <p:txBody>
          <a:bodyPr>
            <a:spAutoFit/>
          </a:bodyPr>
          <a:lstStyle/>
          <a:p>
            <a:r>
              <a:rPr lang="en-IN" altLang="en-US" sz="2800" dirty="0"/>
              <a:t>Open-source software framework for big data</a:t>
            </a:r>
          </a:p>
          <a:p>
            <a:r>
              <a:rPr lang="en-IN" altLang="en-US" sz="2800" dirty="0"/>
              <a:t>Breaks data task into sub-problems and distributes the processing to many inexpensive computer processing nodes</a:t>
            </a:r>
          </a:p>
          <a:p>
            <a:r>
              <a:rPr lang="en-IN" altLang="en-US" sz="2800" dirty="0"/>
              <a:t>Combines result into smaller data set that is easier to analyze</a:t>
            </a:r>
          </a:p>
        </p:txBody>
      </p:sp>
    </p:spTree>
    <p:extLst>
      <p:ext uri="{BB962C8B-B14F-4D97-AF65-F5344CB8AC3E}">
        <p14:creationId xmlns:p14="http://schemas.microsoft.com/office/powerpoint/2010/main" val="1143313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8815" y="374523"/>
            <a:ext cx="9052560" cy="701731"/>
          </a:xfrm>
        </p:spPr>
        <p:txBody>
          <a:bodyPr>
            <a:spAutoFit/>
          </a:bodyPr>
          <a:lstStyle/>
          <a:p>
            <a:r>
              <a:rPr lang="en-IN" altLang="en-US" dirty="0"/>
              <a:t>In-Memory Computing</a:t>
            </a:r>
            <a:endParaRPr lang="en-US" dirty="0"/>
          </a:p>
        </p:txBody>
      </p:sp>
      <p:sp>
        <p:nvSpPr>
          <p:cNvPr id="5" name="Content Placeholder 4"/>
          <p:cNvSpPr>
            <a:spLocks noGrp="1"/>
          </p:cNvSpPr>
          <p:nvPr>
            <p:ph idx="1"/>
          </p:nvPr>
        </p:nvSpPr>
        <p:spPr>
          <a:xfrm>
            <a:off x="1981200" y="1295401"/>
            <a:ext cx="8229600" cy="3319883"/>
          </a:xfrm>
        </p:spPr>
        <p:txBody>
          <a:bodyPr>
            <a:spAutoFit/>
          </a:bodyPr>
          <a:lstStyle/>
          <a:p>
            <a:r>
              <a:rPr lang="en-IN" altLang="en-US" sz="2800" dirty="0"/>
              <a:t>Relies on computer’s main memory (RAM) for data storage</a:t>
            </a:r>
          </a:p>
          <a:p>
            <a:r>
              <a:rPr lang="en-IN" altLang="en-US" sz="2800" dirty="0"/>
              <a:t>Eliminates bottlenecks in retrieving and reading data</a:t>
            </a:r>
          </a:p>
          <a:p>
            <a:r>
              <a:rPr lang="en-IN" altLang="en-US" sz="2800" dirty="0"/>
              <a:t>Dramatically shortens query response times</a:t>
            </a:r>
          </a:p>
          <a:p>
            <a:r>
              <a:rPr lang="en-IN" altLang="en-US" sz="2800" dirty="0"/>
              <a:t>Enabled by high-speed processors, multicore processing</a:t>
            </a:r>
          </a:p>
          <a:p>
            <a:r>
              <a:rPr lang="en-IN" altLang="en-US" sz="2800" dirty="0"/>
              <a:t>Lowers processing costs</a:t>
            </a:r>
          </a:p>
        </p:txBody>
      </p:sp>
    </p:spTree>
    <p:extLst>
      <p:ext uri="{BB962C8B-B14F-4D97-AF65-F5344CB8AC3E}">
        <p14:creationId xmlns:p14="http://schemas.microsoft.com/office/powerpoint/2010/main" val="2540562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4523"/>
            <a:ext cx="9052560" cy="701731"/>
          </a:xfrm>
        </p:spPr>
        <p:txBody>
          <a:bodyPr>
            <a:spAutoFit/>
          </a:bodyPr>
          <a:lstStyle/>
          <a:p>
            <a:r>
              <a:rPr lang="en-IN" altLang="en-US" dirty="0"/>
              <a:t>Analytic Platforms</a:t>
            </a:r>
            <a:endParaRPr lang="en-US" dirty="0"/>
          </a:p>
        </p:txBody>
      </p:sp>
      <p:sp>
        <p:nvSpPr>
          <p:cNvPr id="5" name="Content Placeholder 4"/>
          <p:cNvSpPr>
            <a:spLocks noGrp="1"/>
          </p:cNvSpPr>
          <p:nvPr>
            <p:ph idx="1"/>
          </p:nvPr>
        </p:nvSpPr>
        <p:spPr>
          <a:xfrm>
            <a:off x="1981200" y="1301383"/>
            <a:ext cx="8229600" cy="3384003"/>
          </a:xfrm>
        </p:spPr>
        <p:txBody>
          <a:bodyPr>
            <a:spAutoFit/>
          </a:bodyPr>
          <a:lstStyle/>
          <a:p>
            <a:r>
              <a:rPr lang="en-IN" altLang="en-US" sz="2800" dirty="0"/>
              <a:t>Preconfigured hardware-software systems</a:t>
            </a:r>
          </a:p>
          <a:p>
            <a:r>
              <a:rPr lang="en-IN" altLang="en-US" sz="2800" dirty="0"/>
              <a:t>Designed for query processing and analytics</a:t>
            </a:r>
          </a:p>
          <a:p>
            <a:r>
              <a:rPr lang="en-IN" altLang="en-US" sz="2800" dirty="0"/>
              <a:t>Use both relational and non-relational technology to </a:t>
            </a:r>
            <a:r>
              <a:rPr lang="en-IN" altLang="en-US" sz="2800" dirty="0" err="1"/>
              <a:t>analyze</a:t>
            </a:r>
            <a:r>
              <a:rPr lang="en-IN" altLang="en-US" sz="2800" dirty="0"/>
              <a:t> large data sets</a:t>
            </a:r>
          </a:p>
          <a:p>
            <a:r>
              <a:rPr lang="en-IN" altLang="en-US" sz="2800" dirty="0"/>
              <a:t>Include in-memory systems, </a:t>
            </a:r>
            <a:r>
              <a:rPr lang="en-IN" altLang="en-US" sz="2800" dirty="0" err="1"/>
              <a:t>No</a:t>
            </a:r>
            <a:r>
              <a:rPr lang="en-IN" altLang="en-US" sz="2800" spc="-300" dirty="0" err="1"/>
              <a:t>S</a:t>
            </a:r>
            <a:r>
              <a:rPr lang="en-IN" altLang="en-US" sz="2800" spc="-300" dirty="0"/>
              <a:t> Q L</a:t>
            </a:r>
            <a:r>
              <a:rPr lang="en-IN" altLang="en-US" sz="2800" dirty="0"/>
              <a:t>  </a:t>
            </a:r>
            <a:r>
              <a:rPr lang="en-IN" altLang="en-US" sz="2800" spc="-300" dirty="0"/>
              <a:t>D B M S</a:t>
            </a:r>
          </a:p>
          <a:p>
            <a:r>
              <a:rPr lang="en-IN" altLang="en-US" sz="2800" dirty="0"/>
              <a:t>E.g. </a:t>
            </a:r>
            <a:r>
              <a:rPr lang="en-IN" altLang="en-US" sz="2800" spc="-350" dirty="0"/>
              <a:t>I B M</a:t>
            </a:r>
            <a:r>
              <a:rPr lang="en-IN" altLang="en-US" sz="2800" dirty="0"/>
              <a:t> Pure Data System for Analytics</a:t>
            </a:r>
          </a:p>
          <a:p>
            <a:pPr lvl="1"/>
            <a:r>
              <a:rPr lang="en-IN" altLang="en-US" sz="2800" dirty="0"/>
              <a:t>Integrated database, server, storage components</a:t>
            </a:r>
          </a:p>
        </p:txBody>
      </p:sp>
    </p:spTree>
    <p:extLst>
      <p:ext uri="{BB962C8B-B14F-4D97-AF65-F5344CB8AC3E}">
        <p14:creationId xmlns:p14="http://schemas.microsoft.com/office/powerpoint/2010/main" val="3911973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442" y="344103"/>
            <a:ext cx="8228358" cy="1311128"/>
          </a:xfrm>
        </p:spPr>
        <p:txBody>
          <a:bodyPr wrap="square">
            <a:spAutoFit/>
          </a:bodyPr>
          <a:lstStyle/>
          <a:p>
            <a:r>
              <a:rPr lang="en-IN" altLang="en-US" dirty="0"/>
              <a:t>Figure 6.13 Business Intelligence Technology Infrastructure</a:t>
            </a:r>
            <a:endParaRPr lang="en-US" spc="-250" dirty="0"/>
          </a:p>
        </p:txBody>
      </p:sp>
      <p:pic>
        <p:nvPicPr>
          <p:cNvPr id="5" name="Picture 4" descr="A diagram shows a Business Intelligence Technology Infrastructure. The diagram shows following components on the left. Operational Data, Historical Data, I o T Data, Web and Social Media Data, Audio and Video Data, and External Data. These components together lead to Hadloop Data Lake. An arrow from operational data to data warehouse in the middle is labeled as Extract, transform, load. The hadloop data further leads to data warehouse and analytic platform, and there is a two-way arrow between hadloop data and power users. The data warehouse leads to data mart. There are two-way arrows between data warehouse and casual users, data warehouse and power users, data warehouse and analytic platform, and data mart and casual users. The casual users include queries, reports, and dashboards, while power users includes queries, reports, O L A P, and data mining."/>
          <p:cNvPicPr>
            <a:picLocks noChangeAspect="1"/>
          </p:cNvPicPr>
          <p:nvPr/>
        </p:nvPicPr>
        <p:blipFill rotWithShape="1">
          <a:blip r:embed="rId3" cstate="screen">
            <a:extLst>
              <a:ext uri="{28A0092B-C50C-407E-A947-70E740481C1C}">
                <a14:useLocalDpi xmlns:a14="http://schemas.microsoft.com/office/drawing/2010/main"/>
              </a:ext>
            </a:extLst>
          </a:blip>
          <a:srcRect b="3158"/>
          <a:stretch/>
        </p:blipFill>
        <p:spPr>
          <a:xfrm>
            <a:off x="2651420" y="1647404"/>
            <a:ext cx="6889160" cy="4741613"/>
          </a:xfrm>
          <a:prstGeom prst="rect">
            <a:avLst/>
          </a:prstGeom>
        </p:spPr>
      </p:pic>
    </p:spTree>
    <p:extLst>
      <p:ext uri="{BB962C8B-B14F-4D97-AF65-F5344CB8AC3E}">
        <p14:creationId xmlns:p14="http://schemas.microsoft.com/office/powerpoint/2010/main" val="441877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028" y="355634"/>
            <a:ext cx="8229600" cy="1311128"/>
          </a:xfrm>
        </p:spPr>
        <p:txBody>
          <a:bodyPr>
            <a:spAutoFit/>
          </a:bodyPr>
          <a:lstStyle/>
          <a:p>
            <a:r>
              <a:rPr lang="en-IN" altLang="en-US" dirty="0"/>
              <a:t>Analytical Tools: Relationships, Patterns, Trends</a:t>
            </a:r>
            <a:endParaRPr lang="en-US" dirty="0"/>
          </a:p>
        </p:txBody>
      </p:sp>
      <p:sp>
        <p:nvSpPr>
          <p:cNvPr id="5" name="Content Placeholder 4"/>
          <p:cNvSpPr>
            <a:spLocks noGrp="1"/>
          </p:cNvSpPr>
          <p:nvPr>
            <p:ph idx="1"/>
          </p:nvPr>
        </p:nvSpPr>
        <p:spPr>
          <a:xfrm>
            <a:off x="1981200" y="1828801"/>
            <a:ext cx="8229600" cy="2611484"/>
          </a:xfrm>
        </p:spPr>
        <p:txBody>
          <a:bodyPr>
            <a:spAutoFit/>
          </a:bodyPr>
          <a:lstStyle/>
          <a:p>
            <a:r>
              <a:rPr lang="en-IN" altLang="en-US" sz="2800" dirty="0"/>
              <a:t>Once data is gathered, tools are required for consolidating, </a:t>
            </a:r>
            <a:r>
              <a:rPr lang="en-IN" altLang="en-US" sz="2800" dirty="0" err="1"/>
              <a:t>analyzing</a:t>
            </a:r>
            <a:r>
              <a:rPr lang="en-IN" altLang="en-US" sz="2800" dirty="0"/>
              <a:t>, to use insights to improve decision making</a:t>
            </a:r>
          </a:p>
          <a:p>
            <a:pPr lvl="1"/>
            <a:r>
              <a:rPr lang="en-IN" altLang="en-US" sz="2800" dirty="0"/>
              <a:t>Software for database querying and reporting</a:t>
            </a:r>
          </a:p>
          <a:p>
            <a:pPr lvl="1"/>
            <a:r>
              <a:rPr lang="en-IN" altLang="en-US" sz="2800" dirty="0"/>
              <a:t>Multidimensional data analysis (</a:t>
            </a:r>
            <a:r>
              <a:rPr lang="en-IN" altLang="en-US" sz="2800" spc="-300" dirty="0"/>
              <a:t>O L  A P </a:t>
            </a:r>
            <a:r>
              <a:rPr lang="en-IN" altLang="en-US" sz="2800" dirty="0"/>
              <a:t>)</a:t>
            </a:r>
          </a:p>
          <a:p>
            <a:pPr lvl="1"/>
            <a:r>
              <a:rPr lang="en-IN" altLang="en-US" sz="2800" dirty="0"/>
              <a:t>Data mining</a:t>
            </a:r>
          </a:p>
        </p:txBody>
      </p:sp>
    </p:spTree>
    <p:extLst>
      <p:ext uri="{BB962C8B-B14F-4D97-AF65-F5344CB8AC3E}">
        <p14:creationId xmlns:p14="http://schemas.microsoft.com/office/powerpoint/2010/main" val="344416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US" altLang="en-US" dirty="0"/>
              <a:t>What is a Database?</a:t>
            </a:r>
            <a:endParaRPr lang="en-US" sz="2800" dirty="0"/>
          </a:p>
        </p:txBody>
      </p:sp>
      <p:sp>
        <p:nvSpPr>
          <p:cNvPr id="5" name="Content Placeholder 4"/>
          <p:cNvSpPr>
            <a:spLocks noGrp="1"/>
          </p:cNvSpPr>
          <p:nvPr>
            <p:ph idx="1"/>
          </p:nvPr>
        </p:nvSpPr>
        <p:spPr>
          <a:xfrm>
            <a:off x="1981200" y="1289554"/>
            <a:ext cx="8229600" cy="4999317"/>
          </a:xfrm>
        </p:spPr>
        <p:txBody>
          <a:bodyPr>
            <a:spAutoFit/>
          </a:bodyPr>
          <a:lstStyle/>
          <a:p>
            <a:r>
              <a:rPr lang="en-IN" altLang="en-US" sz="2800" dirty="0"/>
              <a:t>Database:</a:t>
            </a:r>
          </a:p>
          <a:p>
            <a:pPr lvl="1"/>
            <a:r>
              <a:rPr lang="en-IN" altLang="en-US" sz="2800" dirty="0"/>
              <a:t>Collection of related files containing records on people, places, or things</a:t>
            </a:r>
          </a:p>
          <a:p>
            <a:r>
              <a:rPr lang="en-IN" altLang="en-US" sz="2800" dirty="0"/>
              <a:t>Entity:</a:t>
            </a:r>
          </a:p>
          <a:p>
            <a:pPr lvl="1"/>
            <a:r>
              <a:rPr lang="en-IN" altLang="en-US" sz="2800" dirty="0"/>
              <a:t>Generalized category representing person, place, thing</a:t>
            </a:r>
          </a:p>
          <a:p>
            <a:pPr lvl="1"/>
            <a:r>
              <a:rPr lang="en-IN" altLang="en-US" sz="2800" dirty="0"/>
              <a:t>E.g., SUPPLIER, PART</a:t>
            </a:r>
          </a:p>
          <a:p>
            <a:r>
              <a:rPr lang="en-IN" altLang="en-US" sz="2800" dirty="0"/>
              <a:t>Attributes:</a:t>
            </a:r>
          </a:p>
          <a:p>
            <a:pPr lvl="1"/>
            <a:r>
              <a:rPr lang="en-IN" altLang="en-US" sz="2800" dirty="0"/>
              <a:t>Specific characteristics of each entity:</a:t>
            </a:r>
          </a:p>
          <a:p>
            <a:pPr lvl="2"/>
            <a:r>
              <a:rPr lang="en-IN" altLang="en-US" sz="2800" dirty="0"/>
              <a:t>SUPPLIER name, address</a:t>
            </a:r>
          </a:p>
          <a:p>
            <a:pPr lvl="2"/>
            <a:r>
              <a:rPr lang="en-IN" altLang="en-US" sz="2800" dirty="0"/>
              <a:t>PART description, unit price, supplier</a:t>
            </a:r>
          </a:p>
        </p:txBody>
      </p:sp>
    </p:spTree>
    <p:extLst>
      <p:ext uri="{BB962C8B-B14F-4D97-AF65-F5344CB8AC3E}">
        <p14:creationId xmlns:p14="http://schemas.microsoft.com/office/powerpoint/2010/main" val="2307622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2150" y="383334"/>
            <a:ext cx="8229600" cy="701731"/>
          </a:xfrm>
        </p:spPr>
        <p:txBody>
          <a:bodyPr>
            <a:spAutoFit/>
          </a:bodyPr>
          <a:lstStyle/>
          <a:p>
            <a:r>
              <a:rPr lang="en-US" altLang="en-US" dirty="0"/>
              <a:t>Data Mining</a:t>
            </a:r>
            <a:endParaRPr lang="en-US" dirty="0"/>
          </a:p>
        </p:txBody>
      </p:sp>
      <p:sp>
        <p:nvSpPr>
          <p:cNvPr id="5" name="Content Placeholder 4"/>
          <p:cNvSpPr>
            <a:spLocks noGrp="1"/>
          </p:cNvSpPr>
          <p:nvPr>
            <p:ph idx="1"/>
          </p:nvPr>
        </p:nvSpPr>
        <p:spPr>
          <a:xfrm>
            <a:off x="1981200" y="1304925"/>
            <a:ext cx="8775700" cy="4806957"/>
          </a:xfrm>
        </p:spPr>
        <p:txBody>
          <a:bodyPr wrap="square">
            <a:spAutoFit/>
          </a:bodyPr>
          <a:lstStyle/>
          <a:p>
            <a:r>
              <a:rPr lang="en-IN" altLang="en-US" sz="2800" dirty="0"/>
              <a:t>Finds hidden patterns and relationships in large databases and infers rules from them to predict future </a:t>
            </a:r>
            <a:r>
              <a:rPr lang="en-IN" altLang="en-US" sz="2800" dirty="0" err="1"/>
              <a:t>behavior</a:t>
            </a:r>
            <a:endParaRPr lang="en-IN" altLang="en-US" sz="2800" dirty="0"/>
          </a:p>
          <a:p>
            <a:r>
              <a:rPr lang="en-IN" altLang="en-US" sz="2800" dirty="0"/>
              <a:t>Types of information obtainable from data mining</a:t>
            </a:r>
          </a:p>
          <a:p>
            <a:pPr lvl="1"/>
            <a:r>
              <a:rPr lang="en-IN" altLang="en-US" sz="2800" dirty="0"/>
              <a:t>Associations: occurrences linked to single event</a:t>
            </a:r>
          </a:p>
          <a:p>
            <a:pPr lvl="1"/>
            <a:r>
              <a:rPr lang="en-IN" altLang="en-US" sz="2800" dirty="0"/>
              <a:t>Sequences: events linked over time</a:t>
            </a:r>
          </a:p>
          <a:p>
            <a:pPr lvl="1"/>
            <a:r>
              <a:rPr lang="en-IN" altLang="en-US" sz="2800" dirty="0"/>
              <a:t>Classifications: patterns describing a group an item belongs to</a:t>
            </a:r>
          </a:p>
          <a:p>
            <a:pPr lvl="1"/>
            <a:r>
              <a:rPr lang="en-IN" altLang="en-US" sz="2800" dirty="0"/>
              <a:t>Clustering: discovering as yet unclassified groupings</a:t>
            </a:r>
          </a:p>
          <a:p>
            <a:pPr lvl="1"/>
            <a:r>
              <a:rPr lang="en-IN" altLang="en-US" sz="2800" dirty="0"/>
              <a:t>Forecasting: uses series of values to forecast future values</a:t>
            </a:r>
          </a:p>
        </p:txBody>
      </p:sp>
    </p:spTree>
    <p:extLst>
      <p:ext uri="{BB962C8B-B14F-4D97-AF65-F5344CB8AC3E}">
        <p14:creationId xmlns:p14="http://schemas.microsoft.com/office/powerpoint/2010/main" val="2741138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2150" y="383334"/>
            <a:ext cx="8229600" cy="701731"/>
          </a:xfrm>
        </p:spPr>
        <p:txBody>
          <a:bodyPr>
            <a:spAutoFit/>
          </a:bodyPr>
          <a:lstStyle/>
          <a:p>
            <a:r>
              <a:rPr lang="en-US" altLang="en-US" dirty="0"/>
              <a:t>Text Mining</a:t>
            </a:r>
            <a:endParaRPr lang="en-US" dirty="0"/>
          </a:p>
        </p:txBody>
      </p:sp>
      <p:sp>
        <p:nvSpPr>
          <p:cNvPr id="5" name="Content Placeholder 4"/>
          <p:cNvSpPr>
            <a:spLocks noGrp="1"/>
          </p:cNvSpPr>
          <p:nvPr>
            <p:ph idx="1"/>
          </p:nvPr>
        </p:nvSpPr>
        <p:spPr>
          <a:xfrm>
            <a:off x="1981200" y="1304926"/>
            <a:ext cx="8229600" cy="3515321"/>
          </a:xfrm>
        </p:spPr>
        <p:txBody>
          <a:bodyPr>
            <a:spAutoFit/>
          </a:bodyPr>
          <a:lstStyle/>
          <a:p>
            <a:r>
              <a:rPr lang="en-IN" altLang="en-US" sz="2800" dirty="0"/>
              <a:t>Unstructured data (mostly text files) accounts for 80 percent of an organization’s useful information.</a:t>
            </a:r>
          </a:p>
          <a:p>
            <a:r>
              <a:rPr lang="en-IN" altLang="en-US" sz="2800" dirty="0"/>
              <a:t>Text mining allows businesses to extract key elements from, discover patterns in, and summarize large unstructured data sets.</a:t>
            </a:r>
          </a:p>
          <a:p>
            <a:r>
              <a:rPr lang="en-IN" altLang="en-US" sz="2800" dirty="0"/>
              <a:t>Sentiment analysis</a:t>
            </a:r>
          </a:p>
          <a:p>
            <a:pPr lvl="1"/>
            <a:r>
              <a:rPr lang="en-IN" altLang="en-US" sz="2800" dirty="0"/>
              <a:t>Mines online text comments online or in email to measure customer sentiment</a:t>
            </a:r>
          </a:p>
        </p:txBody>
      </p:sp>
    </p:spTree>
    <p:extLst>
      <p:ext uri="{BB962C8B-B14F-4D97-AF65-F5344CB8AC3E}">
        <p14:creationId xmlns:p14="http://schemas.microsoft.com/office/powerpoint/2010/main" val="4251976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2150" y="383334"/>
            <a:ext cx="8229600" cy="701731"/>
          </a:xfrm>
        </p:spPr>
        <p:txBody>
          <a:bodyPr>
            <a:spAutoFit/>
          </a:bodyPr>
          <a:lstStyle/>
          <a:p>
            <a:r>
              <a:rPr lang="en-US" altLang="en-US" dirty="0"/>
              <a:t>Web Mining</a:t>
            </a:r>
            <a:endParaRPr lang="en-US" dirty="0"/>
          </a:p>
        </p:txBody>
      </p:sp>
      <p:sp>
        <p:nvSpPr>
          <p:cNvPr id="5" name="Content Placeholder 4"/>
          <p:cNvSpPr>
            <a:spLocks noGrp="1"/>
          </p:cNvSpPr>
          <p:nvPr>
            <p:ph idx="1"/>
          </p:nvPr>
        </p:nvSpPr>
        <p:spPr>
          <a:xfrm>
            <a:off x="1981200" y="1295400"/>
            <a:ext cx="8229600" cy="4031360"/>
          </a:xfrm>
        </p:spPr>
        <p:txBody>
          <a:bodyPr>
            <a:spAutoFit/>
          </a:bodyPr>
          <a:lstStyle/>
          <a:p>
            <a:r>
              <a:rPr lang="en-IN" altLang="en-US" sz="2800" dirty="0"/>
              <a:t>Discovery and analysis of useful patterns and information from the web</a:t>
            </a:r>
          </a:p>
          <a:p>
            <a:pPr lvl="1"/>
            <a:r>
              <a:rPr lang="en-IN" altLang="en-US" sz="2800" dirty="0"/>
              <a:t>E.g. to understand customer </a:t>
            </a:r>
            <a:r>
              <a:rPr lang="en-IN" altLang="en-US" sz="2800" dirty="0" err="1"/>
              <a:t>behavior</a:t>
            </a:r>
            <a:r>
              <a:rPr lang="en-IN" altLang="en-US" sz="2800" dirty="0"/>
              <a:t>, evaluate website, quantify success of marketing</a:t>
            </a:r>
          </a:p>
          <a:p>
            <a:r>
              <a:rPr lang="en-IN" altLang="en-US" sz="2800" dirty="0"/>
              <a:t>Content mining – mines content of websites</a:t>
            </a:r>
          </a:p>
          <a:p>
            <a:r>
              <a:rPr lang="en-IN" altLang="en-US" sz="2800" dirty="0"/>
              <a:t>Structure mining – mines website structural elements, such as links</a:t>
            </a:r>
          </a:p>
          <a:p>
            <a:r>
              <a:rPr lang="en-IN" altLang="en-US" sz="2800" dirty="0"/>
              <a:t>Usage mining – mines user interaction data gathered by web servers</a:t>
            </a:r>
          </a:p>
        </p:txBody>
      </p:sp>
    </p:spTree>
    <p:extLst>
      <p:ext uri="{BB962C8B-B14F-4D97-AF65-F5344CB8AC3E}">
        <p14:creationId xmlns:p14="http://schemas.microsoft.com/office/powerpoint/2010/main" val="3300442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2150" y="383334"/>
            <a:ext cx="8229600" cy="701731"/>
          </a:xfrm>
        </p:spPr>
        <p:txBody>
          <a:bodyPr>
            <a:spAutoFit/>
          </a:bodyPr>
          <a:lstStyle/>
          <a:p>
            <a:r>
              <a:rPr lang="en-US" altLang="en-US" dirty="0"/>
              <a:t>Databases and the Web</a:t>
            </a:r>
            <a:endParaRPr lang="en-US" dirty="0"/>
          </a:p>
        </p:txBody>
      </p:sp>
      <p:sp>
        <p:nvSpPr>
          <p:cNvPr id="5" name="Content Placeholder 4"/>
          <p:cNvSpPr>
            <a:spLocks noGrp="1"/>
          </p:cNvSpPr>
          <p:nvPr>
            <p:ph idx="1"/>
          </p:nvPr>
        </p:nvSpPr>
        <p:spPr>
          <a:xfrm>
            <a:off x="1981200" y="1295401"/>
            <a:ext cx="8890000" cy="3643562"/>
          </a:xfrm>
        </p:spPr>
        <p:txBody>
          <a:bodyPr wrap="square">
            <a:spAutoFit/>
          </a:bodyPr>
          <a:lstStyle/>
          <a:p>
            <a:r>
              <a:rPr lang="en-IN" altLang="en-US" sz="2800" dirty="0"/>
              <a:t>Firms use the web to make information from their internal databases available to customers and partners.</a:t>
            </a:r>
          </a:p>
          <a:p>
            <a:r>
              <a:rPr lang="en-IN" altLang="en-US" sz="2800" dirty="0"/>
              <a:t>Middleware and other software make this possible</a:t>
            </a:r>
          </a:p>
          <a:p>
            <a:pPr lvl="1"/>
            <a:r>
              <a:rPr lang="en-IN" altLang="en-US" sz="2800" dirty="0"/>
              <a:t>Web server</a:t>
            </a:r>
          </a:p>
          <a:p>
            <a:pPr lvl="1"/>
            <a:r>
              <a:rPr lang="en-IN" altLang="en-US" sz="2800" dirty="0"/>
              <a:t>Application servers or Common gateway interface (C</a:t>
            </a:r>
            <a:r>
              <a:rPr lang="en-IN" altLang="en-US" sz="2800" spc="-300" dirty="0"/>
              <a:t>G I)</a:t>
            </a:r>
          </a:p>
          <a:p>
            <a:pPr lvl="1"/>
            <a:r>
              <a:rPr lang="en-IN" altLang="en-US" sz="2800" dirty="0"/>
              <a:t>Database server</a:t>
            </a:r>
          </a:p>
          <a:p>
            <a:r>
              <a:rPr lang="en-IN" altLang="en-US" sz="2800" dirty="0"/>
              <a:t>Web interfaces provide familiarity to users and savings over redesigning legacy systems.</a:t>
            </a:r>
          </a:p>
        </p:txBody>
      </p:sp>
    </p:spTree>
    <p:extLst>
      <p:ext uri="{BB962C8B-B14F-4D97-AF65-F5344CB8AC3E}">
        <p14:creationId xmlns:p14="http://schemas.microsoft.com/office/powerpoint/2010/main" val="4208611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442" y="342377"/>
            <a:ext cx="8228358" cy="1311128"/>
          </a:xfrm>
        </p:spPr>
        <p:txBody>
          <a:bodyPr wrap="square">
            <a:spAutoFit/>
          </a:bodyPr>
          <a:lstStyle/>
          <a:p>
            <a:r>
              <a:rPr lang="en-IN" altLang="en-US" dirty="0"/>
              <a:t>Figure 6.15 Linking Internal Databases to the Web</a:t>
            </a:r>
            <a:endParaRPr lang="en-US" spc="-250" dirty="0"/>
          </a:p>
        </p:txBody>
      </p:sp>
      <p:pic>
        <p:nvPicPr>
          <p:cNvPr id="5" name="Picture 4" descr="A diagram depicts linking internal databases to the web. The diagram shows the following components from left to right with a two-way arrow between them. Client with Web browser, Internet, Web server, Application server, Database server, and Database."/>
          <p:cNvPicPr>
            <a:picLocks noChangeAspect="1"/>
          </p:cNvPicPr>
          <p:nvPr/>
        </p:nvPicPr>
        <p:blipFill rotWithShape="1">
          <a:blip r:embed="rId3" cstate="screen">
            <a:extLst>
              <a:ext uri="{28A0092B-C50C-407E-A947-70E740481C1C}">
                <a14:useLocalDpi xmlns:a14="http://schemas.microsoft.com/office/drawing/2010/main"/>
              </a:ext>
            </a:extLst>
          </a:blip>
          <a:srcRect b="9868"/>
          <a:stretch/>
        </p:blipFill>
        <p:spPr>
          <a:xfrm>
            <a:off x="2022393" y="2461863"/>
            <a:ext cx="8118870" cy="1819977"/>
          </a:xfrm>
          <a:prstGeom prst="rect">
            <a:avLst/>
          </a:prstGeom>
        </p:spPr>
      </p:pic>
    </p:spTree>
    <p:extLst>
      <p:ext uri="{BB962C8B-B14F-4D97-AF65-F5344CB8AC3E}">
        <p14:creationId xmlns:p14="http://schemas.microsoft.com/office/powerpoint/2010/main" val="2302268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028" y="373395"/>
            <a:ext cx="8229600" cy="701731"/>
          </a:xfrm>
        </p:spPr>
        <p:txBody>
          <a:bodyPr>
            <a:spAutoFit/>
          </a:bodyPr>
          <a:lstStyle/>
          <a:p>
            <a:r>
              <a:rPr lang="en-US" altLang="en-US" dirty="0"/>
              <a:t>Ensuring Data Quality</a:t>
            </a:r>
            <a:endParaRPr lang="en-US" dirty="0"/>
          </a:p>
        </p:txBody>
      </p:sp>
      <p:sp>
        <p:nvSpPr>
          <p:cNvPr id="5" name="Content Placeholder 4"/>
          <p:cNvSpPr>
            <a:spLocks noGrp="1"/>
          </p:cNvSpPr>
          <p:nvPr>
            <p:ph idx="1"/>
          </p:nvPr>
        </p:nvSpPr>
        <p:spPr>
          <a:xfrm>
            <a:off x="1981200" y="1305270"/>
            <a:ext cx="8229600" cy="3191643"/>
          </a:xfrm>
        </p:spPr>
        <p:txBody>
          <a:bodyPr>
            <a:spAutoFit/>
          </a:bodyPr>
          <a:lstStyle/>
          <a:p>
            <a:r>
              <a:rPr lang="en-IN" altLang="en-US" sz="2800" dirty="0"/>
              <a:t>Poor data quality: major obstacle to successful customer relationship management</a:t>
            </a:r>
          </a:p>
          <a:p>
            <a:r>
              <a:rPr lang="en-IN" altLang="en-US" sz="2800" dirty="0"/>
              <a:t>Data quality problems caused by:</a:t>
            </a:r>
          </a:p>
          <a:p>
            <a:pPr lvl="1"/>
            <a:r>
              <a:rPr lang="en-IN" altLang="en-US" sz="2800" dirty="0"/>
              <a:t>Redundant and inconsistent data produced by multiple systems</a:t>
            </a:r>
          </a:p>
          <a:p>
            <a:pPr lvl="1"/>
            <a:r>
              <a:rPr lang="en-IN" altLang="en-US" sz="2800" dirty="0"/>
              <a:t>Data input errors</a:t>
            </a:r>
          </a:p>
          <a:p>
            <a:r>
              <a:rPr lang="en-IN" altLang="en-US" sz="2800" dirty="0"/>
              <a:t>Data quality audit</a:t>
            </a:r>
          </a:p>
        </p:txBody>
      </p:sp>
    </p:spTree>
    <p:extLst>
      <p:ext uri="{BB962C8B-B14F-4D97-AF65-F5344CB8AC3E}">
        <p14:creationId xmlns:p14="http://schemas.microsoft.com/office/powerpoint/2010/main" val="104216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856" y="373810"/>
            <a:ext cx="8229600" cy="701731"/>
          </a:xfrm>
        </p:spPr>
        <p:txBody>
          <a:bodyPr>
            <a:spAutoFit/>
          </a:bodyPr>
          <a:lstStyle/>
          <a:p>
            <a:r>
              <a:rPr lang="en-US" altLang="en-US" dirty="0"/>
              <a:t>Relational Databases</a:t>
            </a:r>
            <a:endParaRPr lang="en-US" sz="2800" dirty="0"/>
          </a:p>
        </p:txBody>
      </p:sp>
      <p:sp>
        <p:nvSpPr>
          <p:cNvPr id="5" name="Content Placeholder 4"/>
          <p:cNvSpPr>
            <a:spLocks noGrp="1"/>
          </p:cNvSpPr>
          <p:nvPr>
            <p:ph idx="1"/>
          </p:nvPr>
        </p:nvSpPr>
        <p:spPr>
          <a:xfrm>
            <a:off x="1971675" y="1295400"/>
            <a:ext cx="8229600" cy="4159600"/>
          </a:xfrm>
        </p:spPr>
        <p:txBody>
          <a:bodyPr>
            <a:spAutoFit/>
          </a:bodyPr>
          <a:lstStyle/>
          <a:p>
            <a:r>
              <a:rPr lang="en-IN" altLang="en-US" sz="2800" dirty="0"/>
              <a:t>Organize data into two-dimensional tables (relations) with columns and rows</a:t>
            </a:r>
          </a:p>
          <a:p>
            <a:r>
              <a:rPr lang="en-IN" altLang="en-US" sz="2800" dirty="0"/>
              <a:t>One table for each entity:</a:t>
            </a:r>
          </a:p>
          <a:p>
            <a:pPr lvl="1"/>
            <a:r>
              <a:rPr lang="en-IN" altLang="en-US" sz="2800" dirty="0"/>
              <a:t>E.g., (CUSTOMER, SUPPLIER, PART, SALES)</a:t>
            </a:r>
          </a:p>
          <a:p>
            <a:pPr lvl="1"/>
            <a:r>
              <a:rPr lang="en-IN" altLang="en-US" sz="2800" dirty="0"/>
              <a:t>Fields (columns) store data representing an attribute</a:t>
            </a:r>
          </a:p>
          <a:p>
            <a:pPr lvl="1"/>
            <a:r>
              <a:rPr lang="en-IN" altLang="en-US" sz="2800" dirty="0"/>
              <a:t>Rows store data for separate records, or tuples</a:t>
            </a:r>
          </a:p>
          <a:p>
            <a:r>
              <a:rPr lang="en-IN" altLang="en-US" sz="2800" dirty="0"/>
              <a:t>Key field: uniquely identifies each record</a:t>
            </a:r>
          </a:p>
          <a:p>
            <a:r>
              <a:rPr lang="en-IN" altLang="en-US" sz="2800" dirty="0"/>
              <a:t>Primary key</a:t>
            </a:r>
          </a:p>
        </p:txBody>
      </p:sp>
    </p:spTree>
    <p:extLst>
      <p:ext uri="{BB962C8B-B14F-4D97-AF65-F5344CB8AC3E}">
        <p14:creationId xmlns:p14="http://schemas.microsoft.com/office/powerpoint/2010/main" val="1271763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6109"/>
            <a:ext cx="8229600" cy="1311128"/>
          </a:xfrm>
        </p:spPr>
        <p:txBody>
          <a:bodyPr>
            <a:spAutoFit/>
          </a:bodyPr>
          <a:lstStyle/>
          <a:p>
            <a:r>
              <a:rPr lang="en-US" altLang="en-US" dirty="0"/>
              <a:t>Figure 6.2 A Relational Database Table</a:t>
            </a:r>
            <a:endParaRPr lang="en-US" sz="2800" dirty="0"/>
          </a:p>
        </p:txBody>
      </p:sp>
      <p:pic>
        <p:nvPicPr>
          <p:cNvPr id="7" name="Content Placeholder 6" descr="An example of a relational database table shows the following. The table has 5 rows labeled as record tuples, 6 columns labeled attributes, fields, and the first column is labeled key field or primary field. Each column has a heading title as follows, supplier number, supplier name, Supplier Street, Supplier City, Supplier State, and Supplier Zip. The data is as follows. For Supplier number 8 2 5 9, the name C B M Inc, the street is 74 fifth Avenue, the city is Dayton, the state is Ohio, and the zip is 4 5 2 2 0. For supplier number 8 2 6 1, the name is B R Molds, and the address is 1 2 7 7 Gandolly Street in Cleveland, Ohio 4 9 3 4 5. For supplier number 8 2 6 3, the name is Jackson Composites, and the address is 8 2 3 3 Micklin Street in Lexington, Kentucky 5 6 7 2 3. For number 8 4 4 4, the name is Bryant Corporation, and the address is 4 3 1 5 Mill Drive in Rochester, New York 1 1 3 4 4."/>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b="4687"/>
          <a:stretch/>
        </p:blipFill>
        <p:spPr>
          <a:xfrm>
            <a:off x="2027195" y="1914267"/>
            <a:ext cx="8137613" cy="2901323"/>
          </a:xfrm>
          <a:prstGeom prst="rect">
            <a:avLst/>
          </a:prstGeom>
        </p:spPr>
      </p:pic>
    </p:spTree>
    <p:extLst>
      <p:ext uri="{BB962C8B-B14F-4D97-AF65-F5344CB8AC3E}">
        <p14:creationId xmlns:p14="http://schemas.microsoft.com/office/powerpoint/2010/main" val="161471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028" y="381787"/>
            <a:ext cx="8229600" cy="701731"/>
          </a:xfrm>
        </p:spPr>
        <p:txBody>
          <a:bodyPr>
            <a:spAutoFit/>
          </a:bodyPr>
          <a:lstStyle/>
          <a:p>
            <a:r>
              <a:rPr lang="en-IN" altLang="en-US" dirty="0"/>
              <a:t>Figure 6.3 The PART Table</a:t>
            </a:r>
            <a:endParaRPr lang="en-US" sz="2800" dirty="0"/>
          </a:p>
        </p:txBody>
      </p:sp>
      <p:pic>
        <p:nvPicPr>
          <p:cNvPr id="6" name="Content Placeholder 5" descr="An example of a part table has 4 columns and 7 rows. The first column is the primary key and is labeled part number. The last column is the foreign key and is labeled supplier number. The second column is labeled part name, and the third column is labeled unit price. The data is as follows. For part number 137, the part name is door latch, the unit price is 22.00, and the supplier number is 8 2 5 9. For part number 145, the part name is side mirror, the unit price is 12.00, and the supplier number is 8 4 4 4. For part number 150, the part name is door molding, the unit price is 6.00, and the supplier number is 8 2 6 3. For part number 152, the part name is door lock, the unit price is 31.00, and the supplier number is 8 2 5 9. For part number 155, the part name is compressor, the unit price is 54.00, and the supplier number is 8 2 6 1 For part number 178, the part name is door handle, the unit price is 10.00, and the supplier number is 8 2 5 9."/>
          <p:cNvPicPr>
            <a:picLocks noGrp="1" noChangeAspect="1"/>
          </p:cNvPicPr>
          <p:nvPr>
            <p:ph idx="1"/>
          </p:nvPr>
        </p:nvPicPr>
        <p:blipFill rotWithShape="1">
          <a:blip r:embed="rId3">
            <a:extLst>
              <a:ext uri="{28A0092B-C50C-407E-A947-70E740481C1C}">
                <a14:useLocalDpi xmlns:a14="http://schemas.microsoft.com/office/drawing/2010/main"/>
              </a:ext>
            </a:extLst>
          </a:blip>
          <a:srcRect b="4481"/>
          <a:stretch/>
        </p:blipFill>
        <p:spPr>
          <a:xfrm>
            <a:off x="2399855" y="1191838"/>
            <a:ext cx="7392293" cy="5203567"/>
          </a:xfrm>
          <a:prstGeom prst="rect">
            <a:avLst/>
          </a:prstGeom>
        </p:spPr>
      </p:pic>
    </p:spTree>
    <p:extLst>
      <p:ext uri="{BB962C8B-B14F-4D97-AF65-F5344CB8AC3E}">
        <p14:creationId xmlns:p14="http://schemas.microsoft.com/office/powerpoint/2010/main" val="355412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2442" y="381373"/>
            <a:ext cx="8229600" cy="701731"/>
          </a:xfrm>
        </p:spPr>
        <p:txBody>
          <a:bodyPr>
            <a:spAutoFit/>
          </a:bodyPr>
          <a:lstStyle/>
          <a:p>
            <a:r>
              <a:rPr lang="en-IN" altLang="en-US" dirty="0"/>
              <a:t>Establishing Relationships </a:t>
            </a:r>
            <a:r>
              <a:rPr lang="en-IN" altLang="en-US" sz="2800" dirty="0"/>
              <a:t>(1 of 2)</a:t>
            </a:r>
            <a:endParaRPr lang="en-US" sz="2800" dirty="0"/>
          </a:p>
        </p:txBody>
      </p:sp>
      <p:sp>
        <p:nvSpPr>
          <p:cNvPr id="5" name="Content Placeholder 4"/>
          <p:cNvSpPr>
            <a:spLocks noGrp="1"/>
          </p:cNvSpPr>
          <p:nvPr>
            <p:ph idx="1"/>
          </p:nvPr>
        </p:nvSpPr>
        <p:spPr>
          <a:xfrm>
            <a:off x="1981200" y="1295393"/>
            <a:ext cx="8229600" cy="4031360"/>
          </a:xfrm>
        </p:spPr>
        <p:txBody>
          <a:bodyPr>
            <a:spAutoFit/>
          </a:bodyPr>
          <a:lstStyle/>
          <a:p>
            <a:r>
              <a:rPr lang="en-IN" altLang="en-US" sz="2800" dirty="0"/>
              <a:t>Entity-relationship diagram</a:t>
            </a:r>
          </a:p>
          <a:p>
            <a:pPr lvl="1"/>
            <a:r>
              <a:rPr lang="en-IN" altLang="en-US" sz="2800" dirty="0"/>
              <a:t>Used to clarify table relationships in a relational database</a:t>
            </a:r>
          </a:p>
          <a:p>
            <a:r>
              <a:rPr lang="en-IN" altLang="en-US" sz="2800" dirty="0"/>
              <a:t>Relational database tables may have:</a:t>
            </a:r>
          </a:p>
          <a:p>
            <a:pPr lvl="1"/>
            <a:r>
              <a:rPr lang="en-IN" altLang="en-US" sz="2800" dirty="0"/>
              <a:t>One-to-one relationship</a:t>
            </a:r>
          </a:p>
          <a:p>
            <a:pPr lvl="1"/>
            <a:r>
              <a:rPr lang="en-IN" altLang="en-US" sz="2800" dirty="0"/>
              <a:t>One-to-many relationship</a:t>
            </a:r>
          </a:p>
          <a:p>
            <a:pPr lvl="1"/>
            <a:r>
              <a:rPr lang="en-IN" altLang="en-US" sz="2800" dirty="0"/>
              <a:t>Many-to-many relationship</a:t>
            </a:r>
          </a:p>
          <a:p>
            <a:pPr lvl="2"/>
            <a:r>
              <a:rPr lang="en-IN" altLang="en-US" sz="2800" dirty="0"/>
              <a:t>Requires “join table” or intersection relation that links the two tables to join information</a:t>
            </a:r>
          </a:p>
        </p:txBody>
      </p:sp>
    </p:spTree>
    <p:extLst>
      <p:ext uri="{BB962C8B-B14F-4D97-AF65-F5344CB8AC3E}">
        <p14:creationId xmlns:p14="http://schemas.microsoft.com/office/powerpoint/2010/main" val="260343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43013"/>
            <a:ext cx="8229600" cy="1311128"/>
          </a:xfrm>
        </p:spPr>
        <p:txBody>
          <a:bodyPr wrap="square">
            <a:spAutoFit/>
          </a:bodyPr>
          <a:lstStyle/>
          <a:p>
            <a:r>
              <a:rPr lang="en-IN" altLang="en-US" dirty="0"/>
              <a:t>Figure 6.4 A Simple Entity-Relationship Diagram</a:t>
            </a:r>
            <a:endParaRPr lang="en-US" dirty="0"/>
          </a:p>
        </p:txBody>
      </p:sp>
      <p:pic>
        <p:nvPicPr>
          <p:cNvPr id="6" name="Picture 5" descr="A simple entity-relationship diagram. The diagram shows Supplier at one end and Part at the other end connected by a horizontal line. There are two small vertical lines at the supplier end and one vertical line and an arrowhead at the part end. The text above the line connecting them reads, provides, and text below the line reads, is supplied by."/>
          <p:cNvPicPr>
            <a:picLocks noChangeAspect="1"/>
          </p:cNvPicPr>
          <p:nvPr/>
        </p:nvPicPr>
        <p:blipFill rotWithShape="1">
          <a:blip r:embed="rId3">
            <a:extLst>
              <a:ext uri="{28A0092B-C50C-407E-A947-70E740481C1C}">
                <a14:useLocalDpi xmlns:a14="http://schemas.microsoft.com/office/drawing/2010/main"/>
              </a:ext>
            </a:extLst>
          </a:blip>
          <a:srcRect b="16203"/>
          <a:stretch/>
        </p:blipFill>
        <p:spPr>
          <a:xfrm>
            <a:off x="2030965" y="2544898"/>
            <a:ext cx="8104569" cy="1758678"/>
          </a:xfrm>
          <a:prstGeom prst="rect">
            <a:avLst/>
          </a:prstGeom>
        </p:spPr>
      </p:pic>
    </p:spTree>
    <p:extLst>
      <p:ext uri="{BB962C8B-B14F-4D97-AF65-F5344CB8AC3E}">
        <p14:creationId xmlns:p14="http://schemas.microsoft.com/office/powerpoint/2010/main" val="382041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8632" y="381373"/>
            <a:ext cx="8232168" cy="701731"/>
          </a:xfrm>
        </p:spPr>
        <p:txBody>
          <a:bodyPr wrap="square">
            <a:spAutoFit/>
          </a:bodyPr>
          <a:lstStyle/>
          <a:p>
            <a:r>
              <a:rPr lang="en-IN" altLang="en-US" dirty="0"/>
              <a:t>Establishing Relationships </a:t>
            </a:r>
            <a:r>
              <a:rPr lang="en-IN" altLang="en-US" sz="2800" dirty="0"/>
              <a:t>(2 of 2)</a:t>
            </a:r>
            <a:endParaRPr lang="en-US" sz="2800" dirty="0"/>
          </a:p>
        </p:txBody>
      </p:sp>
      <p:sp>
        <p:nvSpPr>
          <p:cNvPr id="5" name="Content Placeholder 4"/>
          <p:cNvSpPr>
            <a:spLocks noGrp="1"/>
          </p:cNvSpPr>
          <p:nvPr>
            <p:ph idx="1"/>
          </p:nvPr>
        </p:nvSpPr>
        <p:spPr>
          <a:xfrm>
            <a:off x="1981200" y="1295401"/>
            <a:ext cx="8229600" cy="4483279"/>
          </a:xfrm>
        </p:spPr>
        <p:txBody>
          <a:bodyPr>
            <a:spAutoFit/>
          </a:bodyPr>
          <a:lstStyle/>
          <a:p>
            <a:r>
              <a:rPr lang="en-IN" altLang="en-US" sz="2800" dirty="0"/>
              <a:t>Normalization: </a:t>
            </a:r>
          </a:p>
          <a:p>
            <a:r>
              <a:rPr lang="en-US" sz="2800" dirty="0"/>
              <a:t>is the process of creating small data structures from complex groups of data when designing a relational database. </a:t>
            </a:r>
            <a:endParaRPr lang="en-IN" altLang="en-US" sz="2800" dirty="0"/>
          </a:p>
          <a:p>
            <a:pPr lvl="1"/>
            <a:r>
              <a:rPr lang="en-IN" altLang="en-US" sz="2800" dirty="0"/>
              <a:t>Minimizes redundant data elements</a:t>
            </a:r>
          </a:p>
          <a:p>
            <a:pPr lvl="1"/>
            <a:r>
              <a:rPr lang="en-IN" altLang="en-US" sz="2800" dirty="0"/>
              <a:t>Minimizes awkward many-to-many relationships</a:t>
            </a:r>
          </a:p>
          <a:p>
            <a:pPr lvl="1"/>
            <a:r>
              <a:rPr lang="en-IN" altLang="en-US" sz="2800" dirty="0"/>
              <a:t>Increases stability and flexibility</a:t>
            </a:r>
          </a:p>
          <a:p>
            <a:r>
              <a:rPr lang="en-IN" altLang="en-US" sz="2800" dirty="0"/>
              <a:t>Referential integrity rules</a:t>
            </a:r>
          </a:p>
          <a:p>
            <a:pPr lvl="1"/>
            <a:r>
              <a:rPr lang="en-IN" altLang="en-US" sz="2800" dirty="0"/>
              <a:t>Ensure that relationships between coupled tables remain consistent</a:t>
            </a:r>
          </a:p>
        </p:txBody>
      </p:sp>
    </p:spTree>
    <p:extLst>
      <p:ext uri="{BB962C8B-B14F-4D97-AF65-F5344CB8AC3E}">
        <p14:creationId xmlns:p14="http://schemas.microsoft.com/office/powerpoint/2010/main" val="2689256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5948</TotalTime>
  <Words>2544</Words>
  <Application>Microsoft Office PowerPoint</Application>
  <PresentationFormat>Widescreen</PresentationFormat>
  <Paragraphs>260</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 Foundations of Business Intelligence: Databases and Information Management   </vt:lpstr>
      <vt:lpstr>Learning Objectives</vt:lpstr>
      <vt:lpstr>What is a Database?</vt:lpstr>
      <vt:lpstr>Relational Databases</vt:lpstr>
      <vt:lpstr>Figure 6.2 A Relational Database Table</vt:lpstr>
      <vt:lpstr>Figure 6.3 The PART Table</vt:lpstr>
      <vt:lpstr>Establishing Relationships (1 of 2)</vt:lpstr>
      <vt:lpstr>Figure 6.4 A Simple Entity-Relationship Diagram</vt:lpstr>
      <vt:lpstr>Establishing Relationships (2 of 2)</vt:lpstr>
      <vt:lpstr>Figure 6.5 Sample Order Report</vt:lpstr>
      <vt:lpstr>Figure 6.6 The Final Database Design with Sample Records</vt:lpstr>
      <vt:lpstr>Figure 6.7 Entity-Relationship Diagram for the Database with Four Tables</vt:lpstr>
      <vt:lpstr>Database Management Systems  (D B M S)</vt:lpstr>
      <vt:lpstr>Figure 6.8 Human Resources Database with Multiple Views</vt:lpstr>
      <vt:lpstr>Operations of a Relational D B M S</vt:lpstr>
      <vt:lpstr>Figure 6.9 The Three Basic Operations of a Relational D B M S</vt:lpstr>
      <vt:lpstr>Capabilities of Database Management Systems</vt:lpstr>
      <vt:lpstr>Figure 6.10 Access Data Dictionary Features</vt:lpstr>
      <vt:lpstr>Figure 6.11 Example of an S Q L Query</vt:lpstr>
      <vt:lpstr>Figure 6.12 An Access Query</vt:lpstr>
      <vt:lpstr>Non-Relational Databases</vt:lpstr>
      <vt:lpstr>The Challenge of Big Data</vt:lpstr>
      <vt:lpstr>Business Intelligence Infrastructure</vt:lpstr>
      <vt:lpstr>Data Warehouses</vt:lpstr>
      <vt:lpstr>Hadoop</vt:lpstr>
      <vt:lpstr>In-Memory Computing</vt:lpstr>
      <vt:lpstr>Analytic Platforms</vt:lpstr>
      <vt:lpstr>Figure 6.13 Business Intelligence Technology Infrastructure</vt:lpstr>
      <vt:lpstr>Analytical Tools: Relationships, Patterns, Trends</vt:lpstr>
      <vt:lpstr>Data Mining</vt:lpstr>
      <vt:lpstr>Text Mining</vt:lpstr>
      <vt:lpstr>Web Mining</vt:lpstr>
      <vt:lpstr>Databases and the Web</vt:lpstr>
      <vt:lpstr>Figure 6.15 Linking Internal Databases to the Web</vt:lpstr>
      <vt:lpstr>Ensuring Data 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abazarah2015@gmail.com</dc:creator>
  <cp:lastModifiedBy>abazarah2015@gmail.com</cp:lastModifiedBy>
  <cp:revision>23</cp:revision>
  <dcterms:created xsi:type="dcterms:W3CDTF">2019-10-12T15:43:57Z</dcterms:created>
  <dcterms:modified xsi:type="dcterms:W3CDTF">2020-03-06T00:07:37Z</dcterms:modified>
</cp:coreProperties>
</file>