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506" r:id="rId2"/>
    <p:sldId id="561" r:id="rId3"/>
    <p:sldId id="603" r:id="rId4"/>
    <p:sldId id="565" r:id="rId5"/>
    <p:sldId id="566" r:id="rId6"/>
    <p:sldId id="567" r:id="rId7"/>
    <p:sldId id="568" r:id="rId8"/>
    <p:sldId id="517" r:id="rId9"/>
    <p:sldId id="604" r:id="rId10"/>
    <p:sldId id="564" r:id="rId11"/>
    <p:sldId id="569" r:id="rId12"/>
    <p:sldId id="570" r:id="rId13"/>
    <p:sldId id="537" r:id="rId14"/>
    <p:sldId id="571" r:id="rId15"/>
    <p:sldId id="572" r:id="rId16"/>
    <p:sldId id="573" r:id="rId17"/>
    <p:sldId id="574" r:id="rId18"/>
    <p:sldId id="575" r:id="rId19"/>
    <p:sldId id="576" r:id="rId20"/>
    <p:sldId id="577" r:id="rId21"/>
    <p:sldId id="578" r:id="rId22"/>
    <p:sldId id="579" r:id="rId23"/>
    <p:sldId id="580" r:id="rId24"/>
    <p:sldId id="581" r:id="rId25"/>
    <p:sldId id="582" r:id="rId26"/>
    <p:sldId id="583" r:id="rId27"/>
    <p:sldId id="584" r:id="rId28"/>
    <p:sldId id="606" r:id="rId29"/>
    <p:sldId id="605" r:id="rId30"/>
    <p:sldId id="585" r:id="rId31"/>
    <p:sldId id="586" r:id="rId32"/>
    <p:sldId id="589" r:id="rId33"/>
    <p:sldId id="590" r:id="rId34"/>
    <p:sldId id="591" r:id="rId35"/>
    <p:sldId id="592" r:id="rId36"/>
    <p:sldId id="595" r:id="rId37"/>
    <p:sldId id="597" r:id="rId38"/>
    <p:sldId id="600" r:id="rId39"/>
    <p:sldId id="601" r:id="rId40"/>
    <p:sldId id="60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02" autoAdjust="0"/>
  </p:normalViewPr>
  <p:slideViewPr>
    <p:cSldViewPr snapToGrid="0">
      <p:cViewPr varScale="1">
        <p:scale>
          <a:sx n="56" d="100"/>
          <a:sy n="56" d="100"/>
        </p:scale>
        <p:origin x="10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8ABC8-15F9-4D4A-92CF-C9D6C6D8E09B}"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493F8-6915-466D-83D2-885C17C2DE95}" type="slidenum">
              <a:rPr lang="en-US" smtClean="0"/>
              <a:t>‹#›</a:t>
            </a:fld>
            <a:endParaRPr lang="en-US"/>
          </a:p>
        </p:txBody>
      </p:sp>
    </p:spTree>
    <p:extLst>
      <p:ext uri="{BB962C8B-B14F-4D97-AF65-F5344CB8AC3E}">
        <p14:creationId xmlns:p14="http://schemas.microsoft.com/office/powerpoint/2010/main" val="1279780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continues the discussion of types of malware on the previous slide. Note that SQL injection attacks are the largest malware threat. (These attacks enable hackers access to underlying databases that support web applications, such as sales of products and services, e-commerce financial data, and other classified information. In other words, the database is where the information is located. SQL databases have little or no built in security once a hacker gets beyond the entrance point to a corporate network).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the people who commit computer crime, and at the various types of computer crime.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This slide continues the discussion of types of computer crime. Congress addressed the threat of computer crime in 1986 with the Computer Fraud and Abuse Act. This act makes it illegal to access a computer system without authorization. </a:t>
            </a:r>
          </a:p>
          <a:p>
            <a:pPr lvl="0">
              <a:defRPr/>
            </a:pPr>
            <a:r>
              <a:rPr lang="en-US" altLang="en-US" dirty="0"/>
              <a:t>This slide continues the discussion of types of computer crime.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another source of security problems—people inside the company with access to the system</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continues the discussion of the business value of security and control. Security, control, and electronic records management are essential today for responding to legal actions. </a:t>
            </a:r>
          </a:p>
          <a:p>
            <a:r>
              <a:rPr lang="en-US" altLang="en-US" dirty="0"/>
              <a:t>Note that in a legal action, a firm is obligated to respond to a discovery request for access to information that may be used as evidence, and the company is required by law to produce those data. The cost of responding to a discovery request can be enormous if the company has trouble assembling the required data or the data have been corrupted or destroyed. Courts impose severe financial and even criminal penalties for improper destruction of electronic documents.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chapter discusses the need for security to guard information systems and data, as well as technologies used to secure information systems. </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table illustrates sample results of a risk assessment for an online order processing system that processes 30,000 orders per day. The likelihood of each exposure occurring over a one-year period is expressed as a percentage. The expected annual loss is the result of multiplying the probability by the average loss.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This slide looks at the need for a firm to establish a security policy for protecting a company</a:t>
            </a:r>
            <a:r>
              <a:rPr lang="en-US" altLang="ja-JP" dirty="0"/>
              <a:t>’s assets, as well as other company policies the security policy drives, and how information systems support this. The text provides the example of the security policy at Unilever, a multinational consumer goods company, which requires every employee with a laptop or mobile handheld to use an approved device and employ a password or other method of identification when logging onto the corporate network</a:t>
            </a:r>
          </a:p>
          <a:p>
            <a:pPr lvl="0">
              <a:defRPr/>
            </a:pPr>
            <a:r>
              <a:rPr lang="en-US" altLang="en-US" dirty="0"/>
              <a:t>This slide looks at the area of security policy involved in managing identities of system users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8.3, Page 291.</a:t>
            </a:r>
          </a:p>
          <a:p>
            <a:r>
              <a:rPr lang="en-US" i="1" dirty="0">
                <a:ea typeface="Arial"/>
                <a:cs typeface="Arial"/>
                <a:sym typeface="Arial"/>
              </a:rPr>
              <a:t>These two examples represent two security profiles or data security patterns that might be found in a personnel system. Depending on the security profile, a user would have certain restrictions on access to various systems, locations, or data in an organization.</a:t>
            </a:r>
            <a:endParaRPr lang="en-US" altLang="en-US" i="1" dirty="0">
              <a:ea typeface="Arial"/>
              <a:cs typeface="Arial"/>
              <a:sym typeface="Arial"/>
            </a:endParaRPr>
          </a:p>
          <a:p>
            <a:pPr lvl="0">
              <a:defRPr/>
            </a:pPr>
            <a:endParaRPr lang="en-US" altLang="en-US" dirty="0"/>
          </a:p>
          <a:p>
            <a:pPr lvl="0">
              <a:defRPr/>
            </a:pPr>
            <a:r>
              <a:rPr lang="en-US" altLang="en-US" dirty="0"/>
              <a:t>This graphic illustrates the security allowed for two sets of users of a personnel database that contains sensitive information such as employees</a:t>
            </a:r>
            <a:r>
              <a:rPr lang="en-US" altLang="ja-JP" dirty="0"/>
              <a:t>’ salaries and medical histories. One set of users consists of all employees who perform clerical functions, such as inputting employee data into the system. All individuals with this type of profile can update the system but can neither read nor update sensitive fields, such as salary, medical history, or earnings data. Another profile applies to a divisional manager, who cannot update the system but who can read all employee data fields for his or her division, including medical history and salary. These security profiles are based on access rules supplied by business groups in the firm. </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continues the discussion of essential activities a firm performs to maximize security and control, here looking at planning for activities should a disaster occur, such as a flood, earthquake, or power outage. Note that disaster recovery plans focus primarily on the technical issues involved in keeping systems up and running, such as which files to back up and the maintenance of backup computer systems or disaster recovery services. The text provides the example of MasterCard, which maintains a duplicate computer center in Kansas City, Missouri, to serve as an emergency backup to its primary computer center in St. Louis.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the role of auditing. An MIS audit enables a firm to determine if existing security measures and controls are effective.</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8.4, Page 293.</a:t>
            </a:r>
          </a:p>
          <a:p>
            <a:r>
              <a:rPr lang="en-US" i="1" dirty="0">
                <a:ea typeface="Arial"/>
                <a:cs typeface="Arial"/>
                <a:sym typeface="Arial"/>
              </a:rPr>
              <a:t>This chart is a sample page from a list of control weaknesses that an auditor might find in a loan system in a local commercial bank. This form helps auditors record and evaluate control weaknesses and shows the results of discussing those weaknesses with management as well as any corrective actions management takes.</a:t>
            </a:r>
            <a:endParaRPr lang="en-US" altLang="en-US" i="1" dirty="0"/>
          </a:p>
          <a:p>
            <a:pPr lvl="0">
              <a:defRPr/>
            </a:pPr>
            <a:endParaRPr lang="en-US" altLang="en-US" dirty="0"/>
          </a:p>
          <a:p>
            <a:pPr lvl="0">
              <a:defRPr/>
            </a:pPr>
            <a:r>
              <a:rPr lang="en-US" altLang="en-US" dirty="0"/>
              <a:t>This graphic illustrates a sample page from an auditor</a:t>
            </a:r>
            <a:r>
              <a:rPr lang="en-US" altLang="ja-JP" dirty="0"/>
              <a:t>’s listing of control weaknesses for a loan system. It includes a section for notifying management of such weaknesses and for management’s response. Management is expected to devise a plan for countering significant weaknesses in controls.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an essential tool used to prevent intruders from accessing private networks—firewalls. To create a strong firewall, an administrator must maintain detailed internal rules identifying the people, applications, or addresses that are allowed or rejected. Firewalls can deter, but not completely prevent, network penetration by outsiders and should be viewed as one element in an overall security plan. </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altLang="en-US" dirty="0"/>
              <a:t>This slide discusses the main categories of threats to information systems. Note that when large amounts of data are stored digitally, on computers and servers and in databases, they are vulnerable to many more kinds of threats than when they were stored in manual form, on paper in folders and file cabinets. When data are available over a network, there are even more vulnerabilities.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8.5, Page 295.</a:t>
            </a:r>
            <a:endParaRPr lang="en-US" altLang="en-US" i="1" dirty="0"/>
          </a:p>
          <a:p>
            <a:r>
              <a:rPr lang="en-US" i="1" dirty="0">
                <a:ea typeface="Arial"/>
                <a:cs typeface="Arial"/>
                <a:sym typeface="Arial"/>
              </a:rPr>
              <a:t>The firewall is placed between the firm’s private network and the public Internet or another distrusted network to protect against unauthorized traffic.</a:t>
            </a:r>
            <a:endParaRPr lang="en-US" altLang="en-US" i="1" dirty="0"/>
          </a:p>
          <a:p>
            <a:pPr lvl="0">
              <a:defRPr/>
            </a:pPr>
            <a:endParaRPr lang="en-US" altLang="en-US" dirty="0"/>
          </a:p>
          <a:p>
            <a:pPr lvl="0">
              <a:defRPr/>
            </a:pPr>
            <a:r>
              <a:rPr lang="en-US" altLang="en-US" dirty="0"/>
              <a:t>This graphic illustrates the use of firewalls on a corporate network. Notice that here, a second, </a:t>
            </a:r>
            <a:r>
              <a:rPr lang="ja-JP" altLang="en-US" dirty="0"/>
              <a:t>“</a:t>
            </a:r>
            <a:r>
              <a:rPr lang="en-US" altLang="ja-JP" dirty="0"/>
              <a:t>inner</a:t>
            </a:r>
            <a:r>
              <a:rPr lang="ja-JP" altLang="en-US" dirty="0"/>
              <a:t>”</a:t>
            </a:r>
            <a:r>
              <a:rPr lang="en-US" altLang="ja-JP" dirty="0"/>
              <a:t> firewall protects the web server from access through the internal network.</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additional tools to prevent unwanted intruders and software from accessing the network. Ask students what antivirus and antispyware tools they use. Ask why these tools require continual updating. Ask why UTM packages would include anti-spam software.</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discusses the use of encryption to ensure that data traveling along networks cannot be read by unauthorized users. Ask students to explain the difference between symmetric key encryption and public key encryption. (In symmetric key encryption, the sender and receiver establish a secure Internet session by creating a single encryption key and sending it to the receiver so both the sender and receiver share the same key. Public key encryption uses two keys: one shared (or public) and one totally private. The keys are mathematically related so that data encrypted with one key can be decrypted using only the other key. To send and receive messages, communicators first create separate pairs of private and public keys. The public key is kept in a directory and the private key must be kept secret. The sender encrypts a message with the recipient</a:t>
            </a:r>
            <a:r>
              <a:rPr lang="en-US" altLang="ja-JP" dirty="0"/>
              <a:t>’s public key. On receiving the message, the recipient uses his or her private key to decrypt it. Ask students why public key encryption is stronger than symmetric key encryption. Note that the strength of an encryption key is measured by its bit length. Today, a typical key will be 128 bits long (a string of 128 binary digits).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8.6, Page 297.</a:t>
            </a:r>
          </a:p>
          <a:p>
            <a:r>
              <a:rPr lang="en-US" i="1" dirty="0">
                <a:ea typeface="Arial"/>
                <a:cs typeface="Arial"/>
                <a:sym typeface="Arial"/>
              </a:rPr>
              <a:t>A public key encryption system can be viewed as a series of public and private keys that lock data when they are transmitted and unlock the data when they are received. The sender locates the recipient’s public key in a directory and uses it to encrypt a message. The message is sent in encrypted form over the Internet or a private network. When the encrypted message arrives, the recipient uses his or her private key to decrypt the data and read the message.</a:t>
            </a:r>
          </a:p>
          <a:p>
            <a:endParaRPr lang="en-US" altLang="en-US" dirty="0"/>
          </a:p>
          <a:p>
            <a:r>
              <a:rPr lang="en-US" altLang="en-US" dirty="0"/>
              <a:t>This graphic illustrates the steps in public key encryption. The sender encrypts data using the public key of the recipient; data encrypted with this public key can only be decrypted with the recipient</a:t>
            </a:r>
            <a:r>
              <a:rPr lang="en-US" altLang="ja-JP" dirty="0"/>
              <a:t>’s private key.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describes security concerns specific to cloud computing and mobile computing.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securing mobile systems. What specific concerns are there with mobile devices? (Encrypting communications, theft and loss, inventory records.) One very common security breach involves employees losing phones while traveling. In some cases, the rule is, “lose your phone, lose your job.” Mobile devices such as tablets will increasingly store a considerable amount of corporate information. Then again, if the data is largely stored in the cloud, and passwords are required for access, then the threat is reduced.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looks at ensuring software quality as a way to improve system quality and reliability by employing software metrics and rigorous software testing. Ongoing use of metrics allows the information systems department and end users to jointly measure the performance of the system and identify problems as they occur.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8.1, Page 276.</a:t>
            </a:r>
          </a:p>
          <a:p>
            <a:r>
              <a:rPr lang="en-US" i="1" dirty="0">
                <a:ea typeface="Arial"/>
                <a:cs typeface="Arial"/>
                <a:sym typeface="Arial"/>
              </a:rPr>
              <a:t>The architecture of a web-based application typically includes a web client, a server, and corporate information systems linked to databases. Each of these components presents security challenges and vulnerabilities. Floods, fires, power failures, and other electrical problems can cause disruptions at any point in the network.</a:t>
            </a:r>
          </a:p>
          <a:p>
            <a:endParaRPr lang="en-US" altLang="en-US" dirty="0">
              <a:ea typeface="Arial"/>
              <a:cs typeface="Arial"/>
              <a:sym typeface="Arial"/>
            </a:endParaRPr>
          </a:p>
          <a:p>
            <a:pPr lvl="0">
              <a:defRPr/>
            </a:pPr>
            <a:r>
              <a:rPr lang="en-US" altLang="en-US" dirty="0"/>
              <a:t>This graphic illustrates the types of threats to system security and the points over the network at which these threats are prevalent. Some problems occur at the client computer, others through the network lines, corporate servers, or in corporate hardware and software.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discusses the types of threats that large public networks, such as the Internet, face because they are open to virtually anyone. Note that the Internet is so huge that when abuses do occur, they can have an enormously widespread impact. And when the Internet becomes part of the corporate network, the organization</a:t>
            </a:r>
            <a:r>
              <a:rPr lang="en-US" altLang="ja-JP" dirty="0"/>
              <a:t>’s information systems are even more vulnerable to actions from outsiders.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discusses security threats related to wireless networks. Local area networks (LANs) using the 802.11 standard can be easily penetrated by outsiders armed with laptops, wireless cards, external antennae, and hacking software. Hackers use these tools to detect unprotected networks, monitor network traffic, and, in some cases, gain access to the Internet or to corporate networks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defRPr/>
            </a:pPr>
            <a:r>
              <a:rPr lang="en-US" altLang="en-US" dirty="0"/>
              <a:t>Figure 8.2, Page 277.</a:t>
            </a:r>
          </a:p>
          <a:p>
            <a:r>
              <a:rPr lang="en-US" i="1" dirty="0">
                <a:ea typeface="Arial"/>
                <a:cs typeface="Arial"/>
                <a:sym typeface="Arial"/>
              </a:rPr>
              <a:t>Many Wi-Fi networks can be penetrated easily by intruders using sniffer programs to obtain an address to access the resources of a network without authorization.</a:t>
            </a:r>
            <a:endParaRPr lang="en-US" altLang="en-US" i="1" dirty="0">
              <a:ea typeface="Arial"/>
              <a:cs typeface="Arial"/>
              <a:sym typeface="Arial"/>
            </a:endParaRPr>
          </a:p>
          <a:p>
            <a:endParaRPr lang="en-US" altLang="en-US" dirty="0">
              <a:ea typeface="Arial"/>
              <a:cs typeface="Arial"/>
              <a:sym typeface="Arial"/>
            </a:endParaRPr>
          </a:p>
          <a:p>
            <a:pPr lvl="0">
              <a:defRPr/>
            </a:pPr>
            <a:r>
              <a:rPr lang="en-US" altLang="en-US" dirty="0"/>
              <a:t>This graphic illustrates why wireless networks are vulnerable—the service set identifiers (SSIDs) identifying the access points in a Wi-Fi network are broadcast multiple times (as illustrated by the orange sphere) and can be picked up fairly easily by intruders</a:t>
            </a:r>
            <a:r>
              <a:rPr lang="en-US" altLang="ja-JP" dirty="0"/>
              <a:t>’ sniffer programs.</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introduces the need for both security and controls in today</a:t>
            </a:r>
            <a:r>
              <a:rPr lang="en-US" altLang="ja-JP" dirty="0"/>
              <a:t>’s businesses in order to safeguard information systems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64678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en-US" dirty="0"/>
              <a:t>This slide identifies the various types of malware that threaten information systems and computers. Note that there are now thousands of viruses and worms targeting mobile phones, and Web 2.0 applications such as Facebook, Pinterest, and blogs are new conduits for malware and spyware. Malware is a serious problem—over the past decade, worms and viruses have caused billions of dollars of damage to corporate networks, email systems, and data.</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69CD-6068-48A7-9659-3437E0C43D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1156D-462F-4C1C-BD9D-E1A4D021D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AE109E-FC5D-4A36-9F55-1C6EEDB4B663}"/>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5" name="Footer Placeholder 4">
            <a:extLst>
              <a:ext uri="{FF2B5EF4-FFF2-40B4-BE49-F238E27FC236}">
                <a16:creationId xmlns:a16="http://schemas.microsoft.com/office/drawing/2014/main" id="{7AEB10F0-F46D-44B6-B2BC-8DB8E2DC4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4B993-AB6D-41EE-B058-6A8F401EDAA4}"/>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174619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87B0-C49B-4E7D-9276-754359684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041986-F921-469F-B35B-65365627CF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E567F-4D38-40CD-857E-3A007DEEB9E7}"/>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5" name="Footer Placeholder 4">
            <a:extLst>
              <a:ext uri="{FF2B5EF4-FFF2-40B4-BE49-F238E27FC236}">
                <a16:creationId xmlns:a16="http://schemas.microsoft.com/office/drawing/2014/main" id="{EA04BBDF-92B7-4BF9-81C6-849650B9B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E33D-9DBF-4443-9F24-0F2C97938F83}"/>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215931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A3439-3DF9-4EFB-B6B6-D129D50C0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526647-EC90-4E1B-875F-D52E0396C6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42120-EA3B-471D-A2C0-9EEA0160FC92}"/>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5" name="Footer Placeholder 4">
            <a:extLst>
              <a:ext uri="{FF2B5EF4-FFF2-40B4-BE49-F238E27FC236}">
                <a16:creationId xmlns:a16="http://schemas.microsoft.com/office/drawing/2014/main" id="{FD1E96DD-B94D-4A6C-83D1-CAA6F6FA7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5BECB-688A-47DB-8797-1FCC5F60A7F6}"/>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3585874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4/8/2020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641237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4/8/2020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6434395"/>
            <a:ext cx="1224000" cy="279915"/>
          </a:xfrm>
          <a:prstGeom prst="rect">
            <a:avLst/>
          </a:prstGeom>
        </p:spPr>
      </p:pic>
    </p:spTree>
    <p:extLst>
      <p:ext uri="{BB962C8B-B14F-4D97-AF65-F5344CB8AC3E}">
        <p14:creationId xmlns:p14="http://schemas.microsoft.com/office/powerpoint/2010/main" val="26883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0BA5-54BB-4BF8-B1B2-A71BDB5A5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23848-DCB2-4C7C-AA6A-8F4877B89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9FE14-6D2B-4F08-8D43-6FDC32B43B10}"/>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5" name="Footer Placeholder 4">
            <a:extLst>
              <a:ext uri="{FF2B5EF4-FFF2-40B4-BE49-F238E27FC236}">
                <a16:creationId xmlns:a16="http://schemas.microsoft.com/office/drawing/2014/main" id="{A0D8ACAE-FF19-4C61-A8C2-2DE9C8CA8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ACBAF-09E4-49AA-8883-B80AEF146D13}"/>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316170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7B45-8E22-4FCC-86F4-6C20150F6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49672-DA4F-407C-8627-FD60C6C6F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F1298-F249-4AEC-8ECC-A719A02CA71A}"/>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5" name="Footer Placeholder 4">
            <a:extLst>
              <a:ext uri="{FF2B5EF4-FFF2-40B4-BE49-F238E27FC236}">
                <a16:creationId xmlns:a16="http://schemas.microsoft.com/office/drawing/2014/main" id="{0FF143AE-D3E3-4D9B-9EAB-0C876411B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56BEF-5DB4-4A53-89E1-54F252845A51}"/>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269003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A2B8-DB74-4F7E-9B0A-9564DB8AB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979FC-98A6-44F1-87D8-6F406E78F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F85EA-E153-423B-A651-31B4BB5404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E1723-7D4E-4963-A754-9278A31FB962}"/>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6" name="Footer Placeholder 5">
            <a:extLst>
              <a:ext uri="{FF2B5EF4-FFF2-40B4-BE49-F238E27FC236}">
                <a16:creationId xmlns:a16="http://schemas.microsoft.com/office/drawing/2014/main" id="{27F95CE5-3FB7-4C0D-8782-EC116C60E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A5CCD-EECF-4211-91A4-41DCFDBB9EAA}"/>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319216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B36E-09B1-432A-82D8-EB0AFD9457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5BF0A-6254-406B-B077-2985D5DF7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F2343F-B67C-445D-8F01-94BABA907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59BAE-83EB-4D42-8AE5-0D85F6A6B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299E4-94A5-4CD2-829B-EF4BE52469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CD96C-6462-4F2B-8FD0-BE05B342B1D6}"/>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8" name="Footer Placeholder 7">
            <a:extLst>
              <a:ext uri="{FF2B5EF4-FFF2-40B4-BE49-F238E27FC236}">
                <a16:creationId xmlns:a16="http://schemas.microsoft.com/office/drawing/2014/main" id="{47DF2D43-5161-487F-A2DC-EBBA8F2C15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4733F-62C4-425C-983B-2C8763A5A6BF}"/>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221613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57FD5-8852-4D4D-A016-F9C6D3C5BB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8C28B-83AE-4BB8-ADD0-EE7BC81760C4}"/>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4" name="Footer Placeholder 3">
            <a:extLst>
              <a:ext uri="{FF2B5EF4-FFF2-40B4-BE49-F238E27FC236}">
                <a16:creationId xmlns:a16="http://schemas.microsoft.com/office/drawing/2014/main" id="{45B8CB5A-6A27-4E12-AC53-7EAC79AEF6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84B9F-6956-4EE0-9A37-29F951D4A74D}"/>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351126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2622-C002-4E46-87F7-88633BBF0001}"/>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3" name="Footer Placeholder 2">
            <a:extLst>
              <a:ext uri="{FF2B5EF4-FFF2-40B4-BE49-F238E27FC236}">
                <a16:creationId xmlns:a16="http://schemas.microsoft.com/office/drawing/2014/main" id="{C0AE975F-3D89-4175-A940-F40A60C855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8EE84-A01A-42FA-815C-5304E31373C7}"/>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338115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5FD8-ECAA-441B-AFB2-95D3C014A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161385-DF77-4F1E-AEA9-6D5E187B4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7C9AC8-C64E-4127-B48E-F83548FF7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E88B8-168E-4E90-AA29-DBEC5BDA6248}"/>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6" name="Footer Placeholder 5">
            <a:extLst>
              <a:ext uri="{FF2B5EF4-FFF2-40B4-BE49-F238E27FC236}">
                <a16:creationId xmlns:a16="http://schemas.microsoft.com/office/drawing/2014/main" id="{DF482A3B-4C3E-497E-AE3A-59603C014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4DBD2-8777-4F1F-9260-0548548E1DD1}"/>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7781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E91C-8AA9-4D7E-B1F1-BE88CEBE0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E95A9F-290C-4C46-A5B8-59A3DEB24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95E3A1-06B0-4AC9-BA8F-3CFB71093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3D842-9D2B-4393-97D1-75FA698B23EA}"/>
              </a:ext>
            </a:extLst>
          </p:cNvPr>
          <p:cNvSpPr>
            <a:spLocks noGrp="1"/>
          </p:cNvSpPr>
          <p:nvPr>
            <p:ph type="dt" sz="half" idx="10"/>
          </p:nvPr>
        </p:nvSpPr>
        <p:spPr/>
        <p:txBody>
          <a:bodyPr/>
          <a:lstStyle/>
          <a:p>
            <a:fld id="{60AE1A26-97D9-48ED-8C16-06DD933C154C}" type="datetimeFigureOut">
              <a:rPr lang="en-US" smtClean="0"/>
              <a:t>4/8/2020</a:t>
            </a:fld>
            <a:endParaRPr lang="en-US"/>
          </a:p>
        </p:txBody>
      </p:sp>
      <p:sp>
        <p:nvSpPr>
          <p:cNvPr id="6" name="Footer Placeholder 5">
            <a:extLst>
              <a:ext uri="{FF2B5EF4-FFF2-40B4-BE49-F238E27FC236}">
                <a16:creationId xmlns:a16="http://schemas.microsoft.com/office/drawing/2014/main" id="{A551A954-AB3D-4A59-84DA-05D027C88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2B256-375E-4E9C-871D-E43D85DCC48C}"/>
              </a:ext>
            </a:extLst>
          </p:cNvPr>
          <p:cNvSpPr>
            <a:spLocks noGrp="1"/>
          </p:cNvSpPr>
          <p:nvPr>
            <p:ph type="sldNum" sz="quarter" idx="12"/>
          </p:nvPr>
        </p:nvSpPr>
        <p:spPr/>
        <p:txBody>
          <a:bodyPr/>
          <a:lstStyle/>
          <a:p>
            <a:fld id="{6DA45298-45F6-4579-A59B-37F35B1BDDF3}" type="slidenum">
              <a:rPr lang="en-US" smtClean="0"/>
              <a:t>‹#›</a:t>
            </a:fld>
            <a:endParaRPr lang="en-US"/>
          </a:p>
        </p:txBody>
      </p:sp>
    </p:spTree>
    <p:extLst>
      <p:ext uri="{BB962C8B-B14F-4D97-AF65-F5344CB8AC3E}">
        <p14:creationId xmlns:p14="http://schemas.microsoft.com/office/powerpoint/2010/main" val="84498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CBAA9-EFC6-4EC7-B778-1C999DDA97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43D24-32E7-42B8-9C09-74793C5DA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3EE25-8553-4859-AEDD-5E2D16F2A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E1A26-97D9-48ED-8C16-06DD933C154C}" type="datetimeFigureOut">
              <a:rPr lang="en-US" smtClean="0"/>
              <a:t>4/8/2020</a:t>
            </a:fld>
            <a:endParaRPr lang="en-US"/>
          </a:p>
        </p:txBody>
      </p:sp>
      <p:sp>
        <p:nvSpPr>
          <p:cNvPr id="5" name="Footer Placeholder 4">
            <a:extLst>
              <a:ext uri="{FF2B5EF4-FFF2-40B4-BE49-F238E27FC236}">
                <a16:creationId xmlns:a16="http://schemas.microsoft.com/office/drawing/2014/main" id="{6E62EDB7-CCC7-4BC6-9D6C-CD1E6776C2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ADE248-26F0-4937-9DD2-AFBFFE755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45298-45F6-4579-A59B-37F35B1BDDF3}" type="slidenum">
              <a:rPr lang="en-US" smtClean="0"/>
              <a:t>‹#›</a:t>
            </a:fld>
            <a:endParaRPr lang="en-US"/>
          </a:p>
        </p:txBody>
      </p:sp>
    </p:spTree>
    <p:extLst>
      <p:ext uri="{BB962C8B-B14F-4D97-AF65-F5344CB8AC3E}">
        <p14:creationId xmlns:p14="http://schemas.microsoft.com/office/powerpoint/2010/main" val="424341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https://cdn.oreillystatic.com/oreilly/email/odot-template/em_icon_youtube.png" TargetMode="External"/><Relationship Id="rId3" Type="http://schemas.openxmlformats.org/officeDocument/2006/relationships/image" Target="http://cdn.oreillystatic.com/oreilly/email/odot-template/em_oreilly_logo.png" TargetMode="External"/><Relationship Id="rId7" Type="http://schemas.openxmlformats.org/officeDocument/2006/relationships/image" Target="https://cdn.oreillystatic.com/oreilly/email/odot-template/em_icon_linkedIn.png" TargetMode="Externa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https://cdn.oreillystatic.com/oreilly/email/odot-template/em_icon_facebook.png" TargetMode="External"/><Relationship Id="rId5" Type="http://schemas.openxmlformats.org/officeDocument/2006/relationships/image" Target="https://cdn.oreillystatic.com/oreilly/email/odot-template/em_icon_twitter.png" TargetMode="External"/><Relationship Id="rId4" Type="http://schemas.openxmlformats.org/officeDocument/2006/relationships/image" Target="http://cdn.oreillystatic.com/oreilly/email/odot-template/em_gradient_line_ocean_600x4.png" TargetMode="External"/><Relationship Id="rId9" Type="http://schemas.openxmlformats.org/officeDocument/2006/relationships/image" Target="https://cdn.oreillystatic.com/oreilly/email/odot-template/em_icon_email.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GgQlTNIl0-E"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old L B logo with text Califoria State University Long Beach College of Business" title="University L B Logo">
            <a:extLst>
              <a:ext uri="{FF2B5EF4-FFF2-40B4-BE49-F238E27FC236}">
                <a16:creationId xmlns:a16="http://schemas.microsoft.com/office/drawing/2014/main" id="{2562B3FB-A02E-4BF8-AD2F-B07A588A66B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31263" y="790313"/>
            <a:ext cx="9954196" cy="2637861"/>
          </a:xfrm>
          <a:prstGeom prst="rect">
            <a:avLst/>
          </a:prstGeom>
        </p:spPr>
      </p:pic>
      <p:sp>
        <p:nvSpPr>
          <p:cNvPr id="2" name="Title 1"/>
          <p:cNvSpPr>
            <a:spLocks noGrp="1"/>
          </p:cNvSpPr>
          <p:nvPr>
            <p:ph type="title"/>
          </p:nvPr>
        </p:nvSpPr>
        <p:spPr>
          <a:xfrm>
            <a:off x="1612561" y="3713312"/>
            <a:ext cx="8991600" cy="1579046"/>
          </a:xfrm>
          <a:solidFill>
            <a:srgbClr val="FFFFFF"/>
          </a:solidFill>
          <a:ln w="38100">
            <a:solidFill>
              <a:srgbClr val="404040"/>
            </a:solidFill>
            <a:miter lim="800000"/>
          </a:ln>
        </p:spPr>
        <p:txBody>
          <a:bodyPr vert="horz" lIns="91440" tIns="45720" rIns="91440" bIns="45720" rtlCol="0" anchor="ctr">
            <a:normAutofit fontScale="90000"/>
          </a:bodyPr>
          <a:lstStyle/>
          <a:p>
            <a:pPr algn="ctr"/>
            <a:br>
              <a:rPr lang="en-US" sz="3600" b="1" dirty="0"/>
            </a:br>
            <a:r>
              <a:rPr lang="en-IN" altLang="en-US" sz="3600" dirty="0"/>
              <a:t>Securing Information Systems</a:t>
            </a:r>
            <a:br>
              <a:rPr lang="en-IN" altLang="en-US" sz="3600" dirty="0"/>
            </a:br>
            <a:br>
              <a:rPr lang="en-IN" altLang="en-US" sz="3600" dirty="0"/>
            </a:br>
            <a:br>
              <a:rPr lang="en-US" dirty="0"/>
            </a:br>
            <a:r>
              <a:rPr lang="en-US" sz="4000" kern="1200" dirty="0">
                <a:solidFill>
                  <a:srgbClr val="404040"/>
                </a:solidFill>
                <a:latin typeface="+mj-lt"/>
                <a:ea typeface="+mj-ea"/>
                <a:cs typeface="+mj-cs"/>
              </a:rPr>
              <a:t> </a:t>
            </a:r>
          </a:p>
        </p:txBody>
      </p:sp>
      <p:sp>
        <p:nvSpPr>
          <p:cNvPr id="4" name="Text Placeholder 3"/>
          <p:cNvSpPr>
            <a:spLocks noGrp="1"/>
          </p:cNvSpPr>
          <p:nvPr>
            <p:ph type="body" sz="quarter" idx="14"/>
          </p:nvPr>
        </p:nvSpPr>
        <p:spPr>
          <a:xfrm>
            <a:off x="5609603" y="4927626"/>
            <a:ext cx="997517" cy="313932"/>
          </a:xfrm>
          <a:solidFill>
            <a:srgbClr val="FFFFFF"/>
          </a:solidFill>
        </p:spPr>
        <p:txBody>
          <a:bodyPr vert="horz" wrap="none" lIns="91440" tIns="45720" rIns="91440" bIns="45720" rtlCol="0">
            <a:spAutoFit/>
          </a:bodyPr>
          <a:lstStyle/>
          <a:p>
            <a:pPr algn="ctr">
              <a:spcBef>
                <a:spcPts val="1000"/>
              </a:spcBef>
            </a:pPr>
            <a:r>
              <a:rPr lang="en-US" sz="1600" kern="1200" dirty="0">
                <a:solidFill>
                  <a:srgbClr val="000000"/>
                </a:solidFill>
              </a:rPr>
              <a:t>Chapter 8</a:t>
            </a:r>
          </a:p>
        </p:txBody>
      </p:sp>
      <p:sp>
        <p:nvSpPr>
          <p:cNvPr id="8" name="Subtitle 2">
            <a:extLst>
              <a:ext uri="{FF2B5EF4-FFF2-40B4-BE49-F238E27FC236}">
                <a16:creationId xmlns:a16="http://schemas.microsoft.com/office/drawing/2014/main" id="{8EA8F8FE-9941-4591-839C-0A30866A2784}"/>
              </a:ext>
            </a:extLst>
          </p:cNvPr>
          <p:cNvSpPr txBox="1">
            <a:spLocks/>
          </p:cNvSpPr>
          <p:nvPr/>
        </p:nvSpPr>
        <p:spPr>
          <a:xfrm>
            <a:off x="4412323" y="5157364"/>
            <a:ext cx="6673136" cy="1461780"/>
          </a:xfrm>
          <a:prstGeom prst="rect">
            <a:avLst/>
          </a:prstGeom>
        </p:spPr>
        <p:txBody>
          <a:bodyPr vert="horz" lIns="91440" tIns="45720" rIns="91440" bIns="45720" rtlCol="0" anchor="ct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dirty="0"/>
          </a:p>
          <a:p>
            <a:endParaRPr lang="en-US" sz="600" dirty="0"/>
          </a:p>
          <a:p>
            <a:endParaRPr lang="en-US" sz="600" dirty="0"/>
          </a:p>
          <a:p>
            <a:endParaRPr lang="en-US" sz="600" dirty="0"/>
          </a:p>
          <a:p>
            <a:pPr marL="0" indent="0">
              <a:buNone/>
            </a:pPr>
            <a:r>
              <a:rPr lang="en-US" sz="17600" dirty="0"/>
              <a:t>Ali </a:t>
            </a:r>
            <a:r>
              <a:rPr lang="en-US" sz="17600" dirty="0" err="1"/>
              <a:t>Bazarah</a:t>
            </a:r>
            <a:endParaRPr lang="en-US" sz="17600" dirty="0"/>
          </a:p>
          <a:p>
            <a:pPr marL="0" indent="0">
              <a:buNone/>
            </a:pPr>
            <a:r>
              <a:rPr lang="en-US" sz="17600" dirty="0"/>
              <a:t>MIS 300</a:t>
            </a: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1190" y="197101"/>
            <a:ext cx="8229600" cy="701731"/>
          </a:xfrm>
        </p:spPr>
        <p:txBody>
          <a:bodyPr>
            <a:spAutoFit/>
          </a:bodyPr>
          <a:lstStyle/>
          <a:p>
            <a:r>
              <a:rPr lang="en-IN" altLang="en-US" dirty="0"/>
              <a:t>Malicious Software:</a:t>
            </a:r>
            <a:endParaRPr lang="en-US" dirty="0"/>
          </a:p>
        </p:txBody>
      </p:sp>
      <p:sp>
        <p:nvSpPr>
          <p:cNvPr id="5" name="Content Placeholder 4"/>
          <p:cNvSpPr>
            <a:spLocks noGrp="1"/>
          </p:cNvSpPr>
          <p:nvPr>
            <p:ph idx="1"/>
          </p:nvPr>
        </p:nvSpPr>
        <p:spPr>
          <a:xfrm>
            <a:off x="924560" y="1295392"/>
            <a:ext cx="10698480" cy="4180119"/>
          </a:xfrm>
        </p:spPr>
        <p:txBody>
          <a:bodyPr wrap="square">
            <a:spAutoFit/>
          </a:bodyPr>
          <a:lstStyle/>
          <a:p>
            <a:r>
              <a:rPr lang="en-US" sz="2800" dirty="0"/>
              <a:t>Malicious Software: is any program or file that is harmful to a computer user</a:t>
            </a:r>
          </a:p>
          <a:p>
            <a:pPr lvl="1"/>
            <a:r>
              <a:rPr lang="en-US" sz="2800" dirty="0"/>
              <a:t> Viruses: </a:t>
            </a:r>
            <a:r>
              <a:rPr lang="en-US" sz="2400" dirty="0"/>
              <a:t>A program that replicates itself by being copied or initiating its copying to another program</a:t>
            </a:r>
          </a:p>
          <a:p>
            <a:pPr lvl="1"/>
            <a:endParaRPr lang="en-US" sz="2800" dirty="0"/>
          </a:p>
          <a:p>
            <a:pPr lvl="1"/>
            <a:r>
              <a:rPr lang="en-US" sz="2800" dirty="0"/>
              <a:t> Worms: </a:t>
            </a:r>
            <a:r>
              <a:rPr lang="en-US" sz="2400" dirty="0"/>
              <a:t>A self-replicating virus that does not alter files but resides in active memory and duplicates itself without human intervention</a:t>
            </a:r>
          </a:p>
          <a:p>
            <a:pPr lvl="1"/>
            <a:endParaRPr lang="en-US" sz="2800" dirty="0"/>
          </a:p>
          <a:p>
            <a:pPr lvl="1"/>
            <a:r>
              <a:rPr lang="en-US" sz="2800" dirty="0"/>
              <a:t> Trojan Horses: </a:t>
            </a:r>
            <a:r>
              <a:rPr lang="en-US" sz="2400" dirty="0"/>
              <a:t>program that appears legitimate but contains a second hidden function that may cause damage</a:t>
            </a:r>
            <a:r>
              <a:rPr lang="en-US" sz="2800" dirty="0"/>
              <a:t>.</a:t>
            </a:r>
          </a:p>
        </p:txBody>
      </p:sp>
    </p:spTree>
    <p:extLst>
      <p:ext uri="{BB962C8B-B14F-4D97-AF65-F5344CB8AC3E}">
        <p14:creationId xmlns:p14="http://schemas.microsoft.com/office/powerpoint/2010/main" val="193108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40"/>
            <a:ext cx="8229600" cy="1311128"/>
          </a:xfrm>
        </p:spPr>
        <p:txBody>
          <a:bodyPr>
            <a:spAutoFit/>
          </a:bodyPr>
          <a:lstStyle/>
          <a:p>
            <a:r>
              <a:rPr lang="en-IN" altLang="en-US" dirty="0"/>
              <a:t>Malicious Software: Viruses, Worms, Trojan Horses, and Spyware</a:t>
            </a:r>
            <a:endParaRPr lang="en-US" sz="2800" dirty="0"/>
          </a:p>
        </p:txBody>
      </p:sp>
      <p:sp>
        <p:nvSpPr>
          <p:cNvPr id="5" name="Content Placeholder 4"/>
          <p:cNvSpPr>
            <a:spLocks noGrp="1"/>
          </p:cNvSpPr>
          <p:nvPr>
            <p:ph idx="1"/>
          </p:nvPr>
        </p:nvSpPr>
        <p:spPr>
          <a:xfrm>
            <a:off x="1981200" y="1828800"/>
            <a:ext cx="8229600" cy="3337324"/>
          </a:xfrm>
        </p:spPr>
        <p:txBody>
          <a:bodyPr>
            <a:spAutoFit/>
          </a:bodyPr>
          <a:lstStyle/>
          <a:p>
            <a:pPr indent="-255600"/>
            <a:r>
              <a:rPr lang="en-IN" dirty="0"/>
              <a:t>Malware (malicious software)</a:t>
            </a:r>
          </a:p>
          <a:p>
            <a:pPr lvl="1" indent="-255600"/>
            <a:r>
              <a:rPr lang="en-IN" dirty="0"/>
              <a:t>Viruses</a:t>
            </a:r>
          </a:p>
          <a:p>
            <a:pPr lvl="1" indent="-255600"/>
            <a:r>
              <a:rPr lang="en-IN" dirty="0"/>
              <a:t>Worms</a:t>
            </a:r>
          </a:p>
          <a:p>
            <a:pPr indent="-255600"/>
            <a:r>
              <a:rPr lang="en-IN" dirty="0"/>
              <a:t>Worms and viruses spread by</a:t>
            </a:r>
          </a:p>
          <a:p>
            <a:pPr lvl="1" indent="-255600"/>
            <a:r>
              <a:rPr lang="en-IN" sz="2400" dirty="0"/>
              <a:t>Downloads and drive-by downloads</a:t>
            </a:r>
          </a:p>
          <a:p>
            <a:pPr lvl="1" indent="-255600"/>
            <a:r>
              <a:rPr lang="en-IN" sz="2400" dirty="0"/>
              <a:t>Email, </a:t>
            </a:r>
            <a:r>
              <a:rPr lang="en-IN" sz="2400" spc="-350" dirty="0"/>
              <a:t>I M</a:t>
            </a:r>
            <a:r>
              <a:rPr lang="en-IN" sz="2400" dirty="0"/>
              <a:t> attachments</a:t>
            </a:r>
          </a:p>
          <a:p>
            <a:pPr indent="-255600"/>
            <a:r>
              <a:rPr lang="en-IN" dirty="0"/>
              <a:t>Mobile device malware</a:t>
            </a:r>
          </a:p>
          <a:p>
            <a:pPr indent="-255600"/>
            <a:r>
              <a:rPr lang="en-IN" dirty="0"/>
              <a:t>Social network malware</a:t>
            </a:r>
          </a:p>
        </p:txBody>
      </p:sp>
    </p:spTree>
    <p:extLst>
      <p:ext uri="{BB962C8B-B14F-4D97-AF65-F5344CB8AC3E}">
        <p14:creationId xmlns:p14="http://schemas.microsoft.com/office/powerpoint/2010/main" val="139515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655739"/>
            <a:ext cx="8229600" cy="701731"/>
          </a:xfrm>
        </p:spPr>
        <p:txBody>
          <a:bodyPr>
            <a:spAutoFit/>
          </a:bodyPr>
          <a:lstStyle/>
          <a:p>
            <a:r>
              <a:rPr lang="en-IN" altLang="en-US" dirty="0"/>
              <a:t>Malicious Software:</a:t>
            </a:r>
            <a:endParaRPr lang="en-US" sz="2800" dirty="0"/>
          </a:p>
        </p:txBody>
      </p:sp>
      <p:sp>
        <p:nvSpPr>
          <p:cNvPr id="5" name="Content Placeholder 4"/>
          <p:cNvSpPr>
            <a:spLocks noGrp="1"/>
          </p:cNvSpPr>
          <p:nvPr>
            <p:ph idx="1"/>
          </p:nvPr>
        </p:nvSpPr>
        <p:spPr>
          <a:xfrm>
            <a:off x="1981200" y="1828800"/>
            <a:ext cx="9460230" cy="3929281"/>
          </a:xfrm>
        </p:spPr>
        <p:txBody>
          <a:bodyPr wrap="square">
            <a:spAutoFit/>
          </a:bodyPr>
          <a:lstStyle/>
          <a:p>
            <a:pPr indent="-255600"/>
            <a:r>
              <a:rPr lang="en-US" sz="2800" dirty="0"/>
              <a:t>Spyware: programs that gather information about a computer user without permission</a:t>
            </a:r>
            <a:endParaRPr lang="en-US" sz="3200" dirty="0"/>
          </a:p>
          <a:p>
            <a:pPr indent="-255600"/>
            <a:endParaRPr lang="en-IN" sz="2800" spc="-350" dirty="0"/>
          </a:p>
          <a:p>
            <a:pPr indent="-255600"/>
            <a:r>
              <a:rPr lang="en-IN" sz="2800" spc="-350" dirty="0"/>
              <a:t>S Q L</a:t>
            </a:r>
            <a:r>
              <a:rPr lang="en-IN" sz="2800" dirty="0"/>
              <a:t> injection attacks: </a:t>
            </a:r>
            <a:r>
              <a:rPr lang="en-US" dirty="0"/>
              <a:t>take advantage of vulnerabilities in poorly coded web application software to introduce malicious program </a:t>
            </a:r>
          </a:p>
          <a:p>
            <a:pPr indent="-255600"/>
            <a:endParaRPr lang="en-IN" dirty="0"/>
          </a:p>
          <a:p>
            <a:pPr indent="-255600"/>
            <a:r>
              <a:rPr lang="en-IN" sz="2800" dirty="0"/>
              <a:t>Ransomware</a:t>
            </a:r>
            <a:r>
              <a:rPr lang="en-IN" dirty="0"/>
              <a:t>:</a:t>
            </a:r>
            <a:r>
              <a:rPr lang="en-US" dirty="0"/>
              <a:t>tries to extort money from users by taking control of their computers, blocking access to files, or displaying annoying pop-up messages. </a:t>
            </a:r>
            <a:endParaRPr lang="en-IN" dirty="0"/>
          </a:p>
        </p:txBody>
      </p:sp>
    </p:spTree>
    <p:extLst>
      <p:ext uri="{BB962C8B-B14F-4D97-AF65-F5344CB8AC3E}">
        <p14:creationId xmlns:p14="http://schemas.microsoft.com/office/powerpoint/2010/main" val="2786541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81185"/>
            <a:ext cx="8229600" cy="2529923"/>
          </a:xfrm>
        </p:spPr>
        <p:txBody>
          <a:bodyPr>
            <a:spAutoFit/>
          </a:bodyPr>
          <a:lstStyle/>
          <a:p>
            <a:r>
              <a:rPr lang="en-IN" dirty="0"/>
              <a:t>Interactive Session Technology – </a:t>
            </a:r>
            <a:r>
              <a:rPr lang="en-IN" dirty="0" err="1"/>
              <a:t>WannaCry</a:t>
            </a:r>
            <a:r>
              <a:rPr lang="en-IN" dirty="0"/>
              <a:t> and the SWIFT System Hacking Attacks: Theft on a Worldwide Scale</a:t>
            </a:r>
            <a:endParaRPr lang="en-US" dirty="0"/>
          </a:p>
        </p:txBody>
      </p:sp>
      <p:sp>
        <p:nvSpPr>
          <p:cNvPr id="5" name="Content Placeholder 4"/>
          <p:cNvSpPr>
            <a:spLocks noGrp="1"/>
          </p:cNvSpPr>
          <p:nvPr>
            <p:ph idx="1"/>
          </p:nvPr>
        </p:nvSpPr>
        <p:spPr>
          <a:xfrm>
            <a:off x="1981200" y="3041690"/>
            <a:ext cx="9528810" cy="3451201"/>
          </a:xfrm>
        </p:spPr>
        <p:txBody>
          <a:bodyPr wrap="square">
            <a:spAutoFit/>
          </a:bodyPr>
          <a:lstStyle/>
          <a:p>
            <a:pPr indent="-255600"/>
            <a:r>
              <a:rPr lang="en-IN" altLang="en-US" sz="2800" dirty="0"/>
              <a:t>Class discussion</a:t>
            </a:r>
          </a:p>
          <a:p>
            <a:pPr lvl="1" indent="-255600"/>
            <a:r>
              <a:rPr lang="en-IN" altLang="en-US" sz="2800" dirty="0"/>
              <a:t>Compare the </a:t>
            </a:r>
            <a:r>
              <a:rPr lang="en-IN" altLang="en-US" sz="2800" dirty="0" err="1"/>
              <a:t>WannaCry</a:t>
            </a:r>
            <a:r>
              <a:rPr lang="en-IN" altLang="en-US" sz="2800" dirty="0"/>
              <a:t> and SWIFT system hacking attacks. What security vulnerabilities were exploited in each of these attacks?</a:t>
            </a:r>
          </a:p>
          <a:p>
            <a:pPr lvl="1" indent="-255600"/>
            <a:r>
              <a:rPr lang="en-IN" altLang="en-US" sz="2800" dirty="0"/>
              <a:t>What people, organization, and technology factors contributed to these security weaknesses?</a:t>
            </a:r>
          </a:p>
          <a:p>
            <a:pPr lvl="1" indent="-255600"/>
            <a:r>
              <a:rPr lang="en-IN" altLang="en-US" sz="2800" dirty="0"/>
              <a:t>How could these attacks have been prevented?</a:t>
            </a:r>
          </a:p>
          <a:p>
            <a:pPr lvl="1" indent="-255600"/>
            <a:r>
              <a:rPr lang="en-IN" altLang="en-US" sz="2800" dirty="0"/>
              <a:t>What was the business and social impact of these attacks?</a:t>
            </a:r>
          </a:p>
        </p:txBody>
      </p:sp>
    </p:spTree>
    <p:extLst>
      <p:ext uri="{BB962C8B-B14F-4D97-AF65-F5344CB8AC3E}">
        <p14:creationId xmlns:p14="http://schemas.microsoft.com/office/powerpoint/2010/main" val="194745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Hackers and Computer Crime </a:t>
            </a:r>
            <a:r>
              <a:rPr lang="en-IN" altLang="en-US" sz="2800" dirty="0"/>
              <a:t>(1 of 3)</a:t>
            </a:r>
            <a:endParaRPr lang="en-US" sz="2800" dirty="0"/>
          </a:p>
        </p:txBody>
      </p:sp>
      <p:sp>
        <p:nvSpPr>
          <p:cNvPr id="5" name="Content Placeholder 4"/>
          <p:cNvSpPr>
            <a:spLocks noGrp="1"/>
          </p:cNvSpPr>
          <p:nvPr>
            <p:ph idx="1"/>
          </p:nvPr>
        </p:nvSpPr>
        <p:spPr>
          <a:xfrm>
            <a:off x="1981200" y="1295393"/>
            <a:ext cx="8945880" cy="4556119"/>
          </a:xfrm>
        </p:spPr>
        <p:txBody>
          <a:bodyPr wrap="square">
            <a:spAutoFit/>
          </a:bodyPr>
          <a:lstStyle/>
          <a:p>
            <a:pPr indent="-255600"/>
            <a:r>
              <a:rPr lang="en-IN" sz="2800" b="1" dirty="0"/>
              <a:t>Hackers: </a:t>
            </a:r>
            <a:r>
              <a:rPr lang="en-US" dirty="0"/>
              <a:t>an individual who intends to gain unauthorized access to a computer system.</a:t>
            </a:r>
            <a:endParaRPr lang="en-IN" sz="2800" dirty="0"/>
          </a:p>
          <a:p>
            <a:pPr indent="-255600"/>
            <a:r>
              <a:rPr lang="en-IN" sz="2800" dirty="0"/>
              <a:t>Activities include:</a:t>
            </a:r>
          </a:p>
          <a:p>
            <a:pPr lvl="1" indent="-255600"/>
            <a:r>
              <a:rPr lang="en-IN" sz="2800" dirty="0"/>
              <a:t>System intrusion</a:t>
            </a:r>
          </a:p>
          <a:p>
            <a:pPr lvl="1" indent="-255600"/>
            <a:r>
              <a:rPr lang="en-IN" sz="2800" dirty="0"/>
              <a:t>System damage</a:t>
            </a:r>
          </a:p>
          <a:p>
            <a:pPr lvl="1" indent="-255600"/>
            <a:r>
              <a:rPr lang="en-IN" sz="2800" dirty="0" err="1"/>
              <a:t>Cybervandalism</a:t>
            </a:r>
            <a:endParaRPr lang="en-IN" sz="2800" dirty="0"/>
          </a:p>
          <a:p>
            <a:pPr lvl="2" indent="-255600"/>
            <a:r>
              <a:rPr lang="en-IN" sz="2800" dirty="0"/>
              <a:t>Intentional disruption, destruction of website or corporate information system</a:t>
            </a:r>
          </a:p>
          <a:p>
            <a:pPr indent="-255600"/>
            <a:endParaRPr lang="en-IN" sz="2800" dirty="0"/>
          </a:p>
          <a:p>
            <a:pPr indent="-255600"/>
            <a:endParaRPr lang="en-IN" sz="2800" dirty="0"/>
          </a:p>
        </p:txBody>
      </p:sp>
    </p:spTree>
    <p:extLst>
      <p:ext uri="{BB962C8B-B14F-4D97-AF65-F5344CB8AC3E}">
        <p14:creationId xmlns:p14="http://schemas.microsoft.com/office/powerpoint/2010/main" val="349750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Hackers and Computer Crime </a:t>
            </a:r>
            <a:r>
              <a:rPr lang="en-IN" altLang="en-US" sz="2800" dirty="0"/>
              <a:t>(2 of 3)</a:t>
            </a:r>
            <a:endParaRPr lang="en-US" sz="2800" dirty="0"/>
          </a:p>
        </p:txBody>
      </p:sp>
      <p:sp>
        <p:nvSpPr>
          <p:cNvPr id="5" name="Content Placeholder 4"/>
          <p:cNvSpPr>
            <a:spLocks noGrp="1"/>
          </p:cNvSpPr>
          <p:nvPr>
            <p:ph idx="1"/>
          </p:nvPr>
        </p:nvSpPr>
        <p:spPr>
          <a:xfrm>
            <a:off x="1981200" y="1295393"/>
            <a:ext cx="8229600" cy="2564805"/>
          </a:xfrm>
        </p:spPr>
        <p:txBody>
          <a:bodyPr>
            <a:spAutoFit/>
          </a:bodyPr>
          <a:lstStyle/>
          <a:p>
            <a:pPr indent="-255600"/>
            <a:r>
              <a:rPr lang="en-IN" sz="2800" b="1" dirty="0"/>
              <a:t>Denial-of-service attacks </a:t>
            </a:r>
            <a:r>
              <a:rPr lang="en-IN" sz="2800" dirty="0"/>
              <a:t>(</a:t>
            </a:r>
            <a:r>
              <a:rPr lang="en-IN" sz="2800" spc="-350" dirty="0"/>
              <a:t>D o S </a:t>
            </a:r>
            <a:r>
              <a:rPr lang="en-IN" sz="2800" spc="-100" dirty="0"/>
              <a:t>): </a:t>
            </a:r>
            <a:r>
              <a:rPr lang="en-US" dirty="0"/>
              <a:t>flood a network server or web server with many thousands of false communications or requests for services to crash the network.</a:t>
            </a:r>
            <a:endParaRPr lang="en-IN" sz="2800" spc="-100" dirty="0"/>
          </a:p>
          <a:p>
            <a:pPr indent="-255600"/>
            <a:r>
              <a:rPr lang="en-IN" sz="2800" dirty="0"/>
              <a:t>Computer crime</a:t>
            </a:r>
          </a:p>
          <a:p>
            <a:pPr lvl="1" indent="-255600"/>
            <a:r>
              <a:rPr lang="en-IN" sz="2800" dirty="0"/>
              <a:t>Computer may be target of crime</a:t>
            </a:r>
          </a:p>
          <a:p>
            <a:pPr lvl="1" indent="-255600"/>
            <a:r>
              <a:rPr lang="en-IN" sz="2800" dirty="0"/>
              <a:t>Computer may be instrument of crime</a:t>
            </a:r>
          </a:p>
        </p:txBody>
      </p:sp>
    </p:spTree>
    <p:extLst>
      <p:ext uri="{BB962C8B-B14F-4D97-AF65-F5344CB8AC3E}">
        <p14:creationId xmlns:p14="http://schemas.microsoft.com/office/powerpoint/2010/main" val="13738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Hackers and Computer Crime </a:t>
            </a:r>
            <a:r>
              <a:rPr lang="en-IN" altLang="en-US" sz="2800" dirty="0"/>
              <a:t>(3 of 3)</a:t>
            </a:r>
            <a:endParaRPr lang="en-US" sz="2800" dirty="0"/>
          </a:p>
        </p:txBody>
      </p:sp>
      <p:sp>
        <p:nvSpPr>
          <p:cNvPr id="5" name="Content Placeholder 4"/>
          <p:cNvSpPr>
            <a:spLocks noGrp="1"/>
          </p:cNvSpPr>
          <p:nvPr>
            <p:ph idx="1"/>
          </p:nvPr>
        </p:nvSpPr>
        <p:spPr>
          <a:xfrm>
            <a:off x="902970" y="1295393"/>
            <a:ext cx="10801350" cy="5002395"/>
          </a:xfrm>
        </p:spPr>
        <p:txBody>
          <a:bodyPr wrap="square">
            <a:spAutoFit/>
          </a:bodyPr>
          <a:lstStyle/>
          <a:p>
            <a:pPr indent="-255600"/>
            <a:r>
              <a:rPr lang="en-IN" sz="2800" b="1" dirty="0"/>
              <a:t>Identity theft</a:t>
            </a:r>
            <a:r>
              <a:rPr lang="en-IN" sz="2800" dirty="0"/>
              <a:t>: </a:t>
            </a:r>
            <a:r>
              <a:rPr lang="en-US" sz="2800" dirty="0"/>
              <a:t>obtains key pieces of personal information, such as social security</a:t>
            </a:r>
            <a:endParaRPr lang="en-IN" sz="2800" dirty="0"/>
          </a:p>
          <a:p>
            <a:pPr lvl="1" indent="-255600"/>
            <a:r>
              <a:rPr lang="en-IN" sz="2800" dirty="0"/>
              <a:t>Phishing: </a:t>
            </a:r>
            <a:r>
              <a:rPr lang="en-US" sz="2800" dirty="0"/>
              <a:t>Involves setting up fake websites or sending email messages that look like those of legitimate businesses to ask users for confidential personal data. </a:t>
            </a:r>
          </a:p>
          <a:p>
            <a:pPr lvl="1" indent="-255600"/>
            <a:endParaRPr lang="en-IN" sz="2800" dirty="0"/>
          </a:p>
          <a:p>
            <a:pPr lvl="1" indent="-255600"/>
            <a:r>
              <a:rPr lang="en-IN" sz="2800" dirty="0"/>
              <a:t>Evil twins: </a:t>
            </a:r>
            <a:r>
              <a:rPr lang="en-US" sz="2800" dirty="0"/>
              <a:t> wireless networks that pretend to offer trustworthy Wi-Fi connections to the Internet, such as those in airport lounges, hotels, or coffee shops.</a:t>
            </a:r>
          </a:p>
          <a:p>
            <a:pPr lvl="1" indent="-255600"/>
            <a:r>
              <a:rPr lang="en-IN" sz="2800" dirty="0"/>
              <a:t>Pharming: </a:t>
            </a:r>
            <a:r>
              <a:rPr lang="en-US" sz="2800" dirty="0"/>
              <a:t>redirects users to a bogus web page, even when the individual types the correct web page address into his or her browser.</a:t>
            </a:r>
            <a:endParaRPr lang="en-IN" sz="2800" dirty="0"/>
          </a:p>
        </p:txBody>
      </p:sp>
    </p:spTree>
    <p:extLst>
      <p:ext uri="{BB962C8B-B14F-4D97-AF65-F5344CB8AC3E}">
        <p14:creationId xmlns:p14="http://schemas.microsoft.com/office/powerpoint/2010/main" val="380922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Internal Threats: Employees</a:t>
            </a:r>
            <a:endParaRPr lang="en-US" sz="2800" dirty="0"/>
          </a:p>
        </p:txBody>
      </p:sp>
      <p:sp>
        <p:nvSpPr>
          <p:cNvPr id="5" name="Content Placeholder 4"/>
          <p:cNvSpPr>
            <a:spLocks noGrp="1"/>
          </p:cNvSpPr>
          <p:nvPr>
            <p:ph idx="1"/>
          </p:nvPr>
        </p:nvSpPr>
        <p:spPr>
          <a:xfrm>
            <a:off x="1981200" y="1295393"/>
            <a:ext cx="9311640" cy="3716402"/>
          </a:xfrm>
        </p:spPr>
        <p:txBody>
          <a:bodyPr wrap="square">
            <a:spAutoFit/>
          </a:bodyPr>
          <a:lstStyle/>
          <a:p>
            <a:pPr indent="-255600"/>
            <a:r>
              <a:rPr lang="en-IN" sz="2800" dirty="0"/>
              <a:t>Security threats often originate inside an organization</a:t>
            </a:r>
          </a:p>
          <a:p>
            <a:pPr indent="-255600"/>
            <a:r>
              <a:rPr lang="en-IN" sz="2800" dirty="0"/>
              <a:t>Inside knowledge</a:t>
            </a:r>
          </a:p>
          <a:p>
            <a:pPr indent="-255600"/>
            <a:r>
              <a:rPr lang="en-IN" sz="2800" dirty="0"/>
              <a:t>Sloppy security procedures</a:t>
            </a:r>
          </a:p>
          <a:p>
            <a:pPr lvl="1" indent="-255600"/>
            <a:r>
              <a:rPr lang="en-IN" sz="2800" dirty="0"/>
              <a:t>User lack of knowledge (stealing passwords)</a:t>
            </a:r>
          </a:p>
          <a:p>
            <a:pPr indent="-255600"/>
            <a:r>
              <a:rPr lang="en-IN" sz="2800" dirty="0"/>
              <a:t>Social engineering: </a:t>
            </a:r>
            <a:r>
              <a:rPr lang="en-US" dirty="0"/>
              <a:t>Tricking people into revealing their passwords by pretending to be legitimate users</a:t>
            </a:r>
            <a:endParaRPr lang="en-IN" sz="2800" dirty="0"/>
          </a:p>
          <a:p>
            <a:pPr indent="-255600"/>
            <a:r>
              <a:rPr lang="en-IN" sz="2800" dirty="0"/>
              <a:t>Both end users and information systems specialists are sources of risk</a:t>
            </a:r>
          </a:p>
        </p:txBody>
      </p:sp>
    </p:spTree>
    <p:extLst>
      <p:ext uri="{BB962C8B-B14F-4D97-AF65-F5344CB8AC3E}">
        <p14:creationId xmlns:p14="http://schemas.microsoft.com/office/powerpoint/2010/main" val="1906671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Software Vulnerability</a:t>
            </a:r>
            <a:endParaRPr lang="en-US" sz="2800" dirty="0"/>
          </a:p>
        </p:txBody>
      </p:sp>
      <p:sp>
        <p:nvSpPr>
          <p:cNvPr id="5" name="Content Placeholder 4"/>
          <p:cNvSpPr>
            <a:spLocks noGrp="1"/>
          </p:cNvSpPr>
          <p:nvPr>
            <p:ph idx="1"/>
          </p:nvPr>
        </p:nvSpPr>
        <p:spPr>
          <a:xfrm>
            <a:off x="1981200" y="1295392"/>
            <a:ext cx="8945880" cy="3643562"/>
          </a:xfrm>
        </p:spPr>
        <p:txBody>
          <a:bodyPr wrap="square">
            <a:spAutoFit/>
          </a:bodyPr>
          <a:lstStyle/>
          <a:p>
            <a:pPr indent="-255600"/>
            <a:r>
              <a:rPr lang="en-IN" sz="2800" dirty="0"/>
              <a:t>Commercial software contains flaws that create security vulnerabilities</a:t>
            </a:r>
          </a:p>
          <a:p>
            <a:pPr lvl="1" indent="-255600"/>
            <a:r>
              <a:rPr lang="en-IN" sz="2800" dirty="0"/>
              <a:t>Bugs (program code defects)</a:t>
            </a:r>
          </a:p>
          <a:p>
            <a:pPr lvl="1" indent="-255600"/>
            <a:r>
              <a:rPr lang="en-IN" sz="2800" dirty="0"/>
              <a:t>Zero defects cannot be achieved</a:t>
            </a:r>
          </a:p>
          <a:p>
            <a:pPr lvl="1" indent="-255600"/>
            <a:r>
              <a:rPr lang="en-IN" sz="2800" dirty="0"/>
              <a:t>Flaws can open networks to intruders</a:t>
            </a:r>
          </a:p>
          <a:p>
            <a:pPr indent="-255600"/>
            <a:r>
              <a:rPr lang="en-IN" sz="2800" dirty="0"/>
              <a:t>Patches</a:t>
            </a:r>
          </a:p>
          <a:p>
            <a:pPr lvl="1" indent="-255600"/>
            <a:r>
              <a:rPr lang="en-IN" sz="2800" dirty="0"/>
              <a:t>Small pieces of software to repair flaws</a:t>
            </a:r>
          </a:p>
          <a:p>
            <a:pPr lvl="1" indent="-255600"/>
            <a:r>
              <a:rPr lang="en-IN" sz="2800" dirty="0"/>
              <a:t>Patch management(apply to all flaws)</a:t>
            </a:r>
          </a:p>
        </p:txBody>
      </p:sp>
    </p:spTree>
    <p:extLst>
      <p:ext uri="{BB962C8B-B14F-4D97-AF65-F5344CB8AC3E}">
        <p14:creationId xmlns:p14="http://schemas.microsoft.com/office/powerpoint/2010/main" val="3262199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8229600" cy="1311128"/>
          </a:xfrm>
        </p:spPr>
        <p:txBody>
          <a:bodyPr>
            <a:spAutoFit/>
          </a:bodyPr>
          <a:lstStyle/>
          <a:p>
            <a:r>
              <a:rPr lang="en-IN" altLang="en-US" dirty="0"/>
              <a:t>What is the Business Value of Security and Control?</a:t>
            </a:r>
            <a:endParaRPr lang="en-US" sz="2800" dirty="0"/>
          </a:p>
        </p:txBody>
      </p:sp>
      <p:sp>
        <p:nvSpPr>
          <p:cNvPr id="5" name="Content Placeholder 4"/>
          <p:cNvSpPr>
            <a:spLocks noGrp="1"/>
          </p:cNvSpPr>
          <p:nvPr>
            <p:ph idx="1"/>
          </p:nvPr>
        </p:nvSpPr>
        <p:spPr>
          <a:xfrm>
            <a:off x="1351280" y="1828800"/>
            <a:ext cx="9956800" cy="3707682"/>
          </a:xfrm>
        </p:spPr>
        <p:txBody>
          <a:bodyPr wrap="square">
            <a:spAutoFit/>
          </a:bodyPr>
          <a:lstStyle/>
          <a:p>
            <a:pPr indent="-255600"/>
            <a:r>
              <a:rPr lang="en-US" sz="2800" dirty="0"/>
              <a:t>Security and control are important but often neglected areas for information systems investments.</a:t>
            </a:r>
            <a:endParaRPr lang="en-IN" sz="3200" dirty="0"/>
          </a:p>
          <a:p>
            <a:pPr indent="-255600"/>
            <a:r>
              <a:rPr lang="en-IN" sz="2800" dirty="0"/>
              <a:t>Failed computer systems can lead to significant or total loss of business function</a:t>
            </a:r>
          </a:p>
          <a:p>
            <a:pPr indent="-255600"/>
            <a:r>
              <a:rPr lang="en-IN" sz="2800" dirty="0"/>
              <a:t>Firms now are more vulnerable than ever</a:t>
            </a:r>
          </a:p>
          <a:p>
            <a:pPr lvl="1" indent="-255600"/>
            <a:r>
              <a:rPr lang="en-IN" sz="2800" dirty="0"/>
              <a:t>Confidential personal and financial data</a:t>
            </a:r>
          </a:p>
          <a:p>
            <a:pPr lvl="1" indent="-255600"/>
            <a:r>
              <a:rPr lang="en-IN" sz="2800" dirty="0"/>
              <a:t>Trade secrets, new products, strategies</a:t>
            </a:r>
          </a:p>
          <a:p>
            <a:pPr indent="-255600"/>
            <a:r>
              <a:rPr lang="en-IN" sz="2800" dirty="0"/>
              <a:t>Inadequate security and controls also bring forth issues of liability</a:t>
            </a:r>
          </a:p>
        </p:txBody>
      </p:sp>
    </p:spTree>
    <p:extLst>
      <p:ext uri="{BB962C8B-B14F-4D97-AF65-F5344CB8AC3E}">
        <p14:creationId xmlns:p14="http://schemas.microsoft.com/office/powerpoint/2010/main" val="380475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83456"/>
            <a:ext cx="8229600" cy="701731"/>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1981200" y="1285866"/>
            <a:ext cx="8229600" cy="4647426"/>
          </a:xfrm>
        </p:spPr>
        <p:txBody>
          <a:bodyPr vert="horz" lIns="0" tIns="0" rIns="0" bIns="0" rtlCol="0" anchor="t">
            <a:spAutoFit/>
          </a:bodyPr>
          <a:lstStyle/>
          <a:p>
            <a:pPr marL="542925" indent="-542925">
              <a:buNone/>
            </a:pPr>
            <a:r>
              <a:rPr lang="en-US" altLang="en-US" b="1" dirty="0"/>
              <a:t>8.1</a:t>
            </a:r>
            <a:r>
              <a:rPr lang="en-US" altLang="en-US" b="1" dirty="0">
                <a:solidFill>
                  <a:schemeClr val="bg2"/>
                </a:solidFill>
              </a:rPr>
              <a:t> </a:t>
            </a:r>
            <a:r>
              <a:rPr lang="en-US" dirty="0"/>
              <a:t>Why are information systems vulnerable to destruction, error, and abuse?</a:t>
            </a:r>
          </a:p>
          <a:p>
            <a:pPr marL="542925" indent="-542925">
              <a:buNone/>
            </a:pPr>
            <a:endParaRPr lang="en-US" dirty="0"/>
          </a:p>
          <a:p>
            <a:pPr marL="542925" indent="-542925">
              <a:buNone/>
            </a:pPr>
            <a:r>
              <a:rPr lang="en-US" altLang="en-US" b="1" dirty="0"/>
              <a:t>8.2 </a:t>
            </a:r>
            <a:r>
              <a:rPr lang="en-IN" altLang="en-US" dirty="0"/>
              <a:t>What is the business value of security and control?</a:t>
            </a:r>
          </a:p>
          <a:p>
            <a:pPr marL="542925" indent="-542925">
              <a:buNone/>
            </a:pPr>
            <a:endParaRPr lang="en-IN" altLang="en-US" dirty="0"/>
          </a:p>
          <a:p>
            <a:pPr marL="542925" indent="-542925">
              <a:buNone/>
            </a:pPr>
            <a:r>
              <a:rPr lang="en-US" altLang="en-US" b="1" dirty="0"/>
              <a:t>8.3 </a:t>
            </a:r>
            <a:r>
              <a:rPr lang="en-US" dirty="0"/>
              <a:t>What are the components of an organizational framework for security and control?</a:t>
            </a:r>
          </a:p>
          <a:p>
            <a:pPr marL="542925" indent="-542925">
              <a:buNone/>
            </a:pPr>
            <a:endParaRPr lang="en-US" dirty="0"/>
          </a:p>
          <a:p>
            <a:pPr marL="542925" indent="-542925">
              <a:buNone/>
            </a:pPr>
            <a:r>
              <a:rPr lang="en-US" altLang="en-US" b="1" dirty="0"/>
              <a:t>8.4</a:t>
            </a:r>
            <a:r>
              <a:rPr lang="en-US" altLang="en-US" dirty="0">
                <a:cs typeface="Arial"/>
              </a:rPr>
              <a:t> </a:t>
            </a:r>
            <a:r>
              <a:rPr lang="en-US" dirty="0"/>
              <a:t>What are the most important tools and technologies for safeguarding information resources?</a:t>
            </a:r>
          </a:p>
        </p:txBody>
      </p:sp>
    </p:spTree>
    <p:extLst>
      <p:ext uri="{BB962C8B-B14F-4D97-AF65-F5344CB8AC3E}">
        <p14:creationId xmlns:p14="http://schemas.microsoft.com/office/powerpoint/2010/main" val="3705854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8980170" cy="1311128"/>
          </a:xfrm>
        </p:spPr>
        <p:txBody>
          <a:bodyPr wrap="square">
            <a:spAutoFit/>
          </a:bodyPr>
          <a:lstStyle/>
          <a:p>
            <a:r>
              <a:rPr lang="en-IN" altLang="en-US" dirty="0"/>
              <a:t>1- Legal and Regulatory Requirements for Electronic Records Management</a:t>
            </a:r>
            <a:endParaRPr lang="en-US" sz="2800" dirty="0"/>
          </a:p>
        </p:txBody>
      </p:sp>
      <p:sp>
        <p:nvSpPr>
          <p:cNvPr id="5" name="Content Placeholder 4"/>
          <p:cNvSpPr>
            <a:spLocks noGrp="1"/>
          </p:cNvSpPr>
          <p:nvPr>
            <p:ph idx="1"/>
          </p:nvPr>
        </p:nvSpPr>
        <p:spPr>
          <a:xfrm>
            <a:off x="1981200" y="1828801"/>
            <a:ext cx="9174480" cy="4419158"/>
          </a:xfrm>
        </p:spPr>
        <p:txBody>
          <a:bodyPr wrap="square">
            <a:spAutoFit/>
          </a:bodyPr>
          <a:lstStyle/>
          <a:p>
            <a:pPr indent="-255600"/>
            <a:r>
              <a:rPr lang="en-IN" sz="2800" spc="-350" dirty="0"/>
              <a:t>H I P A  </a:t>
            </a:r>
            <a:r>
              <a:rPr lang="en-IN" sz="2800" spc="-350" dirty="0" err="1"/>
              <a:t>A</a:t>
            </a:r>
            <a:r>
              <a:rPr lang="en-IN" sz="2800" spc="-250" dirty="0"/>
              <a:t>  (</a:t>
            </a:r>
            <a:r>
              <a:rPr lang="en-US" sz="2000" dirty="0"/>
              <a:t>Health Insurance Portability and Accountability Act</a:t>
            </a:r>
            <a:r>
              <a:rPr lang="en-US" dirty="0"/>
              <a:t>)</a:t>
            </a:r>
            <a:endParaRPr lang="en-IN" sz="2800" spc="-250" dirty="0"/>
          </a:p>
          <a:p>
            <a:pPr lvl="1" indent="-255600"/>
            <a:r>
              <a:rPr lang="en-IN" sz="2800" dirty="0"/>
              <a:t>Medical security and privacy rules and procedures</a:t>
            </a:r>
          </a:p>
          <a:p>
            <a:pPr indent="-255600"/>
            <a:r>
              <a:rPr lang="en-IN" sz="2800" dirty="0"/>
              <a:t>Gramm-Leach-Bliley Act</a:t>
            </a:r>
          </a:p>
          <a:p>
            <a:pPr lvl="1" indent="-255600"/>
            <a:r>
              <a:rPr lang="en-IN" sz="2800" dirty="0"/>
              <a:t>Requires financial institutions to ensure the security and confidentiality of customer data</a:t>
            </a:r>
          </a:p>
          <a:p>
            <a:pPr indent="-255600"/>
            <a:r>
              <a:rPr lang="en-IN" sz="2800" dirty="0"/>
              <a:t>Sarbanes-Oxley Act (publicly trade company)</a:t>
            </a:r>
          </a:p>
          <a:p>
            <a:pPr lvl="1" indent="-255600"/>
            <a:r>
              <a:rPr lang="en-IN" sz="2800" dirty="0"/>
              <a:t>Imposes responsibility on companies and their management to safeguard the accuracy and integrity of financial information that is used internally and released externally</a:t>
            </a:r>
          </a:p>
        </p:txBody>
      </p:sp>
    </p:spTree>
    <p:extLst>
      <p:ext uri="{BB962C8B-B14F-4D97-AF65-F5344CB8AC3E}">
        <p14:creationId xmlns:p14="http://schemas.microsoft.com/office/powerpoint/2010/main" val="273068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8774430" cy="1311128"/>
          </a:xfrm>
        </p:spPr>
        <p:txBody>
          <a:bodyPr wrap="square">
            <a:spAutoFit/>
          </a:bodyPr>
          <a:lstStyle/>
          <a:p>
            <a:r>
              <a:rPr lang="en-IN" altLang="en-US" dirty="0"/>
              <a:t>2- Electronic Evidence and Computer Forensics</a:t>
            </a:r>
            <a:endParaRPr lang="en-US" sz="2800" dirty="0"/>
          </a:p>
        </p:txBody>
      </p:sp>
      <p:sp>
        <p:nvSpPr>
          <p:cNvPr id="5" name="Content Placeholder 4"/>
          <p:cNvSpPr>
            <a:spLocks noGrp="1"/>
          </p:cNvSpPr>
          <p:nvPr>
            <p:ph idx="1"/>
          </p:nvPr>
        </p:nvSpPr>
        <p:spPr>
          <a:xfrm>
            <a:off x="1981200" y="1828800"/>
            <a:ext cx="9185910" cy="3967240"/>
          </a:xfrm>
        </p:spPr>
        <p:txBody>
          <a:bodyPr wrap="square">
            <a:spAutoFit/>
          </a:bodyPr>
          <a:lstStyle/>
          <a:p>
            <a:pPr indent="-255600"/>
            <a:r>
              <a:rPr lang="en-IN" sz="2800" dirty="0"/>
              <a:t>Electronic evidence</a:t>
            </a:r>
          </a:p>
          <a:p>
            <a:pPr lvl="1" indent="-255600"/>
            <a:r>
              <a:rPr lang="en-IN" sz="2800" dirty="0"/>
              <a:t>Evidence of crimes often in digital form</a:t>
            </a:r>
          </a:p>
          <a:p>
            <a:pPr lvl="1" indent="-255600"/>
            <a:r>
              <a:rPr lang="en-IN" sz="2800" dirty="0"/>
              <a:t>Proper control of data can save time and money when responding to legal discovery request</a:t>
            </a:r>
          </a:p>
          <a:p>
            <a:pPr marL="485064" lvl="1" indent="0">
              <a:buNone/>
            </a:pPr>
            <a:endParaRPr lang="en-IN" sz="2800" dirty="0"/>
          </a:p>
          <a:p>
            <a:pPr indent="-255600"/>
            <a:r>
              <a:rPr lang="en-IN" sz="2800" dirty="0"/>
              <a:t>Computer forensics</a:t>
            </a:r>
          </a:p>
          <a:p>
            <a:pPr lvl="1" indent="-255600"/>
            <a:r>
              <a:rPr lang="en-IN" sz="2800" dirty="0"/>
              <a:t>Scientific collection, examination, authentication, preservation, and analysis of data from computer storage media for use as evidence in court of law</a:t>
            </a:r>
          </a:p>
        </p:txBody>
      </p:sp>
    </p:spTree>
    <p:extLst>
      <p:ext uri="{BB962C8B-B14F-4D97-AF65-F5344CB8AC3E}">
        <p14:creationId xmlns:p14="http://schemas.microsoft.com/office/powerpoint/2010/main" val="2716201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75283"/>
            <a:ext cx="8229600" cy="1311128"/>
          </a:xfrm>
        </p:spPr>
        <p:txBody>
          <a:bodyPr>
            <a:spAutoFit/>
          </a:bodyPr>
          <a:lstStyle/>
          <a:p>
            <a:r>
              <a:rPr lang="en-IN" altLang="en-US" dirty="0"/>
              <a:t>Components Information Systems Controls</a:t>
            </a:r>
            <a:endParaRPr lang="en-US" sz="2800" dirty="0"/>
          </a:p>
        </p:txBody>
      </p:sp>
      <p:sp>
        <p:nvSpPr>
          <p:cNvPr id="5" name="Content Placeholder 4"/>
          <p:cNvSpPr>
            <a:spLocks noGrp="1"/>
          </p:cNvSpPr>
          <p:nvPr>
            <p:ph idx="1"/>
          </p:nvPr>
        </p:nvSpPr>
        <p:spPr>
          <a:xfrm>
            <a:off x="1463040" y="1295393"/>
            <a:ext cx="10241280" cy="5091137"/>
          </a:xfrm>
        </p:spPr>
        <p:txBody>
          <a:bodyPr wrap="square">
            <a:spAutoFit/>
          </a:bodyPr>
          <a:lstStyle/>
          <a:p>
            <a:pPr indent="-255600"/>
            <a:r>
              <a:rPr lang="en-US" dirty="0"/>
              <a:t>Even with the best security tools, your information systems won’t be reliable and secure unless you know</a:t>
            </a:r>
          </a:p>
          <a:p>
            <a:pPr lvl="1" indent="-255600"/>
            <a:r>
              <a:rPr lang="en-US" dirty="0"/>
              <a:t> </a:t>
            </a:r>
            <a:r>
              <a:rPr lang="en-US" b="1" dirty="0"/>
              <a:t>how</a:t>
            </a:r>
            <a:r>
              <a:rPr lang="en-US" dirty="0"/>
              <a:t> and </a:t>
            </a:r>
            <a:r>
              <a:rPr lang="en-US" b="1" dirty="0"/>
              <a:t>where</a:t>
            </a:r>
            <a:r>
              <a:rPr lang="en-US" dirty="0"/>
              <a:t> to deploy them. </a:t>
            </a:r>
            <a:endParaRPr lang="en-IN" sz="2600" dirty="0"/>
          </a:p>
          <a:p>
            <a:pPr indent="-255600"/>
            <a:r>
              <a:rPr lang="en-IN" dirty="0"/>
              <a:t>Controls may be automated or manual</a:t>
            </a:r>
          </a:p>
          <a:p>
            <a:pPr indent="-255600"/>
            <a:r>
              <a:rPr lang="en-IN" b="1" dirty="0"/>
              <a:t>General controls</a:t>
            </a:r>
          </a:p>
          <a:p>
            <a:pPr lvl="1" indent="-255600"/>
            <a:r>
              <a:rPr lang="en-IN" sz="2400" dirty="0"/>
              <a:t>Govern design, security, and use of computer programs and security of data files in general throughout organization</a:t>
            </a:r>
          </a:p>
          <a:p>
            <a:pPr lvl="1" indent="-255600"/>
            <a:r>
              <a:rPr lang="en-IN" sz="2400" dirty="0"/>
              <a:t>Includes software controls, hardware controls, computer operations controls, data security controls, system development controls, administrative controls,</a:t>
            </a:r>
          </a:p>
          <a:p>
            <a:pPr indent="-255600"/>
            <a:r>
              <a:rPr lang="en-IN" b="1" dirty="0"/>
              <a:t>Application controls</a:t>
            </a:r>
          </a:p>
          <a:p>
            <a:pPr lvl="1" indent="-255600"/>
            <a:r>
              <a:rPr lang="en-US" sz="2400" dirty="0"/>
              <a:t>Specific </a:t>
            </a:r>
            <a:r>
              <a:rPr lang="en-IN" sz="2400" dirty="0"/>
              <a:t>controls unique to each computerized application (payroll)</a:t>
            </a:r>
          </a:p>
          <a:p>
            <a:pPr lvl="1" indent="-255600"/>
            <a:r>
              <a:rPr lang="en-IN" sz="2400" dirty="0"/>
              <a:t>Input controls, processing controls, output controls</a:t>
            </a:r>
          </a:p>
        </p:txBody>
      </p:sp>
    </p:spTree>
    <p:extLst>
      <p:ext uri="{BB962C8B-B14F-4D97-AF65-F5344CB8AC3E}">
        <p14:creationId xmlns:p14="http://schemas.microsoft.com/office/powerpoint/2010/main" val="3660270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Risk Assessment</a:t>
            </a:r>
            <a:endParaRPr lang="en-US" sz="2800" dirty="0"/>
          </a:p>
        </p:txBody>
      </p:sp>
      <p:sp>
        <p:nvSpPr>
          <p:cNvPr id="5" name="Content Placeholder 4"/>
          <p:cNvSpPr>
            <a:spLocks noGrp="1"/>
          </p:cNvSpPr>
          <p:nvPr>
            <p:ph idx="1"/>
          </p:nvPr>
        </p:nvSpPr>
        <p:spPr>
          <a:xfrm>
            <a:off x="1981200" y="1295392"/>
            <a:ext cx="8229600" cy="4483279"/>
          </a:xfrm>
        </p:spPr>
        <p:txBody>
          <a:bodyPr>
            <a:spAutoFit/>
          </a:bodyPr>
          <a:lstStyle/>
          <a:p>
            <a:pPr indent="-255600"/>
            <a:r>
              <a:rPr lang="en-IN" sz="2800" dirty="0"/>
              <a:t>Determines level of risk to firm if specific activity or process is not properly controlled</a:t>
            </a:r>
          </a:p>
          <a:p>
            <a:pPr lvl="1" indent="-255600"/>
            <a:r>
              <a:rPr lang="en-IN" sz="2800" dirty="0"/>
              <a:t>Types of threat</a:t>
            </a:r>
          </a:p>
          <a:p>
            <a:pPr lvl="1" indent="-255600"/>
            <a:r>
              <a:rPr lang="en-IN" sz="2800" dirty="0"/>
              <a:t>Probability of occurrence during year</a:t>
            </a:r>
          </a:p>
          <a:p>
            <a:pPr lvl="1" indent="-255600"/>
            <a:r>
              <a:rPr lang="en-IN" sz="2800" dirty="0"/>
              <a:t>Potential losses, value of threat</a:t>
            </a:r>
          </a:p>
          <a:p>
            <a:pPr lvl="1" indent="-255600"/>
            <a:r>
              <a:rPr lang="en-IN" sz="2800" dirty="0"/>
              <a:t>Expected annual loss</a:t>
            </a:r>
          </a:p>
          <a:p>
            <a:pPr lvl="1" indent="-255600"/>
            <a:endParaRPr lang="en-IN" sz="2800" dirty="0"/>
          </a:p>
          <a:p>
            <a:pPr lvl="1" indent="-255600"/>
            <a:r>
              <a:rPr lang="en-US" sz="2800" dirty="0"/>
              <a:t>what you need to protect</a:t>
            </a:r>
          </a:p>
          <a:p>
            <a:pPr lvl="1" indent="-255600"/>
            <a:r>
              <a:rPr lang="en-US" sz="2800" dirty="0"/>
              <a:t>what you need to protect it from</a:t>
            </a:r>
          </a:p>
          <a:p>
            <a:pPr lvl="1" indent="-255600"/>
            <a:r>
              <a:rPr lang="en-US" sz="2800" dirty="0"/>
              <a:t>how to protect it</a:t>
            </a:r>
            <a:endParaRPr lang="en-IN" sz="2800" dirty="0"/>
          </a:p>
        </p:txBody>
      </p:sp>
    </p:spTree>
    <p:extLst>
      <p:ext uri="{BB962C8B-B14F-4D97-AF65-F5344CB8AC3E}">
        <p14:creationId xmlns:p14="http://schemas.microsoft.com/office/powerpoint/2010/main" val="4032685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507" y="346109"/>
            <a:ext cx="8229600" cy="1311128"/>
          </a:xfrm>
        </p:spPr>
        <p:txBody>
          <a:bodyPr>
            <a:spAutoFit/>
          </a:bodyPr>
          <a:lstStyle/>
          <a:p>
            <a:r>
              <a:rPr lang="en-IN" altLang="en-US" dirty="0"/>
              <a:t>Table 8.5 Online Order Processing Risk Assessment</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848876388"/>
              </p:ext>
            </p:extLst>
          </p:nvPr>
        </p:nvGraphicFramePr>
        <p:xfrm>
          <a:off x="2171700" y="2105025"/>
          <a:ext cx="7848600" cy="2560320"/>
        </p:xfrm>
        <a:graphic>
          <a:graphicData uri="http://schemas.openxmlformats.org/drawingml/2006/table">
            <a:tbl>
              <a:tblPr firstRow="1" bandRow="1">
                <a:tableStyleId>{2D5ABB26-0587-4C30-8999-92F81FD0307C}</a:tableStyleId>
              </a:tblPr>
              <a:tblGrid>
                <a:gridCol w="1752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r>
                        <a:rPr lang="en-US" sz="1800" b="1" dirty="0">
                          <a:solidFill>
                            <a:schemeClr val="tx1"/>
                          </a:solidFill>
                        </a:rPr>
                        <a:t>Exposure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1" dirty="0">
                          <a:solidFill>
                            <a:schemeClr val="tx1"/>
                          </a:solidFill>
                        </a:rPr>
                        <a:t>Probability of Occurrence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1" dirty="0">
                          <a:solidFill>
                            <a:schemeClr val="tx1"/>
                          </a:solidFill>
                        </a:rPr>
                        <a:t>Loss Range (Average)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800" b="1" dirty="0">
                          <a:solidFill>
                            <a:schemeClr val="tx1"/>
                          </a:solidFill>
                        </a:rPr>
                        <a:t>Expected Annual Loss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70840">
                <a:tc>
                  <a:txBody>
                    <a:bodyPr/>
                    <a:lstStyle/>
                    <a:p>
                      <a:r>
                        <a:rPr lang="en-US" sz="1800" dirty="0"/>
                        <a:t>Power</a:t>
                      </a:r>
                      <a:r>
                        <a:rPr lang="en-US" sz="1800" baseline="0" dirty="0"/>
                        <a:t> failure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$5,000</a:t>
                      </a:r>
                      <a:r>
                        <a:rPr lang="en-US" sz="1800" baseline="0" dirty="0"/>
                        <a:t> − $200,000 ($102,500)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$30,750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70840">
                <a:tc>
                  <a:txBody>
                    <a:bodyPr/>
                    <a:lstStyle/>
                    <a:p>
                      <a:r>
                        <a:rPr lang="en-US" sz="1800" dirty="0"/>
                        <a:t>Embezzlement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$1,000 </a:t>
                      </a:r>
                      <a:r>
                        <a:rPr lang="en-US" sz="1800" baseline="0" dirty="0"/>
                        <a:t>−</a:t>
                      </a:r>
                      <a:r>
                        <a:rPr lang="en-US" sz="1800" dirty="0"/>
                        <a:t> $50,000 ($25,500)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$1275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US" sz="1800" dirty="0"/>
                        <a:t>User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$200 </a:t>
                      </a:r>
                      <a:r>
                        <a:rPr lang="en-US" sz="1800" baseline="0" dirty="0"/>
                        <a:t>−</a:t>
                      </a:r>
                      <a:r>
                        <a:rPr lang="en-US" sz="1800" dirty="0"/>
                        <a:t> $40,000 ($20,100)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$19,698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3376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Security Policy</a:t>
            </a:r>
            <a:endParaRPr lang="en-US" sz="2800" dirty="0"/>
          </a:p>
        </p:txBody>
      </p:sp>
      <p:sp>
        <p:nvSpPr>
          <p:cNvPr id="5" name="Content Placeholder 4"/>
          <p:cNvSpPr>
            <a:spLocks noGrp="1"/>
          </p:cNvSpPr>
          <p:nvPr>
            <p:ph idx="1"/>
          </p:nvPr>
        </p:nvSpPr>
        <p:spPr>
          <a:xfrm>
            <a:off x="1981200" y="1295392"/>
            <a:ext cx="9448800" cy="4833118"/>
          </a:xfrm>
        </p:spPr>
        <p:txBody>
          <a:bodyPr wrap="square">
            <a:spAutoFit/>
          </a:bodyPr>
          <a:lstStyle/>
          <a:p>
            <a:pPr indent="-255600"/>
            <a:r>
              <a:rPr lang="en-IN" sz="2800" dirty="0"/>
              <a:t>Statement ranks information risks, identifies security goals and mechanisms for achieving these goals</a:t>
            </a:r>
          </a:p>
          <a:p>
            <a:pPr indent="-255600"/>
            <a:r>
              <a:rPr lang="en-IN" sz="2800" dirty="0"/>
              <a:t>Drives other policies</a:t>
            </a:r>
          </a:p>
          <a:p>
            <a:pPr indent="-255600"/>
            <a:r>
              <a:rPr lang="en-IN" sz="2800" dirty="0"/>
              <a:t>Acceptable use policy (</a:t>
            </a:r>
            <a:r>
              <a:rPr lang="en-IN" sz="2800" spc="-300" dirty="0"/>
              <a:t>A U P </a:t>
            </a:r>
            <a:r>
              <a:rPr lang="en-IN" sz="2800" spc="-100" dirty="0"/>
              <a:t>)</a:t>
            </a:r>
          </a:p>
          <a:p>
            <a:pPr lvl="1" indent="-255600"/>
            <a:r>
              <a:rPr lang="en-IN" sz="2800" dirty="0"/>
              <a:t>Defines acceptable/unacceptable uses of firm’s information resources and computing equipment</a:t>
            </a:r>
          </a:p>
          <a:p>
            <a:pPr lvl="2" indent="-255600"/>
            <a:r>
              <a:rPr lang="en-US" dirty="0"/>
              <a:t>desktop and laptop computers, wireless devices</a:t>
            </a:r>
            <a:endParaRPr lang="en-IN" sz="2600" dirty="0"/>
          </a:p>
          <a:p>
            <a:pPr indent="-255600"/>
            <a:r>
              <a:rPr lang="en-IN" sz="2800" dirty="0"/>
              <a:t>Identity management: </a:t>
            </a:r>
            <a:r>
              <a:rPr lang="en-US" dirty="0"/>
              <a:t>Manages access to each part of the information system</a:t>
            </a:r>
            <a:endParaRPr lang="en-IN" sz="2800" dirty="0"/>
          </a:p>
          <a:p>
            <a:pPr lvl="1" indent="-255600"/>
            <a:r>
              <a:rPr lang="en-IN" sz="2800" dirty="0"/>
              <a:t>Identifying valid users</a:t>
            </a:r>
          </a:p>
          <a:p>
            <a:pPr lvl="1" indent="-255600"/>
            <a:r>
              <a:rPr lang="en-IN" sz="2800" dirty="0"/>
              <a:t>Controlling access</a:t>
            </a:r>
          </a:p>
        </p:txBody>
      </p:sp>
    </p:spTree>
    <p:extLst>
      <p:ext uri="{BB962C8B-B14F-4D97-AF65-F5344CB8AC3E}">
        <p14:creationId xmlns:p14="http://schemas.microsoft.com/office/powerpoint/2010/main" val="3737649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507" y="346109"/>
            <a:ext cx="8229600" cy="1311128"/>
          </a:xfrm>
        </p:spPr>
        <p:txBody>
          <a:bodyPr>
            <a:spAutoFit/>
          </a:bodyPr>
          <a:lstStyle/>
          <a:p>
            <a:r>
              <a:rPr lang="en-IN" altLang="en-US" dirty="0"/>
              <a:t>Figure 8.3 Access Rules for a Personnel System</a:t>
            </a:r>
            <a:endParaRPr lang="en-US" sz="2800" dirty="0"/>
          </a:p>
        </p:txBody>
      </p:sp>
      <p:pic>
        <p:nvPicPr>
          <p:cNvPr id="3" name="Picture 2" descr="A chart shows the access rules for a personnel system. The chart is titled Security Profile 1 at the top followed by the information as follows. User, Personnel Department Clerk. Location, Division 1. Employee identification. Codes with this profile, 0 0 7 5 3, 2 7 8 3 4, 3 7 6 6 5, 4 4 1 1 6. Data field restrictions, All employee data for Division 1 only. Type of access, Read and Update. Medical history data, None. Salary, None. Pensionable earnings, None. Below this profile is Security Profile 2 as follows. User, Divisional Personnel Manager. Location, Division 1. Employee identification. Codes with this profile, 2 7 3 2 1. Data field restrictions, All employee data for Division 1 only. Type of access, Read only."/>
          <p:cNvPicPr>
            <a:picLocks noChangeAspect="1"/>
          </p:cNvPicPr>
          <p:nvPr/>
        </p:nvPicPr>
        <p:blipFill rotWithShape="1">
          <a:blip r:embed="rId3" cstate="screen">
            <a:extLst>
              <a:ext uri="{28A0092B-C50C-407E-A947-70E740481C1C}">
                <a14:useLocalDpi xmlns:a14="http://schemas.microsoft.com/office/drawing/2010/main"/>
              </a:ext>
            </a:extLst>
          </a:blip>
          <a:srcRect b="3204"/>
          <a:stretch/>
        </p:blipFill>
        <p:spPr>
          <a:xfrm>
            <a:off x="2503170" y="1629004"/>
            <a:ext cx="7075169" cy="5140549"/>
          </a:xfrm>
          <a:prstGeom prst="rect">
            <a:avLst/>
          </a:prstGeom>
        </p:spPr>
      </p:pic>
    </p:spTree>
    <p:extLst>
      <p:ext uri="{BB962C8B-B14F-4D97-AF65-F5344CB8AC3E}">
        <p14:creationId xmlns:p14="http://schemas.microsoft.com/office/powerpoint/2010/main" val="1448596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8229600" cy="1311128"/>
          </a:xfrm>
        </p:spPr>
        <p:txBody>
          <a:bodyPr>
            <a:spAutoFit/>
          </a:bodyPr>
          <a:lstStyle/>
          <a:p>
            <a:r>
              <a:rPr lang="en-IN" altLang="en-US" dirty="0"/>
              <a:t>Disaster Recovery Planning and Business Continuity Planning</a:t>
            </a:r>
            <a:endParaRPr lang="en-US" sz="2800" dirty="0"/>
          </a:p>
        </p:txBody>
      </p:sp>
      <p:sp>
        <p:nvSpPr>
          <p:cNvPr id="5" name="Content Placeholder 4"/>
          <p:cNvSpPr>
            <a:spLocks noGrp="1"/>
          </p:cNvSpPr>
          <p:nvPr>
            <p:ph idx="1"/>
          </p:nvPr>
        </p:nvSpPr>
        <p:spPr>
          <a:xfrm>
            <a:off x="1428750" y="1828801"/>
            <a:ext cx="9852660" cy="3255763"/>
          </a:xfrm>
        </p:spPr>
        <p:txBody>
          <a:bodyPr wrap="square">
            <a:spAutoFit/>
          </a:bodyPr>
          <a:lstStyle/>
          <a:p>
            <a:pPr indent="-255600"/>
            <a:r>
              <a:rPr lang="en-IN" sz="2800" dirty="0"/>
              <a:t>Disaster recovery planning</a:t>
            </a:r>
          </a:p>
          <a:p>
            <a:pPr lvl="1" indent="-255600"/>
            <a:r>
              <a:rPr lang="en-IN" sz="2800" dirty="0"/>
              <a:t>Plans for restoration of disrupted services</a:t>
            </a:r>
          </a:p>
          <a:p>
            <a:pPr indent="-255600"/>
            <a:r>
              <a:rPr lang="en-IN" sz="2800" dirty="0"/>
              <a:t>Business continuity planning</a:t>
            </a:r>
          </a:p>
          <a:p>
            <a:pPr lvl="1" indent="-255600"/>
            <a:r>
              <a:rPr lang="en-IN" sz="2800" dirty="0"/>
              <a:t>Focuses on restoring business operations after disaster</a:t>
            </a:r>
          </a:p>
          <a:p>
            <a:pPr indent="-255600"/>
            <a:r>
              <a:rPr lang="en-IN" sz="2800" dirty="0"/>
              <a:t>Both types of plans needed to identify firm’s most critical systems</a:t>
            </a:r>
          </a:p>
          <a:p>
            <a:pPr lvl="1" indent="-255600"/>
            <a:r>
              <a:rPr lang="en-IN" sz="2800" dirty="0"/>
              <a:t>Management must determine which systems restored first</a:t>
            </a:r>
          </a:p>
        </p:txBody>
      </p:sp>
    </p:spTree>
    <p:extLst>
      <p:ext uri="{BB962C8B-B14F-4D97-AF65-F5344CB8AC3E}">
        <p14:creationId xmlns:p14="http://schemas.microsoft.com/office/powerpoint/2010/main" val="1213180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CDD9D4-F971-4A97-8A02-EF0E436F4A2D}"/>
              </a:ext>
            </a:extLst>
          </p:cNvPr>
          <p:cNvPicPr>
            <a:picLocks noGrp="1" noChangeAspect="1"/>
          </p:cNvPicPr>
          <p:nvPr>
            <p:ph idx="1"/>
          </p:nvPr>
        </p:nvPicPr>
        <p:blipFill>
          <a:blip r:embed="rId2"/>
          <a:stretch>
            <a:fillRect/>
          </a:stretch>
        </p:blipFill>
        <p:spPr>
          <a:xfrm>
            <a:off x="1230439" y="643466"/>
            <a:ext cx="9731121" cy="5571067"/>
          </a:xfrm>
          <a:prstGeom prst="rect">
            <a:avLst/>
          </a:prstGeom>
        </p:spPr>
      </p:pic>
    </p:spTree>
    <p:extLst>
      <p:ext uri="{BB962C8B-B14F-4D97-AF65-F5344CB8AC3E}">
        <p14:creationId xmlns:p14="http://schemas.microsoft.com/office/powerpoint/2010/main" val="3222666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836914-643C-4C09-99AA-6B437167ECA7}"/>
              </a:ext>
            </a:extLst>
          </p:cNvPr>
          <p:cNvPicPr>
            <a:picLocks noGrp="1" noChangeAspect="1"/>
          </p:cNvPicPr>
          <p:nvPr>
            <p:ph idx="1"/>
          </p:nvPr>
        </p:nvPicPr>
        <p:blipFill>
          <a:blip r:embed="rId2"/>
          <a:stretch>
            <a:fillRect/>
          </a:stretch>
        </p:blipFill>
        <p:spPr>
          <a:xfrm>
            <a:off x="2319004" y="643466"/>
            <a:ext cx="8185166" cy="6036558"/>
          </a:xfrm>
          <a:prstGeom prst="rect">
            <a:avLst/>
          </a:prstGeom>
        </p:spPr>
      </p:pic>
      <p:pic>
        <p:nvPicPr>
          <p:cNvPr id="1031" name="Picture 7" descr="O'Reilly Media Logo">
            <a:extLst>
              <a:ext uri="{FF2B5EF4-FFF2-40B4-BE49-F238E27FC236}">
                <a16:creationId xmlns:a16="http://schemas.microsoft.com/office/drawing/2014/main" id="{DA0B168D-E80B-44D1-85F4-37ECD9F5AA59}"/>
              </a:ext>
            </a:extLst>
          </p:cNvPr>
          <p:cNvPicPr>
            <a:picLocks noChangeAspect="1" noChangeArrowheads="1"/>
          </p:cNvPicPr>
          <p:nvPr/>
        </p:nvPicPr>
        <p:blipFill>
          <a:blip r:link="rId3">
            <a:extLst>
              <a:ext uri="{28A0092B-C50C-407E-A947-70E740481C1C}">
                <a14:useLocalDpi xmlns:a14="http://schemas.microsoft.com/office/drawing/2010/main" val="0"/>
              </a:ext>
            </a:extLst>
          </a:blip>
          <a:srcRect/>
          <a:stretch>
            <a:fillRect/>
          </a:stretch>
        </p:blipFill>
        <p:spPr bwMode="auto">
          <a:xfrm>
            <a:off x="0" y="0"/>
            <a:ext cx="16764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1657E1B-2973-4045-AF50-47A067B80905}"/>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0" y="0"/>
            <a:ext cx="5715000" cy="381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Twitter Logo">
            <a:extLst>
              <a:ext uri="{FF2B5EF4-FFF2-40B4-BE49-F238E27FC236}">
                <a16:creationId xmlns:a16="http://schemas.microsoft.com/office/drawing/2014/main" id="{0821EAD6-1AE6-4FCD-99E7-AFB8D7FBA267}"/>
              </a:ext>
            </a:extLst>
          </p:cNvPr>
          <p:cNvPicPr>
            <a:picLocks noChangeAspect="1" noChangeArrowheads="1"/>
          </p:cNvPicPr>
          <p:nvPr/>
        </p:nvPicPr>
        <p:blipFill>
          <a:blip r:link="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Logo">
            <a:extLst>
              <a:ext uri="{FF2B5EF4-FFF2-40B4-BE49-F238E27FC236}">
                <a16:creationId xmlns:a16="http://schemas.microsoft.com/office/drawing/2014/main" id="{6F3A2ABD-7B47-4B60-9D9F-20892E839D8E}"/>
              </a:ext>
            </a:extLst>
          </p:cNvPr>
          <p:cNvPicPr>
            <a:picLocks noChangeAspect="1" noChangeArrowheads="1"/>
          </p:cNvPicPr>
          <p:nvPr/>
        </p:nvPicPr>
        <p:blipFill>
          <a:blip r:link="rId6">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inkedIn Logo">
            <a:extLst>
              <a:ext uri="{FF2B5EF4-FFF2-40B4-BE49-F238E27FC236}">
                <a16:creationId xmlns:a16="http://schemas.microsoft.com/office/drawing/2014/main" id="{671BD734-C903-4F1B-913B-F9CB6377D950}"/>
              </a:ext>
            </a:extLst>
          </p:cNvPr>
          <p:cNvPicPr>
            <a:picLocks noChangeAspect="1" noChangeArrowheads="1"/>
          </p:cNvPicPr>
          <p:nvPr/>
        </p:nvPicPr>
        <p:blipFill>
          <a:blip r:link="rId7">
            <a:extLst>
              <a:ext uri="{28A0092B-C50C-407E-A947-70E740481C1C}">
                <a14:useLocalDpi xmlns:a14="http://schemas.microsoft.com/office/drawing/2010/main" val="0"/>
              </a:ext>
            </a:extLst>
          </a:blip>
          <a:srcRect/>
          <a:stretch>
            <a:fillRect/>
          </a:stretch>
        </p:blipFill>
        <p:spPr bwMode="auto">
          <a:xfrm>
            <a:off x="0" y="0"/>
            <a:ext cx="228600" cy="222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YouTube Logo">
            <a:extLst>
              <a:ext uri="{FF2B5EF4-FFF2-40B4-BE49-F238E27FC236}">
                <a16:creationId xmlns:a16="http://schemas.microsoft.com/office/drawing/2014/main" id="{813F00B0-2E61-405E-904F-CFBABF6427CB}"/>
              </a:ext>
            </a:extLst>
          </p:cNvPr>
          <p:cNvPicPr>
            <a:picLocks noChangeAspect="1" noChangeArrowheads="1"/>
          </p:cNvPicPr>
          <p:nvPr/>
        </p:nvPicPr>
        <p:blipFill>
          <a:blip r:link="rId8">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Email Logo">
            <a:extLst>
              <a:ext uri="{FF2B5EF4-FFF2-40B4-BE49-F238E27FC236}">
                <a16:creationId xmlns:a16="http://schemas.microsoft.com/office/drawing/2014/main" id="{29AC6868-47C6-4C11-802E-A6FF719E91B2}"/>
              </a:ext>
            </a:extLst>
          </p:cNvPr>
          <p:cNvPicPr>
            <a:picLocks noChangeAspect="1" noChangeArrowheads="1"/>
          </p:cNvPicPr>
          <p:nvPr/>
        </p:nvPicPr>
        <p:blipFill>
          <a:blip r:link="rId9">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F111-E156-4400-9B0C-9C4F8CBB7542}"/>
              </a:ext>
            </a:extLst>
          </p:cNvPr>
          <p:cNvSpPr>
            <a:spLocks noGrp="1"/>
          </p:cNvSpPr>
          <p:nvPr>
            <p:ph type="title"/>
          </p:nvPr>
        </p:nvSpPr>
        <p:spPr/>
        <p:txBody>
          <a:bodyPr/>
          <a:lstStyle/>
          <a:p>
            <a:r>
              <a:rPr lang="en-IN" altLang="en-US" dirty="0"/>
              <a:t>Why Systems are Vulnerable</a:t>
            </a:r>
            <a:endParaRPr lang="en-US" dirty="0"/>
          </a:p>
        </p:txBody>
      </p:sp>
      <p:sp>
        <p:nvSpPr>
          <p:cNvPr id="3" name="Content Placeholder 2">
            <a:extLst>
              <a:ext uri="{FF2B5EF4-FFF2-40B4-BE49-F238E27FC236}">
                <a16:creationId xmlns:a16="http://schemas.microsoft.com/office/drawing/2014/main" id="{49D52F7D-F79F-48C7-A912-38A3027CC6E3}"/>
              </a:ext>
            </a:extLst>
          </p:cNvPr>
          <p:cNvSpPr>
            <a:spLocks noGrp="1"/>
          </p:cNvSpPr>
          <p:nvPr>
            <p:ph idx="1"/>
          </p:nvPr>
        </p:nvSpPr>
        <p:spPr/>
        <p:txBody>
          <a:bodyPr/>
          <a:lstStyle/>
          <a:p>
            <a:pPr indent="-255600"/>
            <a:r>
              <a:rPr lang="en-IN" sz="2800" dirty="0"/>
              <a:t>Security</a:t>
            </a:r>
          </a:p>
          <a:p>
            <a:pPr lvl="1" indent="-255600"/>
            <a:r>
              <a:rPr lang="en-IN" sz="2800" dirty="0"/>
              <a:t>Policies, procedures, and technical measures used to prevent unauthorized access, alteration, theft, or physical damage to information systems</a:t>
            </a:r>
          </a:p>
          <a:p>
            <a:pPr indent="-255600"/>
            <a:r>
              <a:rPr lang="en-IN" sz="2800" dirty="0"/>
              <a:t>Controls</a:t>
            </a:r>
          </a:p>
          <a:p>
            <a:pPr lvl="1" indent="-255600"/>
            <a:r>
              <a:rPr lang="en-IN" sz="2800" dirty="0"/>
              <a:t>Methods, policies, and organizational procedures that ensure safety of organization’s assets; accuracy and reliability of its accounting records; and operational adherence to management standards</a:t>
            </a:r>
          </a:p>
          <a:p>
            <a:endParaRPr lang="en-US" dirty="0"/>
          </a:p>
        </p:txBody>
      </p:sp>
    </p:spTree>
    <p:extLst>
      <p:ext uri="{BB962C8B-B14F-4D97-AF65-F5344CB8AC3E}">
        <p14:creationId xmlns:p14="http://schemas.microsoft.com/office/powerpoint/2010/main" val="1426217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The Role of Auditing</a:t>
            </a:r>
            <a:endParaRPr lang="en-US" sz="2800" dirty="0"/>
          </a:p>
        </p:txBody>
      </p:sp>
      <p:sp>
        <p:nvSpPr>
          <p:cNvPr id="5" name="Content Placeholder 4"/>
          <p:cNvSpPr>
            <a:spLocks noGrp="1"/>
          </p:cNvSpPr>
          <p:nvPr>
            <p:ph idx="1"/>
          </p:nvPr>
        </p:nvSpPr>
        <p:spPr>
          <a:xfrm>
            <a:off x="1154430" y="1295393"/>
            <a:ext cx="10046970" cy="4547399"/>
          </a:xfrm>
        </p:spPr>
        <p:txBody>
          <a:bodyPr wrap="square">
            <a:spAutoFit/>
          </a:bodyPr>
          <a:lstStyle/>
          <a:p>
            <a:pPr indent="-255600"/>
            <a:r>
              <a:rPr lang="en-IN" sz="2800" dirty="0"/>
              <a:t>Information systems audit</a:t>
            </a:r>
          </a:p>
          <a:p>
            <a:pPr lvl="1" indent="-255600"/>
            <a:r>
              <a:rPr lang="en-IN" sz="2800" dirty="0"/>
              <a:t>Examines firm’s overall security environment as well as controls governing individual information systems</a:t>
            </a:r>
          </a:p>
          <a:p>
            <a:pPr indent="-255600"/>
            <a:r>
              <a:rPr lang="en-IN" sz="2800" dirty="0"/>
              <a:t>Security audits</a:t>
            </a:r>
          </a:p>
          <a:p>
            <a:pPr lvl="1" indent="-255600"/>
            <a:r>
              <a:rPr lang="en-IN" sz="2800" dirty="0"/>
              <a:t>Review technologies, procedures, documentation, training, and personnel</a:t>
            </a:r>
          </a:p>
          <a:p>
            <a:pPr lvl="1" indent="-255600"/>
            <a:r>
              <a:rPr lang="en-IN" sz="2800" dirty="0"/>
              <a:t>May even simulate disaster to test responses</a:t>
            </a:r>
          </a:p>
          <a:p>
            <a:pPr indent="-255600"/>
            <a:r>
              <a:rPr lang="en-IN" sz="2800" dirty="0"/>
              <a:t>List and rank control weaknesses and the probability of occurrence</a:t>
            </a:r>
          </a:p>
          <a:p>
            <a:pPr indent="-255600"/>
            <a:r>
              <a:rPr lang="en-IN" sz="2800" dirty="0"/>
              <a:t>Assess financial and organizational impact of each threat</a:t>
            </a:r>
          </a:p>
        </p:txBody>
      </p:sp>
    </p:spTree>
    <p:extLst>
      <p:ext uri="{BB962C8B-B14F-4D97-AF65-F5344CB8AC3E}">
        <p14:creationId xmlns:p14="http://schemas.microsoft.com/office/powerpoint/2010/main" val="3943611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507" y="346109"/>
            <a:ext cx="8229600" cy="1311128"/>
          </a:xfrm>
        </p:spPr>
        <p:txBody>
          <a:bodyPr>
            <a:spAutoFit/>
          </a:bodyPr>
          <a:lstStyle/>
          <a:p>
            <a:r>
              <a:rPr lang="en-IN" altLang="en-US" dirty="0"/>
              <a:t>Figure 8.4 Sample Auditor’s List of Control Weaknesses</a:t>
            </a:r>
            <a:endParaRPr lang="en-US" sz="2800" dirty="0"/>
          </a:p>
        </p:txBody>
      </p:sp>
      <p:pic>
        <p:nvPicPr>
          <p:cNvPr id="5" name="Picture 4" descr="A table shows the sample auditor’s list of control weaknesses. The table shows the following information at the top. Function, Loan. Location, Peoria, Illinois. Prepared by, J Ericson. Date, June 16, 20 17. Received by, T Benson. Review date, June 28, 20 17. There are three headings labeled Nature of Weakness, Chance for Error or Abuse, Notification to Management. Below Chance for Error or Abuse and Notification to Management are the labels yes or no, justification, report date, and management response. The data below these labels is as follows. 1. The nature of weakness is User accounts with missing passwords, Chance for Error or Abuse is yes, the justification is Leaves system open to unauthorized outsiders or attackers, the report date is 5 10, 2017, and management response is Eliminate accounts without passwords. 2. The nature of weakness is Network configured to allow some sharing of system files, Chance for Error or Abuse is yes, the justification is Exposes critical system files to hostile parties connected to the network, the report date is 5 10, 2017, and management response is Ensure only required directories are shared and that they are protected with strong passwords. 3. The nature of weakness is Software patches can update production programs without final approval from Standards and Controls group, Chance for Error or Abuse is no, the justification is All production programs require management approval. Standards and Controls group assigns such cases to a temporary production status, there is no report date, and no management response."/>
          <p:cNvPicPr>
            <a:picLocks noChangeAspect="1"/>
          </p:cNvPicPr>
          <p:nvPr/>
        </p:nvPicPr>
        <p:blipFill rotWithShape="1">
          <a:blip r:embed="rId3" cstate="screen">
            <a:extLst>
              <a:ext uri="{28A0092B-C50C-407E-A947-70E740481C1C}">
                <a14:useLocalDpi xmlns:a14="http://schemas.microsoft.com/office/drawing/2010/main"/>
              </a:ext>
            </a:extLst>
          </a:blip>
          <a:srcRect b="3542"/>
          <a:stretch/>
        </p:blipFill>
        <p:spPr>
          <a:xfrm>
            <a:off x="2183130" y="1628776"/>
            <a:ext cx="8366760" cy="5034914"/>
          </a:xfrm>
          <a:prstGeom prst="rect">
            <a:avLst/>
          </a:prstGeom>
        </p:spPr>
      </p:pic>
    </p:spTree>
    <p:extLst>
      <p:ext uri="{BB962C8B-B14F-4D97-AF65-F5344CB8AC3E}">
        <p14:creationId xmlns:p14="http://schemas.microsoft.com/office/powerpoint/2010/main" val="956735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Tools and Technologies for Safeguarding Information Systems   </a:t>
            </a:r>
            <a:r>
              <a:rPr lang="en-IN" altLang="en-US" sz="2800" dirty="0"/>
              <a:t>(1 of 3)</a:t>
            </a:r>
            <a:endParaRPr lang="en-US" sz="2800" dirty="0"/>
          </a:p>
        </p:txBody>
      </p:sp>
      <p:sp>
        <p:nvSpPr>
          <p:cNvPr id="5" name="Content Placeholder 4"/>
          <p:cNvSpPr>
            <a:spLocks noGrp="1"/>
          </p:cNvSpPr>
          <p:nvPr>
            <p:ph idx="1"/>
          </p:nvPr>
        </p:nvSpPr>
        <p:spPr>
          <a:xfrm>
            <a:off x="1981200" y="2338895"/>
            <a:ext cx="9711690" cy="4159600"/>
          </a:xfrm>
        </p:spPr>
        <p:txBody>
          <a:bodyPr wrap="square">
            <a:spAutoFit/>
          </a:bodyPr>
          <a:lstStyle/>
          <a:p>
            <a:pPr indent="-255600"/>
            <a:r>
              <a:rPr lang="en-IN" sz="2800" dirty="0"/>
              <a:t>Identity management software</a:t>
            </a:r>
          </a:p>
          <a:p>
            <a:pPr lvl="1" indent="-255600"/>
            <a:r>
              <a:rPr lang="en-IN" sz="2800" dirty="0"/>
              <a:t>Automates keeping track of all users and privileges</a:t>
            </a:r>
          </a:p>
          <a:p>
            <a:pPr lvl="1" indent="-255600"/>
            <a:r>
              <a:rPr lang="en-IN" sz="2800" dirty="0"/>
              <a:t>Authenticates users, protecting identities, controlling access</a:t>
            </a:r>
          </a:p>
          <a:p>
            <a:pPr indent="-255600"/>
            <a:r>
              <a:rPr lang="en-IN" sz="2800" dirty="0"/>
              <a:t>Authentication</a:t>
            </a:r>
          </a:p>
          <a:p>
            <a:pPr lvl="1" indent="-255600"/>
            <a:r>
              <a:rPr lang="en-IN" sz="2800" dirty="0"/>
              <a:t>Password systems</a:t>
            </a:r>
          </a:p>
          <a:p>
            <a:pPr lvl="1" indent="-255600"/>
            <a:r>
              <a:rPr lang="en-IN" sz="2800" dirty="0"/>
              <a:t>Tokens</a:t>
            </a:r>
          </a:p>
          <a:p>
            <a:pPr lvl="1" indent="-255600"/>
            <a:r>
              <a:rPr lang="en-IN" sz="2800" dirty="0"/>
              <a:t>Smart cards</a:t>
            </a:r>
          </a:p>
          <a:p>
            <a:pPr lvl="1" indent="-255600"/>
            <a:r>
              <a:rPr lang="en-IN" sz="2800" dirty="0"/>
              <a:t>Biometric authentication</a:t>
            </a:r>
          </a:p>
          <a:p>
            <a:pPr lvl="1" indent="-255600"/>
            <a:r>
              <a:rPr lang="en-IN" sz="2800" dirty="0"/>
              <a:t>Two-factor authentication</a:t>
            </a:r>
          </a:p>
        </p:txBody>
      </p:sp>
    </p:spTree>
    <p:extLst>
      <p:ext uri="{BB962C8B-B14F-4D97-AF65-F5344CB8AC3E}">
        <p14:creationId xmlns:p14="http://schemas.microsoft.com/office/powerpoint/2010/main" val="3084988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Tools and Technologies for Safeguarding Information Systems    </a:t>
            </a:r>
            <a:r>
              <a:rPr lang="en-IN" altLang="en-US" sz="2800" dirty="0"/>
              <a:t>(2 of 3)</a:t>
            </a:r>
            <a:endParaRPr lang="en-US" sz="2800" dirty="0"/>
          </a:p>
        </p:txBody>
      </p:sp>
      <p:sp>
        <p:nvSpPr>
          <p:cNvPr id="5" name="Content Placeholder 4"/>
          <p:cNvSpPr>
            <a:spLocks noGrp="1"/>
          </p:cNvSpPr>
          <p:nvPr>
            <p:ph idx="1"/>
          </p:nvPr>
        </p:nvSpPr>
        <p:spPr>
          <a:xfrm>
            <a:off x="1291590" y="2338894"/>
            <a:ext cx="9795510" cy="2159566"/>
          </a:xfrm>
        </p:spPr>
        <p:txBody>
          <a:bodyPr wrap="square">
            <a:spAutoFit/>
          </a:bodyPr>
          <a:lstStyle/>
          <a:p>
            <a:pPr indent="-255600"/>
            <a:r>
              <a:rPr lang="en-IN" sz="2800" dirty="0"/>
              <a:t>Firewall</a:t>
            </a:r>
          </a:p>
          <a:p>
            <a:pPr lvl="1" indent="-255600"/>
            <a:r>
              <a:rPr lang="en-IN" sz="2800" dirty="0"/>
              <a:t>Combination of hardware and software that prevents unauthorized users from accessing private networks</a:t>
            </a:r>
          </a:p>
          <a:p>
            <a:pPr lvl="1" indent="-255600"/>
            <a:r>
              <a:rPr lang="en-US" sz="2800" dirty="0"/>
              <a:t>Acts like a gatekeeper that examines each user’s credentials before it grants access to a network.</a:t>
            </a:r>
          </a:p>
        </p:txBody>
      </p:sp>
    </p:spTree>
    <p:extLst>
      <p:ext uri="{BB962C8B-B14F-4D97-AF65-F5344CB8AC3E}">
        <p14:creationId xmlns:p14="http://schemas.microsoft.com/office/powerpoint/2010/main" val="3980144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6" y="383642"/>
            <a:ext cx="8220075" cy="701731"/>
          </a:xfrm>
        </p:spPr>
        <p:txBody>
          <a:bodyPr wrap="square">
            <a:spAutoFit/>
          </a:bodyPr>
          <a:lstStyle/>
          <a:p>
            <a:r>
              <a:rPr lang="en-IN" altLang="en-US" dirty="0"/>
              <a:t>Figure 8.5 A Corporate Firewall</a:t>
            </a:r>
            <a:endParaRPr lang="en-US" sz="2800" dirty="0"/>
          </a:p>
        </p:txBody>
      </p:sp>
      <p:pic>
        <p:nvPicPr>
          <p:cNvPr id="5" name="Picture 4" descr="A diagram depicts a corporate firewall. The diagram shows following components from left to right with a two-way arrow between them. Internet, Outer firewall, Web server, Inner firewall, Corporate systems, and Database. The diagram also shows two-way arrows between policy rules and outer and inner firewalls. Also, various user computers are connected to the corporate systems through L A N’s."/>
          <p:cNvPicPr>
            <a:picLocks noChangeAspect="1"/>
          </p:cNvPicPr>
          <p:nvPr/>
        </p:nvPicPr>
        <p:blipFill rotWithShape="1">
          <a:blip r:embed="rId3" cstate="screen">
            <a:extLst>
              <a:ext uri="{28A0092B-C50C-407E-A947-70E740481C1C}">
                <a14:useLocalDpi xmlns:a14="http://schemas.microsoft.com/office/drawing/2010/main"/>
              </a:ext>
            </a:extLst>
          </a:blip>
          <a:srcRect b="3288"/>
          <a:stretch/>
        </p:blipFill>
        <p:spPr>
          <a:xfrm>
            <a:off x="2045521" y="1209441"/>
            <a:ext cx="8100959" cy="5177174"/>
          </a:xfrm>
          <a:prstGeom prst="rect">
            <a:avLst/>
          </a:prstGeom>
        </p:spPr>
      </p:pic>
    </p:spTree>
    <p:extLst>
      <p:ext uri="{BB962C8B-B14F-4D97-AF65-F5344CB8AC3E}">
        <p14:creationId xmlns:p14="http://schemas.microsoft.com/office/powerpoint/2010/main" val="1913645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62296"/>
            <a:ext cx="8229600" cy="1698927"/>
          </a:xfrm>
        </p:spPr>
        <p:txBody>
          <a:bodyPr>
            <a:spAutoFit/>
          </a:bodyPr>
          <a:lstStyle/>
          <a:p>
            <a:r>
              <a:rPr lang="en-IN" altLang="en-US" dirty="0"/>
              <a:t>Tools and Technologies for Safeguarding Information Systems    </a:t>
            </a:r>
            <a:r>
              <a:rPr lang="en-IN" altLang="en-US" sz="2800" dirty="0"/>
              <a:t>(3 of 3)</a:t>
            </a:r>
            <a:endParaRPr lang="en-US" sz="2800" dirty="0"/>
          </a:p>
        </p:txBody>
      </p:sp>
      <p:sp>
        <p:nvSpPr>
          <p:cNvPr id="5" name="Content Placeholder 4"/>
          <p:cNvSpPr>
            <a:spLocks noGrp="1"/>
          </p:cNvSpPr>
          <p:nvPr>
            <p:ph idx="1"/>
          </p:nvPr>
        </p:nvSpPr>
        <p:spPr>
          <a:xfrm>
            <a:off x="1981200" y="2338895"/>
            <a:ext cx="9403080" cy="3643562"/>
          </a:xfrm>
        </p:spPr>
        <p:txBody>
          <a:bodyPr wrap="square">
            <a:spAutoFit/>
          </a:bodyPr>
          <a:lstStyle/>
          <a:p>
            <a:pPr indent="-255600"/>
            <a:r>
              <a:rPr lang="en-IN" sz="2800" dirty="0"/>
              <a:t>Intrusion detection system</a:t>
            </a:r>
          </a:p>
          <a:p>
            <a:pPr lvl="1" indent="-255600"/>
            <a:r>
              <a:rPr lang="en-IN" sz="2800" dirty="0"/>
              <a:t>Monitors hot spots on corporate networks to detect and deter intruders</a:t>
            </a:r>
          </a:p>
          <a:p>
            <a:pPr indent="-255600"/>
            <a:r>
              <a:rPr lang="en-IN" sz="2800" dirty="0"/>
              <a:t>Antivirus and antispyware software</a:t>
            </a:r>
          </a:p>
          <a:p>
            <a:pPr lvl="1" indent="-255600"/>
            <a:r>
              <a:rPr lang="en-IN" sz="2800" dirty="0"/>
              <a:t>Checks computers for presence of malware and can often eliminate it as well</a:t>
            </a:r>
          </a:p>
          <a:p>
            <a:pPr lvl="1" indent="-255600"/>
            <a:r>
              <a:rPr lang="en-IN" sz="2800" dirty="0"/>
              <a:t>Requires continual updating</a:t>
            </a:r>
          </a:p>
          <a:p>
            <a:pPr indent="-255600"/>
            <a:r>
              <a:rPr lang="en-IN" sz="2800" dirty="0"/>
              <a:t>Unified threat management (</a:t>
            </a:r>
            <a:r>
              <a:rPr lang="en-IN" sz="2800" spc="-350" dirty="0"/>
              <a:t>U T </a:t>
            </a:r>
            <a:r>
              <a:rPr lang="en-IN" sz="2800" spc="-100" dirty="0"/>
              <a:t>M)</a:t>
            </a:r>
            <a:r>
              <a:rPr lang="en-IN" sz="2800" dirty="0"/>
              <a:t> systems</a:t>
            </a:r>
          </a:p>
        </p:txBody>
      </p:sp>
    </p:spTree>
    <p:extLst>
      <p:ext uri="{BB962C8B-B14F-4D97-AF65-F5344CB8AC3E}">
        <p14:creationId xmlns:p14="http://schemas.microsoft.com/office/powerpoint/2010/main" val="4049241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8229600" cy="1311128"/>
          </a:xfrm>
        </p:spPr>
        <p:txBody>
          <a:bodyPr>
            <a:spAutoFit/>
          </a:bodyPr>
          <a:lstStyle/>
          <a:p>
            <a:r>
              <a:rPr lang="en-IN" altLang="en-US" dirty="0"/>
              <a:t>Encryption and Public Key Infrastructure</a:t>
            </a:r>
            <a:endParaRPr lang="en-US" sz="2800" dirty="0"/>
          </a:p>
        </p:txBody>
      </p:sp>
      <p:sp>
        <p:nvSpPr>
          <p:cNvPr id="5" name="Content Placeholder 4"/>
          <p:cNvSpPr>
            <a:spLocks noGrp="1"/>
          </p:cNvSpPr>
          <p:nvPr>
            <p:ph idx="1"/>
          </p:nvPr>
        </p:nvSpPr>
        <p:spPr>
          <a:xfrm>
            <a:off x="1360170" y="1662167"/>
            <a:ext cx="10412730" cy="4935197"/>
          </a:xfrm>
        </p:spPr>
        <p:txBody>
          <a:bodyPr wrap="square">
            <a:spAutoFit/>
          </a:bodyPr>
          <a:lstStyle/>
          <a:p>
            <a:pPr indent="-255600"/>
            <a:r>
              <a:rPr lang="en-IN" sz="2800" dirty="0"/>
              <a:t>Encryption</a:t>
            </a:r>
          </a:p>
          <a:p>
            <a:pPr lvl="1" indent="-255600"/>
            <a:r>
              <a:rPr lang="en-IN" sz="2800" dirty="0"/>
              <a:t>Transforming text or data into cipher text that cannot be read by unintended recipients</a:t>
            </a:r>
          </a:p>
          <a:p>
            <a:pPr indent="-255600"/>
            <a:r>
              <a:rPr lang="en-IN" sz="2800" dirty="0"/>
              <a:t>Two methods of encryption of messages</a:t>
            </a:r>
          </a:p>
          <a:p>
            <a:pPr lvl="1" indent="-255600"/>
            <a:r>
              <a:rPr lang="en-IN" sz="2800" dirty="0"/>
              <a:t>Symmetric key encryption</a:t>
            </a:r>
          </a:p>
          <a:p>
            <a:pPr lvl="2" indent="-255600"/>
            <a:r>
              <a:rPr lang="en-IN" sz="2800" dirty="0"/>
              <a:t>Sender and receiver use single, shared key</a:t>
            </a:r>
          </a:p>
          <a:p>
            <a:pPr lvl="1" indent="-255600"/>
            <a:r>
              <a:rPr lang="en-IN" sz="2800" dirty="0"/>
              <a:t>Public key encryption</a:t>
            </a:r>
          </a:p>
          <a:p>
            <a:pPr lvl="2" indent="-255600"/>
            <a:r>
              <a:rPr lang="en-IN" sz="2800" dirty="0"/>
              <a:t>Uses two, mathematically related keys: public key and private key</a:t>
            </a:r>
          </a:p>
          <a:p>
            <a:pPr lvl="2" indent="-255600"/>
            <a:r>
              <a:rPr lang="en-IN" sz="2800" dirty="0"/>
              <a:t>Sender encrypts message with recipient’s public key</a:t>
            </a:r>
          </a:p>
          <a:p>
            <a:pPr lvl="2" indent="-255600"/>
            <a:r>
              <a:rPr lang="en-IN" sz="2800" dirty="0"/>
              <a:t>Recipient decrypts with private key</a:t>
            </a:r>
          </a:p>
        </p:txBody>
      </p:sp>
    </p:spTree>
    <p:extLst>
      <p:ext uri="{BB962C8B-B14F-4D97-AF65-F5344CB8AC3E}">
        <p14:creationId xmlns:p14="http://schemas.microsoft.com/office/powerpoint/2010/main" val="279054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83642"/>
            <a:ext cx="8229600" cy="701731"/>
          </a:xfrm>
        </p:spPr>
        <p:txBody>
          <a:bodyPr>
            <a:spAutoFit/>
          </a:bodyPr>
          <a:lstStyle/>
          <a:p>
            <a:r>
              <a:rPr lang="en-IN" altLang="en-US" dirty="0"/>
              <a:t>Figure 8.6 Public Key Encryption</a:t>
            </a:r>
            <a:endParaRPr lang="en-US" sz="2800" dirty="0"/>
          </a:p>
        </p:txBody>
      </p:sp>
      <p:pic>
        <p:nvPicPr>
          <p:cNvPr id="6" name="Picture 5" descr="A diagram shows the steps in the process of a public key encryption system as, the Sender Encrypts with public key, Scrambles the message, Decrypts with a private key, and send to Recipient."/>
          <p:cNvPicPr>
            <a:picLocks noChangeAspect="1"/>
          </p:cNvPicPr>
          <p:nvPr/>
        </p:nvPicPr>
        <p:blipFill rotWithShape="1">
          <a:blip r:embed="rId3" cstate="screen">
            <a:extLst>
              <a:ext uri="{28A0092B-C50C-407E-A947-70E740481C1C}">
                <a14:useLocalDpi xmlns:a14="http://schemas.microsoft.com/office/drawing/2010/main"/>
              </a:ext>
            </a:extLst>
          </a:blip>
          <a:srcRect b="8385"/>
          <a:stretch/>
        </p:blipFill>
        <p:spPr>
          <a:xfrm>
            <a:off x="1992921" y="2620707"/>
            <a:ext cx="8206161" cy="1597536"/>
          </a:xfrm>
          <a:prstGeom prst="rect">
            <a:avLst/>
          </a:prstGeom>
        </p:spPr>
      </p:pic>
    </p:spTree>
    <p:extLst>
      <p:ext uri="{BB962C8B-B14F-4D97-AF65-F5344CB8AC3E}">
        <p14:creationId xmlns:p14="http://schemas.microsoft.com/office/powerpoint/2010/main" val="747048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8808720" cy="1311128"/>
          </a:xfrm>
        </p:spPr>
        <p:txBody>
          <a:bodyPr wrap="square">
            <a:spAutoFit/>
          </a:bodyPr>
          <a:lstStyle/>
          <a:p>
            <a:r>
              <a:rPr lang="en-IN" altLang="en-US" dirty="0"/>
              <a:t>Security Issues for Cloud Computing and the Mobile Digital Platform </a:t>
            </a:r>
            <a:r>
              <a:rPr lang="en-IN" altLang="en-US" sz="2800" dirty="0"/>
              <a:t>(1 of 2)</a:t>
            </a:r>
            <a:endParaRPr lang="en-US" sz="2800" dirty="0"/>
          </a:p>
        </p:txBody>
      </p:sp>
      <p:sp>
        <p:nvSpPr>
          <p:cNvPr id="5" name="Content Placeholder 4"/>
          <p:cNvSpPr>
            <a:spLocks noGrp="1"/>
          </p:cNvSpPr>
          <p:nvPr>
            <p:ph idx="1"/>
          </p:nvPr>
        </p:nvSpPr>
        <p:spPr>
          <a:xfrm>
            <a:off x="1291590" y="1828800"/>
            <a:ext cx="10161270" cy="3579441"/>
          </a:xfrm>
        </p:spPr>
        <p:txBody>
          <a:bodyPr wrap="square">
            <a:spAutoFit/>
          </a:bodyPr>
          <a:lstStyle/>
          <a:p>
            <a:pPr indent="-255600"/>
            <a:r>
              <a:rPr lang="en-IN" sz="2800" dirty="0"/>
              <a:t>Security in the cloud</a:t>
            </a:r>
          </a:p>
          <a:p>
            <a:pPr lvl="1" indent="-255600"/>
            <a:r>
              <a:rPr lang="en-IN" sz="2800" dirty="0"/>
              <a:t>Responsibility for security resides with company owning the data</a:t>
            </a:r>
          </a:p>
          <a:p>
            <a:pPr lvl="1" indent="-255600"/>
            <a:r>
              <a:rPr lang="en-IN" sz="2800" dirty="0"/>
              <a:t>Firms must ensure providers provide adequate protection:</a:t>
            </a:r>
          </a:p>
          <a:p>
            <a:pPr lvl="2" indent="-255600"/>
            <a:r>
              <a:rPr lang="en-IN" sz="2800" dirty="0"/>
              <a:t>Where data are stored</a:t>
            </a:r>
          </a:p>
          <a:p>
            <a:pPr lvl="2" indent="-255600"/>
            <a:r>
              <a:rPr lang="en-IN" sz="2800" dirty="0"/>
              <a:t>Meeting corporate requirements, legal privacy laws</a:t>
            </a:r>
          </a:p>
          <a:p>
            <a:pPr lvl="2" indent="-255600"/>
            <a:r>
              <a:rPr lang="en-IN" sz="2800" dirty="0"/>
              <a:t>Segregation of data from other clients</a:t>
            </a:r>
          </a:p>
          <a:p>
            <a:pPr lvl="2" indent="-255600"/>
            <a:r>
              <a:rPr lang="en-IN" sz="2800" dirty="0"/>
              <a:t>Audits and security certifications</a:t>
            </a:r>
          </a:p>
        </p:txBody>
      </p:sp>
    </p:spTree>
    <p:extLst>
      <p:ext uri="{BB962C8B-B14F-4D97-AF65-F5344CB8AC3E}">
        <p14:creationId xmlns:p14="http://schemas.microsoft.com/office/powerpoint/2010/main" val="1131174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51039"/>
            <a:ext cx="9391650" cy="1311128"/>
          </a:xfrm>
        </p:spPr>
        <p:txBody>
          <a:bodyPr wrap="square">
            <a:spAutoFit/>
          </a:bodyPr>
          <a:lstStyle/>
          <a:p>
            <a:r>
              <a:rPr lang="en-IN" altLang="en-US" dirty="0"/>
              <a:t>Security Issues for Cloud Computing and the Mobile Digital Platform </a:t>
            </a:r>
            <a:r>
              <a:rPr lang="en-IN" altLang="en-US" sz="2800" dirty="0"/>
              <a:t>(2 of 2)</a:t>
            </a:r>
            <a:endParaRPr lang="en-US" sz="2800" dirty="0"/>
          </a:p>
        </p:txBody>
      </p:sp>
      <p:sp>
        <p:nvSpPr>
          <p:cNvPr id="5" name="Content Placeholder 4"/>
          <p:cNvSpPr>
            <a:spLocks noGrp="1"/>
          </p:cNvSpPr>
          <p:nvPr>
            <p:ph idx="1"/>
          </p:nvPr>
        </p:nvSpPr>
        <p:spPr>
          <a:xfrm>
            <a:off x="880110" y="1828801"/>
            <a:ext cx="10492740" cy="4483279"/>
          </a:xfrm>
        </p:spPr>
        <p:txBody>
          <a:bodyPr wrap="square">
            <a:spAutoFit/>
          </a:bodyPr>
          <a:lstStyle/>
          <a:p>
            <a:pPr indent="-255600"/>
            <a:r>
              <a:rPr lang="en-IN" sz="2800" dirty="0"/>
              <a:t>Securing mobile platforms</a:t>
            </a:r>
          </a:p>
          <a:p>
            <a:pPr lvl="1" indent="-255600"/>
            <a:r>
              <a:rPr lang="en-IN" sz="2800" dirty="0"/>
              <a:t>Security policies should include and cover any special requirements for mobile devices</a:t>
            </a:r>
          </a:p>
          <a:p>
            <a:pPr lvl="2" indent="-255600"/>
            <a:r>
              <a:rPr lang="en-IN" sz="2800" dirty="0"/>
              <a:t>Guidelines for use of platforms and applications</a:t>
            </a:r>
          </a:p>
          <a:p>
            <a:pPr lvl="1" indent="-255600"/>
            <a:r>
              <a:rPr lang="en-IN" sz="2800" dirty="0"/>
              <a:t>Mobile device management tools</a:t>
            </a:r>
          </a:p>
          <a:p>
            <a:pPr lvl="2" indent="-255600"/>
            <a:r>
              <a:rPr lang="en-IN" sz="2800" dirty="0"/>
              <a:t>Authorization</a:t>
            </a:r>
          </a:p>
          <a:p>
            <a:pPr lvl="2" indent="-255600"/>
            <a:r>
              <a:rPr lang="en-IN" sz="2800" dirty="0"/>
              <a:t>Control updates</a:t>
            </a:r>
          </a:p>
          <a:p>
            <a:pPr lvl="2" indent="-255600"/>
            <a:r>
              <a:rPr lang="en-IN" sz="2800" dirty="0"/>
              <a:t>Lock down/erase lost devices</a:t>
            </a:r>
          </a:p>
          <a:p>
            <a:pPr lvl="2" indent="-255600"/>
            <a:r>
              <a:rPr lang="en-IN" sz="2800" dirty="0"/>
              <a:t>Encryption</a:t>
            </a:r>
          </a:p>
          <a:p>
            <a:pPr lvl="1" indent="-255600"/>
            <a:r>
              <a:rPr lang="en-IN" sz="2800" dirty="0"/>
              <a:t>Software for segregating corporate data on devices</a:t>
            </a:r>
          </a:p>
        </p:txBody>
      </p:sp>
    </p:spTree>
    <p:extLst>
      <p:ext uri="{BB962C8B-B14F-4D97-AF65-F5344CB8AC3E}">
        <p14:creationId xmlns:p14="http://schemas.microsoft.com/office/powerpoint/2010/main" val="15175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Why Systems are Vulnerable</a:t>
            </a:r>
            <a:endParaRPr lang="en-US" sz="2800" dirty="0"/>
          </a:p>
        </p:txBody>
      </p:sp>
      <p:sp>
        <p:nvSpPr>
          <p:cNvPr id="5" name="Content Placeholder 4"/>
          <p:cNvSpPr>
            <a:spLocks noGrp="1"/>
          </p:cNvSpPr>
          <p:nvPr>
            <p:ph idx="1"/>
          </p:nvPr>
        </p:nvSpPr>
        <p:spPr>
          <a:xfrm>
            <a:off x="1394460" y="1295392"/>
            <a:ext cx="9658350" cy="5305555"/>
          </a:xfrm>
        </p:spPr>
        <p:txBody>
          <a:bodyPr wrap="square">
            <a:spAutoFit/>
          </a:bodyPr>
          <a:lstStyle/>
          <a:p>
            <a:pPr indent="-255600"/>
            <a:r>
              <a:rPr lang="en-US" sz="2800" dirty="0"/>
              <a:t>Computerized information systems are vulnerable to destruction, misuse, error, fraud, and hardware or software failures.</a:t>
            </a:r>
          </a:p>
          <a:p>
            <a:pPr lvl="2"/>
            <a:r>
              <a:rPr lang="en-US" sz="2600" dirty="0"/>
              <a:t>Hackers, Internal Threats (Employees), and Software Vulnerability</a:t>
            </a:r>
          </a:p>
          <a:p>
            <a:pPr lvl="1" indent="-255600"/>
            <a:r>
              <a:rPr lang="en-IN" sz="2600" dirty="0"/>
              <a:t>Accessibility of networks</a:t>
            </a:r>
          </a:p>
          <a:p>
            <a:pPr lvl="1" indent="-255600"/>
            <a:r>
              <a:rPr lang="en-IN" sz="2600" dirty="0"/>
              <a:t>Hardware problems (breakdowns, configuration errors, damage from improper use or crime)</a:t>
            </a:r>
          </a:p>
          <a:p>
            <a:pPr lvl="1" indent="-255600"/>
            <a:r>
              <a:rPr lang="en-IN" sz="2600" dirty="0"/>
              <a:t>Software problems (programming errors, installation errors, unauthorized changes)</a:t>
            </a:r>
          </a:p>
          <a:p>
            <a:pPr lvl="1" indent="-255600"/>
            <a:r>
              <a:rPr lang="en-IN" sz="2600" dirty="0"/>
              <a:t>Disasters</a:t>
            </a:r>
          </a:p>
          <a:p>
            <a:pPr lvl="1" indent="-255600"/>
            <a:r>
              <a:rPr lang="en-IN" sz="2600" dirty="0"/>
              <a:t>Use of networks/computers outside of firm’s control</a:t>
            </a:r>
          </a:p>
          <a:p>
            <a:pPr lvl="1" indent="-255600"/>
            <a:r>
              <a:rPr lang="en-IN" sz="2600" dirty="0"/>
              <a:t>Loss and theft of portable devices</a:t>
            </a:r>
          </a:p>
        </p:txBody>
      </p:sp>
    </p:spTree>
    <p:extLst>
      <p:ext uri="{BB962C8B-B14F-4D97-AF65-F5344CB8AC3E}">
        <p14:creationId xmlns:p14="http://schemas.microsoft.com/office/powerpoint/2010/main" val="969830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IN" altLang="en-US" dirty="0"/>
              <a:t>Ensuring Software Quality</a:t>
            </a:r>
            <a:endParaRPr lang="en-US" sz="2800" dirty="0"/>
          </a:p>
        </p:txBody>
      </p:sp>
      <p:sp>
        <p:nvSpPr>
          <p:cNvPr id="5" name="Content Placeholder 4"/>
          <p:cNvSpPr>
            <a:spLocks noGrp="1"/>
          </p:cNvSpPr>
          <p:nvPr>
            <p:ph idx="1"/>
          </p:nvPr>
        </p:nvSpPr>
        <p:spPr>
          <a:xfrm>
            <a:off x="1981200" y="1283963"/>
            <a:ext cx="9323070" cy="4427879"/>
          </a:xfrm>
        </p:spPr>
        <p:txBody>
          <a:bodyPr wrap="square">
            <a:spAutoFit/>
          </a:bodyPr>
          <a:lstStyle/>
          <a:p>
            <a:pPr indent="-255600"/>
            <a:r>
              <a:rPr lang="en-IN" sz="2800" dirty="0"/>
              <a:t>Software metrics: Objective assessments of system in form of quantified measurements</a:t>
            </a:r>
          </a:p>
          <a:p>
            <a:pPr lvl="1" indent="-255600"/>
            <a:r>
              <a:rPr lang="en-IN" sz="2800" dirty="0"/>
              <a:t>Number of transactions</a:t>
            </a:r>
          </a:p>
          <a:p>
            <a:pPr lvl="1" indent="-255600"/>
            <a:r>
              <a:rPr lang="en-IN" sz="2800" dirty="0"/>
              <a:t>Online response time</a:t>
            </a:r>
          </a:p>
          <a:p>
            <a:pPr lvl="1" indent="-255600"/>
            <a:r>
              <a:rPr lang="en-IN" sz="2800" dirty="0"/>
              <a:t>Payroll checks printed per hour</a:t>
            </a:r>
          </a:p>
          <a:p>
            <a:pPr lvl="1" indent="-255600"/>
            <a:r>
              <a:rPr lang="en-IN" sz="2800" dirty="0"/>
              <a:t>Known bugs per hundred lines of code</a:t>
            </a:r>
          </a:p>
          <a:p>
            <a:pPr indent="-255600"/>
            <a:r>
              <a:rPr lang="en-IN" sz="2800" dirty="0"/>
              <a:t>Early and regular testing</a:t>
            </a:r>
          </a:p>
          <a:p>
            <a:pPr lvl="1" indent="-255600"/>
            <a:r>
              <a:rPr lang="en-IN" sz="2600" dirty="0"/>
              <a:t>Walkthrough: Review of specification or design document by small group of qualified people</a:t>
            </a:r>
          </a:p>
          <a:p>
            <a:pPr lvl="1" indent="-255600"/>
            <a:r>
              <a:rPr lang="en-IN" sz="2600" dirty="0"/>
              <a:t>Debugging: Process by which errors are eliminated</a:t>
            </a:r>
          </a:p>
        </p:txBody>
      </p:sp>
    </p:spTree>
    <p:extLst>
      <p:ext uri="{BB962C8B-B14F-4D97-AF65-F5344CB8AC3E}">
        <p14:creationId xmlns:p14="http://schemas.microsoft.com/office/powerpoint/2010/main" val="221884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507" y="346109"/>
            <a:ext cx="8229600" cy="1311128"/>
          </a:xfrm>
        </p:spPr>
        <p:txBody>
          <a:bodyPr>
            <a:spAutoFit/>
          </a:bodyPr>
          <a:lstStyle/>
          <a:p>
            <a:r>
              <a:rPr lang="en-IN" altLang="en-US" dirty="0"/>
              <a:t>Figure 8.1 Contemporary Security Challenges and Vulnerabilities</a:t>
            </a:r>
            <a:endParaRPr lang="en-US" sz="2800" dirty="0"/>
          </a:p>
        </p:txBody>
      </p:sp>
      <p:pic>
        <p:nvPicPr>
          <p:cNvPr id="6" name="Picture 5" descr="A diagram shows the common threats against contemporary information systems. The diagram shows the corporate servers connected to the client, or users, through communication lines at one end and to the corporate system linked to databases at the other end. The corporate system includes the hardware, operating system, and software. The security challenges at each level shown are as follows. For Client, the User, Unauthorized access and Errors. For Communication lines, Tapping, Sniffing, Message Alteration, Theft and fraud, and Radiation. For Corporate Servers, Hacking, Malware, Theft and fraud, Vandalism, and Denial-of-service attacks. For Corporate systems, Theft of data, Copying data, Alteration of data, Hardware failure, and Software failure."/>
          <p:cNvPicPr>
            <a:picLocks noChangeAspect="1"/>
          </p:cNvPicPr>
          <p:nvPr/>
        </p:nvPicPr>
        <p:blipFill rotWithShape="1">
          <a:blip r:embed="rId3" cstate="screen">
            <a:extLst>
              <a:ext uri="{28A0092B-C50C-407E-A947-70E740481C1C}">
                <a14:useLocalDpi xmlns:a14="http://schemas.microsoft.com/office/drawing/2010/main"/>
              </a:ext>
            </a:extLst>
          </a:blip>
          <a:srcRect t="-1" b="3779"/>
          <a:stretch/>
        </p:blipFill>
        <p:spPr>
          <a:xfrm>
            <a:off x="2008145" y="2057952"/>
            <a:ext cx="8175711" cy="3608870"/>
          </a:xfrm>
          <a:prstGeom prst="rect">
            <a:avLst/>
          </a:prstGeom>
        </p:spPr>
      </p:pic>
    </p:spTree>
    <p:extLst>
      <p:ext uri="{BB962C8B-B14F-4D97-AF65-F5344CB8AC3E}">
        <p14:creationId xmlns:p14="http://schemas.microsoft.com/office/powerpoint/2010/main" val="237139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Internet Vulnerabilities</a:t>
            </a:r>
            <a:endParaRPr lang="en-US" sz="2800" dirty="0"/>
          </a:p>
        </p:txBody>
      </p:sp>
      <p:sp>
        <p:nvSpPr>
          <p:cNvPr id="5" name="Content Placeholder 4"/>
          <p:cNvSpPr>
            <a:spLocks noGrp="1"/>
          </p:cNvSpPr>
          <p:nvPr>
            <p:ph idx="1"/>
          </p:nvPr>
        </p:nvSpPr>
        <p:spPr>
          <a:xfrm>
            <a:off x="1981200" y="1295392"/>
            <a:ext cx="8763000" cy="2905924"/>
          </a:xfrm>
        </p:spPr>
        <p:txBody>
          <a:bodyPr wrap="square">
            <a:spAutoFit/>
          </a:bodyPr>
          <a:lstStyle/>
          <a:p>
            <a:pPr indent="-255600"/>
            <a:r>
              <a:rPr lang="en-IN" sz="3200" dirty="0"/>
              <a:t>Network open to anyone</a:t>
            </a:r>
          </a:p>
          <a:p>
            <a:pPr lvl="1" indent="-255600"/>
            <a:r>
              <a:rPr lang="en-IN" sz="2800" dirty="0"/>
              <a:t>Size of Internet means abuses can have wide impact</a:t>
            </a:r>
          </a:p>
          <a:p>
            <a:pPr lvl="1" indent="-255600"/>
            <a:r>
              <a:rPr lang="en-IN" sz="2800" dirty="0"/>
              <a:t>Use of fixed Internet addresses with cable / </a:t>
            </a:r>
            <a:r>
              <a:rPr lang="en-IN" sz="2800" spc="-300" dirty="0"/>
              <a:t>D S</a:t>
            </a:r>
            <a:r>
              <a:rPr lang="en-IN" sz="2800" spc="-350" dirty="0"/>
              <a:t> L</a:t>
            </a:r>
            <a:r>
              <a:rPr lang="en-IN" sz="2800" dirty="0"/>
              <a:t> modems creates fixed targets for hackers</a:t>
            </a:r>
          </a:p>
          <a:p>
            <a:pPr indent="-255600"/>
            <a:r>
              <a:rPr lang="en-IN" sz="3200" dirty="0"/>
              <a:t>Email, P2P </a:t>
            </a:r>
            <a:r>
              <a:rPr lang="en-US" sz="2800" dirty="0"/>
              <a:t>file-sharing programs</a:t>
            </a:r>
            <a:r>
              <a:rPr lang="en-IN" sz="3200" dirty="0"/>
              <a:t>, </a:t>
            </a:r>
            <a:r>
              <a:rPr lang="en-IN" sz="3200" spc="-350" dirty="0"/>
              <a:t>I M</a:t>
            </a:r>
          </a:p>
          <a:p>
            <a:pPr lvl="1" indent="-255600"/>
            <a:r>
              <a:rPr lang="en-IN" sz="3200" dirty="0"/>
              <a:t>Attachments with malicious software</a:t>
            </a:r>
          </a:p>
        </p:txBody>
      </p:sp>
    </p:spTree>
    <p:extLst>
      <p:ext uri="{BB962C8B-B14F-4D97-AF65-F5344CB8AC3E}">
        <p14:creationId xmlns:p14="http://schemas.microsoft.com/office/powerpoint/2010/main" val="217478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379981"/>
            <a:ext cx="8229600" cy="701731"/>
          </a:xfrm>
        </p:spPr>
        <p:txBody>
          <a:bodyPr>
            <a:spAutoFit/>
          </a:bodyPr>
          <a:lstStyle/>
          <a:p>
            <a:r>
              <a:rPr lang="en-US" altLang="en-US" dirty="0"/>
              <a:t>Wireless Security Challenges</a:t>
            </a:r>
            <a:endParaRPr lang="en-US" sz="2800" dirty="0"/>
          </a:p>
        </p:txBody>
      </p:sp>
      <p:sp>
        <p:nvSpPr>
          <p:cNvPr id="5" name="Content Placeholder 4"/>
          <p:cNvSpPr>
            <a:spLocks noGrp="1"/>
          </p:cNvSpPr>
          <p:nvPr>
            <p:ph idx="1"/>
          </p:nvPr>
        </p:nvSpPr>
        <p:spPr>
          <a:xfrm>
            <a:off x="1981200" y="1295393"/>
            <a:ext cx="8229600" cy="4031360"/>
          </a:xfrm>
        </p:spPr>
        <p:txBody>
          <a:bodyPr>
            <a:spAutoFit/>
          </a:bodyPr>
          <a:lstStyle/>
          <a:p>
            <a:pPr indent="-255600"/>
            <a:r>
              <a:rPr lang="en-IN" sz="2800" dirty="0"/>
              <a:t>WIFI frequency bands easy to scan</a:t>
            </a:r>
          </a:p>
          <a:p>
            <a:pPr indent="-255600"/>
            <a:r>
              <a:rPr lang="en-IN" sz="2800" spc="-350" dirty="0"/>
              <a:t>S </a:t>
            </a:r>
            <a:r>
              <a:rPr lang="en-IN" sz="2800" spc="-350" dirty="0" err="1"/>
              <a:t>S</a:t>
            </a:r>
            <a:r>
              <a:rPr lang="en-IN" sz="2800" spc="-350" dirty="0"/>
              <a:t> I </a:t>
            </a:r>
            <a:r>
              <a:rPr lang="en-IN" sz="2800" spc="-100" dirty="0"/>
              <a:t>Ds</a:t>
            </a:r>
            <a:r>
              <a:rPr lang="en-IN" sz="2800" dirty="0"/>
              <a:t> (service set identifiers)</a:t>
            </a:r>
          </a:p>
          <a:p>
            <a:pPr lvl="1" indent="-255600"/>
            <a:r>
              <a:rPr lang="en-IN" sz="2800" dirty="0"/>
              <a:t>Identify access points, broadcast multiple times, can be identified by sniffer programs</a:t>
            </a:r>
          </a:p>
          <a:p>
            <a:pPr indent="-255600"/>
            <a:r>
              <a:rPr lang="en-IN" sz="2800" dirty="0"/>
              <a:t>War driving</a:t>
            </a:r>
          </a:p>
          <a:p>
            <a:pPr lvl="1" indent="-255600"/>
            <a:r>
              <a:rPr lang="en-IN" sz="2800" dirty="0"/>
              <a:t>Eavesdroppers drive by buildings and try to detect </a:t>
            </a:r>
            <a:br>
              <a:rPr lang="en-IN" sz="2800" dirty="0"/>
            </a:br>
            <a:r>
              <a:rPr lang="en-IN" sz="2800" spc="-350" dirty="0"/>
              <a:t>S </a:t>
            </a:r>
            <a:r>
              <a:rPr lang="en-IN" sz="2800" spc="-350" dirty="0" err="1"/>
              <a:t>S</a:t>
            </a:r>
            <a:r>
              <a:rPr lang="en-IN" sz="2800" spc="-350" dirty="0"/>
              <a:t> I D</a:t>
            </a:r>
            <a:r>
              <a:rPr lang="en-IN" sz="2800" dirty="0"/>
              <a:t> and gain access to network and resources</a:t>
            </a:r>
          </a:p>
          <a:p>
            <a:pPr lvl="1" indent="-255600"/>
            <a:r>
              <a:rPr lang="en-IN" sz="2800" dirty="0"/>
              <a:t>Once access point is breached, intruder can gain access to networked drives and files</a:t>
            </a:r>
          </a:p>
        </p:txBody>
      </p:sp>
    </p:spTree>
    <p:extLst>
      <p:ext uri="{BB962C8B-B14F-4D97-AF65-F5344CB8AC3E}">
        <p14:creationId xmlns:p14="http://schemas.microsoft.com/office/powerpoint/2010/main" val="370739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0725" y="383642"/>
            <a:ext cx="8229600" cy="701731"/>
          </a:xfrm>
        </p:spPr>
        <p:txBody>
          <a:bodyPr>
            <a:spAutoFit/>
          </a:bodyPr>
          <a:lstStyle/>
          <a:p>
            <a:r>
              <a:rPr lang="en-IN" altLang="en-US" dirty="0"/>
              <a:t>Figure 8.2 Wi-Fi Security Challenges</a:t>
            </a:r>
            <a:endParaRPr lang="en-US" sz="2800" dirty="0"/>
          </a:p>
        </p:txBody>
      </p:sp>
      <p:pic>
        <p:nvPicPr>
          <p:cNvPr id="7" name="Picture 6" descr="A diagram shows a legitimate user using a Wi-Fi device with an intruder shown between them. The arrows between the legitimate user and the Wi-Fi device are labeled as, Authentication request, Challenge, Response, and Success."/>
          <p:cNvPicPr>
            <a:picLocks noChangeAspect="1"/>
          </p:cNvPicPr>
          <p:nvPr/>
        </p:nvPicPr>
        <p:blipFill rotWithShape="1">
          <a:blip r:embed="rId3" cstate="screen">
            <a:extLst>
              <a:ext uri="{28A0092B-C50C-407E-A947-70E740481C1C}">
                <a14:useLocalDpi xmlns:a14="http://schemas.microsoft.com/office/drawing/2010/main"/>
              </a:ext>
            </a:extLst>
          </a:blip>
          <a:srcRect b="3462"/>
          <a:stretch/>
        </p:blipFill>
        <p:spPr>
          <a:xfrm>
            <a:off x="3526368" y="1265815"/>
            <a:ext cx="5139262" cy="5126470"/>
          </a:xfrm>
          <a:prstGeom prst="rect">
            <a:avLst/>
          </a:prstGeom>
        </p:spPr>
      </p:pic>
    </p:spTree>
    <p:extLst>
      <p:ext uri="{BB962C8B-B14F-4D97-AF65-F5344CB8AC3E}">
        <p14:creationId xmlns:p14="http://schemas.microsoft.com/office/powerpoint/2010/main" val="174057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84D6-F958-4AF6-A190-6B4E03AE7079}"/>
              </a:ext>
            </a:extLst>
          </p:cNvPr>
          <p:cNvSpPr>
            <a:spLocks noGrp="1"/>
          </p:cNvSpPr>
          <p:nvPr>
            <p:ph type="title"/>
          </p:nvPr>
        </p:nvSpPr>
        <p:spPr/>
        <p:txBody>
          <a:bodyPr/>
          <a:lstStyle/>
          <a:p>
            <a:r>
              <a:rPr lang="en-US" dirty="0"/>
              <a:t>Sony PlayStation hacked</a:t>
            </a:r>
            <a:br>
              <a:rPr lang="en-US" dirty="0"/>
            </a:br>
            <a:endParaRPr lang="en-US" dirty="0"/>
          </a:p>
        </p:txBody>
      </p:sp>
      <p:sp>
        <p:nvSpPr>
          <p:cNvPr id="3" name="Content Placeholder 2">
            <a:extLst>
              <a:ext uri="{FF2B5EF4-FFF2-40B4-BE49-F238E27FC236}">
                <a16:creationId xmlns:a16="http://schemas.microsoft.com/office/drawing/2014/main" id="{9FBFDE30-D1BC-40AC-9751-BF667991BB1C}"/>
              </a:ext>
            </a:extLst>
          </p:cNvPr>
          <p:cNvSpPr>
            <a:spLocks noGrp="1"/>
          </p:cNvSpPr>
          <p:nvPr>
            <p:ph idx="1"/>
          </p:nvPr>
        </p:nvSpPr>
        <p:spPr/>
        <p:txBody>
          <a:bodyPr/>
          <a:lstStyle/>
          <a:p>
            <a:r>
              <a:rPr lang="en-US" u="sng" dirty="0">
                <a:hlinkClick r:id="rId2"/>
              </a:rPr>
              <a:t>https://www.youtube.com/watch?v=GgQlTNIl0-E</a:t>
            </a:r>
            <a:endParaRPr lang="en-US" dirty="0"/>
          </a:p>
          <a:p>
            <a:endParaRPr lang="en-US" dirty="0"/>
          </a:p>
        </p:txBody>
      </p:sp>
    </p:spTree>
    <p:extLst>
      <p:ext uri="{BB962C8B-B14F-4D97-AF65-F5344CB8AC3E}">
        <p14:creationId xmlns:p14="http://schemas.microsoft.com/office/powerpoint/2010/main" val="50253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3810</Words>
  <Application>Microsoft Office PowerPoint</Application>
  <PresentationFormat>Widescreen</PresentationFormat>
  <Paragraphs>336</Paragraphs>
  <Slides>40</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 Securing Information Systems    </vt:lpstr>
      <vt:lpstr>Learning Objectives</vt:lpstr>
      <vt:lpstr>Why Systems are Vulnerable</vt:lpstr>
      <vt:lpstr>Why Systems are Vulnerable</vt:lpstr>
      <vt:lpstr>Figure 8.1 Contemporary Security Challenges and Vulnerabilities</vt:lpstr>
      <vt:lpstr>Internet Vulnerabilities</vt:lpstr>
      <vt:lpstr>Wireless Security Challenges</vt:lpstr>
      <vt:lpstr>Figure 8.2 Wi-Fi Security Challenges</vt:lpstr>
      <vt:lpstr>Sony PlayStation hacked </vt:lpstr>
      <vt:lpstr>Malicious Software:</vt:lpstr>
      <vt:lpstr>Malicious Software: Viruses, Worms, Trojan Horses, and Spyware</vt:lpstr>
      <vt:lpstr>Malicious Software:</vt:lpstr>
      <vt:lpstr>Interactive Session Technology – WannaCry and the SWIFT System Hacking Attacks: Theft on a Worldwide Scale</vt:lpstr>
      <vt:lpstr>Hackers and Computer Crime (1 of 3)</vt:lpstr>
      <vt:lpstr>Hackers and Computer Crime (2 of 3)</vt:lpstr>
      <vt:lpstr>Hackers and Computer Crime (3 of 3)</vt:lpstr>
      <vt:lpstr>Internal Threats: Employees</vt:lpstr>
      <vt:lpstr>Software Vulnerability</vt:lpstr>
      <vt:lpstr>What is the Business Value of Security and Control?</vt:lpstr>
      <vt:lpstr>1- Legal and Regulatory Requirements for Electronic Records Management</vt:lpstr>
      <vt:lpstr>2- Electronic Evidence and Computer Forensics</vt:lpstr>
      <vt:lpstr>Components Information Systems Controls</vt:lpstr>
      <vt:lpstr>Risk Assessment</vt:lpstr>
      <vt:lpstr>Table 8.5 Online Order Processing Risk Assessment</vt:lpstr>
      <vt:lpstr>Security Policy</vt:lpstr>
      <vt:lpstr>Figure 8.3 Access Rules for a Personnel System</vt:lpstr>
      <vt:lpstr>Disaster Recovery Planning and Business Continuity Planning</vt:lpstr>
      <vt:lpstr>PowerPoint Presentation</vt:lpstr>
      <vt:lpstr>PowerPoint Presentation</vt:lpstr>
      <vt:lpstr>The Role of Auditing</vt:lpstr>
      <vt:lpstr>Figure 8.4 Sample Auditor’s List of Control Weaknesses</vt:lpstr>
      <vt:lpstr>Tools and Technologies for Safeguarding Information Systems   (1 of 3)</vt:lpstr>
      <vt:lpstr>Tools and Technologies for Safeguarding Information Systems    (2 of 3)</vt:lpstr>
      <vt:lpstr>Figure 8.5 A Corporate Firewall</vt:lpstr>
      <vt:lpstr>Tools and Technologies for Safeguarding Information Systems    (3 of 3)</vt:lpstr>
      <vt:lpstr>Encryption and Public Key Infrastructure</vt:lpstr>
      <vt:lpstr>Figure 8.6 Public Key Encryption</vt:lpstr>
      <vt:lpstr>Security Issues for Cloud Computing and the Mobile Digital Platform (1 of 2)</vt:lpstr>
      <vt:lpstr>Security Issues for Cloud Computing and the Mobile Digital Platform (2 of 2)</vt:lpstr>
      <vt:lpstr>Ensuring Software Quality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Securing Information Systems    </dc:title>
  <dc:creator>abazarah2015@gmail.com</dc:creator>
  <cp:lastModifiedBy>abazarah2015@gmail.com</cp:lastModifiedBy>
  <cp:revision>35</cp:revision>
  <dcterms:created xsi:type="dcterms:W3CDTF">2019-10-28T17:36:59Z</dcterms:created>
  <dcterms:modified xsi:type="dcterms:W3CDTF">2020-04-08T18:51:27Z</dcterms:modified>
</cp:coreProperties>
</file>