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506" r:id="rId2"/>
    <p:sldId id="561" r:id="rId3"/>
    <p:sldId id="564" r:id="rId4"/>
    <p:sldId id="565" r:id="rId5"/>
    <p:sldId id="531" r:id="rId6"/>
    <p:sldId id="566" r:id="rId7"/>
    <p:sldId id="567" r:id="rId8"/>
    <p:sldId id="568" r:id="rId9"/>
    <p:sldId id="569" r:id="rId10"/>
    <p:sldId id="570" r:id="rId11"/>
    <p:sldId id="571" r:id="rId12"/>
    <p:sldId id="610" r:id="rId13"/>
    <p:sldId id="572" r:id="rId14"/>
    <p:sldId id="607" r:id="rId15"/>
    <p:sldId id="573" r:id="rId16"/>
    <p:sldId id="606" r:id="rId17"/>
    <p:sldId id="574" r:id="rId18"/>
    <p:sldId id="575" r:id="rId19"/>
    <p:sldId id="612" r:id="rId20"/>
    <p:sldId id="611" r:id="rId21"/>
    <p:sldId id="576" r:id="rId22"/>
    <p:sldId id="577" r:id="rId23"/>
    <p:sldId id="608" r:id="rId24"/>
    <p:sldId id="578" r:id="rId25"/>
    <p:sldId id="583" r:id="rId26"/>
    <p:sldId id="609" r:id="rId27"/>
    <p:sldId id="585" r:id="rId28"/>
    <p:sldId id="586" r:id="rId29"/>
    <p:sldId id="589" r:id="rId30"/>
    <p:sldId id="590" r:id="rId31"/>
    <p:sldId id="592" r:id="rId32"/>
    <p:sldId id="591" r:id="rId33"/>
    <p:sldId id="594" r:id="rId34"/>
    <p:sldId id="595" r:id="rId35"/>
    <p:sldId id="596" r:id="rId36"/>
    <p:sldId id="597" r:id="rId37"/>
    <p:sldId id="598" r:id="rId38"/>
    <p:sldId id="6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85484" autoAdjust="0"/>
  </p:normalViewPr>
  <p:slideViewPr>
    <p:cSldViewPr snapToGrid="0">
      <p:cViewPr varScale="1">
        <p:scale>
          <a:sx n="57" d="100"/>
          <a:sy n="57" d="100"/>
        </p:scale>
        <p:origin x="117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96183-806E-474E-B63C-88BDC3924377}" type="datetimeFigureOut">
              <a:rPr lang="en-US" smtClean="0"/>
              <a:t>3/25/2020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90934-2559-4836-8E98-08768DA81AEE}" type="slidenum">
              <a:rPr lang="en-US" smtClean="0"/>
              <a:t>‹#›</a:t>
            </a:fld>
            <a:endParaRPr lang="en-US"/>
          </a:p>
        </p:txBody>
      </p:sp>
    </p:spTree>
    <p:extLst>
      <p:ext uri="{BB962C8B-B14F-4D97-AF65-F5344CB8AC3E}">
        <p14:creationId xmlns:p14="http://schemas.microsoft.com/office/powerpoint/2010/main" val="3143909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7.3,</a:t>
            </a:r>
            <a:r>
              <a:rPr lang="en-US" altLang="en-US" baseline="0" dirty="0"/>
              <a:t> Page 236.</a:t>
            </a:r>
          </a:p>
          <a:p>
            <a:r>
              <a:rPr lang="en-US" sz="1200" b="0" i="1" u="none" strike="noStrike" kern="1200" cap="none" baseline="0" dirty="0">
                <a:solidFill>
                  <a:schemeClr val="tx1"/>
                </a:solidFill>
                <a:latin typeface="+mn-lt"/>
                <a:ea typeface="Arial"/>
                <a:cs typeface="Arial"/>
                <a:sym typeface="Arial"/>
              </a:rPr>
              <a:t>Data are grouped into small packets, which are transmitted independently over various communications channels and reassembled at their final destination.</a:t>
            </a:r>
            <a:endParaRPr lang="en-US" altLang="en-US" i="1"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how packet switching works, showing a message being split into three packets, sent along different routes, and then reassembled at the destination. Note that each packet contains a packet number, message number, and destination.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7.4,</a:t>
            </a:r>
            <a:r>
              <a:rPr lang="en-US" altLang="en-US" baseline="0" dirty="0"/>
              <a:t> Page 237.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0" i="0" u="none" strike="noStrike" kern="1200" cap="none" baseline="0" dirty="0">
              <a:solidFill>
                <a:schemeClr val="tx1"/>
              </a:solidFill>
              <a:latin typeface="+mn-lt"/>
              <a:ea typeface="Arial"/>
              <a:cs typeface="Arial"/>
              <a:sym typeface="Arial"/>
            </a:endParaRPr>
          </a:p>
          <a:p>
            <a:r>
              <a:rPr lang="en-US" sz="1200" b="0" i="1" u="none" strike="noStrike" kern="1200" cap="none" baseline="0" dirty="0">
                <a:solidFill>
                  <a:schemeClr val="tx1"/>
                </a:solidFill>
                <a:latin typeface="+mn-lt"/>
                <a:ea typeface="Arial"/>
                <a:cs typeface="Arial"/>
                <a:sym typeface="Arial"/>
              </a:rPr>
              <a:t>This figure illustrates the four layers of the TCP/IP reference model for communications.</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four layers of the DOD reference model for TCP/IP.  Note that what happens when computer A sends a message to computer B is that the data that computer A creates is transferred within that computer from the application layer to subsequent layers in sequence. In this process it is split into packets, and information is added at each stage, ultimately translating the packets into a form that can be transferred over the network interface. After traveling over the network interface, the packets are reassembled at the recipient computer, from the network interface layer up, ultimately for use by the application layer.</a:t>
            </a:r>
            <a:endParaRPr lang="en-US" altLang="en-US" baseline="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7.5,</a:t>
            </a:r>
            <a:r>
              <a:rPr lang="en-US" altLang="en-US" baseline="0" dirty="0"/>
              <a:t> Page 238.</a:t>
            </a:r>
          </a:p>
          <a:p>
            <a:r>
              <a:rPr lang="en-US" sz="1200" b="0" i="1" u="none" strike="noStrike" kern="1200" cap="none" baseline="0" dirty="0">
                <a:solidFill>
                  <a:schemeClr val="tx1"/>
                </a:solidFill>
                <a:latin typeface="+mn-lt"/>
                <a:ea typeface="Arial"/>
                <a:cs typeface="Arial"/>
                <a:sym typeface="Arial"/>
              </a:rPr>
              <a:t>A modem is a device that translates digital signals into analog form (and vice versa) so that computers can transmit data over analog networks such as telephone and cable networks.</a:t>
            </a:r>
            <a:endParaRPr lang="en-US" altLang="en-US" i="1"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differences between digital and analog signals, and shows how digital signals can be sent to other computers over analog cables such as telephone and cable lines that</a:t>
            </a:r>
            <a:r>
              <a:rPr lang="en-US" altLang="en-US" baseline="0" dirty="0">
                <a:latin typeface="Times New Roman" panose="02020603050405020304" pitchFamily="18" charset="0"/>
              </a:rPr>
              <a:t> </a:t>
            </a:r>
            <a:r>
              <a:rPr lang="en-US" altLang="en-US" dirty="0">
                <a:latin typeface="Times New Roman" panose="02020603050405020304" pitchFamily="18" charset="0"/>
              </a:rPr>
              <a:t>are analog. Note that digital signals are representations of the two binary digits, 0 and 1, and are represented logically as on and off electrical pulses (in reality as different voltages). Ask students what MODEM stands for.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7.6,</a:t>
            </a:r>
            <a:r>
              <a:rPr lang="en-US" altLang="en-US" baseline="0" dirty="0"/>
              <a:t> Page 241.</a:t>
            </a:r>
          </a:p>
          <a:p>
            <a:r>
              <a:rPr lang="en-US" sz="1200" b="0" i="1" u="none" strike="noStrike" kern="1200" cap="none" baseline="0" dirty="0">
                <a:solidFill>
                  <a:schemeClr val="tx1"/>
                </a:solidFill>
                <a:latin typeface="+mn-lt"/>
                <a:ea typeface="Arial"/>
                <a:cs typeface="Arial"/>
                <a:sym typeface="Arial"/>
              </a:rPr>
              <a:t>Domain Name System is a hierarchical system with a root domain, top-level domains, second-level domains, and host computers at the third level.</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describes how the domain name system works. Note that the </a:t>
            </a:r>
            <a:r>
              <a:rPr lang="ja-JP" altLang="en-US" dirty="0">
                <a:latin typeface="Times New Roman" panose="02020603050405020304" pitchFamily="18" charset="0"/>
              </a:rPr>
              <a:t>“</a:t>
            </a:r>
            <a:r>
              <a:rPr lang="en-US" altLang="ja-JP" dirty="0">
                <a:latin typeface="Times New Roman" panose="02020603050405020304" pitchFamily="18" charset="0"/>
              </a:rPr>
              <a:t>root</a:t>
            </a:r>
            <a:r>
              <a:rPr lang="ja-JP" altLang="en-US" dirty="0">
                <a:latin typeface="Times New Roman" panose="02020603050405020304" pitchFamily="18" charset="0"/>
              </a:rPr>
              <a:t>”</a:t>
            </a:r>
            <a:r>
              <a:rPr lang="en-US" altLang="ja-JP" dirty="0">
                <a:latin typeface="Times New Roman" panose="02020603050405020304" pitchFamily="18" charset="0"/>
              </a:rPr>
              <a:t> domain is the period that is used before the top-level domain, such as .</a:t>
            </a:r>
            <a:r>
              <a:rPr lang="en-US" altLang="ja-JP" dirty="0" err="1">
                <a:latin typeface="Times New Roman" panose="02020603050405020304" pitchFamily="18" charset="0"/>
              </a:rPr>
              <a:t>edu</a:t>
            </a:r>
            <a:r>
              <a:rPr lang="en-US" altLang="ja-JP" dirty="0">
                <a:latin typeface="Times New Roman" panose="02020603050405020304" pitchFamily="18" charset="0"/>
              </a:rPr>
              <a:t> or .com. Give students an example Internet address, such as myserver.myspace.com and ask them what the top-, second-, and third-level domains are.</a:t>
            </a:r>
            <a:endParaRPr lang="en-US" altLang="en-US" baseline="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7.9, Page 246.</a:t>
            </a:r>
          </a:p>
          <a:p>
            <a:r>
              <a:rPr lang="en-US" i="1" dirty="0">
                <a:ea typeface="Arial"/>
                <a:cs typeface="Arial"/>
                <a:sym typeface="Arial"/>
              </a:rPr>
              <a:t>A VoIP phone call digitizes and breaks up a voice message into data packets that may travel along different routes before being reassembled at the final destination. A processor nearest the call’s destination, called a gateway, arranges the packets in the proper order and directs them to the telephone number of the receiver or the IP address of the receiving computer.</a:t>
            </a:r>
          </a:p>
          <a:p>
            <a:endParaRPr lang="en-US" dirty="0">
              <a:ea typeface="Arial"/>
              <a:cs typeface="Arial"/>
              <a:sym typeface="Arial"/>
            </a:endParaRPr>
          </a:p>
          <a:p>
            <a:pPr lvl="0">
              <a:defRPr/>
            </a:pPr>
            <a:r>
              <a:rPr lang="en-US" altLang="en-US" dirty="0">
                <a:latin typeface="Times New Roman" panose="02020603050405020304" pitchFamily="18" charset="0"/>
              </a:rPr>
              <a:t>This graphic shows how VoIP works. The voice messages are digitized and transported over the Internet in the same packet-switching method as traditional Internet data. Gateways are simply computers (network devices) that maintain the interface with the Internet in a firm.</a:t>
            </a:r>
            <a:endParaRPr lang="en-US"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endParaRPr lang="en-US" altLang="ja-JP"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7.11, Page 251.</a:t>
            </a:r>
          </a:p>
          <a:p>
            <a:r>
              <a:rPr lang="en-US" i="1" dirty="0">
                <a:ea typeface="Arial"/>
                <a:cs typeface="Arial"/>
                <a:sym typeface="Arial"/>
              </a:rPr>
              <a:t>Google is the world’s most popular search engine.</a:t>
            </a:r>
          </a:p>
          <a:p>
            <a:endParaRPr lang="en-US" altLang="en-US" dirty="0">
              <a:ea typeface="Arial"/>
              <a:cs typeface="Arial"/>
              <a:sym typeface="Arial"/>
            </a:endParaRPr>
          </a:p>
          <a:p>
            <a:pPr lvl="0">
              <a:defRPr/>
            </a:pPr>
            <a:r>
              <a:rPr lang="en-US" altLang="en-US" dirty="0">
                <a:latin typeface="Times New Roman" panose="02020603050405020304" pitchFamily="18" charset="0"/>
              </a:rPr>
              <a:t>This graphic ranks the major search engines according to popularity, or percentage of total number of searches performed. Google is a clear favorite. Is this due to the superiority of their search engine results or does it involve other factors such as their clean interface, or their reach, which makes their ad platform more valuable to advertisers? Poll your class about the search engines they use.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endParaRPr lang="en-US" altLang="en-US"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7.1, Page 234.</a:t>
            </a:r>
          </a:p>
          <a:p>
            <a:r>
              <a:rPr lang="en-US" i="1" dirty="0">
                <a:ea typeface="Arial"/>
                <a:cs typeface="Arial"/>
                <a:sym typeface="Arial"/>
              </a:rPr>
              <a:t>Illustrated here is a simple computer network consisting of computers, a network operating system (NOS) residing on a dedicated server computer, cable (wiring) connecting the devices, switches, and a router.</a:t>
            </a:r>
          </a:p>
          <a:p>
            <a:endParaRPr lang="en-US" altLang="en-US" dirty="0">
              <a:ea typeface="Arial"/>
              <a:cs typeface="Arial"/>
              <a:sym typeface="Arial"/>
            </a:endParaRPr>
          </a:p>
          <a:p>
            <a:r>
              <a:rPr lang="en-US" altLang="en-US" dirty="0">
                <a:latin typeface="Times New Roman" panose="02020603050405020304" pitchFamily="18" charset="0"/>
              </a:rPr>
              <a:t>Although the NOS is shown as part of the server, note that, depending on the type of software, an NOS may also be designed to reside on client computers (these are called peer-to-peer networks). Do some students have a home computer network? Ask them to describe the elements of the network.</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7.2, Page 235.</a:t>
            </a:r>
          </a:p>
          <a:p>
            <a:r>
              <a:rPr lang="en-US" i="1" dirty="0">
                <a:ea typeface="Arial"/>
                <a:cs typeface="Arial"/>
                <a:sym typeface="Arial"/>
              </a:rPr>
              <a:t>Today’s corporate network infrastructure is a collection of many networks from the public switched telephone network, to the Internet, to corporate local area networks linking workgroups, departments, or office floors.</a:t>
            </a:r>
            <a:endParaRPr lang="en-US" altLang="en-US" i="1" dirty="0"/>
          </a:p>
          <a:p>
            <a:pPr lvl="0">
              <a:defRPr/>
            </a:pPr>
            <a:endParaRPr lang="en-US" altLang="en-US" dirty="0"/>
          </a:p>
          <a:p>
            <a:r>
              <a:rPr lang="en-US" altLang="en-US" dirty="0">
                <a:latin typeface="Times New Roman" panose="02020603050405020304" pitchFamily="18" charset="0"/>
              </a:rPr>
              <a:t>This graphic illustrates the components of a large company</a:t>
            </a:r>
            <a:r>
              <a:rPr lang="en-US" altLang="ja-JP" dirty="0">
                <a:latin typeface="Times New Roman" panose="02020603050405020304" pitchFamily="18" charset="0"/>
              </a:rPr>
              <a:t>’s network. Note the difference between the wireless LAN, which allows wireless access within the office, and the mobile Wi-Fi network, which allows Internet access to employees outside of offices. The advantage of telephone-based wireless systems is that they do not require a Wi-Fi hotspot to work, and in fact can connect users to the entire globe through their telephone networks. Cable networks</a:t>
            </a:r>
            <a:r>
              <a:rPr lang="en-US" altLang="ja-JP"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rPr>
              <a:t>major competitors of telephone company Internet providers</a:t>
            </a:r>
            <a:r>
              <a:rPr lang="en-US" altLang="ja-JP" dirty="0">
                <a:latin typeface="Times New Roman" panose="02020603050405020304" pitchFamily="18" charset="0"/>
                <a:cs typeface="Times New Roman" panose="02020603050405020304" pitchFamily="18" charset="0"/>
              </a:rPr>
              <a:t>—have recently developed a </a:t>
            </a:r>
            <a:r>
              <a:rPr lang="en-US" altLang="ja-JP" dirty="0">
                <a:latin typeface="Times New Roman" panose="02020603050405020304" pitchFamily="18" charset="0"/>
              </a:rPr>
              <a:t>mobile option. Optimum Cable (Comcast) has installed neighborhood Wi-Fi hot spots, allowing cable subscribers wireless access to the Internet.</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latin typeface="Times New Roman" panose="02020603050405020304" pitchFamily="18" charset="0"/>
              </a:rPr>
              <a:t>This slide continues the discussion of the three main networking technologies today, looking at the second, packet switching. Note that circuit-switched networks were expensive and wasted available communications capacity</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rPr>
              <a:t>the circuit had to be maintained whether data was being sent or not. It is also important to note that packet switching enables packets to follow many different paths. What is the advantage of this capability?  If one path is blocked due to an accident or power failure, the data will automatically be shifted by routers to open paths. However, in truly massive outages like the September 11, 2011 attack on the World Trade Center, nearby metropolitan servers were knocked out, and for a period of several days, Internet access was limited in the New York Metropolitan area. The notion that packet switching networks would survive a nuclear attack is highly unlikely.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FD10-4B2B-471D-8CC7-C2A0ED3A7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99A889-1360-44FD-92F7-210DBD343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379A1E-6208-4445-9E08-8FBA4FA5A097}"/>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5" name="Footer Placeholder 4">
            <a:extLst>
              <a:ext uri="{FF2B5EF4-FFF2-40B4-BE49-F238E27FC236}">
                <a16:creationId xmlns:a16="http://schemas.microsoft.com/office/drawing/2014/main" id="{7F888F0F-E525-49BB-BA15-5E0AA2EF8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C0C5-C2A1-4801-8C8E-8CBAF711D441}"/>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48056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2420-9D85-47E3-96A4-D2D8EB66F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6FAD39-76BD-4243-BE72-06051794D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386EB-CA6E-45DC-9B18-F638743A1B3F}"/>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5" name="Footer Placeholder 4">
            <a:extLst>
              <a:ext uri="{FF2B5EF4-FFF2-40B4-BE49-F238E27FC236}">
                <a16:creationId xmlns:a16="http://schemas.microsoft.com/office/drawing/2014/main" id="{9DC62772-D5F5-4AF4-9308-4E2DE5C5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6B1EA-DE3A-4280-A172-9AAA58F2DCAE}"/>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205943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E021A-8B0A-4AB6-B8E8-9F35954961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2091F1-759D-403A-9ABB-7B3FADF0C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12D91-F153-491F-B20E-34B80CE103CF}"/>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5" name="Footer Placeholder 4">
            <a:extLst>
              <a:ext uri="{FF2B5EF4-FFF2-40B4-BE49-F238E27FC236}">
                <a16:creationId xmlns:a16="http://schemas.microsoft.com/office/drawing/2014/main" id="{DED141CE-5B6F-438A-BBD0-DE6681BF7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589DF-E0B0-4A3D-941E-F8EFAD00928B}"/>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3513012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006780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8"/>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434395"/>
            <a:ext cx="1224000" cy="279915"/>
          </a:xfrm>
          <a:prstGeom prst="rect">
            <a:avLst/>
          </a:prstGeom>
        </p:spPr>
      </p:pic>
    </p:spTree>
    <p:extLst>
      <p:ext uri="{BB962C8B-B14F-4D97-AF65-F5344CB8AC3E}">
        <p14:creationId xmlns:p14="http://schemas.microsoft.com/office/powerpoint/2010/main" val="58209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46FC-1F01-47F5-AABC-50D643498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73D7B-F449-4E48-8A38-34243EDCAB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5700D-08C7-4948-9C93-9844D151FE1B}"/>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5" name="Footer Placeholder 4">
            <a:extLst>
              <a:ext uri="{FF2B5EF4-FFF2-40B4-BE49-F238E27FC236}">
                <a16:creationId xmlns:a16="http://schemas.microsoft.com/office/drawing/2014/main" id="{FB0D65E5-CB09-4F5D-9F6E-546D32476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F5D6C-7FED-4ECA-8348-3C3B41252942}"/>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153899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7A64-5EDB-4B5F-AACB-BD7E59CE6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82584C-B422-47FD-8B1F-A1459112C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14A449-0D31-405C-8823-4EF28F923034}"/>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5" name="Footer Placeholder 4">
            <a:extLst>
              <a:ext uri="{FF2B5EF4-FFF2-40B4-BE49-F238E27FC236}">
                <a16:creationId xmlns:a16="http://schemas.microsoft.com/office/drawing/2014/main" id="{DAE65579-3343-4D6E-94A4-8B133EB7A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BBC01-4F88-48B7-A216-0A57BC9AE3BB}"/>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11194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A5D5-481F-4BD0-9DB0-21B9A3FD4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1C7A0-FA2F-46C4-A45F-1D59F50D95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DE7D8-0EC3-4BCB-8F38-8AA7E09345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90BB41-CEDD-4305-940C-ADE5B52DC4F5}"/>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6" name="Footer Placeholder 5">
            <a:extLst>
              <a:ext uri="{FF2B5EF4-FFF2-40B4-BE49-F238E27FC236}">
                <a16:creationId xmlns:a16="http://schemas.microsoft.com/office/drawing/2014/main" id="{4CA21B8D-348F-4A66-8D97-902D93086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D87EA-0F09-4AC6-983B-54982839DF37}"/>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200623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A5A0-8CD4-4A40-87E6-33A6240884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787A08-FB41-49E2-957C-6E395153F1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9ED87-CF10-4ACD-AAF6-61B4DA2374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273948-719F-4EB3-A665-DE3A565BEF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22565-B5BD-4AE5-8663-68394BB7B1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79D6C4-35D2-4408-8D31-85558836BEE0}"/>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8" name="Footer Placeholder 7">
            <a:extLst>
              <a:ext uri="{FF2B5EF4-FFF2-40B4-BE49-F238E27FC236}">
                <a16:creationId xmlns:a16="http://schemas.microsoft.com/office/drawing/2014/main" id="{C25897B1-E93F-450C-85C2-0775F1876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F465F-A34F-48EE-8893-56F08A62DD07}"/>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30737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2C84-358F-453F-872A-AEEAD17097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E1B5C-D6F5-47CE-8FC3-D261DB7F2F0C}"/>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4" name="Footer Placeholder 3">
            <a:extLst>
              <a:ext uri="{FF2B5EF4-FFF2-40B4-BE49-F238E27FC236}">
                <a16:creationId xmlns:a16="http://schemas.microsoft.com/office/drawing/2014/main" id="{91F165D6-CB61-4F09-BD3A-BA9374F03C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14D78-1623-493C-A794-2F58E528F462}"/>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258211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32772-D6A5-40B0-845B-EBB36B301F24}"/>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3" name="Footer Placeholder 2">
            <a:extLst>
              <a:ext uri="{FF2B5EF4-FFF2-40B4-BE49-F238E27FC236}">
                <a16:creationId xmlns:a16="http://schemas.microsoft.com/office/drawing/2014/main" id="{951DD3B7-6980-4AEC-A0A9-85D97AD4B9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35152-3F47-4D0B-97B6-2DCD389DF054}"/>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121601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8D4A-C09C-4354-A839-EA12C6432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E808E-9220-4E90-9AC7-4D4E0834D1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D162F-02B5-4CE5-80DB-983550FBA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D9EF9-65AE-4007-8C7E-245DCCDA3A4D}"/>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6" name="Footer Placeholder 5">
            <a:extLst>
              <a:ext uri="{FF2B5EF4-FFF2-40B4-BE49-F238E27FC236}">
                <a16:creationId xmlns:a16="http://schemas.microsoft.com/office/drawing/2014/main" id="{07D058D8-5F69-43F1-8C3D-EA74251BB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5084F-80E1-4555-8A19-AA13FA1B627F}"/>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91220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3C09-5167-4640-89B7-FB3A6F5A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94513A-FCEF-482B-A37D-D35577577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DD35E5-A8E6-4781-8575-68936D0F9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5ACCD-F0E4-402F-B19F-EDE5954983C5}"/>
              </a:ext>
            </a:extLst>
          </p:cNvPr>
          <p:cNvSpPr>
            <a:spLocks noGrp="1"/>
          </p:cNvSpPr>
          <p:nvPr>
            <p:ph type="dt" sz="half" idx="10"/>
          </p:nvPr>
        </p:nvSpPr>
        <p:spPr/>
        <p:txBody>
          <a:bodyPr/>
          <a:lstStyle/>
          <a:p>
            <a:fld id="{EC9D0440-43BC-4BCC-96F0-5489FBE92051}" type="datetimeFigureOut">
              <a:rPr lang="en-US" smtClean="0"/>
              <a:t>3/25/2020</a:t>
            </a:fld>
            <a:endParaRPr lang="en-US"/>
          </a:p>
        </p:txBody>
      </p:sp>
      <p:sp>
        <p:nvSpPr>
          <p:cNvPr id="6" name="Footer Placeholder 5">
            <a:extLst>
              <a:ext uri="{FF2B5EF4-FFF2-40B4-BE49-F238E27FC236}">
                <a16:creationId xmlns:a16="http://schemas.microsoft.com/office/drawing/2014/main" id="{03DB5EC7-92BE-4A24-89D9-433426ECE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ED32F-4330-4FB8-943B-08385BDDABA7}"/>
              </a:ext>
            </a:extLst>
          </p:cNvPr>
          <p:cNvSpPr>
            <a:spLocks noGrp="1"/>
          </p:cNvSpPr>
          <p:nvPr>
            <p:ph type="sldNum" sz="quarter" idx="12"/>
          </p:nvPr>
        </p:nvSpPr>
        <p:spPr/>
        <p:txBody>
          <a:bodyPr/>
          <a:lstStyle/>
          <a:p>
            <a:fld id="{F6865EE2-10E9-41E2-9B72-3BF6ED1DC469}" type="slidenum">
              <a:rPr lang="en-US" smtClean="0"/>
              <a:t>‹#›</a:t>
            </a:fld>
            <a:endParaRPr lang="en-US"/>
          </a:p>
        </p:txBody>
      </p:sp>
    </p:spTree>
    <p:extLst>
      <p:ext uri="{BB962C8B-B14F-4D97-AF65-F5344CB8AC3E}">
        <p14:creationId xmlns:p14="http://schemas.microsoft.com/office/powerpoint/2010/main" val="404556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08000-331D-41E9-ABA3-7A854AB0C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88EDD0-B747-461A-BEE6-C139919CE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04DAB-C879-4077-9894-DC4C89DD5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D0440-43BC-4BCC-96F0-5489FBE92051}" type="datetimeFigureOut">
              <a:rPr lang="en-US" smtClean="0"/>
              <a:t>3/25/2020</a:t>
            </a:fld>
            <a:endParaRPr lang="en-US"/>
          </a:p>
        </p:txBody>
      </p:sp>
      <p:sp>
        <p:nvSpPr>
          <p:cNvPr id="5" name="Footer Placeholder 4">
            <a:extLst>
              <a:ext uri="{FF2B5EF4-FFF2-40B4-BE49-F238E27FC236}">
                <a16:creationId xmlns:a16="http://schemas.microsoft.com/office/drawing/2014/main" id="{504F52DB-98A1-4B88-A803-F1055FEC6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2A343E-4503-489A-AF2B-F873ADF8B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65EE2-10E9-41E2-9B72-3BF6ED1DC469}" type="slidenum">
              <a:rPr lang="en-US" smtClean="0"/>
              <a:t>‹#›</a:t>
            </a:fld>
            <a:endParaRPr lang="en-US"/>
          </a:p>
        </p:txBody>
      </p:sp>
    </p:spTree>
    <p:extLst>
      <p:ext uri="{BB962C8B-B14F-4D97-AF65-F5344CB8AC3E}">
        <p14:creationId xmlns:p14="http://schemas.microsoft.com/office/powerpoint/2010/main" val="17168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xIuBmOufbls"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2ZUxoi7YNgs"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old L B logo with text Califoria State University Long Beach College of Business" title="University L B Logo">
            <a:extLst>
              <a:ext uri="{FF2B5EF4-FFF2-40B4-BE49-F238E27FC236}">
                <a16:creationId xmlns:a16="http://schemas.microsoft.com/office/drawing/2014/main" id="{2562B3FB-A02E-4BF8-AD2F-B07A588A66B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31263" y="790313"/>
            <a:ext cx="9954196" cy="2637861"/>
          </a:xfrm>
          <a:prstGeom prst="rect">
            <a:avLst/>
          </a:prstGeom>
        </p:spPr>
      </p:pic>
      <p:sp>
        <p:nvSpPr>
          <p:cNvPr id="2" name="Title 1"/>
          <p:cNvSpPr>
            <a:spLocks noGrp="1"/>
          </p:cNvSpPr>
          <p:nvPr>
            <p:ph type="title"/>
          </p:nvPr>
        </p:nvSpPr>
        <p:spPr>
          <a:xfrm>
            <a:off x="1612561" y="3713312"/>
            <a:ext cx="8991600" cy="1579046"/>
          </a:xfrm>
          <a:solidFill>
            <a:srgbClr val="FFFFFF"/>
          </a:solidFill>
          <a:ln w="38100">
            <a:solidFill>
              <a:srgbClr val="404040"/>
            </a:solidFill>
            <a:miter lim="800000"/>
          </a:ln>
        </p:spPr>
        <p:txBody>
          <a:bodyPr vert="horz" lIns="91440" tIns="45720" rIns="91440" bIns="45720" rtlCol="0" anchor="ctr">
            <a:normAutofit fontScale="90000"/>
          </a:bodyPr>
          <a:lstStyle/>
          <a:p>
            <a:pPr algn="ctr"/>
            <a:br>
              <a:rPr lang="en-US" sz="3600" b="1" dirty="0"/>
            </a:br>
            <a:r>
              <a:rPr lang="en-IN" altLang="en-US" sz="3600" dirty="0"/>
              <a:t>Telecommunications, the Internet, and Wireless Technology</a:t>
            </a:r>
            <a:br>
              <a:rPr lang="en-IN" altLang="en-US" sz="3600" dirty="0"/>
            </a:br>
            <a:br>
              <a:rPr lang="en-US" dirty="0"/>
            </a:br>
            <a:r>
              <a:rPr lang="en-US" sz="4000" kern="1200" dirty="0">
                <a:solidFill>
                  <a:srgbClr val="404040"/>
                </a:solidFill>
                <a:latin typeface="+mj-lt"/>
                <a:ea typeface="+mj-ea"/>
                <a:cs typeface="+mj-cs"/>
              </a:rPr>
              <a:t> </a:t>
            </a:r>
          </a:p>
        </p:txBody>
      </p:sp>
      <p:sp>
        <p:nvSpPr>
          <p:cNvPr id="4" name="Text Placeholder 3"/>
          <p:cNvSpPr>
            <a:spLocks noGrp="1"/>
          </p:cNvSpPr>
          <p:nvPr>
            <p:ph type="body" sz="quarter" idx="14"/>
          </p:nvPr>
        </p:nvSpPr>
        <p:spPr>
          <a:xfrm>
            <a:off x="5544296" y="4872226"/>
            <a:ext cx="1128129" cy="369332"/>
          </a:xfrm>
          <a:solidFill>
            <a:srgbClr val="FFFFFF"/>
          </a:solidFill>
        </p:spPr>
        <p:txBody>
          <a:bodyPr vert="horz" wrap="none" lIns="91440" tIns="45720" rIns="91440" bIns="45720" rtlCol="0">
            <a:spAutoFit/>
          </a:bodyPr>
          <a:lstStyle/>
          <a:p>
            <a:pPr algn="ctr">
              <a:spcBef>
                <a:spcPts val="1000"/>
              </a:spcBef>
            </a:pPr>
            <a:r>
              <a:rPr lang="en-US" sz="2000" kern="1200" dirty="0">
                <a:solidFill>
                  <a:srgbClr val="000000"/>
                </a:solidFill>
              </a:rPr>
              <a:t>Chapter</a:t>
            </a:r>
            <a:r>
              <a:rPr lang="en-US" sz="1200" kern="1200" dirty="0">
                <a:solidFill>
                  <a:srgbClr val="000000"/>
                </a:solidFill>
              </a:rPr>
              <a:t> 7</a:t>
            </a:r>
          </a:p>
        </p:txBody>
      </p:sp>
      <p:sp>
        <p:nvSpPr>
          <p:cNvPr id="8" name="Subtitle 2">
            <a:extLst>
              <a:ext uri="{FF2B5EF4-FFF2-40B4-BE49-F238E27FC236}">
                <a16:creationId xmlns:a16="http://schemas.microsoft.com/office/drawing/2014/main" id="{8EA8F8FE-9941-4591-839C-0A30866A2784}"/>
              </a:ext>
            </a:extLst>
          </p:cNvPr>
          <p:cNvSpPr txBox="1">
            <a:spLocks/>
          </p:cNvSpPr>
          <p:nvPr/>
        </p:nvSpPr>
        <p:spPr>
          <a:xfrm>
            <a:off x="4412323" y="5157364"/>
            <a:ext cx="6673136" cy="1461780"/>
          </a:xfrm>
          <a:prstGeom prst="rect">
            <a:avLst/>
          </a:prstGeom>
        </p:spPr>
        <p:txBody>
          <a:bodyPr vert="horz" lIns="91440" tIns="45720" rIns="91440" bIns="45720" rtlCol="0" anchor="ct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600" dirty="0"/>
          </a:p>
          <a:p>
            <a:endParaRPr lang="en-US" sz="600" dirty="0"/>
          </a:p>
          <a:p>
            <a:endParaRPr lang="en-US" sz="600" dirty="0"/>
          </a:p>
          <a:p>
            <a:endParaRPr lang="en-US" sz="600" dirty="0"/>
          </a:p>
          <a:p>
            <a:pPr marL="0" indent="0">
              <a:buNone/>
            </a:pPr>
            <a:r>
              <a:rPr lang="en-US" sz="17600" dirty="0"/>
              <a:t>Ali </a:t>
            </a:r>
            <a:r>
              <a:rPr lang="en-US" sz="17600" dirty="0" err="1"/>
              <a:t>Bazarah</a:t>
            </a:r>
            <a:endParaRPr lang="en-US" sz="17600" dirty="0"/>
          </a:p>
          <a:p>
            <a:pPr marL="0" indent="0">
              <a:buNone/>
            </a:pPr>
            <a:r>
              <a:rPr lang="en-US" sz="17600" dirty="0"/>
              <a:t>MIS 300</a:t>
            </a: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4" y="346109"/>
            <a:ext cx="9082405" cy="1311128"/>
          </a:xfrm>
        </p:spPr>
        <p:txBody>
          <a:bodyPr wrap="square">
            <a:spAutoFit/>
          </a:bodyPr>
          <a:lstStyle/>
          <a:p>
            <a:r>
              <a:rPr lang="en-IN" altLang="en-US" dirty="0"/>
              <a:t>Figure 7.3 Packet-Switched Networks and Packet Communications</a:t>
            </a:r>
            <a:endParaRPr lang="en-US" sz="2800" dirty="0"/>
          </a:p>
        </p:txBody>
      </p:sp>
      <p:pic>
        <p:nvPicPr>
          <p:cNvPr id="6" name="Picture 5" descr="A diagram depicts the packet-switched networks and packet communications. The diagram shows a message consisting of data and packet number, message number, and destination at one end. The message is shown broken into packet 1, packet 2, and packet 3, which passes through three different channels and are reassembled into a single message at the other end."/>
          <p:cNvPicPr>
            <a:picLocks noChangeAspect="1"/>
          </p:cNvPicPr>
          <p:nvPr/>
        </p:nvPicPr>
        <p:blipFill rotWithShape="1">
          <a:blip r:embed="rId3" cstate="screen">
            <a:extLst>
              <a:ext uri="{28A0092B-C50C-407E-A947-70E740481C1C}">
                <a14:useLocalDpi xmlns:a14="http://schemas.microsoft.com/office/drawing/2010/main"/>
              </a:ext>
            </a:extLst>
          </a:blip>
          <a:srcRect b="3809"/>
          <a:stretch/>
        </p:blipFill>
        <p:spPr>
          <a:xfrm>
            <a:off x="2004990" y="1724603"/>
            <a:ext cx="8182020" cy="4504672"/>
          </a:xfrm>
          <a:prstGeom prst="rect">
            <a:avLst/>
          </a:prstGeom>
        </p:spPr>
      </p:pic>
    </p:spTree>
    <p:extLst>
      <p:ext uri="{BB962C8B-B14F-4D97-AF65-F5344CB8AC3E}">
        <p14:creationId xmlns:p14="http://schemas.microsoft.com/office/powerpoint/2010/main" val="116235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86703"/>
            <a:ext cx="8229600" cy="1311128"/>
          </a:xfrm>
        </p:spPr>
        <p:txBody>
          <a:bodyPr>
            <a:spAutoFit/>
          </a:bodyPr>
          <a:lstStyle/>
          <a:p>
            <a:r>
              <a:rPr lang="en-IN" altLang="en-US" dirty="0"/>
              <a:t>Key Digital Networking Technologies </a:t>
            </a:r>
            <a:r>
              <a:rPr lang="en-IN" altLang="en-US" sz="2800" dirty="0"/>
              <a:t>(3 of 3)</a:t>
            </a:r>
            <a:endParaRPr lang="en-US" sz="2800" dirty="0"/>
          </a:p>
        </p:txBody>
      </p:sp>
      <p:sp>
        <p:nvSpPr>
          <p:cNvPr id="5" name="Content Placeholder 4"/>
          <p:cNvSpPr>
            <a:spLocks noGrp="1"/>
          </p:cNvSpPr>
          <p:nvPr>
            <p:ph idx="1"/>
          </p:nvPr>
        </p:nvSpPr>
        <p:spPr>
          <a:xfrm>
            <a:off x="1981200" y="1639529"/>
            <a:ext cx="9814560" cy="4419158"/>
          </a:xfrm>
        </p:spPr>
        <p:txBody>
          <a:bodyPr wrap="square">
            <a:spAutoFit/>
          </a:bodyPr>
          <a:lstStyle/>
          <a:p>
            <a:pPr marL="343332" indent="-342900"/>
            <a:r>
              <a:rPr lang="en-IN" sz="2800" spc="-300" dirty="0"/>
              <a:t>T C P </a:t>
            </a:r>
            <a:r>
              <a:rPr lang="en-IN" sz="2800" spc="-250" dirty="0"/>
              <a:t>/ I P</a:t>
            </a:r>
            <a:r>
              <a:rPr lang="en-IN" sz="2800" dirty="0"/>
              <a:t> and connectivity</a:t>
            </a:r>
          </a:p>
          <a:p>
            <a:pPr marL="827964" lvl="1" indent="-342900"/>
            <a:r>
              <a:rPr lang="en-IN" sz="2800" dirty="0"/>
              <a:t>Protocols: rules that govern transmission of information between two points</a:t>
            </a:r>
          </a:p>
          <a:p>
            <a:pPr marL="827964" lvl="1" indent="-342900"/>
            <a:r>
              <a:rPr lang="en-IN" sz="2800" dirty="0"/>
              <a:t>Transmission Control Protocol/Internet Protocol (</a:t>
            </a:r>
            <a:r>
              <a:rPr lang="en-IN" sz="2800" spc="-300" dirty="0"/>
              <a:t>T C P </a:t>
            </a:r>
            <a:r>
              <a:rPr lang="en-IN" sz="2800" spc="-250" dirty="0"/>
              <a:t>/ I P</a:t>
            </a:r>
            <a:r>
              <a:rPr lang="en-IN" sz="2800" dirty="0"/>
              <a:t>)</a:t>
            </a:r>
          </a:p>
          <a:p>
            <a:pPr marL="1230300" lvl="2" indent="-342900"/>
            <a:r>
              <a:rPr lang="en-IN" sz="2800" dirty="0"/>
              <a:t>Common worldwide standard that is basis for the Internet.</a:t>
            </a:r>
          </a:p>
          <a:p>
            <a:pPr marL="1230300" lvl="2" indent="-342900"/>
            <a:r>
              <a:rPr lang="en-US" dirty="0"/>
              <a:t> </a:t>
            </a:r>
            <a:r>
              <a:rPr lang="en-US" sz="2800" dirty="0"/>
              <a:t>Handles the movement of data between computers. </a:t>
            </a:r>
          </a:p>
          <a:p>
            <a:pPr marL="1230300" lvl="2" indent="-342900"/>
            <a:r>
              <a:rPr lang="en-US" sz="2800" dirty="0"/>
              <a:t>Establishes a connection between the computers.</a:t>
            </a:r>
          </a:p>
          <a:p>
            <a:pPr marL="1230300" lvl="2" indent="-342900"/>
            <a:r>
              <a:rPr lang="en-US" sz="2800" dirty="0"/>
              <a:t>Sequences the transfer of packets.</a:t>
            </a:r>
          </a:p>
          <a:p>
            <a:pPr marL="1230300" lvl="2" indent="-342900"/>
            <a:r>
              <a:rPr lang="en-US" sz="2800" dirty="0"/>
              <a:t>Acknowledges the packets sent.</a:t>
            </a:r>
            <a:r>
              <a:rPr lang="en-US" dirty="0"/>
              <a:t> </a:t>
            </a:r>
            <a:endParaRPr lang="en-IN" sz="2800" dirty="0"/>
          </a:p>
        </p:txBody>
      </p:sp>
    </p:spTree>
    <p:extLst>
      <p:ext uri="{BB962C8B-B14F-4D97-AF65-F5344CB8AC3E}">
        <p14:creationId xmlns:p14="http://schemas.microsoft.com/office/powerpoint/2010/main" val="404580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0D66-F8C7-4A82-A983-F29B27AB78AC}"/>
              </a:ext>
            </a:extLst>
          </p:cNvPr>
          <p:cNvSpPr>
            <a:spLocks noGrp="1"/>
          </p:cNvSpPr>
          <p:nvPr>
            <p:ph type="title"/>
          </p:nvPr>
        </p:nvSpPr>
        <p:spPr/>
        <p:txBody>
          <a:bodyPr/>
          <a:lstStyle/>
          <a:p>
            <a:r>
              <a:rPr lang="en-US" dirty="0"/>
              <a:t>TCP/IP</a:t>
            </a:r>
          </a:p>
        </p:txBody>
      </p:sp>
      <p:sp>
        <p:nvSpPr>
          <p:cNvPr id="3" name="Content Placeholder 2">
            <a:extLst>
              <a:ext uri="{FF2B5EF4-FFF2-40B4-BE49-F238E27FC236}">
                <a16:creationId xmlns:a16="http://schemas.microsoft.com/office/drawing/2014/main" id="{F929AD87-EF7E-4333-897C-613995BE4787}"/>
              </a:ext>
            </a:extLst>
          </p:cNvPr>
          <p:cNvSpPr>
            <a:spLocks noGrp="1"/>
          </p:cNvSpPr>
          <p:nvPr>
            <p:ph idx="1"/>
          </p:nvPr>
        </p:nvSpPr>
        <p:spPr>
          <a:xfrm>
            <a:off x="838200" y="1503680"/>
            <a:ext cx="10515600" cy="4673283"/>
          </a:xfrm>
        </p:spPr>
        <p:txBody>
          <a:bodyPr>
            <a:normAutofit lnSpcReduction="10000"/>
          </a:bodyPr>
          <a:lstStyle/>
          <a:p>
            <a:pPr marL="1230300" lvl="2" indent="-342900"/>
            <a:r>
              <a:rPr lang="en-US" sz="2800" dirty="0"/>
              <a:t>IP refers to the Internet Protocol (IP)</a:t>
            </a:r>
          </a:p>
          <a:p>
            <a:pPr marL="1687500" lvl="3" indent="-342900"/>
            <a:r>
              <a:rPr lang="en-US" sz="2600" dirty="0"/>
              <a:t>Responsible for the delivery of packets </a:t>
            </a:r>
          </a:p>
          <a:p>
            <a:pPr marL="1687500" lvl="3" indent="-342900"/>
            <a:r>
              <a:rPr lang="en-US" sz="2600" dirty="0"/>
              <a:t>Includes the disassembling and reassembling of packets during transmission.</a:t>
            </a:r>
            <a:endParaRPr lang="en-IN" sz="3400" dirty="0"/>
          </a:p>
          <a:p>
            <a:pPr marL="1230300" lvl="2" indent="-342900"/>
            <a:r>
              <a:rPr lang="en-IN" sz="2800" dirty="0"/>
              <a:t>Four layers</a:t>
            </a:r>
          </a:p>
          <a:p>
            <a:pPr marL="1687500" lvl="3" indent="-342900"/>
            <a:r>
              <a:rPr lang="en-IN" sz="2800" dirty="0"/>
              <a:t>Application layer: </a:t>
            </a:r>
            <a:r>
              <a:rPr lang="en-US" dirty="0"/>
              <a:t>Enables client application programs to access the other layers (http)</a:t>
            </a:r>
            <a:endParaRPr lang="en-IN" sz="2800" dirty="0"/>
          </a:p>
          <a:p>
            <a:pPr marL="1687500" lvl="3" indent="-342900"/>
            <a:r>
              <a:rPr lang="en-IN" sz="2800" dirty="0"/>
              <a:t>Transport layer:</a:t>
            </a:r>
            <a:r>
              <a:rPr lang="en-US" dirty="0"/>
              <a:t> Responsible for providing the Application layer with communication and packet services.</a:t>
            </a:r>
            <a:endParaRPr lang="en-IN" sz="2800" dirty="0"/>
          </a:p>
          <a:p>
            <a:pPr marL="1687500" lvl="3" indent="-342900"/>
            <a:r>
              <a:rPr lang="en-IN" sz="2800" dirty="0"/>
              <a:t>Internet layer: </a:t>
            </a:r>
            <a:r>
              <a:rPr lang="en-US" dirty="0"/>
              <a:t>Responsible for addressing, routing, and packaging data packets called IP datagrams.</a:t>
            </a:r>
            <a:endParaRPr lang="en-IN" sz="2800" dirty="0"/>
          </a:p>
          <a:p>
            <a:pPr marL="1687500" lvl="3" indent="-342900"/>
            <a:r>
              <a:rPr lang="en-IN" sz="2800" dirty="0"/>
              <a:t>Network interface layer: </a:t>
            </a:r>
            <a:r>
              <a:rPr lang="en-US"/>
              <a:t>Responsible </a:t>
            </a:r>
            <a:r>
              <a:rPr lang="en-US" dirty="0"/>
              <a:t>for placing packets on and receiving them from the network medium</a:t>
            </a:r>
            <a:endParaRPr lang="en-IN" sz="2800" dirty="0"/>
          </a:p>
          <a:p>
            <a:endParaRPr lang="en-US" dirty="0"/>
          </a:p>
        </p:txBody>
      </p:sp>
    </p:spTree>
    <p:extLst>
      <p:ext uri="{BB962C8B-B14F-4D97-AF65-F5344CB8AC3E}">
        <p14:creationId xmlns:p14="http://schemas.microsoft.com/office/powerpoint/2010/main" val="355288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315301"/>
            <a:ext cx="8229600" cy="1920526"/>
          </a:xfrm>
        </p:spPr>
        <p:txBody>
          <a:bodyPr>
            <a:spAutoFit/>
          </a:bodyPr>
          <a:lstStyle/>
          <a:p>
            <a:r>
              <a:rPr lang="en-IN" altLang="en-US" dirty="0"/>
              <a:t>Figure 7.4 The Transmission Control Protocol/Internet Protocol (</a:t>
            </a:r>
            <a:r>
              <a:rPr lang="en-IN" altLang="en-US" spc="-400" dirty="0"/>
              <a:t>T C </a:t>
            </a:r>
            <a:r>
              <a:rPr lang="en-IN" altLang="en-US" spc="-300" dirty="0"/>
              <a:t>P/ I</a:t>
            </a:r>
            <a:r>
              <a:rPr lang="en-IN" altLang="en-US" spc="-400" dirty="0"/>
              <a:t> P</a:t>
            </a:r>
            <a:r>
              <a:rPr lang="en-IN" altLang="en-US" dirty="0"/>
              <a:t>) Reference Model</a:t>
            </a:r>
            <a:endParaRPr lang="en-US" sz="2800" dirty="0"/>
          </a:p>
        </p:txBody>
      </p:sp>
      <p:pic>
        <p:nvPicPr>
          <p:cNvPr id="5" name="Picture 4" descr="A diagram shows the transmission control protocol and internet protocol, or T C P and I P, reference model. The diagram shows two columns as Computer A and Computer B with layers from top to bottom as follows, Application, Transport, Internet, and Network Interface."/>
          <p:cNvPicPr>
            <a:picLocks noChangeAspect="1"/>
          </p:cNvPicPr>
          <p:nvPr/>
        </p:nvPicPr>
        <p:blipFill rotWithShape="1">
          <a:blip r:embed="rId3" cstate="screen">
            <a:extLst>
              <a:ext uri="{28A0092B-C50C-407E-A947-70E740481C1C}">
                <a14:useLocalDpi xmlns:a14="http://schemas.microsoft.com/office/drawing/2010/main"/>
              </a:ext>
            </a:extLst>
          </a:blip>
          <a:srcRect r="9735" b="4777"/>
          <a:stretch/>
        </p:blipFill>
        <p:spPr>
          <a:xfrm>
            <a:off x="4619489" y="2179528"/>
            <a:ext cx="3082421" cy="4210416"/>
          </a:xfrm>
          <a:prstGeom prst="rect">
            <a:avLst/>
          </a:prstGeom>
        </p:spPr>
      </p:pic>
    </p:spTree>
    <p:extLst>
      <p:ext uri="{BB962C8B-B14F-4D97-AF65-F5344CB8AC3E}">
        <p14:creationId xmlns:p14="http://schemas.microsoft.com/office/powerpoint/2010/main" val="388905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8E4D-0B4D-4A6C-A3DF-3A4EE1027CD2}"/>
              </a:ext>
            </a:extLst>
          </p:cNvPr>
          <p:cNvSpPr>
            <a:spLocks noGrp="1"/>
          </p:cNvSpPr>
          <p:nvPr>
            <p:ph type="title"/>
          </p:nvPr>
        </p:nvSpPr>
        <p:spPr/>
        <p:txBody>
          <a:bodyPr/>
          <a:lstStyle/>
          <a:p>
            <a:r>
              <a:rPr lang="en-US" dirty="0"/>
              <a:t>How a packet moves through network</a:t>
            </a:r>
            <a:br>
              <a:rPr lang="en-US" dirty="0"/>
            </a:br>
            <a:endParaRPr lang="en-US" dirty="0"/>
          </a:p>
        </p:txBody>
      </p:sp>
      <p:sp>
        <p:nvSpPr>
          <p:cNvPr id="3" name="Content Placeholder 2">
            <a:extLst>
              <a:ext uri="{FF2B5EF4-FFF2-40B4-BE49-F238E27FC236}">
                <a16:creationId xmlns:a16="http://schemas.microsoft.com/office/drawing/2014/main" id="{5BE59C55-B0A8-4B20-9FD0-DA7B5EBB13BE}"/>
              </a:ext>
            </a:extLst>
          </p:cNvPr>
          <p:cNvSpPr>
            <a:spLocks noGrp="1"/>
          </p:cNvSpPr>
          <p:nvPr>
            <p:ph idx="1"/>
          </p:nvPr>
        </p:nvSpPr>
        <p:spPr/>
        <p:txBody>
          <a:bodyPr/>
          <a:lstStyle/>
          <a:p>
            <a:r>
              <a:rPr lang="en-US" dirty="0">
                <a:hlinkClick r:id="rId2"/>
              </a:rPr>
              <a:t>https://www.youtube.com/watch?v=xIuBmOufbls</a:t>
            </a:r>
            <a:endParaRPr lang="en-US" dirty="0"/>
          </a:p>
          <a:p>
            <a:endParaRPr lang="en-US" dirty="0"/>
          </a:p>
        </p:txBody>
      </p:sp>
    </p:spTree>
    <p:extLst>
      <p:ext uri="{BB962C8B-B14F-4D97-AF65-F5344CB8AC3E}">
        <p14:creationId xmlns:p14="http://schemas.microsoft.com/office/powerpoint/2010/main" val="95052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2400"/>
            <a:ext cx="8229600" cy="701731"/>
          </a:xfrm>
        </p:spPr>
        <p:txBody>
          <a:bodyPr>
            <a:spAutoFit/>
          </a:bodyPr>
          <a:lstStyle/>
          <a:p>
            <a:r>
              <a:rPr lang="en-IN" altLang="en-US" dirty="0"/>
              <a:t>Types of Networks</a:t>
            </a:r>
            <a:endParaRPr lang="en-US" dirty="0"/>
          </a:p>
        </p:txBody>
      </p:sp>
      <p:sp>
        <p:nvSpPr>
          <p:cNvPr id="5" name="Content Placeholder 4"/>
          <p:cNvSpPr>
            <a:spLocks noGrp="1"/>
          </p:cNvSpPr>
          <p:nvPr>
            <p:ph idx="1"/>
          </p:nvPr>
        </p:nvSpPr>
        <p:spPr>
          <a:xfrm>
            <a:off x="1981200" y="1292834"/>
            <a:ext cx="9662160" cy="3588162"/>
          </a:xfrm>
        </p:spPr>
        <p:txBody>
          <a:bodyPr wrap="square">
            <a:spAutoFit/>
          </a:bodyPr>
          <a:lstStyle/>
          <a:p>
            <a:pPr indent="-255600"/>
            <a:r>
              <a:rPr lang="en-IN" dirty="0"/>
              <a:t>Types of networks</a:t>
            </a:r>
          </a:p>
          <a:p>
            <a:pPr lvl="1" indent="-255600"/>
            <a:r>
              <a:rPr lang="en-IN" sz="2400" dirty="0"/>
              <a:t>Local area networks (LANs)</a:t>
            </a:r>
          </a:p>
          <a:p>
            <a:pPr lvl="2" indent="-255600"/>
            <a:r>
              <a:rPr lang="en-US" dirty="0"/>
              <a:t>Network that is designed to connect personal computers and other digital devices within a half-mile or 500-meter </a:t>
            </a:r>
            <a:endParaRPr lang="en-IN" sz="2200" dirty="0"/>
          </a:p>
          <a:p>
            <a:pPr lvl="1" indent="-255600"/>
            <a:r>
              <a:rPr lang="en-IN" sz="2400" dirty="0"/>
              <a:t>Wide area networks (WANs)</a:t>
            </a:r>
          </a:p>
          <a:p>
            <a:pPr lvl="2" indent="-255600"/>
            <a:r>
              <a:rPr lang="en-US" dirty="0"/>
              <a:t>Spans broad geographical distances – entire regions, states, continents, or the entire globe</a:t>
            </a:r>
            <a:endParaRPr lang="en-IN" sz="2200" dirty="0"/>
          </a:p>
          <a:p>
            <a:pPr lvl="1" indent="-255600"/>
            <a:r>
              <a:rPr lang="en-IN" sz="2400" dirty="0"/>
              <a:t>Metropolitan area networks (MANs)</a:t>
            </a:r>
          </a:p>
          <a:p>
            <a:pPr lvl="2" indent="-255600"/>
            <a:r>
              <a:rPr lang="en-US" dirty="0"/>
              <a:t>Network that spans a metropolitan area, usually a city and its major suburbs.</a:t>
            </a:r>
          </a:p>
          <a:p>
            <a:pPr lvl="1" indent="-255600"/>
            <a:r>
              <a:rPr lang="en-IN" sz="2400" dirty="0"/>
              <a:t>Campus area networks (CANs)</a:t>
            </a:r>
          </a:p>
        </p:txBody>
      </p:sp>
    </p:spTree>
    <p:extLst>
      <p:ext uri="{BB962C8B-B14F-4D97-AF65-F5344CB8AC3E}">
        <p14:creationId xmlns:p14="http://schemas.microsoft.com/office/powerpoint/2010/main" val="61005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0CF0A1-967D-40CB-A605-18108D7E25B4}"/>
              </a:ext>
            </a:extLst>
          </p:cNvPr>
          <p:cNvPicPr>
            <a:picLocks noGrp="1" noChangeAspect="1"/>
          </p:cNvPicPr>
          <p:nvPr>
            <p:ph idx="1"/>
          </p:nvPr>
        </p:nvPicPr>
        <p:blipFill>
          <a:blip r:embed="rId2"/>
          <a:stretch>
            <a:fillRect/>
          </a:stretch>
        </p:blipFill>
        <p:spPr>
          <a:xfrm>
            <a:off x="687195" y="643466"/>
            <a:ext cx="10817609" cy="5571067"/>
          </a:xfrm>
          <a:prstGeom prst="rect">
            <a:avLst/>
          </a:prstGeom>
        </p:spPr>
      </p:pic>
    </p:spTree>
    <p:extLst>
      <p:ext uri="{BB962C8B-B14F-4D97-AF65-F5344CB8AC3E}">
        <p14:creationId xmlns:p14="http://schemas.microsoft.com/office/powerpoint/2010/main" val="2544966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depicts the functions of the modem. The diagram shows a digital signal with code 0 1 0 1 0 from a computer entering into a modem and analog signal. The modem enters into a telephone line, cable system, wireless media, and analog device."/>
          <p:cNvPicPr>
            <a:picLocks noChangeAspect="1"/>
          </p:cNvPicPr>
          <p:nvPr/>
        </p:nvPicPr>
        <p:blipFill rotWithShape="1">
          <a:blip r:embed="rId3" cstate="screen">
            <a:extLst>
              <a:ext uri="{28A0092B-C50C-407E-A947-70E740481C1C}">
                <a14:useLocalDpi xmlns:a14="http://schemas.microsoft.com/office/drawing/2010/main"/>
              </a:ext>
            </a:extLst>
          </a:blip>
          <a:srcRect b="12839"/>
          <a:stretch/>
        </p:blipFill>
        <p:spPr>
          <a:xfrm>
            <a:off x="1844920" y="2189480"/>
            <a:ext cx="8163731" cy="1364056"/>
          </a:xfrm>
          <a:prstGeom prst="rect">
            <a:avLst/>
          </a:prstGeom>
        </p:spPr>
      </p:pic>
      <p:sp>
        <p:nvSpPr>
          <p:cNvPr id="2" name="Rectangle 1">
            <a:extLst>
              <a:ext uri="{FF2B5EF4-FFF2-40B4-BE49-F238E27FC236}">
                <a16:creationId xmlns:a16="http://schemas.microsoft.com/office/drawing/2014/main" id="{C5DBA3C8-08F1-4292-AD71-3BC7A40B15E0}"/>
              </a:ext>
            </a:extLst>
          </p:cNvPr>
          <p:cNvSpPr/>
          <p:nvPr/>
        </p:nvSpPr>
        <p:spPr>
          <a:xfrm>
            <a:off x="1757679" y="3922375"/>
            <a:ext cx="9144001"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Analog:</a:t>
            </a:r>
            <a:r>
              <a:rPr lang="en-US" sz="2400" dirty="0">
                <a:latin typeface="Times New Roman" panose="02020603050405020304" pitchFamily="18" charset="0"/>
                <a:ea typeface="Times New Roman" panose="02020603050405020304" pitchFamily="18" charset="0"/>
              </a:rPr>
              <a:t> a continuous waveform that passes through a communications medium and has been used for voice communication. </a:t>
            </a:r>
            <a:endParaRPr lang="en-US" sz="2400" dirty="0"/>
          </a:p>
        </p:txBody>
      </p:sp>
      <p:sp>
        <p:nvSpPr>
          <p:cNvPr id="3" name="Rectangle 2">
            <a:extLst>
              <a:ext uri="{FF2B5EF4-FFF2-40B4-BE49-F238E27FC236}">
                <a16:creationId xmlns:a16="http://schemas.microsoft.com/office/drawing/2014/main" id="{8F4AEC07-5CF9-48AE-B8C1-FF49BCDBE4E9}"/>
              </a:ext>
            </a:extLst>
          </p:cNvPr>
          <p:cNvSpPr/>
          <p:nvPr/>
        </p:nvSpPr>
        <p:spPr>
          <a:xfrm>
            <a:off x="1757678" y="4928215"/>
            <a:ext cx="8818881"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Digital:</a:t>
            </a:r>
            <a:r>
              <a:rPr lang="en-US" sz="2400" dirty="0">
                <a:latin typeface="Times New Roman" panose="02020603050405020304" pitchFamily="18" charset="0"/>
                <a:ea typeface="Times New Roman" panose="02020603050405020304" pitchFamily="18" charset="0"/>
              </a:rPr>
              <a:t> a discrete, binary waveform, rather than a continuous waveform, represented by strings of two states: one bit and zero bits</a:t>
            </a:r>
            <a:endParaRPr lang="en-US" sz="2400" dirty="0"/>
          </a:p>
        </p:txBody>
      </p:sp>
      <p:sp>
        <p:nvSpPr>
          <p:cNvPr id="5" name="Rectangle 4">
            <a:extLst>
              <a:ext uri="{FF2B5EF4-FFF2-40B4-BE49-F238E27FC236}">
                <a16:creationId xmlns:a16="http://schemas.microsoft.com/office/drawing/2014/main" id="{5E205600-6EE8-4FBE-BC5E-5104ADB99D51}"/>
              </a:ext>
            </a:extLst>
          </p:cNvPr>
          <p:cNvSpPr/>
          <p:nvPr/>
        </p:nvSpPr>
        <p:spPr>
          <a:xfrm>
            <a:off x="1564887" y="512941"/>
            <a:ext cx="10166195" cy="954107"/>
          </a:xfrm>
          <a:prstGeom prst="rect">
            <a:avLst/>
          </a:prstGeom>
        </p:spPr>
        <p:txBody>
          <a:bodyPr wrap="square">
            <a:spAutoFit/>
          </a:bodyPr>
          <a:lstStyle/>
          <a:p>
            <a:pPr indent="-255600"/>
            <a:r>
              <a:rPr lang="en-IN" sz="2800" dirty="0"/>
              <a:t>Signals: Digital versus </a:t>
            </a:r>
            <a:r>
              <a:rPr lang="en-IN" sz="2800" dirty="0" err="1"/>
              <a:t>analog</a:t>
            </a:r>
            <a:endParaRPr lang="en-IN" sz="2800" dirty="0"/>
          </a:p>
          <a:p>
            <a:pPr lvl="1" indent="-255600"/>
            <a:r>
              <a:rPr lang="en-IN" sz="2800" dirty="0"/>
              <a:t>Modem: translates digital signals into </a:t>
            </a:r>
            <a:r>
              <a:rPr lang="en-IN" sz="2800" dirty="0" err="1"/>
              <a:t>analog</a:t>
            </a:r>
            <a:r>
              <a:rPr lang="en-IN" sz="2800" dirty="0"/>
              <a:t> form (and vice versa)</a:t>
            </a:r>
          </a:p>
        </p:txBody>
      </p:sp>
    </p:spTree>
    <p:extLst>
      <p:ext uri="{BB962C8B-B14F-4D97-AF65-F5344CB8AC3E}">
        <p14:creationId xmlns:p14="http://schemas.microsoft.com/office/powerpoint/2010/main" val="1452948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199" y="351039"/>
            <a:ext cx="9370741" cy="1311128"/>
          </a:xfrm>
        </p:spPr>
        <p:txBody>
          <a:bodyPr wrap="square">
            <a:spAutoFit/>
          </a:bodyPr>
          <a:lstStyle/>
          <a:p>
            <a:r>
              <a:rPr lang="en-IN" altLang="en-US" dirty="0"/>
              <a:t>Transmission Media and Transmission Speed</a:t>
            </a:r>
            <a:endParaRPr lang="en-US" dirty="0"/>
          </a:p>
        </p:txBody>
      </p:sp>
      <p:sp>
        <p:nvSpPr>
          <p:cNvPr id="5" name="Content Placeholder 4"/>
          <p:cNvSpPr>
            <a:spLocks noGrp="1"/>
          </p:cNvSpPr>
          <p:nvPr>
            <p:ph idx="1"/>
          </p:nvPr>
        </p:nvSpPr>
        <p:spPr>
          <a:xfrm>
            <a:off x="1981200" y="1779641"/>
            <a:ext cx="8229600" cy="4159600"/>
          </a:xfrm>
        </p:spPr>
        <p:txBody>
          <a:bodyPr>
            <a:spAutoFit/>
          </a:bodyPr>
          <a:lstStyle/>
          <a:p>
            <a:pPr indent="-255600"/>
            <a:r>
              <a:rPr lang="en-IN" sz="2800" dirty="0"/>
              <a:t>Physical transmission media</a:t>
            </a:r>
          </a:p>
          <a:p>
            <a:pPr lvl="1" indent="-255600"/>
            <a:r>
              <a:rPr lang="en-IN" sz="2800" dirty="0"/>
              <a:t>Twisted pair wire (CAT5)</a:t>
            </a:r>
          </a:p>
          <a:p>
            <a:pPr lvl="1" indent="-255600"/>
            <a:r>
              <a:rPr lang="en-IN" sz="2800" dirty="0"/>
              <a:t>Coaxial cable</a:t>
            </a:r>
          </a:p>
          <a:p>
            <a:pPr lvl="1" indent="-255600"/>
            <a:r>
              <a:rPr lang="en-IN" sz="2800" dirty="0" err="1"/>
              <a:t>Fiber</a:t>
            </a:r>
            <a:r>
              <a:rPr lang="en-IN" sz="2800" dirty="0"/>
              <a:t> optics cable</a:t>
            </a:r>
          </a:p>
          <a:p>
            <a:pPr lvl="1" indent="-255600"/>
            <a:r>
              <a:rPr lang="en-IN" sz="2800" dirty="0"/>
              <a:t>Wireless transmission media and devices</a:t>
            </a:r>
          </a:p>
          <a:p>
            <a:pPr lvl="2" indent="-255600"/>
            <a:r>
              <a:rPr lang="en-IN" sz="2800" dirty="0"/>
              <a:t>Satellites</a:t>
            </a:r>
          </a:p>
          <a:p>
            <a:pPr lvl="2" indent="-255600"/>
            <a:r>
              <a:rPr lang="en-IN" sz="2800" dirty="0"/>
              <a:t>Cellular systems</a:t>
            </a:r>
          </a:p>
          <a:p>
            <a:pPr indent="-255600"/>
            <a:r>
              <a:rPr lang="en-IN" sz="2800" dirty="0"/>
              <a:t>Transmission speed</a:t>
            </a:r>
          </a:p>
          <a:p>
            <a:pPr lvl="1" indent="-255600"/>
            <a:r>
              <a:rPr lang="en-IN" sz="2800" dirty="0"/>
              <a:t>Bits per second (</a:t>
            </a:r>
            <a:r>
              <a:rPr lang="en-IN" sz="2800" spc="-300" dirty="0"/>
              <a:t>b p s</a:t>
            </a:r>
            <a:r>
              <a:rPr lang="en-IN" sz="2800" dirty="0"/>
              <a:t>)</a:t>
            </a:r>
          </a:p>
        </p:txBody>
      </p:sp>
    </p:spTree>
    <p:extLst>
      <p:ext uri="{BB962C8B-B14F-4D97-AF65-F5344CB8AC3E}">
        <p14:creationId xmlns:p14="http://schemas.microsoft.com/office/powerpoint/2010/main" val="3813689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wisted pair wire (CAT5)">
            <a:extLst>
              <a:ext uri="{FF2B5EF4-FFF2-40B4-BE49-F238E27FC236}">
                <a16:creationId xmlns:a16="http://schemas.microsoft.com/office/drawing/2014/main" id="{277409ED-2E99-4B80-BCA9-F35633BD71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3505157"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wisted pair wire (CAT5)">
            <a:extLst>
              <a:ext uri="{FF2B5EF4-FFF2-40B4-BE49-F238E27FC236}">
                <a16:creationId xmlns:a16="http://schemas.microsoft.com/office/drawing/2014/main" id="{ED31CC8D-3AF9-4BE7-AD42-469BE6226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578" y="104896"/>
            <a:ext cx="3095505" cy="30955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axial cable">
            <a:extLst>
              <a:ext uri="{FF2B5EF4-FFF2-40B4-BE49-F238E27FC236}">
                <a16:creationId xmlns:a16="http://schemas.microsoft.com/office/drawing/2014/main" id="{1B35A082-2A83-4B32-87D8-BE7F26788A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533" y="104896"/>
            <a:ext cx="4088662" cy="31484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axial cable">
            <a:extLst>
              <a:ext uri="{FF2B5EF4-FFF2-40B4-BE49-F238E27FC236}">
                <a16:creationId xmlns:a16="http://schemas.microsoft.com/office/drawing/2014/main" id="{2E1651B8-5642-4C3A-B4AD-4AA3CB50E9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2673" y="2830551"/>
            <a:ext cx="3305522" cy="32908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Fiber optics cable">
            <a:extLst>
              <a:ext uri="{FF2B5EF4-FFF2-40B4-BE49-F238E27FC236}">
                <a16:creationId xmlns:a16="http://schemas.microsoft.com/office/drawing/2014/main" id="{DA24FBD2-4B4B-435A-BE2C-DD91FB5F6F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306" y="3371150"/>
            <a:ext cx="5527283" cy="2869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70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3456"/>
            <a:ext cx="8229600" cy="701731"/>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1981200" y="1295400"/>
            <a:ext cx="8229600" cy="4262705"/>
          </a:xfrm>
        </p:spPr>
        <p:txBody>
          <a:bodyPr vert="horz" lIns="0" tIns="0" rIns="0" bIns="0" rtlCol="0" anchor="t">
            <a:spAutoFit/>
          </a:bodyPr>
          <a:lstStyle/>
          <a:p>
            <a:pPr marL="541338" indent="-541338">
              <a:buNone/>
            </a:pPr>
            <a:r>
              <a:rPr lang="en-US" altLang="en-US" b="1" dirty="0"/>
              <a:t>7.1 </a:t>
            </a:r>
            <a:r>
              <a:rPr lang="en-US" dirty="0"/>
              <a:t>What are the principal components of telecommunications networks and key networking technologies?</a:t>
            </a:r>
          </a:p>
          <a:p>
            <a:pPr marL="541338" indent="-541338">
              <a:buNone/>
            </a:pPr>
            <a:r>
              <a:rPr lang="en-US" altLang="en-US" b="1" dirty="0"/>
              <a:t>7.2 </a:t>
            </a:r>
            <a:r>
              <a:rPr lang="en-US" dirty="0"/>
              <a:t>What are the different types of networks?</a:t>
            </a:r>
          </a:p>
          <a:p>
            <a:pPr marL="541338" indent="-541338">
              <a:buNone/>
            </a:pPr>
            <a:r>
              <a:rPr lang="en-US" altLang="en-US" b="1" dirty="0"/>
              <a:t>7.3 </a:t>
            </a:r>
            <a:r>
              <a:rPr lang="en-US" dirty="0"/>
              <a:t>How do the Internet and Internet technology work, and how do they support communication and e-business?</a:t>
            </a:r>
          </a:p>
          <a:p>
            <a:pPr marL="541338" indent="-541338">
              <a:buNone/>
            </a:pPr>
            <a:r>
              <a:rPr lang="en-US" altLang="en-US" b="1" dirty="0"/>
              <a:t>7.4 </a:t>
            </a:r>
            <a:r>
              <a:rPr lang="en-US" dirty="0"/>
              <a:t>What are the principal technologies and standards for wireless networking, communication, and Internet access?</a:t>
            </a:r>
          </a:p>
        </p:txBody>
      </p:sp>
    </p:spTree>
    <p:extLst>
      <p:ext uri="{BB962C8B-B14F-4D97-AF65-F5344CB8AC3E}">
        <p14:creationId xmlns:p14="http://schemas.microsoft.com/office/powerpoint/2010/main" val="3705854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B9116A-F67A-436D-A581-5F92F592DBA8}"/>
              </a:ext>
            </a:extLst>
          </p:cNvPr>
          <p:cNvPicPr>
            <a:picLocks noChangeAspect="1"/>
          </p:cNvPicPr>
          <p:nvPr/>
        </p:nvPicPr>
        <p:blipFill>
          <a:blip r:embed="rId2"/>
          <a:stretch>
            <a:fillRect/>
          </a:stretch>
        </p:blipFill>
        <p:spPr>
          <a:xfrm>
            <a:off x="2184399" y="455935"/>
            <a:ext cx="8375805" cy="5860820"/>
          </a:xfrm>
          <a:prstGeom prst="rect">
            <a:avLst/>
          </a:prstGeom>
        </p:spPr>
      </p:pic>
    </p:spTree>
    <p:extLst>
      <p:ext uri="{BB962C8B-B14F-4D97-AF65-F5344CB8AC3E}">
        <p14:creationId xmlns:p14="http://schemas.microsoft.com/office/powerpoint/2010/main" val="1249724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2400"/>
            <a:ext cx="8229600" cy="701731"/>
          </a:xfrm>
        </p:spPr>
        <p:txBody>
          <a:bodyPr>
            <a:spAutoFit/>
          </a:bodyPr>
          <a:lstStyle/>
          <a:p>
            <a:r>
              <a:rPr lang="en-IN" altLang="en-US" dirty="0"/>
              <a:t>What is the Internet?</a:t>
            </a:r>
            <a:endParaRPr lang="en-US" dirty="0"/>
          </a:p>
        </p:txBody>
      </p:sp>
      <p:sp>
        <p:nvSpPr>
          <p:cNvPr id="5" name="Content Placeholder 4"/>
          <p:cNvSpPr>
            <a:spLocks noGrp="1"/>
          </p:cNvSpPr>
          <p:nvPr>
            <p:ph idx="1"/>
          </p:nvPr>
        </p:nvSpPr>
        <p:spPr>
          <a:xfrm>
            <a:off x="1218209" y="1084131"/>
            <a:ext cx="10576560" cy="5672835"/>
          </a:xfrm>
        </p:spPr>
        <p:txBody>
          <a:bodyPr wrap="square">
            <a:spAutoFit/>
          </a:bodyPr>
          <a:lstStyle/>
          <a:p>
            <a:pPr indent="-255600"/>
            <a:r>
              <a:rPr lang="en-IN" sz="2800" dirty="0"/>
              <a:t>The Internet</a:t>
            </a:r>
          </a:p>
          <a:p>
            <a:pPr lvl="1" indent="-255600"/>
            <a:r>
              <a:rPr lang="en-IN" sz="2800" dirty="0"/>
              <a:t>World’s most extensive network</a:t>
            </a:r>
          </a:p>
          <a:p>
            <a:pPr lvl="1" indent="-255600"/>
            <a:r>
              <a:rPr lang="en-US" sz="2400" dirty="0"/>
              <a:t>The internet uses the client/server model of computing and the TCP/IP network reference model.</a:t>
            </a:r>
          </a:p>
          <a:p>
            <a:pPr lvl="1" indent="-255600"/>
            <a:r>
              <a:rPr lang="en-US" sz="2400" dirty="0"/>
              <a:t>Every computer on the internet is assigned a unique numeric IP address</a:t>
            </a:r>
            <a:endParaRPr lang="en-IN" sz="2800" dirty="0"/>
          </a:p>
          <a:p>
            <a:pPr lvl="1" indent="-255600"/>
            <a:r>
              <a:rPr lang="en-IN" sz="2800" dirty="0"/>
              <a:t>Internet service providers (</a:t>
            </a:r>
            <a:r>
              <a:rPr lang="en-IN" sz="2800" spc="-350" dirty="0"/>
              <a:t>I S P s</a:t>
            </a:r>
            <a:r>
              <a:rPr lang="en-IN" sz="2800" dirty="0"/>
              <a:t>)</a:t>
            </a:r>
          </a:p>
          <a:p>
            <a:pPr lvl="2" indent="-255600"/>
            <a:r>
              <a:rPr lang="en-IN" sz="2800" dirty="0"/>
              <a:t>Provide connections</a:t>
            </a:r>
          </a:p>
          <a:p>
            <a:pPr lvl="2" indent="-255600"/>
            <a:r>
              <a:rPr lang="en-IN" sz="2800" dirty="0"/>
              <a:t>Types of Internet connections</a:t>
            </a:r>
          </a:p>
          <a:p>
            <a:pPr lvl="3" indent="-255600"/>
            <a:r>
              <a:rPr lang="en-IN" sz="2800" dirty="0"/>
              <a:t>Dial-up: 56.6 </a:t>
            </a:r>
            <a:r>
              <a:rPr lang="en-IN" sz="2800" spc="-350" dirty="0"/>
              <a:t>K b p s</a:t>
            </a:r>
          </a:p>
          <a:p>
            <a:pPr lvl="3" indent="-255600"/>
            <a:r>
              <a:rPr lang="en-IN" sz="2800" dirty="0"/>
              <a:t>Digital subscriber line (</a:t>
            </a:r>
            <a:r>
              <a:rPr lang="en-IN" sz="2800" spc="-350" dirty="0"/>
              <a:t>D S L</a:t>
            </a:r>
            <a:r>
              <a:rPr lang="en-IN" sz="2800" spc="-250" dirty="0"/>
              <a:t> / </a:t>
            </a:r>
            <a:r>
              <a:rPr lang="en-IN" sz="2800" spc="-350" dirty="0"/>
              <a:t>F I O S</a:t>
            </a:r>
            <a:r>
              <a:rPr lang="en-IN" sz="2800" dirty="0"/>
              <a:t>): 385 </a:t>
            </a:r>
            <a:r>
              <a:rPr lang="en-IN" sz="2800" spc="-350" dirty="0"/>
              <a:t>K b p s</a:t>
            </a:r>
            <a:r>
              <a:rPr lang="en-IN" sz="2800" spc="-250" dirty="0"/>
              <a:t> </a:t>
            </a:r>
            <a:r>
              <a:rPr lang="en-IN" sz="2800" dirty="0"/>
              <a:t>–40 </a:t>
            </a:r>
            <a:r>
              <a:rPr lang="en-IN" sz="2800" spc="-350" dirty="0"/>
              <a:t>M b p s</a:t>
            </a:r>
          </a:p>
          <a:p>
            <a:pPr lvl="3" indent="-255600"/>
            <a:r>
              <a:rPr lang="en-IN" sz="2800" dirty="0"/>
              <a:t>Cable Internet connections: 1–50 </a:t>
            </a:r>
            <a:r>
              <a:rPr lang="en-IN" sz="2800" spc="-350" dirty="0"/>
              <a:t>M b p s</a:t>
            </a:r>
          </a:p>
          <a:p>
            <a:pPr lvl="3" indent="-255600"/>
            <a:r>
              <a:rPr lang="en-IN" sz="2800" dirty="0"/>
              <a:t>Satellite</a:t>
            </a:r>
          </a:p>
          <a:p>
            <a:pPr lvl="3" indent="-255600"/>
            <a:r>
              <a:rPr lang="en-IN" sz="2800" dirty="0"/>
              <a:t>T1/T3 lines: 1.54–45 </a:t>
            </a:r>
            <a:r>
              <a:rPr lang="en-IN" sz="2800" spc="-350" dirty="0"/>
              <a:t>M b p s</a:t>
            </a:r>
          </a:p>
        </p:txBody>
      </p:sp>
    </p:spTree>
    <p:extLst>
      <p:ext uri="{BB962C8B-B14F-4D97-AF65-F5344CB8AC3E}">
        <p14:creationId xmlns:p14="http://schemas.microsoft.com/office/powerpoint/2010/main" val="1879198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148821"/>
            <a:ext cx="8229600" cy="1311128"/>
          </a:xfrm>
        </p:spPr>
        <p:txBody>
          <a:bodyPr>
            <a:spAutoFit/>
          </a:bodyPr>
          <a:lstStyle/>
          <a:p>
            <a:r>
              <a:rPr lang="en-IN" altLang="en-US" dirty="0"/>
              <a:t>Internet Addressing and Architecture</a:t>
            </a:r>
            <a:endParaRPr lang="en-US" dirty="0"/>
          </a:p>
        </p:txBody>
      </p:sp>
      <p:sp>
        <p:nvSpPr>
          <p:cNvPr id="5" name="Content Placeholder 4"/>
          <p:cNvSpPr>
            <a:spLocks noGrp="1"/>
          </p:cNvSpPr>
          <p:nvPr>
            <p:ph idx="1"/>
          </p:nvPr>
        </p:nvSpPr>
        <p:spPr>
          <a:xfrm>
            <a:off x="1869440" y="1760193"/>
            <a:ext cx="8950960" cy="3255763"/>
          </a:xfrm>
        </p:spPr>
        <p:txBody>
          <a:bodyPr wrap="square">
            <a:spAutoFit/>
          </a:bodyPr>
          <a:lstStyle/>
          <a:p>
            <a:pPr indent="-255600"/>
            <a:r>
              <a:rPr lang="en-IN" sz="2800" dirty="0"/>
              <a:t>Each device on Internet assigned Internet Protocol (</a:t>
            </a:r>
            <a:r>
              <a:rPr lang="en-IN" sz="2800" spc="-350" dirty="0"/>
              <a:t>I </a:t>
            </a:r>
            <a:r>
              <a:rPr lang="en-IN" sz="2800" spc="-100" dirty="0"/>
              <a:t>P)</a:t>
            </a:r>
            <a:r>
              <a:rPr lang="en-IN" sz="2800" dirty="0"/>
              <a:t> address</a:t>
            </a:r>
          </a:p>
          <a:p>
            <a:pPr indent="-255600"/>
            <a:r>
              <a:rPr lang="en-IN" sz="2800" dirty="0"/>
              <a:t>32-bit number, e.g. 207.46.250.119</a:t>
            </a:r>
          </a:p>
          <a:p>
            <a:pPr indent="-255600"/>
            <a:r>
              <a:rPr lang="en-IN" sz="2800" dirty="0"/>
              <a:t>The Domain Name System (</a:t>
            </a:r>
            <a:r>
              <a:rPr lang="en-IN" sz="2800" spc="-350" dirty="0"/>
              <a:t>D N </a:t>
            </a:r>
            <a:r>
              <a:rPr lang="en-IN" sz="2800" spc="-100" dirty="0"/>
              <a:t>S)</a:t>
            </a:r>
          </a:p>
          <a:p>
            <a:pPr lvl="1" indent="-255600"/>
            <a:r>
              <a:rPr lang="en-IN" sz="2800" dirty="0"/>
              <a:t>Converts </a:t>
            </a:r>
            <a:r>
              <a:rPr lang="en-IN" sz="2800" spc="-350" dirty="0"/>
              <a:t>I P</a:t>
            </a:r>
            <a:r>
              <a:rPr lang="en-IN" sz="2800" dirty="0"/>
              <a:t> addresses to domain names</a:t>
            </a:r>
          </a:p>
          <a:p>
            <a:pPr lvl="1" indent="-255600"/>
            <a:r>
              <a:rPr lang="en-IN" sz="2800" dirty="0"/>
              <a:t>Hierarchical structure</a:t>
            </a:r>
          </a:p>
          <a:p>
            <a:pPr lvl="1" indent="-255600"/>
            <a:r>
              <a:rPr lang="en-IN" sz="2800" dirty="0"/>
              <a:t>Top-level domains</a:t>
            </a:r>
          </a:p>
        </p:txBody>
      </p:sp>
      <p:sp>
        <p:nvSpPr>
          <p:cNvPr id="2" name="Rectangle 1">
            <a:extLst>
              <a:ext uri="{FF2B5EF4-FFF2-40B4-BE49-F238E27FC236}">
                <a16:creationId xmlns:a16="http://schemas.microsoft.com/office/drawing/2014/main" id="{0FC8F444-A023-45C5-B87C-60BFEF5311F2}"/>
              </a:ext>
            </a:extLst>
          </p:cNvPr>
          <p:cNvSpPr/>
          <p:nvPr/>
        </p:nvSpPr>
        <p:spPr>
          <a:xfrm>
            <a:off x="2183670" y="5366377"/>
            <a:ext cx="4878259" cy="369332"/>
          </a:xfrm>
          <a:prstGeom prst="rect">
            <a:avLst/>
          </a:prstGeom>
        </p:spPr>
        <p:txBody>
          <a:bodyPr wrap="none">
            <a:spAutoFit/>
          </a:bodyPr>
          <a:lstStyle/>
          <a:p>
            <a:r>
              <a:rPr lang="en-US" dirty="0">
                <a:hlinkClick r:id="rId3"/>
              </a:rPr>
              <a:t>https://www.youtube.com/watch?v=2ZUxoi7YNgs</a:t>
            </a:r>
            <a:endParaRPr lang="en-US" dirty="0"/>
          </a:p>
        </p:txBody>
      </p:sp>
    </p:spTree>
    <p:extLst>
      <p:ext uri="{BB962C8B-B14F-4D97-AF65-F5344CB8AC3E}">
        <p14:creationId xmlns:p14="http://schemas.microsoft.com/office/powerpoint/2010/main" val="619168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A982DA-265C-4136-8430-DC4B366A3D93}"/>
              </a:ext>
            </a:extLst>
          </p:cNvPr>
          <p:cNvPicPr>
            <a:picLocks noGrp="1" noChangeAspect="1"/>
          </p:cNvPicPr>
          <p:nvPr>
            <p:ph idx="1"/>
          </p:nvPr>
        </p:nvPicPr>
        <p:blipFill>
          <a:blip r:embed="rId2"/>
          <a:stretch>
            <a:fillRect/>
          </a:stretch>
        </p:blipFill>
        <p:spPr>
          <a:xfrm>
            <a:off x="1578175" y="772160"/>
            <a:ext cx="9035650" cy="5602525"/>
          </a:xfrm>
          <a:prstGeom prst="rect">
            <a:avLst/>
          </a:prstGeom>
        </p:spPr>
      </p:pic>
    </p:spTree>
    <p:extLst>
      <p:ext uri="{BB962C8B-B14F-4D97-AF65-F5344CB8AC3E}">
        <p14:creationId xmlns:p14="http://schemas.microsoft.com/office/powerpoint/2010/main" val="2361830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81091"/>
            <a:ext cx="8229600" cy="1311128"/>
          </a:xfrm>
        </p:spPr>
        <p:txBody>
          <a:bodyPr>
            <a:spAutoFit/>
          </a:bodyPr>
          <a:lstStyle/>
          <a:p>
            <a:r>
              <a:rPr lang="en-IN" altLang="en-US" dirty="0"/>
              <a:t>Figure 7.6 The Domain Name System</a:t>
            </a:r>
            <a:endParaRPr lang="en-US" sz="2800" dirty="0"/>
          </a:p>
        </p:txBody>
      </p:sp>
      <p:pic>
        <p:nvPicPr>
          <p:cNvPr id="5" name="Picture 4" descr="A diagram shows the hierarchical structure of D N S. The hierarchy shows internet root domain as a dot at the top followed by top-level domains with examples as e d u, com, gov, org, net, and other domains. The next level in the hierarchy shows the second-level domains with examples as expedia, google, and congress followed by the third-level domains, or Hosts, with example as sales Dot google dot com, which is connected to computer 1 computer 1 dot sales dot google dot com at the bottom."/>
          <p:cNvPicPr>
            <a:picLocks noChangeAspect="1"/>
          </p:cNvPicPr>
          <p:nvPr/>
        </p:nvPicPr>
        <p:blipFill rotWithShape="1">
          <a:blip r:embed="rId3" cstate="screen">
            <a:extLst>
              <a:ext uri="{28A0092B-C50C-407E-A947-70E740481C1C}">
                <a14:useLocalDpi xmlns:a14="http://schemas.microsoft.com/office/drawing/2010/main"/>
              </a:ext>
            </a:extLst>
          </a:blip>
          <a:srcRect b="3529"/>
          <a:stretch/>
        </p:blipFill>
        <p:spPr>
          <a:xfrm>
            <a:off x="2046075" y="1216854"/>
            <a:ext cx="8119514" cy="5172505"/>
          </a:xfrm>
          <a:prstGeom prst="rect">
            <a:avLst/>
          </a:prstGeom>
        </p:spPr>
      </p:pic>
    </p:spTree>
    <p:extLst>
      <p:ext uri="{BB962C8B-B14F-4D97-AF65-F5344CB8AC3E}">
        <p14:creationId xmlns:p14="http://schemas.microsoft.com/office/powerpoint/2010/main" val="61266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3766"/>
            <a:ext cx="9022080" cy="1311128"/>
          </a:xfrm>
        </p:spPr>
        <p:txBody>
          <a:bodyPr wrap="square">
            <a:spAutoFit/>
          </a:bodyPr>
          <a:lstStyle/>
          <a:p>
            <a:r>
              <a:rPr lang="en-IN" altLang="en-US" dirty="0"/>
              <a:t>Internet Services and Communication Tools </a:t>
            </a:r>
            <a:r>
              <a:rPr lang="en-IN" altLang="en-US" sz="2800" dirty="0"/>
              <a:t>(1 of 2)</a:t>
            </a:r>
            <a:endParaRPr lang="en-US" sz="2800" dirty="0"/>
          </a:p>
        </p:txBody>
      </p:sp>
      <p:sp>
        <p:nvSpPr>
          <p:cNvPr id="5" name="Content Placeholder 4"/>
          <p:cNvSpPr>
            <a:spLocks noGrp="1"/>
          </p:cNvSpPr>
          <p:nvPr>
            <p:ph idx="1"/>
          </p:nvPr>
        </p:nvSpPr>
        <p:spPr>
          <a:xfrm>
            <a:off x="997319" y="1504917"/>
            <a:ext cx="10820400" cy="4999317"/>
          </a:xfrm>
        </p:spPr>
        <p:txBody>
          <a:bodyPr wrap="square">
            <a:spAutoFit/>
          </a:bodyPr>
          <a:lstStyle/>
          <a:p>
            <a:pPr indent="-255600"/>
            <a:r>
              <a:rPr lang="en-IN" sz="2800" dirty="0"/>
              <a:t>Internet services</a:t>
            </a:r>
          </a:p>
          <a:p>
            <a:pPr lvl="1" indent="-255600"/>
            <a:r>
              <a:rPr lang="en-IN" sz="2800" dirty="0"/>
              <a:t>Email</a:t>
            </a:r>
          </a:p>
          <a:p>
            <a:pPr lvl="1" indent="-255600"/>
            <a:r>
              <a:rPr lang="en-IN" sz="2800" dirty="0"/>
              <a:t>Chatting and instant messaging</a:t>
            </a:r>
          </a:p>
          <a:p>
            <a:pPr lvl="1" indent="-255600"/>
            <a:r>
              <a:rPr lang="en-IN" sz="2800" dirty="0"/>
              <a:t>Newsgroups</a:t>
            </a:r>
          </a:p>
          <a:p>
            <a:pPr lvl="1" indent="-255600"/>
            <a:r>
              <a:rPr lang="en-IN" sz="2800" dirty="0"/>
              <a:t>Telnet</a:t>
            </a:r>
          </a:p>
          <a:p>
            <a:pPr lvl="1" indent="-255600"/>
            <a:r>
              <a:rPr lang="en-IN" sz="2800" dirty="0"/>
              <a:t>File Transfer Protocol (</a:t>
            </a:r>
            <a:r>
              <a:rPr lang="en-IN" sz="2800" spc="-250" dirty="0"/>
              <a:t>F T P </a:t>
            </a:r>
            <a:r>
              <a:rPr lang="en-IN" sz="2800" dirty="0"/>
              <a:t>)</a:t>
            </a:r>
          </a:p>
          <a:p>
            <a:pPr lvl="1" indent="-255600"/>
            <a:r>
              <a:rPr lang="en-IN" sz="2800" dirty="0"/>
              <a:t>World Wide Web</a:t>
            </a:r>
          </a:p>
          <a:p>
            <a:pPr indent="-255600"/>
            <a:r>
              <a:rPr lang="en-IN" sz="2800" dirty="0"/>
              <a:t>Voice over </a:t>
            </a:r>
            <a:r>
              <a:rPr lang="en-IN" sz="2800" spc="-350" dirty="0"/>
              <a:t>I P</a:t>
            </a:r>
            <a:r>
              <a:rPr lang="en-IN" sz="2800" spc="-250" dirty="0"/>
              <a:t> ( </a:t>
            </a:r>
            <a:r>
              <a:rPr lang="en-IN" sz="2800" spc="-350" dirty="0"/>
              <a:t>V o I </a:t>
            </a:r>
            <a:r>
              <a:rPr lang="en-IN" sz="2800" spc="-100" dirty="0"/>
              <a:t>P)</a:t>
            </a:r>
          </a:p>
          <a:p>
            <a:pPr lvl="1" indent="-255600"/>
            <a:r>
              <a:rPr lang="en-US" sz="2800" dirty="0"/>
              <a:t>Enables internet technology to be used for telephone voice transmission over the internet or private networks</a:t>
            </a:r>
            <a:endParaRPr lang="en-IN" sz="2800" spc="-100" dirty="0"/>
          </a:p>
          <a:p>
            <a:pPr lvl="1" indent="-255600"/>
            <a:r>
              <a:rPr lang="en-IN" sz="2800" dirty="0"/>
              <a:t>Digital voice communication using </a:t>
            </a:r>
            <a:r>
              <a:rPr lang="en-IN" sz="2800" spc="-350" dirty="0"/>
              <a:t>I P</a:t>
            </a:r>
            <a:r>
              <a:rPr lang="en-IN" sz="2800" dirty="0"/>
              <a:t>, packet switching</a:t>
            </a:r>
          </a:p>
        </p:txBody>
      </p:sp>
    </p:spTree>
    <p:extLst>
      <p:ext uri="{BB962C8B-B14F-4D97-AF65-F5344CB8AC3E}">
        <p14:creationId xmlns:p14="http://schemas.microsoft.com/office/powerpoint/2010/main" val="1594801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B6F0-D6A6-446D-BE04-BEFC1E4D1539}"/>
              </a:ext>
            </a:extLst>
          </p:cNvPr>
          <p:cNvSpPr>
            <a:spLocks noGrp="1"/>
          </p:cNvSpPr>
          <p:nvPr>
            <p:ph type="title"/>
          </p:nvPr>
        </p:nvSpPr>
        <p:spPr/>
        <p:txBody>
          <a:bodyPr/>
          <a:lstStyle/>
          <a:p>
            <a:r>
              <a:rPr lang="en-IN" altLang="en-US" dirty="0"/>
              <a:t>Internet Services</a:t>
            </a:r>
            <a:endParaRPr lang="en-US" dirty="0"/>
          </a:p>
        </p:txBody>
      </p:sp>
      <p:pic>
        <p:nvPicPr>
          <p:cNvPr id="4" name="Content Placeholder 3">
            <a:extLst>
              <a:ext uri="{FF2B5EF4-FFF2-40B4-BE49-F238E27FC236}">
                <a16:creationId xmlns:a16="http://schemas.microsoft.com/office/drawing/2014/main" id="{7BEFB071-E30C-4DB3-B03E-7D57B9DA0BA1}"/>
              </a:ext>
            </a:extLst>
          </p:cNvPr>
          <p:cNvPicPr>
            <a:picLocks noGrp="1" noChangeAspect="1"/>
          </p:cNvPicPr>
          <p:nvPr>
            <p:ph idx="1"/>
          </p:nvPr>
        </p:nvPicPr>
        <p:blipFill>
          <a:blip r:embed="rId2"/>
          <a:stretch>
            <a:fillRect/>
          </a:stretch>
        </p:blipFill>
        <p:spPr>
          <a:xfrm>
            <a:off x="1391920" y="1409064"/>
            <a:ext cx="7948652" cy="5330021"/>
          </a:xfrm>
          <a:prstGeom prst="rect">
            <a:avLst/>
          </a:prstGeom>
        </p:spPr>
      </p:pic>
    </p:spTree>
    <p:extLst>
      <p:ext uri="{BB962C8B-B14F-4D97-AF65-F5344CB8AC3E}">
        <p14:creationId xmlns:p14="http://schemas.microsoft.com/office/powerpoint/2010/main" val="1354158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3766"/>
            <a:ext cx="8229600" cy="1311128"/>
          </a:xfrm>
        </p:spPr>
        <p:txBody>
          <a:bodyPr>
            <a:spAutoFit/>
          </a:bodyPr>
          <a:lstStyle/>
          <a:p>
            <a:r>
              <a:rPr lang="en-IN" altLang="en-US" dirty="0"/>
              <a:t>Internet Services and Communication Tools </a:t>
            </a:r>
            <a:r>
              <a:rPr lang="en-IN" altLang="en-US" sz="2800" dirty="0"/>
              <a:t>(2 of 2)</a:t>
            </a:r>
            <a:endParaRPr lang="en-US" sz="2800" dirty="0"/>
          </a:p>
        </p:txBody>
      </p:sp>
      <p:sp>
        <p:nvSpPr>
          <p:cNvPr id="5" name="Content Placeholder 4"/>
          <p:cNvSpPr>
            <a:spLocks noGrp="1"/>
          </p:cNvSpPr>
          <p:nvPr>
            <p:ph idx="1"/>
          </p:nvPr>
        </p:nvSpPr>
        <p:spPr>
          <a:xfrm>
            <a:off x="1981200" y="1828800"/>
            <a:ext cx="8229600" cy="2675604"/>
          </a:xfrm>
        </p:spPr>
        <p:txBody>
          <a:bodyPr>
            <a:spAutoFit/>
          </a:bodyPr>
          <a:lstStyle/>
          <a:p>
            <a:pPr indent="-255600"/>
            <a:r>
              <a:rPr lang="en-IN" sz="2800" dirty="0"/>
              <a:t>Unified communications</a:t>
            </a:r>
          </a:p>
          <a:p>
            <a:pPr lvl="1" indent="-255600"/>
            <a:r>
              <a:rPr lang="en-IN" sz="2800" dirty="0"/>
              <a:t>Communications systems that integrate voice, data, email, conferencing</a:t>
            </a:r>
          </a:p>
          <a:p>
            <a:pPr indent="-255600"/>
            <a:r>
              <a:rPr lang="en-IN" sz="2800" dirty="0"/>
              <a:t>Virtual private network (</a:t>
            </a:r>
            <a:r>
              <a:rPr lang="en-IN" sz="2800" spc="-350" dirty="0"/>
              <a:t>V P </a:t>
            </a:r>
            <a:r>
              <a:rPr lang="en-IN" sz="2800" spc="-100" dirty="0"/>
              <a:t>N)</a:t>
            </a:r>
          </a:p>
          <a:p>
            <a:pPr lvl="1" indent="-255600"/>
            <a:r>
              <a:rPr lang="en-IN" sz="2800" dirty="0"/>
              <a:t>Secure, encrypted, private network run over Internet</a:t>
            </a:r>
          </a:p>
        </p:txBody>
      </p:sp>
    </p:spTree>
    <p:extLst>
      <p:ext uri="{BB962C8B-B14F-4D97-AF65-F5344CB8AC3E}">
        <p14:creationId xmlns:p14="http://schemas.microsoft.com/office/powerpoint/2010/main" val="220116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382401"/>
            <a:ext cx="8229600" cy="701731"/>
          </a:xfrm>
        </p:spPr>
        <p:txBody>
          <a:bodyPr>
            <a:spAutoFit/>
          </a:bodyPr>
          <a:lstStyle/>
          <a:p>
            <a:r>
              <a:rPr lang="en-IN" altLang="en-US" dirty="0"/>
              <a:t>Figure 7.9 How Voice Over </a:t>
            </a:r>
            <a:r>
              <a:rPr lang="en-IN" altLang="en-US" spc="-450" dirty="0"/>
              <a:t>I P</a:t>
            </a:r>
            <a:r>
              <a:rPr lang="en-IN" altLang="en-US" dirty="0"/>
              <a:t> Works</a:t>
            </a:r>
            <a:endParaRPr lang="en-US" sz="2800" dirty="0"/>
          </a:p>
        </p:txBody>
      </p:sp>
      <p:pic>
        <p:nvPicPr>
          <p:cNvPr id="6" name="Picture 5" descr="A diagram depicts the working process of a voice over I P. The diagram shows communication between two users through the Internet. The user at one end sends a message as How are you with A B C in parenthesis to the Internet using a gateway. This message is broken down into different packets and is transmitted through various routes. The message is reassembled at the other end as B C A and then is delivered to the user at the other end as How are you With A B C in parenthesis using another gateway. The user at the other end replies Fine, thank you with X Y Z in parenthesis, which is delivered back to the first user in the same manner."/>
          <p:cNvPicPr>
            <a:picLocks noChangeAspect="1"/>
          </p:cNvPicPr>
          <p:nvPr/>
        </p:nvPicPr>
        <p:blipFill rotWithShape="1">
          <a:blip r:embed="rId3" cstate="screen">
            <a:extLst>
              <a:ext uri="{28A0092B-C50C-407E-A947-70E740481C1C}">
                <a14:useLocalDpi xmlns:a14="http://schemas.microsoft.com/office/drawing/2010/main"/>
              </a:ext>
            </a:extLst>
          </a:blip>
          <a:srcRect b="5164"/>
          <a:stretch/>
        </p:blipFill>
        <p:spPr>
          <a:xfrm>
            <a:off x="2026282" y="1905000"/>
            <a:ext cx="8136995" cy="2852516"/>
          </a:xfrm>
          <a:prstGeom prst="rect">
            <a:avLst/>
          </a:prstGeom>
        </p:spPr>
      </p:pic>
    </p:spTree>
    <p:extLst>
      <p:ext uri="{BB962C8B-B14F-4D97-AF65-F5344CB8AC3E}">
        <p14:creationId xmlns:p14="http://schemas.microsoft.com/office/powerpoint/2010/main" val="3303092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2400"/>
            <a:ext cx="8229600" cy="701731"/>
          </a:xfrm>
        </p:spPr>
        <p:txBody>
          <a:bodyPr>
            <a:spAutoFit/>
          </a:bodyPr>
          <a:lstStyle/>
          <a:p>
            <a:r>
              <a:rPr lang="en-IN" altLang="en-US" dirty="0"/>
              <a:t>The Web</a:t>
            </a:r>
            <a:endParaRPr lang="en-US" dirty="0"/>
          </a:p>
        </p:txBody>
      </p:sp>
      <p:sp>
        <p:nvSpPr>
          <p:cNvPr id="5" name="Content Placeholder 4"/>
          <p:cNvSpPr>
            <a:spLocks noGrp="1"/>
          </p:cNvSpPr>
          <p:nvPr>
            <p:ph idx="1"/>
          </p:nvPr>
        </p:nvSpPr>
        <p:spPr>
          <a:xfrm>
            <a:off x="1981200" y="1292834"/>
            <a:ext cx="8846634" cy="4095480"/>
          </a:xfrm>
        </p:spPr>
        <p:txBody>
          <a:bodyPr wrap="square">
            <a:spAutoFit/>
          </a:bodyPr>
          <a:lstStyle/>
          <a:p>
            <a:pPr indent="-255600"/>
            <a:r>
              <a:rPr lang="en-US" sz="2800" dirty="0"/>
              <a:t>A system with universally accepted standards for storing, retrieving, formatting, and displaying information by using a client/server architecture.</a:t>
            </a:r>
            <a:endParaRPr lang="en-IN" sz="2800" dirty="0"/>
          </a:p>
          <a:p>
            <a:pPr indent="-255600"/>
            <a:r>
              <a:rPr lang="en-IN" sz="2800" dirty="0"/>
              <a:t>Hypertext</a:t>
            </a:r>
          </a:p>
          <a:p>
            <a:pPr lvl="1" indent="-255600"/>
            <a:r>
              <a:rPr lang="en-IN" sz="2800" dirty="0"/>
              <a:t>Hypertext </a:t>
            </a:r>
            <a:r>
              <a:rPr lang="en-IN" sz="2800" dirty="0" err="1"/>
              <a:t>Markup</a:t>
            </a:r>
            <a:r>
              <a:rPr lang="en-IN" sz="2800" dirty="0"/>
              <a:t> Language (</a:t>
            </a:r>
            <a:r>
              <a:rPr lang="en-IN" sz="2800" spc="-350" dirty="0"/>
              <a:t>H T M </a:t>
            </a:r>
            <a:r>
              <a:rPr lang="en-IN" sz="2800" spc="-100" dirty="0"/>
              <a:t>L)</a:t>
            </a:r>
          </a:p>
          <a:p>
            <a:pPr lvl="1" indent="-255600"/>
            <a:r>
              <a:rPr lang="en-IN" sz="2800" dirty="0"/>
              <a:t>Hypertext Transfer Protocol (</a:t>
            </a:r>
            <a:r>
              <a:rPr lang="en-IN" sz="2800" spc="-350" dirty="0"/>
              <a:t>H </a:t>
            </a:r>
            <a:r>
              <a:rPr lang="en-IN" sz="2800" spc="-300" dirty="0"/>
              <a:t>T </a:t>
            </a:r>
            <a:r>
              <a:rPr lang="en-IN" sz="2800" spc="-300" dirty="0" err="1"/>
              <a:t>T</a:t>
            </a:r>
            <a:r>
              <a:rPr lang="en-IN" sz="2800" spc="-350" dirty="0"/>
              <a:t> </a:t>
            </a:r>
            <a:r>
              <a:rPr lang="en-IN" sz="2800" spc="-100" dirty="0"/>
              <a:t>P)</a:t>
            </a:r>
            <a:r>
              <a:rPr lang="en-IN" sz="2800" dirty="0"/>
              <a:t>:</a:t>
            </a:r>
          </a:p>
          <a:p>
            <a:pPr lvl="1" indent="-255600"/>
            <a:r>
              <a:rPr lang="en-IN" sz="2800" dirty="0"/>
              <a:t>Uniform resource locator (</a:t>
            </a:r>
            <a:r>
              <a:rPr lang="en-IN" sz="2800" spc="-350" dirty="0"/>
              <a:t>U R </a:t>
            </a:r>
            <a:r>
              <a:rPr lang="en-IN" sz="2800" spc="-100" dirty="0"/>
              <a:t>L)</a:t>
            </a:r>
            <a:r>
              <a:rPr lang="en-IN" sz="2800" dirty="0"/>
              <a:t>:</a:t>
            </a:r>
          </a:p>
          <a:p>
            <a:pPr indent="-255600"/>
            <a:r>
              <a:rPr lang="en-IN" sz="2800" dirty="0"/>
              <a:t>Web servers</a:t>
            </a:r>
          </a:p>
          <a:p>
            <a:pPr lvl="1" indent="-255600"/>
            <a:r>
              <a:rPr lang="en-IN" sz="2800" dirty="0"/>
              <a:t>Software for locating and managing web pages</a:t>
            </a:r>
          </a:p>
        </p:txBody>
      </p:sp>
    </p:spTree>
    <p:extLst>
      <p:ext uri="{BB962C8B-B14F-4D97-AF65-F5344CB8AC3E}">
        <p14:creationId xmlns:p14="http://schemas.microsoft.com/office/powerpoint/2010/main" val="125424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83288"/>
            <a:ext cx="9204960" cy="701731"/>
          </a:xfrm>
        </p:spPr>
        <p:txBody>
          <a:bodyPr wrap="square">
            <a:spAutoFit/>
          </a:bodyPr>
          <a:lstStyle/>
          <a:p>
            <a:r>
              <a:rPr lang="en-IN" altLang="en-US" dirty="0"/>
              <a:t>Networking and Communication Trends</a:t>
            </a:r>
            <a:endParaRPr lang="en-US" dirty="0"/>
          </a:p>
        </p:txBody>
      </p:sp>
      <p:sp>
        <p:nvSpPr>
          <p:cNvPr id="5" name="Content Placeholder 4"/>
          <p:cNvSpPr>
            <a:spLocks noGrp="1"/>
          </p:cNvSpPr>
          <p:nvPr>
            <p:ph idx="1"/>
          </p:nvPr>
        </p:nvSpPr>
        <p:spPr>
          <a:xfrm>
            <a:off x="1981200" y="1310641"/>
            <a:ext cx="8229600" cy="5035738"/>
          </a:xfrm>
        </p:spPr>
        <p:txBody>
          <a:bodyPr>
            <a:spAutoFit/>
          </a:bodyPr>
          <a:lstStyle/>
          <a:p>
            <a:pPr indent="-255600"/>
            <a:r>
              <a:rPr lang="en-US" b="1" dirty="0"/>
              <a:t>Telephone networks </a:t>
            </a:r>
            <a:r>
              <a:rPr lang="en-US" dirty="0"/>
              <a:t>historically handled voice communication, and </a:t>
            </a:r>
            <a:r>
              <a:rPr lang="en-US" b="1" dirty="0"/>
              <a:t>computer networks </a:t>
            </a:r>
            <a:r>
              <a:rPr lang="en-US" dirty="0"/>
              <a:t>handled data traffic</a:t>
            </a:r>
            <a:endParaRPr lang="en-IN" dirty="0"/>
          </a:p>
          <a:p>
            <a:pPr indent="-255600"/>
            <a:r>
              <a:rPr lang="en-IN" dirty="0"/>
              <a:t>Convergence</a:t>
            </a:r>
          </a:p>
          <a:p>
            <a:pPr lvl="1" indent="-255600"/>
            <a:r>
              <a:rPr lang="en-IN" sz="2400" dirty="0"/>
              <a:t>Telephone networks and computer networks converging into </a:t>
            </a:r>
            <a:r>
              <a:rPr lang="en-IN" sz="2400" b="1" dirty="0"/>
              <a:t>single digital network </a:t>
            </a:r>
            <a:r>
              <a:rPr lang="en-IN" sz="2400" dirty="0"/>
              <a:t>using Internet standards</a:t>
            </a:r>
          </a:p>
          <a:p>
            <a:pPr indent="-255600"/>
            <a:r>
              <a:rPr lang="en-IN" dirty="0"/>
              <a:t>Broadband</a:t>
            </a:r>
          </a:p>
          <a:p>
            <a:pPr lvl="1" indent="-255600"/>
            <a:r>
              <a:rPr lang="en-US" dirty="0"/>
              <a:t>High-speed transmission technology.</a:t>
            </a:r>
          </a:p>
          <a:p>
            <a:pPr lvl="1" indent="-255600"/>
            <a:r>
              <a:rPr lang="en-US" dirty="0"/>
              <a:t>Designates a single communications medium that can transmit multiple channels of data simultaneously</a:t>
            </a:r>
            <a:endParaRPr lang="en-IN" dirty="0"/>
          </a:p>
          <a:p>
            <a:pPr lvl="1" indent="-255600"/>
            <a:r>
              <a:rPr lang="en-IN" sz="2400" dirty="0"/>
              <a:t>Majority of U.S. Internet users have broadband access</a:t>
            </a:r>
          </a:p>
          <a:p>
            <a:pPr indent="-255600"/>
            <a:r>
              <a:rPr lang="en-IN" dirty="0"/>
              <a:t>Broadband wireless</a:t>
            </a:r>
          </a:p>
          <a:p>
            <a:pPr lvl="1" indent="-255600"/>
            <a:r>
              <a:rPr lang="en-IN" sz="2400" dirty="0"/>
              <a:t>Voice, data communication are increasingly taking place over broadband wireless platforms</a:t>
            </a:r>
          </a:p>
        </p:txBody>
      </p:sp>
    </p:spTree>
    <p:extLst>
      <p:ext uri="{BB962C8B-B14F-4D97-AF65-F5344CB8AC3E}">
        <p14:creationId xmlns:p14="http://schemas.microsoft.com/office/powerpoint/2010/main" val="358740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86703"/>
            <a:ext cx="8229600" cy="1311128"/>
          </a:xfrm>
        </p:spPr>
        <p:txBody>
          <a:bodyPr>
            <a:spAutoFit/>
          </a:bodyPr>
          <a:lstStyle/>
          <a:p>
            <a:r>
              <a:rPr lang="en-IN" altLang="en-US" dirty="0"/>
              <a:t>Searching for Information on the Web </a:t>
            </a:r>
            <a:r>
              <a:rPr lang="en-IN" altLang="en-US" sz="2800" dirty="0"/>
              <a:t>(1 of 2)</a:t>
            </a:r>
            <a:endParaRPr lang="en-US" sz="2800" dirty="0"/>
          </a:p>
        </p:txBody>
      </p:sp>
      <p:sp>
        <p:nvSpPr>
          <p:cNvPr id="5" name="Content Placeholder 4"/>
          <p:cNvSpPr>
            <a:spLocks noGrp="1"/>
          </p:cNvSpPr>
          <p:nvPr>
            <p:ph idx="1"/>
          </p:nvPr>
        </p:nvSpPr>
        <p:spPr>
          <a:xfrm>
            <a:off x="1981199" y="1828800"/>
            <a:ext cx="9526859" cy="2480166"/>
          </a:xfrm>
        </p:spPr>
        <p:txBody>
          <a:bodyPr wrap="square">
            <a:spAutoFit/>
          </a:bodyPr>
          <a:lstStyle/>
          <a:p>
            <a:pPr indent="-255600"/>
            <a:r>
              <a:rPr lang="en-IN" sz="2800" dirty="0"/>
              <a:t>Search engines</a:t>
            </a:r>
          </a:p>
          <a:p>
            <a:pPr lvl="1" indent="-255600"/>
            <a:r>
              <a:rPr lang="en-IN" sz="2800" dirty="0"/>
              <a:t>Google’s PageRank System</a:t>
            </a:r>
          </a:p>
          <a:p>
            <a:pPr indent="-255600"/>
            <a:r>
              <a:rPr lang="en-IN" sz="2800" dirty="0"/>
              <a:t>Mobile search</a:t>
            </a:r>
          </a:p>
          <a:p>
            <a:pPr indent="-255600"/>
            <a:r>
              <a:rPr lang="en-IN" sz="2800" dirty="0"/>
              <a:t>Semantic search: </a:t>
            </a:r>
            <a:r>
              <a:rPr lang="en-IN" dirty="0"/>
              <a:t>Understand human language using algorithms</a:t>
            </a:r>
            <a:endParaRPr lang="en-IN" sz="2800" dirty="0"/>
          </a:p>
          <a:p>
            <a:pPr indent="-255600"/>
            <a:r>
              <a:rPr lang="en-IN" sz="2800" dirty="0"/>
              <a:t>Social search: </a:t>
            </a:r>
            <a:r>
              <a:rPr lang="en-IN" dirty="0"/>
              <a:t>relevant results</a:t>
            </a:r>
            <a:endParaRPr lang="en-IN" sz="2800" dirty="0"/>
          </a:p>
        </p:txBody>
      </p:sp>
    </p:spTree>
    <p:extLst>
      <p:ext uri="{BB962C8B-B14F-4D97-AF65-F5344CB8AC3E}">
        <p14:creationId xmlns:p14="http://schemas.microsoft.com/office/powerpoint/2010/main" val="325214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4248"/>
            <a:ext cx="8229600" cy="1311128"/>
          </a:xfrm>
        </p:spPr>
        <p:txBody>
          <a:bodyPr>
            <a:spAutoFit/>
          </a:bodyPr>
          <a:lstStyle/>
          <a:p>
            <a:r>
              <a:rPr lang="en-IN" altLang="en-US" dirty="0"/>
              <a:t>Figure 7.11 Top Web Search Engines Worldwide</a:t>
            </a:r>
            <a:endParaRPr lang="en-US" sz="2800" dirty="0"/>
          </a:p>
        </p:txBody>
      </p:sp>
      <p:pic>
        <p:nvPicPr>
          <p:cNvPr id="5" name="Picture 4" descr="A pie chart depicts the breakdown of the top web search engines worldwide. The data shown is as follows. Google, 77.4 percent. Baidu, 8.1 percent. Bing, 7.3 percent. Yahoo, 5.6 percent. and Others, 1.6 percent."/>
          <p:cNvPicPr>
            <a:picLocks noChangeAspect="1"/>
          </p:cNvPicPr>
          <p:nvPr/>
        </p:nvPicPr>
        <p:blipFill rotWithShape="1">
          <a:blip r:embed="rId3" cstate="screen">
            <a:extLst>
              <a:ext uri="{28A0092B-C50C-407E-A947-70E740481C1C}">
                <a14:useLocalDpi xmlns:a14="http://schemas.microsoft.com/office/drawing/2010/main"/>
              </a:ext>
            </a:extLst>
          </a:blip>
          <a:srcRect b="4591"/>
          <a:stretch/>
        </p:blipFill>
        <p:spPr>
          <a:xfrm>
            <a:off x="3114442" y="1682752"/>
            <a:ext cx="5963119" cy="4229190"/>
          </a:xfrm>
          <a:prstGeom prst="rect">
            <a:avLst/>
          </a:prstGeom>
        </p:spPr>
      </p:pic>
      <p:sp>
        <p:nvSpPr>
          <p:cNvPr id="2" name="Content Placeholder 1"/>
          <p:cNvSpPr>
            <a:spLocks noGrp="1"/>
          </p:cNvSpPr>
          <p:nvPr>
            <p:ph idx="1"/>
          </p:nvPr>
        </p:nvSpPr>
        <p:spPr>
          <a:xfrm>
            <a:off x="1981200" y="6144747"/>
            <a:ext cx="8229600" cy="313932"/>
          </a:xfrm>
        </p:spPr>
        <p:txBody>
          <a:bodyPr>
            <a:spAutoFit/>
          </a:bodyPr>
          <a:lstStyle/>
          <a:p>
            <a:pPr marL="0" indent="0">
              <a:buNone/>
            </a:pPr>
            <a:r>
              <a:rPr lang="en-US" sz="1600" b="1" dirty="0"/>
              <a:t>Source:</a:t>
            </a:r>
            <a:r>
              <a:rPr lang="en-US" sz="1600" dirty="0"/>
              <a:t> Based on data from Net Market Share, April 2017.</a:t>
            </a:r>
          </a:p>
        </p:txBody>
      </p:sp>
    </p:spTree>
    <p:extLst>
      <p:ext uri="{BB962C8B-B14F-4D97-AF65-F5344CB8AC3E}">
        <p14:creationId xmlns:p14="http://schemas.microsoft.com/office/powerpoint/2010/main" val="3555582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86703"/>
            <a:ext cx="8229600" cy="1311128"/>
          </a:xfrm>
        </p:spPr>
        <p:txBody>
          <a:bodyPr>
            <a:spAutoFit/>
          </a:bodyPr>
          <a:lstStyle/>
          <a:p>
            <a:r>
              <a:rPr lang="en-IN" altLang="en-US" dirty="0"/>
              <a:t>Searching for Information on the Web </a:t>
            </a:r>
            <a:r>
              <a:rPr lang="en-IN" altLang="en-US" sz="2800" dirty="0"/>
              <a:t>(2 of 2)</a:t>
            </a:r>
            <a:endParaRPr lang="en-US" sz="2800" dirty="0"/>
          </a:p>
        </p:txBody>
      </p:sp>
      <p:sp>
        <p:nvSpPr>
          <p:cNvPr id="5" name="Content Placeholder 4"/>
          <p:cNvSpPr>
            <a:spLocks noGrp="1"/>
          </p:cNvSpPr>
          <p:nvPr>
            <p:ph idx="1"/>
          </p:nvPr>
        </p:nvSpPr>
        <p:spPr>
          <a:xfrm>
            <a:off x="1524000" y="1828801"/>
            <a:ext cx="9895840" cy="1660968"/>
          </a:xfrm>
        </p:spPr>
        <p:txBody>
          <a:bodyPr wrap="square">
            <a:spAutoFit/>
          </a:bodyPr>
          <a:lstStyle/>
          <a:p>
            <a:pPr indent="-255600"/>
            <a:r>
              <a:rPr lang="en-IN" sz="2800" dirty="0"/>
              <a:t>Intelligent agent shopping bots: </a:t>
            </a:r>
            <a:r>
              <a:rPr lang="en-US" dirty="0"/>
              <a:t>use intelligent agent software for searching the Internet for shopping information</a:t>
            </a:r>
            <a:endParaRPr lang="en-IN" sz="2800" dirty="0"/>
          </a:p>
          <a:p>
            <a:pPr indent="-255600"/>
            <a:r>
              <a:rPr lang="en-IN" sz="2800" dirty="0"/>
              <a:t>Search engine marketing: </a:t>
            </a:r>
            <a:r>
              <a:rPr lang="en-US" dirty="0"/>
              <a:t>Use of search engines to deliver sponsored links, for which advertisers have paid, in search engine results.</a:t>
            </a:r>
            <a:endParaRPr lang="en-IN" sz="2800" dirty="0"/>
          </a:p>
        </p:txBody>
      </p:sp>
    </p:spTree>
    <p:extLst>
      <p:ext uri="{BB962C8B-B14F-4D97-AF65-F5344CB8AC3E}">
        <p14:creationId xmlns:p14="http://schemas.microsoft.com/office/powerpoint/2010/main" val="2999885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2401"/>
            <a:ext cx="8229600" cy="701731"/>
          </a:xfrm>
        </p:spPr>
        <p:txBody>
          <a:bodyPr>
            <a:spAutoFit/>
          </a:bodyPr>
          <a:lstStyle/>
          <a:p>
            <a:r>
              <a:rPr lang="en-IN" altLang="en-US" dirty="0"/>
              <a:t>Web 2.0 </a:t>
            </a:r>
            <a:r>
              <a:rPr lang="en-IN" altLang="en-US" sz="2800" dirty="0"/>
              <a:t>(1 of 2)</a:t>
            </a:r>
            <a:endParaRPr lang="en-US" sz="2800" dirty="0"/>
          </a:p>
        </p:txBody>
      </p:sp>
      <p:sp>
        <p:nvSpPr>
          <p:cNvPr id="5" name="Content Placeholder 4"/>
          <p:cNvSpPr>
            <a:spLocks noGrp="1"/>
          </p:cNvSpPr>
          <p:nvPr>
            <p:ph idx="1"/>
          </p:nvPr>
        </p:nvSpPr>
        <p:spPr>
          <a:xfrm>
            <a:off x="1981200" y="1292834"/>
            <a:ext cx="8950960" cy="3707682"/>
          </a:xfrm>
        </p:spPr>
        <p:txBody>
          <a:bodyPr wrap="square">
            <a:spAutoFit/>
          </a:bodyPr>
          <a:lstStyle/>
          <a:p>
            <a:pPr indent="-255600"/>
            <a:r>
              <a:rPr lang="en-IN" sz="2800" dirty="0"/>
              <a:t>Second-generation services</a:t>
            </a:r>
          </a:p>
          <a:p>
            <a:pPr indent="-255600"/>
            <a:r>
              <a:rPr lang="en-IN" sz="2800" dirty="0"/>
              <a:t>Enabling collaboration, sharing information, and creating new services online</a:t>
            </a:r>
          </a:p>
          <a:p>
            <a:pPr indent="-255600"/>
            <a:r>
              <a:rPr lang="en-IN" sz="2800" dirty="0"/>
              <a:t>Features</a:t>
            </a:r>
          </a:p>
          <a:p>
            <a:pPr lvl="1" indent="-255600"/>
            <a:r>
              <a:rPr lang="en-IN" sz="2800" dirty="0"/>
              <a:t>Interactivity</a:t>
            </a:r>
          </a:p>
          <a:p>
            <a:pPr lvl="1" indent="-255600"/>
            <a:r>
              <a:rPr lang="en-IN" sz="2800" dirty="0"/>
              <a:t>Real-time user control</a:t>
            </a:r>
          </a:p>
          <a:p>
            <a:pPr lvl="1" indent="-255600"/>
            <a:r>
              <a:rPr lang="en-IN" sz="2800" dirty="0"/>
              <a:t>Social participation (sharing)</a:t>
            </a:r>
          </a:p>
          <a:p>
            <a:pPr lvl="1" indent="-255600"/>
            <a:r>
              <a:rPr lang="en-IN" sz="2800" dirty="0"/>
              <a:t>User-generated content</a:t>
            </a:r>
          </a:p>
        </p:txBody>
      </p:sp>
    </p:spTree>
    <p:extLst>
      <p:ext uri="{BB962C8B-B14F-4D97-AF65-F5344CB8AC3E}">
        <p14:creationId xmlns:p14="http://schemas.microsoft.com/office/powerpoint/2010/main" val="2765378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2401"/>
            <a:ext cx="8229600" cy="701731"/>
          </a:xfrm>
        </p:spPr>
        <p:txBody>
          <a:bodyPr>
            <a:spAutoFit/>
          </a:bodyPr>
          <a:lstStyle/>
          <a:p>
            <a:r>
              <a:rPr lang="en-IN" altLang="en-US" dirty="0"/>
              <a:t>Web 2.0 </a:t>
            </a:r>
            <a:r>
              <a:rPr lang="en-IN" altLang="en-US" sz="2800" dirty="0"/>
              <a:t>(2 of 2)</a:t>
            </a:r>
            <a:endParaRPr lang="en-US" sz="2800" dirty="0"/>
          </a:p>
        </p:txBody>
      </p:sp>
      <p:sp>
        <p:nvSpPr>
          <p:cNvPr id="5" name="Content Placeholder 4"/>
          <p:cNvSpPr>
            <a:spLocks noGrp="1"/>
          </p:cNvSpPr>
          <p:nvPr>
            <p:ph idx="1"/>
          </p:nvPr>
        </p:nvSpPr>
        <p:spPr>
          <a:xfrm>
            <a:off x="1847386" y="1761185"/>
            <a:ext cx="8229600" cy="2675604"/>
          </a:xfrm>
        </p:spPr>
        <p:txBody>
          <a:bodyPr>
            <a:spAutoFit/>
          </a:bodyPr>
          <a:lstStyle/>
          <a:p>
            <a:pPr indent="-255600"/>
            <a:r>
              <a:rPr lang="en-IN" sz="2800" dirty="0"/>
              <a:t>Blogs: chronological, informal websites created by individuals</a:t>
            </a:r>
          </a:p>
          <a:p>
            <a:pPr indent="-255600"/>
            <a:r>
              <a:rPr lang="en-IN" sz="2800" dirty="0"/>
              <a:t>Wikis: collaborative websites where visitors can add, delete, or modify content on the site</a:t>
            </a:r>
          </a:p>
          <a:p>
            <a:pPr indent="-255600"/>
            <a:r>
              <a:rPr lang="en-IN" sz="2800" dirty="0"/>
              <a:t>Social networking sites: enable users to build communities of friends and share information</a:t>
            </a:r>
          </a:p>
        </p:txBody>
      </p:sp>
    </p:spTree>
    <p:extLst>
      <p:ext uri="{BB962C8B-B14F-4D97-AF65-F5344CB8AC3E}">
        <p14:creationId xmlns:p14="http://schemas.microsoft.com/office/powerpoint/2010/main" val="3291183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2401"/>
            <a:ext cx="8229600" cy="701731"/>
          </a:xfrm>
        </p:spPr>
        <p:txBody>
          <a:bodyPr>
            <a:spAutoFit/>
          </a:bodyPr>
          <a:lstStyle/>
          <a:p>
            <a:r>
              <a:rPr lang="en-IN" altLang="en-US" dirty="0"/>
              <a:t>Web 3.0 and the Future Web</a:t>
            </a:r>
            <a:endParaRPr lang="en-US" sz="2800" dirty="0"/>
          </a:p>
        </p:txBody>
      </p:sp>
      <p:sp>
        <p:nvSpPr>
          <p:cNvPr id="5" name="Content Placeholder 4"/>
          <p:cNvSpPr>
            <a:spLocks noGrp="1"/>
          </p:cNvSpPr>
          <p:nvPr>
            <p:ph idx="1"/>
          </p:nvPr>
        </p:nvSpPr>
        <p:spPr>
          <a:xfrm>
            <a:off x="1981200" y="1292834"/>
            <a:ext cx="8229600" cy="2932085"/>
          </a:xfrm>
        </p:spPr>
        <p:txBody>
          <a:bodyPr>
            <a:spAutoFit/>
          </a:bodyPr>
          <a:lstStyle/>
          <a:p>
            <a:pPr indent="-255600"/>
            <a:r>
              <a:rPr lang="en-IN" sz="2800" dirty="0"/>
              <a:t>More tools to make sense of trillions of pages on the Internet</a:t>
            </a:r>
          </a:p>
          <a:p>
            <a:pPr indent="-255600"/>
            <a:r>
              <a:rPr lang="en-IN" sz="2800" dirty="0"/>
              <a:t>Internet of Things</a:t>
            </a:r>
          </a:p>
          <a:p>
            <a:pPr indent="-255600"/>
            <a:r>
              <a:rPr lang="en-IN" sz="2800" dirty="0"/>
              <a:t>App Internet</a:t>
            </a:r>
          </a:p>
          <a:p>
            <a:pPr indent="-255600"/>
            <a:r>
              <a:rPr lang="en-IN" sz="2800" dirty="0"/>
              <a:t>Increased cloud computing and </a:t>
            </a:r>
            <a:r>
              <a:rPr lang="en-IN" sz="2800" spc="-350" dirty="0"/>
              <a:t>S a </a:t>
            </a:r>
            <a:r>
              <a:rPr lang="en-IN" sz="2800" spc="-350" dirty="0" err="1"/>
              <a:t>a</a:t>
            </a:r>
            <a:r>
              <a:rPr lang="en-IN" sz="2800" spc="-350" dirty="0"/>
              <a:t> S</a:t>
            </a:r>
          </a:p>
          <a:p>
            <a:pPr indent="-255600"/>
            <a:r>
              <a:rPr lang="en-IN" sz="2800" dirty="0"/>
              <a:t>Greater seamlessness of web as a whole</a:t>
            </a:r>
          </a:p>
        </p:txBody>
      </p:sp>
    </p:spTree>
    <p:extLst>
      <p:ext uri="{BB962C8B-B14F-4D97-AF65-F5344CB8AC3E}">
        <p14:creationId xmlns:p14="http://schemas.microsoft.com/office/powerpoint/2010/main" val="807134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2401"/>
            <a:ext cx="8229600" cy="701731"/>
          </a:xfrm>
        </p:spPr>
        <p:txBody>
          <a:bodyPr>
            <a:spAutoFit/>
          </a:bodyPr>
          <a:lstStyle/>
          <a:p>
            <a:r>
              <a:rPr lang="en-IN" altLang="en-US" dirty="0"/>
              <a:t>Cellular Systems</a:t>
            </a:r>
            <a:endParaRPr lang="en-US" sz="2800" dirty="0"/>
          </a:p>
        </p:txBody>
      </p:sp>
      <p:sp>
        <p:nvSpPr>
          <p:cNvPr id="5" name="Content Placeholder 4"/>
          <p:cNvSpPr>
            <a:spLocks noGrp="1"/>
          </p:cNvSpPr>
          <p:nvPr>
            <p:ph idx="1"/>
          </p:nvPr>
        </p:nvSpPr>
        <p:spPr>
          <a:xfrm>
            <a:off x="1981200" y="1292834"/>
            <a:ext cx="8229600" cy="4223720"/>
          </a:xfrm>
        </p:spPr>
        <p:txBody>
          <a:bodyPr>
            <a:spAutoFit/>
          </a:bodyPr>
          <a:lstStyle/>
          <a:p>
            <a:pPr indent="-255600"/>
            <a:r>
              <a:rPr lang="en-IN" sz="2800" dirty="0"/>
              <a:t>Competing standards</a:t>
            </a:r>
          </a:p>
          <a:p>
            <a:pPr lvl="1" indent="-255600"/>
            <a:r>
              <a:rPr lang="en-IN" sz="2800" spc="-350" dirty="0"/>
              <a:t>C D M </a:t>
            </a:r>
            <a:r>
              <a:rPr lang="en-IN" sz="2800" spc="-100" dirty="0"/>
              <a:t>A:</a:t>
            </a:r>
            <a:r>
              <a:rPr lang="en-IN" sz="2800" dirty="0"/>
              <a:t> United States only</a:t>
            </a:r>
          </a:p>
          <a:p>
            <a:pPr lvl="1" indent="-255600"/>
            <a:r>
              <a:rPr lang="en-IN" sz="2800" spc="-350" dirty="0"/>
              <a:t>G S </a:t>
            </a:r>
            <a:r>
              <a:rPr lang="en-IN" sz="2800" spc="-100" dirty="0"/>
              <a:t>M:</a:t>
            </a:r>
            <a:r>
              <a:rPr lang="en-IN" sz="2800" dirty="0"/>
              <a:t> Rest of world, </a:t>
            </a:r>
            <a:r>
              <a:rPr lang="en-IN" sz="2800" spc="-250" dirty="0"/>
              <a:t>A T&amp;T</a:t>
            </a:r>
            <a:r>
              <a:rPr lang="en-IN" sz="2800" dirty="0"/>
              <a:t>, T-Mobile</a:t>
            </a:r>
          </a:p>
          <a:p>
            <a:pPr indent="-255600"/>
            <a:r>
              <a:rPr lang="en-IN" sz="2800" dirty="0"/>
              <a:t>Third-generation (3G) networks</a:t>
            </a:r>
          </a:p>
          <a:p>
            <a:pPr lvl="1" indent="-255600"/>
            <a:r>
              <a:rPr lang="en-IN" sz="2800" dirty="0"/>
              <a:t>144 </a:t>
            </a:r>
            <a:r>
              <a:rPr lang="en-IN" sz="2800" spc="-350" dirty="0"/>
              <a:t>K b p s</a:t>
            </a:r>
          </a:p>
          <a:p>
            <a:pPr lvl="1" indent="-255600"/>
            <a:r>
              <a:rPr lang="en-IN" sz="2800" dirty="0"/>
              <a:t>Suitable for email access, web browsing</a:t>
            </a:r>
          </a:p>
          <a:p>
            <a:pPr indent="-255600"/>
            <a:r>
              <a:rPr lang="en-IN" sz="2800" dirty="0"/>
              <a:t>Fourth-generation (4G) networks</a:t>
            </a:r>
          </a:p>
          <a:p>
            <a:pPr lvl="1" indent="-255600"/>
            <a:r>
              <a:rPr lang="en-IN" sz="2800" dirty="0"/>
              <a:t>Up to 100 </a:t>
            </a:r>
            <a:r>
              <a:rPr lang="en-IN" sz="2800" spc="-350" dirty="0"/>
              <a:t>M b p s</a:t>
            </a:r>
          </a:p>
          <a:p>
            <a:pPr lvl="1" indent="-255600"/>
            <a:r>
              <a:rPr lang="en-IN" sz="2800" dirty="0"/>
              <a:t>Suitable for Internet video</a:t>
            </a:r>
          </a:p>
        </p:txBody>
      </p:sp>
    </p:spTree>
    <p:extLst>
      <p:ext uri="{BB962C8B-B14F-4D97-AF65-F5344CB8AC3E}">
        <p14:creationId xmlns:p14="http://schemas.microsoft.com/office/powerpoint/2010/main" val="2622946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5802"/>
            <a:ext cx="8229600" cy="1311128"/>
          </a:xfrm>
        </p:spPr>
        <p:txBody>
          <a:bodyPr>
            <a:spAutoFit/>
          </a:bodyPr>
          <a:lstStyle/>
          <a:p>
            <a:r>
              <a:rPr lang="en-IN" altLang="en-US" dirty="0"/>
              <a:t>Wireless Computer Networks and Internet Access </a:t>
            </a:r>
            <a:r>
              <a:rPr lang="en-IN" altLang="en-US" sz="2800" dirty="0"/>
              <a:t>(1 of 2)</a:t>
            </a:r>
            <a:endParaRPr lang="en-US" sz="2800" dirty="0"/>
          </a:p>
        </p:txBody>
      </p:sp>
      <p:sp>
        <p:nvSpPr>
          <p:cNvPr id="5" name="Content Placeholder 4"/>
          <p:cNvSpPr>
            <a:spLocks noGrp="1"/>
          </p:cNvSpPr>
          <p:nvPr>
            <p:ph idx="1"/>
          </p:nvPr>
        </p:nvSpPr>
        <p:spPr>
          <a:xfrm>
            <a:off x="1981200" y="1828800"/>
            <a:ext cx="8229600" cy="5182957"/>
          </a:xfrm>
        </p:spPr>
        <p:txBody>
          <a:bodyPr>
            <a:spAutoFit/>
          </a:bodyPr>
          <a:lstStyle/>
          <a:p>
            <a:pPr indent="-255600"/>
            <a:r>
              <a:rPr lang="en-IN" dirty="0"/>
              <a:t>Bluetooth (802.15)</a:t>
            </a:r>
          </a:p>
          <a:p>
            <a:pPr lvl="1" indent="-255600"/>
            <a:r>
              <a:rPr lang="en-IN" sz="2400" dirty="0"/>
              <a:t>Links up to 8 devices in 10-m area using low-power, radio-based communication</a:t>
            </a:r>
          </a:p>
          <a:p>
            <a:pPr lvl="1" indent="-255600"/>
            <a:r>
              <a:rPr lang="en-IN" sz="2400" dirty="0"/>
              <a:t>Useful for personal networking (PANs)</a:t>
            </a:r>
          </a:p>
          <a:p>
            <a:pPr indent="-255600"/>
            <a:r>
              <a:rPr lang="en-IN" dirty="0"/>
              <a:t>Wi-Fi (802.11)</a:t>
            </a:r>
          </a:p>
          <a:p>
            <a:pPr lvl="1" indent="-255600"/>
            <a:r>
              <a:rPr lang="en-IN" sz="2400" dirty="0"/>
              <a:t>Set of standards: 802.11</a:t>
            </a:r>
          </a:p>
          <a:p>
            <a:pPr lvl="1" indent="-255600"/>
            <a:r>
              <a:rPr lang="en-IN" sz="2400" dirty="0"/>
              <a:t>Used for wireless LAN and wireless Internet access</a:t>
            </a:r>
          </a:p>
          <a:p>
            <a:pPr lvl="1" indent="-255600"/>
            <a:r>
              <a:rPr lang="en-IN" sz="2400" dirty="0"/>
              <a:t>Use access points: device with radio receiver/transmitter for connecting wireless devices to a wired LAN</a:t>
            </a:r>
          </a:p>
          <a:p>
            <a:pPr indent="-255600"/>
            <a:r>
              <a:rPr lang="en-IN" dirty="0" err="1"/>
              <a:t>WiMax</a:t>
            </a:r>
            <a:r>
              <a:rPr lang="en-IN" dirty="0"/>
              <a:t> (802.16)</a:t>
            </a:r>
          </a:p>
          <a:p>
            <a:pPr lvl="1" indent="-255600"/>
            <a:r>
              <a:rPr lang="en-IN" sz="2400" dirty="0"/>
              <a:t>Wireless access range of 31 miles</a:t>
            </a:r>
          </a:p>
          <a:p>
            <a:pPr lvl="1" indent="-255600"/>
            <a:r>
              <a:rPr lang="en-IN" sz="2400" dirty="0"/>
              <a:t>Require </a:t>
            </a:r>
            <a:r>
              <a:rPr lang="en-IN" sz="2400" dirty="0" err="1"/>
              <a:t>WiMax</a:t>
            </a:r>
            <a:r>
              <a:rPr lang="en-IN" sz="2400" dirty="0"/>
              <a:t> antennas</a:t>
            </a:r>
          </a:p>
          <a:p>
            <a:pPr marL="485064" lvl="1" indent="0">
              <a:buNone/>
            </a:pPr>
            <a:endParaRPr lang="en-IN" sz="2400" dirty="0"/>
          </a:p>
        </p:txBody>
      </p:sp>
    </p:spTree>
    <p:extLst>
      <p:ext uri="{BB962C8B-B14F-4D97-AF65-F5344CB8AC3E}">
        <p14:creationId xmlns:p14="http://schemas.microsoft.com/office/powerpoint/2010/main" val="4071156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385791"/>
            <a:ext cx="8229600" cy="701731"/>
          </a:xfrm>
        </p:spPr>
        <p:txBody>
          <a:bodyPr>
            <a:spAutoFit/>
          </a:bodyPr>
          <a:lstStyle/>
          <a:p>
            <a:r>
              <a:rPr lang="en-IN" altLang="en-US" dirty="0"/>
              <a:t>Figure 7.14 An 802.11 Wireless LAN</a:t>
            </a:r>
            <a:endParaRPr lang="en-US" sz="2800" dirty="0"/>
          </a:p>
        </p:txBody>
      </p:sp>
      <p:pic>
        <p:nvPicPr>
          <p:cNvPr id="5" name="Picture 4" descr="A diagram shows two computers connected to a router through a server using a wired network and three computers connected to a router through an access point using a wireless network. The router is further connected to the Internet."/>
          <p:cNvPicPr>
            <a:picLocks noChangeAspect="1"/>
          </p:cNvPicPr>
          <p:nvPr/>
        </p:nvPicPr>
        <p:blipFill rotWithShape="1">
          <a:blip r:embed="rId3" cstate="screen">
            <a:extLst>
              <a:ext uri="{28A0092B-C50C-407E-A947-70E740481C1C}">
                <a14:useLocalDpi xmlns:a14="http://schemas.microsoft.com/office/drawing/2010/main"/>
              </a:ext>
            </a:extLst>
          </a:blip>
          <a:srcRect b="3136"/>
          <a:stretch/>
        </p:blipFill>
        <p:spPr>
          <a:xfrm>
            <a:off x="2540864" y="1098620"/>
            <a:ext cx="7066483" cy="5270887"/>
          </a:xfrm>
          <a:prstGeom prst="rect">
            <a:avLst/>
          </a:prstGeom>
        </p:spPr>
      </p:pic>
    </p:spTree>
    <p:extLst>
      <p:ext uri="{BB962C8B-B14F-4D97-AF65-F5344CB8AC3E}">
        <p14:creationId xmlns:p14="http://schemas.microsoft.com/office/powerpoint/2010/main" val="144580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2401"/>
            <a:ext cx="8229600" cy="701731"/>
          </a:xfrm>
        </p:spPr>
        <p:txBody>
          <a:bodyPr>
            <a:spAutoFit/>
          </a:bodyPr>
          <a:lstStyle/>
          <a:p>
            <a:r>
              <a:rPr lang="en-IN" altLang="en-US" spc="-250" dirty="0"/>
              <a:t>What is a Computer Network?</a:t>
            </a:r>
            <a:endParaRPr lang="en-US" sz="2800" dirty="0"/>
          </a:p>
        </p:txBody>
      </p:sp>
      <p:sp>
        <p:nvSpPr>
          <p:cNvPr id="5" name="Content Placeholder 4"/>
          <p:cNvSpPr>
            <a:spLocks noGrp="1"/>
          </p:cNvSpPr>
          <p:nvPr>
            <p:ph idx="1"/>
          </p:nvPr>
        </p:nvSpPr>
        <p:spPr>
          <a:xfrm>
            <a:off x="1981200" y="1295401"/>
            <a:ext cx="8229600" cy="4611519"/>
          </a:xfrm>
        </p:spPr>
        <p:txBody>
          <a:bodyPr>
            <a:spAutoFit/>
          </a:bodyPr>
          <a:lstStyle/>
          <a:p>
            <a:pPr indent="-255600"/>
            <a:r>
              <a:rPr lang="en-IN" sz="2800" dirty="0"/>
              <a:t>Two or more connected computers</a:t>
            </a:r>
          </a:p>
          <a:p>
            <a:pPr indent="-255600"/>
            <a:r>
              <a:rPr lang="en-IN" sz="2800" dirty="0"/>
              <a:t>Major components in simple network</a:t>
            </a:r>
          </a:p>
          <a:p>
            <a:pPr lvl="1" indent="-255600"/>
            <a:r>
              <a:rPr lang="en-IN" sz="2800" dirty="0"/>
              <a:t>Client and server computers</a:t>
            </a:r>
          </a:p>
          <a:p>
            <a:pPr lvl="1" indent="-255600"/>
            <a:r>
              <a:rPr lang="en-IN" sz="2800" dirty="0"/>
              <a:t>Network interfaces (</a:t>
            </a:r>
            <a:r>
              <a:rPr lang="en-IN" sz="2800" spc="-350" dirty="0"/>
              <a:t>N I C s </a:t>
            </a:r>
            <a:r>
              <a:rPr lang="en-IN" sz="2800" dirty="0"/>
              <a:t>)</a:t>
            </a:r>
          </a:p>
          <a:p>
            <a:pPr lvl="1" indent="-255600"/>
            <a:r>
              <a:rPr lang="en-IN" sz="2800" dirty="0"/>
              <a:t>Connection medium</a:t>
            </a:r>
          </a:p>
          <a:p>
            <a:pPr lvl="1" indent="-255600"/>
            <a:r>
              <a:rPr lang="en-IN" sz="2800" dirty="0"/>
              <a:t>Network operating system (</a:t>
            </a:r>
            <a:r>
              <a:rPr lang="en-IN" sz="2800" spc="-350" dirty="0"/>
              <a:t>N O S</a:t>
            </a:r>
            <a:r>
              <a:rPr lang="en-IN" sz="2800" dirty="0"/>
              <a:t>)</a:t>
            </a:r>
          </a:p>
          <a:p>
            <a:pPr lvl="1" indent="-255600"/>
            <a:r>
              <a:rPr lang="en-IN" sz="2800" dirty="0"/>
              <a:t>Hubs, switches, routers</a:t>
            </a:r>
          </a:p>
          <a:p>
            <a:pPr indent="-255600"/>
            <a:r>
              <a:rPr lang="en-IN" sz="2800" dirty="0"/>
              <a:t>Software-defined networking (</a:t>
            </a:r>
            <a:r>
              <a:rPr lang="en-IN" sz="2800" spc="-350" dirty="0"/>
              <a:t>S D N </a:t>
            </a:r>
            <a:r>
              <a:rPr lang="en-IN" sz="2800" dirty="0"/>
              <a:t>)</a:t>
            </a:r>
          </a:p>
          <a:p>
            <a:pPr lvl="1" indent="-255600"/>
            <a:r>
              <a:rPr lang="en-IN" sz="2800" dirty="0"/>
              <a:t>Functions of switches and routers managed by central program</a:t>
            </a:r>
          </a:p>
        </p:txBody>
      </p:sp>
    </p:spTree>
    <p:extLst>
      <p:ext uri="{BB962C8B-B14F-4D97-AF65-F5344CB8AC3E}">
        <p14:creationId xmlns:p14="http://schemas.microsoft.com/office/powerpoint/2010/main" val="296622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346109"/>
            <a:ext cx="8229600" cy="1311128"/>
          </a:xfrm>
        </p:spPr>
        <p:txBody>
          <a:bodyPr>
            <a:spAutoFit/>
          </a:bodyPr>
          <a:lstStyle/>
          <a:p>
            <a:r>
              <a:rPr lang="en-IN" altLang="en-US" dirty="0"/>
              <a:t>Figure 7.1 Components of a Simple Computer Network</a:t>
            </a:r>
            <a:endParaRPr lang="en-US" sz="2800" dirty="0"/>
          </a:p>
        </p:txBody>
      </p:sp>
      <p:pic>
        <p:nvPicPr>
          <p:cNvPr id="6" name="Picture 5" descr="A diagram illustrates the major hardware, software, and transmission components in a simple network. The diagram shows a server labeled N O S connected to a switch. The switch on the one end is connected to another switch, which is further connected to two P C’s. On the other end, the switch is connected to a router, which is further connected to other networks through internet."/>
          <p:cNvPicPr>
            <a:picLocks noChangeAspect="1"/>
          </p:cNvPicPr>
          <p:nvPr/>
        </p:nvPicPr>
        <p:blipFill rotWithShape="1">
          <a:blip r:embed="rId3" cstate="screen">
            <a:extLst>
              <a:ext uri="{28A0092B-C50C-407E-A947-70E740481C1C}">
                <a14:useLocalDpi xmlns:a14="http://schemas.microsoft.com/office/drawing/2010/main"/>
              </a:ext>
            </a:extLst>
          </a:blip>
          <a:srcRect b="2881"/>
          <a:stretch/>
        </p:blipFill>
        <p:spPr>
          <a:xfrm>
            <a:off x="1981895" y="1723740"/>
            <a:ext cx="8199449" cy="4667228"/>
          </a:xfrm>
          <a:prstGeom prst="rect">
            <a:avLst/>
          </a:prstGeom>
        </p:spPr>
      </p:pic>
    </p:spTree>
    <p:extLst>
      <p:ext uri="{BB962C8B-B14F-4D97-AF65-F5344CB8AC3E}">
        <p14:creationId xmlns:p14="http://schemas.microsoft.com/office/powerpoint/2010/main" val="257744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2400"/>
            <a:ext cx="8229600" cy="701731"/>
          </a:xfrm>
        </p:spPr>
        <p:txBody>
          <a:bodyPr>
            <a:spAutoFit/>
          </a:bodyPr>
          <a:lstStyle/>
          <a:p>
            <a:r>
              <a:rPr lang="en-IN" altLang="en-US" dirty="0"/>
              <a:t>Networks in Large Companies</a:t>
            </a:r>
            <a:endParaRPr lang="en-US" dirty="0"/>
          </a:p>
        </p:txBody>
      </p:sp>
      <p:sp>
        <p:nvSpPr>
          <p:cNvPr id="5" name="Content Placeholder 4"/>
          <p:cNvSpPr>
            <a:spLocks noGrp="1"/>
          </p:cNvSpPr>
          <p:nvPr>
            <p:ph idx="1"/>
          </p:nvPr>
        </p:nvSpPr>
        <p:spPr>
          <a:xfrm>
            <a:off x="1981200" y="1295400"/>
            <a:ext cx="8229600" cy="3835922"/>
          </a:xfrm>
        </p:spPr>
        <p:txBody>
          <a:bodyPr>
            <a:spAutoFit/>
          </a:bodyPr>
          <a:lstStyle/>
          <a:p>
            <a:pPr indent="-255600"/>
            <a:r>
              <a:rPr lang="en-IN" sz="2800" dirty="0"/>
              <a:t>Large numbers of local area networks (LANs) linked to firm-wide corporate network</a:t>
            </a:r>
          </a:p>
          <a:p>
            <a:pPr indent="-255600"/>
            <a:r>
              <a:rPr lang="en-IN" sz="2800" dirty="0"/>
              <a:t>Various powerful servers</a:t>
            </a:r>
          </a:p>
          <a:p>
            <a:pPr lvl="1" indent="-255600"/>
            <a:r>
              <a:rPr lang="en-IN" sz="2800" dirty="0"/>
              <a:t>Website, corporate intranet, extranet</a:t>
            </a:r>
          </a:p>
          <a:p>
            <a:pPr lvl="1" indent="-255600"/>
            <a:r>
              <a:rPr lang="en-IN" sz="2800" dirty="0"/>
              <a:t>Backend systems</a:t>
            </a:r>
          </a:p>
          <a:p>
            <a:pPr indent="-255600"/>
            <a:r>
              <a:rPr lang="en-IN" sz="2800" dirty="0"/>
              <a:t>Mobile wireless LANs (Wi-Fi networks)</a:t>
            </a:r>
          </a:p>
          <a:p>
            <a:pPr indent="-255600"/>
            <a:r>
              <a:rPr lang="en-IN" sz="2800" dirty="0"/>
              <a:t>Videoconferencing system</a:t>
            </a:r>
          </a:p>
          <a:p>
            <a:pPr indent="-255600"/>
            <a:r>
              <a:rPr lang="en-IN" sz="2800" dirty="0"/>
              <a:t>Telephone network, wireless cell phones</a:t>
            </a:r>
          </a:p>
        </p:txBody>
      </p:sp>
    </p:spTree>
    <p:extLst>
      <p:ext uri="{BB962C8B-B14F-4D97-AF65-F5344CB8AC3E}">
        <p14:creationId xmlns:p14="http://schemas.microsoft.com/office/powerpoint/2010/main" val="91278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346109"/>
            <a:ext cx="8229600" cy="1311128"/>
          </a:xfrm>
        </p:spPr>
        <p:txBody>
          <a:bodyPr>
            <a:spAutoFit/>
          </a:bodyPr>
          <a:lstStyle/>
          <a:p>
            <a:r>
              <a:rPr lang="en-IN" altLang="en-US" dirty="0"/>
              <a:t>Figure 7.2 Corporate Network Infrastructure</a:t>
            </a:r>
            <a:endParaRPr lang="en-US" sz="2800" dirty="0"/>
          </a:p>
        </p:txBody>
      </p:sp>
      <p:pic>
        <p:nvPicPr>
          <p:cNvPr id="5" name="Picture 4" descr="A diagram depicts the structure of a corporate network infrastructure. At the top of the diagram is Telephone Service Provider connected to Mobile Phones and Smartphones through a Telephone System. Below this is Internet Service Provider connected to the servers of the Corporate Website Intranet and Extranet, Corporate Wired and Wireless L A N, and to the Wireless Internet Service Provider through the Internet. Also, Mobile Wi-Fi Network is connected to the Wireless Internet Service Provider."/>
          <p:cNvPicPr>
            <a:picLocks noChangeAspect="1"/>
          </p:cNvPicPr>
          <p:nvPr/>
        </p:nvPicPr>
        <p:blipFill rotWithShape="1">
          <a:blip r:embed="rId3" cstate="screen">
            <a:extLst>
              <a:ext uri="{28A0092B-C50C-407E-A947-70E740481C1C}">
                <a14:useLocalDpi xmlns:a14="http://schemas.microsoft.com/office/drawing/2010/main"/>
              </a:ext>
            </a:extLst>
          </a:blip>
          <a:srcRect b="2868"/>
          <a:stretch/>
        </p:blipFill>
        <p:spPr>
          <a:xfrm>
            <a:off x="3397815" y="1621326"/>
            <a:ext cx="5423711" cy="4769071"/>
          </a:xfrm>
          <a:prstGeom prst="rect">
            <a:avLst/>
          </a:prstGeom>
        </p:spPr>
      </p:pic>
    </p:spTree>
    <p:extLst>
      <p:ext uri="{BB962C8B-B14F-4D97-AF65-F5344CB8AC3E}">
        <p14:creationId xmlns:p14="http://schemas.microsoft.com/office/powerpoint/2010/main" val="187868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86703"/>
            <a:ext cx="8229600" cy="1311128"/>
          </a:xfrm>
        </p:spPr>
        <p:txBody>
          <a:bodyPr>
            <a:spAutoFit/>
          </a:bodyPr>
          <a:lstStyle/>
          <a:p>
            <a:r>
              <a:rPr lang="en-IN" altLang="en-US" dirty="0"/>
              <a:t>Key Digital Networking Technologies </a:t>
            </a:r>
            <a:r>
              <a:rPr lang="en-IN" altLang="en-US" sz="2800" dirty="0"/>
              <a:t>(1 of 3)</a:t>
            </a:r>
            <a:endParaRPr lang="en-US" sz="2800" dirty="0"/>
          </a:p>
        </p:txBody>
      </p:sp>
      <p:sp>
        <p:nvSpPr>
          <p:cNvPr id="5" name="Content Placeholder 4"/>
          <p:cNvSpPr>
            <a:spLocks noGrp="1"/>
          </p:cNvSpPr>
          <p:nvPr>
            <p:ph idx="1"/>
          </p:nvPr>
        </p:nvSpPr>
        <p:spPr>
          <a:xfrm>
            <a:off x="1981200" y="1818968"/>
            <a:ext cx="8229600" cy="4678717"/>
          </a:xfrm>
        </p:spPr>
        <p:txBody>
          <a:bodyPr>
            <a:spAutoFit/>
          </a:bodyPr>
          <a:lstStyle/>
          <a:p>
            <a:pPr indent="-255600"/>
            <a:r>
              <a:rPr lang="en-IN" sz="2800" dirty="0"/>
              <a:t>Client/server computing</a:t>
            </a:r>
          </a:p>
          <a:p>
            <a:pPr lvl="1" indent="-255600"/>
            <a:r>
              <a:rPr lang="en-IN" sz="2800" dirty="0"/>
              <a:t>Distributed computing model</a:t>
            </a:r>
          </a:p>
          <a:p>
            <a:pPr lvl="1" indent="-255600"/>
            <a:r>
              <a:rPr lang="en-IN" sz="2800" dirty="0"/>
              <a:t>Clients linked through network controlled by network server computer</a:t>
            </a:r>
          </a:p>
          <a:p>
            <a:pPr lvl="1" indent="-255600"/>
            <a:r>
              <a:rPr lang="en-IN" sz="2800" dirty="0"/>
              <a:t>Server sets rules of communication for network and provides every client with an address so others can find it on the network</a:t>
            </a:r>
          </a:p>
          <a:p>
            <a:pPr lvl="1" indent="-255600"/>
            <a:r>
              <a:rPr lang="en-IN" sz="2800" dirty="0"/>
              <a:t>Has largely replaced centralized mainframe computing</a:t>
            </a:r>
          </a:p>
          <a:p>
            <a:pPr lvl="1" indent="-255600"/>
            <a:r>
              <a:rPr lang="en-IN" sz="2800" dirty="0"/>
              <a:t>The Internet: largest implementation of client/server computing</a:t>
            </a:r>
          </a:p>
        </p:txBody>
      </p:sp>
    </p:spTree>
    <p:extLst>
      <p:ext uri="{BB962C8B-B14F-4D97-AF65-F5344CB8AC3E}">
        <p14:creationId xmlns:p14="http://schemas.microsoft.com/office/powerpoint/2010/main" val="317129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86703"/>
            <a:ext cx="8229600" cy="1311128"/>
          </a:xfrm>
        </p:spPr>
        <p:txBody>
          <a:bodyPr>
            <a:spAutoFit/>
          </a:bodyPr>
          <a:lstStyle/>
          <a:p>
            <a:r>
              <a:rPr lang="en-IN" altLang="en-US" dirty="0"/>
              <a:t>Key Digital Networking Technologies </a:t>
            </a:r>
            <a:r>
              <a:rPr lang="en-IN" altLang="en-US" sz="2800" dirty="0"/>
              <a:t>(2 of 3)</a:t>
            </a:r>
            <a:endParaRPr lang="en-US" sz="2800" dirty="0"/>
          </a:p>
        </p:txBody>
      </p:sp>
      <p:sp>
        <p:nvSpPr>
          <p:cNvPr id="5" name="Content Placeholder 4"/>
          <p:cNvSpPr>
            <a:spLocks noGrp="1"/>
          </p:cNvSpPr>
          <p:nvPr>
            <p:ph idx="1"/>
          </p:nvPr>
        </p:nvSpPr>
        <p:spPr>
          <a:xfrm>
            <a:off x="1981200" y="1825885"/>
            <a:ext cx="8768576" cy="3774880"/>
          </a:xfrm>
        </p:spPr>
        <p:txBody>
          <a:bodyPr wrap="square">
            <a:spAutoFit/>
          </a:bodyPr>
          <a:lstStyle/>
          <a:p>
            <a:pPr indent="-255600"/>
            <a:r>
              <a:rPr lang="en-IN" sz="2800" dirty="0"/>
              <a:t>Packet switching</a:t>
            </a:r>
          </a:p>
          <a:p>
            <a:pPr lvl="1" indent="-255600"/>
            <a:r>
              <a:rPr lang="en-IN" sz="2800" dirty="0"/>
              <a:t>Method of slicing digital messages into parcels (packets), sending packets along different communication paths as they become available, and then reassembling packets at destination</a:t>
            </a:r>
          </a:p>
          <a:p>
            <a:pPr lvl="1" indent="-255600"/>
            <a:r>
              <a:rPr lang="en-IN" sz="2800" dirty="0"/>
              <a:t>Previous circuit-switched networks required assembly of complete point-to-point circuit</a:t>
            </a:r>
          </a:p>
          <a:p>
            <a:pPr lvl="1" indent="-255600"/>
            <a:r>
              <a:rPr lang="en-IN" sz="2800" dirty="0"/>
              <a:t>Packet switching more efficient use of network’s communications capacity</a:t>
            </a:r>
          </a:p>
        </p:txBody>
      </p:sp>
    </p:spTree>
    <p:extLst>
      <p:ext uri="{BB962C8B-B14F-4D97-AF65-F5344CB8AC3E}">
        <p14:creationId xmlns:p14="http://schemas.microsoft.com/office/powerpoint/2010/main" val="1419060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2464</Words>
  <Application>Microsoft Office PowerPoint</Application>
  <PresentationFormat>Widescreen</PresentationFormat>
  <Paragraphs>264</Paragraphs>
  <Slides>38</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 Telecommunications, the Internet, and Wireless Technology   </vt:lpstr>
      <vt:lpstr>Learning Objectives</vt:lpstr>
      <vt:lpstr>Networking and Communication Trends</vt:lpstr>
      <vt:lpstr>What is a Computer Network?</vt:lpstr>
      <vt:lpstr>Figure 7.1 Components of a Simple Computer Network</vt:lpstr>
      <vt:lpstr>Networks in Large Companies</vt:lpstr>
      <vt:lpstr>Figure 7.2 Corporate Network Infrastructure</vt:lpstr>
      <vt:lpstr>Key Digital Networking Technologies (1 of 3)</vt:lpstr>
      <vt:lpstr>Key Digital Networking Technologies (2 of 3)</vt:lpstr>
      <vt:lpstr>Figure 7.3 Packet-Switched Networks and Packet Communications</vt:lpstr>
      <vt:lpstr>Key Digital Networking Technologies (3 of 3)</vt:lpstr>
      <vt:lpstr>TCP/IP</vt:lpstr>
      <vt:lpstr>Figure 7.4 The Transmission Control Protocol/Internet Protocol (T C P/ I P) Reference Model</vt:lpstr>
      <vt:lpstr>How a packet moves through network </vt:lpstr>
      <vt:lpstr>Types of Networks</vt:lpstr>
      <vt:lpstr>PowerPoint Presentation</vt:lpstr>
      <vt:lpstr>PowerPoint Presentation</vt:lpstr>
      <vt:lpstr>Transmission Media and Transmission Speed</vt:lpstr>
      <vt:lpstr>PowerPoint Presentation</vt:lpstr>
      <vt:lpstr>PowerPoint Presentation</vt:lpstr>
      <vt:lpstr>What is the Internet?</vt:lpstr>
      <vt:lpstr>Internet Addressing and Architecture</vt:lpstr>
      <vt:lpstr>PowerPoint Presentation</vt:lpstr>
      <vt:lpstr>Figure 7.6 The Domain Name System</vt:lpstr>
      <vt:lpstr>Internet Services and Communication Tools (1 of 2)</vt:lpstr>
      <vt:lpstr>Internet Services</vt:lpstr>
      <vt:lpstr>Internet Services and Communication Tools (2 of 2)</vt:lpstr>
      <vt:lpstr>Figure 7.9 How Voice Over I P Works</vt:lpstr>
      <vt:lpstr>The Web</vt:lpstr>
      <vt:lpstr>Searching for Information on the Web (1 of 2)</vt:lpstr>
      <vt:lpstr>Figure 7.11 Top Web Search Engines Worldwide</vt:lpstr>
      <vt:lpstr>Searching for Information on the Web (2 of 2)</vt:lpstr>
      <vt:lpstr>Web 2.0 (1 of 2)</vt:lpstr>
      <vt:lpstr>Web 2.0 (2 of 2)</vt:lpstr>
      <vt:lpstr>Web 3.0 and the Future Web</vt:lpstr>
      <vt:lpstr>Cellular Systems</vt:lpstr>
      <vt:lpstr>Wireless Computer Networks and Internet Access (1 of 2)</vt:lpstr>
      <vt:lpstr>Figure 7.14 An 802.11 Wireless 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abazarah2015@gmail.com</dc:creator>
  <cp:lastModifiedBy>abazarah2015@gmail.com</cp:lastModifiedBy>
  <cp:revision>27</cp:revision>
  <dcterms:created xsi:type="dcterms:W3CDTF">2019-10-20T00:59:49Z</dcterms:created>
  <dcterms:modified xsi:type="dcterms:W3CDTF">2020-03-25T17:47:51Z</dcterms:modified>
</cp:coreProperties>
</file>