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5"/>
  </p:notesMasterIdLst>
  <p:sldIdLst>
    <p:sldId id="256" r:id="rId2"/>
    <p:sldId id="380" r:id="rId3"/>
    <p:sldId id="516" r:id="rId4"/>
    <p:sldId id="519" r:id="rId5"/>
    <p:sldId id="517" r:id="rId6"/>
    <p:sldId id="520" r:id="rId7"/>
    <p:sldId id="521" r:id="rId8"/>
    <p:sldId id="522"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536" r:id="rId22"/>
    <p:sldId id="537" r:id="rId23"/>
    <p:sldId id="558" r:id="rId24"/>
    <p:sldId id="539" r:id="rId25"/>
    <p:sldId id="540" r:id="rId26"/>
    <p:sldId id="541" r:id="rId27"/>
    <p:sldId id="542" r:id="rId28"/>
    <p:sldId id="543" r:id="rId29"/>
    <p:sldId id="544" r:id="rId30"/>
    <p:sldId id="545" r:id="rId31"/>
    <p:sldId id="561" r:id="rId32"/>
    <p:sldId id="546" r:id="rId33"/>
    <p:sldId id="547" r:id="rId34"/>
    <p:sldId id="559" r:id="rId35"/>
    <p:sldId id="548" r:id="rId36"/>
    <p:sldId id="549" r:id="rId37"/>
    <p:sldId id="550" r:id="rId38"/>
    <p:sldId id="551" r:id="rId39"/>
    <p:sldId id="560" r:id="rId40"/>
    <p:sldId id="553" r:id="rId41"/>
    <p:sldId id="554" r:id="rId42"/>
    <p:sldId id="555" r:id="rId43"/>
    <p:sldId id="55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78" autoAdjust="0"/>
  </p:normalViewPr>
  <p:slideViewPr>
    <p:cSldViewPr snapToGrid="0">
      <p:cViewPr varScale="1">
        <p:scale>
          <a:sx n="59" d="100"/>
          <a:sy n="59" d="100"/>
        </p:scale>
        <p:origin x="9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EFCD12-E11A-49C4-B67C-C212EC68843B}" type="datetimeFigureOut">
              <a:rPr lang="en-US" smtClean="0"/>
              <a:t>9/16/2019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34686-D27B-4A2F-85B9-D001E0AB996A}" type="slidenum">
              <a:rPr lang="en-US" smtClean="0"/>
              <a:t>‹#›</a:t>
            </a:fld>
            <a:endParaRPr lang="en-US"/>
          </a:p>
        </p:txBody>
      </p:sp>
    </p:spTree>
    <p:extLst>
      <p:ext uri="{BB962C8B-B14F-4D97-AF65-F5344CB8AC3E}">
        <p14:creationId xmlns:p14="http://schemas.microsoft.com/office/powerpoint/2010/main" val="617251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34686-D27B-4A2F-85B9-D001E0AB996A}" type="slidenum">
              <a:rPr lang="en-US" smtClean="0"/>
              <a:t>31</a:t>
            </a:fld>
            <a:endParaRPr lang="en-US"/>
          </a:p>
        </p:txBody>
      </p:sp>
    </p:spTree>
    <p:extLst>
      <p:ext uri="{BB962C8B-B14F-4D97-AF65-F5344CB8AC3E}">
        <p14:creationId xmlns:p14="http://schemas.microsoft.com/office/powerpoint/2010/main" val="27074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71112E-1302-47F6-A64A-C0E5059098C5}"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190721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1112E-1302-47F6-A64A-C0E5059098C5}"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376048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1112E-1302-47F6-A64A-C0E5059098C5}"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1163308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9/16/2019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8791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1112E-1302-47F6-A64A-C0E5059098C5}"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272360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1112E-1302-47F6-A64A-C0E5059098C5}"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349206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71112E-1302-47F6-A64A-C0E5059098C5}"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115551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71112E-1302-47F6-A64A-C0E5059098C5}"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35294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71112E-1302-47F6-A64A-C0E5059098C5}"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6947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1112E-1302-47F6-A64A-C0E5059098C5}"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117971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71112E-1302-47F6-A64A-C0E5059098C5}"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267293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71112E-1302-47F6-A64A-C0E5059098C5}"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83EF5-CD64-4821-8FD1-393FAD0DCB14}" type="slidenum">
              <a:rPr lang="en-US" smtClean="0"/>
              <a:t>‹#›</a:t>
            </a:fld>
            <a:endParaRPr lang="en-US"/>
          </a:p>
        </p:txBody>
      </p:sp>
    </p:spTree>
    <p:extLst>
      <p:ext uri="{BB962C8B-B14F-4D97-AF65-F5344CB8AC3E}">
        <p14:creationId xmlns:p14="http://schemas.microsoft.com/office/powerpoint/2010/main" val="72400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1112E-1302-47F6-A64A-C0E5059098C5}" type="datetimeFigureOut">
              <a:rPr lang="en-US" smtClean="0"/>
              <a:t>9/16/2019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83EF5-CD64-4821-8FD1-393FAD0DCB14}" type="slidenum">
              <a:rPr lang="en-US" smtClean="0"/>
              <a:t>‹#›</a:t>
            </a:fld>
            <a:endParaRPr lang="en-US"/>
          </a:p>
        </p:txBody>
      </p:sp>
    </p:spTree>
    <p:extLst>
      <p:ext uri="{BB962C8B-B14F-4D97-AF65-F5344CB8AC3E}">
        <p14:creationId xmlns:p14="http://schemas.microsoft.com/office/powerpoint/2010/main" val="117634636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nZEVCab_s3E"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H7h4rUBsX3M"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6D340D9-3567-4AAE-A82E-ABCD217370EB}"/>
              </a:ext>
            </a:extLst>
          </p:cNvPr>
          <p:cNvSpPr>
            <a:spLocks noGrp="1"/>
          </p:cNvSpPr>
          <p:nvPr>
            <p:ph type="ctrTitle"/>
          </p:nvPr>
        </p:nvSpPr>
        <p:spPr>
          <a:xfrm>
            <a:off x="634276" y="4892358"/>
            <a:ext cx="3766272"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Lecture 2</a:t>
            </a:r>
          </a:p>
        </p:txBody>
      </p:sp>
      <p:pic>
        <p:nvPicPr>
          <p:cNvPr id="4" name="Picture 3" descr="Gold L B logo with text Califoria State University Long Beach College of Business" title="University L B Logo">
            <a:extLst>
              <a:ext uri="{FF2B5EF4-FFF2-40B4-BE49-F238E27FC236}">
                <a16:creationId xmlns:a16="http://schemas.microsoft.com/office/drawing/2014/main" id="{FF668D3D-8DFB-43B6-82CC-FC26A815613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95142" y="890658"/>
            <a:ext cx="10595911" cy="2807916"/>
          </a:xfrm>
          <a:prstGeom prst="rect">
            <a:avLst/>
          </a:prstGeom>
        </p:spPr>
      </p:pic>
      <p:cxnSp>
        <p:nvCxnSpPr>
          <p:cNvPr id="16"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580DEC6-8050-401B-BB98-9C741D6E23AC}"/>
              </a:ext>
            </a:extLst>
          </p:cNvPr>
          <p:cNvSpPr>
            <a:spLocks noGrp="1"/>
          </p:cNvSpPr>
          <p:nvPr>
            <p:ph type="subTitle" idx="1"/>
          </p:nvPr>
        </p:nvSpPr>
        <p:spPr>
          <a:xfrm>
            <a:off x="4878784" y="4824249"/>
            <a:ext cx="6673136" cy="1461780"/>
          </a:xfrm>
        </p:spPr>
        <p:txBody>
          <a:bodyPr vert="horz" lIns="91440" tIns="45720" rIns="91440" bIns="45720" rtlCol="0" anchor="ctr">
            <a:normAutofit fontScale="25000" lnSpcReduction="20000"/>
          </a:bodyPr>
          <a:lstStyle/>
          <a:p>
            <a:pPr indent="-228600" algn="l">
              <a:buFont typeface="Arial" panose="020B0604020202020204" pitchFamily="34" charset="0"/>
              <a:buChar char="•"/>
            </a:pPr>
            <a:endParaRPr lang="en-US" sz="600" dirty="0">
              <a:solidFill>
                <a:schemeClr val="bg1"/>
              </a:solidFill>
            </a:endParaRPr>
          </a:p>
          <a:p>
            <a:pPr indent="-228600" algn="l">
              <a:buFont typeface="Arial" panose="020B0604020202020204" pitchFamily="34" charset="0"/>
              <a:buChar char="•"/>
            </a:pPr>
            <a:endParaRPr lang="en-US" sz="600" dirty="0">
              <a:solidFill>
                <a:schemeClr val="bg1"/>
              </a:solidFill>
            </a:endParaRPr>
          </a:p>
          <a:p>
            <a:pPr indent="-228600" algn="l">
              <a:buFont typeface="Arial" panose="020B0604020202020204" pitchFamily="34" charset="0"/>
              <a:buChar char="•"/>
            </a:pPr>
            <a:endParaRPr lang="en-US" sz="600" dirty="0">
              <a:solidFill>
                <a:schemeClr val="bg1"/>
              </a:solidFill>
            </a:endParaRPr>
          </a:p>
          <a:p>
            <a:pPr indent="-228600" algn="l">
              <a:buFont typeface="Arial" panose="020B0604020202020204" pitchFamily="34" charset="0"/>
              <a:buChar char="•"/>
            </a:pPr>
            <a:endParaRPr lang="en-US" sz="600" dirty="0">
              <a:solidFill>
                <a:schemeClr val="bg1"/>
              </a:solidFill>
            </a:endParaRPr>
          </a:p>
          <a:p>
            <a:pPr algn="l"/>
            <a:r>
              <a:rPr lang="en-US" sz="17600" dirty="0">
                <a:solidFill>
                  <a:schemeClr val="bg1"/>
                </a:solidFill>
              </a:rPr>
              <a:t>Ali </a:t>
            </a:r>
            <a:r>
              <a:rPr lang="en-US" sz="17600" dirty="0" err="1">
                <a:solidFill>
                  <a:schemeClr val="bg1"/>
                </a:solidFill>
              </a:rPr>
              <a:t>Bazarah</a:t>
            </a:r>
            <a:endParaRPr lang="en-US" sz="17600" dirty="0">
              <a:solidFill>
                <a:schemeClr val="bg1"/>
              </a:solidFill>
            </a:endParaRPr>
          </a:p>
          <a:p>
            <a:pPr algn="l"/>
            <a:r>
              <a:rPr lang="en-US" sz="17600" dirty="0">
                <a:solidFill>
                  <a:schemeClr val="bg1"/>
                </a:solidFill>
              </a:rPr>
              <a:t>MIS 300-1</a:t>
            </a:r>
          </a:p>
        </p:txBody>
      </p:sp>
    </p:spTree>
    <p:extLst>
      <p:ext uri="{BB962C8B-B14F-4D97-AF65-F5344CB8AC3E}">
        <p14:creationId xmlns:p14="http://schemas.microsoft.com/office/powerpoint/2010/main" val="1595795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55652"/>
            <a:ext cx="8229600" cy="694934"/>
          </a:xfrm>
        </p:spPr>
        <p:txBody>
          <a:bodyPr>
            <a:spAutoFit/>
          </a:bodyPr>
          <a:lstStyle/>
          <a:p>
            <a:r>
              <a:rPr lang="en-IN" altLang="en-US" dirty="0"/>
              <a:t>Figure 2.3 Levels in a Firm</a:t>
            </a:r>
            <a:endParaRPr lang="en-US" sz="2800" dirty="0"/>
          </a:p>
        </p:txBody>
      </p:sp>
      <p:pic>
        <p:nvPicPr>
          <p:cNvPr id="5" name="Picture 4" descr="A pyramid chart shows the various levels in a firm. The base of the pyramid chart represents operational management, which includes production and service workers and data workers.&#10;Above operational management is middle management, which includes scientists and knowledge workers. The top of the chart represents senior management."/>
          <p:cNvPicPr>
            <a:picLocks noChangeAspect="1"/>
          </p:cNvPicPr>
          <p:nvPr/>
        </p:nvPicPr>
        <p:blipFill rotWithShape="1">
          <a:blip r:embed="rId3" cstate="screen">
            <a:extLst>
              <a:ext uri="{28A0092B-C50C-407E-A947-70E740481C1C}">
                <a14:useLocalDpi xmlns:a14="http://schemas.microsoft.com/office/drawing/2010/main"/>
              </a:ext>
            </a:extLst>
          </a:blip>
          <a:srcRect b="4033"/>
          <a:stretch/>
        </p:blipFill>
        <p:spPr>
          <a:xfrm>
            <a:off x="2604670" y="1363500"/>
            <a:ext cx="6982660" cy="5008247"/>
          </a:xfrm>
          <a:prstGeom prst="rect">
            <a:avLst/>
          </a:prstGeom>
        </p:spPr>
      </p:pic>
    </p:spTree>
    <p:extLst>
      <p:ext uri="{BB962C8B-B14F-4D97-AF65-F5344CB8AC3E}">
        <p14:creationId xmlns:p14="http://schemas.microsoft.com/office/powerpoint/2010/main" val="281308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altLang="en-US" dirty="0"/>
              <a:t>4- The Business Environment</a:t>
            </a:r>
            <a:endParaRPr lang="en-US" sz="2800" dirty="0"/>
          </a:p>
        </p:txBody>
      </p:sp>
      <p:sp>
        <p:nvSpPr>
          <p:cNvPr id="5" name="Content Placeholder 4"/>
          <p:cNvSpPr>
            <a:spLocks noGrp="1"/>
          </p:cNvSpPr>
          <p:nvPr>
            <p:ph idx="1"/>
          </p:nvPr>
        </p:nvSpPr>
        <p:spPr>
          <a:xfrm>
            <a:off x="1981200" y="1295392"/>
            <a:ext cx="8229600" cy="3579441"/>
          </a:xfrm>
        </p:spPr>
        <p:txBody>
          <a:bodyPr>
            <a:spAutoFit/>
          </a:bodyPr>
          <a:lstStyle/>
          <a:p>
            <a:r>
              <a:rPr lang="en-IN" sz="2800" dirty="0"/>
              <a:t>Businesses depend heavily on their environments for capital, </a:t>
            </a:r>
            <a:r>
              <a:rPr lang="en-IN" sz="2800" dirty="0" err="1"/>
              <a:t>labor</a:t>
            </a:r>
            <a:r>
              <a:rPr lang="en-IN" sz="2800" dirty="0"/>
              <a:t>, supplies, and more.</a:t>
            </a:r>
          </a:p>
          <a:p>
            <a:r>
              <a:rPr lang="en-IN" sz="2800" dirty="0"/>
              <a:t>Global environment</a:t>
            </a:r>
          </a:p>
          <a:p>
            <a:pPr lvl="1"/>
            <a:r>
              <a:rPr lang="en-IN" sz="2800" dirty="0"/>
              <a:t>Technology and science, economy, politics, international change</a:t>
            </a:r>
          </a:p>
          <a:p>
            <a:r>
              <a:rPr lang="en-IN" sz="2800" dirty="0"/>
              <a:t>Immediate environment</a:t>
            </a:r>
          </a:p>
          <a:p>
            <a:pPr lvl="1"/>
            <a:r>
              <a:rPr lang="en-IN" sz="2800" dirty="0"/>
              <a:t>Customers, suppliers, competitors, regulations, stockholders</a:t>
            </a:r>
          </a:p>
        </p:txBody>
      </p:sp>
    </p:spTree>
    <p:extLst>
      <p:ext uri="{BB962C8B-B14F-4D97-AF65-F5344CB8AC3E}">
        <p14:creationId xmlns:p14="http://schemas.microsoft.com/office/powerpoint/2010/main" val="81228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55653"/>
            <a:ext cx="8229600" cy="1297535"/>
          </a:xfrm>
        </p:spPr>
        <p:txBody>
          <a:bodyPr>
            <a:spAutoFit/>
          </a:bodyPr>
          <a:lstStyle/>
          <a:p>
            <a:r>
              <a:rPr lang="en-IN" altLang="en-US" dirty="0"/>
              <a:t>Figure 2.4 The Business Environment</a:t>
            </a:r>
            <a:endParaRPr lang="en-US" sz="2800" dirty="0"/>
          </a:p>
        </p:txBody>
      </p:sp>
      <p:pic>
        <p:nvPicPr>
          <p:cNvPr id="6" name="Picture 5" descr="A diagram shows a model of the business environment. The business environment is shown as a number of concentric circles. The center is labeled organization. Outside of that, the circle is divided into five equal areas: Customers, suppliers, competitors, regulators, and stockholders. Outside of that, another set of circles is labeled economy, politics, international change, and technology and science."/>
          <p:cNvPicPr>
            <a:picLocks noChangeAspect="1"/>
          </p:cNvPicPr>
          <p:nvPr/>
        </p:nvPicPr>
        <p:blipFill rotWithShape="1">
          <a:blip r:embed="rId3" cstate="screen">
            <a:extLst>
              <a:ext uri="{28A0092B-C50C-407E-A947-70E740481C1C}">
                <a14:useLocalDpi xmlns:a14="http://schemas.microsoft.com/office/drawing/2010/main"/>
              </a:ext>
            </a:extLst>
          </a:blip>
          <a:srcRect b="3510"/>
          <a:stretch/>
        </p:blipFill>
        <p:spPr>
          <a:xfrm>
            <a:off x="4958963" y="1607185"/>
            <a:ext cx="5015822" cy="5026448"/>
          </a:xfrm>
          <a:prstGeom prst="rect">
            <a:avLst/>
          </a:prstGeom>
        </p:spPr>
      </p:pic>
    </p:spTree>
    <p:extLst>
      <p:ext uri="{BB962C8B-B14F-4D97-AF65-F5344CB8AC3E}">
        <p14:creationId xmlns:p14="http://schemas.microsoft.com/office/powerpoint/2010/main" val="41628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0880"/>
            <a:ext cx="8229600" cy="1311128"/>
          </a:xfrm>
        </p:spPr>
        <p:txBody>
          <a:bodyPr>
            <a:spAutoFit/>
          </a:bodyPr>
          <a:lstStyle/>
          <a:p>
            <a:r>
              <a:rPr lang="en-IN" altLang="en-US" dirty="0"/>
              <a:t>5- The Role of Information Systems in a Business</a:t>
            </a:r>
            <a:endParaRPr lang="en-US" sz="2800" dirty="0"/>
          </a:p>
        </p:txBody>
      </p:sp>
      <p:sp>
        <p:nvSpPr>
          <p:cNvPr id="5" name="Content Placeholder 4"/>
          <p:cNvSpPr>
            <a:spLocks noGrp="1"/>
          </p:cNvSpPr>
          <p:nvPr>
            <p:ph idx="1"/>
          </p:nvPr>
        </p:nvSpPr>
        <p:spPr>
          <a:xfrm>
            <a:off x="1981200" y="1828800"/>
            <a:ext cx="8229600" cy="3247043"/>
          </a:xfrm>
        </p:spPr>
        <p:txBody>
          <a:bodyPr>
            <a:spAutoFit/>
          </a:bodyPr>
          <a:lstStyle/>
          <a:p>
            <a:r>
              <a:rPr lang="en-IN" sz="2800" dirty="0"/>
              <a:t>Firms invest in information systems in order to:</a:t>
            </a:r>
          </a:p>
          <a:p>
            <a:pPr lvl="1"/>
            <a:r>
              <a:rPr lang="en-IN" sz="2800" dirty="0"/>
              <a:t>Achieve operational </a:t>
            </a:r>
            <a:r>
              <a:rPr lang="en-IN" sz="3200" dirty="0"/>
              <a:t>excellence</a:t>
            </a:r>
            <a:endParaRPr lang="en-IN" sz="2800" dirty="0"/>
          </a:p>
          <a:p>
            <a:pPr lvl="1"/>
            <a:r>
              <a:rPr lang="en-IN" sz="2800" dirty="0"/>
              <a:t>Develop new products and services</a:t>
            </a:r>
          </a:p>
          <a:p>
            <a:pPr lvl="1"/>
            <a:r>
              <a:rPr lang="en-IN" sz="2800" dirty="0"/>
              <a:t>Attain customer intimacy and service</a:t>
            </a:r>
          </a:p>
          <a:p>
            <a:pPr lvl="1"/>
            <a:r>
              <a:rPr lang="en-IN" sz="2800" dirty="0"/>
              <a:t>Improve decision making</a:t>
            </a:r>
          </a:p>
          <a:p>
            <a:pPr lvl="1"/>
            <a:r>
              <a:rPr lang="en-IN" sz="2800" dirty="0"/>
              <a:t>Promote competitive advantage</a:t>
            </a:r>
          </a:p>
          <a:p>
            <a:pPr lvl="1"/>
            <a:r>
              <a:rPr lang="en-IN" sz="2800" dirty="0"/>
              <a:t>Ensure survival</a:t>
            </a:r>
          </a:p>
        </p:txBody>
      </p:sp>
    </p:spTree>
    <p:extLst>
      <p:ext uri="{BB962C8B-B14F-4D97-AF65-F5344CB8AC3E}">
        <p14:creationId xmlns:p14="http://schemas.microsoft.com/office/powerpoint/2010/main" val="818648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7676"/>
            <a:ext cx="8229600" cy="1297535"/>
          </a:xfrm>
        </p:spPr>
        <p:txBody>
          <a:bodyPr>
            <a:spAutoFit/>
          </a:bodyPr>
          <a:lstStyle/>
          <a:p>
            <a:r>
              <a:rPr lang="en-IN" altLang="en-US" dirty="0"/>
              <a:t>Systems for Different Management Groups</a:t>
            </a:r>
            <a:endParaRPr lang="en-US" sz="2800" dirty="0"/>
          </a:p>
        </p:txBody>
      </p:sp>
      <p:sp>
        <p:nvSpPr>
          <p:cNvPr id="5" name="Content Placeholder 4"/>
          <p:cNvSpPr>
            <a:spLocks noGrp="1"/>
          </p:cNvSpPr>
          <p:nvPr>
            <p:ph idx="1"/>
          </p:nvPr>
        </p:nvSpPr>
        <p:spPr>
          <a:xfrm>
            <a:off x="1981200" y="1828800"/>
            <a:ext cx="8229600" cy="4031360"/>
          </a:xfrm>
        </p:spPr>
        <p:txBody>
          <a:bodyPr>
            <a:spAutoFit/>
          </a:bodyPr>
          <a:lstStyle/>
          <a:p>
            <a:r>
              <a:rPr lang="en-IN" sz="2800" dirty="0"/>
              <a:t>Transaction processing systems (</a:t>
            </a:r>
            <a:r>
              <a:rPr lang="en-IN" sz="2800" spc="-300" dirty="0"/>
              <a:t>T P S</a:t>
            </a:r>
            <a:r>
              <a:rPr lang="en-IN" sz="2800" dirty="0"/>
              <a:t>)</a:t>
            </a:r>
          </a:p>
          <a:p>
            <a:pPr lvl="1"/>
            <a:r>
              <a:rPr lang="en-IN" sz="2800" dirty="0"/>
              <a:t>Keep track of basic activities and transactions of organization</a:t>
            </a:r>
          </a:p>
          <a:p>
            <a:r>
              <a:rPr lang="en-IN" sz="2800" dirty="0"/>
              <a:t>Systems for business intelligence</a:t>
            </a:r>
          </a:p>
          <a:p>
            <a:pPr lvl="1"/>
            <a:r>
              <a:rPr lang="en-IN" sz="2800" dirty="0"/>
              <a:t>Address decision-making needs of all levels of management</a:t>
            </a:r>
          </a:p>
          <a:p>
            <a:pPr lvl="2"/>
            <a:r>
              <a:rPr lang="en-IN" sz="2800" dirty="0"/>
              <a:t>Management information systems (</a:t>
            </a:r>
            <a:r>
              <a:rPr lang="en-IN" sz="2800" spc="-300" dirty="0"/>
              <a:t>M I S</a:t>
            </a:r>
            <a:r>
              <a:rPr lang="en-IN" sz="2800" dirty="0"/>
              <a:t>)</a:t>
            </a:r>
          </a:p>
          <a:p>
            <a:pPr lvl="2"/>
            <a:r>
              <a:rPr lang="en-IN" sz="2800" dirty="0"/>
              <a:t>Decision support systems (</a:t>
            </a:r>
            <a:r>
              <a:rPr lang="en-IN" sz="2800" spc="-300" dirty="0"/>
              <a:t>D S S</a:t>
            </a:r>
            <a:r>
              <a:rPr lang="en-IN" sz="2800" dirty="0"/>
              <a:t>)</a:t>
            </a:r>
          </a:p>
          <a:p>
            <a:pPr lvl="2"/>
            <a:r>
              <a:rPr lang="en-IN" sz="2800" dirty="0"/>
              <a:t>Executive support systems (</a:t>
            </a:r>
            <a:r>
              <a:rPr lang="en-IN" sz="2800" spc="-350" dirty="0"/>
              <a:t>E S S</a:t>
            </a:r>
            <a:r>
              <a:rPr lang="en-IN" sz="2800" dirty="0"/>
              <a:t>)</a:t>
            </a:r>
          </a:p>
        </p:txBody>
      </p:sp>
    </p:spTree>
    <p:extLst>
      <p:ext uri="{BB962C8B-B14F-4D97-AF65-F5344CB8AC3E}">
        <p14:creationId xmlns:p14="http://schemas.microsoft.com/office/powerpoint/2010/main" val="362764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altLang="en-US" dirty="0"/>
              <a:t>Transaction Processing Systems</a:t>
            </a:r>
            <a:endParaRPr lang="en-US" sz="2800" dirty="0"/>
          </a:p>
        </p:txBody>
      </p:sp>
      <p:sp>
        <p:nvSpPr>
          <p:cNvPr id="5" name="Content Placeholder 4"/>
          <p:cNvSpPr>
            <a:spLocks noGrp="1"/>
          </p:cNvSpPr>
          <p:nvPr>
            <p:ph idx="1"/>
          </p:nvPr>
        </p:nvSpPr>
        <p:spPr>
          <a:xfrm>
            <a:off x="1981200" y="1295393"/>
            <a:ext cx="8229600" cy="4547399"/>
          </a:xfrm>
        </p:spPr>
        <p:txBody>
          <a:bodyPr>
            <a:spAutoFit/>
          </a:bodyPr>
          <a:lstStyle/>
          <a:p>
            <a:r>
              <a:rPr lang="en-IN" sz="2800" dirty="0"/>
              <a:t>Serve operational managers</a:t>
            </a:r>
          </a:p>
          <a:p>
            <a:r>
              <a:rPr lang="en-IN" sz="2800" dirty="0"/>
              <a:t>Principal purpose is to answer routine questions and to track the flow of transactions through the organization</a:t>
            </a:r>
          </a:p>
          <a:p>
            <a:pPr lvl="1"/>
            <a:r>
              <a:rPr lang="en-IN" sz="2800" dirty="0"/>
              <a:t>E.g., inventory questions, granting credit to customer</a:t>
            </a:r>
          </a:p>
          <a:p>
            <a:r>
              <a:rPr lang="en-IN" sz="2800" dirty="0"/>
              <a:t>Monitor status of internal operations and firm’s relationship with external environment</a:t>
            </a:r>
          </a:p>
          <a:p>
            <a:r>
              <a:rPr lang="en-IN" sz="2800" dirty="0"/>
              <a:t>Major producers of information for other systems</a:t>
            </a:r>
          </a:p>
          <a:p>
            <a:r>
              <a:rPr lang="en-IN" sz="2800" dirty="0"/>
              <a:t>Highly central to business operations and functioning</a:t>
            </a:r>
          </a:p>
        </p:txBody>
      </p:sp>
    </p:spTree>
    <p:extLst>
      <p:ext uri="{BB962C8B-B14F-4D97-AF65-F5344CB8AC3E}">
        <p14:creationId xmlns:p14="http://schemas.microsoft.com/office/powerpoint/2010/main" val="165977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55652"/>
            <a:ext cx="8229600" cy="694934"/>
          </a:xfrm>
        </p:spPr>
        <p:txBody>
          <a:bodyPr>
            <a:spAutoFit/>
          </a:bodyPr>
          <a:lstStyle/>
          <a:p>
            <a:r>
              <a:rPr lang="en-IN" altLang="en-US" dirty="0"/>
              <a:t>Figure 2.5 A Payroll </a:t>
            </a:r>
            <a:r>
              <a:rPr lang="en-IN" altLang="en-US" spc="-450" dirty="0"/>
              <a:t>T P S</a:t>
            </a:r>
            <a:endParaRPr lang="en-US" sz="2800" spc="-450" dirty="0"/>
          </a:p>
        </p:txBody>
      </p:sp>
      <p:pic>
        <p:nvPicPr>
          <p:cNvPr id="5" name="Picture 4" descr="A flow diagram shows the workings of a payroll transaction processing system, T P S. The diagram shows that Employee data is fed to the payroll system, which is also connected in both directions to the employee or file database, and is also connected in both directions to online queries. The payroll data on the master file has details such as employee number, name, address, pay rate, gross pay, federal tax, F I C A, Medicare, state tax, net pay, and Y T D earnings. The payroll system sends information to the general ledger and to government agencies and generates employee paychecks and management reports."/>
          <p:cNvPicPr>
            <a:picLocks noChangeAspect="1"/>
          </p:cNvPicPr>
          <p:nvPr/>
        </p:nvPicPr>
        <p:blipFill rotWithShape="1">
          <a:blip r:embed="rId3" cstate="screen">
            <a:extLst>
              <a:ext uri="{28A0092B-C50C-407E-A947-70E740481C1C}">
                <a14:useLocalDpi xmlns:a14="http://schemas.microsoft.com/office/drawing/2010/main"/>
              </a:ext>
            </a:extLst>
          </a:blip>
          <a:srcRect b="3074"/>
          <a:stretch/>
        </p:blipFill>
        <p:spPr>
          <a:xfrm>
            <a:off x="2630339" y="1128721"/>
            <a:ext cx="6961144" cy="5260848"/>
          </a:xfrm>
          <a:prstGeom prst="rect">
            <a:avLst/>
          </a:prstGeom>
        </p:spPr>
      </p:pic>
    </p:spTree>
    <p:extLst>
      <p:ext uri="{BB962C8B-B14F-4D97-AF65-F5344CB8AC3E}">
        <p14:creationId xmlns:p14="http://schemas.microsoft.com/office/powerpoint/2010/main" val="298442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7"/>
            <a:ext cx="8229600" cy="1681038"/>
          </a:xfrm>
        </p:spPr>
        <p:txBody>
          <a:bodyPr>
            <a:spAutoFit/>
          </a:bodyPr>
          <a:lstStyle/>
          <a:p>
            <a:r>
              <a:rPr lang="en-US" altLang="en-US" dirty="0"/>
              <a:t>Management Information Systems</a:t>
            </a:r>
            <a:br>
              <a:rPr lang="en-US" altLang="en-US" dirty="0"/>
            </a:br>
            <a:endParaRPr lang="en-US" sz="2800" dirty="0"/>
          </a:p>
        </p:txBody>
      </p:sp>
      <p:sp>
        <p:nvSpPr>
          <p:cNvPr id="5" name="Content Placeholder 4"/>
          <p:cNvSpPr>
            <a:spLocks noGrp="1"/>
          </p:cNvSpPr>
          <p:nvPr>
            <p:ph idx="1"/>
          </p:nvPr>
        </p:nvSpPr>
        <p:spPr>
          <a:xfrm>
            <a:off x="1981200" y="2137219"/>
            <a:ext cx="8229600" cy="3967240"/>
          </a:xfrm>
        </p:spPr>
        <p:txBody>
          <a:bodyPr>
            <a:spAutoFit/>
          </a:bodyPr>
          <a:lstStyle/>
          <a:p>
            <a:r>
              <a:rPr lang="en-IN" sz="2800" dirty="0"/>
              <a:t>Provide middle managers with reports on firm’s performance, to help monitor firm and predict future performance</a:t>
            </a:r>
          </a:p>
          <a:p>
            <a:r>
              <a:rPr lang="en-IN" sz="2800" dirty="0"/>
              <a:t>Summarize and report on basic operations using data from </a:t>
            </a:r>
            <a:r>
              <a:rPr lang="en-IN" sz="2800" spc="-300" dirty="0"/>
              <a:t>T P S</a:t>
            </a:r>
          </a:p>
          <a:p>
            <a:r>
              <a:rPr lang="en-IN" sz="2800" dirty="0"/>
              <a:t>Provide weekly, monthly, annual results, but may enable drilling down into daily or hourly data</a:t>
            </a:r>
          </a:p>
          <a:p>
            <a:r>
              <a:rPr lang="en-IN" sz="2800" dirty="0"/>
              <a:t>Typically not very flexible systems with little analytic capability</a:t>
            </a:r>
          </a:p>
        </p:txBody>
      </p:sp>
    </p:spTree>
    <p:extLst>
      <p:ext uri="{BB962C8B-B14F-4D97-AF65-F5344CB8AC3E}">
        <p14:creationId xmlns:p14="http://schemas.microsoft.com/office/powerpoint/2010/main" val="271559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47676"/>
            <a:ext cx="8229600" cy="1297535"/>
          </a:xfrm>
        </p:spPr>
        <p:txBody>
          <a:bodyPr>
            <a:spAutoFit/>
          </a:bodyPr>
          <a:lstStyle/>
          <a:p>
            <a:r>
              <a:rPr lang="en-IN" altLang="en-US" dirty="0"/>
              <a:t>Figure 2.6 How </a:t>
            </a:r>
            <a:r>
              <a:rPr lang="en-IN" altLang="en-US" spc="-450" dirty="0"/>
              <a:t>M I S</a:t>
            </a:r>
            <a:r>
              <a:rPr lang="en-IN" altLang="en-US" dirty="0"/>
              <a:t> Obtain Their Data from the Organization’s </a:t>
            </a:r>
            <a:r>
              <a:rPr lang="en-IN" altLang="en-US" spc="-450" dirty="0"/>
              <a:t>T P S</a:t>
            </a:r>
            <a:endParaRPr lang="en-US" spc="-450" dirty="0"/>
          </a:p>
        </p:txBody>
      </p:sp>
      <p:pic>
        <p:nvPicPr>
          <p:cNvPr id="6" name="Picture 5" descr="A flow diagram shows how Management Information Systems obtain their data from the organization’s Transaction Processing System, T P S. An order file is processed in the order processing system and is fed to Sales data. The production master file is processed in the materials resource planning system and is fed to unit product cost and product change data. Accounting files are processed in the general ledger system and are fed to expense data. The collected M I S data files, including the sales, unit product cost, product change and expense data, are used by the M I S to generate reports, and online displays and dashboards, are used by manag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484" y="2649114"/>
            <a:ext cx="8161032" cy="3781171"/>
          </a:xfrm>
          <a:prstGeom prst="rect">
            <a:avLst/>
          </a:prstGeom>
        </p:spPr>
      </p:pic>
    </p:spTree>
    <p:extLst>
      <p:ext uri="{BB962C8B-B14F-4D97-AF65-F5344CB8AC3E}">
        <p14:creationId xmlns:p14="http://schemas.microsoft.com/office/powerpoint/2010/main" val="356799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55652"/>
            <a:ext cx="8229600" cy="694934"/>
          </a:xfrm>
        </p:spPr>
        <p:txBody>
          <a:bodyPr>
            <a:spAutoFit/>
          </a:bodyPr>
          <a:lstStyle/>
          <a:p>
            <a:r>
              <a:rPr lang="en-IN" altLang="en-US" dirty="0"/>
              <a:t>Figure 2.7 Sample </a:t>
            </a:r>
            <a:r>
              <a:rPr lang="en-IN" altLang="en-US" spc="-450" dirty="0"/>
              <a:t>M I S</a:t>
            </a:r>
            <a:r>
              <a:rPr lang="en-IN" altLang="en-US" dirty="0"/>
              <a:t> Report</a:t>
            </a:r>
            <a:endParaRPr lang="en-US" sz="2800" dirty="0"/>
          </a:p>
        </p:txBody>
      </p:sp>
      <p:pic>
        <p:nvPicPr>
          <p:cNvPr id="5" name="Picture 4" descr="A table shows a sample consolidated consumer products corporation sales by product and sales region for the year 20 18. The table has 6 headings, which are product code, product description, sales region, actual sales, planned, and actual versus planned. There are 2 product codes with the following data accompanying the code. Product code 4 4 6 9 has the product description carpet cleaner. The actual sales for the northeast sales region is 4066700, the planned sales is 4800000, and the Actual versus planned is 0.85. The actual sales for the south sales region is 3778112, the planned sales is 3750000, and actual versus planned is 1.01. The actual sales for the Midwest sales region is 4867001, the planned sales is 4600000, and actual versus planned is 0.91. The actual sales for the west sales region is 4003440, the planned sales is 4400000, and actual versus planned is 0.91. The total actual sales for product code 4 4 6 9 is 16715253, the planned total sales is 17550000, and actual versus planned total is 0.95. Product code 5 6 7 4 has the produce description room freshener. The actual sales for the northeast sales region is 3676700, the planned sales is 3900000, and actual versus planned is 0.94. The actual sales for the south sales region is 5608112, the planned sales is 4700000, and the actual versus planned is 1.19. The actual sales for the Midwest sales region is 4711001, the planned sales is 4200000, and actual versus planned is 1.12. The actual sales for the west sales region is 4563440, the planned sales is 4900000, and actual versus planned is 0.93. The total actual sales for product code 5 6 7 4 is 18559253, the planned sales total is 17700000, and actual versus planned total is 1.05."/>
          <p:cNvPicPr>
            <a:picLocks noChangeAspect="1"/>
          </p:cNvPicPr>
          <p:nvPr/>
        </p:nvPicPr>
        <p:blipFill rotWithShape="1">
          <a:blip r:embed="rId3" cstate="screen">
            <a:extLst>
              <a:ext uri="{28A0092B-C50C-407E-A947-70E740481C1C}">
                <a14:useLocalDpi xmlns:a14="http://schemas.microsoft.com/office/drawing/2010/main"/>
              </a:ext>
            </a:extLst>
          </a:blip>
          <a:srcRect b="4600"/>
          <a:stretch/>
        </p:blipFill>
        <p:spPr>
          <a:xfrm>
            <a:off x="2013195" y="1367006"/>
            <a:ext cx="8165610" cy="4905038"/>
          </a:xfrm>
          <a:prstGeom prst="rect">
            <a:avLst/>
          </a:prstGeom>
        </p:spPr>
      </p:pic>
    </p:spTree>
    <p:extLst>
      <p:ext uri="{BB962C8B-B14F-4D97-AF65-F5344CB8AC3E}">
        <p14:creationId xmlns:p14="http://schemas.microsoft.com/office/powerpoint/2010/main" val="217300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7490"/>
            <a:ext cx="8229600" cy="694934"/>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1240971" y="1295392"/>
            <a:ext cx="9524999" cy="5423023"/>
          </a:xfrm>
        </p:spPr>
        <p:txBody>
          <a:bodyPr vert="horz" wrap="square" lIns="0" tIns="0" rIns="0" bIns="0" rtlCol="0" anchor="t">
            <a:spAutoFit/>
          </a:bodyPr>
          <a:lstStyle/>
          <a:p>
            <a:pPr marL="542925" indent="-542925">
              <a:buNone/>
            </a:pPr>
            <a:r>
              <a:rPr lang="en-US" altLang="en-US" b="1" dirty="0"/>
              <a:t>2.1 </a:t>
            </a:r>
            <a:r>
              <a:rPr lang="en-US" dirty="0"/>
              <a:t>What major features of a business are important for understanding the role of information systems?</a:t>
            </a:r>
          </a:p>
          <a:p>
            <a:pPr marL="542925" indent="-542925">
              <a:buNone/>
            </a:pPr>
            <a:endParaRPr lang="en-US" dirty="0"/>
          </a:p>
          <a:p>
            <a:pPr marL="542925" indent="-542925">
              <a:buNone/>
            </a:pPr>
            <a:r>
              <a:rPr lang="en-US" altLang="en-US" b="1" dirty="0"/>
              <a:t>2.2 </a:t>
            </a:r>
            <a:r>
              <a:rPr lang="en-US" dirty="0"/>
              <a:t>How do systems serve different management groups in a business, and how do systems that link the enterprise improve organizational performance?</a:t>
            </a:r>
          </a:p>
          <a:p>
            <a:pPr marL="542925" indent="-542925">
              <a:buNone/>
            </a:pPr>
            <a:endParaRPr lang="en-US" dirty="0"/>
          </a:p>
          <a:p>
            <a:pPr marL="542925" indent="-542925">
              <a:buNone/>
            </a:pPr>
            <a:r>
              <a:rPr lang="en-US" altLang="en-US" b="1" dirty="0"/>
              <a:t>2.3 </a:t>
            </a:r>
            <a:r>
              <a:rPr lang="en-US" dirty="0"/>
              <a:t>Why are systems for collaboration and social business so important, and what technologies do they use?</a:t>
            </a:r>
          </a:p>
          <a:p>
            <a:pPr marL="542925" indent="-542925">
              <a:buNone/>
            </a:pPr>
            <a:endParaRPr lang="en-US" dirty="0"/>
          </a:p>
          <a:p>
            <a:pPr marL="542925" indent="-542925">
              <a:buNone/>
            </a:pPr>
            <a:r>
              <a:rPr lang="en-US" altLang="en-US" b="1" dirty="0"/>
              <a:t>2.4</a:t>
            </a:r>
            <a:r>
              <a:rPr lang="en-US" altLang="en-US" dirty="0">
                <a:cs typeface="Arial"/>
              </a:rPr>
              <a:t> </a:t>
            </a:r>
            <a:r>
              <a:rPr lang="en-US" dirty="0"/>
              <a:t>What is the role of the information systems function in a business?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altLang="en-US" dirty="0"/>
              <a:t>Decision Support Systems</a:t>
            </a:r>
            <a:endParaRPr lang="en-US" sz="2800" dirty="0"/>
          </a:p>
        </p:txBody>
      </p:sp>
      <p:sp>
        <p:nvSpPr>
          <p:cNvPr id="5" name="Content Placeholder 4"/>
          <p:cNvSpPr>
            <a:spLocks noGrp="1"/>
          </p:cNvSpPr>
          <p:nvPr>
            <p:ph idx="1"/>
          </p:nvPr>
        </p:nvSpPr>
        <p:spPr>
          <a:xfrm>
            <a:off x="1981200" y="1295393"/>
            <a:ext cx="8229600" cy="3707682"/>
          </a:xfrm>
        </p:spPr>
        <p:txBody>
          <a:bodyPr>
            <a:spAutoFit/>
          </a:bodyPr>
          <a:lstStyle/>
          <a:p>
            <a:r>
              <a:rPr lang="en-IN" sz="2800" dirty="0"/>
              <a:t>Serve middle managers</a:t>
            </a:r>
          </a:p>
          <a:p>
            <a:r>
              <a:rPr lang="en-IN" sz="2800" dirty="0"/>
              <a:t>Support </a:t>
            </a:r>
            <a:r>
              <a:rPr lang="en-IN" sz="2800" dirty="0" err="1"/>
              <a:t>nonroutine</a:t>
            </a:r>
            <a:r>
              <a:rPr lang="en-IN" sz="2800" dirty="0"/>
              <a:t> decision making</a:t>
            </a:r>
          </a:p>
          <a:p>
            <a:pPr lvl="1"/>
            <a:r>
              <a:rPr lang="en-IN" sz="2800" dirty="0"/>
              <a:t>Example: What is impact on production schedule if December sales doubled?</a:t>
            </a:r>
          </a:p>
          <a:p>
            <a:r>
              <a:rPr lang="en-IN" sz="2800" dirty="0"/>
              <a:t>Often use external information as well from </a:t>
            </a:r>
            <a:r>
              <a:rPr lang="en-IN" sz="2800" spc="-300" dirty="0"/>
              <a:t>T P S</a:t>
            </a:r>
            <a:r>
              <a:rPr lang="en-IN" sz="2800" dirty="0"/>
              <a:t> and </a:t>
            </a:r>
            <a:r>
              <a:rPr lang="en-IN" sz="2800" spc="-300" dirty="0"/>
              <a:t>M I S</a:t>
            </a:r>
          </a:p>
          <a:p>
            <a:r>
              <a:rPr lang="en-IN" sz="2800" dirty="0"/>
              <a:t>Data driven </a:t>
            </a:r>
            <a:r>
              <a:rPr lang="en-IN" sz="2800" spc="-300" dirty="0"/>
              <a:t>D S </a:t>
            </a:r>
            <a:r>
              <a:rPr lang="en-IN" sz="2800" spc="-300" dirty="0" err="1"/>
              <a:t>S</a:t>
            </a:r>
            <a:endParaRPr lang="en-IN" sz="2800" spc="-300" dirty="0"/>
          </a:p>
          <a:p>
            <a:pPr lvl="1"/>
            <a:r>
              <a:rPr lang="en-IN" sz="2800" dirty="0"/>
              <a:t>Intrawest’s marketing analysis systems</a:t>
            </a:r>
          </a:p>
        </p:txBody>
      </p:sp>
    </p:spTree>
    <p:extLst>
      <p:ext uri="{BB962C8B-B14F-4D97-AF65-F5344CB8AC3E}">
        <p14:creationId xmlns:p14="http://schemas.microsoft.com/office/powerpoint/2010/main" val="3339040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altLang="en-US" dirty="0"/>
              <a:t>Executive Support Systems</a:t>
            </a:r>
            <a:endParaRPr lang="en-US" sz="2800" dirty="0"/>
          </a:p>
        </p:txBody>
      </p:sp>
      <p:sp>
        <p:nvSpPr>
          <p:cNvPr id="5" name="Content Placeholder 4"/>
          <p:cNvSpPr>
            <a:spLocks noGrp="1"/>
          </p:cNvSpPr>
          <p:nvPr>
            <p:ph idx="1"/>
          </p:nvPr>
        </p:nvSpPr>
        <p:spPr>
          <a:xfrm>
            <a:off x="1981200" y="1295392"/>
            <a:ext cx="8229600" cy="4675639"/>
          </a:xfrm>
        </p:spPr>
        <p:txBody>
          <a:bodyPr>
            <a:spAutoFit/>
          </a:bodyPr>
          <a:lstStyle/>
          <a:p>
            <a:r>
              <a:rPr lang="en-IN" sz="2800" dirty="0"/>
              <a:t>Serve senior managers</a:t>
            </a:r>
          </a:p>
          <a:p>
            <a:r>
              <a:rPr lang="en-IN" sz="2800" dirty="0"/>
              <a:t>Address strategic issues and long-term trends</a:t>
            </a:r>
          </a:p>
          <a:p>
            <a:pPr lvl="1"/>
            <a:r>
              <a:rPr lang="en-IN" sz="2800" dirty="0"/>
              <a:t>E.g., what products should we make in five years?</a:t>
            </a:r>
          </a:p>
          <a:p>
            <a:r>
              <a:rPr lang="en-IN" sz="2800" dirty="0"/>
              <a:t>Address </a:t>
            </a:r>
            <a:r>
              <a:rPr lang="en-IN" sz="2800" dirty="0" err="1"/>
              <a:t>nonroutine</a:t>
            </a:r>
            <a:r>
              <a:rPr lang="en-IN" sz="2800" dirty="0"/>
              <a:t> decision making</a:t>
            </a:r>
          </a:p>
          <a:p>
            <a:r>
              <a:rPr lang="en-IN" sz="2800" dirty="0"/>
              <a:t>Provide generalized computing capacity that can be applied to changing array of problems</a:t>
            </a:r>
          </a:p>
          <a:p>
            <a:r>
              <a:rPr lang="en-IN" sz="2800" dirty="0"/>
              <a:t>Draw summarized information from </a:t>
            </a:r>
            <a:r>
              <a:rPr lang="en-IN" sz="2800" spc="-300" dirty="0"/>
              <a:t>M I S</a:t>
            </a:r>
            <a:r>
              <a:rPr lang="en-IN" sz="2800" dirty="0"/>
              <a:t>, </a:t>
            </a:r>
            <a:r>
              <a:rPr lang="en-IN" sz="2800" spc="-300" dirty="0"/>
              <a:t>D S </a:t>
            </a:r>
            <a:r>
              <a:rPr lang="en-IN" sz="2800" spc="-300" dirty="0" err="1"/>
              <a:t>S</a:t>
            </a:r>
            <a:r>
              <a:rPr lang="en-IN" sz="2800" dirty="0"/>
              <a:t>, and data from external events</a:t>
            </a:r>
          </a:p>
          <a:p>
            <a:r>
              <a:rPr lang="en-IN" sz="2800" dirty="0"/>
              <a:t>Typically use portal with Web interface, or digital dashboard, to present content</a:t>
            </a:r>
          </a:p>
        </p:txBody>
      </p:sp>
    </p:spTree>
    <p:extLst>
      <p:ext uri="{BB962C8B-B14F-4D97-AF65-F5344CB8AC3E}">
        <p14:creationId xmlns:p14="http://schemas.microsoft.com/office/powerpoint/2010/main" val="3519797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55652"/>
            <a:ext cx="8229600" cy="694934"/>
          </a:xfrm>
        </p:spPr>
        <p:txBody>
          <a:bodyPr>
            <a:spAutoFit/>
          </a:bodyPr>
          <a:lstStyle/>
          <a:p>
            <a:r>
              <a:rPr lang="en-IN" altLang="en-US" dirty="0"/>
              <a:t>Figure Digital Dashboard</a:t>
            </a:r>
            <a:endParaRPr lang="en-US" sz="2800" dirty="0"/>
          </a:p>
        </p:txBody>
      </p:sp>
      <p:pic>
        <p:nvPicPr>
          <p:cNvPr id="6" name="Picture 5" descr="A digital dashboard shows various organizational information on a single screen. The dashboard shows the following. A pie chart shows sales by type for the year 20 18. The pie chart shows the following information. Web Only, 37.9 percent. Retail Chain, 36.9 percent. Consumer Brand Manufacturer, 11.6 percent. Catalog and Call Center, 13.6 percent. A bar graph shows the sales revenue. The x-axis shows years from 2009 to 20 14. The y-axis shows revenue ranging from 0 to 2000 in increments of 500. The bar graph shows the years and the corresponding revenue as follows. 2009, 250. 20 10, 375. 20 11, 600. 20 12, 1100. 20 13, 1350. 20 14, 1800. A bar graph shows the media utilization data. The x-axis shows various media channels. The y-axis shows hours per year ranging from 0 to 1800 in increments of 200. The bar graph shows the media channels and the corresponding data as follows. Television, 1607. Radio, 751. Internet, 552. Daily newspapers,197. Recorded music, 184. Out of home media, Box Office, 149. Home video, 125. Magazines, 124. Books, 115. Video games, 108. A bar graph shows returns on investment. The x-axis shows returns on investment in dollars ranging from 0 to 50 in increments of 10. The y-axis shows various parameters with the following information. Commercial e-mail, 42.08 dollars. Search engine, keywords and context marketing, 21.90 dollars. Online catalogs, 19.86 dollars. Display Ads, 19.57 dollars. Internet other, 16.75 dollars. Direct mail, postal, 12.57 dollars. Social networking sites, 12.45 dollars. D R newspaper, 12.26 dollars. D R magazine, 10.26 dollars. Mobile Internet, 10.08 dollars. Telephone marketing, 8.42 dollars. Radio, 8.28 dollars. Television, 6.62 dollars. An illustration shows two meters. The first meter represents Average Quality pointing to 11 out of 20, and the other meter represents Average Amount pointing to 155 dollars out of 250."/>
          <p:cNvPicPr>
            <a:picLocks noChangeAspect="1"/>
          </p:cNvPicPr>
          <p:nvPr/>
        </p:nvPicPr>
        <p:blipFill rotWithShape="1">
          <a:blip r:embed="rId3" cstate="screen">
            <a:extLst>
              <a:ext uri="{28A0092B-C50C-407E-A947-70E740481C1C}">
                <a14:useLocalDpi xmlns:a14="http://schemas.microsoft.com/office/drawing/2010/main"/>
              </a:ext>
            </a:extLst>
          </a:blip>
          <a:srcRect b="2616"/>
          <a:stretch/>
        </p:blipFill>
        <p:spPr>
          <a:xfrm>
            <a:off x="2844531" y="1100462"/>
            <a:ext cx="6502941" cy="5305807"/>
          </a:xfrm>
          <a:prstGeom prst="rect">
            <a:avLst/>
          </a:prstGeom>
        </p:spPr>
      </p:pic>
    </p:spTree>
    <p:extLst>
      <p:ext uri="{BB962C8B-B14F-4D97-AF65-F5344CB8AC3E}">
        <p14:creationId xmlns:p14="http://schemas.microsoft.com/office/powerpoint/2010/main" val="193036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149B3C9-0FB7-46E5-80D5-3C77E179F2A1}"/>
              </a:ext>
            </a:extLst>
          </p:cNvPr>
          <p:cNvGraphicFramePr>
            <a:graphicFrameLocks noGrp="1"/>
          </p:cNvGraphicFramePr>
          <p:nvPr>
            <p:extLst>
              <p:ext uri="{D42A27DB-BD31-4B8C-83A1-F6EECF244321}">
                <p14:modId xmlns:p14="http://schemas.microsoft.com/office/powerpoint/2010/main" val="2474515018"/>
              </p:ext>
            </p:extLst>
          </p:nvPr>
        </p:nvGraphicFramePr>
        <p:xfrm>
          <a:off x="1046480" y="1107440"/>
          <a:ext cx="10769600" cy="5425440"/>
        </p:xfrm>
        <a:graphic>
          <a:graphicData uri="http://schemas.openxmlformats.org/drawingml/2006/table">
            <a:tbl>
              <a:tblPr firstRow="1" firstCol="1" lastRow="1" lastCol="1" bandRow="1" bandCol="1">
                <a:tableStyleId>{5C22544A-7EE6-4342-B048-85BDC9FD1C3A}</a:tableStyleId>
              </a:tblPr>
              <a:tblGrid>
                <a:gridCol w="2692400">
                  <a:extLst>
                    <a:ext uri="{9D8B030D-6E8A-4147-A177-3AD203B41FA5}">
                      <a16:colId xmlns:a16="http://schemas.microsoft.com/office/drawing/2014/main" val="4011123027"/>
                    </a:ext>
                  </a:extLst>
                </a:gridCol>
                <a:gridCol w="2692400">
                  <a:extLst>
                    <a:ext uri="{9D8B030D-6E8A-4147-A177-3AD203B41FA5}">
                      <a16:colId xmlns:a16="http://schemas.microsoft.com/office/drawing/2014/main" val="3888426556"/>
                    </a:ext>
                  </a:extLst>
                </a:gridCol>
                <a:gridCol w="2692400">
                  <a:extLst>
                    <a:ext uri="{9D8B030D-6E8A-4147-A177-3AD203B41FA5}">
                      <a16:colId xmlns:a16="http://schemas.microsoft.com/office/drawing/2014/main" val="183454552"/>
                    </a:ext>
                  </a:extLst>
                </a:gridCol>
                <a:gridCol w="2692400">
                  <a:extLst>
                    <a:ext uri="{9D8B030D-6E8A-4147-A177-3AD203B41FA5}">
                      <a16:colId xmlns:a16="http://schemas.microsoft.com/office/drawing/2014/main" val="353600075"/>
                    </a:ext>
                  </a:extLst>
                </a:gridCol>
              </a:tblGrid>
              <a:tr h="387532">
                <a:tc>
                  <a:txBody>
                    <a:bodyPr/>
                    <a:lstStyle/>
                    <a:p>
                      <a:pPr marL="0" marR="0">
                        <a:spcBef>
                          <a:spcPts val="0"/>
                        </a:spcBef>
                        <a:spcAft>
                          <a:spcPts val="0"/>
                        </a:spcAft>
                      </a:pPr>
                      <a:r>
                        <a:rPr lang="en-US" sz="1600">
                          <a:effectLst/>
                        </a:rPr>
                        <a:t>Type of System</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Information Inputs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Information Outputs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Users</a:t>
                      </a:r>
                      <a:endParaRPr lang="en-US" sz="140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130965685"/>
                  </a:ext>
                </a:extLst>
              </a:tr>
              <a:tr h="1162594">
                <a:tc>
                  <a:txBody>
                    <a:bodyPr/>
                    <a:lstStyle/>
                    <a:p>
                      <a:pPr marL="0" marR="0">
                        <a:spcBef>
                          <a:spcPts val="0"/>
                        </a:spcBef>
                        <a:spcAft>
                          <a:spcPts val="0"/>
                        </a:spcAft>
                      </a:pPr>
                      <a:r>
                        <a:rPr lang="en-US" sz="1600">
                          <a:effectLst/>
                        </a:rPr>
                        <a:t>Transaction Processing Systems (TPS)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Transactions; daily events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Detailed reports; lists; summaries</a:t>
                      </a:r>
                      <a:endParaRPr lang="en-US" sz="1400"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Operations personnel; first-line supervisors</a:t>
                      </a:r>
                      <a:endParaRPr lang="en-US" sz="140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263215738"/>
                  </a:ext>
                </a:extLst>
              </a:tr>
              <a:tr h="1550126">
                <a:tc>
                  <a:txBody>
                    <a:bodyPr/>
                    <a:lstStyle/>
                    <a:p>
                      <a:pPr marL="0" marR="0">
                        <a:spcBef>
                          <a:spcPts val="0"/>
                        </a:spcBef>
                        <a:spcAft>
                          <a:spcPts val="0"/>
                        </a:spcAft>
                      </a:pPr>
                      <a:r>
                        <a:rPr lang="en-US" sz="1600">
                          <a:effectLst/>
                        </a:rPr>
                        <a:t>Management Information Systems (MIS)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Summary transaction data; high-volume data; simple models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Summary and exception reports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Middle managers</a:t>
                      </a:r>
                      <a:endParaRPr lang="en-US" sz="1400"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178842366"/>
                  </a:ext>
                </a:extLst>
              </a:tr>
              <a:tr h="1550126">
                <a:tc>
                  <a:txBody>
                    <a:bodyPr/>
                    <a:lstStyle/>
                    <a:p>
                      <a:pPr marL="0" marR="0">
                        <a:spcBef>
                          <a:spcPts val="0"/>
                        </a:spcBef>
                        <a:spcAft>
                          <a:spcPts val="0"/>
                        </a:spcAft>
                      </a:pPr>
                      <a:r>
                        <a:rPr lang="en-US" sz="1600">
                          <a:effectLst/>
                        </a:rPr>
                        <a:t>Decision Support Systems (DSS)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Optimized for data analysis, analytic models and data analysis tools.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Interactive; simulations; analysis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Professionals, staff managers</a:t>
                      </a:r>
                      <a:endParaRPr lang="en-US" sz="1400"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871309353"/>
                  </a:ext>
                </a:extLst>
              </a:tr>
              <a:tr h="775062">
                <a:tc>
                  <a:txBody>
                    <a:bodyPr/>
                    <a:lstStyle/>
                    <a:p>
                      <a:pPr marL="0" marR="0">
                        <a:spcBef>
                          <a:spcPts val="0"/>
                        </a:spcBef>
                        <a:spcAft>
                          <a:spcPts val="0"/>
                        </a:spcAft>
                      </a:pPr>
                      <a:r>
                        <a:rPr lang="en-US" sz="1600">
                          <a:effectLst/>
                        </a:rPr>
                        <a:t>Executive Support Systems (ESS)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Aggregate data; external, internal</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Projections; responses to queries</a:t>
                      </a:r>
                      <a:endParaRPr lang="en-US" sz="1400">
                        <a:effectLst/>
                        <a:latin typeface="Arial" panose="020B06040202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Senior managers</a:t>
                      </a:r>
                      <a:endParaRPr lang="en-US" sz="1400"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171388926"/>
                  </a:ext>
                </a:extLst>
              </a:tr>
            </a:tbl>
          </a:graphicData>
        </a:graphic>
      </p:graphicFrame>
    </p:spTree>
    <p:extLst>
      <p:ext uri="{BB962C8B-B14F-4D97-AF65-F5344CB8AC3E}">
        <p14:creationId xmlns:p14="http://schemas.microsoft.com/office/powerpoint/2010/main" val="685553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IN" altLang="en-US" dirty="0"/>
              <a:t>Systems for Linking the Enterprise</a:t>
            </a:r>
            <a:endParaRPr lang="en-US" sz="2800" dirty="0"/>
          </a:p>
        </p:txBody>
      </p:sp>
      <p:sp>
        <p:nvSpPr>
          <p:cNvPr id="5" name="Content Placeholder 4"/>
          <p:cNvSpPr>
            <a:spLocks noGrp="1"/>
          </p:cNvSpPr>
          <p:nvPr>
            <p:ph idx="1"/>
          </p:nvPr>
        </p:nvSpPr>
        <p:spPr>
          <a:xfrm>
            <a:off x="1981200" y="1295392"/>
            <a:ext cx="8229600" cy="4031360"/>
          </a:xfrm>
        </p:spPr>
        <p:txBody>
          <a:bodyPr>
            <a:spAutoFit/>
          </a:bodyPr>
          <a:lstStyle/>
          <a:p>
            <a:r>
              <a:rPr lang="en-IN" sz="2800" dirty="0"/>
              <a:t>Enterprise applications</a:t>
            </a:r>
          </a:p>
          <a:p>
            <a:pPr lvl="1"/>
            <a:r>
              <a:rPr lang="en-IN" sz="2800" dirty="0"/>
              <a:t>Systems that span functional areas, focus on executing business processes across the firm, and include all levels of management</a:t>
            </a:r>
          </a:p>
          <a:p>
            <a:r>
              <a:rPr lang="en-IN" sz="2800" dirty="0"/>
              <a:t>Four major types</a:t>
            </a:r>
          </a:p>
          <a:p>
            <a:pPr lvl="1"/>
            <a:r>
              <a:rPr lang="en-IN" sz="2800" dirty="0"/>
              <a:t>Enterprise systems</a:t>
            </a:r>
          </a:p>
          <a:p>
            <a:pPr lvl="1"/>
            <a:r>
              <a:rPr lang="en-IN" sz="2800" dirty="0"/>
              <a:t>Supply chain management systems</a:t>
            </a:r>
          </a:p>
          <a:p>
            <a:pPr lvl="1"/>
            <a:r>
              <a:rPr lang="en-IN" sz="2800" dirty="0"/>
              <a:t>Customer relationship management systems</a:t>
            </a:r>
          </a:p>
          <a:p>
            <a:pPr lvl="1"/>
            <a:r>
              <a:rPr lang="en-IN" sz="2800" dirty="0"/>
              <a:t>Knowledge management systems</a:t>
            </a:r>
          </a:p>
        </p:txBody>
      </p:sp>
    </p:spTree>
    <p:extLst>
      <p:ext uri="{BB962C8B-B14F-4D97-AF65-F5344CB8AC3E}">
        <p14:creationId xmlns:p14="http://schemas.microsoft.com/office/powerpoint/2010/main" val="214009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47676"/>
            <a:ext cx="8229600" cy="1297535"/>
          </a:xfrm>
        </p:spPr>
        <p:txBody>
          <a:bodyPr>
            <a:spAutoFit/>
          </a:bodyPr>
          <a:lstStyle/>
          <a:p>
            <a:r>
              <a:rPr lang="en-IN" altLang="en-US" dirty="0"/>
              <a:t>Figure 2.9 Enterprise Application Architecture</a:t>
            </a:r>
            <a:endParaRPr lang="en-US" spc="-250" dirty="0"/>
          </a:p>
        </p:txBody>
      </p:sp>
      <p:pic>
        <p:nvPicPr>
          <p:cNvPr id="6" name="Picture 5" descr="A diagram shows functional areas of the enterprise application architecture. The diagram shows a triangle divided vertically into four functional areas, Sales and Marketing, Manufacturing and Production, Finance and Accounting, and Human Resources. Supply Chain Management Systems are dependent on Suppliers and Business Partners. Enterprise Systems and Knowledge Management Systems are the processes that act as the bridge between Supply Chain Management Systems and Customer Relationship Management Systems. Customer Relationship Management Systems deal with Customers and Distributors. "/>
          <p:cNvPicPr>
            <a:picLocks noChangeAspect="1"/>
          </p:cNvPicPr>
          <p:nvPr/>
        </p:nvPicPr>
        <p:blipFill rotWithShape="1">
          <a:blip r:embed="rId3" cstate="screen">
            <a:extLst>
              <a:ext uri="{28A0092B-C50C-407E-A947-70E740481C1C}">
                <a14:useLocalDpi xmlns:a14="http://schemas.microsoft.com/office/drawing/2010/main"/>
              </a:ext>
            </a:extLst>
          </a:blip>
          <a:srcRect b="2500"/>
          <a:stretch/>
        </p:blipFill>
        <p:spPr>
          <a:xfrm>
            <a:off x="3653475" y="1610871"/>
            <a:ext cx="4885050" cy="4779258"/>
          </a:xfrm>
          <a:prstGeom prst="rect">
            <a:avLst/>
          </a:prstGeom>
        </p:spPr>
      </p:pic>
    </p:spTree>
    <p:extLst>
      <p:ext uri="{BB962C8B-B14F-4D97-AF65-F5344CB8AC3E}">
        <p14:creationId xmlns:p14="http://schemas.microsoft.com/office/powerpoint/2010/main" val="240132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IN" altLang="en-US" dirty="0"/>
              <a:t>Enterprise Systems</a:t>
            </a:r>
            <a:endParaRPr lang="en-US" sz="2800" dirty="0"/>
          </a:p>
        </p:txBody>
      </p:sp>
      <p:sp>
        <p:nvSpPr>
          <p:cNvPr id="5" name="Content Placeholder 4"/>
          <p:cNvSpPr>
            <a:spLocks noGrp="1"/>
          </p:cNvSpPr>
          <p:nvPr>
            <p:ph idx="1"/>
          </p:nvPr>
        </p:nvSpPr>
        <p:spPr>
          <a:xfrm>
            <a:off x="1981200" y="1295392"/>
            <a:ext cx="8610600" cy="3319883"/>
          </a:xfrm>
        </p:spPr>
        <p:txBody>
          <a:bodyPr wrap="square">
            <a:spAutoFit/>
          </a:bodyPr>
          <a:lstStyle/>
          <a:p>
            <a:r>
              <a:rPr lang="en-IN" sz="2800" dirty="0"/>
              <a:t>Also called enterprise resource planning (</a:t>
            </a:r>
            <a:r>
              <a:rPr lang="en-IN" sz="2800" spc="-350" dirty="0"/>
              <a:t>E R P </a:t>
            </a:r>
            <a:r>
              <a:rPr lang="en-IN" sz="2800" dirty="0"/>
              <a:t>) systems</a:t>
            </a:r>
          </a:p>
          <a:p>
            <a:r>
              <a:rPr lang="en-IN" sz="2800" dirty="0"/>
              <a:t>Integrate data from key business processes into single system</a:t>
            </a:r>
          </a:p>
          <a:p>
            <a:r>
              <a:rPr lang="en-IN" sz="2800" dirty="0"/>
              <a:t>Speed communication of information throughout firm</a:t>
            </a:r>
          </a:p>
          <a:p>
            <a:r>
              <a:rPr lang="en-IN" sz="2800" dirty="0"/>
              <a:t>Enable greater flexibility in responding to customer requests, greater accuracy in order fulfilment</a:t>
            </a:r>
          </a:p>
          <a:p>
            <a:r>
              <a:rPr lang="en-IN" sz="2800" dirty="0"/>
              <a:t>Enable managers to assemble overall view of operations</a:t>
            </a:r>
          </a:p>
        </p:txBody>
      </p:sp>
    </p:spTree>
    <p:extLst>
      <p:ext uri="{BB962C8B-B14F-4D97-AF65-F5344CB8AC3E}">
        <p14:creationId xmlns:p14="http://schemas.microsoft.com/office/powerpoint/2010/main" val="352452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4580"/>
            <a:ext cx="8229600" cy="1297535"/>
          </a:xfrm>
        </p:spPr>
        <p:txBody>
          <a:bodyPr>
            <a:spAutoFit/>
          </a:bodyPr>
          <a:lstStyle/>
          <a:p>
            <a:r>
              <a:rPr lang="en-IN" altLang="en-US" dirty="0"/>
              <a:t>Supply Chain Management (</a:t>
            </a:r>
            <a:r>
              <a:rPr lang="en-IN" altLang="en-US" spc="-450" dirty="0"/>
              <a:t>S C M </a:t>
            </a:r>
            <a:r>
              <a:rPr lang="en-IN" altLang="en-US" dirty="0"/>
              <a:t>) Systems</a:t>
            </a:r>
            <a:endParaRPr lang="en-US" sz="2800" dirty="0"/>
          </a:p>
        </p:txBody>
      </p:sp>
      <p:sp>
        <p:nvSpPr>
          <p:cNvPr id="5" name="Content Placeholder 4"/>
          <p:cNvSpPr>
            <a:spLocks noGrp="1"/>
          </p:cNvSpPr>
          <p:nvPr>
            <p:ph idx="1"/>
          </p:nvPr>
        </p:nvSpPr>
        <p:spPr>
          <a:xfrm>
            <a:off x="1981199" y="1825973"/>
            <a:ext cx="9176657" cy="4355038"/>
          </a:xfrm>
        </p:spPr>
        <p:txBody>
          <a:bodyPr wrap="square">
            <a:spAutoFit/>
          </a:bodyPr>
          <a:lstStyle/>
          <a:p>
            <a:r>
              <a:rPr lang="en-IN" sz="2800" dirty="0"/>
              <a:t>Manage relationships with suppliers, purchasing firms, distributors, and logistics companies</a:t>
            </a:r>
          </a:p>
          <a:p>
            <a:r>
              <a:rPr lang="en-IN" sz="2800" dirty="0"/>
              <a:t>Manage shared information about orders, production, inventory levels, and so on</a:t>
            </a:r>
          </a:p>
          <a:p>
            <a:pPr lvl="1"/>
            <a:r>
              <a:rPr lang="en-IN" sz="2800" dirty="0"/>
              <a:t>Goal is to move correct amount of product from source to point of consumption as quickly as possible and at lowest cost</a:t>
            </a:r>
          </a:p>
          <a:p>
            <a:r>
              <a:rPr lang="en-IN" sz="2800" dirty="0"/>
              <a:t>Type of </a:t>
            </a:r>
            <a:r>
              <a:rPr lang="en-IN" sz="2800" dirty="0" err="1"/>
              <a:t>interorganizational</a:t>
            </a:r>
            <a:r>
              <a:rPr lang="en-IN" sz="2800" dirty="0"/>
              <a:t> system</a:t>
            </a:r>
          </a:p>
          <a:p>
            <a:pPr lvl="1"/>
            <a:r>
              <a:rPr lang="en-IN" sz="2800" dirty="0"/>
              <a:t>Automating flow of information across organizational boundaries</a:t>
            </a:r>
          </a:p>
        </p:txBody>
      </p:sp>
    </p:spTree>
    <p:extLst>
      <p:ext uri="{BB962C8B-B14F-4D97-AF65-F5344CB8AC3E}">
        <p14:creationId xmlns:p14="http://schemas.microsoft.com/office/powerpoint/2010/main" val="340861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4580"/>
            <a:ext cx="8229600" cy="1297535"/>
          </a:xfrm>
        </p:spPr>
        <p:txBody>
          <a:bodyPr>
            <a:spAutoFit/>
          </a:bodyPr>
          <a:lstStyle/>
          <a:p>
            <a:r>
              <a:rPr lang="en-IN" altLang="en-US" dirty="0"/>
              <a:t>Customer Relationship Management (</a:t>
            </a:r>
            <a:r>
              <a:rPr lang="en-IN" altLang="en-US" spc="-450" dirty="0"/>
              <a:t>C R M </a:t>
            </a:r>
            <a:r>
              <a:rPr lang="en-IN" altLang="en-US" dirty="0"/>
              <a:t>) Systems</a:t>
            </a:r>
            <a:endParaRPr lang="en-US" sz="2800" dirty="0"/>
          </a:p>
        </p:txBody>
      </p:sp>
      <p:sp>
        <p:nvSpPr>
          <p:cNvPr id="5" name="Content Placeholder 4"/>
          <p:cNvSpPr>
            <a:spLocks noGrp="1"/>
          </p:cNvSpPr>
          <p:nvPr>
            <p:ph idx="1"/>
          </p:nvPr>
        </p:nvSpPr>
        <p:spPr>
          <a:xfrm>
            <a:off x="1981200" y="1825972"/>
            <a:ext cx="8229600" cy="4159600"/>
          </a:xfrm>
        </p:spPr>
        <p:txBody>
          <a:bodyPr>
            <a:spAutoFit/>
          </a:bodyPr>
          <a:lstStyle/>
          <a:p>
            <a:r>
              <a:rPr lang="en-IN" sz="2800" dirty="0"/>
              <a:t>Help manage relationship with customers.</a:t>
            </a:r>
          </a:p>
          <a:p>
            <a:r>
              <a:rPr lang="en-IN" sz="2800" dirty="0"/>
              <a:t>Coordinate business processes that deal with customers in sales, marketing, and customer service</a:t>
            </a:r>
          </a:p>
          <a:p>
            <a:r>
              <a:rPr lang="en-IN" sz="2800" dirty="0"/>
              <a:t>Goals:</a:t>
            </a:r>
          </a:p>
          <a:p>
            <a:pPr lvl="1"/>
            <a:r>
              <a:rPr lang="en-IN" sz="2800" dirty="0"/>
              <a:t>Optimize revenue</a:t>
            </a:r>
          </a:p>
          <a:p>
            <a:pPr lvl="1"/>
            <a:r>
              <a:rPr lang="en-IN" sz="2800" dirty="0"/>
              <a:t>Improve customer satisfaction</a:t>
            </a:r>
          </a:p>
          <a:p>
            <a:pPr lvl="1"/>
            <a:r>
              <a:rPr lang="en-IN" sz="2800" dirty="0"/>
              <a:t>Increase customer retention</a:t>
            </a:r>
          </a:p>
          <a:p>
            <a:pPr lvl="1"/>
            <a:r>
              <a:rPr lang="en-IN" sz="2800" dirty="0"/>
              <a:t>Identify and retain most profitable customers</a:t>
            </a:r>
          </a:p>
          <a:p>
            <a:pPr lvl="1"/>
            <a:r>
              <a:rPr lang="en-IN" sz="2800" dirty="0"/>
              <a:t>Increase sales</a:t>
            </a:r>
          </a:p>
        </p:txBody>
      </p:sp>
    </p:spTree>
    <p:extLst>
      <p:ext uri="{BB962C8B-B14F-4D97-AF65-F5344CB8AC3E}">
        <p14:creationId xmlns:p14="http://schemas.microsoft.com/office/powerpoint/2010/main" val="2624864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IN" altLang="en-US" dirty="0"/>
              <a:t>Knowledge Management Systems</a:t>
            </a:r>
            <a:endParaRPr lang="en-US" sz="2800" dirty="0"/>
          </a:p>
        </p:txBody>
      </p:sp>
      <p:sp>
        <p:nvSpPr>
          <p:cNvPr id="5" name="Content Placeholder 4"/>
          <p:cNvSpPr>
            <a:spLocks noGrp="1"/>
          </p:cNvSpPr>
          <p:nvPr>
            <p:ph idx="1"/>
          </p:nvPr>
        </p:nvSpPr>
        <p:spPr>
          <a:xfrm>
            <a:off x="1981200" y="1447792"/>
            <a:ext cx="8229600" cy="2675604"/>
          </a:xfrm>
        </p:spPr>
        <p:txBody>
          <a:bodyPr>
            <a:spAutoFit/>
          </a:bodyPr>
          <a:lstStyle/>
          <a:p>
            <a:r>
              <a:rPr lang="en-IN" sz="2800" dirty="0"/>
              <a:t>Manage processes for capturing and applying knowledge and expertise</a:t>
            </a:r>
          </a:p>
          <a:p>
            <a:r>
              <a:rPr lang="en-IN" sz="2800" dirty="0"/>
              <a:t>Collect relevant knowledge and make it available wherever needed in the enterprise to improve business processes and management decisions</a:t>
            </a:r>
          </a:p>
          <a:p>
            <a:r>
              <a:rPr lang="en-IN" sz="2800" dirty="0"/>
              <a:t>Link firm to external sources of knowledge</a:t>
            </a:r>
          </a:p>
        </p:txBody>
      </p:sp>
    </p:spTree>
    <p:extLst>
      <p:ext uri="{BB962C8B-B14F-4D97-AF65-F5344CB8AC3E}">
        <p14:creationId xmlns:p14="http://schemas.microsoft.com/office/powerpoint/2010/main" val="165875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2774"/>
            <a:ext cx="8229600" cy="1297535"/>
          </a:xfrm>
        </p:spPr>
        <p:txBody>
          <a:bodyPr>
            <a:spAutoFit/>
          </a:bodyPr>
          <a:lstStyle/>
          <a:p>
            <a:r>
              <a:rPr lang="en-IN" altLang="en-US" dirty="0"/>
              <a:t>1- Organizing a Business: Basic Business Functions </a:t>
            </a:r>
            <a:r>
              <a:rPr lang="en-IN" altLang="en-US" sz="2800" dirty="0"/>
              <a:t>(1 of 2)</a:t>
            </a:r>
            <a:endParaRPr lang="en-US" sz="2800" dirty="0"/>
          </a:p>
        </p:txBody>
      </p:sp>
      <p:sp>
        <p:nvSpPr>
          <p:cNvPr id="5" name="Content Placeholder 4"/>
          <p:cNvSpPr>
            <a:spLocks noGrp="1"/>
          </p:cNvSpPr>
          <p:nvPr>
            <p:ph idx="1"/>
          </p:nvPr>
        </p:nvSpPr>
        <p:spPr>
          <a:xfrm>
            <a:off x="1981200" y="1828800"/>
            <a:ext cx="8229600" cy="3707682"/>
          </a:xfrm>
        </p:spPr>
        <p:txBody>
          <a:bodyPr>
            <a:spAutoFit/>
          </a:bodyPr>
          <a:lstStyle/>
          <a:p>
            <a:pPr indent="-255600"/>
            <a:r>
              <a:rPr lang="en-IN" sz="2800" dirty="0"/>
              <a:t>Business: formal organization that makes products or provides a service in order to make a profit</a:t>
            </a:r>
          </a:p>
          <a:p>
            <a:pPr indent="-255600"/>
            <a:endParaRPr lang="en-IN" sz="2800" dirty="0"/>
          </a:p>
          <a:p>
            <a:pPr indent="-255600"/>
            <a:r>
              <a:rPr lang="en-IN" sz="2800" dirty="0"/>
              <a:t>Four basic business functions</a:t>
            </a:r>
          </a:p>
          <a:p>
            <a:pPr lvl="1" indent="-255600"/>
            <a:r>
              <a:rPr lang="en-IN" sz="2800" dirty="0"/>
              <a:t>Manufacturing and production</a:t>
            </a:r>
          </a:p>
          <a:p>
            <a:pPr lvl="1" indent="-255600"/>
            <a:r>
              <a:rPr lang="en-IN" sz="2800" dirty="0"/>
              <a:t>Sales and marketing</a:t>
            </a:r>
          </a:p>
          <a:p>
            <a:pPr lvl="1" indent="-255600"/>
            <a:r>
              <a:rPr lang="en-IN" sz="2800" dirty="0"/>
              <a:t>Finance and accounting</a:t>
            </a:r>
          </a:p>
          <a:p>
            <a:pPr lvl="1" indent="-255600"/>
            <a:r>
              <a:rPr lang="en-IN" sz="2800" dirty="0"/>
              <a:t>Human resources</a:t>
            </a:r>
          </a:p>
        </p:txBody>
      </p:sp>
    </p:spTree>
    <p:extLst>
      <p:ext uri="{BB962C8B-B14F-4D97-AF65-F5344CB8AC3E}">
        <p14:creationId xmlns:p14="http://schemas.microsoft.com/office/powerpoint/2010/main" val="16674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IN" altLang="en-US" dirty="0"/>
              <a:t>Intranets and Extranets</a:t>
            </a:r>
            <a:endParaRPr lang="en-US" sz="2800" dirty="0"/>
          </a:p>
        </p:txBody>
      </p:sp>
      <p:sp>
        <p:nvSpPr>
          <p:cNvPr id="5" name="Content Placeholder 4"/>
          <p:cNvSpPr>
            <a:spLocks noGrp="1"/>
          </p:cNvSpPr>
          <p:nvPr>
            <p:ph idx="1"/>
          </p:nvPr>
        </p:nvSpPr>
        <p:spPr>
          <a:xfrm>
            <a:off x="1981200" y="1295392"/>
            <a:ext cx="8229600" cy="4483279"/>
          </a:xfrm>
        </p:spPr>
        <p:txBody>
          <a:bodyPr>
            <a:spAutoFit/>
          </a:bodyPr>
          <a:lstStyle/>
          <a:p>
            <a:r>
              <a:rPr lang="en-IN" sz="2800" dirty="0"/>
              <a:t>Technology platforms that increase integration and expedite the flow of information</a:t>
            </a:r>
          </a:p>
          <a:p>
            <a:r>
              <a:rPr lang="en-IN" sz="2800" dirty="0"/>
              <a:t>Intranets:</a:t>
            </a:r>
          </a:p>
          <a:p>
            <a:pPr lvl="1"/>
            <a:r>
              <a:rPr lang="en-IN" sz="2800" dirty="0"/>
              <a:t>Internal networks based on Internet standards</a:t>
            </a:r>
          </a:p>
          <a:p>
            <a:pPr lvl="1"/>
            <a:r>
              <a:rPr lang="en-IN" sz="2800" dirty="0"/>
              <a:t>Often are private access area in company’s website</a:t>
            </a:r>
          </a:p>
          <a:p>
            <a:r>
              <a:rPr lang="en-IN" sz="2800" dirty="0"/>
              <a:t>Extranets:</a:t>
            </a:r>
          </a:p>
          <a:p>
            <a:pPr lvl="1"/>
            <a:r>
              <a:rPr lang="en-IN" sz="2800" dirty="0"/>
              <a:t>Company websites accessible only to authorized vendors and suppliers</a:t>
            </a:r>
          </a:p>
          <a:p>
            <a:pPr lvl="1"/>
            <a:r>
              <a:rPr lang="en-IN" sz="2800" dirty="0"/>
              <a:t>Facilitate collaboration</a:t>
            </a:r>
          </a:p>
        </p:txBody>
      </p:sp>
    </p:spTree>
    <p:extLst>
      <p:ext uri="{BB962C8B-B14F-4D97-AF65-F5344CB8AC3E}">
        <p14:creationId xmlns:p14="http://schemas.microsoft.com/office/powerpoint/2010/main" val="13839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00A8-01CA-4745-9CB8-E19BAA2D9939}"/>
              </a:ext>
            </a:extLst>
          </p:cNvPr>
          <p:cNvSpPr>
            <a:spLocks noGrp="1"/>
          </p:cNvSpPr>
          <p:nvPr>
            <p:ph type="title"/>
          </p:nvPr>
        </p:nvSpPr>
        <p:spPr/>
        <p:txBody>
          <a:bodyPr/>
          <a:lstStyle/>
          <a:p>
            <a:r>
              <a:rPr lang="en-US" b="1" dirty="0"/>
              <a:t>Management Decision Problems</a:t>
            </a:r>
            <a:br>
              <a:rPr lang="en-US" dirty="0"/>
            </a:br>
            <a:endParaRPr lang="en-US" dirty="0"/>
          </a:p>
        </p:txBody>
      </p:sp>
      <p:sp>
        <p:nvSpPr>
          <p:cNvPr id="3" name="Content Placeholder 2">
            <a:extLst>
              <a:ext uri="{FF2B5EF4-FFF2-40B4-BE49-F238E27FC236}">
                <a16:creationId xmlns:a16="http://schemas.microsoft.com/office/drawing/2014/main" id="{15708867-86BD-420D-9355-BFF40D60AAFE}"/>
              </a:ext>
            </a:extLst>
          </p:cNvPr>
          <p:cNvSpPr>
            <a:spLocks noGrp="1"/>
          </p:cNvSpPr>
          <p:nvPr>
            <p:ph idx="1"/>
          </p:nvPr>
        </p:nvSpPr>
        <p:spPr>
          <a:xfrm>
            <a:off x="838200" y="1240971"/>
            <a:ext cx="10515600" cy="4935992"/>
          </a:xfrm>
        </p:spPr>
        <p:txBody>
          <a:bodyPr>
            <a:normAutofit/>
          </a:bodyPr>
          <a:lstStyle/>
          <a:p>
            <a:pPr>
              <a:lnSpc>
                <a:spcPct val="100000"/>
              </a:lnSpc>
            </a:pPr>
            <a:r>
              <a:rPr lang="en-US" sz="2800" b="1" dirty="0"/>
              <a:t>2-8</a:t>
            </a:r>
            <a:r>
              <a:rPr lang="en-US" sz="2800" dirty="0"/>
              <a:t> </a:t>
            </a:r>
            <a:r>
              <a:rPr lang="en-US" sz="2800" b="1" dirty="0"/>
              <a:t>Don’s Lumber Company</a:t>
            </a:r>
            <a:r>
              <a:rPr lang="en-US" sz="2800" dirty="0"/>
              <a:t>: The prices of lumber and other building materials are constantly changing. When a customer asks about the price on pre-finished wood flooring, sales representatives consult a manual price sheet and then call the supplier for the most recent price. The supplier in turn uses a manual price sheet, which has been updated each day. Often the supplier must call back Don’s sales reps because the company does not have the newest pricing information immediately on hand. </a:t>
            </a:r>
            <a:r>
              <a:rPr lang="en-US" sz="2800" b="1" dirty="0"/>
              <a:t>Assess the business impact of this situation</a:t>
            </a:r>
            <a:r>
              <a:rPr lang="en-US" sz="2800" dirty="0"/>
              <a:t>, </a:t>
            </a:r>
            <a:r>
              <a:rPr lang="en-US" sz="2800" b="1" dirty="0"/>
              <a:t>describe how this process could be improved with information </a:t>
            </a:r>
            <a:r>
              <a:rPr lang="en-US" sz="2800" dirty="0"/>
              <a:t>technology, and </a:t>
            </a:r>
            <a:r>
              <a:rPr lang="en-US" sz="2800" b="1" dirty="0"/>
              <a:t>identify the decisions that would have to be made to implement a solution.</a:t>
            </a:r>
            <a:r>
              <a:rPr lang="en-US" sz="2800" dirty="0"/>
              <a:t> </a:t>
            </a:r>
            <a:r>
              <a:rPr lang="en-US" sz="2800" b="1" dirty="0"/>
              <a:t>Who would make those decisions</a:t>
            </a:r>
            <a:r>
              <a:rPr lang="en-US" sz="2800" dirty="0"/>
              <a:t>?</a:t>
            </a:r>
          </a:p>
          <a:p>
            <a:endParaRPr lang="en-US" dirty="0"/>
          </a:p>
        </p:txBody>
      </p:sp>
    </p:spTree>
    <p:extLst>
      <p:ext uri="{BB962C8B-B14F-4D97-AF65-F5344CB8AC3E}">
        <p14:creationId xmlns:p14="http://schemas.microsoft.com/office/powerpoint/2010/main" val="2865024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4580"/>
            <a:ext cx="8229600" cy="1297535"/>
          </a:xfrm>
        </p:spPr>
        <p:txBody>
          <a:bodyPr>
            <a:spAutoFit/>
          </a:bodyPr>
          <a:lstStyle/>
          <a:p>
            <a:r>
              <a:rPr lang="en-IN" altLang="en-US" dirty="0"/>
              <a:t>E-Business, E-Commerce, and E-Government</a:t>
            </a:r>
            <a:endParaRPr lang="en-US" sz="2800" dirty="0"/>
          </a:p>
        </p:txBody>
      </p:sp>
      <p:sp>
        <p:nvSpPr>
          <p:cNvPr id="5" name="Content Placeholder 4"/>
          <p:cNvSpPr>
            <a:spLocks noGrp="1"/>
          </p:cNvSpPr>
          <p:nvPr>
            <p:ph idx="1"/>
          </p:nvPr>
        </p:nvSpPr>
        <p:spPr>
          <a:xfrm>
            <a:off x="1981200" y="1825972"/>
            <a:ext cx="8229600" cy="4871077"/>
          </a:xfrm>
        </p:spPr>
        <p:txBody>
          <a:bodyPr>
            <a:spAutoFit/>
          </a:bodyPr>
          <a:lstStyle/>
          <a:p>
            <a:r>
              <a:rPr lang="en-IN" sz="2800" dirty="0"/>
              <a:t>E-business:</a:t>
            </a:r>
          </a:p>
          <a:p>
            <a:pPr lvl="1"/>
            <a:r>
              <a:rPr lang="en-IN" sz="2800" dirty="0"/>
              <a:t>Use of digital technology and Internet to drive major business processes</a:t>
            </a:r>
          </a:p>
          <a:p>
            <a:r>
              <a:rPr lang="en-IN" sz="2800" dirty="0"/>
              <a:t>E-commerce:</a:t>
            </a:r>
          </a:p>
          <a:p>
            <a:pPr lvl="1"/>
            <a:r>
              <a:rPr lang="en-IN" sz="2800" dirty="0"/>
              <a:t>Subset of e-business</a:t>
            </a:r>
          </a:p>
          <a:p>
            <a:pPr lvl="1"/>
            <a:r>
              <a:rPr lang="en-IN" sz="2800" dirty="0"/>
              <a:t>Buying and selling goods and services through Internet</a:t>
            </a:r>
          </a:p>
          <a:p>
            <a:r>
              <a:rPr lang="en-IN" sz="2800" dirty="0"/>
              <a:t>E-government:</a:t>
            </a:r>
          </a:p>
          <a:p>
            <a:pPr lvl="1"/>
            <a:r>
              <a:rPr lang="en-IN" sz="2800" dirty="0"/>
              <a:t>Using Internet technology to deliver information and services to citizens, employees, and businesses</a:t>
            </a:r>
          </a:p>
        </p:txBody>
      </p:sp>
    </p:spTree>
    <p:extLst>
      <p:ext uri="{BB962C8B-B14F-4D97-AF65-F5344CB8AC3E}">
        <p14:creationId xmlns:p14="http://schemas.microsoft.com/office/powerpoint/2010/main" val="3492540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IN" altLang="en-US" dirty="0"/>
              <a:t>What is Collaboration?</a:t>
            </a:r>
            <a:endParaRPr lang="en-US" sz="2800" dirty="0"/>
          </a:p>
        </p:txBody>
      </p:sp>
      <p:sp>
        <p:nvSpPr>
          <p:cNvPr id="5" name="Content Placeholder 4"/>
          <p:cNvSpPr>
            <a:spLocks noGrp="1"/>
          </p:cNvSpPr>
          <p:nvPr>
            <p:ph idx="1"/>
          </p:nvPr>
        </p:nvSpPr>
        <p:spPr>
          <a:xfrm>
            <a:off x="1796143" y="1295392"/>
            <a:ext cx="8414657" cy="4159600"/>
          </a:xfrm>
        </p:spPr>
        <p:txBody>
          <a:bodyPr wrap="square">
            <a:spAutoFit/>
          </a:bodyPr>
          <a:lstStyle/>
          <a:p>
            <a:r>
              <a:rPr lang="en-US" sz="2800" b="1" dirty="0"/>
              <a:t>Collaboration</a:t>
            </a:r>
            <a:r>
              <a:rPr lang="en-US" sz="2800" dirty="0"/>
              <a:t> is working with others to achieve shared and explicit goals. </a:t>
            </a:r>
          </a:p>
          <a:p>
            <a:pPr marL="0" indent="0">
              <a:buNone/>
            </a:pPr>
            <a:endParaRPr lang="en-IN" sz="2800" dirty="0"/>
          </a:p>
          <a:p>
            <a:r>
              <a:rPr lang="en-IN" sz="2800" dirty="0"/>
              <a:t>Growing importance of collaboration:</a:t>
            </a:r>
          </a:p>
          <a:p>
            <a:pPr lvl="1"/>
            <a:r>
              <a:rPr lang="en-IN" sz="2800" dirty="0"/>
              <a:t>Changing nature of work</a:t>
            </a:r>
          </a:p>
          <a:p>
            <a:pPr lvl="1"/>
            <a:r>
              <a:rPr lang="en-IN" sz="2800" dirty="0"/>
              <a:t>Changing organization of the firm</a:t>
            </a:r>
          </a:p>
          <a:p>
            <a:pPr lvl="1"/>
            <a:r>
              <a:rPr lang="en-IN" sz="2800" dirty="0"/>
              <a:t>Changing scope of the firm</a:t>
            </a:r>
          </a:p>
          <a:p>
            <a:pPr lvl="1"/>
            <a:r>
              <a:rPr lang="en-IN" sz="2800" dirty="0"/>
              <a:t>Emphasis on innovation</a:t>
            </a:r>
          </a:p>
          <a:p>
            <a:pPr lvl="1"/>
            <a:r>
              <a:rPr lang="en-IN" sz="2800" dirty="0"/>
              <a:t>Changing culture of work and business</a:t>
            </a:r>
          </a:p>
        </p:txBody>
      </p:sp>
    </p:spTree>
    <p:extLst>
      <p:ext uri="{BB962C8B-B14F-4D97-AF65-F5344CB8AC3E}">
        <p14:creationId xmlns:p14="http://schemas.microsoft.com/office/powerpoint/2010/main" val="1086911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A564D-A4CA-4A93-A424-EBA125E37939}"/>
              </a:ext>
            </a:extLst>
          </p:cNvPr>
          <p:cNvSpPr>
            <a:spLocks noGrp="1"/>
          </p:cNvSpPr>
          <p:nvPr>
            <p:ph idx="1"/>
          </p:nvPr>
        </p:nvSpPr>
        <p:spPr/>
        <p:txBody>
          <a:bodyPr/>
          <a:lstStyle/>
          <a:p>
            <a:r>
              <a:rPr lang="en-US" dirty="0"/>
              <a:t>Video 1: </a:t>
            </a:r>
            <a:r>
              <a:rPr lang="uz-Cyrl-UZ" dirty="0"/>
              <a:t>IBM Social Business: How it Works: Greenwell</a:t>
            </a:r>
            <a:endParaRPr lang="en-US" dirty="0"/>
          </a:p>
          <a:p>
            <a:r>
              <a:rPr lang="en-US" u="sng" dirty="0">
                <a:hlinkClick r:id="rId2"/>
              </a:rPr>
              <a:t>https://www.youtube.com/watch?v=nZEVCab_s3E</a:t>
            </a:r>
            <a:endParaRPr lang="en-US" dirty="0"/>
          </a:p>
          <a:p>
            <a:endParaRPr lang="en-US" dirty="0"/>
          </a:p>
        </p:txBody>
      </p:sp>
    </p:spTree>
    <p:extLst>
      <p:ext uri="{BB962C8B-B14F-4D97-AF65-F5344CB8AC3E}">
        <p14:creationId xmlns:p14="http://schemas.microsoft.com/office/powerpoint/2010/main" val="3350577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IN" altLang="en-US" dirty="0"/>
              <a:t>What is Social Business?</a:t>
            </a:r>
            <a:endParaRPr lang="en-US" sz="2800" dirty="0"/>
          </a:p>
        </p:txBody>
      </p:sp>
      <p:sp>
        <p:nvSpPr>
          <p:cNvPr id="5" name="Content Placeholder 4"/>
          <p:cNvSpPr>
            <a:spLocks noGrp="1"/>
          </p:cNvSpPr>
          <p:nvPr>
            <p:ph idx="1"/>
          </p:nvPr>
        </p:nvSpPr>
        <p:spPr>
          <a:xfrm>
            <a:off x="1981199" y="1295392"/>
            <a:ext cx="8784771" cy="2803844"/>
          </a:xfrm>
        </p:spPr>
        <p:txBody>
          <a:bodyPr wrap="square">
            <a:spAutoFit/>
          </a:bodyPr>
          <a:lstStyle/>
          <a:p>
            <a:r>
              <a:rPr lang="en-IN" sz="2800" dirty="0"/>
              <a:t>Use of social networking platforms to engage employees, customers, suppliers</a:t>
            </a:r>
          </a:p>
          <a:p>
            <a:r>
              <a:rPr lang="en-IN" sz="2800" dirty="0"/>
              <a:t>Conversations to strengthen bonds</a:t>
            </a:r>
          </a:p>
          <a:p>
            <a:r>
              <a:rPr lang="en-IN" sz="2800" dirty="0"/>
              <a:t>Requires information transparency</a:t>
            </a:r>
          </a:p>
          <a:p>
            <a:r>
              <a:rPr lang="en-IN" sz="2800" dirty="0"/>
              <a:t>Seen as way to drive operational efficiency, spur innovation, accelerate decision making</a:t>
            </a:r>
          </a:p>
        </p:txBody>
      </p:sp>
    </p:spTree>
    <p:extLst>
      <p:ext uri="{BB962C8B-B14F-4D97-AF65-F5344CB8AC3E}">
        <p14:creationId xmlns:p14="http://schemas.microsoft.com/office/powerpoint/2010/main" val="554759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4580"/>
            <a:ext cx="8229600" cy="1297535"/>
          </a:xfrm>
        </p:spPr>
        <p:txBody>
          <a:bodyPr>
            <a:spAutoFit/>
          </a:bodyPr>
          <a:lstStyle/>
          <a:p>
            <a:r>
              <a:rPr lang="en-IN" altLang="en-US" dirty="0"/>
              <a:t>Business Benefits of Collaboration and Social Business</a:t>
            </a:r>
            <a:endParaRPr lang="en-US" sz="2800" dirty="0"/>
          </a:p>
        </p:txBody>
      </p:sp>
      <p:sp>
        <p:nvSpPr>
          <p:cNvPr id="5" name="Content Placeholder 4"/>
          <p:cNvSpPr>
            <a:spLocks noGrp="1"/>
          </p:cNvSpPr>
          <p:nvPr>
            <p:ph idx="1"/>
          </p:nvPr>
        </p:nvSpPr>
        <p:spPr>
          <a:xfrm>
            <a:off x="1981199" y="1825973"/>
            <a:ext cx="8817429" cy="3707682"/>
          </a:xfrm>
        </p:spPr>
        <p:txBody>
          <a:bodyPr wrap="square">
            <a:spAutoFit/>
          </a:bodyPr>
          <a:lstStyle/>
          <a:p>
            <a:r>
              <a:rPr lang="en-IN" sz="2800" dirty="0"/>
              <a:t>Investment in collaboration technology can return large rewards, especially in sales and marketing, research and development</a:t>
            </a:r>
          </a:p>
          <a:p>
            <a:r>
              <a:rPr lang="en-IN" sz="2800" dirty="0"/>
              <a:t>Productivity: Sharing knowledge and resolving problems</a:t>
            </a:r>
          </a:p>
          <a:p>
            <a:r>
              <a:rPr lang="en-IN" sz="2800" dirty="0"/>
              <a:t>Quality: Faster resolution of quality issues</a:t>
            </a:r>
          </a:p>
          <a:p>
            <a:r>
              <a:rPr lang="en-IN" sz="2800" dirty="0"/>
              <a:t>Innovation: More ideas for products and services</a:t>
            </a:r>
          </a:p>
          <a:p>
            <a:r>
              <a:rPr lang="en-IN" sz="2800" dirty="0"/>
              <a:t>Financial performance: Generated by improvements in factors above</a:t>
            </a:r>
          </a:p>
        </p:txBody>
      </p:sp>
    </p:spTree>
    <p:extLst>
      <p:ext uri="{BB962C8B-B14F-4D97-AF65-F5344CB8AC3E}">
        <p14:creationId xmlns:p14="http://schemas.microsoft.com/office/powerpoint/2010/main" val="1394752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44580"/>
            <a:ext cx="8229600" cy="1297535"/>
          </a:xfrm>
        </p:spPr>
        <p:txBody>
          <a:bodyPr>
            <a:spAutoFit/>
          </a:bodyPr>
          <a:lstStyle/>
          <a:p>
            <a:r>
              <a:rPr lang="en-IN" altLang="en-US" dirty="0"/>
              <a:t>Figure 2.10 Requirements for Collaboration</a:t>
            </a:r>
            <a:endParaRPr lang="en-US" sz="2800" dirty="0"/>
          </a:p>
        </p:txBody>
      </p:sp>
      <p:pic>
        <p:nvPicPr>
          <p:cNvPr id="5" name="Picture 4" descr="A flow diagram shows the various requirements for collaboration that have an influence on a firm’s performance. The flow diagram shows the following information. Collaboration capability includes Open culture, Decentralized structure, and Breadth of collaboration. Collaboration technology includes Use of collaboration and social technology for implementation and operations and Use of collaborative and social technology for strategic planning. Both collaboration capability and collaboration technology are linked to collaboration quantity, which in turn, is linked to firm performance."/>
          <p:cNvPicPr>
            <a:picLocks noChangeAspect="1"/>
          </p:cNvPicPr>
          <p:nvPr/>
        </p:nvPicPr>
        <p:blipFill rotWithShape="1">
          <a:blip r:embed="rId3" cstate="screen">
            <a:extLst>
              <a:ext uri="{28A0092B-C50C-407E-A947-70E740481C1C}">
                <a14:useLocalDpi xmlns:a14="http://schemas.microsoft.com/office/drawing/2010/main"/>
              </a:ext>
            </a:extLst>
          </a:blip>
          <a:srcRect b="3575"/>
          <a:stretch/>
        </p:blipFill>
        <p:spPr>
          <a:xfrm>
            <a:off x="2838450" y="1753156"/>
            <a:ext cx="6610350" cy="4571444"/>
          </a:xfrm>
          <a:prstGeom prst="rect">
            <a:avLst/>
          </a:prstGeom>
        </p:spPr>
      </p:pic>
    </p:spTree>
    <p:extLst>
      <p:ext uri="{BB962C8B-B14F-4D97-AF65-F5344CB8AC3E}">
        <p14:creationId xmlns:p14="http://schemas.microsoft.com/office/powerpoint/2010/main" val="2804729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4580"/>
            <a:ext cx="8229600" cy="1297535"/>
          </a:xfrm>
        </p:spPr>
        <p:txBody>
          <a:bodyPr>
            <a:spAutoFit/>
          </a:bodyPr>
          <a:lstStyle/>
          <a:p>
            <a:r>
              <a:rPr lang="en-IN" altLang="en-US" dirty="0"/>
              <a:t>Tools and Technologies for Collaboration and Teamwork</a:t>
            </a:r>
            <a:endParaRPr lang="en-US" sz="2800" dirty="0"/>
          </a:p>
        </p:txBody>
      </p:sp>
      <p:sp>
        <p:nvSpPr>
          <p:cNvPr id="5" name="Content Placeholder 4"/>
          <p:cNvSpPr>
            <a:spLocks noGrp="1"/>
          </p:cNvSpPr>
          <p:nvPr>
            <p:ph idx="1"/>
          </p:nvPr>
        </p:nvSpPr>
        <p:spPr>
          <a:xfrm>
            <a:off x="1981200" y="1825973"/>
            <a:ext cx="8229600" cy="4287840"/>
          </a:xfrm>
        </p:spPr>
        <p:txBody>
          <a:bodyPr>
            <a:spAutoFit/>
          </a:bodyPr>
          <a:lstStyle/>
          <a:p>
            <a:r>
              <a:rPr lang="en-IN" sz="2800" dirty="0"/>
              <a:t>Email and instant messaging (</a:t>
            </a:r>
            <a:r>
              <a:rPr lang="en-IN" sz="2800" spc="-300" dirty="0"/>
              <a:t>I M </a:t>
            </a:r>
            <a:r>
              <a:rPr lang="en-IN" sz="2800" dirty="0"/>
              <a:t>)</a:t>
            </a:r>
          </a:p>
          <a:p>
            <a:r>
              <a:rPr lang="en-IN" sz="2800" dirty="0"/>
              <a:t>Wikis</a:t>
            </a:r>
          </a:p>
          <a:p>
            <a:r>
              <a:rPr lang="en-IN" sz="2800" dirty="0"/>
              <a:t>Virtual worlds</a:t>
            </a:r>
          </a:p>
          <a:p>
            <a:r>
              <a:rPr lang="en-IN" sz="2800" dirty="0"/>
              <a:t>Collaboration and social business environments</a:t>
            </a:r>
          </a:p>
          <a:p>
            <a:pPr lvl="1"/>
            <a:r>
              <a:rPr lang="en-IN" sz="2800" dirty="0"/>
              <a:t>Virtual meeting systems (</a:t>
            </a:r>
            <a:r>
              <a:rPr lang="en-IN" sz="2800" dirty="0" err="1"/>
              <a:t>telepresence</a:t>
            </a:r>
            <a:r>
              <a:rPr lang="en-IN" sz="2800" dirty="0"/>
              <a:t>)</a:t>
            </a:r>
          </a:p>
          <a:p>
            <a:pPr lvl="1"/>
            <a:r>
              <a:rPr lang="en-IN" sz="2800" dirty="0"/>
              <a:t>Cloud collaboration services</a:t>
            </a:r>
          </a:p>
          <a:p>
            <a:pPr lvl="2"/>
            <a:r>
              <a:rPr lang="en-IN" sz="2800" dirty="0"/>
              <a:t>Google Drive, </a:t>
            </a:r>
            <a:r>
              <a:rPr lang="en-IN" sz="2800" dirty="0" err="1"/>
              <a:t>Dropbox</a:t>
            </a:r>
            <a:endParaRPr lang="en-IN" sz="2800" dirty="0"/>
          </a:p>
          <a:p>
            <a:pPr lvl="1"/>
            <a:r>
              <a:rPr lang="en-IN" sz="2800" dirty="0"/>
              <a:t>Microsoft SharePoint and </a:t>
            </a:r>
            <a:r>
              <a:rPr lang="en-IN" sz="2800" spc="-350" dirty="0"/>
              <a:t>I B M</a:t>
            </a:r>
            <a:r>
              <a:rPr lang="en-IN" sz="2800" dirty="0"/>
              <a:t> Notes</a:t>
            </a:r>
          </a:p>
          <a:p>
            <a:pPr lvl="1"/>
            <a:r>
              <a:rPr lang="en-IN" sz="2800" dirty="0"/>
              <a:t>Enterprise social networking tools</a:t>
            </a:r>
          </a:p>
        </p:txBody>
      </p:sp>
    </p:spTree>
    <p:extLst>
      <p:ext uri="{BB962C8B-B14F-4D97-AF65-F5344CB8AC3E}">
        <p14:creationId xmlns:p14="http://schemas.microsoft.com/office/powerpoint/2010/main" val="2228326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F2FC4-B294-452C-AF5D-FC82B752A604}"/>
              </a:ext>
            </a:extLst>
          </p:cNvPr>
          <p:cNvSpPr>
            <a:spLocks noGrp="1"/>
          </p:cNvSpPr>
          <p:nvPr>
            <p:ph idx="1"/>
          </p:nvPr>
        </p:nvSpPr>
        <p:spPr/>
        <p:txBody>
          <a:bodyPr/>
          <a:lstStyle/>
          <a:p>
            <a:r>
              <a:rPr lang="en-US" dirty="0"/>
              <a:t>Video 2: CEMEX: Becoming a social business </a:t>
            </a:r>
          </a:p>
          <a:p>
            <a:r>
              <a:rPr lang="en-US" u="sng" dirty="0">
                <a:hlinkClick r:id="rId2"/>
              </a:rPr>
              <a:t>https://www.youtube.com/watch?v=H7h4rUBsX3M</a:t>
            </a:r>
            <a:endParaRPr lang="en-US" dirty="0"/>
          </a:p>
        </p:txBody>
      </p:sp>
    </p:spTree>
    <p:extLst>
      <p:ext uri="{BB962C8B-B14F-4D97-AF65-F5344CB8AC3E}">
        <p14:creationId xmlns:p14="http://schemas.microsoft.com/office/powerpoint/2010/main" val="28129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2774"/>
            <a:ext cx="8229600" cy="1297535"/>
          </a:xfrm>
        </p:spPr>
        <p:txBody>
          <a:bodyPr>
            <a:spAutoFit/>
          </a:bodyPr>
          <a:lstStyle/>
          <a:p>
            <a:r>
              <a:rPr lang="en-IN" altLang="en-US" dirty="0"/>
              <a:t>Organizing a Business: Basic Business Functions </a:t>
            </a:r>
            <a:r>
              <a:rPr lang="en-IN" altLang="en-US" sz="2800" dirty="0"/>
              <a:t>(2 of 2)</a:t>
            </a:r>
            <a:endParaRPr lang="en-US" sz="2800" dirty="0"/>
          </a:p>
        </p:txBody>
      </p:sp>
      <p:sp>
        <p:nvSpPr>
          <p:cNvPr id="5" name="Content Placeholder 4"/>
          <p:cNvSpPr>
            <a:spLocks noGrp="1"/>
          </p:cNvSpPr>
          <p:nvPr>
            <p:ph idx="1"/>
          </p:nvPr>
        </p:nvSpPr>
        <p:spPr>
          <a:xfrm>
            <a:off x="1981200" y="1828800"/>
            <a:ext cx="8229600" cy="2739724"/>
          </a:xfrm>
        </p:spPr>
        <p:txBody>
          <a:bodyPr>
            <a:spAutoFit/>
          </a:bodyPr>
          <a:lstStyle/>
          <a:p>
            <a:pPr indent="-255600"/>
            <a:r>
              <a:rPr lang="en-IN" sz="2800" dirty="0"/>
              <a:t>Five basic business entities</a:t>
            </a:r>
          </a:p>
          <a:p>
            <a:pPr lvl="1" indent="-255600"/>
            <a:r>
              <a:rPr lang="en-IN" sz="2800" dirty="0"/>
              <a:t>Suppliers</a:t>
            </a:r>
          </a:p>
          <a:p>
            <a:pPr lvl="1" indent="-255600"/>
            <a:r>
              <a:rPr lang="en-IN" sz="2800" dirty="0"/>
              <a:t>Customers</a:t>
            </a:r>
          </a:p>
          <a:p>
            <a:pPr lvl="1" indent="-255600"/>
            <a:r>
              <a:rPr lang="en-IN" sz="2800" dirty="0"/>
              <a:t>Employees</a:t>
            </a:r>
          </a:p>
          <a:p>
            <a:pPr lvl="1" indent="-255600"/>
            <a:r>
              <a:rPr lang="en-IN" sz="2800" dirty="0"/>
              <a:t>Invoices/payments</a:t>
            </a:r>
          </a:p>
          <a:p>
            <a:pPr lvl="1" indent="-255600"/>
            <a:r>
              <a:rPr lang="en-IN" sz="2800" dirty="0"/>
              <a:t>Products and services</a:t>
            </a:r>
          </a:p>
        </p:txBody>
      </p:sp>
    </p:spTree>
    <p:extLst>
      <p:ext uri="{BB962C8B-B14F-4D97-AF65-F5344CB8AC3E}">
        <p14:creationId xmlns:p14="http://schemas.microsoft.com/office/powerpoint/2010/main" val="257767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4580"/>
            <a:ext cx="8229600" cy="1297535"/>
          </a:xfrm>
        </p:spPr>
        <p:txBody>
          <a:bodyPr>
            <a:spAutoFit/>
          </a:bodyPr>
          <a:lstStyle/>
          <a:p>
            <a:r>
              <a:rPr lang="en-IN" altLang="en-US" dirty="0"/>
              <a:t>Evaluating and Selecting Collaboration Tools</a:t>
            </a:r>
            <a:endParaRPr lang="en-US" sz="2800" dirty="0"/>
          </a:p>
        </p:txBody>
      </p:sp>
      <p:sp>
        <p:nvSpPr>
          <p:cNvPr id="5" name="Content Placeholder 4"/>
          <p:cNvSpPr>
            <a:spLocks noGrp="1"/>
          </p:cNvSpPr>
          <p:nvPr>
            <p:ph idx="1"/>
          </p:nvPr>
        </p:nvSpPr>
        <p:spPr>
          <a:xfrm>
            <a:off x="1981200" y="1825972"/>
            <a:ext cx="8229600" cy="3448123"/>
          </a:xfrm>
        </p:spPr>
        <p:txBody>
          <a:bodyPr>
            <a:spAutoFit/>
          </a:bodyPr>
          <a:lstStyle/>
          <a:p>
            <a:pPr marL="457200" indent="-457200">
              <a:buFont typeface="+mj-lt"/>
              <a:buAutoNum type="arabicPeriod"/>
            </a:pPr>
            <a:r>
              <a:rPr lang="en-IN" sz="2800" dirty="0"/>
              <a:t>What are your firm’s collaboration challenges?</a:t>
            </a:r>
          </a:p>
          <a:p>
            <a:pPr marL="457200" indent="-457200">
              <a:buFont typeface="+mj-lt"/>
              <a:buAutoNum type="arabicPeriod"/>
            </a:pPr>
            <a:r>
              <a:rPr lang="en-IN" sz="2800" dirty="0"/>
              <a:t>What kinds of solutions are available?</a:t>
            </a:r>
          </a:p>
          <a:p>
            <a:pPr marL="457200" indent="-457200">
              <a:buFont typeface="+mj-lt"/>
              <a:buAutoNum type="arabicPeriod"/>
            </a:pPr>
            <a:r>
              <a:rPr lang="en-IN" sz="2800" dirty="0" err="1"/>
              <a:t>Analyze</a:t>
            </a:r>
            <a:r>
              <a:rPr lang="en-IN" sz="2800" dirty="0"/>
              <a:t> available products’ cost and benefits.</a:t>
            </a:r>
          </a:p>
          <a:p>
            <a:pPr marL="457200" indent="-457200">
              <a:buFont typeface="+mj-lt"/>
              <a:buAutoNum type="arabicPeriod"/>
            </a:pPr>
            <a:r>
              <a:rPr lang="en-IN" sz="2800" dirty="0"/>
              <a:t>Evaluate security risks.</a:t>
            </a:r>
          </a:p>
          <a:p>
            <a:pPr marL="457200" indent="-457200">
              <a:buFont typeface="+mj-lt"/>
              <a:buAutoNum type="arabicPeriod"/>
            </a:pPr>
            <a:r>
              <a:rPr lang="en-IN" sz="2800" dirty="0"/>
              <a:t>Consult users for implementation and training issues.</a:t>
            </a:r>
          </a:p>
          <a:p>
            <a:pPr marL="457200" indent="-457200">
              <a:buFont typeface="+mj-lt"/>
              <a:buAutoNum type="arabicPeriod"/>
            </a:pPr>
            <a:r>
              <a:rPr lang="en-IN" sz="2800" dirty="0"/>
              <a:t>Select candidate tools and evaluate vendors.</a:t>
            </a:r>
          </a:p>
        </p:txBody>
      </p:sp>
    </p:spTree>
    <p:extLst>
      <p:ext uri="{BB962C8B-B14F-4D97-AF65-F5344CB8AC3E}">
        <p14:creationId xmlns:p14="http://schemas.microsoft.com/office/powerpoint/2010/main" val="3946290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4" y="739083"/>
            <a:ext cx="9286875" cy="1311128"/>
          </a:xfrm>
        </p:spPr>
        <p:txBody>
          <a:bodyPr wrap="square">
            <a:spAutoFit/>
          </a:bodyPr>
          <a:lstStyle/>
          <a:p>
            <a:r>
              <a:rPr lang="en-IN" altLang="en-US" dirty="0"/>
              <a:t>Figure 2.11 The Time/Space Collaboration and Social Tool Matrix</a:t>
            </a:r>
            <a:endParaRPr lang="en-US" sz="2800" dirty="0"/>
          </a:p>
        </p:txBody>
      </p:sp>
      <p:pic>
        <p:nvPicPr>
          <p:cNvPr id="7" name="Picture 6" descr="A figure shows the various communication tools necessary in different circumstances. The matrix has four headings. Same time synchronous, different time asynchronous, which are across the top. And same place collocated, different place remote, which are on the side. Same time and same place correspond to face-to-face interactions, which includes decision rooms, single display groupware, shared table, wall displays, and roomware. Same time and different place correspond to remote interactions, which includes video conferencing, instant messaging, charts, M U D’s, virtual worlds, shared screens, and multi-user editors. Different time and same place correspond to a continuous task, which includes team rooms, large public display, shift work groupware, and project management. Different time and different place correspond to communication plus coordination, which includes email, bulletin boards, blogs, asynchronous conferencing, group calendars, workflow, version control, and wikis."/>
          <p:cNvPicPr>
            <a:picLocks noChangeAspect="1"/>
          </p:cNvPicPr>
          <p:nvPr/>
        </p:nvPicPr>
        <p:blipFill rotWithShape="1">
          <a:blip r:embed="rId3" cstate="screen">
            <a:extLst>
              <a:ext uri="{28A0092B-C50C-407E-A947-70E740481C1C}">
                <a14:useLocalDpi xmlns:a14="http://schemas.microsoft.com/office/drawing/2010/main"/>
              </a:ext>
            </a:extLst>
          </a:blip>
          <a:srcRect b="4735"/>
          <a:stretch/>
        </p:blipFill>
        <p:spPr>
          <a:xfrm>
            <a:off x="2797637" y="2115778"/>
            <a:ext cx="6596729" cy="4724684"/>
          </a:xfrm>
          <a:prstGeom prst="rect">
            <a:avLst/>
          </a:prstGeom>
        </p:spPr>
      </p:pic>
    </p:spTree>
    <p:extLst>
      <p:ext uri="{BB962C8B-B14F-4D97-AF65-F5344CB8AC3E}">
        <p14:creationId xmlns:p14="http://schemas.microsoft.com/office/powerpoint/2010/main" val="317150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7"/>
            <a:ext cx="8229600" cy="1297535"/>
          </a:xfrm>
        </p:spPr>
        <p:txBody>
          <a:bodyPr>
            <a:spAutoFit/>
          </a:bodyPr>
          <a:lstStyle/>
          <a:p>
            <a:r>
              <a:rPr lang="en-IN" altLang="en-US" dirty="0"/>
              <a:t>The Information Systems Department</a:t>
            </a:r>
            <a:endParaRPr lang="en-US" sz="2800" dirty="0"/>
          </a:p>
        </p:txBody>
      </p:sp>
      <p:sp>
        <p:nvSpPr>
          <p:cNvPr id="5" name="Content Placeholder 4"/>
          <p:cNvSpPr>
            <a:spLocks noGrp="1"/>
          </p:cNvSpPr>
          <p:nvPr>
            <p:ph idx="1"/>
          </p:nvPr>
        </p:nvSpPr>
        <p:spPr>
          <a:xfrm>
            <a:off x="1981200" y="1817910"/>
            <a:ext cx="8926286" cy="4611519"/>
          </a:xfrm>
        </p:spPr>
        <p:txBody>
          <a:bodyPr wrap="square">
            <a:spAutoFit/>
          </a:bodyPr>
          <a:lstStyle/>
          <a:p>
            <a:r>
              <a:rPr lang="en-IN" sz="2800" dirty="0"/>
              <a:t>Programmers</a:t>
            </a:r>
          </a:p>
          <a:p>
            <a:r>
              <a:rPr lang="en-IN" sz="2800" dirty="0"/>
              <a:t>Systems analysts</a:t>
            </a:r>
          </a:p>
          <a:p>
            <a:pPr lvl="1"/>
            <a:r>
              <a:rPr lang="en-IN" sz="2800" dirty="0"/>
              <a:t>Principle liaisons to rest of firm</a:t>
            </a:r>
          </a:p>
          <a:p>
            <a:r>
              <a:rPr lang="en-IN" sz="2800" dirty="0"/>
              <a:t>Information systems managers</a:t>
            </a:r>
          </a:p>
          <a:p>
            <a:pPr lvl="1"/>
            <a:r>
              <a:rPr lang="en-IN" sz="2800" dirty="0"/>
              <a:t>Leaders of teams of programmers and analysts, project managers, physical facility managers, telecommunications managers, database specialists, managers of computer operations, and data entry staff</a:t>
            </a:r>
          </a:p>
          <a:p>
            <a:r>
              <a:rPr lang="en-IN" sz="2800" dirty="0"/>
              <a:t>Senior managers: </a:t>
            </a:r>
            <a:r>
              <a:rPr lang="en-IN" sz="2800" spc="-300" dirty="0"/>
              <a:t>C I O</a:t>
            </a:r>
            <a:r>
              <a:rPr lang="en-IN" sz="2800" dirty="0"/>
              <a:t>, </a:t>
            </a:r>
            <a:r>
              <a:rPr lang="en-IN" sz="2800" spc="-300" dirty="0"/>
              <a:t>C P O</a:t>
            </a:r>
            <a:r>
              <a:rPr lang="en-IN" sz="2800" dirty="0"/>
              <a:t>, </a:t>
            </a:r>
            <a:r>
              <a:rPr lang="en-IN" sz="2800" spc="-300" dirty="0"/>
              <a:t>C S O</a:t>
            </a:r>
            <a:r>
              <a:rPr lang="en-IN" sz="2800" dirty="0"/>
              <a:t>, </a:t>
            </a:r>
            <a:r>
              <a:rPr lang="en-IN" sz="2800" spc="-300" dirty="0"/>
              <a:t>C K O</a:t>
            </a:r>
            <a:r>
              <a:rPr lang="en-IN" sz="2800" dirty="0"/>
              <a:t>, </a:t>
            </a:r>
            <a:r>
              <a:rPr lang="en-IN" sz="2800" spc="-300" dirty="0"/>
              <a:t>C D O</a:t>
            </a:r>
          </a:p>
          <a:p>
            <a:r>
              <a:rPr lang="en-IN" sz="2800" dirty="0"/>
              <a:t>End users</a:t>
            </a:r>
          </a:p>
        </p:txBody>
      </p:sp>
    </p:spTree>
    <p:extLst>
      <p:ext uri="{BB962C8B-B14F-4D97-AF65-F5344CB8AC3E}">
        <p14:creationId xmlns:p14="http://schemas.microsoft.com/office/powerpoint/2010/main" val="172213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IN" altLang="en-US" dirty="0"/>
              <a:t>Information Systems Services</a:t>
            </a:r>
            <a:endParaRPr lang="en-US" sz="2800" dirty="0"/>
          </a:p>
        </p:txBody>
      </p:sp>
      <p:sp>
        <p:nvSpPr>
          <p:cNvPr id="5" name="Content Placeholder 4"/>
          <p:cNvSpPr>
            <a:spLocks noGrp="1"/>
          </p:cNvSpPr>
          <p:nvPr>
            <p:ph idx="1"/>
          </p:nvPr>
        </p:nvSpPr>
        <p:spPr>
          <a:xfrm>
            <a:off x="1981200" y="1295392"/>
            <a:ext cx="8229600" cy="4447756"/>
          </a:xfrm>
        </p:spPr>
        <p:txBody>
          <a:bodyPr>
            <a:spAutoFit/>
          </a:bodyPr>
          <a:lstStyle/>
          <a:p>
            <a:r>
              <a:rPr lang="en-IN" dirty="0"/>
              <a:t>Computing services</a:t>
            </a:r>
          </a:p>
          <a:p>
            <a:r>
              <a:rPr lang="en-IN" dirty="0"/>
              <a:t>Telecommunications services</a:t>
            </a:r>
          </a:p>
          <a:p>
            <a:r>
              <a:rPr lang="en-IN" dirty="0"/>
              <a:t>Data management services</a:t>
            </a:r>
          </a:p>
          <a:p>
            <a:r>
              <a:rPr lang="en-IN" dirty="0"/>
              <a:t>Application software services</a:t>
            </a:r>
          </a:p>
          <a:p>
            <a:r>
              <a:rPr lang="en-IN" dirty="0"/>
              <a:t>Physical facilities management services</a:t>
            </a:r>
          </a:p>
          <a:p>
            <a:r>
              <a:rPr lang="en-IN" spc="-300" dirty="0"/>
              <a:t>I T</a:t>
            </a:r>
            <a:r>
              <a:rPr lang="en-IN" dirty="0"/>
              <a:t> management services</a:t>
            </a:r>
          </a:p>
          <a:p>
            <a:r>
              <a:rPr lang="en-IN" spc="-300" dirty="0"/>
              <a:t>I T</a:t>
            </a:r>
            <a:r>
              <a:rPr lang="en-IN" dirty="0"/>
              <a:t> standards services</a:t>
            </a:r>
          </a:p>
          <a:p>
            <a:r>
              <a:rPr lang="en-IN" spc="-300" dirty="0"/>
              <a:t>I T</a:t>
            </a:r>
            <a:r>
              <a:rPr lang="en-IN" dirty="0"/>
              <a:t> educational services</a:t>
            </a:r>
          </a:p>
          <a:p>
            <a:r>
              <a:rPr lang="en-IN" spc="-300" dirty="0"/>
              <a:t>I T</a:t>
            </a:r>
            <a:r>
              <a:rPr lang="en-IN" dirty="0"/>
              <a:t> research and development services</a:t>
            </a:r>
          </a:p>
        </p:txBody>
      </p:sp>
    </p:spTree>
    <p:extLst>
      <p:ext uri="{BB962C8B-B14F-4D97-AF65-F5344CB8AC3E}">
        <p14:creationId xmlns:p14="http://schemas.microsoft.com/office/powerpoint/2010/main" val="120846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44580"/>
            <a:ext cx="8229600" cy="1297535"/>
          </a:xfrm>
        </p:spPr>
        <p:txBody>
          <a:bodyPr>
            <a:spAutoFit/>
          </a:bodyPr>
          <a:lstStyle/>
          <a:p>
            <a:r>
              <a:rPr lang="en-IN" altLang="en-US" dirty="0"/>
              <a:t>Figure 2.1 The Four Major Functions of a Business</a:t>
            </a:r>
            <a:endParaRPr lang="en-US" sz="2800" dirty="0"/>
          </a:p>
        </p:txBody>
      </p:sp>
      <p:pic>
        <p:nvPicPr>
          <p:cNvPr id="5" name="Picture 4" descr="A diagram shows the four primary functions of a product or service based business. The diagram shows two concentric circles. The inner circle is labeled Product or Service. The outer circle is divided into four equal parts, which are labeled as follows. Manufacturing and production, Sales and marketing, Finance and accounting, and Human resources."/>
          <p:cNvPicPr>
            <a:picLocks noChangeAspect="1"/>
          </p:cNvPicPr>
          <p:nvPr/>
        </p:nvPicPr>
        <p:blipFill rotWithShape="1">
          <a:blip r:embed="rId3" cstate="screen">
            <a:extLst>
              <a:ext uri="{28A0092B-C50C-407E-A947-70E740481C1C}">
                <a14:useLocalDpi xmlns:a14="http://schemas.microsoft.com/office/drawing/2010/main"/>
              </a:ext>
            </a:extLst>
          </a:blip>
          <a:srcRect b="3507"/>
          <a:stretch/>
        </p:blipFill>
        <p:spPr>
          <a:xfrm>
            <a:off x="3744360" y="1637017"/>
            <a:ext cx="4703280" cy="4734224"/>
          </a:xfrm>
          <a:prstGeom prst="rect">
            <a:avLst/>
          </a:prstGeom>
        </p:spPr>
      </p:pic>
    </p:spTree>
    <p:extLst>
      <p:ext uri="{BB962C8B-B14F-4D97-AF65-F5344CB8AC3E}">
        <p14:creationId xmlns:p14="http://schemas.microsoft.com/office/powerpoint/2010/main" val="174057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53846"/>
            <a:ext cx="8229600" cy="694934"/>
          </a:xfrm>
        </p:spPr>
        <p:txBody>
          <a:bodyPr>
            <a:spAutoFit/>
          </a:bodyPr>
          <a:lstStyle/>
          <a:p>
            <a:r>
              <a:rPr lang="en-US" altLang="en-US" dirty="0"/>
              <a:t>2- Business Processes</a:t>
            </a:r>
            <a:endParaRPr lang="en-US" sz="2800" dirty="0"/>
          </a:p>
        </p:txBody>
      </p:sp>
      <p:sp>
        <p:nvSpPr>
          <p:cNvPr id="5" name="Content Placeholder 4"/>
          <p:cNvSpPr>
            <a:spLocks noGrp="1"/>
          </p:cNvSpPr>
          <p:nvPr>
            <p:ph idx="1"/>
          </p:nvPr>
        </p:nvSpPr>
        <p:spPr>
          <a:xfrm>
            <a:off x="1981199" y="1295392"/>
            <a:ext cx="8893629" cy="4095480"/>
          </a:xfrm>
        </p:spPr>
        <p:txBody>
          <a:bodyPr wrap="square">
            <a:spAutoFit/>
          </a:bodyPr>
          <a:lstStyle/>
          <a:p>
            <a:r>
              <a:rPr lang="en-IN" sz="2800" dirty="0"/>
              <a:t>Logically related set of tasks that define how specific business tasks are performed</a:t>
            </a:r>
          </a:p>
          <a:p>
            <a:pPr lvl="1"/>
            <a:r>
              <a:rPr lang="en-IN" sz="2800" dirty="0"/>
              <a:t>The tasks each employee performs, in what order, and on what schedule</a:t>
            </a:r>
          </a:p>
          <a:p>
            <a:pPr lvl="1"/>
            <a:r>
              <a:rPr lang="en-IN" sz="2800" dirty="0"/>
              <a:t>E.g., Steps in hiring an employee</a:t>
            </a:r>
          </a:p>
          <a:p>
            <a:r>
              <a:rPr lang="en-IN" sz="2800" dirty="0"/>
              <a:t>Some processes tied to functional area</a:t>
            </a:r>
          </a:p>
          <a:p>
            <a:pPr lvl="1"/>
            <a:r>
              <a:rPr lang="en-IN" sz="2800" dirty="0"/>
              <a:t>Sales and marketing: identifying customers</a:t>
            </a:r>
          </a:p>
          <a:p>
            <a:r>
              <a:rPr lang="en-IN" sz="2800" dirty="0"/>
              <a:t>Some processes are cross-functional</a:t>
            </a:r>
          </a:p>
          <a:p>
            <a:pPr lvl="1"/>
            <a:r>
              <a:rPr lang="en-IN" sz="2800" dirty="0"/>
              <a:t>Fulfilling customer order</a:t>
            </a:r>
          </a:p>
        </p:txBody>
      </p:sp>
    </p:spTree>
    <p:extLst>
      <p:ext uri="{BB962C8B-B14F-4D97-AF65-F5344CB8AC3E}">
        <p14:creationId xmlns:p14="http://schemas.microsoft.com/office/powerpoint/2010/main" val="422721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444580"/>
            <a:ext cx="8229600" cy="1297535"/>
          </a:xfrm>
        </p:spPr>
        <p:txBody>
          <a:bodyPr>
            <a:spAutoFit/>
          </a:bodyPr>
          <a:lstStyle/>
          <a:p>
            <a:r>
              <a:rPr lang="en-IN" altLang="en-US" dirty="0"/>
              <a:t>Figure 2.2 The Order </a:t>
            </a:r>
            <a:r>
              <a:rPr lang="en-IN" altLang="en-US" dirty="0" err="1"/>
              <a:t>Fulfillment</a:t>
            </a:r>
            <a:r>
              <a:rPr lang="en-IN" altLang="en-US" dirty="0"/>
              <a:t> Process</a:t>
            </a:r>
            <a:endParaRPr lang="en-US" sz="2800" dirty="0"/>
          </a:p>
        </p:txBody>
      </p:sp>
      <p:pic>
        <p:nvPicPr>
          <p:cNvPr id="6" name="Picture 5" descr="A flow diagram shows the steps of the order fulfillment process. The diagram shows three circles on the left, which represent sales, accounting, and manufacturing and production. The first step is sales, which includes generating the order and then submitting the order. The second step is accounting, which includes checking credit, approving credit, and generating an invoice. The third step is manufacturing and production, which includes assembling the product and shipping the product."/>
          <p:cNvPicPr>
            <a:picLocks noChangeAspect="1"/>
          </p:cNvPicPr>
          <p:nvPr/>
        </p:nvPicPr>
        <p:blipFill rotWithShape="1">
          <a:blip r:embed="rId3" cstate="screen">
            <a:extLst>
              <a:ext uri="{28A0092B-C50C-407E-A947-70E740481C1C}">
                <a14:useLocalDpi xmlns:a14="http://schemas.microsoft.com/office/drawing/2010/main"/>
              </a:ext>
            </a:extLst>
          </a:blip>
          <a:srcRect b="3672"/>
          <a:stretch/>
        </p:blipFill>
        <p:spPr>
          <a:xfrm>
            <a:off x="2085003" y="1640660"/>
            <a:ext cx="8021997" cy="4731110"/>
          </a:xfrm>
          <a:prstGeom prst="rect">
            <a:avLst/>
          </a:prstGeom>
        </p:spPr>
      </p:pic>
    </p:spTree>
    <p:extLst>
      <p:ext uri="{BB962C8B-B14F-4D97-AF65-F5344CB8AC3E}">
        <p14:creationId xmlns:p14="http://schemas.microsoft.com/office/powerpoint/2010/main" val="270516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7676"/>
            <a:ext cx="8229600" cy="1297535"/>
          </a:xfrm>
        </p:spPr>
        <p:txBody>
          <a:bodyPr>
            <a:spAutoFit/>
          </a:bodyPr>
          <a:lstStyle/>
          <a:p>
            <a:r>
              <a:rPr lang="en-IN" altLang="en-US" dirty="0"/>
              <a:t>How </a:t>
            </a:r>
            <a:r>
              <a:rPr lang="en-IN" altLang="en-US" spc="-450" dirty="0"/>
              <a:t>I T</a:t>
            </a:r>
            <a:r>
              <a:rPr lang="en-IN" altLang="en-US" dirty="0"/>
              <a:t> Enhances Business Processes</a:t>
            </a:r>
            <a:endParaRPr lang="en-US" sz="2800" dirty="0"/>
          </a:p>
        </p:txBody>
      </p:sp>
      <p:sp>
        <p:nvSpPr>
          <p:cNvPr id="5" name="Content Placeholder 4"/>
          <p:cNvSpPr>
            <a:spLocks noGrp="1"/>
          </p:cNvSpPr>
          <p:nvPr>
            <p:ph idx="1"/>
          </p:nvPr>
        </p:nvSpPr>
        <p:spPr>
          <a:xfrm>
            <a:off x="1981200" y="1828801"/>
            <a:ext cx="8229600" cy="2932085"/>
          </a:xfrm>
        </p:spPr>
        <p:txBody>
          <a:bodyPr>
            <a:spAutoFit/>
          </a:bodyPr>
          <a:lstStyle/>
          <a:p>
            <a:r>
              <a:rPr lang="en-IN" sz="2800" dirty="0"/>
              <a:t>Automation of manual processes</a:t>
            </a:r>
          </a:p>
          <a:p>
            <a:r>
              <a:rPr lang="en-IN" sz="2800" dirty="0"/>
              <a:t>Change the flow of information</a:t>
            </a:r>
          </a:p>
          <a:p>
            <a:r>
              <a:rPr lang="en-IN" sz="2800" dirty="0"/>
              <a:t>Replace sequential processes with simultaneous activity</a:t>
            </a:r>
          </a:p>
          <a:p>
            <a:r>
              <a:rPr lang="en-IN" sz="2800" dirty="0"/>
              <a:t>Transform how a business works</a:t>
            </a:r>
          </a:p>
          <a:p>
            <a:r>
              <a:rPr lang="en-IN" sz="2800" dirty="0"/>
              <a:t>Drive new business models</a:t>
            </a:r>
          </a:p>
        </p:txBody>
      </p:sp>
    </p:spTree>
    <p:extLst>
      <p:ext uri="{BB962C8B-B14F-4D97-AF65-F5344CB8AC3E}">
        <p14:creationId xmlns:p14="http://schemas.microsoft.com/office/powerpoint/2010/main" val="75872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7676"/>
            <a:ext cx="8229600" cy="1297535"/>
          </a:xfrm>
        </p:spPr>
        <p:txBody>
          <a:bodyPr>
            <a:spAutoFit/>
          </a:bodyPr>
          <a:lstStyle/>
          <a:p>
            <a:r>
              <a:rPr lang="en-IN" altLang="en-US" dirty="0"/>
              <a:t>3-Managing a Business and Firm Hierarchies</a:t>
            </a:r>
            <a:endParaRPr lang="en-US" sz="2800" dirty="0"/>
          </a:p>
        </p:txBody>
      </p:sp>
      <p:sp>
        <p:nvSpPr>
          <p:cNvPr id="5" name="Content Placeholder 4"/>
          <p:cNvSpPr>
            <a:spLocks noGrp="1"/>
          </p:cNvSpPr>
          <p:nvPr>
            <p:ph idx="1"/>
          </p:nvPr>
        </p:nvSpPr>
        <p:spPr>
          <a:xfrm>
            <a:off x="1981200" y="1828800"/>
            <a:ext cx="8229600" cy="4095480"/>
          </a:xfrm>
        </p:spPr>
        <p:txBody>
          <a:bodyPr>
            <a:spAutoFit/>
          </a:bodyPr>
          <a:lstStyle/>
          <a:p>
            <a:r>
              <a:rPr lang="en-IN" sz="2800" dirty="0"/>
              <a:t>Firms coordinate work of employees by developing hierarchy in which authority is concentrated at top.</a:t>
            </a:r>
          </a:p>
          <a:p>
            <a:pPr lvl="1"/>
            <a:r>
              <a:rPr lang="en-IN" sz="2800" dirty="0"/>
              <a:t>Senior management</a:t>
            </a:r>
          </a:p>
          <a:p>
            <a:pPr lvl="1"/>
            <a:r>
              <a:rPr lang="en-IN" sz="2800" dirty="0"/>
              <a:t>Middle management</a:t>
            </a:r>
          </a:p>
          <a:p>
            <a:pPr lvl="1"/>
            <a:r>
              <a:rPr lang="en-IN" sz="2800" dirty="0"/>
              <a:t>Operational management</a:t>
            </a:r>
          </a:p>
          <a:p>
            <a:pPr lvl="1"/>
            <a:r>
              <a:rPr lang="en-IN" sz="2800" dirty="0"/>
              <a:t>Knowledge workers</a:t>
            </a:r>
          </a:p>
          <a:p>
            <a:pPr lvl="1"/>
            <a:r>
              <a:rPr lang="en-IN" sz="2800" dirty="0"/>
              <a:t>Data workers</a:t>
            </a:r>
          </a:p>
          <a:p>
            <a:pPr lvl="1"/>
            <a:r>
              <a:rPr lang="en-IN" sz="2800" dirty="0"/>
              <a:t>Production or service workers</a:t>
            </a:r>
          </a:p>
          <a:p>
            <a:r>
              <a:rPr lang="en-IN" sz="2800" dirty="0"/>
              <a:t>Each group has different needs for information.</a:t>
            </a:r>
          </a:p>
        </p:txBody>
      </p:sp>
    </p:spTree>
    <p:extLst>
      <p:ext uri="{BB962C8B-B14F-4D97-AF65-F5344CB8AC3E}">
        <p14:creationId xmlns:p14="http://schemas.microsoft.com/office/powerpoint/2010/main" val="4279343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1718</Words>
  <Application>Microsoft Office PowerPoint</Application>
  <PresentationFormat>Widescreen</PresentationFormat>
  <Paragraphs>282</Paragraphs>
  <Slides>43</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Tw Cen MT</vt:lpstr>
      <vt:lpstr>Office Theme</vt:lpstr>
      <vt:lpstr>Lecture 2</vt:lpstr>
      <vt:lpstr>Learning Objectives</vt:lpstr>
      <vt:lpstr>1- Organizing a Business: Basic Business Functions (1 of 2)</vt:lpstr>
      <vt:lpstr>Organizing a Business: Basic Business Functions (2 of 2)</vt:lpstr>
      <vt:lpstr>Figure 2.1 The Four Major Functions of a Business</vt:lpstr>
      <vt:lpstr>2- Business Processes</vt:lpstr>
      <vt:lpstr>Figure 2.2 The Order Fulfillment Process</vt:lpstr>
      <vt:lpstr>How I T Enhances Business Processes</vt:lpstr>
      <vt:lpstr>3-Managing a Business and Firm Hierarchies</vt:lpstr>
      <vt:lpstr>Figure 2.3 Levels in a Firm</vt:lpstr>
      <vt:lpstr>4- The Business Environment</vt:lpstr>
      <vt:lpstr>Figure 2.4 The Business Environment</vt:lpstr>
      <vt:lpstr>5- The Role of Information Systems in a Business</vt:lpstr>
      <vt:lpstr>Systems for Different Management Groups</vt:lpstr>
      <vt:lpstr>Transaction Processing Systems</vt:lpstr>
      <vt:lpstr>Figure 2.5 A Payroll T P S</vt:lpstr>
      <vt:lpstr>Management Information Systems </vt:lpstr>
      <vt:lpstr>Figure 2.6 How M I S Obtain Their Data from the Organization’s T P S</vt:lpstr>
      <vt:lpstr>Figure 2.7 Sample M I S Report</vt:lpstr>
      <vt:lpstr>Decision Support Systems</vt:lpstr>
      <vt:lpstr>Executive Support Systems</vt:lpstr>
      <vt:lpstr>Figure Digital Dashboard</vt:lpstr>
      <vt:lpstr>PowerPoint Presentation</vt:lpstr>
      <vt:lpstr>Systems for Linking the Enterprise</vt:lpstr>
      <vt:lpstr>Figure 2.9 Enterprise Application Architecture</vt:lpstr>
      <vt:lpstr>Enterprise Systems</vt:lpstr>
      <vt:lpstr>Supply Chain Management (S C M ) Systems</vt:lpstr>
      <vt:lpstr>Customer Relationship Management (C R M ) Systems</vt:lpstr>
      <vt:lpstr>Knowledge Management Systems</vt:lpstr>
      <vt:lpstr>Intranets and Extranets</vt:lpstr>
      <vt:lpstr>Management Decision Problems </vt:lpstr>
      <vt:lpstr>E-Business, E-Commerce, and E-Government</vt:lpstr>
      <vt:lpstr>What is Collaboration?</vt:lpstr>
      <vt:lpstr>PowerPoint Presentation</vt:lpstr>
      <vt:lpstr>What is Social Business?</vt:lpstr>
      <vt:lpstr>Business Benefits of Collaboration and Social Business</vt:lpstr>
      <vt:lpstr>Figure 2.10 Requirements for Collaboration</vt:lpstr>
      <vt:lpstr>Tools and Technologies for Collaboration and Teamwork</vt:lpstr>
      <vt:lpstr>PowerPoint Presentation</vt:lpstr>
      <vt:lpstr>Evaluating and Selecting Collaboration Tools</vt:lpstr>
      <vt:lpstr>Figure 2.11 The Time/Space Collaboration and Social Tool Matrix</vt:lpstr>
      <vt:lpstr>The Information Systems Department</vt:lpstr>
      <vt:lpstr>Information Systems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abazarah2015@gmail.com</dc:creator>
  <cp:lastModifiedBy>abazarah2015@gmail.com</cp:lastModifiedBy>
  <cp:revision>19</cp:revision>
  <dcterms:created xsi:type="dcterms:W3CDTF">2019-09-16T16:38:18Z</dcterms:created>
  <dcterms:modified xsi:type="dcterms:W3CDTF">2019-09-17T02:14:41Z</dcterms:modified>
</cp:coreProperties>
</file>