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506" r:id="rId2"/>
    <p:sldId id="380" r:id="rId3"/>
    <p:sldId id="518" r:id="rId4"/>
    <p:sldId id="517" r:id="rId5"/>
    <p:sldId id="519" r:id="rId6"/>
    <p:sldId id="520" r:id="rId7"/>
    <p:sldId id="521" r:id="rId8"/>
    <p:sldId id="522" r:id="rId9"/>
    <p:sldId id="523" r:id="rId10"/>
    <p:sldId id="524" r:id="rId11"/>
    <p:sldId id="525" r:id="rId12"/>
    <p:sldId id="526" r:id="rId13"/>
    <p:sldId id="527" r:id="rId14"/>
    <p:sldId id="528"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42" r:id="rId28"/>
    <p:sldId id="543" r:id="rId29"/>
    <p:sldId id="544" r:id="rId30"/>
    <p:sldId id="54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39" autoAdjust="0"/>
  </p:normalViewPr>
  <p:slideViewPr>
    <p:cSldViewPr snapToGrid="0">
      <p:cViewPr varScale="1">
        <p:scale>
          <a:sx n="53" d="100"/>
          <a:sy n="53" d="100"/>
        </p:scale>
        <p:origin x="1152"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3B139-28F2-4C19-A060-7572F34FF34B}" type="datetimeFigureOut">
              <a:rPr lang="en-US" smtClean="0"/>
              <a:t>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EEBA-BAF0-4050-955B-182EE15B2B03}" type="slidenum">
              <a:rPr lang="en-US" smtClean="0"/>
              <a:t>‹#›</a:t>
            </a:fld>
            <a:endParaRPr lang="en-US"/>
          </a:p>
        </p:txBody>
      </p:sp>
    </p:spTree>
    <p:extLst>
      <p:ext uri="{BB962C8B-B14F-4D97-AF65-F5344CB8AC3E}">
        <p14:creationId xmlns:p14="http://schemas.microsoft.com/office/powerpoint/2010/main" val="75387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3.3, Page </a:t>
            </a:r>
            <a:r>
              <a:rPr lang="en-US" altLang="en-US" dirty="0">
                <a:solidFill>
                  <a:srgbClr val="FF0000"/>
                </a:solidFill>
              </a:rPr>
              <a:t>91</a:t>
            </a:r>
            <a:r>
              <a:rPr lang="en-US" altLang="en-US" dirty="0"/>
              <a:t>.</a:t>
            </a:r>
          </a:p>
          <a:p>
            <a:pPr lvl="0">
              <a:defRPr/>
            </a:pPr>
            <a:endParaRPr lang="en-US" altLang="en-US" dirty="0"/>
          </a:p>
          <a:p>
            <a:r>
              <a:rPr lang="en-US" i="1" dirty="0">
                <a:ea typeface="Arial"/>
                <a:cs typeface="Arial"/>
                <a:sym typeface="Arial"/>
              </a:rPr>
              <a:t>The value web is a networked system that can synchronize the value chains of business partners within an industry to respond rapidly to changes in supply and demand.</a:t>
            </a:r>
            <a:endParaRPr lang="en-US" altLang="en-US" dirty="0">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3.4, Page </a:t>
            </a:r>
            <a:r>
              <a:rPr lang="en-US" altLang="en-US" dirty="0">
                <a:solidFill>
                  <a:srgbClr val="FF0000"/>
                </a:solidFill>
              </a:rPr>
              <a:t>94</a:t>
            </a:r>
            <a:r>
              <a:rPr lang="en-US" altLang="en-US" dirty="0"/>
              <a:t>.</a:t>
            </a:r>
          </a:p>
          <a:p>
            <a:pPr lvl="0">
              <a:defRPr/>
            </a:pPr>
            <a:endParaRPr lang="en-US" altLang="en-US" dirty="0"/>
          </a:p>
          <a:p>
            <a:r>
              <a:rPr lang="en-US" i="1" dirty="0">
                <a:ea typeface="Arial"/>
                <a:cs typeface="Arial"/>
                <a:sym typeface="Arial"/>
              </a:rPr>
              <a:t>Apple designs the iPhone in the United States and relies on suppliers in the United States, Germany, Italy, France, and South Korea for parts. Final assembly occurs in China.</a:t>
            </a:r>
          </a:p>
          <a:p>
            <a:endParaRPr lang="en-US" altLang="en-US" i="1" dirty="0">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3.5, Page </a:t>
            </a:r>
            <a:r>
              <a:rPr lang="en-US" altLang="en-US" dirty="0">
                <a:solidFill>
                  <a:srgbClr val="FF0000"/>
                </a:solidFill>
              </a:rPr>
              <a:t>96</a:t>
            </a:r>
            <a:r>
              <a:rPr lang="en-US" altLang="en-US" dirty="0"/>
              <a:t>.</a:t>
            </a:r>
          </a:p>
          <a:p>
            <a:pPr lvl="0">
              <a:defRPr/>
            </a:pPr>
            <a:endParaRPr lang="en-US" altLang="en-US" dirty="0"/>
          </a:p>
          <a:p>
            <a:r>
              <a:rPr lang="en-US" i="1" dirty="0">
                <a:ea typeface="Arial"/>
                <a:cs typeface="Arial"/>
                <a:sym typeface="Arial"/>
              </a:rPr>
              <a:t>The large </a:t>
            </a:r>
            <a:r>
              <a:rPr lang="en-US" i="1" dirty="0" err="1">
                <a:ea typeface="Arial"/>
                <a:cs typeface="Arial"/>
                <a:sym typeface="Arial"/>
              </a:rPr>
              <a:t>Xs</a:t>
            </a:r>
            <a:r>
              <a:rPr lang="en-US" i="1" dirty="0">
                <a:ea typeface="Arial"/>
                <a:cs typeface="Arial"/>
                <a:sym typeface="Arial"/>
              </a:rPr>
              <a:t> show the dominant patterns, and the small </a:t>
            </a:r>
            <a:r>
              <a:rPr lang="en-US" i="1" dirty="0" err="1">
                <a:ea typeface="Arial"/>
                <a:cs typeface="Arial"/>
                <a:sym typeface="Arial"/>
              </a:rPr>
              <a:t>Xs</a:t>
            </a:r>
            <a:r>
              <a:rPr lang="en-US" i="1" dirty="0">
                <a:ea typeface="Arial"/>
                <a:cs typeface="Arial"/>
                <a:sym typeface="Arial"/>
              </a:rPr>
              <a:t> show the emerging patterns. For instance, domestic exporters rely predominantly on centralized systems, but there is continual pressure and some development of decentralized systems in local marketing regions.</a:t>
            </a:r>
          </a:p>
          <a:p>
            <a:endParaRPr lang="en-US" altLang="en-US" i="1" dirty="0">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3.6, Page </a:t>
            </a:r>
            <a:r>
              <a:rPr lang="en-US" altLang="en-US" dirty="0">
                <a:solidFill>
                  <a:srgbClr val="FF0000"/>
                </a:solidFill>
              </a:rPr>
              <a:t>100</a:t>
            </a:r>
            <a:r>
              <a:rPr lang="en-US" altLang="en-US" dirty="0"/>
              <a:t>.</a:t>
            </a:r>
          </a:p>
          <a:p>
            <a:pPr lvl="0">
              <a:defRPr/>
            </a:pPr>
            <a:endParaRPr lang="en-US" altLang="en-US" dirty="0"/>
          </a:p>
          <a:p>
            <a:r>
              <a:rPr lang="en-US" i="1" dirty="0">
                <a:ea typeface="Arial"/>
                <a:cs typeface="Arial"/>
                <a:sym typeface="Arial"/>
              </a:rPr>
              <a:t>Purchasing a book from a physical bookstore requires both the seller and the customer to perform many steps.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3.7, Page </a:t>
            </a:r>
            <a:r>
              <a:rPr lang="en-US" altLang="en-US" dirty="0">
                <a:solidFill>
                  <a:srgbClr val="FF0000"/>
                </a:solidFill>
              </a:rPr>
              <a:t>101</a:t>
            </a:r>
            <a:r>
              <a:rPr lang="en-US" altLang="en-US" dirty="0"/>
              <a:t>.</a:t>
            </a:r>
          </a:p>
          <a:p>
            <a:pPr lvl="0">
              <a:defRPr/>
            </a:pPr>
            <a:endParaRPr lang="en-US" altLang="en-US" dirty="0"/>
          </a:p>
          <a:p>
            <a:r>
              <a:rPr lang="en-US" i="1" dirty="0">
                <a:ea typeface="Arial"/>
                <a:cs typeface="Arial"/>
                <a:sym typeface="Arial"/>
              </a:rPr>
              <a:t>Using Internet technology makes it possible to redesign the process for purchasing a book so that it only has a few steps and consumes</a:t>
            </a:r>
          </a:p>
          <a:p>
            <a:r>
              <a:rPr lang="en-US" i="1" dirty="0">
                <a:ea typeface="Arial"/>
                <a:cs typeface="Arial"/>
                <a:sym typeface="Arial"/>
              </a:rPr>
              <a:t>fewer resources.</a:t>
            </a:r>
          </a:p>
          <a:p>
            <a:endParaRPr lang="en-US" altLang="en-US" i="1" dirty="0">
              <a:ea typeface="Arial"/>
              <a:cs typeface="Arial"/>
              <a:sym typeface="Arial"/>
            </a:endParaRPr>
          </a:p>
          <a:p>
            <a:r>
              <a:rPr lang="en-US" altLang="en-US" b="1" dirty="0">
                <a:latin typeface="Times New Roman" panose="02020603050405020304" pitchFamily="18" charset="0"/>
              </a:rPr>
              <a:t>Competing on business processes almost always means simplifying the process</a:t>
            </a:r>
            <a:r>
              <a:rPr lang="en-US" altLang="en-US" dirty="0">
                <a:latin typeface="Times New Roman" panose="02020603050405020304" pitchFamily="18" charset="0"/>
              </a:rPr>
              <a:t>, reducing the number of people involved, reducing the decision time, expanding the remaining employees</a:t>
            </a:r>
            <a:r>
              <a:rPr lang="en-US" altLang="ja-JP" dirty="0">
                <a:latin typeface="Times New Roman" panose="02020603050405020304" pitchFamily="18" charset="0"/>
              </a:rPr>
              <a:t>' job responsibilities, and using information systems to speed the flow and quality of information.</a:t>
            </a:r>
            <a:endParaRPr lang="en-US" altLang="en-US" dirty="0">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CEAA-9A69-4D91-8172-22684B9A0D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AF238B-30A0-4D18-92F5-B4355AF43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C5FBCB-6B22-4360-B7DB-58698FD074AB}"/>
              </a:ext>
            </a:extLst>
          </p:cNvPr>
          <p:cNvSpPr>
            <a:spLocks noGrp="1"/>
          </p:cNvSpPr>
          <p:nvPr>
            <p:ph type="dt" sz="half" idx="10"/>
          </p:nvPr>
        </p:nvSpPr>
        <p:spPr/>
        <p:txBody>
          <a:bodyPr/>
          <a:lstStyle/>
          <a:p>
            <a:fld id="{B0E1D30C-4AB0-48A2-97AF-66646ACD0DC3}" type="datetimeFigureOut">
              <a:rPr lang="en-US" smtClean="0"/>
              <a:t>2/10/2020</a:t>
            </a:fld>
            <a:endParaRPr lang="en-US"/>
          </a:p>
        </p:txBody>
      </p:sp>
      <p:sp>
        <p:nvSpPr>
          <p:cNvPr id="5" name="Footer Placeholder 4">
            <a:extLst>
              <a:ext uri="{FF2B5EF4-FFF2-40B4-BE49-F238E27FC236}">
                <a16:creationId xmlns:a16="http://schemas.microsoft.com/office/drawing/2014/main" id="{015A8B24-EA77-4193-9C45-732A6DF66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4B51C-9CD5-4863-8241-ADE090C4D397}"/>
              </a:ext>
            </a:extLst>
          </p:cNvPr>
          <p:cNvSpPr>
            <a:spLocks noGrp="1"/>
          </p:cNvSpPr>
          <p:nvPr>
            <p:ph type="sldNum" sz="quarter" idx="12"/>
          </p:nvPr>
        </p:nvSpPr>
        <p:spPr/>
        <p:txBody>
          <a:bodyPr/>
          <a:lstStyle/>
          <a:p>
            <a:fld id="{6081A6FC-DE98-4C78-AF66-CA34661BBBE5}" type="slidenum">
              <a:rPr lang="en-US" smtClean="0"/>
              <a:t>‹#›</a:t>
            </a:fld>
            <a:endParaRPr lang="en-US"/>
          </a:p>
        </p:txBody>
      </p:sp>
    </p:spTree>
    <p:extLst>
      <p:ext uri="{BB962C8B-B14F-4D97-AF65-F5344CB8AC3E}">
        <p14:creationId xmlns:p14="http://schemas.microsoft.com/office/powerpoint/2010/main" val="2463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0667-801A-40B2-9821-7B51A045D1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0BF36C-51E9-4E4D-972E-7E54D0BE4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0E077-F702-48AC-9A3B-79244FC8F300}"/>
              </a:ext>
            </a:extLst>
          </p:cNvPr>
          <p:cNvSpPr>
            <a:spLocks noGrp="1"/>
          </p:cNvSpPr>
          <p:nvPr>
            <p:ph type="dt" sz="half" idx="10"/>
          </p:nvPr>
        </p:nvSpPr>
        <p:spPr/>
        <p:txBody>
          <a:bodyPr/>
          <a:lstStyle/>
          <a:p>
            <a:fld id="{B0E1D30C-4AB0-48A2-97AF-66646ACD0DC3}" type="datetimeFigureOut">
              <a:rPr lang="en-US" smtClean="0"/>
              <a:t>2/10/2020</a:t>
            </a:fld>
            <a:endParaRPr lang="en-US"/>
          </a:p>
        </p:txBody>
      </p:sp>
      <p:sp>
        <p:nvSpPr>
          <p:cNvPr id="5" name="Footer Placeholder 4">
            <a:extLst>
              <a:ext uri="{FF2B5EF4-FFF2-40B4-BE49-F238E27FC236}">
                <a16:creationId xmlns:a16="http://schemas.microsoft.com/office/drawing/2014/main" id="{B511F463-579D-4C9A-83C4-8E53D7029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293B6-6E1F-4D54-91E7-2257AFBBBDFF}"/>
              </a:ext>
            </a:extLst>
          </p:cNvPr>
          <p:cNvSpPr>
            <a:spLocks noGrp="1"/>
          </p:cNvSpPr>
          <p:nvPr>
            <p:ph type="sldNum" sz="quarter" idx="12"/>
          </p:nvPr>
        </p:nvSpPr>
        <p:spPr/>
        <p:txBody>
          <a:bodyPr/>
          <a:lstStyle/>
          <a:p>
            <a:fld id="{6081A6FC-DE98-4C78-AF66-CA34661BBBE5}" type="slidenum">
              <a:rPr lang="en-US" smtClean="0"/>
              <a:t>‹#›</a:t>
            </a:fld>
            <a:endParaRPr lang="en-US"/>
          </a:p>
        </p:txBody>
      </p:sp>
    </p:spTree>
    <p:extLst>
      <p:ext uri="{BB962C8B-B14F-4D97-AF65-F5344CB8AC3E}">
        <p14:creationId xmlns:p14="http://schemas.microsoft.com/office/powerpoint/2010/main" val="229452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979B75-9390-4092-9618-8F22DC1D71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EC0590-D8D2-4914-BCE7-2F9FC0A77B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DD758-4EBB-4827-BAA8-B4655567C098}"/>
              </a:ext>
            </a:extLst>
          </p:cNvPr>
          <p:cNvSpPr>
            <a:spLocks noGrp="1"/>
          </p:cNvSpPr>
          <p:nvPr>
            <p:ph type="dt" sz="half" idx="10"/>
          </p:nvPr>
        </p:nvSpPr>
        <p:spPr/>
        <p:txBody>
          <a:bodyPr/>
          <a:lstStyle/>
          <a:p>
            <a:fld id="{B0E1D30C-4AB0-48A2-97AF-66646ACD0DC3}" type="datetimeFigureOut">
              <a:rPr lang="en-US" smtClean="0"/>
              <a:t>2/10/2020</a:t>
            </a:fld>
            <a:endParaRPr lang="en-US"/>
          </a:p>
        </p:txBody>
      </p:sp>
      <p:sp>
        <p:nvSpPr>
          <p:cNvPr id="5" name="Footer Placeholder 4">
            <a:extLst>
              <a:ext uri="{FF2B5EF4-FFF2-40B4-BE49-F238E27FC236}">
                <a16:creationId xmlns:a16="http://schemas.microsoft.com/office/drawing/2014/main" id="{F8A08986-AF59-45A5-AAE2-DFB452561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D3C5F-5366-4685-83C5-7D461A441FF2}"/>
              </a:ext>
            </a:extLst>
          </p:cNvPr>
          <p:cNvSpPr>
            <a:spLocks noGrp="1"/>
          </p:cNvSpPr>
          <p:nvPr>
            <p:ph type="sldNum" sz="quarter" idx="12"/>
          </p:nvPr>
        </p:nvSpPr>
        <p:spPr/>
        <p:txBody>
          <a:bodyPr/>
          <a:lstStyle/>
          <a:p>
            <a:fld id="{6081A6FC-DE98-4C78-AF66-CA34661BBBE5}" type="slidenum">
              <a:rPr lang="en-US" smtClean="0"/>
              <a:t>‹#›</a:t>
            </a:fld>
            <a:endParaRPr lang="en-US"/>
          </a:p>
        </p:txBody>
      </p:sp>
    </p:spTree>
    <p:extLst>
      <p:ext uri="{BB962C8B-B14F-4D97-AF65-F5344CB8AC3E}">
        <p14:creationId xmlns:p14="http://schemas.microsoft.com/office/powerpoint/2010/main" val="4248268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125292" y="6165338"/>
            <a:ext cx="1146048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2/10/2020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6434395"/>
            <a:ext cx="1224000" cy="279915"/>
          </a:xfrm>
          <a:prstGeom prst="rect">
            <a:avLst/>
          </a:prstGeom>
        </p:spPr>
      </p:pic>
    </p:spTree>
    <p:extLst>
      <p:ext uri="{BB962C8B-B14F-4D97-AF65-F5344CB8AC3E}">
        <p14:creationId xmlns:p14="http://schemas.microsoft.com/office/powerpoint/2010/main" val="915892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8133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A78-97FC-466F-A2E2-060D87363B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B06EA1-F413-41FC-95C3-5986EDF1C1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6FBD8-68C0-4219-AD10-2D7CE69AA2D4}"/>
              </a:ext>
            </a:extLst>
          </p:cNvPr>
          <p:cNvSpPr>
            <a:spLocks noGrp="1"/>
          </p:cNvSpPr>
          <p:nvPr>
            <p:ph type="dt" sz="half" idx="10"/>
          </p:nvPr>
        </p:nvSpPr>
        <p:spPr/>
        <p:txBody>
          <a:bodyPr/>
          <a:lstStyle/>
          <a:p>
            <a:fld id="{B0E1D30C-4AB0-48A2-97AF-66646ACD0DC3}" type="datetimeFigureOut">
              <a:rPr lang="en-US" smtClean="0"/>
              <a:t>2/10/2020</a:t>
            </a:fld>
            <a:endParaRPr lang="en-US"/>
          </a:p>
        </p:txBody>
      </p:sp>
      <p:sp>
        <p:nvSpPr>
          <p:cNvPr id="5" name="Footer Placeholder 4">
            <a:extLst>
              <a:ext uri="{FF2B5EF4-FFF2-40B4-BE49-F238E27FC236}">
                <a16:creationId xmlns:a16="http://schemas.microsoft.com/office/drawing/2014/main" id="{9649F636-F103-4493-91D5-C331A8748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DC95B-054E-4D3E-9DA7-8C1712D59CCC}"/>
              </a:ext>
            </a:extLst>
          </p:cNvPr>
          <p:cNvSpPr>
            <a:spLocks noGrp="1"/>
          </p:cNvSpPr>
          <p:nvPr>
            <p:ph type="sldNum" sz="quarter" idx="12"/>
          </p:nvPr>
        </p:nvSpPr>
        <p:spPr/>
        <p:txBody>
          <a:bodyPr/>
          <a:lstStyle/>
          <a:p>
            <a:fld id="{6081A6FC-DE98-4C78-AF66-CA34661BBBE5}" type="slidenum">
              <a:rPr lang="en-US" smtClean="0"/>
              <a:t>‹#›</a:t>
            </a:fld>
            <a:endParaRPr lang="en-US"/>
          </a:p>
        </p:txBody>
      </p:sp>
    </p:spTree>
    <p:extLst>
      <p:ext uri="{BB962C8B-B14F-4D97-AF65-F5344CB8AC3E}">
        <p14:creationId xmlns:p14="http://schemas.microsoft.com/office/powerpoint/2010/main" val="311914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AB59-F681-45F0-9364-4E7536276F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80ED68-9BD3-4C8F-B647-46E09BF0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4FE363-C6BD-4F42-888B-F56E5379EE0C}"/>
              </a:ext>
            </a:extLst>
          </p:cNvPr>
          <p:cNvSpPr>
            <a:spLocks noGrp="1"/>
          </p:cNvSpPr>
          <p:nvPr>
            <p:ph type="dt" sz="half" idx="10"/>
          </p:nvPr>
        </p:nvSpPr>
        <p:spPr/>
        <p:txBody>
          <a:bodyPr/>
          <a:lstStyle/>
          <a:p>
            <a:fld id="{B0E1D30C-4AB0-48A2-97AF-66646ACD0DC3}" type="datetimeFigureOut">
              <a:rPr lang="en-US" smtClean="0"/>
              <a:t>2/10/2020</a:t>
            </a:fld>
            <a:endParaRPr lang="en-US"/>
          </a:p>
        </p:txBody>
      </p:sp>
      <p:sp>
        <p:nvSpPr>
          <p:cNvPr id="5" name="Footer Placeholder 4">
            <a:extLst>
              <a:ext uri="{FF2B5EF4-FFF2-40B4-BE49-F238E27FC236}">
                <a16:creationId xmlns:a16="http://schemas.microsoft.com/office/drawing/2014/main" id="{E5E982AF-D753-484D-B18A-7050E4C17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641DC-95F7-4408-883B-519EB1A036C3}"/>
              </a:ext>
            </a:extLst>
          </p:cNvPr>
          <p:cNvSpPr>
            <a:spLocks noGrp="1"/>
          </p:cNvSpPr>
          <p:nvPr>
            <p:ph type="sldNum" sz="quarter" idx="12"/>
          </p:nvPr>
        </p:nvSpPr>
        <p:spPr/>
        <p:txBody>
          <a:bodyPr/>
          <a:lstStyle/>
          <a:p>
            <a:fld id="{6081A6FC-DE98-4C78-AF66-CA34661BBBE5}" type="slidenum">
              <a:rPr lang="en-US" smtClean="0"/>
              <a:t>‹#›</a:t>
            </a:fld>
            <a:endParaRPr lang="en-US"/>
          </a:p>
        </p:txBody>
      </p:sp>
    </p:spTree>
    <p:extLst>
      <p:ext uri="{BB962C8B-B14F-4D97-AF65-F5344CB8AC3E}">
        <p14:creationId xmlns:p14="http://schemas.microsoft.com/office/powerpoint/2010/main" val="196447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E5AD8-635B-47B4-8A60-3F5A8F228E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99978-BCD8-4F2C-98F9-ED54B20B25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73EEBC-EC1A-485C-B965-B8C585BCDA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F0EF00-D81D-4FB5-AB39-B36A773E3DF3}"/>
              </a:ext>
            </a:extLst>
          </p:cNvPr>
          <p:cNvSpPr>
            <a:spLocks noGrp="1"/>
          </p:cNvSpPr>
          <p:nvPr>
            <p:ph type="dt" sz="half" idx="10"/>
          </p:nvPr>
        </p:nvSpPr>
        <p:spPr/>
        <p:txBody>
          <a:bodyPr/>
          <a:lstStyle/>
          <a:p>
            <a:fld id="{B0E1D30C-4AB0-48A2-97AF-66646ACD0DC3}" type="datetimeFigureOut">
              <a:rPr lang="en-US" smtClean="0"/>
              <a:t>2/10/2020</a:t>
            </a:fld>
            <a:endParaRPr lang="en-US"/>
          </a:p>
        </p:txBody>
      </p:sp>
      <p:sp>
        <p:nvSpPr>
          <p:cNvPr id="6" name="Footer Placeholder 5">
            <a:extLst>
              <a:ext uri="{FF2B5EF4-FFF2-40B4-BE49-F238E27FC236}">
                <a16:creationId xmlns:a16="http://schemas.microsoft.com/office/drawing/2014/main" id="{E93E49F2-C5F1-44EF-B34C-8A4712146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B2BF5-93A2-4D4E-9C52-1F3506ADFD77}"/>
              </a:ext>
            </a:extLst>
          </p:cNvPr>
          <p:cNvSpPr>
            <a:spLocks noGrp="1"/>
          </p:cNvSpPr>
          <p:nvPr>
            <p:ph type="sldNum" sz="quarter" idx="12"/>
          </p:nvPr>
        </p:nvSpPr>
        <p:spPr/>
        <p:txBody>
          <a:bodyPr/>
          <a:lstStyle/>
          <a:p>
            <a:fld id="{6081A6FC-DE98-4C78-AF66-CA34661BBBE5}" type="slidenum">
              <a:rPr lang="en-US" smtClean="0"/>
              <a:t>‹#›</a:t>
            </a:fld>
            <a:endParaRPr lang="en-US"/>
          </a:p>
        </p:txBody>
      </p:sp>
    </p:spTree>
    <p:extLst>
      <p:ext uri="{BB962C8B-B14F-4D97-AF65-F5344CB8AC3E}">
        <p14:creationId xmlns:p14="http://schemas.microsoft.com/office/powerpoint/2010/main" val="383686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5CE4-6370-438D-9D6F-32A7D7027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410B54-F92D-4751-A83D-A4CDD1459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E42E00-AF6E-4FC1-A1C2-A2FE897BB2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703B32-CFDD-4F7D-9860-C97B1AC3C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2DBB1E-ACA1-4358-9DC5-11A8BDEC7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0B4D40-1991-43BB-BB22-8AFD1EFE4EF0}"/>
              </a:ext>
            </a:extLst>
          </p:cNvPr>
          <p:cNvSpPr>
            <a:spLocks noGrp="1"/>
          </p:cNvSpPr>
          <p:nvPr>
            <p:ph type="dt" sz="half" idx="10"/>
          </p:nvPr>
        </p:nvSpPr>
        <p:spPr/>
        <p:txBody>
          <a:bodyPr/>
          <a:lstStyle/>
          <a:p>
            <a:fld id="{B0E1D30C-4AB0-48A2-97AF-66646ACD0DC3}" type="datetimeFigureOut">
              <a:rPr lang="en-US" smtClean="0"/>
              <a:t>2/10/2020</a:t>
            </a:fld>
            <a:endParaRPr lang="en-US"/>
          </a:p>
        </p:txBody>
      </p:sp>
      <p:sp>
        <p:nvSpPr>
          <p:cNvPr id="8" name="Footer Placeholder 7">
            <a:extLst>
              <a:ext uri="{FF2B5EF4-FFF2-40B4-BE49-F238E27FC236}">
                <a16:creationId xmlns:a16="http://schemas.microsoft.com/office/drawing/2014/main" id="{1C8AE23A-51CC-49B6-ADBB-54D992D744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7269EA-533D-47CD-BFE5-D7166892B21A}"/>
              </a:ext>
            </a:extLst>
          </p:cNvPr>
          <p:cNvSpPr>
            <a:spLocks noGrp="1"/>
          </p:cNvSpPr>
          <p:nvPr>
            <p:ph type="sldNum" sz="quarter" idx="12"/>
          </p:nvPr>
        </p:nvSpPr>
        <p:spPr/>
        <p:txBody>
          <a:bodyPr/>
          <a:lstStyle/>
          <a:p>
            <a:fld id="{6081A6FC-DE98-4C78-AF66-CA34661BBBE5}" type="slidenum">
              <a:rPr lang="en-US" smtClean="0"/>
              <a:t>‹#›</a:t>
            </a:fld>
            <a:endParaRPr lang="en-US"/>
          </a:p>
        </p:txBody>
      </p:sp>
    </p:spTree>
    <p:extLst>
      <p:ext uri="{BB962C8B-B14F-4D97-AF65-F5344CB8AC3E}">
        <p14:creationId xmlns:p14="http://schemas.microsoft.com/office/powerpoint/2010/main" val="1837857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C4AF-4D96-4D5B-8A18-5827DBE789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1A2D3D-B5C6-4D6B-93CE-1B24DFA2DBB1}"/>
              </a:ext>
            </a:extLst>
          </p:cNvPr>
          <p:cNvSpPr>
            <a:spLocks noGrp="1"/>
          </p:cNvSpPr>
          <p:nvPr>
            <p:ph type="dt" sz="half" idx="10"/>
          </p:nvPr>
        </p:nvSpPr>
        <p:spPr/>
        <p:txBody>
          <a:bodyPr/>
          <a:lstStyle/>
          <a:p>
            <a:fld id="{B0E1D30C-4AB0-48A2-97AF-66646ACD0DC3}" type="datetimeFigureOut">
              <a:rPr lang="en-US" smtClean="0"/>
              <a:t>2/10/2020</a:t>
            </a:fld>
            <a:endParaRPr lang="en-US"/>
          </a:p>
        </p:txBody>
      </p:sp>
      <p:sp>
        <p:nvSpPr>
          <p:cNvPr id="4" name="Footer Placeholder 3">
            <a:extLst>
              <a:ext uri="{FF2B5EF4-FFF2-40B4-BE49-F238E27FC236}">
                <a16:creationId xmlns:a16="http://schemas.microsoft.com/office/drawing/2014/main" id="{1AF3027C-2317-4DE5-983F-F1D6B593E9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9D5463-48B0-48CD-9F61-E162078AD5C1}"/>
              </a:ext>
            </a:extLst>
          </p:cNvPr>
          <p:cNvSpPr>
            <a:spLocks noGrp="1"/>
          </p:cNvSpPr>
          <p:nvPr>
            <p:ph type="sldNum" sz="quarter" idx="12"/>
          </p:nvPr>
        </p:nvSpPr>
        <p:spPr/>
        <p:txBody>
          <a:bodyPr/>
          <a:lstStyle/>
          <a:p>
            <a:fld id="{6081A6FC-DE98-4C78-AF66-CA34661BBBE5}" type="slidenum">
              <a:rPr lang="en-US" smtClean="0"/>
              <a:t>‹#›</a:t>
            </a:fld>
            <a:endParaRPr lang="en-US"/>
          </a:p>
        </p:txBody>
      </p:sp>
    </p:spTree>
    <p:extLst>
      <p:ext uri="{BB962C8B-B14F-4D97-AF65-F5344CB8AC3E}">
        <p14:creationId xmlns:p14="http://schemas.microsoft.com/office/powerpoint/2010/main" val="120205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3C551E-43FB-4321-B805-0F75DC6ABD93}"/>
              </a:ext>
            </a:extLst>
          </p:cNvPr>
          <p:cNvSpPr>
            <a:spLocks noGrp="1"/>
          </p:cNvSpPr>
          <p:nvPr>
            <p:ph type="dt" sz="half" idx="10"/>
          </p:nvPr>
        </p:nvSpPr>
        <p:spPr/>
        <p:txBody>
          <a:bodyPr/>
          <a:lstStyle/>
          <a:p>
            <a:fld id="{B0E1D30C-4AB0-48A2-97AF-66646ACD0DC3}" type="datetimeFigureOut">
              <a:rPr lang="en-US" smtClean="0"/>
              <a:t>2/10/2020</a:t>
            </a:fld>
            <a:endParaRPr lang="en-US"/>
          </a:p>
        </p:txBody>
      </p:sp>
      <p:sp>
        <p:nvSpPr>
          <p:cNvPr id="3" name="Footer Placeholder 2">
            <a:extLst>
              <a:ext uri="{FF2B5EF4-FFF2-40B4-BE49-F238E27FC236}">
                <a16:creationId xmlns:a16="http://schemas.microsoft.com/office/drawing/2014/main" id="{30D92510-49EE-471A-95D3-F45764AD49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E4C14A-98AF-4ED1-B21C-38F4661CB38B}"/>
              </a:ext>
            </a:extLst>
          </p:cNvPr>
          <p:cNvSpPr>
            <a:spLocks noGrp="1"/>
          </p:cNvSpPr>
          <p:nvPr>
            <p:ph type="sldNum" sz="quarter" idx="12"/>
          </p:nvPr>
        </p:nvSpPr>
        <p:spPr/>
        <p:txBody>
          <a:bodyPr/>
          <a:lstStyle/>
          <a:p>
            <a:fld id="{6081A6FC-DE98-4C78-AF66-CA34661BBBE5}" type="slidenum">
              <a:rPr lang="en-US" smtClean="0"/>
              <a:t>‹#›</a:t>
            </a:fld>
            <a:endParaRPr lang="en-US"/>
          </a:p>
        </p:txBody>
      </p:sp>
    </p:spTree>
    <p:extLst>
      <p:ext uri="{BB962C8B-B14F-4D97-AF65-F5344CB8AC3E}">
        <p14:creationId xmlns:p14="http://schemas.microsoft.com/office/powerpoint/2010/main" val="164326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B0C4-81C9-4D03-B43B-8D6B21EF1D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F36793-D2E5-47EB-AF3A-EA3BDCC02C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5F4F78-0940-40BB-8545-3663E8D4E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575D2-FA42-47B7-824A-5C9E5D904BFE}"/>
              </a:ext>
            </a:extLst>
          </p:cNvPr>
          <p:cNvSpPr>
            <a:spLocks noGrp="1"/>
          </p:cNvSpPr>
          <p:nvPr>
            <p:ph type="dt" sz="half" idx="10"/>
          </p:nvPr>
        </p:nvSpPr>
        <p:spPr/>
        <p:txBody>
          <a:bodyPr/>
          <a:lstStyle/>
          <a:p>
            <a:fld id="{B0E1D30C-4AB0-48A2-97AF-66646ACD0DC3}" type="datetimeFigureOut">
              <a:rPr lang="en-US" smtClean="0"/>
              <a:t>2/10/2020</a:t>
            </a:fld>
            <a:endParaRPr lang="en-US"/>
          </a:p>
        </p:txBody>
      </p:sp>
      <p:sp>
        <p:nvSpPr>
          <p:cNvPr id="6" name="Footer Placeholder 5">
            <a:extLst>
              <a:ext uri="{FF2B5EF4-FFF2-40B4-BE49-F238E27FC236}">
                <a16:creationId xmlns:a16="http://schemas.microsoft.com/office/drawing/2014/main" id="{171116DA-890A-40EF-A947-25A49E0CA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9C6EC-BBC7-4E91-87FF-D387E4A88FEA}"/>
              </a:ext>
            </a:extLst>
          </p:cNvPr>
          <p:cNvSpPr>
            <a:spLocks noGrp="1"/>
          </p:cNvSpPr>
          <p:nvPr>
            <p:ph type="sldNum" sz="quarter" idx="12"/>
          </p:nvPr>
        </p:nvSpPr>
        <p:spPr/>
        <p:txBody>
          <a:bodyPr/>
          <a:lstStyle/>
          <a:p>
            <a:fld id="{6081A6FC-DE98-4C78-AF66-CA34661BBBE5}" type="slidenum">
              <a:rPr lang="en-US" smtClean="0"/>
              <a:t>‹#›</a:t>
            </a:fld>
            <a:endParaRPr lang="en-US"/>
          </a:p>
        </p:txBody>
      </p:sp>
    </p:spTree>
    <p:extLst>
      <p:ext uri="{BB962C8B-B14F-4D97-AF65-F5344CB8AC3E}">
        <p14:creationId xmlns:p14="http://schemas.microsoft.com/office/powerpoint/2010/main" val="195561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17C8-5EFB-46A9-B352-BCBCFC2AE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87D1A3-920F-49CB-8E91-BE066499C3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C118F-B49D-4456-813F-29251A668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CE081-4F44-40E9-AE59-C611A716EC36}"/>
              </a:ext>
            </a:extLst>
          </p:cNvPr>
          <p:cNvSpPr>
            <a:spLocks noGrp="1"/>
          </p:cNvSpPr>
          <p:nvPr>
            <p:ph type="dt" sz="half" idx="10"/>
          </p:nvPr>
        </p:nvSpPr>
        <p:spPr/>
        <p:txBody>
          <a:bodyPr/>
          <a:lstStyle/>
          <a:p>
            <a:fld id="{B0E1D30C-4AB0-48A2-97AF-66646ACD0DC3}" type="datetimeFigureOut">
              <a:rPr lang="en-US" smtClean="0"/>
              <a:t>2/10/2020</a:t>
            </a:fld>
            <a:endParaRPr lang="en-US"/>
          </a:p>
        </p:txBody>
      </p:sp>
      <p:sp>
        <p:nvSpPr>
          <p:cNvPr id="6" name="Footer Placeholder 5">
            <a:extLst>
              <a:ext uri="{FF2B5EF4-FFF2-40B4-BE49-F238E27FC236}">
                <a16:creationId xmlns:a16="http://schemas.microsoft.com/office/drawing/2014/main" id="{75878CFA-84E0-4B28-AB49-61C86B2B7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450193-2B1C-47A9-98ED-17402C52822B}"/>
              </a:ext>
            </a:extLst>
          </p:cNvPr>
          <p:cNvSpPr>
            <a:spLocks noGrp="1"/>
          </p:cNvSpPr>
          <p:nvPr>
            <p:ph type="sldNum" sz="quarter" idx="12"/>
          </p:nvPr>
        </p:nvSpPr>
        <p:spPr/>
        <p:txBody>
          <a:bodyPr/>
          <a:lstStyle/>
          <a:p>
            <a:fld id="{6081A6FC-DE98-4C78-AF66-CA34661BBBE5}" type="slidenum">
              <a:rPr lang="en-US" smtClean="0"/>
              <a:t>‹#›</a:t>
            </a:fld>
            <a:endParaRPr lang="en-US"/>
          </a:p>
        </p:txBody>
      </p:sp>
    </p:spTree>
    <p:extLst>
      <p:ext uri="{BB962C8B-B14F-4D97-AF65-F5344CB8AC3E}">
        <p14:creationId xmlns:p14="http://schemas.microsoft.com/office/powerpoint/2010/main" val="34592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0E702-FEC6-4B1D-B65A-C079306584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0969E1-E4F6-4FCC-BF82-A9DE08D231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4BC1C-17DA-411B-B943-77152B138A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1D30C-4AB0-48A2-97AF-66646ACD0DC3}" type="datetimeFigureOut">
              <a:rPr lang="en-US" smtClean="0"/>
              <a:t>2/10/2020</a:t>
            </a:fld>
            <a:endParaRPr lang="en-US"/>
          </a:p>
        </p:txBody>
      </p:sp>
      <p:sp>
        <p:nvSpPr>
          <p:cNvPr id="5" name="Footer Placeholder 4">
            <a:extLst>
              <a:ext uri="{FF2B5EF4-FFF2-40B4-BE49-F238E27FC236}">
                <a16:creationId xmlns:a16="http://schemas.microsoft.com/office/drawing/2014/main" id="{50DF9BFC-C98E-44B6-A32D-AEE05F37A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084D93-2310-42B9-8D69-B2F794650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1A6FC-DE98-4C78-AF66-CA34661BBBE5}" type="slidenum">
              <a:rPr lang="en-US" smtClean="0"/>
              <a:t>‹#›</a:t>
            </a:fld>
            <a:endParaRPr lang="en-US"/>
          </a:p>
        </p:txBody>
      </p:sp>
    </p:spTree>
    <p:extLst>
      <p:ext uri="{BB962C8B-B14F-4D97-AF65-F5344CB8AC3E}">
        <p14:creationId xmlns:p14="http://schemas.microsoft.com/office/powerpoint/2010/main" val="606980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5" descr="Gold L B logo with text Califoria State University Long Beach College of Business" title="University L B Logo">
            <a:extLst>
              <a:ext uri="{FF2B5EF4-FFF2-40B4-BE49-F238E27FC236}">
                <a16:creationId xmlns:a16="http://schemas.microsoft.com/office/drawing/2014/main" id="{2562B3FB-A02E-4BF8-AD2F-B07A588A66B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31263" y="790313"/>
            <a:ext cx="9954196" cy="2637861"/>
          </a:xfrm>
          <a:prstGeom prst="rect">
            <a:avLst/>
          </a:prstGeom>
        </p:spPr>
      </p:pic>
      <p:sp>
        <p:nvSpPr>
          <p:cNvPr id="11" name="Rectangle 10">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12561" y="4027596"/>
            <a:ext cx="8991600" cy="1264762"/>
          </a:xfrm>
          <a:solidFill>
            <a:srgbClr val="FFFFFF"/>
          </a:solidFill>
          <a:ln w="38100">
            <a:solidFill>
              <a:srgbClr val="404040"/>
            </a:solidFill>
            <a:miter lim="800000"/>
          </a:ln>
        </p:spPr>
        <p:txBody>
          <a:bodyPr vert="horz" lIns="91440" tIns="45720" rIns="91440" bIns="45720" rtlCol="0" anchor="ctr">
            <a:normAutofit fontScale="90000"/>
          </a:bodyPr>
          <a:lstStyle/>
          <a:p>
            <a:pPr algn="ctr"/>
            <a:br>
              <a:rPr lang="en-US" sz="3600" b="1" dirty="0"/>
            </a:br>
            <a:r>
              <a:rPr lang="en-US" sz="3600" b="1" dirty="0"/>
              <a:t>Achieving Competitive Advantage with Information Systems</a:t>
            </a:r>
            <a:br>
              <a:rPr lang="en-US" dirty="0"/>
            </a:br>
            <a:r>
              <a:rPr lang="en-US" sz="4000" kern="1200" dirty="0">
                <a:solidFill>
                  <a:srgbClr val="404040"/>
                </a:solidFill>
                <a:latin typeface="+mj-lt"/>
                <a:ea typeface="+mj-ea"/>
                <a:cs typeface="+mj-cs"/>
              </a:rPr>
              <a:t> </a:t>
            </a:r>
          </a:p>
        </p:txBody>
      </p:sp>
      <p:sp>
        <p:nvSpPr>
          <p:cNvPr id="4" name="Text Placeholder 3"/>
          <p:cNvSpPr>
            <a:spLocks noGrp="1"/>
          </p:cNvSpPr>
          <p:nvPr>
            <p:ph type="body" sz="quarter" idx="14"/>
          </p:nvPr>
        </p:nvSpPr>
        <p:spPr>
          <a:xfrm>
            <a:off x="6885417" y="4733843"/>
            <a:ext cx="1128130" cy="369332"/>
          </a:xfrm>
          <a:solidFill>
            <a:srgbClr val="FFFFFF"/>
          </a:solidFill>
        </p:spPr>
        <p:txBody>
          <a:bodyPr vert="horz" wrap="none" lIns="91440" tIns="45720" rIns="91440" bIns="45720" rtlCol="0">
            <a:spAutoFit/>
          </a:bodyPr>
          <a:lstStyle/>
          <a:p>
            <a:pPr algn="ctr">
              <a:spcBef>
                <a:spcPts val="1000"/>
              </a:spcBef>
            </a:pPr>
            <a:r>
              <a:rPr lang="en-US" sz="2000" kern="1200" dirty="0">
                <a:solidFill>
                  <a:srgbClr val="000000"/>
                </a:solidFill>
              </a:rPr>
              <a:t>Chapter</a:t>
            </a:r>
            <a:r>
              <a:rPr lang="en-US" sz="1200" kern="1200" dirty="0">
                <a:solidFill>
                  <a:srgbClr val="000000"/>
                </a:solidFill>
              </a:rPr>
              <a:t> 3</a:t>
            </a:r>
          </a:p>
        </p:txBody>
      </p:sp>
      <p:sp>
        <p:nvSpPr>
          <p:cNvPr id="8" name="Subtitle 2">
            <a:extLst>
              <a:ext uri="{FF2B5EF4-FFF2-40B4-BE49-F238E27FC236}">
                <a16:creationId xmlns:a16="http://schemas.microsoft.com/office/drawing/2014/main" id="{8EA8F8FE-9941-4591-839C-0A30866A2784}"/>
              </a:ext>
            </a:extLst>
          </p:cNvPr>
          <p:cNvSpPr txBox="1">
            <a:spLocks/>
          </p:cNvSpPr>
          <p:nvPr/>
        </p:nvSpPr>
        <p:spPr>
          <a:xfrm>
            <a:off x="4412323" y="5157364"/>
            <a:ext cx="6673136" cy="1461780"/>
          </a:xfrm>
          <a:prstGeom prst="rect">
            <a:avLst/>
          </a:prstGeom>
        </p:spPr>
        <p:txBody>
          <a:bodyPr vert="horz" lIns="91440" tIns="45720" rIns="91440" bIns="45720" rtlCol="0" anchor="ct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600" dirty="0">
              <a:solidFill>
                <a:schemeClr val="bg1"/>
              </a:solidFill>
            </a:endParaRPr>
          </a:p>
          <a:p>
            <a:endParaRPr lang="en-US" sz="600" dirty="0">
              <a:solidFill>
                <a:schemeClr val="bg1"/>
              </a:solidFill>
            </a:endParaRPr>
          </a:p>
          <a:p>
            <a:endParaRPr lang="en-US" sz="600" dirty="0">
              <a:solidFill>
                <a:schemeClr val="bg1"/>
              </a:solidFill>
            </a:endParaRPr>
          </a:p>
          <a:p>
            <a:endParaRPr lang="en-US" sz="600" dirty="0">
              <a:solidFill>
                <a:schemeClr val="bg1"/>
              </a:solidFill>
            </a:endParaRPr>
          </a:p>
          <a:p>
            <a:pPr marL="0" indent="0">
              <a:buNone/>
            </a:pPr>
            <a:r>
              <a:rPr lang="en-US" sz="17600" dirty="0">
                <a:solidFill>
                  <a:schemeClr val="bg1"/>
                </a:solidFill>
              </a:rPr>
              <a:t>Ali </a:t>
            </a:r>
            <a:r>
              <a:rPr lang="en-US" sz="17600" dirty="0" err="1">
                <a:solidFill>
                  <a:schemeClr val="bg1"/>
                </a:solidFill>
              </a:rPr>
              <a:t>Bazarah</a:t>
            </a:r>
            <a:endParaRPr lang="en-US" sz="17600" dirty="0">
              <a:solidFill>
                <a:schemeClr val="bg1"/>
              </a:solidFill>
            </a:endParaRPr>
          </a:p>
          <a:p>
            <a:pPr marL="0" indent="0">
              <a:buNone/>
            </a:pPr>
            <a:r>
              <a:rPr lang="en-US" sz="17600" dirty="0">
                <a:solidFill>
                  <a:schemeClr val="bg1"/>
                </a:solidFill>
              </a:rPr>
              <a:t>MIS 300</a:t>
            </a: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199" y="341207"/>
            <a:ext cx="8799095" cy="1311128"/>
          </a:xfrm>
        </p:spPr>
        <p:txBody>
          <a:bodyPr wrap="square">
            <a:spAutoFit/>
          </a:bodyPr>
          <a:lstStyle/>
          <a:p>
            <a:r>
              <a:rPr lang="en-IN" altLang="en-US" dirty="0"/>
              <a:t>The Internet’s Impact on Competitive Advantage</a:t>
            </a:r>
            <a:endParaRPr lang="en-US" sz="2800" dirty="0"/>
          </a:p>
        </p:txBody>
      </p:sp>
      <p:sp>
        <p:nvSpPr>
          <p:cNvPr id="5" name="Content Placeholder 4"/>
          <p:cNvSpPr>
            <a:spLocks noGrp="1"/>
          </p:cNvSpPr>
          <p:nvPr>
            <p:ph idx="1"/>
          </p:nvPr>
        </p:nvSpPr>
        <p:spPr>
          <a:xfrm>
            <a:off x="1981200" y="1828800"/>
            <a:ext cx="8229600" cy="3964162"/>
          </a:xfrm>
        </p:spPr>
        <p:txBody>
          <a:bodyPr>
            <a:spAutoFit/>
          </a:bodyPr>
          <a:lstStyle/>
          <a:p>
            <a:pPr indent="-255600"/>
            <a:r>
              <a:rPr lang="en-IN" sz="2800" dirty="0"/>
              <a:t>Enables new products and services</a:t>
            </a:r>
          </a:p>
          <a:p>
            <a:pPr indent="-255600"/>
            <a:r>
              <a:rPr lang="en-IN" sz="2800" dirty="0"/>
              <a:t>Encourages substitute products</a:t>
            </a:r>
          </a:p>
          <a:p>
            <a:pPr indent="-255600"/>
            <a:r>
              <a:rPr lang="en-IN" sz="2800" dirty="0"/>
              <a:t>Lowers barrier to entry</a:t>
            </a:r>
          </a:p>
          <a:p>
            <a:pPr indent="-255600"/>
            <a:r>
              <a:rPr lang="en-IN" sz="2800" dirty="0"/>
              <a:t>Changes balance of power of customers and suppliers</a:t>
            </a:r>
          </a:p>
          <a:p>
            <a:pPr indent="-255600"/>
            <a:r>
              <a:rPr lang="en-IN" sz="2800" dirty="0"/>
              <a:t>Transforms some industries</a:t>
            </a:r>
          </a:p>
          <a:p>
            <a:pPr indent="-255600"/>
            <a:r>
              <a:rPr lang="en-IN" sz="2800" dirty="0"/>
              <a:t>Creates new opportunities for creating new markets, building brands, and large customer bases</a:t>
            </a:r>
          </a:p>
          <a:p>
            <a:pPr indent="-255600"/>
            <a:r>
              <a:rPr lang="en-IN" sz="2800" dirty="0"/>
              <a:t>Smart products and the Internet of Things</a:t>
            </a:r>
          </a:p>
        </p:txBody>
      </p:sp>
    </p:spTree>
    <p:extLst>
      <p:ext uri="{BB962C8B-B14F-4D97-AF65-F5344CB8AC3E}">
        <p14:creationId xmlns:p14="http://schemas.microsoft.com/office/powerpoint/2010/main" val="109170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The Business Value Chain Model</a:t>
            </a:r>
            <a:endParaRPr lang="en-US" sz="2800" dirty="0"/>
          </a:p>
        </p:txBody>
      </p:sp>
      <p:sp>
        <p:nvSpPr>
          <p:cNvPr id="5" name="Content Placeholder 4"/>
          <p:cNvSpPr>
            <a:spLocks noGrp="1"/>
          </p:cNvSpPr>
          <p:nvPr>
            <p:ph idx="1"/>
          </p:nvPr>
        </p:nvSpPr>
        <p:spPr>
          <a:xfrm>
            <a:off x="1981200" y="1487899"/>
            <a:ext cx="8229600" cy="4308359"/>
          </a:xfrm>
        </p:spPr>
        <p:txBody>
          <a:bodyPr>
            <a:spAutoFit/>
          </a:bodyPr>
          <a:lstStyle/>
          <a:p>
            <a:pPr indent="-255600"/>
            <a:r>
              <a:rPr lang="en-IN" sz="2800" b="1" dirty="0"/>
              <a:t>Highlights specific activities in a business </a:t>
            </a:r>
            <a:r>
              <a:rPr lang="en-IN" sz="2800" dirty="0"/>
              <a:t>where competitive strategies can best be applied and where information systems are likely to have a strategic impact.</a:t>
            </a:r>
          </a:p>
          <a:p>
            <a:pPr indent="-255600"/>
            <a:r>
              <a:rPr lang="en-IN" sz="2800" dirty="0"/>
              <a:t>The goal is to be more efficient.</a:t>
            </a:r>
          </a:p>
          <a:p>
            <a:pPr lvl="1" indent="-255600"/>
            <a:r>
              <a:rPr lang="en-IN" sz="2800" dirty="0"/>
              <a:t>Primary activities</a:t>
            </a:r>
          </a:p>
          <a:p>
            <a:pPr lvl="2" indent="-255600"/>
            <a:r>
              <a:rPr lang="en-US" dirty="0"/>
              <a:t>directly related to production and distribution </a:t>
            </a:r>
            <a:endParaRPr lang="en-IN" sz="2600" dirty="0"/>
          </a:p>
          <a:p>
            <a:pPr lvl="1" indent="-255600"/>
            <a:r>
              <a:rPr lang="en-IN" sz="2800" dirty="0"/>
              <a:t>Support activities</a:t>
            </a:r>
          </a:p>
          <a:p>
            <a:pPr lvl="1" indent="-255600"/>
            <a:r>
              <a:rPr lang="en-IN" sz="2800" dirty="0"/>
              <a:t>Benchmarking</a:t>
            </a:r>
          </a:p>
          <a:p>
            <a:pPr lvl="1" indent="-255600"/>
            <a:r>
              <a:rPr lang="en-IN" sz="2800" dirty="0"/>
              <a:t>Best practices</a:t>
            </a:r>
          </a:p>
        </p:txBody>
      </p:sp>
    </p:spTree>
    <p:extLst>
      <p:ext uri="{BB962C8B-B14F-4D97-AF65-F5344CB8AC3E}">
        <p14:creationId xmlns:p14="http://schemas.microsoft.com/office/powerpoint/2010/main" val="162611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81787"/>
            <a:ext cx="8229600" cy="701731"/>
          </a:xfrm>
        </p:spPr>
        <p:txBody>
          <a:bodyPr>
            <a:spAutoFit/>
          </a:bodyPr>
          <a:lstStyle/>
          <a:p>
            <a:r>
              <a:rPr lang="en-IN" altLang="en-US" dirty="0"/>
              <a:t>Figure 3.2 The Value Chain Model</a:t>
            </a:r>
            <a:endParaRPr lang="en-US" sz="2800" dirty="0"/>
          </a:p>
        </p:txBody>
      </p:sp>
      <p:pic>
        <p:nvPicPr>
          <p:cNvPr id="6" name="Picture 5" descr="A figure depicts the industry value chain model. Firm Value Chain is as follows. Support Activities include Administration and Management, which entails Electronic scheduling and messaging systems. Human Resources, which entails Workforce planning systems. Technology, which is Computer-aided design systems. Procurement, which is Computerized purchasing systems. Primary Activities include Inbound logistics, which entails Automated warehousing systems. Operations, which entails Computer-controlled machining systems. Sales and Marketing, which entails Computerized ordering systems. Service, which entails Equipment maintenance systems. Outbound Logistics, which entails Automated shipment scheduling systems. The Firm Value Chain is linked to the firm in the Industry Value Chain, which flows from Sourcing and Procurement Systems to Customer Relationship Management Systems in the following order. Suppliers’ suppliers, Suppliers, Firm, Distributors, and Customers."/>
          <p:cNvPicPr>
            <a:picLocks noChangeAspect="1"/>
          </p:cNvPicPr>
          <p:nvPr/>
        </p:nvPicPr>
        <p:blipFill rotWithShape="1">
          <a:blip r:embed="rId3" cstate="screen">
            <a:extLst>
              <a:ext uri="{28A0092B-C50C-407E-A947-70E740481C1C}">
                <a14:useLocalDpi xmlns:a14="http://schemas.microsoft.com/office/drawing/2010/main"/>
              </a:ext>
            </a:extLst>
          </a:blip>
          <a:srcRect b="3497"/>
          <a:stretch/>
        </p:blipFill>
        <p:spPr>
          <a:xfrm>
            <a:off x="2792803" y="1178020"/>
            <a:ext cx="6606397" cy="5213529"/>
          </a:xfrm>
          <a:prstGeom prst="rect">
            <a:avLst/>
          </a:prstGeom>
        </p:spPr>
      </p:pic>
    </p:spTree>
    <p:extLst>
      <p:ext uri="{BB962C8B-B14F-4D97-AF65-F5344CB8AC3E}">
        <p14:creationId xmlns:p14="http://schemas.microsoft.com/office/powerpoint/2010/main" val="31084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The Value Web</a:t>
            </a:r>
            <a:endParaRPr lang="en-US" sz="2800" dirty="0"/>
          </a:p>
        </p:txBody>
      </p:sp>
      <p:sp>
        <p:nvSpPr>
          <p:cNvPr id="5" name="Content Placeholder 4"/>
          <p:cNvSpPr>
            <a:spLocks noGrp="1"/>
          </p:cNvSpPr>
          <p:nvPr>
            <p:ph idx="1"/>
          </p:nvPr>
        </p:nvSpPr>
        <p:spPr>
          <a:xfrm>
            <a:off x="1981200" y="1620247"/>
            <a:ext cx="8229600" cy="3451201"/>
          </a:xfrm>
        </p:spPr>
        <p:txBody>
          <a:bodyPr>
            <a:spAutoFit/>
          </a:bodyPr>
          <a:lstStyle/>
          <a:p>
            <a:pPr indent="-255600"/>
            <a:r>
              <a:rPr lang="en-IN" sz="2800" dirty="0"/>
              <a:t>A firm’s value chain is linked to the value chains of its suppliers, distributors, and customers.</a:t>
            </a:r>
          </a:p>
          <a:p>
            <a:pPr indent="-255600"/>
            <a:r>
              <a:rPr lang="en-IN" sz="2800" dirty="0"/>
              <a:t>Value web</a:t>
            </a:r>
          </a:p>
          <a:p>
            <a:pPr lvl="1" indent="-255600"/>
            <a:r>
              <a:rPr lang="en-IN" sz="2800" dirty="0"/>
              <a:t>Collection of independent firms that use information technology to coordinate their value chains to produce a product collectively.</a:t>
            </a:r>
          </a:p>
          <a:p>
            <a:pPr lvl="1" indent="-255600"/>
            <a:r>
              <a:rPr lang="en-IN" sz="2800" dirty="0"/>
              <a:t>Value webs are flexible and adapt to changes in supply and demand.</a:t>
            </a:r>
          </a:p>
        </p:txBody>
      </p:sp>
    </p:spTree>
    <p:extLst>
      <p:ext uri="{BB962C8B-B14F-4D97-AF65-F5344CB8AC3E}">
        <p14:creationId xmlns:p14="http://schemas.microsoft.com/office/powerpoint/2010/main" val="3179298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81787"/>
            <a:ext cx="8229600" cy="701731"/>
          </a:xfrm>
        </p:spPr>
        <p:txBody>
          <a:bodyPr>
            <a:spAutoFit/>
          </a:bodyPr>
          <a:lstStyle/>
          <a:p>
            <a:r>
              <a:rPr lang="en-IN" altLang="en-US" dirty="0"/>
              <a:t>Figure 3.3 The Value Web</a:t>
            </a:r>
            <a:endParaRPr lang="en-US" sz="2800" dirty="0"/>
          </a:p>
        </p:txBody>
      </p:sp>
      <p:pic>
        <p:nvPicPr>
          <p:cNvPr id="5" name="Picture 4" descr="A figure shows the value web using five circles as a networked system. The circle in the center shows the following information, Industry, Firms, E R P Systems, and Code Transaction Systems. The central circle is connected in both directions to five other circles. The circle on top reads Strategic Alliance and Partner Firms. The circle on the right reads Customers, Customers’ customers. The circle on the bottom reads Indirect Suppliers. The circle on the left reads Suppliers, Suppliers’ suppliers. Outside of the diagram, between the suppliers’ circle and indirect suppliers’ circle, the following is noted, Supply Chain Management Systems, Supplier Extracts, and Net Marketplaces. Between customers and indirect suppliers appears the label, customer relationship management systems."/>
          <p:cNvPicPr>
            <a:picLocks noChangeAspect="1"/>
          </p:cNvPicPr>
          <p:nvPr/>
        </p:nvPicPr>
        <p:blipFill rotWithShape="1">
          <a:blip r:embed="rId3" cstate="screen">
            <a:extLst>
              <a:ext uri="{28A0092B-C50C-407E-A947-70E740481C1C}">
                <a14:useLocalDpi xmlns:a14="http://schemas.microsoft.com/office/drawing/2010/main"/>
              </a:ext>
            </a:extLst>
          </a:blip>
          <a:srcRect b="2924"/>
          <a:stretch/>
        </p:blipFill>
        <p:spPr>
          <a:xfrm>
            <a:off x="3448084" y="1095722"/>
            <a:ext cx="5295830" cy="5296926"/>
          </a:xfrm>
          <a:prstGeom prst="rect">
            <a:avLst/>
          </a:prstGeom>
        </p:spPr>
      </p:pic>
    </p:spTree>
    <p:extLst>
      <p:ext uri="{BB962C8B-B14F-4D97-AF65-F5344CB8AC3E}">
        <p14:creationId xmlns:p14="http://schemas.microsoft.com/office/powerpoint/2010/main" val="240451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7453" y="644675"/>
            <a:ext cx="8229600" cy="701731"/>
          </a:xfrm>
        </p:spPr>
        <p:txBody>
          <a:bodyPr>
            <a:spAutoFit/>
          </a:bodyPr>
          <a:lstStyle/>
          <a:p>
            <a:r>
              <a:rPr lang="en-IN" altLang="en-US" dirty="0"/>
              <a:t>Synergies</a:t>
            </a:r>
            <a:endParaRPr lang="en-US" sz="2800" dirty="0"/>
          </a:p>
        </p:txBody>
      </p:sp>
      <p:sp>
        <p:nvSpPr>
          <p:cNvPr id="5" name="Content Placeholder 4"/>
          <p:cNvSpPr>
            <a:spLocks noGrp="1"/>
          </p:cNvSpPr>
          <p:nvPr>
            <p:ph idx="1"/>
          </p:nvPr>
        </p:nvSpPr>
        <p:spPr>
          <a:xfrm>
            <a:off x="1981200" y="1692434"/>
            <a:ext cx="8229600" cy="3707682"/>
          </a:xfrm>
        </p:spPr>
        <p:txBody>
          <a:bodyPr>
            <a:spAutoFit/>
          </a:bodyPr>
          <a:lstStyle/>
          <a:p>
            <a:pPr indent="-255600"/>
            <a:r>
              <a:rPr lang="en-IN" sz="2800" dirty="0"/>
              <a:t>When output of some units can be used as inputs to other units</a:t>
            </a:r>
          </a:p>
          <a:p>
            <a:pPr indent="-255600"/>
            <a:r>
              <a:rPr lang="en-IN" sz="2800" dirty="0"/>
              <a:t>When two firms can pool markets and expertise (e.g., recent bank mergers)</a:t>
            </a:r>
          </a:p>
          <a:p>
            <a:pPr indent="-255600"/>
            <a:r>
              <a:rPr lang="en-IN" sz="2800" dirty="0"/>
              <a:t>Lower costs and generate profits</a:t>
            </a:r>
          </a:p>
          <a:p>
            <a:pPr indent="-255600"/>
            <a:r>
              <a:rPr lang="en-IN" sz="2800" dirty="0"/>
              <a:t>Enabled by information systems that ties together disparate units so they act as whole.</a:t>
            </a:r>
          </a:p>
          <a:p>
            <a:pPr indent="-255600"/>
            <a:r>
              <a:rPr lang="en-IN" sz="2800" dirty="0"/>
              <a:t>E.g.: eBay and PayPal</a:t>
            </a:r>
          </a:p>
        </p:txBody>
      </p:sp>
    </p:spTree>
    <p:extLst>
      <p:ext uri="{BB962C8B-B14F-4D97-AF65-F5344CB8AC3E}">
        <p14:creationId xmlns:p14="http://schemas.microsoft.com/office/powerpoint/2010/main" val="389177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Core Competency</a:t>
            </a:r>
            <a:endParaRPr lang="en-US" sz="2800" dirty="0"/>
          </a:p>
        </p:txBody>
      </p:sp>
      <p:sp>
        <p:nvSpPr>
          <p:cNvPr id="5" name="Content Placeholder 4"/>
          <p:cNvSpPr>
            <a:spLocks noGrp="1"/>
          </p:cNvSpPr>
          <p:nvPr>
            <p:ph idx="1"/>
          </p:nvPr>
        </p:nvSpPr>
        <p:spPr>
          <a:xfrm>
            <a:off x="1981200" y="1295392"/>
            <a:ext cx="8229600" cy="3127523"/>
          </a:xfrm>
        </p:spPr>
        <p:txBody>
          <a:bodyPr>
            <a:spAutoFit/>
          </a:bodyPr>
          <a:lstStyle/>
          <a:p>
            <a:pPr indent="-255600"/>
            <a:r>
              <a:rPr lang="en-IN" sz="2800" dirty="0"/>
              <a:t>Activities for which firm is world-class leader</a:t>
            </a:r>
          </a:p>
          <a:p>
            <a:pPr lvl="1" indent="-255600"/>
            <a:r>
              <a:rPr lang="en-IN" sz="2800" dirty="0"/>
              <a:t>E.g., best package delivery service, etc</a:t>
            </a:r>
          </a:p>
          <a:p>
            <a:pPr indent="-255600"/>
            <a:r>
              <a:rPr lang="en-IN" sz="2800" dirty="0"/>
              <a:t>Relies on knowledge gained over years of experience as well as knowledge research</a:t>
            </a:r>
          </a:p>
          <a:p>
            <a:pPr indent="-255600"/>
            <a:r>
              <a:rPr lang="en-IN" sz="2800" dirty="0"/>
              <a:t>Any information system that encourages the sharing of knowledge across business units enhances competency</a:t>
            </a:r>
          </a:p>
        </p:txBody>
      </p:sp>
    </p:spTree>
    <p:extLst>
      <p:ext uri="{BB962C8B-B14F-4D97-AF65-F5344CB8AC3E}">
        <p14:creationId xmlns:p14="http://schemas.microsoft.com/office/powerpoint/2010/main" val="3981890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Network-Based Strategies</a:t>
            </a:r>
            <a:endParaRPr lang="en-US" sz="2800" dirty="0"/>
          </a:p>
        </p:txBody>
      </p:sp>
      <p:sp>
        <p:nvSpPr>
          <p:cNvPr id="5" name="Content Placeholder 4"/>
          <p:cNvSpPr>
            <a:spLocks noGrp="1"/>
          </p:cNvSpPr>
          <p:nvPr>
            <p:ph idx="1"/>
          </p:nvPr>
        </p:nvSpPr>
        <p:spPr>
          <a:xfrm>
            <a:off x="1981200" y="1295392"/>
            <a:ext cx="8229600" cy="4678717"/>
          </a:xfrm>
        </p:spPr>
        <p:txBody>
          <a:bodyPr>
            <a:spAutoFit/>
          </a:bodyPr>
          <a:lstStyle/>
          <a:p>
            <a:pPr indent="-255600"/>
            <a:r>
              <a:rPr lang="en-US" altLang="en-US" sz="2800" dirty="0"/>
              <a:t>Focus usually on Internet opportunities and companies</a:t>
            </a:r>
            <a:endParaRPr lang="en-IN" sz="2800" dirty="0"/>
          </a:p>
          <a:p>
            <a:pPr lvl="1" indent="-255600"/>
            <a:r>
              <a:rPr lang="en-IN" sz="2800" dirty="0"/>
              <a:t>Marginal costs of adding another participant are near zero, whereas marginal gain is much larger</a:t>
            </a:r>
          </a:p>
          <a:p>
            <a:pPr lvl="1" indent="-255600"/>
            <a:r>
              <a:rPr lang="en-IN" sz="2800" dirty="0"/>
              <a:t>E.g., larger number of participants in Internet, greater value to all participants</a:t>
            </a:r>
          </a:p>
          <a:p>
            <a:pPr indent="-255600"/>
            <a:r>
              <a:rPr lang="en-IN" sz="2800" dirty="0"/>
              <a:t>Virtual company</a:t>
            </a:r>
          </a:p>
          <a:p>
            <a:pPr lvl="1" indent="-255600"/>
            <a:r>
              <a:rPr lang="en-IN" sz="2800" dirty="0"/>
              <a:t>Uses networks to link people, resources, and ally with other companies to create and distribute products without traditional organizational boundaries or physical locations</a:t>
            </a:r>
          </a:p>
        </p:txBody>
      </p:sp>
    </p:spTree>
    <p:extLst>
      <p:ext uri="{BB962C8B-B14F-4D97-AF65-F5344CB8AC3E}">
        <p14:creationId xmlns:p14="http://schemas.microsoft.com/office/powerpoint/2010/main" val="621400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Disruptive Technologies</a:t>
            </a:r>
            <a:endParaRPr lang="en-US" sz="2800" dirty="0"/>
          </a:p>
        </p:txBody>
      </p:sp>
      <p:sp>
        <p:nvSpPr>
          <p:cNvPr id="5" name="Content Placeholder 4"/>
          <p:cNvSpPr>
            <a:spLocks noGrp="1"/>
          </p:cNvSpPr>
          <p:nvPr>
            <p:ph idx="1"/>
          </p:nvPr>
        </p:nvSpPr>
        <p:spPr>
          <a:xfrm>
            <a:off x="1981200" y="1295393"/>
            <a:ext cx="8229600" cy="2611484"/>
          </a:xfrm>
        </p:spPr>
        <p:txBody>
          <a:bodyPr>
            <a:spAutoFit/>
          </a:bodyPr>
          <a:lstStyle/>
          <a:p>
            <a:pPr indent="-255600"/>
            <a:r>
              <a:rPr lang="en-IN" sz="2800" dirty="0"/>
              <a:t>Technologies with disruptive impact on industries and businesses, rendering existing products, services and business models obsolete</a:t>
            </a:r>
          </a:p>
          <a:p>
            <a:pPr lvl="1" indent="-255600"/>
            <a:r>
              <a:rPr lang="en-IN" sz="2800" dirty="0"/>
              <a:t>Personal computers</a:t>
            </a:r>
          </a:p>
          <a:p>
            <a:pPr lvl="1" indent="-255600"/>
            <a:r>
              <a:rPr lang="en-IN" sz="2800" dirty="0"/>
              <a:t>World Wide Web</a:t>
            </a:r>
          </a:p>
          <a:p>
            <a:pPr lvl="1" indent="-255600"/>
            <a:r>
              <a:rPr lang="en-IN" sz="2800" dirty="0"/>
              <a:t>Internet music services</a:t>
            </a:r>
          </a:p>
        </p:txBody>
      </p:sp>
    </p:spTree>
    <p:extLst>
      <p:ext uri="{BB962C8B-B14F-4D97-AF65-F5344CB8AC3E}">
        <p14:creationId xmlns:p14="http://schemas.microsoft.com/office/powerpoint/2010/main" val="1136149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The Internet and Globalization</a:t>
            </a:r>
            <a:endParaRPr lang="en-US" sz="2800" dirty="0"/>
          </a:p>
        </p:txBody>
      </p:sp>
      <p:sp>
        <p:nvSpPr>
          <p:cNvPr id="5" name="Content Placeholder 4"/>
          <p:cNvSpPr>
            <a:spLocks noGrp="1"/>
          </p:cNvSpPr>
          <p:nvPr>
            <p:ph idx="1"/>
          </p:nvPr>
        </p:nvSpPr>
        <p:spPr>
          <a:xfrm>
            <a:off x="1981200" y="1295392"/>
            <a:ext cx="8229600" cy="4419158"/>
          </a:xfrm>
        </p:spPr>
        <p:txBody>
          <a:bodyPr>
            <a:spAutoFit/>
          </a:bodyPr>
          <a:lstStyle/>
          <a:p>
            <a:pPr indent="-255600"/>
            <a:r>
              <a:rPr lang="en-IN" sz="2800" dirty="0"/>
              <a:t>Prior to the Internet, competing globally was only an option for huge firms able to afford factories, warehouses, and distribution centres abroad.</a:t>
            </a:r>
          </a:p>
          <a:p>
            <a:pPr indent="-255600"/>
            <a:r>
              <a:rPr lang="en-IN" sz="2800" dirty="0"/>
              <a:t>The Internet drastically reduces costs of operating globally.</a:t>
            </a:r>
          </a:p>
          <a:p>
            <a:pPr indent="-255600"/>
            <a:r>
              <a:rPr lang="en-IN" sz="2800" dirty="0"/>
              <a:t>Globalization benefits</a:t>
            </a:r>
          </a:p>
          <a:p>
            <a:pPr lvl="1" indent="-255600"/>
            <a:r>
              <a:rPr lang="en-IN" sz="2800" dirty="0"/>
              <a:t>Scale economies and resource cost reduction</a:t>
            </a:r>
          </a:p>
          <a:p>
            <a:pPr lvl="1" indent="-255600"/>
            <a:r>
              <a:rPr lang="en-IN" sz="2800" dirty="0"/>
              <a:t>Higher utilization rates, fixed capital costs, and lower cost per unit of production</a:t>
            </a:r>
          </a:p>
          <a:p>
            <a:pPr lvl="1" indent="-255600"/>
            <a:r>
              <a:rPr lang="en-IN" sz="2800" dirty="0"/>
              <a:t>Speeding time to market</a:t>
            </a:r>
          </a:p>
        </p:txBody>
      </p:sp>
    </p:spTree>
    <p:extLst>
      <p:ext uri="{BB962C8B-B14F-4D97-AF65-F5344CB8AC3E}">
        <p14:creationId xmlns:p14="http://schemas.microsoft.com/office/powerpoint/2010/main" val="6448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3624"/>
            <a:ext cx="8229600" cy="701731"/>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1564105" y="1297647"/>
            <a:ext cx="9063789" cy="4262705"/>
          </a:xfrm>
        </p:spPr>
        <p:txBody>
          <a:bodyPr vert="horz" wrap="square" lIns="0" tIns="0" rIns="0" bIns="0" rtlCol="0" anchor="t">
            <a:spAutoFit/>
          </a:bodyPr>
          <a:lstStyle/>
          <a:p>
            <a:pPr marL="542925" indent="-542925">
              <a:buNone/>
            </a:pPr>
            <a:r>
              <a:rPr lang="en-US" altLang="en-US" b="1" dirty="0"/>
              <a:t>3.1 </a:t>
            </a:r>
            <a:r>
              <a:rPr lang="en-IN" altLang="en-US" dirty="0"/>
              <a:t>How do </a:t>
            </a:r>
            <a:r>
              <a:rPr lang="en-IN" altLang="en-US" b="1" dirty="0"/>
              <a:t>Porter’s competitive forces </a:t>
            </a:r>
            <a:r>
              <a:rPr lang="en-IN" altLang="en-US" dirty="0"/>
              <a:t>model, the </a:t>
            </a:r>
            <a:r>
              <a:rPr lang="en-IN" altLang="en-US" b="1" dirty="0"/>
              <a:t>value chain model</a:t>
            </a:r>
            <a:r>
              <a:rPr lang="en-IN" altLang="en-US" dirty="0"/>
              <a:t>, </a:t>
            </a:r>
            <a:r>
              <a:rPr lang="en-IN" altLang="en-US" b="1" dirty="0"/>
              <a:t>synergies</a:t>
            </a:r>
            <a:r>
              <a:rPr lang="en-IN" altLang="en-US" dirty="0"/>
              <a:t>, </a:t>
            </a:r>
            <a:r>
              <a:rPr lang="en-IN" altLang="en-US" b="1" dirty="0"/>
              <a:t>core competencies</a:t>
            </a:r>
            <a:r>
              <a:rPr lang="en-IN" altLang="en-US" dirty="0"/>
              <a:t>, and </a:t>
            </a:r>
            <a:r>
              <a:rPr lang="en-IN" altLang="en-US" b="1" dirty="0"/>
              <a:t>network-based strategies </a:t>
            </a:r>
            <a:r>
              <a:rPr lang="en-IN" altLang="en-US" dirty="0"/>
              <a:t>help companies use information systems for competitive advantage?</a:t>
            </a:r>
          </a:p>
          <a:p>
            <a:pPr marL="542925" indent="-542925">
              <a:buNone/>
            </a:pPr>
            <a:r>
              <a:rPr lang="en-US" altLang="en-US" b="1" dirty="0"/>
              <a:t>3.2 </a:t>
            </a:r>
            <a:r>
              <a:rPr lang="en-IN" altLang="en-US" dirty="0"/>
              <a:t>How do information systems help businesses compete globally?</a:t>
            </a:r>
          </a:p>
          <a:p>
            <a:pPr marL="542925" indent="-542925">
              <a:buNone/>
            </a:pPr>
            <a:r>
              <a:rPr lang="en-US" altLang="en-US" b="1" dirty="0"/>
              <a:t>3.3 </a:t>
            </a:r>
            <a:r>
              <a:rPr lang="en-IN" altLang="en-US" dirty="0"/>
              <a:t>How do information systems help businesses compete using quality and design?</a:t>
            </a:r>
          </a:p>
          <a:p>
            <a:pPr marL="542925" indent="-542925">
              <a:buNone/>
            </a:pPr>
            <a:r>
              <a:rPr lang="en-US" altLang="en-US" b="1" dirty="0"/>
              <a:t>3.4</a:t>
            </a:r>
            <a:r>
              <a:rPr lang="en-US" altLang="en-US" dirty="0">
                <a:cs typeface="Arial"/>
              </a:rPr>
              <a:t> </a:t>
            </a:r>
            <a:r>
              <a:rPr lang="en-IN" altLang="en-US" dirty="0">
                <a:cs typeface="Arial"/>
              </a:rPr>
              <a:t>What is the role of business process management (</a:t>
            </a:r>
            <a:r>
              <a:rPr lang="en-IN" altLang="en-US" spc="-300" dirty="0">
                <a:cs typeface="Arial"/>
              </a:rPr>
              <a:t>B P M</a:t>
            </a:r>
            <a:r>
              <a:rPr lang="en-IN" altLang="en-US" dirty="0">
                <a:cs typeface="Arial"/>
              </a:rPr>
              <a:t>) in enhancing competitiveness?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43013"/>
            <a:ext cx="8229600" cy="1311128"/>
          </a:xfrm>
        </p:spPr>
        <p:txBody>
          <a:bodyPr>
            <a:spAutoFit/>
          </a:bodyPr>
          <a:lstStyle/>
          <a:p>
            <a:r>
              <a:rPr lang="en-IN" altLang="en-US" dirty="0"/>
              <a:t>Figure 3.4 Apple </a:t>
            </a:r>
            <a:r>
              <a:rPr lang="en-IN" altLang="en-US" spc="-250" dirty="0" err="1"/>
              <a:t>i</a:t>
            </a:r>
            <a:r>
              <a:rPr lang="en-IN" altLang="en-US" spc="-250" dirty="0"/>
              <a:t> P</a:t>
            </a:r>
            <a:r>
              <a:rPr lang="en-IN" altLang="en-US" dirty="0"/>
              <a:t>hone’s Global Supply Chain</a:t>
            </a:r>
            <a:endParaRPr lang="en-US" sz="2800" dirty="0"/>
          </a:p>
        </p:txBody>
      </p:sp>
      <p:pic>
        <p:nvPicPr>
          <p:cNvPr id="6" name="Picture 5" descr="The global supply chain of the Apple I Phone is depicted on a world map, which shows arrows arising from the U S pointing towards Germany, Italy, France, South Korea, China, and Japan."/>
          <p:cNvPicPr>
            <a:picLocks noChangeAspect="1"/>
          </p:cNvPicPr>
          <p:nvPr/>
        </p:nvPicPr>
        <p:blipFill rotWithShape="1">
          <a:blip r:embed="rId3" cstate="screen">
            <a:extLst>
              <a:ext uri="{28A0092B-C50C-407E-A947-70E740481C1C}">
                <a14:useLocalDpi xmlns:a14="http://schemas.microsoft.com/office/drawing/2010/main"/>
              </a:ext>
            </a:extLst>
          </a:blip>
          <a:srcRect b="4315"/>
          <a:stretch/>
        </p:blipFill>
        <p:spPr>
          <a:xfrm>
            <a:off x="2050442" y="1722802"/>
            <a:ext cx="8091119" cy="4126441"/>
          </a:xfrm>
          <a:prstGeom prst="rect">
            <a:avLst/>
          </a:prstGeom>
        </p:spPr>
      </p:pic>
    </p:spTree>
    <p:extLst>
      <p:ext uri="{BB962C8B-B14F-4D97-AF65-F5344CB8AC3E}">
        <p14:creationId xmlns:p14="http://schemas.microsoft.com/office/powerpoint/2010/main" val="2809182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6109"/>
            <a:ext cx="8229600" cy="1311128"/>
          </a:xfrm>
        </p:spPr>
        <p:txBody>
          <a:bodyPr>
            <a:spAutoFit/>
          </a:bodyPr>
          <a:lstStyle/>
          <a:p>
            <a:r>
              <a:rPr lang="en-IN" altLang="en-US" dirty="0"/>
              <a:t>Global Business and System Strategies</a:t>
            </a:r>
            <a:endParaRPr lang="en-US" sz="2800" dirty="0"/>
          </a:p>
        </p:txBody>
      </p:sp>
      <p:sp>
        <p:nvSpPr>
          <p:cNvPr id="5" name="Content Placeholder 4"/>
          <p:cNvSpPr>
            <a:spLocks noGrp="1"/>
          </p:cNvSpPr>
          <p:nvPr>
            <p:ph idx="1"/>
          </p:nvPr>
        </p:nvSpPr>
        <p:spPr>
          <a:xfrm>
            <a:off x="1981199" y="1828800"/>
            <a:ext cx="9087853" cy="3690241"/>
          </a:xfrm>
        </p:spPr>
        <p:txBody>
          <a:bodyPr wrap="square">
            <a:spAutoFit/>
          </a:bodyPr>
          <a:lstStyle/>
          <a:p>
            <a:pPr indent="-255600"/>
            <a:r>
              <a:rPr lang="fr-FR" sz="2800" dirty="0"/>
              <a:t>Domestic </a:t>
            </a:r>
            <a:r>
              <a:rPr lang="fr-FR" sz="2800" dirty="0" err="1"/>
              <a:t>exporters</a:t>
            </a:r>
            <a:r>
              <a:rPr lang="fr-FR" sz="2800" dirty="0"/>
              <a:t>: </a:t>
            </a:r>
            <a:r>
              <a:rPr lang="en-US" dirty="0"/>
              <a:t>company exports products to foreign companies</a:t>
            </a:r>
            <a:endParaRPr lang="fr-FR" sz="2800" dirty="0"/>
          </a:p>
          <a:p>
            <a:pPr indent="-255600"/>
            <a:r>
              <a:rPr lang="fr-FR" sz="2800" dirty="0" err="1"/>
              <a:t>Multinationals</a:t>
            </a:r>
            <a:r>
              <a:rPr lang="fr-FR" sz="2800" dirty="0"/>
              <a:t>: </a:t>
            </a:r>
            <a:r>
              <a:rPr lang="en-US" dirty="0"/>
              <a:t>Part of the company is located in the domestic country and other parts are located in foreign countries. </a:t>
            </a:r>
            <a:endParaRPr lang="fr-FR" sz="2800" dirty="0"/>
          </a:p>
          <a:p>
            <a:pPr indent="-255600"/>
            <a:r>
              <a:rPr lang="fr-FR" sz="2800" dirty="0" err="1"/>
              <a:t>Franchisers</a:t>
            </a:r>
            <a:r>
              <a:rPr lang="fr-FR" sz="2800" dirty="0"/>
              <a:t>:</a:t>
            </a:r>
            <a:r>
              <a:rPr lang="en-US" dirty="0"/>
              <a:t>create, design, and finance the product in the home country, but rely on foreign operations for further production, marketing, and human resources.</a:t>
            </a:r>
            <a:endParaRPr lang="fr-FR" sz="2800" dirty="0"/>
          </a:p>
          <a:p>
            <a:pPr indent="-255600"/>
            <a:r>
              <a:rPr lang="fr-FR" sz="2800" dirty="0"/>
              <a:t>Transnational: </a:t>
            </a:r>
            <a:r>
              <a:rPr lang="en-US" dirty="0"/>
              <a:t>It has no single national headquarters, but instead has many regional headquarters </a:t>
            </a:r>
            <a:endParaRPr lang="fr-FR" sz="2800" dirty="0"/>
          </a:p>
        </p:txBody>
      </p:sp>
    </p:spTree>
    <p:extLst>
      <p:ext uri="{BB962C8B-B14F-4D97-AF65-F5344CB8AC3E}">
        <p14:creationId xmlns:p14="http://schemas.microsoft.com/office/powerpoint/2010/main" val="228723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Global System Configuration</a:t>
            </a:r>
            <a:endParaRPr lang="en-US" sz="2800" dirty="0"/>
          </a:p>
        </p:txBody>
      </p:sp>
      <p:sp>
        <p:nvSpPr>
          <p:cNvPr id="5" name="Content Placeholder 4"/>
          <p:cNvSpPr>
            <a:spLocks noGrp="1"/>
          </p:cNvSpPr>
          <p:nvPr>
            <p:ph idx="1"/>
          </p:nvPr>
        </p:nvSpPr>
        <p:spPr>
          <a:xfrm>
            <a:off x="1981200" y="1295392"/>
            <a:ext cx="8229600" cy="4722318"/>
          </a:xfrm>
        </p:spPr>
        <p:txBody>
          <a:bodyPr>
            <a:spAutoFit/>
          </a:bodyPr>
          <a:lstStyle/>
          <a:p>
            <a:pPr indent="-255600"/>
            <a:r>
              <a:rPr lang="en-IN" sz="2800" dirty="0"/>
              <a:t>Centralized systems</a:t>
            </a:r>
          </a:p>
          <a:p>
            <a:pPr lvl="1" indent="-255600"/>
            <a:r>
              <a:rPr lang="en-US" dirty="0"/>
              <a:t>systems development and operations occur totally at the domestic home base.</a:t>
            </a:r>
          </a:p>
          <a:p>
            <a:pPr indent="-255600"/>
            <a:r>
              <a:rPr lang="en-IN" sz="2800" dirty="0"/>
              <a:t>Duplicated systems</a:t>
            </a:r>
          </a:p>
          <a:p>
            <a:pPr lvl="1" indent="-255600"/>
            <a:r>
              <a:rPr lang="en-US" dirty="0"/>
              <a:t>systems development occurs totally at the home base, but operations are handed in foreign locations.</a:t>
            </a:r>
          </a:p>
          <a:p>
            <a:pPr indent="-255600"/>
            <a:r>
              <a:rPr lang="en-IN" sz="2800" dirty="0"/>
              <a:t>Decentralized systems</a:t>
            </a:r>
          </a:p>
          <a:p>
            <a:pPr lvl="1" indent="-255600"/>
            <a:r>
              <a:rPr lang="en-US" dirty="0"/>
              <a:t>each foreign unit designs its own, totally unique solutions and systems.</a:t>
            </a:r>
          </a:p>
          <a:p>
            <a:pPr indent="-255600"/>
            <a:r>
              <a:rPr lang="en-IN" sz="2800" dirty="0"/>
              <a:t>Networked systems</a:t>
            </a:r>
          </a:p>
          <a:p>
            <a:pPr lvl="1" indent="-255600"/>
            <a:r>
              <a:rPr lang="en-US" dirty="0"/>
              <a:t>systems development and operations occur in an integrated and coordinated fashion across all units</a:t>
            </a:r>
            <a:endParaRPr lang="en-IN" sz="2600" dirty="0"/>
          </a:p>
        </p:txBody>
      </p:sp>
    </p:spTree>
    <p:extLst>
      <p:ext uri="{BB962C8B-B14F-4D97-AF65-F5344CB8AC3E}">
        <p14:creationId xmlns:p14="http://schemas.microsoft.com/office/powerpoint/2010/main" val="1192475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8314"/>
            <a:ext cx="8229600" cy="1920526"/>
          </a:xfrm>
        </p:spPr>
        <p:txBody>
          <a:bodyPr>
            <a:spAutoFit/>
          </a:bodyPr>
          <a:lstStyle/>
          <a:p>
            <a:r>
              <a:rPr lang="en-IN" altLang="en-US" dirty="0"/>
              <a:t>Figure 3.5 Global Business Organization Systems Configurations</a:t>
            </a:r>
            <a:endParaRPr lang="en-US" sz="2800" dirty="0"/>
          </a:p>
        </p:txBody>
      </p:sp>
      <p:pic>
        <p:nvPicPr>
          <p:cNvPr id="7" name="Picture 6" descr="A table depicts four types of systems configurations for global business organizations. A centralized system configuration uses a domestic exporter strategy. A duplicated system configuration uses a franchiser strategy. A decentralized system configuration uses domestic exporter, multinational, and franchiser strategies. A networked system configuration uses multinational and transnational strategies."/>
          <p:cNvPicPr>
            <a:picLocks noChangeAspect="1"/>
          </p:cNvPicPr>
          <p:nvPr/>
        </p:nvPicPr>
        <p:blipFill>
          <a:blip r:embed="rId3"/>
          <a:stretch>
            <a:fillRect/>
          </a:stretch>
        </p:blipFill>
        <p:spPr>
          <a:xfrm>
            <a:off x="2007074" y="2171656"/>
            <a:ext cx="8161091" cy="2273154"/>
          </a:xfrm>
          <a:prstGeom prst="rect">
            <a:avLst/>
          </a:prstGeom>
        </p:spPr>
      </p:pic>
    </p:spTree>
    <p:extLst>
      <p:ext uri="{BB962C8B-B14F-4D97-AF65-F5344CB8AC3E}">
        <p14:creationId xmlns:p14="http://schemas.microsoft.com/office/powerpoint/2010/main" val="67957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What is Quality?</a:t>
            </a:r>
            <a:endParaRPr lang="en-US" sz="2800" dirty="0"/>
          </a:p>
        </p:txBody>
      </p:sp>
      <p:sp>
        <p:nvSpPr>
          <p:cNvPr id="5" name="Content Placeholder 4"/>
          <p:cNvSpPr>
            <a:spLocks noGrp="1"/>
          </p:cNvSpPr>
          <p:nvPr>
            <p:ph idx="1"/>
          </p:nvPr>
        </p:nvSpPr>
        <p:spPr>
          <a:xfrm>
            <a:off x="1981200" y="1295392"/>
            <a:ext cx="8229600" cy="5451236"/>
          </a:xfrm>
        </p:spPr>
        <p:txBody>
          <a:bodyPr>
            <a:spAutoFit/>
          </a:bodyPr>
          <a:lstStyle/>
          <a:p>
            <a:pPr indent="-255600"/>
            <a:r>
              <a:rPr lang="en-IN" sz="2800" dirty="0"/>
              <a:t>Producer perspective</a:t>
            </a:r>
          </a:p>
          <a:p>
            <a:pPr lvl="1" indent="-255600"/>
            <a:r>
              <a:rPr lang="en-IN" sz="2800" dirty="0"/>
              <a:t>Conformance to specifications and absence of variation from specs</a:t>
            </a:r>
          </a:p>
          <a:p>
            <a:pPr indent="-255600"/>
            <a:r>
              <a:rPr lang="en-IN" sz="2800" dirty="0"/>
              <a:t>Customer perspective</a:t>
            </a:r>
          </a:p>
          <a:p>
            <a:pPr lvl="1" indent="-255600"/>
            <a:r>
              <a:rPr lang="en-IN" sz="2800" dirty="0"/>
              <a:t>Physical quality (reliability), quality of service, psychological quality</a:t>
            </a:r>
          </a:p>
          <a:p>
            <a:pPr indent="-255600"/>
            <a:r>
              <a:rPr lang="en-IN" sz="2800" dirty="0"/>
              <a:t>Total quality management (</a:t>
            </a:r>
            <a:r>
              <a:rPr lang="en-IN" sz="2800" spc="-300" dirty="0">
                <a:cs typeface="Arial"/>
              </a:rPr>
              <a:t>T Q M </a:t>
            </a:r>
            <a:r>
              <a:rPr lang="en-IN" sz="2800" dirty="0"/>
              <a:t>)</a:t>
            </a:r>
          </a:p>
          <a:p>
            <a:pPr lvl="1" indent="-255600"/>
            <a:r>
              <a:rPr lang="en-IN" sz="2800" dirty="0"/>
              <a:t>Quality control is end in itself</a:t>
            </a:r>
          </a:p>
          <a:p>
            <a:pPr lvl="1" indent="-255600"/>
            <a:r>
              <a:rPr lang="en-IN" sz="2800" dirty="0"/>
              <a:t>All people, functions responsible for quality</a:t>
            </a:r>
          </a:p>
          <a:p>
            <a:pPr indent="-255600"/>
            <a:r>
              <a:rPr lang="en-IN" sz="2800" dirty="0"/>
              <a:t>Six sigma</a:t>
            </a:r>
          </a:p>
          <a:p>
            <a:pPr lvl="1" indent="-255600"/>
            <a:r>
              <a:rPr lang="en-IN" sz="2800" dirty="0"/>
              <a:t>Measure of quality: 3.4 defects/million opportunities</a:t>
            </a:r>
          </a:p>
        </p:txBody>
      </p:sp>
    </p:spTree>
    <p:extLst>
      <p:ext uri="{BB962C8B-B14F-4D97-AF65-F5344CB8AC3E}">
        <p14:creationId xmlns:p14="http://schemas.microsoft.com/office/powerpoint/2010/main" val="1007139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6109"/>
            <a:ext cx="8229600" cy="1311128"/>
          </a:xfrm>
        </p:spPr>
        <p:txBody>
          <a:bodyPr>
            <a:spAutoFit/>
          </a:bodyPr>
          <a:lstStyle/>
          <a:p>
            <a:r>
              <a:rPr lang="en-IN" altLang="en-US" dirty="0"/>
              <a:t>How Information Systems Improve Quality</a:t>
            </a:r>
            <a:endParaRPr lang="en-US" sz="2800" dirty="0"/>
          </a:p>
        </p:txBody>
      </p:sp>
      <p:sp>
        <p:nvSpPr>
          <p:cNvPr id="5" name="Content Placeholder 4"/>
          <p:cNvSpPr>
            <a:spLocks noGrp="1"/>
          </p:cNvSpPr>
          <p:nvPr>
            <p:ph idx="1"/>
          </p:nvPr>
        </p:nvSpPr>
        <p:spPr>
          <a:xfrm>
            <a:off x="1981200" y="1828801"/>
            <a:ext cx="8229600" cy="3873881"/>
          </a:xfrm>
        </p:spPr>
        <p:txBody>
          <a:bodyPr>
            <a:spAutoFit/>
          </a:bodyPr>
          <a:lstStyle/>
          <a:p>
            <a:pPr indent="-255600"/>
            <a:r>
              <a:rPr lang="en-IN" sz="2800" dirty="0"/>
              <a:t>Reduce cycle time and simplify production</a:t>
            </a:r>
          </a:p>
          <a:p>
            <a:pPr lvl="1" indent="-255600"/>
            <a:r>
              <a:rPr lang="en-US" dirty="0"/>
              <a:t>Shorter cycle times mean that problems are caught earlier in the process</a:t>
            </a:r>
            <a:endParaRPr lang="en-IN" sz="2600" dirty="0"/>
          </a:p>
          <a:p>
            <a:pPr indent="-255600"/>
            <a:r>
              <a:rPr lang="en-IN" sz="2800" dirty="0"/>
              <a:t>Benchmark: </a:t>
            </a:r>
            <a:r>
              <a:rPr lang="en-US" dirty="0"/>
              <a:t>Determine how the company stand up against its competitors </a:t>
            </a:r>
            <a:endParaRPr lang="en-IN" sz="2800" dirty="0"/>
          </a:p>
          <a:p>
            <a:pPr indent="-255600"/>
            <a:r>
              <a:rPr lang="en-IN" sz="2800" dirty="0"/>
              <a:t>Use customer demands to improve products and services</a:t>
            </a:r>
          </a:p>
          <a:p>
            <a:pPr indent="-255600"/>
            <a:r>
              <a:rPr lang="en-IN" sz="2800" dirty="0"/>
              <a:t>Improve design quality and precision</a:t>
            </a:r>
          </a:p>
          <a:p>
            <a:pPr lvl="1" indent="-255600"/>
            <a:r>
              <a:rPr lang="en-IN" sz="2800" dirty="0"/>
              <a:t>Computer-aided design (</a:t>
            </a:r>
            <a:r>
              <a:rPr lang="en-IN" sz="2800" spc="-300" dirty="0">
                <a:cs typeface="Arial"/>
              </a:rPr>
              <a:t>C A D</a:t>
            </a:r>
            <a:r>
              <a:rPr lang="en-IN" sz="2800" dirty="0"/>
              <a:t>) systems</a:t>
            </a:r>
          </a:p>
        </p:txBody>
      </p:sp>
    </p:spTree>
    <p:extLst>
      <p:ext uri="{BB962C8B-B14F-4D97-AF65-F5344CB8AC3E}">
        <p14:creationId xmlns:p14="http://schemas.microsoft.com/office/powerpoint/2010/main" val="195061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6109"/>
            <a:ext cx="8229600" cy="1311128"/>
          </a:xfrm>
        </p:spPr>
        <p:txBody>
          <a:bodyPr>
            <a:spAutoFit/>
          </a:bodyPr>
          <a:lstStyle/>
          <a:p>
            <a:r>
              <a:rPr lang="en-IN" altLang="en-US" dirty="0"/>
              <a:t>What is Business Process Management (</a:t>
            </a:r>
            <a:r>
              <a:rPr lang="en-IN" altLang="en-US" spc="-450" dirty="0"/>
              <a:t>B P M </a:t>
            </a:r>
            <a:r>
              <a:rPr lang="en-IN" altLang="en-US" dirty="0"/>
              <a:t>)?</a:t>
            </a:r>
            <a:endParaRPr lang="en-US" sz="2800" dirty="0"/>
          </a:p>
        </p:txBody>
      </p:sp>
      <p:sp>
        <p:nvSpPr>
          <p:cNvPr id="5" name="Content Placeholder 4"/>
          <p:cNvSpPr>
            <a:spLocks noGrp="1"/>
          </p:cNvSpPr>
          <p:nvPr>
            <p:ph idx="1"/>
          </p:nvPr>
        </p:nvSpPr>
        <p:spPr>
          <a:xfrm>
            <a:off x="1981200" y="1828800"/>
            <a:ext cx="8229600" cy="4223720"/>
          </a:xfrm>
        </p:spPr>
        <p:txBody>
          <a:bodyPr>
            <a:spAutoFit/>
          </a:bodyPr>
          <a:lstStyle/>
          <a:p>
            <a:pPr indent="-255600"/>
            <a:r>
              <a:rPr lang="en-IN" sz="2800" dirty="0"/>
              <a:t>Technology alone is often not enough to improve business</a:t>
            </a:r>
          </a:p>
          <a:p>
            <a:pPr indent="-255600"/>
            <a:r>
              <a:rPr lang="en-IN" sz="2800" dirty="0"/>
              <a:t>Organizational changes often necessary</a:t>
            </a:r>
          </a:p>
          <a:p>
            <a:pPr lvl="1" indent="-255600"/>
            <a:r>
              <a:rPr lang="en-IN" sz="2800" dirty="0"/>
              <a:t>Minor changes in work habits</a:t>
            </a:r>
          </a:p>
          <a:p>
            <a:pPr lvl="1" indent="-255600"/>
            <a:r>
              <a:rPr lang="en-IN" sz="2800" dirty="0"/>
              <a:t>Redesigning entire business processes</a:t>
            </a:r>
          </a:p>
          <a:p>
            <a:pPr indent="-255600"/>
            <a:r>
              <a:rPr lang="en-IN" sz="2800" dirty="0"/>
              <a:t>Aims to continuously improve processes</a:t>
            </a:r>
          </a:p>
          <a:p>
            <a:pPr indent="-255600"/>
            <a:r>
              <a:rPr lang="en-IN" sz="2800" dirty="0"/>
              <a:t>Uses variety of tools and methodologies to</a:t>
            </a:r>
          </a:p>
          <a:p>
            <a:pPr lvl="1" indent="-255600"/>
            <a:r>
              <a:rPr lang="en-IN" sz="2800" dirty="0"/>
              <a:t>Understand existing processes</a:t>
            </a:r>
          </a:p>
          <a:p>
            <a:pPr lvl="1" indent="-255600"/>
            <a:r>
              <a:rPr lang="en-IN" sz="2800" dirty="0"/>
              <a:t>Design and optimize new processes</a:t>
            </a:r>
          </a:p>
        </p:txBody>
      </p:sp>
    </p:spTree>
    <p:extLst>
      <p:ext uri="{BB962C8B-B14F-4D97-AF65-F5344CB8AC3E}">
        <p14:creationId xmlns:p14="http://schemas.microsoft.com/office/powerpoint/2010/main" val="314661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Steps in </a:t>
            </a:r>
            <a:r>
              <a:rPr lang="en-IN" altLang="en-US" spc="-450" dirty="0"/>
              <a:t>B P M</a:t>
            </a:r>
            <a:endParaRPr lang="en-US" sz="2800" spc="-450" dirty="0"/>
          </a:p>
        </p:txBody>
      </p:sp>
      <p:sp>
        <p:nvSpPr>
          <p:cNvPr id="5" name="Content Placeholder 4"/>
          <p:cNvSpPr>
            <a:spLocks noGrp="1"/>
          </p:cNvSpPr>
          <p:nvPr>
            <p:ph idx="1"/>
          </p:nvPr>
        </p:nvSpPr>
        <p:spPr>
          <a:xfrm>
            <a:off x="1981200" y="1295393"/>
            <a:ext cx="8229600" cy="2544286"/>
          </a:xfrm>
        </p:spPr>
        <p:txBody>
          <a:bodyPr>
            <a:spAutoFit/>
          </a:bodyPr>
          <a:lstStyle/>
          <a:p>
            <a:pPr marL="457632" indent="-457200">
              <a:buFont typeface="+mj-lt"/>
              <a:buAutoNum type="arabicPeriod"/>
            </a:pPr>
            <a:r>
              <a:rPr lang="en-IN" sz="2800" dirty="0"/>
              <a:t>Identify processes for change</a:t>
            </a:r>
          </a:p>
          <a:p>
            <a:pPr marL="457632" indent="-457200">
              <a:buFont typeface="+mj-lt"/>
              <a:buAutoNum type="arabicPeriod"/>
            </a:pPr>
            <a:r>
              <a:rPr lang="en-IN" sz="2800" dirty="0" err="1"/>
              <a:t>Analyze</a:t>
            </a:r>
            <a:r>
              <a:rPr lang="en-IN" sz="2800" dirty="0"/>
              <a:t> existing processes</a:t>
            </a:r>
          </a:p>
          <a:p>
            <a:pPr marL="457632" indent="-457200">
              <a:buFont typeface="+mj-lt"/>
              <a:buAutoNum type="arabicPeriod"/>
            </a:pPr>
            <a:r>
              <a:rPr lang="en-IN" sz="2800" dirty="0"/>
              <a:t>Design new process</a:t>
            </a:r>
          </a:p>
          <a:p>
            <a:pPr marL="457632" indent="-457200">
              <a:buFont typeface="+mj-lt"/>
              <a:buAutoNum type="arabicPeriod"/>
            </a:pPr>
            <a:r>
              <a:rPr lang="en-IN" sz="2800" dirty="0"/>
              <a:t>Implement new process</a:t>
            </a:r>
          </a:p>
          <a:p>
            <a:pPr marL="457632" indent="-457200">
              <a:buFont typeface="+mj-lt"/>
              <a:buAutoNum type="arabicPeriod"/>
            </a:pPr>
            <a:r>
              <a:rPr lang="en-IN" sz="2800" dirty="0"/>
              <a:t>Continuous measurement</a:t>
            </a:r>
          </a:p>
        </p:txBody>
      </p:sp>
    </p:spTree>
    <p:extLst>
      <p:ext uri="{BB962C8B-B14F-4D97-AF65-F5344CB8AC3E}">
        <p14:creationId xmlns:p14="http://schemas.microsoft.com/office/powerpoint/2010/main" val="2039704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13766"/>
            <a:ext cx="8229600" cy="1920526"/>
          </a:xfrm>
        </p:spPr>
        <p:txBody>
          <a:bodyPr>
            <a:spAutoFit/>
          </a:bodyPr>
          <a:lstStyle/>
          <a:p>
            <a:r>
              <a:rPr lang="en-IN" altLang="en-US" dirty="0"/>
              <a:t>Figure 3.6 As-Is Business Process for Purchasing a Book from a Physical Bookstore</a:t>
            </a:r>
            <a:endParaRPr lang="en-US" sz="2800" dirty="0"/>
          </a:p>
        </p:txBody>
      </p:sp>
      <p:pic>
        <p:nvPicPr>
          <p:cNvPr id="6" name="Picture 5" descr="A flow diagram shows the as-is business process for purchasing a book from a physical bookstore. The process is as follows. The Customer Goes to bookstore, Searches shelves, asks question of is Book available. If yes, proceed as follows. Purchase a book and Take book home. If no, proceed as follows. The Clerk Searches. If found, purchase the book. If not found, inquire about ordering. Question if book Able to be ordered? If yes, proceed as follows. The Clerk Places order. Receive the book. Notify the customer. The Customer Returns to the store. Purchases the book. Takes the book home. If the answer is no, go to another store."/>
          <p:cNvPicPr>
            <a:picLocks noChangeAspect="1"/>
          </p:cNvPicPr>
          <p:nvPr/>
        </p:nvPicPr>
        <p:blipFill rotWithShape="1">
          <a:blip r:embed="rId3" cstate="screen">
            <a:extLst>
              <a:ext uri="{28A0092B-C50C-407E-A947-70E740481C1C}">
                <a14:useLocalDpi xmlns:a14="http://schemas.microsoft.com/office/drawing/2010/main"/>
              </a:ext>
            </a:extLst>
          </a:blip>
          <a:srcRect b="2938"/>
          <a:stretch/>
        </p:blipFill>
        <p:spPr>
          <a:xfrm>
            <a:off x="2158467" y="2187447"/>
            <a:ext cx="7886323" cy="4200124"/>
          </a:xfrm>
          <a:prstGeom prst="rect">
            <a:avLst/>
          </a:prstGeom>
        </p:spPr>
      </p:pic>
    </p:spTree>
    <p:extLst>
      <p:ext uri="{BB962C8B-B14F-4D97-AF65-F5344CB8AC3E}">
        <p14:creationId xmlns:p14="http://schemas.microsoft.com/office/powerpoint/2010/main" val="3576345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43013"/>
            <a:ext cx="8229600" cy="1311128"/>
          </a:xfrm>
        </p:spPr>
        <p:txBody>
          <a:bodyPr>
            <a:spAutoFit/>
          </a:bodyPr>
          <a:lstStyle/>
          <a:p>
            <a:r>
              <a:rPr lang="en-IN" altLang="en-US" dirty="0"/>
              <a:t>Figure 3.7 Redesigned Process for Purchasing a Book Online</a:t>
            </a:r>
            <a:endParaRPr lang="en-US" sz="2800" dirty="0"/>
          </a:p>
        </p:txBody>
      </p:sp>
      <p:pic>
        <p:nvPicPr>
          <p:cNvPr id="5" name="Picture 4" descr="A flowchart shows the redesigned process for purchasing a book using the Internet. The process is as follows. Access an online bookstore, search a catalog online, ask question of is Book available. If yes, proceed as follows. Enter an order and payment data, and Receive book in mail. If no, proceed as follows. Select an other online bookstore, and Search online catalog."/>
          <p:cNvPicPr>
            <a:picLocks noChangeAspect="1"/>
          </p:cNvPicPr>
          <p:nvPr/>
        </p:nvPicPr>
        <p:blipFill rotWithShape="1">
          <a:blip r:embed="rId3" cstate="screen">
            <a:extLst>
              <a:ext uri="{28A0092B-C50C-407E-A947-70E740481C1C}">
                <a14:useLocalDpi xmlns:a14="http://schemas.microsoft.com/office/drawing/2010/main"/>
              </a:ext>
            </a:extLst>
          </a:blip>
          <a:srcRect b="5791"/>
          <a:stretch/>
        </p:blipFill>
        <p:spPr>
          <a:xfrm>
            <a:off x="2000735" y="2158549"/>
            <a:ext cx="8172030" cy="2327188"/>
          </a:xfrm>
          <a:prstGeom prst="rect">
            <a:avLst/>
          </a:prstGeom>
        </p:spPr>
      </p:pic>
    </p:spTree>
    <p:extLst>
      <p:ext uri="{BB962C8B-B14F-4D97-AF65-F5344CB8AC3E}">
        <p14:creationId xmlns:p14="http://schemas.microsoft.com/office/powerpoint/2010/main" val="323594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US" altLang="en-US" dirty="0"/>
              <a:t>Porter’s Competitive Forces Model</a:t>
            </a:r>
            <a:endParaRPr lang="en-US" sz="2800" dirty="0"/>
          </a:p>
        </p:txBody>
      </p:sp>
      <p:sp>
        <p:nvSpPr>
          <p:cNvPr id="5" name="Content Placeholder 4"/>
          <p:cNvSpPr>
            <a:spLocks noGrp="1"/>
          </p:cNvSpPr>
          <p:nvPr>
            <p:ph idx="1"/>
          </p:nvPr>
        </p:nvSpPr>
        <p:spPr>
          <a:xfrm>
            <a:off x="1981200" y="1788693"/>
            <a:ext cx="8229600" cy="3643562"/>
          </a:xfrm>
        </p:spPr>
        <p:txBody>
          <a:bodyPr>
            <a:spAutoFit/>
          </a:bodyPr>
          <a:lstStyle/>
          <a:p>
            <a:pPr indent="-255600"/>
            <a:r>
              <a:rPr lang="en-US" sz="2800" dirty="0"/>
              <a:t>Porter’s model is all about the firm’s general business environment</a:t>
            </a:r>
            <a:endParaRPr lang="en-IN" sz="2800" dirty="0"/>
          </a:p>
          <a:p>
            <a:pPr indent="-255600"/>
            <a:r>
              <a:rPr lang="en-IN" sz="2800" dirty="0"/>
              <a:t>Five competitive forces shape fate of firm</a:t>
            </a:r>
          </a:p>
          <a:p>
            <a:pPr lvl="1" indent="-255600"/>
            <a:r>
              <a:rPr lang="en-IN" sz="2800" dirty="0"/>
              <a:t>Traditional competitors</a:t>
            </a:r>
          </a:p>
          <a:p>
            <a:pPr lvl="1" indent="-255600"/>
            <a:r>
              <a:rPr lang="en-IN" sz="2800" dirty="0"/>
              <a:t>New market entrants</a:t>
            </a:r>
          </a:p>
          <a:p>
            <a:pPr lvl="1" indent="-255600"/>
            <a:r>
              <a:rPr lang="en-IN" sz="2800" dirty="0"/>
              <a:t>Substitute products and services</a:t>
            </a:r>
          </a:p>
          <a:p>
            <a:pPr lvl="1" indent="-255600"/>
            <a:r>
              <a:rPr lang="en-IN" sz="2800" dirty="0"/>
              <a:t>Customers</a:t>
            </a:r>
          </a:p>
          <a:p>
            <a:pPr lvl="1" indent="-255600"/>
            <a:r>
              <a:rPr lang="en-IN" sz="2800" dirty="0"/>
              <a:t>Suppliers</a:t>
            </a:r>
          </a:p>
        </p:txBody>
      </p:sp>
    </p:spTree>
    <p:extLst>
      <p:ext uri="{BB962C8B-B14F-4D97-AF65-F5344CB8AC3E}">
        <p14:creationId xmlns:p14="http://schemas.microsoft.com/office/powerpoint/2010/main" val="554703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Business Process Reengineering</a:t>
            </a:r>
            <a:endParaRPr lang="en-US" sz="2800" spc="-250" dirty="0"/>
          </a:p>
        </p:txBody>
      </p:sp>
      <p:sp>
        <p:nvSpPr>
          <p:cNvPr id="5" name="Content Placeholder 4"/>
          <p:cNvSpPr>
            <a:spLocks noGrp="1"/>
          </p:cNvSpPr>
          <p:nvPr>
            <p:ph idx="1"/>
          </p:nvPr>
        </p:nvSpPr>
        <p:spPr>
          <a:xfrm>
            <a:off x="1981200" y="1295392"/>
            <a:ext cx="8229600" cy="3191643"/>
          </a:xfrm>
        </p:spPr>
        <p:txBody>
          <a:bodyPr>
            <a:spAutoFit/>
          </a:bodyPr>
          <a:lstStyle/>
          <a:p>
            <a:pPr marL="457632" indent="-457200"/>
            <a:r>
              <a:rPr lang="en-IN" sz="2800" dirty="0"/>
              <a:t>A radical form of fast change</a:t>
            </a:r>
          </a:p>
          <a:p>
            <a:pPr marL="457632" indent="-457200"/>
            <a:r>
              <a:rPr lang="en-IN" sz="2800" dirty="0"/>
              <a:t>Not continuous improvement, but elimination of old processes, replacement with new processes, in a brief time period</a:t>
            </a:r>
          </a:p>
          <a:p>
            <a:pPr marL="457632" indent="-457200"/>
            <a:r>
              <a:rPr lang="en-IN" sz="2800" dirty="0"/>
              <a:t>Can produce dramatic gains in productivity</a:t>
            </a:r>
          </a:p>
          <a:p>
            <a:pPr marL="457632" indent="-457200"/>
            <a:r>
              <a:rPr lang="en-IN" sz="2800" dirty="0"/>
              <a:t>Can produce more organizational resistance to change</a:t>
            </a:r>
          </a:p>
        </p:txBody>
      </p:sp>
    </p:spTree>
    <p:extLst>
      <p:ext uri="{BB962C8B-B14F-4D97-AF65-F5344CB8AC3E}">
        <p14:creationId xmlns:p14="http://schemas.microsoft.com/office/powerpoint/2010/main" val="30478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43013"/>
            <a:ext cx="8229600" cy="1311128"/>
          </a:xfrm>
        </p:spPr>
        <p:txBody>
          <a:bodyPr>
            <a:spAutoFit/>
          </a:bodyPr>
          <a:lstStyle/>
          <a:p>
            <a:r>
              <a:rPr lang="fr-FR" altLang="en-US" dirty="0"/>
              <a:t>Figure 3.1 </a:t>
            </a:r>
            <a:r>
              <a:rPr lang="fr-FR" altLang="en-US" dirty="0" err="1"/>
              <a:t>Porter’s</a:t>
            </a:r>
            <a:r>
              <a:rPr lang="fr-FR" altLang="en-US" dirty="0"/>
              <a:t> </a:t>
            </a:r>
            <a:r>
              <a:rPr lang="fr-FR" altLang="en-US" dirty="0" err="1"/>
              <a:t>Competitive</a:t>
            </a:r>
            <a:r>
              <a:rPr lang="fr-FR" altLang="en-US" dirty="0"/>
              <a:t> Forces Model</a:t>
            </a:r>
            <a:endParaRPr lang="en-US" sz="2800" dirty="0"/>
          </a:p>
        </p:txBody>
      </p:sp>
      <p:pic>
        <p:nvPicPr>
          <p:cNvPr id="5" name="Picture 4" descr="A diagram shows Porter’s competitive forces model. The diagram shows two circles labeled The Firm and Competitors, with a two-way arrow between them. These circles are embedded in a larger circle, which is surrounded by four rectangles labeled as follows New market entrants, Substitute products, Suppliers, and Customers."/>
          <p:cNvPicPr>
            <a:picLocks noChangeAspect="1"/>
          </p:cNvPicPr>
          <p:nvPr/>
        </p:nvPicPr>
        <p:blipFill rotWithShape="1">
          <a:blip r:embed="rId3" cstate="screen">
            <a:extLst>
              <a:ext uri="{28A0092B-C50C-407E-A947-70E740481C1C}">
                <a14:useLocalDpi xmlns:a14="http://schemas.microsoft.com/office/drawing/2010/main"/>
              </a:ext>
            </a:extLst>
          </a:blip>
          <a:srcRect b="5689"/>
          <a:stretch/>
        </p:blipFill>
        <p:spPr>
          <a:xfrm>
            <a:off x="1997137" y="2154725"/>
            <a:ext cx="8172030" cy="3641054"/>
          </a:xfrm>
          <a:prstGeom prst="rect">
            <a:avLst/>
          </a:prstGeom>
        </p:spPr>
      </p:pic>
    </p:spTree>
    <p:extLst>
      <p:ext uri="{BB962C8B-B14F-4D97-AF65-F5344CB8AC3E}">
        <p14:creationId xmlns:p14="http://schemas.microsoft.com/office/powerpoint/2010/main" val="174057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62296"/>
            <a:ext cx="8229600" cy="1698927"/>
          </a:xfrm>
        </p:spPr>
        <p:txBody>
          <a:bodyPr>
            <a:spAutoFit/>
          </a:bodyPr>
          <a:lstStyle/>
          <a:p>
            <a:r>
              <a:rPr lang="en-IN" altLang="en-US" dirty="0"/>
              <a:t>Information System Strategies for Dealing with Competitive Forces        </a:t>
            </a:r>
            <a:r>
              <a:rPr lang="en-IN" altLang="en-US" sz="2800" dirty="0"/>
              <a:t>(1 of 5)</a:t>
            </a:r>
            <a:endParaRPr lang="en-US" sz="2800" dirty="0"/>
          </a:p>
        </p:txBody>
      </p:sp>
      <p:sp>
        <p:nvSpPr>
          <p:cNvPr id="5" name="Content Placeholder 4"/>
          <p:cNvSpPr>
            <a:spLocks noGrp="1"/>
          </p:cNvSpPr>
          <p:nvPr>
            <p:ph idx="1"/>
          </p:nvPr>
        </p:nvSpPr>
        <p:spPr>
          <a:xfrm>
            <a:off x="1981200" y="2363956"/>
            <a:ext cx="8229600" cy="3127523"/>
          </a:xfrm>
        </p:spPr>
        <p:txBody>
          <a:bodyPr>
            <a:spAutoFit/>
          </a:bodyPr>
          <a:lstStyle/>
          <a:p>
            <a:r>
              <a:rPr lang="en-IN" altLang="en-US" sz="2800" b="1" dirty="0"/>
              <a:t>Basic strategy: Align </a:t>
            </a:r>
            <a:r>
              <a:rPr lang="en-IN" altLang="en-US" sz="2800" b="1" spc="-300" dirty="0">
                <a:cs typeface="Arial"/>
              </a:rPr>
              <a:t>I T</a:t>
            </a:r>
            <a:r>
              <a:rPr lang="en-IN" altLang="en-US" sz="2800" b="1" dirty="0"/>
              <a:t> with business objectives</a:t>
            </a:r>
          </a:p>
          <a:p>
            <a:pPr lvl="1"/>
            <a:r>
              <a:rPr lang="en-IN" altLang="en-US" sz="2800" dirty="0"/>
              <a:t>Identify business goals and strategies</a:t>
            </a:r>
          </a:p>
          <a:p>
            <a:pPr lvl="1"/>
            <a:r>
              <a:rPr lang="en-IN" altLang="en-US" sz="2800" dirty="0"/>
              <a:t>Break strategic goals into concrete activities and processes</a:t>
            </a:r>
          </a:p>
          <a:p>
            <a:pPr lvl="1"/>
            <a:r>
              <a:rPr lang="en-IN" altLang="en-US" sz="2800" dirty="0"/>
              <a:t>Identify metrics for measuring progress</a:t>
            </a:r>
          </a:p>
          <a:p>
            <a:pPr lvl="1"/>
            <a:r>
              <a:rPr lang="en-IN" altLang="en-US" sz="2800" dirty="0"/>
              <a:t>Determine how </a:t>
            </a:r>
            <a:r>
              <a:rPr lang="en-IN" altLang="en-US" sz="2800" spc="-300" dirty="0">
                <a:cs typeface="Arial"/>
              </a:rPr>
              <a:t>I T</a:t>
            </a:r>
            <a:r>
              <a:rPr lang="en-IN" altLang="en-US" sz="2800" dirty="0"/>
              <a:t> can help achieve business goals</a:t>
            </a:r>
          </a:p>
          <a:p>
            <a:pPr lvl="1"/>
            <a:r>
              <a:rPr lang="en-IN" altLang="en-US" sz="2800" dirty="0"/>
              <a:t>Measure actual performance</a:t>
            </a:r>
          </a:p>
        </p:txBody>
      </p:sp>
    </p:spTree>
    <p:extLst>
      <p:ext uri="{BB962C8B-B14F-4D97-AF65-F5344CB8AC3E}">
        <p14:creationId xmlns:p14="http://schemas.microsoft.com/office/powerpoint/2010/main" val="288621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62296"/>
            <a:ext cx="8229600" cy="1698927"/>
          </a:xfrm>
        </p:spPr>
        <p:txBody>
          <a:bodyPr>
            <a:spAutoFit/>
          </a:bodyPr>
          <a:lstStyle/>
          <a:p>
            <a:r>
              <a:rPr lang="en-IN" altLang="en-US" dirty="0"/>
              <a:t>Information System Strategies for Dealing with Competitive Forces        </a:t>
            </a:r>
            <a:r>
              <a:rPr lang="en-IN" altLang="en-US" sz="2800" dirty="0"/>
              <a:t>(2 of 5)</a:t>
            </a:r>
            <a:endParaRPr lang="en-US" sz="2800" dirty="0"/>
          </a:p>
        </p:txBody>
      </p:sp>
      <p:sp>
        <p:nvSpPr>
          <p:cNvPr id="5" name="Content Placeholder 4"/>
          <p:cNvSpPr>
            <a:spLocks noGrp="1"/>
          </p:cNvSpPr>
          <p:nvPr>
            <p:ph idx="1"/>
          </p:nvPr>
        </p:nvSpPr>
        <p:spPr>
          <a:xfrm>
            <a:off x="1981200" y="2362201"/>
            <a:ext cx="8229600" cy="4290918"/>
          </a:xfrm>
        </p:spPr>
        <p:txBody>
          <a:bodyPr>
            <a:spAutoFit/>
          </a:bodyPr>
          <a:lstStyle/>
          <a:p>
            <a:r>
              <a:rPr lang="en-IN" altLang="en-US" sz="2800" b="1" dirty="0"/>
              <a:t>Low-cost leadership</a:t>
            </a:r>
          </a:p>
          <a:p>
            <a:pPr lvl="1"/>
            <a:r>
              <a:rPr lang="en-IN" altLang="en-US" sz="2800" dirty="0"/>
              <a:t>Use information systems to achieve the lowest operational costs and the lowest prices</a:t>
            </a:r>
          </a:p>
          <a:p>
            <a:pPr lvl="1"/>
            <a:r>
              <a:rPr lang="en-IN" altLang="en-US" sz="2800" dirty="0"/>
              <a:t>E.g. </a:t>
            </a:r>
            <a:r>
              <a:rPr lang="en-IN" altLang="en-US" sz="2800" dirty="0" err="1"/>
              <a:t>Walmart</a:t>
            </a:r>
            <a:endParaRPr lang="en-IN" altLang="en-US" sz="2800" dirty="0"/>
          </a:p>
          <a:p>
            <a:pPr lvl="2"/>
            <a:r>
              <a:rPr lang="en-IN" altLang="en-US" sz="2800" dirty="0"/>
              <a:t>Inventory replenishment system sends orders to suppliers when purchase recorded at cash register</a:t>
            </a:r>
          </a:p>
          <a:p>
            <a:pPr lvl="2"/>
            <a:r>
              <a:rPr lang="en-IN" altLang="en-US" sz="2800" dirty="0"/>
              <a:t>Minimizes inventory at warehouses, operating costs</a:t>
            </a:r>
          </a:p>
          <a:p>
            <a:pPr lvl="2"/>
            <a:r>
              <a:rPr lang="en-IN" altLang="en-US" sz="2800" dirty="0"/>
              <a:t>Efficient customer response system</a:t>
            </a:r>
          </a:p>
        </p:txBody>
      </p:sp>
    </p:spTree>
    <p:extLst>
      <p:ext uri="{BB962C8B-B14F-4D97-AF65-F5344CB8AC3E}">
        <p14:creationId xmlns:p14="http://schemas.microsoft.com/office/powerpoint/2010/main" val="194398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62296"/>
            <a:ext cx="8229600" cy="1698927"/>
          </a:xfrm>
        </p:spPr>
        <p:txBody>
          <a:bodyPr>
            <a:spAutoFit/>
          </a:bodyPr>
          <a:lstStyle/>
          <a:p>
            <a:r>
              <a:rPr lang="en-IN" altLang="en-US" dirty="0"/>
              <a:t>Information System Strategies for Dealing with Competitive Forces         </a:t>
            </a:r>
            <a:r>
              <a:rPr lang="en-IN" altLang="en-US" sz="2800" dirty="0"/>
              <a:t>(3 of 5)</a:t>
            </a:r>
            <a:endParaRPr lang="en-US" sz="2800" dirty="0"/>
          </a:p>
        </p:txBody>
      </p:sp>
      <p:sp>
        <p:nvSpPr>
          <p:cNvPr id="5" name="Content Placeholder 4"/>
          <p:cNvSpPr>
            <a:spLocks noGrp="1"/>
          </p:cNvSpPr>
          <p:nvPr>
            <p:ph idx="1"/>
          </p:nvPr>
        </p:nvSpPr>
        <p:spPr>
          <a:xfrm>
            <a:off x="1981200" y="2362201"/>
            <a:ext cx="9039726" cy="2999283"/>
          </a:xfrm>
        </p:spPr>
        <p:txBody>
          <a:bodyPr wrap="square">
            <a:spAutoFit/>
          </a:bodyPr>
          <a:lstStyle/>
          <a:p>
            <a:r>
              <a:rPr lang="en-IN" altLang="en-US" sz="2800" b="1" dirty="0"/>
              <a:t>Product differentiation</a:t>
            </a:r>
          </a:p>
          <a:p>
            <a:pPr lvl="1"/>
            <a:r>
              <a:rPr lang="en-IN" altLang="en-US" sz="2800" dirty="0"/>
              <a:t>Use information systems to </a:t>
            </a:r>
            <a:r>
              <a:rPr lang="en-IN" altLang="en-US" sz="2800" b="1" dirty="0"/>
              <a:t>enable new products and services</a:t>
            </a:r>
            <a:r>
              <a:rPr lang="en-IN" altLang="en-US" sz="2800" dirty="0"/>
              <a:t>, or greatly </a:t>
            </a:r>
            <a:r>
              <a:rPr lang="en-IN" altLang="en-US" sz="2800" b="1" dirty="0"/>
              <a:t>change the customer convenience in using your existing products and services</a:t>
            </a:r>
          </a:p>
          <a:p>
            <a:pPr lvl="1"/>
            <a:r>
              <a:rPr lang="en-IN" altLang="en-US" sz="2800" dirty="0"/>
              <a:t>E.g., Google's continuous innovations, Apple's </a:t>
            </a:r>
            <a:r>
              <a:rPr lang="en-IN" altLang="en-US" sz="2800" spc="-250" dirty="0" err="1"/>
              <a:t>i</a:t>
            </a:r>
            <a:r>
              <a:rPr lang="en-IN" altLang="en-US" sz="2800" spc="-250" dirty="0"/>
              <a:t> P</a:t>
            </a:r>
            <a:r>
              <a:rPr lang="en-IN" altLang="en-US" sz="2800" dirty="0"/>
              <a:t>hone</a:t>
            </a:r>
          </a:p>
          <a:p>
            <a:pPr lvl="1"/>
            <a:r>
              <a:rPr lang="en-IN" altLang="en-US" sz="2800" dirty="0"/>
              <a:t>Use information systems to customize, personalize products to fit specifications of individual consumers</a:t>
            </a:r>
          </a:p>
        </p:txBody>
      </p:sp>
    </p:spTree>
    <p:extLst>
      <p:ext uri="{BB962C8B-B14F-4D97-AF65-F5344CB8AC3E}">
        <p14:creationId xmlns:p14="http://schemas.microsoft.com/office/powerpoint/2010/main" val="248304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62296"/>
            <a:ext cx="8229600" cy="1698927"/>
          </a:xfrm>
        </p:spPr>
        <p:txBody>
          <a:bodyPr>
            <a:spAutoFit/>
          </a:bodyPr>
          <a:lstStyle/>
          <a:p>
            <a:r>
              <a:rPr lang="en-IN" altLang="en-US" dirty="0"/>
              <a:t>Information System Strategies for Dealing with Competitive Forces       </a:t>
            </a:r>
            <a:r>
              <a:rPr lang="en-IN" altLang="en-US" sz="2800" dirty="0"/>
              <a:t>(4 of 5)</a:t>
            </a:r>
            <a:endParaRPr lang="en-US" sz="2800" dirty="0"/>
          </a:p>
        </p:txBody>
      </p:sp>
      <p:sp>
        <p:nvSpPr>
          <p:cNvPr id="5" name="Content Placeholder 4"/>
          <p:cNvSpPr>
            <a:spLocks noGrp="1"/>
          </p:cNvSpPr>
          <p:nvPr>
            <p:ph idx="1"/>
          </p:nvPr>
        </p:nvSpPr>
        <p:spPr>
          <a:xfrm>
            <a:off x="1981200" y="2286000"/>
            <a:ext cx="8229600" cy="4290918"/>
          </a:xfrm>
        </p:spPr>
        <p:txBody>
          <a:bodyPr>
            <a:spAutoFit/>
          </a:bodyPr>
          <a:lstStyle/>
          <a:p>
            <a:r>
              <a:rPr lang="en-IN" altLang="en-US" sz="2800" b="1" dirty="0"/>
              <a:t>Focus on market niche</a:t>
            </a:r>
          </a:p>
          <a:p>
            <a:pPr lvl="1"/>
            <a:r>
              <a:rPr lang="en-IN" altLang="en-US" sz="2800" dirty="0"/>
              <a:t>Use information systems to enable specific market focus, and serve narrow target market better than competitors.</a:t>
            </a:r>
          </a:p>
          <a:p>
            <a:pPr lvl="2"/>
            <a:r>
              <a:rPr lang="en-IN" altLang="en-US" sz="2800" dirty="0" err="1"/>
              <a:t>Analyzes</a:t>
            </a:r>
            <a:r>
              <a:rPr lang="en-IN" altLang="en-US" sz="2800" dirty="0"/>
              <a:t> customer buying habits, preferences</a:t>
            </a:r>
          </a:p>
          <a:p>
            <a:pPr lvl="2"/>
            <a:r>
              <a:rPr lang="en-IN" altLang="en-US" sz="2800" dirty="0"/>
              <a:t>Advertising pitches to smaller and smaller target markets</a:t>
            </a:r>
          </a:p>
          <a:p>
            <a:pPr lvl="1"/>
            <a:r>
              <a:rPr lang="en-IN" altLang="en-US" sz="2800" dirty="0"/>
              <a:t>E.g., Hilton Hotel’s </a:t>
            </a:r>
            <a:r>
              <a:rPr lang="en-IN" altLang="en-US" sz="2800" dirty="0">
                <a:cs typeface="Arial"/>
              </a:rPr>
              <a:t>On</a:t>
            </a:r>
            <a:r>
              <a:rPr lang="en-IN" altLang="en-US" sz="900" dirty="0">
                <a:cs typeface="Arial"/>
              </a:rPr>
              <a:t> </a:t>
            </a:r>
            <a:r>
              <a:rPr lang="en-IN" altLang="en-US" sz="2800" dirty="0">
                <a:cs typeface="Arial"/>
              </a:rPr>
              <a:t>Q</a:t>
            </a:r>
            <a:r>
              <a:rPr lang="en-IN" altLang="en-US" sz="2800" dirty="0"/>
              <a:t> System</a:t>
            </a:r>
          </a:p>
          <a:p>
            <a:pPr lvl="2"/>
            <a:r>
              <a:rPr lang="en-IN" altLang="en-US" sz="2800" dirty="0" err="1"/>
              <a:t>Analyzes</a:t>
            </a:r>
            <a:r>
              <a:rPr lang="en-IN" altLang="en-US" sz="2800" dirty="0"/>
              <a:t> data collected on guests to determine preferences and guest's profitability</a:t>
            </a:r>
          </a:p>
        </p:txBody>
      </p:sp>
    </p:spTree>
    <p:extLst>
      <p:ext uri="{BB962C8B-B14F-4D97-AF65-F5344CB8AC3E}">
        <p14:creationId xmlns:p14="http://schemas.microsoft.com/office/powerpoint/2010/main" val="156398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62296"/>
            <a:ext cx="8229600" cy="1698927"/>
          </a:xfrm>
        </p:spPr>
        <p:txBody>
          <a:bodyPr>
            <a:spAutoFit/>
          </a:bodyPr>
          <a:lstStyle/>
          <a:p>
            <a:r>
              <a:rPr lang="en-IN" altLang="en-US" dirty="0"/>
              <a:t>Information System Strategies for Dealing with Competitive Forces       </a:t>
            </a:r>
            <a:r>
              <a:rPr lang="en-IN" altLang="en-US" sz="2800" dirty="0"/>
              <a:t>(5 of 5)</a:t>
            </a:r>
            <a:endParaRPr lang="en-US" sz="2800" dirty="0"/>
          </a:p>
        </p:txBody>
      </p:sp>
      <p:sp>
        <p:nvSpPr>
          <p:cNvPr id="5" name="Content Placeholder 4"/>
          <p:cNvSpPr>
            <a:spLocks noGrp="1"/>
          </p:cNvSpPr>
          <p:nvPr>
            <p:ph idx="1"/>
          </p:nvPr>
        </p:nvSpPr>
        <p:spPr>
          <a:xfrm>
            <a:off x="1981199" y="2286001"/>
            <a:ext cx="9087853" cy="4226798"/>
          </a:xfrm>
        </p:spPr>
        <p:txBody>
          <a:bodyPr wrap="square">
            <a:spAutoFit/>
          </a:bodyPr>
          <a:lstStyle/>
          <a:p>
            <a:r>
              <a:rPr lang="en-IN" altLang="en-US" sz="2800" b="1" dirty="0"/>
              <a:t>Strengthen customer and supplier intimacy.</a:t>
            </a:r>
          </a:p>
          <a:p>
            <a:pPr lvl="1"/>
            <a:r>
              <a:rPr lang="en-IN" altLang="en-US" sz="2800" dirty="0"/>
              <a:t>Strong linkages to customers and suppliers increase switching costs and loyalty</a:t>
            </a:r>
          </a:p>
          <a:p>
            <a:pPr lvl="1"/>
            <a:r>
              <a:rPr lang="en-IN" altLang="en-US" sz="2800" dirty="0"/>
              <a:t>Toyota: uses </a:t>
            </a:r>
            <a:r>
              <a:rPr lang="en-IN" altLang="en-US" sz="2800" spc="-300" dirty="0">
                <a:cs typeface="Arial"/>
              </a:rPr>
              <a:t>I S</a:t>
            </a:r>
            <a:r>
              <a:rPr lang="en-IN" altLang="en-US" sz="2800" dirty="0"/>
              <a:t> to facilitate direct access from suppliers to production schedules</a:t>
            </a:r>
          </a:p>
          <a:p>
            <a:pPr lvl="2"/>
            <a:r>
              <a:rPr lang="en-IN" altLang="en-US" sz="2800" dirty="0"/>
              <a:t>Permits suppliers to decide how and when to ship supplies to plants, allowing more lead time in producing goods.</a:t>
            </a:r>
          </a:p>
          <a:p>
            <a:pPr lvl="1"/>
            <a:r>
              <a:rPr lang="en-IN" altLang="en-US" sz="2800" dirty="0"/>
              <a:t>Amazon: keeps track of user preferences for purchases, and recommends titles purchased by others</a:t>
            </a:r>
          </a:p>
        </p:txBody>
      </p:sp>
    </p:spTree>
    <p:extLst>
      <p:ext uri="{BB962C8B-B14F-4D97-AF65-F5344CB8AC3E}">
        <p14:creationId xmlns:p14="http://schemas.microsoft.com/office/powerpoint/2010/main" val="219575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8104</TotalTime>
  <Words>1528</Words>
  <Application>Microsoft Office PowerPoint</Application>
  <PresentationFormat>Widescreen</PresentationFormat>
  <Paragraphs>209</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 Achieving Competitive Advantage with Information Systems  </vt:lpstr>
      <vt:lpstr>Learning Objectives</vt:lpstr>
      <vt:lpstr>Porter’s Competitive Forces Model</vt:lpstr>
      <vt:lpstr>Figure 3.1 Porter’s Competitive Forces Model</vt:lpstr>
      <vt:lpstr>Information System Strategies for Dealing with Competitive Forces        (1 of 5)</vt:lpstr>
      <vt:lpstr>Information System Strategies for Dealing with Competitive Forces        (2 of 5)</vt:lpstr>
      <vt:lpstr>Information System Strategies for Dealing with Competitive Forces         (3 of 5)</vt:lpstr>
      <vt:lpstr>Information System Strategies for Dealing with Competitive Forces       (4 of 5)</vt:lpstr>
      <vt:lpstr>Information System Strategies for Dealing with Competitive Forces       (5 of 5)</vt:lpstr>
      <vt:lpstr>The Internet’s Impact on Competitive Advantage</vt:lpstr>
      <vt:lpstr>The Business Value Chain Model</vt:lpstr>
      <vt:lpstr>Figure 3.2 The Value Chain Model</vt:lpstr>
      <vt:lpstr>The Value Web</vt:lpstr>
      <vt:lpstr>Figure 3.3 The Value Web</vt:lpstr>
      <vt:lpstr>Synergies</vt:lpstr>
      <vt:lpstr>Core Competency</vt:lpstr>
      <vt:lpstr>Network-Based Strategies</vt:lpstr>
      <vt:lpstr>Disruptive Technologies</vt:lpstr>
      <vt:lpstr>The Internet and Globalization</vt:lpstr>
      <vt:lpstr>Figure 3.4 Apple i Phone’s Global Supply Chain</vt:lpstr>
      <vt:lpstr>Global Business and System Strategies</vt:lpstr>
      <vt:lpstr>Global System Configuration</vt:lpstr>
      <vt:lpstr>Figure 3.5 Global Business Organization Systems Configurations</vt:lpstr>
      <vt:lpstr>What is Quality?</vt:lpstr>
      <vt:lpstr>How Information Systems Improve Quality</vt:lpstr>
      <vt:lpstr>What is Business Process Management (B P M )?</vt:lpstr>
      <vt:lpstr>Steps in B P M</vt:lpstr>
      <vt:lpstr>Figure 3.6 As-Is Business Process for Purchasing a Book from a Physical Bookstore</vt:lpstr>
      <vt:lpstr>Figure 3.7 Redesigned Process for Purchasing a Book Online</vt:lpstr>
      <vt:lpstr>Business Process Reengineering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abazarah2015@gmail.com</dc:creator>
  <cp:lastModifiedBy>abazarah2015@gmail.com</cp:lastModifiedBy>
  <cp:revision>38</cp:revision>
  <dcterms:created xsi:type="dcterms:W3CDTF">2019-09-21T15:37:53Z</dcterms:created>
  <dcterms:modified xsi:type="dcterms:W3CDTF">2020-02-13T17:41:32Z</dcterms:modified>
</cp:coreProperties>
</file>