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506" r:id="rId2"/>
    <p:sldId id="380" r:id="rId3"/>
    <p:sldId id="381" r:id="rId4"/>
    <p:sldId id="515" r:id="rId5"/>
    <p:sldId id="520" r:id="rId6"/>
    <p:sldId id="516" r:id="rId7"/>
    <p:sldId id="517" r:id="rId8"/>
    <p:sldId id="521" r:id="rId9"/>
    <p:sldId id="522" r:id="rId10"/>
    <p:sldId id="523" r:id="rId11"/>
    <p:sldId id="524" r:id="rId12"/>
    <p:sldId id="525" r:id="rId13"/>
    <p:sldId id="526" r:id="rId14"/>
    <p:sldId id="529" r:id="rId15"/>
    <p:sldId id="531" r:id="rId16"/>
    <p:sldId id="532" r:id="rId17"/>
    <p:sldId id="534" r:id="rId18"/>
    <p:sldId id="535" r:id="rId19"/>
    <p:sldId id="537" r:id="rId20"/>
    <p:sldId id="536" r:id="rId21"/>
    <p:sldId id="538" r:id="rId22"/>
    <p:sldId id="539" r:id="rId23"/>
    <p:sldId id="540" r:id="rId24"/>
    <p:sldId id="542" r:id="rId25"/>
    <p:sldId id="543" r:id="rId26"/>
    <p:sldId id="54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68" autoAdjust="0"/>
  </p:normalViewPr>
  <p:slideViewPr>
    <p:cSldViewPr snapToGrid="0">
      <p:cViewPr varScale="1">
        <p:scale>
          <a:sx n="56" d="100"/>
          <a:sy n="56" d="100"/>
        </p:scale>
        <p:origin x="104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FD7A6-531D-4760-A293-B682ACBE5649}"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56F78-01B6-4AAD-907E-DA41055F0B79}" type="slidenum">
              <a:rPr lang="en-US" smtClean="0"/>
              <a:t>‹#›</a:t>
            </a:fld>
            <a:endParaRPr lang="en-US"/>
          </a:p>
        </p:txBody>
      </p:sp>
    </p:spTree>
    <p:extLst>
      <p:ext uri="{BB962C8B-B14F-4D97-AF65-F5344CB8AC3E}">
        <p14:creationId xmlns:p14="http://schemas.microsoft.com/office/powerpoint/2010/main" val="2593731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4.2, Page 122.</a:t>
            </a:r>
          </a:p>
          <a:p>
            <a:pPr lvl="0">
              <a:defRPr/>
            </a:pPr>
            <a:endParaRPr lang="en-US" altLang="en-US" dirty="0"/>
          </a:p>
          <a:p>
            <a:r>
              <a:rPr lang="en-US" i="1" dirty="0">
                <a:ea typeface="Arial"/>
                <a:cs typeface="Arial"/>
                <a:sym typeface="Arial"/>
              </a:rPr>
              <a:t>NORA technology can take information about people from disparate sources and find obscure, nonobvious relationships. It might discover, for example, that an applicant for a job at a casino shares a telephone number with a known criminal and issue an alert to the hiring manager.</a:t>
            </a:r>
          </a:p>
          <a:p>
            <a:endParaRPr lang="en-US" altLang="en-US"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mn-lt"/>
                <a:ea typeface="+mn-ea"/>
                <a:cs typeface="+mn-cs"/>
              </a:rPr>
              <a:t>Using information technology in a socially responsible manner means that you can and will be held accountable for the consequences of your actions.”</a:t>
            </a:r>
            <a:endParaRPr lang="en-US" altLang="en-US" b="1" dirty="0">
              <a:latin typeface="Times New Roman" panose="02020603050405020304" pitchFamily="18" charset="0"/>
            </a:endParaRPr>
          </a:p>
          <a:p>
            <a:r>
              <a:rPr lang="en-US" altLang="en-US" dirty="0">
                <a:latin typeface="Times New Roman" panose="02020603050405020304" pitchFamily="18" charset="0"/>
              </a:rPr>
              <a:t>Explain that information systems do not exist in a vacuum and that these concepts are instrumental in understanding the impact of systems and measuring their success. Ask students why liability and due process are such important ethical concepts? (A rough answer would be that they provide recourse to individuals negatively effected by mismanagement of information systems, providing incentive to </a:t>
            </a:r>
            <a:r>
              <a:rPr lang="ja-JP" altLang="en-US" dirty="0">
                <a:latin typeface="Times New Roman" panose="02020603050405020304" pitchFamily="18" charset="0"/>
              </a:rPr>
              <a:t>“</a:t>
            </a:r>
            <a:r>
              <a:rPr lang="en-US" altLang="ja-JP" dirty="0">
                <a:latin typeface="Times New Roman" panose="02020603050405020304" pitchFamily="18" charset="0"/>
              </a:rPr>
              <a:t>play by the rules</a:t>
            </a:r>
            <a:r>
              <a:rPr lang="ja-JP" altLang="en-US" dirty="0">
                <a:latin typeface="Times New Roman" panose="02020603050405020304" pitchFamily="18" charset="0"/>
              </a:rPr>
              <a:t>”</a:t>
            </a:r>
            <a:r>
              <a:rPr lang="en-US" altLang="ja-JP" dirty="0">
                <a:latin typeface="Times New Roman" panose="02020603050405020304" pitchFamily="18"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4.3, Page 129</a:t>
            </a:r>
            <a:r>
              <a:rPr lang="en-US" altLang="en-US" i="1" dirty="0"/>
              <a:t>.</a:t>
            </a:r>
          </a:p>
          <a:p>
            <a:pPr lvl="0">
              <a:defRPr/>
            </a:pPr>
            <a:endParaRPr lang="en-US" altLang="en-US" dirty="0"/>
          </a:p>
          <a:p>
            <a:r>
              <a:rPr lang="en-US" i="1" dirty="0">
                <a:ea typeface="Arial"/>
                <a:cs typeface="Arial"/>
                <a:sym typeface="Arial"/>
              </a:rPr>
              <a:t>Cookies are written by a website on a visitor’s hard drive. When the visitor returns to that website, the web server requests the ID number from the cookie and uses it to access the data stored by that server on that visitor. The website can then use these data to display personalized information.</a:t>
            </a:r>
          </a:p>
          <a:p>
            <a:endParaRPr lang="en-US" altLang="en-US"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4.1, Page </a:t>
            </a:r>
            <a:r>
              <a:rPr lang="en-US" altLang="en-US" dirty="0">
                <a:solidFill>
                  <a:srgbClr val="FF0000"/>
                </a:solidFill>
              </a:rPr>
              <a:t>119</a:t>
            </a:r>
            <a:r>
              <a:rPr lang="en-US" altLang="en-US" dirty="0"/>
              <a:t>.</a:t>
            </a:r>
          </a:p>
          <a:p>
            <a:pPr lvl="0">
              <a:defRPr/>
            </a:pPr>
            <a:endParaRPr lang="en-US" altLang="en-US" dirty="0"/>
          </a:p>
          <a:p>
            <a:r>
              <a:rPr lang="en-US" i="1" dirty="0">
                <a:ea typeface="Arial"/>
                <a:cs typeface="Arial"/>
                <a:sym typeface="Arial"/>
              </a:rPr>
              <a:t>The introduction of new information technology has a ripple effect, raising new ethical, social, and political issues that must be dealt with on the individual, social, and political levels. These issues have five moral dimensions: information rights and obligations, property rights and obligations, system quality, quality of life, and accountability and control.</a:t>
            </a:r>
          </a:p>
          <a:p>
            <a:endParaRPr lang="en-US" altLang="en-US"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C1E5-B08F-4BFA-AFB1-1061798EE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A99946-9664-49FA-ADFD-146AF0502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5A9346-82A0-4B07-8D09-4B5053FBA9E9}"/>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5" name="Footer Placeholder 4">
            <a:extLst>
              <a:ext uri="{FF2B5EF4-FFF2-40B4-BE49-F238E27FC236}">
                <a16:creationId xmlns:a16="http://schemas.microsoft.com/office/drawing/2014/main" id="{ED64B7A8-DB5B-41E1-9C2D-07C78D5F6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D2849-3AAF-4DE8-9D48-C94B5AB6D5F6}"/>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120715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328F-D01B-4C02-BF6F-52753095C3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1B92F8-BBCE-4E43-92DD-A93C11C6A5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8024D-864F-44D4-8977-E34D891BFE0C}"/>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5" name="Footer Placeholder 4">
            <a:extLst>
              <a:ext uri="{FF2B5EF4-FFF2-40B4-BE49-F238E27FC236}">
                <a16:creationId xmlns:a16="http://schemas.microsoft.com/office/drawing/2014/main" id="{4809B7E8-E1D1-4154-908E-C173128E5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345C7-78D0-482F-B8B0-A36B8A140F24}"/>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155789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642EE-A095-4246-9DB9-6CF3430833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3972F3-CA24-4636-8EC8-15CA976742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0D341-C88D-4B77-8CBC-1F61BCECD13D}"/>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5" name="Footer Placeholder 4">
            <a:extLst>
              <a:ext uri="{FF2B5EF4-FFF2-40B4-BE49-F238E27FC236}">
                <a16:creationId xmlns:a16="http://schemas.microsoft.com/office/drawing/2014/main" id="{5D355C92-9CD0-4323-9EA6-591D06A30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65CD3-5FD1-4022-B627-16E53CA3A1DE}"/>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195727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396706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8"/>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2/19/2020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434395"/>
            <a:ext cx="1224000" cy="279915"/>
          </a:xfrm>
          <a:prstGeom prst="rect">
            <a:avLst/>
          </a:prstGeom>
        </p:spPr>
      </p:pic>
    </p:spTree>
    <p:extLst>
      <p:ext uri="{BB962C8B-B14F-4D97-AF65-F5344CB8AC3E}">
        <p14:creationId xmlns:p14="http://schemas.microsoft.com/office/powerpoint/2010/main" val="394900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3FC1-6445-4A24-B9FB-84762A436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2D825-2915-4EBB-982F-71631D97D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C6407-39D3-4CF2-88E8-CF557A644A9A}"/>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5" name="Footer Placeholder 4">
            <a:extLst>
              <a:ext uri="{FF2B5EF4-FFF2-40B4-BE49-F238E27FC236}">
                <a16:creationId xmlns:a16="http://schemas.microsoft.com/office/drawing/2014/main" id="{2458FBC5-17D7-4A27-9A2E-B75390AD2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C943C-8094-4966-BB79-B919CD5AD02D}"/>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211100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6F5F-610B-4E8B-9B42-153DAC6318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13E4A-32CC-4BC2-9FD9-87AF06178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FDB6D-25A9-4186-8740-ADE7263E727B}"/>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5" name="Footer Placeholder 4">
            <a:extLst>
              <a:ext uri="{FF2B5EF4-FFF2-40B4-BE49-F238E27FC236}">
                <a16:creationId xmlns:a16="http://schemas.microsoft.com/office/drawing/2014/main" id="{2DCA29DB-D96D-4FED-832C-F73FCFD93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2BAF8-E545-46D8-A3F7-3E560D36E99F}"/>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425836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BBFF-F195-472A-8AB2-1B0C58AFA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45B8D8-FED8-4007-8630-18E8732D6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355065-5134-4B1B-BF8F-0940C8FDE3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FE4B6-A2D0-4D36-87D5-4CCFE000F7CC}"/>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6" name="Footer Placeholder 5">
            <a:extLst>
              <a:ext uri="{FF2B5EF4-FFF2-40B4-BE49-F238E27FC236}">
                <a16:creationId xmlns:a16="http://schemas.microsoft.com/office/drawing/2014/main" id="{F952191A-8935-4A24-A7A1-A5CEC964A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B6DE2-14CA-4BAB-BA01-FEBCD436CC44}"/>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267476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E82F-86F1-4126-856F-083F63C0C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25ECAF-D08C-4827-BE83-85DFB55766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F8740-6403-4668-B957-AD2E7B1598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850C89-B613-4663-BFC4-89038AE08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5F7E71-0EF0-4312-8183-EBD70DA9F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54A1D-566A-430A-A27C-0B67AD101E41}"/>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8" name="Footer Placeholder 7">
            <a:extLst>
              <a:ext uri="{FF2B5EF4-FFF2-40B4-BE49-F238E27FC236}">
                <a16:creationId xmlns:a16="http://schemas.microsoft.com/office/drawing/2014/main" id="{A60861A2-6433-4398-953D-B24ABEF30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C1E1D5-058A-4684-9591-7EF9AB091B11}"/>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392172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F961-4AC5-49D1-B29A-C968F58706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48440-6583-483C-A4EB-4CDDE5354FC9}"/>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4" name="Footer Placeholder 3">
            <a:extLst>
              <a:ext uri="{FF2B5EF4-FFF2-40B4-BE49-F238E27FC236}">
                <a16:creationId xmlns:a16="http://schemas.microsoft.com/office/drawing/2014/main" id="{A11AA528-992A-4DA2-B661-F7368F0B7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09390-5CCA-42D0-8C59-3FA18E69A55C}"/>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260304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BB2FE-ACC9-4A92-8E22-2EDD62CF0F03}"/>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3" name="Footer Placeholder 2">
            <a:extLst>
              <a:ext uri="{FF2B5EF4-FFF2-40B4-BE49-F238E27FC236}">
                <a16:creationId xmlns:a16="http://schemas.microsoft.com/office/drawing/2014/main" id="{32D01CE4-A7E9-4103-9356-3B3411408A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650FF9-93DC-4984-8225-08CC063020F5}"/>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197786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FC6A-0736-4E1D-B153-5927AC298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929A8F-57E1-4931-855C-B5D0FF8165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2A341-A289-4762-B9E4-C896543A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BBE13-2ADD-4AF7-956D-AC675F0CEE52}"/>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6" name="Footer Placeholder 5">
            <a:extLst>
              <a:ext uri="{FF2B5EF4-FFF2-40B4-BE49-F238E27FC236}">
                <a16:creationId xmlns:a16="http://schemas.microsoft.com/office/drawing/2014/main" id="{580CF606-7862-4E3F-8C53-2BBFA9FD1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01F09-5C36-43A6-9798-038630D1DFFD}"/>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284003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29D8-F8A6-484C-873C-16E9FB69C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6D3615-E89A-487E-A6CC-607B6CC5D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3F416-ADAE-4F23-AAF3-2C0C99317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8C4C2-C0BC-4539-A4C3-7AAA90534117}"/>
              </a:ext>
            </a:extLst>
          </p:cNvPr>
          <p:cNvSpPr>
            <a:spLocks noGrp="1"/>
          </p:cNvSpPr>
          <p:nvPr>
            <p:ph type="dt" sz="half" idx="10"/>
          </p:nvPr>
        </p:nvSpPr>
        <p:spPr/>
        <p:txBody>
          <a:bodyPr/>
          <a:lstStyle/>
          <a:p>
            <a:fld id="{2EACF76E-9C3B-4240-A254-F3C8E91D1A42}" type="datetimeFigureOut">
              <a:rPr lang="en-US" smtClean="0"/>
              <a:t>2/19/2020</a:t>
            </a:fld>
            <a:endParaRPr lang="en-US"/>
          </a:p>
        </p:txBody>
      </p:sp>
      <p:sp>
        <p:nvSpPr>
          <p:cNvPr id="6" name="Footer Placeholder 5">
            <a:extLst>
              <a:ext uri="{FF2B5EF4-FFF2-40B4-BE49-F238E27FC236}">
                <a16:creationId xmlns:a16="http://schemas.microsoft.com/office/drawing/2014/main" id="{03361099-D2B8-4114-A3B0-2EB323B41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6CCA3-79F6-4B30-905B-0F1C045808FA}"/>
              </a:ext>
            </a:extLst>
          </p:cNvPr>
          <p:cNvSpPr>
            <a:spLocks noGrp="1"/>
          </p:cNvSpPr>
          <p:nvPr>
            <p:ph type="sldNum" sz="quarter" idx="12"/>
          </p:nvPr>
        </p:nvSpPr>
        <p:spPr/>
        <p:txBody>
          <a:bodyPr/>
          <a:lstStyle/>
          <a:p>
            <a:fld id="{0ADFAF9D-F33C-4973-A696-450FB9A1E520}" type="slidenum">
              <a:rPr lang="en-US" smtClean="0"/>
              <a:t>‹#›</a:t>
            </a:fld>
            <a:endParaRPr lang="en-US"/>
          </a:p>
        </p:txBody>
      </p:sp>
    </p:spTree>
    <p:extLst>
      <p:ext uri="{BB962C8B-B14F-4D97-AF65-F5344CB8AC3E}">
        <p14:creationId xmlns:p14="http://schemas.microsoft.com/office/powerpoint/2010/main" val="358160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B01DF-E42A-47E6-98CF-0095BCA7E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8BA3F9-A543-4349-BA40-02FEE94DB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7968F-E2AA-4FD8-8F43-FA1F81E3B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CF76E-9C3B-4240-A254-F3C8E91D1A42}" type="datetimeFigureOut">
              <a:rPr lang="en-US" smtClean="0"/>
              <a:t>2/19/2020</a:t>
            </a:fld>
            <a:endParaRPr lang="en-US"/>
          </a:p>
        </p:txBody>
      </p:sp>
      <p:sp>
        <p:nvSpPr>
          <p:cNvPr id="5" name="Footer Placeholder 4">
            <a:extLst>
              <a:ext uri="{FF2B5EF4-FFF2-40B4-BE49-F238E27FC236}">
                <a16:creationId xmlns:a16="http://schemas.microsoft.com/office/drawing/2014/main" id="{D51421B0-99A8-4801-AFB2-3E24BBB83E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61F8B8-B3F3-4628-9CF6-D1044E747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FAF9D-F33C-4973-A696-450FB9A1E520}" type="slidenum">
              <a:rPr lang="en-US" smtClean="0"/>
              <a:t>‹#›</a:t>
            </a:fld>
            <a:endParaRPr lang="en-US"/>
          </a:p>
        </p:txBody>
      </p:sp>
    </p:spTree>
    <p:extLst>
      <p:ext uri="{BB962C8B-B14F-4D97-AF65-F5344CB8AC3E}">
        <p14:creationId xmlns:p14="http://schemas.microsoft.com/office/powerpoint/2010/main" val="143409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V7M_FOhXXKM" TargetMode="External"/><Relationship Id="rId2" Type="http://schemas.openxmlformats.org/officeDocument/2006/relationships/hyperlink" Target="https://www.youtube.com/watch?v=IWlyut4zsk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old L B logo with text Califoria State University Long Beach College of Business" title="University L B Logo">
            <a:extLst>
              <a:ext uri="{FF2B5EF4-FFF2-40B4-BE49-F238E27FC236}">
                <a16:creationId xmlns:a16="http://schemas.microsoft.com/office/drawing/2014/main" id="{2562B3FB-A02E-4BF8-AD2F-B07A588A66B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31263" y="790313"/>
            <a:ext cx="9954196" cy="2637861"/>
          </a:xfrm>
          <a:prstGeom prst="rect">
            <a:avLst/>
          </a:prstGeom>
        </p:spPr>
      </p:pic>
      <p:sp>
        <p:nvSpPr>
          <p:cNvPr id="2" name="Title 1"/>
          <p:cNvSpPr>
            <a:spLocks noGrp="1"/>
          </p:cNvSpPr>
          <p:nvPr>
            <p:ph type="title"/>
          </p:nvPr>
        </p:nvSpPr>
        <p:spPr>
          <a:xfrm>
            <a:off x="1612561" y="4027596"/>
            <a:ext cx="8991600" cy="1264762"/>
          </a:xfrm>
          <a:solidFill>
            <a:srgbClr val="FFFFFF"/>
          </a:solidFill>
          <a:ln w="38100">
            <a:solidFill>
              <a:srgbClr val="404040"/>
            </a:solidFill>
            <a:miter lim="800000"/>
          </a:ln>
        </p:spPr>
        <p:txBody>
          <a:bodyPr vert="horz" lIns="91440" tIns="45720" rIns="91440" bIns="45720" rtlCol="0" anchor="ctr">
            <a:normAutofit fontScale="90000"/>
          </a:bodyPr>
          <a:lstStyle/>
          <a:p>
            <a:pPr algn="ctr"/>
            <a:br>
              <a:rPr lang="en-US" sz="3600" b="1" dirty="0"/>
            </a:br>
            <a:r>
              <a:rPr lang="en-IN" altLang="en-US" sz="3600" dirty="0"/>
              <a:t>Ethical and Social Issues in Information Systems</a:t>
            </a:r>
            <a:br>
              <a:rPr lang="en-US" dirty="0"/>
            </a:br>
            <a:r>
              <a:rPr lang="en-US" sz="4000" kern="1200" dirty="0">
                <a:solidFill>
                  <a:srgbClr val="404040"/>
                </a:solidFill>
                <a:latin typeface="+mj-lt"/>
                <a:ea typeface="+mj-ea"/>
                <a:cs typeface="+mj-cs"/>
              </a:rPr>
              <a:t> </a:t>
            </a:r>
          </a:p>
        </p:txBody>
      </p:sp>
      <p:sp>
        <p:nvSpPr>
          <p:cNvPr id="4" name="Text Placeholder 3"/>
          <p:cNvSpPr>
            <a:spLocks noGrp="1"/>
          </p:cNvSpPr>
          <p:nvPr>
            <p:ph type="body" sz="quarter" idx="14"/>
          </p:nvPr>
        </p:nvSpPr>
        <p:spPr>
          <a:xfrm>
            <a:off x="6885417" y="4733843"/>
            <a:ext cx="1128130" cy="369332"/>
          </a:xfrm>
          <a:solidFill>
            <a:srgbClr val="FFFFFF"/>
          </a:solidFill>
        </p:spPr>
        <p:txBody>
          <a:bodyPr vert="horz" wrap="none" lIns="91440" tIns="45720" rIns="91440" bIns="45720" rtlCol="0">
            <a:spAutoFit/>
          </a:bodyPr>
          <a:lstStyle/>
          <a:p>
            <a:pPr algn="ctr">
              <a:spcBef>
                <a:spcPts val="1000"/>
              </a:spcBef>
            </a:pPr>
            <a:r>
              <a:rPr lang="en-US" sz="2000" kern="1200" dirty="0">
                <a:solidFill>
                  <a:srgbClr val="000000"/>
                </a:solidFill>
              </a:rPr>
              <a:t>Chapter</a:t>
            </a:r>
            <a:r>
              <a:rPr lang="en-US" sz="1200" kern="1200" dirty="0">
                <a:solidFill>
                  <a:srgbClr val="000000"/>
                </a:solidFill>
              </a:rPr>
              <a:t> 4</a:t>
            </a:r>
          </a:p>
        </p:txBody>
      </p:sp>
      <p:sp>
        <p:nvSpPr>
          <p:cNvPr id="8" name="Subtitle 2">
            <a:extLst>
              <a:ext uri="{FF2B5EF4-FFF2-40B4-BE49-F238E27FC236}">
                <a16:creationId xmlns:a16="http://schemas.microsoft.com/office/drawing/2014/main" id="{8EA8F8FE-9941-4591-839C-0A30866A2784}"/>
              </a:ext>
            </a:extLst>
          </p:cNvPr>
          <p:cNvSpPr txBox="1">
            <a:spLocks/>
          </p:cNvSpPr>
          <p:nvPr/>
        </p:nvSpPr>
        <p:spPr>
          <a:xfrm>
            <a:off x="4412323" y="5157364"/>
            <a:ext cx="6673136" cy="1461780"/>
          </a:xfrm>
          <a:prstGeom prst="rect">
            <a:avLst/>
          </a:prstGeom>
        </p:spPr>
        <p:txBody>
          <a:bodyPr vert="horz" lIns="91440" tIns="45720" rIns="91440" bIns="45720" rtlCol="0" anchor="ct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600" dirty="0"/>
          </a:p>
          <a:p>
            <a:endParaRPr lang="en-US" sz="600" dirty="0"/>
          </a:p>
          <a:p>
            <a:endParaRPr lang="en-US" sz="600" dirty="0"/>
          </a:p>
          <a:p>
            <a:endParaRPr lang="en-US" sz="600" dirty="0"/>
          </a:p>
          <a:p>
            <a:pPr marL="0" indent="0">
              <a:buNone/>
            </a:pPr>
            <a:r>
              <a:rPr lang="en-US" sz="17600" dirty="0"/>
              <a:t>Ali </a:t>
            </a:r>
            <a:r>
              <a:rPr lang="en-US" sz="17600" dirty="0" err="1"/>
              <a:t>Bazarah</a:t>
            </a:r>
            <a:endParaRPr lang="en-US" sz="17600" dirty="0"/>
          </a:p>
          <a:p>
            <a:pPr marL="0" indent="0">
              <a:buNone/>
            </a:pPr>
            <a:r>
              <a:rPr lang="en-US" sz="17600"/>
              <a:t>MIS 300</a:t>
            </a:r>
            <a:endParaRPr lang="en-US" sz="17600" dirty="0"/>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1207"/>
            <a:ext cx="8229600" cy="1311128"/>
          </a:xfrm>
        </p:spPr>
        <p:txBody>
          <a:bodyPr>
            <a:spAutoFit/>
          </a:bodyPr>
          <a:lstStyle/>
          <a:p>
            <a:r>
              <a:rPr lang="en-IN" altLang="en-US" dirty="0"/>
              <a:t>Advances in Data Analysis Techniques</a:t>
            </a:r>
            <a:endParaRPr lang="en-US" sz="2800" dirty="0"/>
          </a:p>
        </p:txBody>
      </p:sp>
      <p:sp>
        <p:nvSpPr>
          <p:cNvPr id="5" name="Content Placeholder 4"/>
          <p:cNvSpPr>
            <a:spLocks noGrp="1"/>
          </p:cNvSpPr>
          <p:nvPr>
            <p:ph idx="1"/>
          </p:nvPr>
        </p:nvSpPr>
        <p:spPr>
          <a:xfrm>
            <a:off x="1981200" y="1828800"/>
            <a:ext cx="8229600" cy="3515321"/>
          </a:xfrm>
        </p:spPr>
        <p:txBody>
          <a:bodyPr>
            <a:spAutoFit/>
          </a:bodyPr>
          <a:lstStyle/>
          <a:p>
            <a:pPr indent="-255600"/>
            <a:r>
              <a:rPr lang="en-IN" sz="2800" dirty="0"/>
              <a:t>Profiling</a:t>
            </a:r>
          </a:p>
          <a:p>
            <a:pPr lvl="1" indent="-255600"/>
            <a:r>
              <a:rPr lang="en-IN" sz="2800" dirty="0"/>
              <a:t>Combining data from multiple sources to create dossiers of detailed information on individuals</a:t>
            </a:r>
          </a:p>
          <a:p>
            <a:pPr marL="485064" lvl="1" indent="0">
              <a:buNone/>
            </a:pPr>
            <a:endParaRPr lang="en-IN" sz="2800" dirty="0"/>
          </a:p>
          <a:p>
            <a:pPr indent="-255600"/>
            <a:r>
              <a:rPr lang="en-IN" sz="2800" dirty="0"/>
              <a:t>Nonobvious relationship awareness (</a:t>
            </a:r>
            <a:r>
              <a:rPr lang="en-IN" sz="2800" spc="-300" dirty="0">
                <a:cs typeface="Arial"/>
              </a:rPr>
              <a:t>N O R A </a:t>
            </a:r>
            <a:r>
              <a:rPr lang="en-IN" sz="2800" dirty="0"/>
              <a:t>)</a:t>
            </a:r>
          </a:p>
          <a:p>
            <a:pPr lvl="1" indent="-255600"/>
            <a:r>
              <a:rPr lang="en-IN" sz="2800" dirty="0"/>
              <a:t>Combining data from multiple sources to find obscure hidden connections that might help identify criminals or terrorists</a:t>
            </a:r>
          </a:p>
        </p:txBody>
      </p:sp>
    </p:spTree>
    <p:extLst>
      <p:ext uri="{BB962C8B-B14F-4D97-AF65-F5344CB8AC3E}">
        <p14:creationId xmlns:p14="http://schemas.microsoft.com/office/powerpoint/2010/main" val="249087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43013"/>
            <a:ext cx="8229600" cy="1311128"/>
          </a:xfrm>
        </p:spPr>
        <p:txBody>
          <a:bodyPr>
            <a:spAutoFit/>
          </a:bodyPr>
          <a:lstStyle/>
          <a:p>
            <a:r>
              <a:rPr lang="en-IN" altLang="en-US" dirty="0"/>
              <a:t>Figure 4.2 Nonobvious Relationship Awareness (</a:t>
            </a:r>
            <a:r>
              <a:rPr lang="en-IN" altLang="en-US" spc="-450" dirty="0"/>
              <a:t>N O R A </a:t>
            </a:r>
            <a:r>
              <a:rPr lang="en-IN" altLang="en-US" dirty="0"/>
              <a:t>)</a:t>
            </a:r>
            <a:endParaRPr lang="en-US" sz="2800" dirty="0"/>
          </a:p>
        </p:txBody>
      </p:sp>
      <p:pic>
        <p:nvPicPr>
          <p:cNvPr id="6" name="Picture 5" descr="A diagram shows the components of nonobvious relationship awareness. The components shown are as follows. Watch Lists, Incident and Arrest Systems, Customer Transaction Systems, Telephone Records, and Human Resources Systems. All these components together lead to the following categories. Name standardization, Match, and Merge. An arrow from these categories is labeled as N O R A Alerts."/>
          <p:cNvPicPr>
            <a:picLocks noChangeAspect="1"/>
          </p:cNvPicPr>
          <p:nvPr/>
        </p:nvPicPr>
        <p:blipFill rotWithShape="1">
          <a:blip r:embed="rId3" cstate="screen">
            <a:extLst>
              <a:ext uri="{28A0092B-C50C-407E-A947-70E740481C1C}">
                <a14:useLocalDpi xmlns:a14="http://schemas.microsoft.com/office/drawing/2010/main"/>
              </a:ext>
            </a:extLst>
          </a:blip>
          <a:srcRect b="3953"/>
          <a:stretch/>
        </p:blipFill>
        <p:spPr>
          <a:xfrm>
            <a:off x="3548016" y="1612637"/>
            <a:ext cx="5095971" cy="4778639"/>
          </a:xfrm>
          <a:prstGeom prst="rect">
            <a:avLst/>
          </a:prstGeom>
        </p:spPr>
      </p:pic>
    </p:spTree>
    <p:extLst>
      <p:ext uri="{BB962C8B-B14F-4D97-AF65-F5344CB8AC3E}">
        <p14:creationId xmlns:p14="http://schemas.microsoft.com/office/powerpoint/2010/main" val="342132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0090" y="341207"/>
            <a:ext cx="11041380" cy="1311128"/>
          </a:xfrm>
        </p:spPr>
        <p:txBody>
          <a:bodyPr wrap="square">
            <a:spAutoFit/>
          </a:bodyPr>
          <a:lstStyle/>
          <a:p>
            <a:r>
              <a:rPr lang="en-US" dirty="0"/>
              <a:t>Principles for conduct</a:t>
            </a:r>
            <a:r>
              <a:rPr lang="en-IN" altLang="en-US" dirty="0"/>
              <a:t>: Responsibility, Accountability, and Liability</a:t>
            </a:r>
            <a:endParaRPr lang="en-US" sz="2800" dirty="0"/>
          </a:p>
        </p:txBody>
      </p:sp>
      <p:sp>
        <p:nvSpPr>
          <p:cNvPr id="5" name="Content Placeholder 4"/>
          <p:cNvSpPr>
            <a:spLocks noGrp="1"/>
          </p:cNvSpPr>
          <p:nvPr>
            <p:ph idx="1"/>
          </p:nvPr>
        </p:nvSpPr>
        <p:spPr>
          <a:xfrm>
            <a:off x="1005840" y="1771651"/>
            <a:ext cx="10481310" cy="4999317"/>
          </a:xfrm>
        </p:spPr>
        <p:txBody>
          <a:bodyPr wrap="square">
            <a:spAutoFit/>
          </a:bodyPr>
          <a:lstStyle/>
          <a:p>
            <a:pPr indent="-255600"/>
            <a:r>
              <a:rPr lang="en-IN" sz="2800" dirty="0"/>
              <a:t>Responsibility</a:t>
            </a:r>
          </a:p>
          <a:p>
            <a:pPr lvl="1" indent="-255600"/>
            <a:r>
              <a:rPr lang="en-IN" sz="2800" dirty="0"/>
              <a:t>Accepting the potential costs, duties, and obligations for decisions</a:t>
            </a:r>
          </a:p>
          <a:p>
            <a:pPr indent="-255600"/>
            <a:r>
              <a:rPr lang="en-IN" sz="2800" dirty="0"/>
              <a:t>Accountability</a:t>
            </a:r>
          </a:p>
          <a:p>
            <a:pPr lvl="1" indent="-255600"/>
            <a:r>
              <a:rPr lang="en-IN" sz="2800" dirty="0"/>
              <a:t>Mechanisms for identifying responsible parties (who took the action)</a:t>
            </a:r>
          </a:p>
          <a:p>
            <a:pPr indent="-255600"/>
            <a:r>
              <a:rPr lang="en-IN" sz="2800" dirty="0"/>
              <a:t>Liability</a:t>
            </a:r>
          </a:p>
          <a:p>
            <a:pPr lvl="1" indent="-255600"/>
            <a:r>
              <a:rPr lang="en-IN" sz="2800" dirty="0"/>
              <a:t>Permits individuals (and firms) to recover damages done to them by others</a:t>
            </a:r>
          </a:p>
          <a:p>
            <a:pPr indent="-255600"/>
            <a:r>
              <a:rPr lang="en-IN" sz="2800" dirty="0"/>
              <a:t>Due process</a:t>
            </a:r>
          </a:p>
          <a:p>
            <a:pPr lvl="1" indent="-255600"/>
            <a:r>
              <a:rPr lang="en-IN" sz="2800" dirty="0"/>
              <a:t>Laws are well-known and understood, with an ability to appeal to higher authorities</a:t>
            </a:r>
          </a:p>
        </p:txBody>
      </p:sp>
    </p:spTree>
    <p:extLst>
      <p:ext uri="{BB962C8B-B14F-4D97-AF65-F5344CB8AC3E}">
        <p14:creationId xmlns:p14="http://schemas.microsoft.com/office/powerpoint/2010/main" val="1199532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US" altLang="en-US" dirty="0"/>
              <a:t>Ethical Analysis</a:t>
            </a:r>
            <a:endParaRPr lang="en-US" sz="2800" dirty="0"/>
          </a:p>
        </p:txBody>
      </p:sp>
      <p:sp>
        <p:nvSpPr>
          <p:cNvPr id="5" name="Content Placeholder 4"/>
          <p:cNvSpPr>
            <a:spLocks noGrp="1"/>
          </p:cNvSpPr>
          <p:nvPr>
            <p:ph idx="1"/>
          </p:nvPr>
        </p:nvSpPr>
        <p:spPr>
          <a:xfrm>
            <a:off x="1981200" y="1295393"/>
            <a:ext cx="9037320" cy="5053178"/>
          </a:xfrm>
        </p:spPr>
        <p:txBody>
          <a:bodyPr wrap="square">
            <a:spAutoFit/>
          </a:bodyPr>
          <a:lstStyle/>
          <a:p>
            <a:pPr marL="255600" indent="-255600">
              <a:tabLst>
                <a:tab pos="176213" algn="l"/>
              </a:tabLst>
            </a:pPr>
            <a:r>
              <a:rPr lang="en-US" sz="2800" dirty="0"/>
              <a:t>When confronted with a situation that seems to present ethical issues, how should you analyze it?</a:t>
            </a:r>
          </a:p>
          <a:p>
            <a:pPr marL="255600" indent="-255600">
              <a:tabLst>
                <a:tab pos="176213" algn="l"/>
              </a:tabLst>
            </a:pPr>
            <a:r>
              <a:rPr lang="en-US" sz="2800" dirty="0"/>
              <a:t>Five-step process for ethical analysis</a:t>
            </a:r>
          </a:p>
          <a:p>
            <a:pPr marL="628650" indent="-361950">
              <a:buFont typeface="+mj-lt"/>
              <a:buAutoNum type="arabicPeriod"/>
            </a:pPr>
            <a:r>
              <a:rPr lang="en-IN" sz="2800" dirty="0"/>
              <a:t>Identify and clearly describe the facts.</a:t>
            </a:r>
          </a:p>
          <a:p>
            <a:pPr marL="751332" lvl="1" indent="0">
              <a:buNone/>
            </a:pPr>
            <a:r>
              <a:rPr lang="en-US" dirty="0"/>
              <a:t>who did what to whom and where, when, and how</a:t>
            </a:r>
            <a:endParaRPr lang="en-IN" sz="2600" dirty="0"/>
          </a:p>
          <a:p>
            <a:pPr marL="628650" indent="-361950">
              <a:buFont typeface="+mj-lt"/>
              <a:buAutoNum type="arabicPeriod"/>
            </a:pPr>
            <a:r>
              <a:rPr lang="en-IN" sz="2800" dirty="0"/>
              <a:t>Define the conflict or dilemma and identify the higher-order values involved (</a:t>
            </a:r>
            <a:r>
              <a:rPr lang="en-US" dirty="0"/>
              <a:t>e.g., freedom, privacy, protection of property)</a:t>
            </a:r>
            <a:endParaRPr lang="en-IN" sz="2800" dirty="0"/>
          </a:p>
          <a:p>
            <a:pPr marL="628650" indent="-361950">
              <a:buFont typeface="+mj-lt"/>
              <a:buAutoNum type="arabicPeriod"/>
            </a:pPr>
            <a:r>
              <a:rPr lang="en-IN" sz="2800" dirty="0"/>
              <a:t>Identify the stakeholders.</a:t>
            </a:r>
          </a:p>
          <a:p>
            <a:pPr marL="628650" indent="-361950">
              <a:buFont typeface="+mj-lt"/>
              <a:buAutoNum type="arabicPeriod"/>
            </a:pPr>
            <a:r>
              <a:rPr lang="en-IN" sz="2800" dirty="0"/>
              <a:t>Identify the options that you can reasonably take.</a:t>
            </a:r>
          </a:p>
          <a:p>
            <a:pPr marL="628650" indent="-361950">
              <a:buFont typeface="+mj-lt"/>
              <a:buAutoNum type="arabicPeriod"/>
            </a:pPr>
            <a:r>
              <a:rPr lang="en-IN" sz="2800" dirty="0"/>
              <a:t>Identify the potential consequences of your options.</a:t>
            </a:r>
          </a:p>
        </p:txBody>
      </p:sp>
    </p:spTree>
    <p:extLst>
      <p:ext uri="{BB962C8B-B14F-4D97-AF65-F5344CB8AC3E}">
        <p14:creationId xmlns:p14="http://schemas.microsoft.com/office/powerpoint/2010/main" val="8708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9991"/>
            <a:ext cx="8229600" cy="701731"/>
          </a:xfrm>
        </p:spPr>
        <p:txBody>
          <a:bodyPr>
            <a:spAutoFit/>
          </a:bodyPr>
          <a:lstStyle/>
          <a:p>
            <a:r>
              <a:rPr lang="en-IN" altLang="en-US" dirty="0"/>
              <a:t>Professional Codes of Conduct</a:t>
            </a:r>
            <a:endParaRPr lang="en-US" sz="2800" dirty="0"/>
          </a:p>
        </p:txBody>
      </p:sp>
      <p:sp>
        <p:nvSpPr>
          <p:cNvPr id="5" name="Content Placeholder 4"/>
          <p:cNvSpPr>
            <a:spLocks noGrp="1"/>
          </p:cNvSpPr>
          <p:nvPr>
            <p:ph idx="1"/>
          </p:nvPr>
        </p:nvSpPr>
        <p:spPr>
          <a:xfrm>
            <a:off x="1981200" y="1684012"/>
            <a:ext cx="8229600" cy="3717941"/>
          </a:xfrm>
        </p:spPr>
        <p:txBody>
          <a:bodyPr>
            <a:spAutoFit/>
          </a:bodyPr>
          <a:lstStyle/>
          <a:p>
            <a:pPr marL="255600" indent="-255600">
              <a:tabLst>
                <a:tab pos="176213" algn="l"/>
              </a:tabLst>
            </a:pPr>
            <a:r>
              <a:rPr lang="en-IN" sz="2800" dirty="0"/>
              <a:t>Promulgated by associations of professionals</a:t>
            </a:r>
          </a:p>
          <a:p>
            <a:pPr marL="740232" lvl="1" indent="-255600">
              <a:tabLst>
                <a:tab pos="176213" algn="l"/>
              </a:tabLst>
            </a:pPr>
            <a:r>
              <a:rPr lang="en-IN" sz="2800" dirty="0"/>
              <a:t>American Medical Association (</a:t>
            </a:r>
            <a:r>
              <a:rPr lang="en-IN" sz="2800" spc="-300" dirty="0">
                <a:cs typeface="Arial"/>
              </a:rPr>
              <a:t>A M A </a:t>
            </a:r>
            <a:r>
              <a:rPr lang="en-IN" sz="2800" dirty="0"/>
              <a:t>)</a:t>
            </a:r>
          </a:p>
          <a:p>
            <a:pPr marL="740232" lvl="1" indent="-255600">
              <a:tabLst>
                <a:tab pos="176213" algn="l"/>
              </a:tabLst>
            </a:pPr>
            <a:r>
              <a:rPr lang="en-IN" sz="2800" dirty="0"/>
              <a:t>American Bar Association (</a:t>
            </a:r>
            <a:r>
              <a:rPr lang="en-IN" sz="2800" spc="-300" dirty="0">
                <a:cs typeface="Arial"/>
              </a:rPr>
              <a:t>A B A </a:t>
            </a:r>
            <a:r>
              <a:rPr lang="en-IN" sz="2800" dirty="0"/>
              <a:t>)</a:t>
            </a:r>
          </a:p>
          <a:p>
            <a:pPr marL="740232" lvl="1" indent="-255600">
              <a:tabLst>
                <a:tab pos="176213" algn="l"/>
              </a:tabLst>
            </a:pPr>
            <a:r>
              <a:rPr lang="en-IN" sz="2800" dirty="0"/>
              <a:t>Association for Computing Machinery (</a:t>
            </a:r>
            <a:r>
              <a:rPr lang="en-IN" sz="2800" spc="-300" dirty="0">
                <a:cs typeface="Arial"/>
              </a:rPr>
              <a:t>A C M </a:t>
            </a:r>
            <a:r>
              <a:rPr lang="en-IN" sz="2800" dirty="0"/>
              <a:t>)</a:t>
            </a:r>
          </a:p>
          <a:p>
            <a:pPr marL="255600" indent="-255600">
              <a:tabLst>
                <a:tab pos="176213" algn="l"/>
              </a:tabLst>
            </a:pPr>
            <a:r>
              <a:rPr lang="en-IN" sz="2800" dirty="0"/>
              <a:t>Promises by professions to regulate themselves in the general interest of society</a:t>
            </a:r>
          </a:p>
          <a:p>
            <a:pPr marL="740232" lvl="1" indent="-255600">
              <a:tabLst>
                <a:tab pos="176213" algn="l"/>
              </a:tabLst>
            </a:pPr>
            <a:r>
              <a:rPr lang="en-US" dirty="0"/>
              <a:t>Should companies be allowed to read employees’ emails, especially if they are personal? Should employees be allowed to send personal emails </a:t>
            </a:r>
            <a:endParaRPr lang="en-IN" sz="2600" dirty="0"/>
          </a:p>
        </p:txBody>
      </p:sp>
    </p:spTree>
    <p:extLst>
      <p:ext uri="{BB962C8B-B14F-4D97-AF65-F5344CB8AC3E}">
        <p14:creationId xmlns:p14="http://schemas.microsoft.com/office/powerpoint/2010/main" val="346102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1207"/>
            <a:ext cx="8229600" cy="1311128"/>
          </a:xfrm>
        </p:spPr>
        <p:txBody>
          <a:bodyPr>
            <a:spAutoFit/>
          </a:bodyPr>
          <a:lstStyle/>
          <a:p>
            <a:r>
              <a:rPr lang="en-IN" altLang="en-US" dirty="0"/>
              <a:t>Information Rights: Privacy and Freedom in the Internet Age </a:t>
            </a:r>
            <a:endParaRPr lang="en-US" sz="2800" dirty="0"/>
          </a:p>
        </p:txBody>
      </p:sp>
      <p:sp>
        <p:nvSpPr>
          <p:cNvPr id="5" name="Content Placeholder 4"/>
          <p:cNvSpPr>
            <a:spLocks noGrp="1"/>
          </p:cNvSpPr>
          <p:nvPr>
            <p:ph idx="1"/>
          </p:nvPr>
        </p:nvSpPr>
        <p:spPr>
          <a:xfrm>
            <a:off x="1981200" y="1828800"/>
            <a:ext cx="9071610" cy="2159566"/>
          </a:xfrm>
        </p:spPr>
        <p:txBody>
          <a:bodyPr wrap="square">
            <a:spAutoFit/>
          </a:bodyPr>
          <a:lstStyle/>
          <a:p>
            <a:pPr indent="-255600"/>
            <a:r>
              <a:rPr lang="en-IN" sz="2800" dirty="0"/>
              <a:t>Privacy</a:t>
            </a:r>
          </a:p>
          <a:p>
            <a:pPr lvl="1" indent="-255600"/>
            <a:r>
              <a:rPr lang="en-IN" sz="2800" dirty="0"/>
              <a:t>Claim of individuals to be left alone, free from surveillance or interference from other individuals, organizations, or state.</a:t>
            </a:r>
          </a:p>
          <a:p>
            <a:pPr lvl="1" indent="-255600"/>
            <a:r>
              <a:rPr lang="en-IN" sz="2800" dirty="0"/>
              <a:t>Claim to be able to control information about yourself</a:t>
            </a:r>
          </a:p>
        </p:txBody>
      </p:sp>
    </p:spTree>
    <p:extLst>
      <p:ext uri="{BB962C8B-B14F-4D97-AF65-F5344CB8AC3E}">
        <p14:creationId xmlns:p14="http://schemas.microsoft.com/office/powerpoint/2010/main" val="387074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1207"/>
            <a:ext cx="8229600" cy="1311128"/>
          </a:xfrm>
        </p:spPr>
        <p:txBody>
          <a:bodyPr>
            <a:spAutoFit/>
          </a:bodyPr>
          <a:lstStyle/>
          <a:p>
            <a:r>
              <a:rPr lang="en-IN" altLang="en-US" dirty="0"/>
              <a:t>Information Rights: Privacy and Freedom in the Internet Age </a:t>
            </a:r>
            <a:endParaRPr lang="en-US" sz="2800" dirty="0"/>
          </a:p>
        </p:txBody>
      </p:sp>
      <p:sp>
        <p:nvSpPr>
          <p:cNvPr id="5" name="Content Placeholder 4"/>
          <p:cNvSpPr>
            <a:spLocks noGrp="1"/>
          </p:cNvSpPr>
          <p:nvPr>
            <p:ph idx="1"/>
          </p:nvPr>
        </p:nvSpPr>
        <p:spPr>
          <a:xfrm>
            <a:off x="598170" y="1833178"/>
            <a:ext cx="10488930" cy="3191643"/>
          </a:xfrm>
        </p:spPr>
        <p:txBody>
          <a:bodyPr wrap="square">
            <a:spAutoFit/>
          </a:bodyPr>
          <a:lstStyle/>
          <a:p>
            <a:pPr indent="-255600"/>
            <a:r>
              <a:rPr lang="en-IN" sz="2800" dirty="0"/>
              <a:t>Fair information practices</a:t>
            </a:r>
          </a:p>
          <a:p>
            <a:pPr lvl="1" indent="-255600"/>
            <a:r>
              <a:rPr lang="en-IN" sz="2800" dirty="0"/>
              <a:t>Set of principles governing the collection and use of information</a:t>
            </a:r>
          </a:p>
          <a:p>
            <a:pPr lvl="2" indent="-255600"/>
            <a:r>
              <a:rPr lang="en-IN" sz="2800" dirty="0"/>
              <a:t>Basis of most U.S. and European privacy laws</a:t>
            </a:r>
          </a:p>
          <a:p>
            <a:pPr lvl="1" indent="-255600"/>
            <a:r>
              <a:rPr lang="en-IN" sz="2800" dirty="0"/>
              <a:t>Used to drive changes in privacy legislation</a:t>
            </a:r>
          </a:p>
          <a:p>
            <a:pPr lvl="2" indent="-255600"/>
            <a:r>
              <a:rPr lang="en-US" sz="2800" dirty="0"/>
              <a:t>Child Online Privacy Protection Act </a:t>
            </a:r>
            <a:r>
              <a:rPr lang="en-IN" sz="2800" spc="-300" dirty="0">
                <a:cs typeface="Arial"/>
              </a:rPr>
              <a:t>C O P </a:t>
            </a:r>
            <a:r>
              <a:rPr lang="en-IN" sz="2800" spc="-300" dirty="0" err="1">
                <a:cs typeface="Arial"/>
              </a:rPr>
              <a:t>P</a:t>
            </a:r>
            <a:r>
              <a:rPr lang="en-IN" sz="2800" spc="-300" dirty="0">
                <a:cs typeface="Arial"/>
              </a:rPr>
              <a:t> A</a:t>
            </a:r>
          </a:p>
          <a:p>
            <a:pPr lvl="2" indent="-255600"/>
            <a:r>
              <a:rPr lang="en-IN" sz="2800" dirty="0"/>
              <a:t>Gramm-Leach-Bliley Act</a:t>
            </a:r>
          </a:p>
          <a:p>
            <a:pPr lvl="2" indent="-255600"/>
            <a:r>
              <a:rPr lang="en-US" sz="2800" dirty="0"/>
              <a:t>Health Insurance Portability and Accountability Act </a:t>
            </a:r>
            <a:r>
              <a:rPr lang="en-IN" sz="2800" dirty="0"/>
              <a:t>HIPAA</a:t>
            </a:r>
          </a:p>
        </p:txBody>
      </p:sp>
    </p:spTree>
    <p:extLst>
      <p:ext uri="{BB962C8B-B14F-4D97-AF65-F5344CB8AC3E}">
        <p14:creationId xmlns:p14="http://schemas.microsoft.com/office/powerpoint/2010/main" val="67485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1207"/>
            <a:ext cx="8229600" cy="1311128"/>
          </a:xfrm>
        </p:spPr>
        <p:txBody>
          <a:bodyPr>
            <a:spAutoFit/>
          </a:bodyPr>
          <a:lstStyle/>
          <a:p>
            <a:r>
              <a:rPr lang="en-IN" altLang="en-US" dirty="0"/>
              <a:t>European Directive on Data Protection</a:t>
            </a:r>
            <a:endParaRPr lang="en-US" sz="2800" dirty="0"/>
          </a:p>
        </p:txBody>
      </p:sp>
      <p:sp>
        <p:nvSpPr>
          <p:cNvPr id="5" name="Content Placeholder 4"/>
          <p:cNvSpPr>
            <a:spLocks noGrp="1"/>
          </p:cNvSpPr>
          <p:nvPr>
            <p:ph idx="1"/>
          </p:nvPr>
        </p:nvSpPr>
        <p:spPr>
          <a:xfrm>
            <a:off x="1981200" y="1828801"/>
            <a:ext cx="8229600" cy="4197559"/>
          </a:xfrm>
        </p:spPr>
        <p:txBody>
          <a:bodyPr>
            <a:spAutoFit/>
          </a:bodyPr>
          <a:lstStyle/>
          <a:p>
            <a:r>
              <a:rPr lang="en-IN" sz="2800" dirty="0"/>
              <a:t>Use of data requires informed consent of customer</a:t>
            </a:r>
          </a:p>
          <a:p>
            <a:r>
              <a:rPr lang="en-IN" sz="2800" spc="-350" dirty="0"/>
              <a:t>E U</a:t>
            </a:r>
            <a:r>
              <a:rPr lang="en-IN" sz="2800" dirty="0"/>
              <a:t> member nations cannot transfer personal data to countries without similar privacy protection</a:t>
            </a:r>
          </a:p>
          <a:p>
            <a:r>
              <a:rPr lang="en-IN" sz="2800" dirty="0"/>
              <a:t>New </a:t>
            </a:r>
            <a:r>
              <a:rPr lang="en-IN" sz="2800" spc="-350" dirty="0">
                <a:cs typeface="Arial"/>
              </a:rPr>
              <a:t>E U</a:t>
            </a:r>
            <a:r>
              <a:rPr lang="en-IN" sz="2800" dirty="0"/>
              <a:t> General Data Protection Regulation (</a:t>
            </a:r>
            <a:r>
              <a:rPr lang="en-IN" sz="2800" spc="-300" dirty="0">
                <a:cs typeface="Arial"/>
              </a:rPr>
              <a:t>G D P R</a:t>
            </a:r>
            <a:r>
              <a:rPr lang="en-IN" sz="2800" dirty="0"/>
              <a:t>) replacing existing Data Protection :</a:t>
            </a:r>
          </a:p>
          <a:p>
            <a:pPr lvl="1"/>
            <a:r>
              <a:rPr lang="en-IN" sz="2800" dirty="0"/>
              <a:t>Applies across all </a:t>
            </a:r>
            <a:r>
              <a:rPr lang="en-IN" sz="2800" spc="-350" dirty="0">
                <a:cs typeface="Arial"/>
              </a:rPr>
              <a:t>E U</a:t>
            </a:r>
            <a:r>
              <a:rPr lang="en-IN" sz="2800" dirty="0"/>
              <a:t> countries to any firms operating in </a:t>
            </a:r>
            <a:r>
              <a:rPr lang="en-IN" sz="2800" spc="-350" dirty="0">
                <a:cs typeface="Arial"/>
              </a:rPr>
              <a:t>E U</a:t>
            </a:r>
          </a:p>
          <a:p>
            <a:pPr lvl="1"/>
            <a:r>
              <a:rPr lang="en-IN" sz="2800" dirty="0"/>
              <a:t>Strengthens right to be forgotten</a:t>
            </a:r>
          </a:p>
          <a:p>
            <a:pPr lvl="2"/>
            <a:r>
              <a:rPr lang="en-US" dirty="0"/>
              <a:t>gives EU citizens the right to ask Google and social network sites to remove their personal information</a:t>
            </a:r>
            <a:endParaRPr lang="en-IN" sz="2600" dirty="0"/>
          </a:p>
        </p:txBody>
      </p:sp>
    </p:spTree>
    <p:extLst>
      <p:ext uri="{BB962C8B-B14F-4D97-AF65-F5344CB8AC3E}">
        <p14:creationId xmlns:p14="http://schemas.microsoft.com/office/powerpoint/2010/main" val="364540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Internet Challenges to Privacy </a:t>
            </a:r>
            <a:r>
              <a:rPr lang="en-IN" altLang="en-US" sz="2800" dirty="0"/>
              <a:t>(1 of 2)</a:t>
            </a:r>
            <a:endParaRPr lang="en-US" sz="2800" dirty="0"/>
          </a:p>
        </p:txBody>
      </p:sp>
      <p:sp>
        <p:nvSpPr>
          <p:cNvPr id="5" name="Content Placeholder 4"/>
          <p:cNvSpPr>
            <a:spLocks noGrp="1"/>
          </p:cNvSpPr>
          <p:nvPr>
            <p:ph idx="1"/>
          </p:nvPr>
        </p:nvSpPr>
        <p:spPr>
          <a:xfrm>
            <a:off x="1981200" y="1295393"/>
            <a:ext cx="9025890" cy="4739759"/>
          </a:xfrm>
        </p:spPr>
        <p:txBody>
          <a:bodyPr wrap="square">
            <a:spAutoFit/>
          </a:bodyPr>
          <a:lstStyle/>
          <a:p>
            <a:pPr marL="255600" indent="-255600">
              <a:tabLst>
                <a:tab pos="176213" algn="l"/>
              </a:tabLst>
            </a:pPr>
            <a:r>
              <a:rPr lang="en-IN" sz="2800" dirty="0"/>
              <a:t>Cookies</a:t>
            </a:r>
          </a:p>
          <a:p>
            <a:pPr marL="740232" lvl="1" indent="-255600">
              <a:tabLst>
                <a:tab pos="176213" algn="l"/>
              </a:tabLst>
            </a:pPr>
            <a:r>
              <a:rPr lang="en-IN" sz="2800" dirty="0"/>
              <a:t>Identify browser and track visits to site</a:t>
            </a:r>
          </a:p>
          <a:p>
            <a:pPr marL="740232" lvl="1" indent="-255600">
              <a:tabLst>
                <a:tab pos="176213" algn="l"/>
              </a:tabLst>
            </a:pPr>
            <a:r>
              <a:rPr lang="en-IN" sz="2800" dirty="0"/>
              <a:t>Super cookies (Flash cookies)</a:t>
            </a:r>
          </a:p>
          <a:p>
            <a:pPr marL="255600" indent="-255600">
              <a:tabLst>
                <a:tab pos="176213" algn="l"/>
              </a:tabLst>
            </a:pPr>
            <a:r>
              <a:rPr lang="en-IN" sz="2800" dirty="0"/>
              <a:t>Web beacons (web bugs)</a:t>
            </a:r>
          </a:p>
          <a:p>
            <a:pPr marL="740232" lvl="1" indent="-255600">
              <a:tabLst>
                <a:tab pos="176213" algn="l"/>
              </a:tabLst>
            </a:pPr>
            <a:r>
              <a:rPr lang="en-IN" sz="2800" dirty="0"/>
              <a:t>Tiny graphics embedded in emails and web pages</a:t>
            </a:r>
          </a:p>
          <a:p>
            <a:pPr marL="740232" lvl="1" indent="-255600">
              <a:tabLst>
                <a:tab pos="176213" algn="l"/>
              </a:tabLst>
            </a:pPr>
            <a:r>
              <a:rPr lang="en-IN" sz="2800" dirty="0"/>
              <a:t>Monitor who is reading email message or visiting site</a:t>
            </a:r>
          </a:p>
          <a:p>
            <a:pPr marL="255600" indent="-255600">
              <a:tabLst>
                <a:tab pos="176213" algn="l"/>
              </a:tabLst>
            </a:pPr>
            <a:r>
              <a:rPr lang="en-IN" sz="2800" dirty="0"/>
              <a:t>Spyware</a:t>
            </a:r>
          </a:p>
          <a:p>
            <a:pPr marL="740232" lvl="1" indent="-255600">
              <a:tabLst>
                <a:tab pos="176213" algn="l"/>
              </a:tabLst>
            </a:pPr>
            <a:r>
              <a:rPr lang="en-IN" sz="2800" dirty="0"/>
              <a:t>installed on user’s computer</a:t>
            </a:r>
          </a:p>
          <a:p>
            <a:pPr marL="740232" lvl="1" indent="-255600">
              <a:tabLst>
                <a:tab pos="176213" algn="l"/>
              </a:tabLst>
            </a:pPr>
            <a:r>
              <a:rPr lang="en-IN" sz="2800" dirty="0"/>
              <a:t>May transmit user’s keystrokes or display unwanted ads</a:t>
            </a:r>
          </a:p>
          <a:p>
            <a:pPr marL="255600" indent="-255600">
              <a:tabLst>
                <a:tab pos="176213" algn="l"/>
              </a:tabLst>
            </a:pPr>
            <a:r>
              <a:rPr lang="en-IN" sz="2800" dirty="0"/>
              <a:t>Google services and </a:t>
            </a:r>
            <a:r>
              <a:rPr lang="en-IN" sz="2800" dirty="0" err="1"/>
              <a:t>behavioral</a:t>
            </a:r>
            <a:r>
              <a:rPr lang="en-IN" sz="2800" dirty="0"/>
              <a:t> targeting</a:t>
            </a:r>
          </a:p>
        </p:txBody>
      </p:sp>
    </p:spTree>
    <p:extLst>
      <p:ext uri="{BB962C8B-B14F-4D97-AF65-F5344CB8AC3E}">
        <p14:creationId xmlns:p14="http://schemas.microsoft.com/office/powerpoint/2010/main" val="203366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500793"/>
            <a:ext cx="8229600" cy="507831"/>
          </a:xfrm>
        </p:spPr>
        <p:txBody>
          <a:bodyPr>
            <a:spAutoFit/>
          </a:bodyPr>
          <a:lstStyle/>
          <a:p>
            <a:r>
              <a:rPr lang="en-IN" altLang="en-US" sz="3000" dirty="0"/>
              <a:t>Figure 4.3 How Cookies Identify Web Visitors</a:t>
            </a:r>
            <a:endParaRPr lang="en-US" sz="3000" dirty="0"/>
          </a:p>
        </p:txBody>
      </p:sp>
      <p:pic>
        <p:nvPicPr>
          <p:cNvPr id="5" name="Picture 4" descr="A diagram shows four steps involved in identifying web visitors by cookies. The diagram shows User at one end and Server at the other end with four steps shown between them as follows. 1. Windows 10, Internet Explorer 11, and j doe 1 2 3 at a o l dot com. 2. Cookie. 3. 9 3 1 0 3 2 9 4 4 Previous buyer. 4. Welcome back, Jane Doe."/>
          <p:cNvPicPr>
            <a:picLocks noChangeAspect="1"/>
          </p:cNvPicPr>
          <p:nvPr/>
        </p:nvPicPr>
        <p:blipFill rotWithShape="1">
          <a:blip r:embed="rId3" cstate="screen">
            <a:extLst>
              <a:ext uri="{28A0092B-C50C-407E-A947-70E740481C1C}">
                <a14:useLocalDpi xmlns:a14="http://schemas.microsoft.com/office/drawing/2010/main"/>
              </a:ext>
            </a:extLst>
          </a:blip>
          <a:srcRect b="45629"/>
          <a:stretch/>
        </p:blipFill>
        <p:spPr>
          <a:xfrm>
            <a:off x="3273139" y="1143000"/>
            <a:ext cx="5645727" cy="1667778"/>
          </a:xfrm>
          <a:prstGeom prst="rect">
            <a:avLst/>
          </a:prstGeom>
        </p:spPr>
      </p:pic>
      <p:sp>
        <p:nvSpPr>
          <p:cNvPr id="7" name="Content Placeholder 4"/>
          <p:cNvSpPr>
            <a:spLocks noGrp="1"/>
          </p:cNvSpPr>
          <p:nvPr>
            <p:ph idx="1"/>
          </p:nvPr>
        </p:nvSpPr>
        <p:spPr>
          <a:xfrm>
            <a:off x="1971675" y="3015630"/>
            <a:ext cx="8229600" cy="2471446"/>
          </a:xfrm>
        </p:spPr>
        <p:txBody>
          <a:bodyPr>
            <a:spAutoFit/>
          </a:bodyPr>
          <a:lstStyle/>
          <a:p>
            <a:pPr marL="457200" indent="-457200">
              <a:buFont typeface="+mj-lt"/>
              <a:buAutoNum type="arabicPeriod"/>
              <a:tabLst>
                <a:tab pos="176213" algn="l"/>
              </a:tabLst>
            </a:pPr>
            <a:r>
              <a:rPr lang="en-IN" sz="1800" dirty="0"/>
              <a:t>The Web server reads the user's Web browser and determines the operating system, browser name, version number, Internet address, and other information.</a:t>
            </a:r>
          </a:p>
          <a:p>
            <a:pPr marL="457200" indent="-457200">
              <a:buFont typeface="+mj-lt"/>
              <a:buAutoNum type="arabicPeriod"/>
              <a:tabLst>
                <a:tab pos="176213" algn="l"/>
              </a:tabLst>
            </a:pPr>
            <a:r>
              <a:rPr lang="en-IN" sz="1800" dirty="0"/>
              <a:t>The server transmits a tiny text file with user identification information called a cookie, which the user's browser receives and stores on the user's computer.</a:t>
            </a:r>
          </a:p>
          <a:p>
            <a:pPr marL="457200" indent="-457200">
              <a:buFont typeface="+mj-lt"/>
              <a:buAutoNum type="arabicPeriod"/>
              <a:tabLst>
                <a:tab pos="176213" algn="l"/>
              </a:tabLst>
            </a:pPr>
            <a:r>
              <a:rPr lang="en-IN" sz="1800" dirty="0"/>
              <a:t>When the user returns to the Web site, the server requests the contents of any cookie it deposited previously in the user's computer.</a:t>
            </a:r>
          </a:p>
          <a:p>
            <a:pPr marL="457200" indent="-457200">
              <a:buFont typeface="+mj-lt"/>
              <a:buAutoNum type="arabicPeriod"/>
              <a:tabLst>
                <a:tab pos="176213" algn="l"/>
              </a:tabLst>
            </a:pPr>
            <a:r>
              <a:rPr lang="en-IN" sz="1800" dirty="0"/>
              <a:t>The Web server reads the cookie, identifies the visitor, and calls up data on the user.</a:t>
            </a:r>
          </a:p>
        </p:txBody>
      </p:sp>
    </p:spTree>
    <p:extLst>
      <p:ext uri="{BB962C8B-B14F-4D97-AF65-F5344CB8AC3E}">
        <p14:creationId xmlns:p14="http://schemas.microsoft.com/office/powerpoint/2010/main" val="181902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3624"/>
            <a:ext cx="8229600" cy="701731"/>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1981200" y="1371592"/>
            <a:ext cx="8229600" cy="4650504"/>
          </a:xfrm>
        </p:spPr>
        <p:txBody>
          <a:bodyPr vert="horz" lIns="0" tIns="0" rIns="0" bIns="0" rtlCol="0" anchor="t">
            <a:spAutoFit/>
          </a:bodyPr>
          <a:lstStyle/>
          <a:p>
            <a:pPr marL="542925" indent="-542925">
              <a:buNone/>
              <a:tabLst>
                <a:tab pos="628650" algn="l"/>
              </a:tabLst>
              <a:defRPr/>
            </a:pPr>
            <a:r>
              <a:rPr lang="en-US" altLang="en-US" b="1" dirty="0"/>
              <a:t>4.1 </a:t>
            </a:r>
            <a:r>
              <a:rPr lang="en-US" dirty="0">
                <a:cs typeface="ＭＳ Ｐゴシック" charset="0"/>
              </a:rPr>
              <a:t>What ethical, social, and political issues are raised by information systems?</a:t>
            </a:r>
          </a:p>
          <a:p>
            <a:pPr marL="542925" indent="-542925">
              <a:buNone/>
              <a:defRPr/>
            </a:pPr>
            <a:r>
              <a:rPr lang="en-US" altLang="en-US" b="1" dirty="0"/>
              <a:t>4.2 </a:t>
            </a:r>
            <a:r>
              <a:rPr lang="en-US" dirty="0">
                <a:cs typeface="ＭＳ Ｐゴシック" charset="0"/>
              </a:rPr>
              <a:t>What specific principles for conduct can be used to guide ethical decisions?</a:t>
            </a:r>
          </a:p>
          <a:p>
            <a:pPr marL="542925" indent="-542925">
              <a:buNone/>
              <a:defRPr/>
            </a:pPr>
            <a:r>
              <a:rPr lang="en-US" altLang="en-US" b="1" dirty="0"/>
              <a:t>4.3 </a:t>
            </a:r>
            <a:r>
              <a:rPr lang="en-US" dirty="0">
                <a:cs typeface="ＭＳ Ｐゴシック" charset="0"/>
              </a:rPr>
              <a:t>Why do contemporary information systems technology and the Internet pose challenges to the protection of individual privacy and intellectual property?</a:t>
            </a:r>
          </a:p>
          <a:p>
            <a:pPr marL="542925" indent="-542925">
              <a:buNone/>
              <a:defRPr/>
            </a:pPr>
            <a:r>
              <a:rPr lang="en-US" altLang="en-US" b="1" dirty="0"/>
              <a:t>4.4</a:t>
            </a:r>
            <a:r>
              <a:rPr lang="en-US" altLang="en-US" b="1" dirty="0">
                <a:solidFill>
                  <a:schemeClr val="bg2"/>
                </a:solidFill>
              </a:rPr>
              <a:t> </a:t>
            </a:r>
            <a:r>
              <a:rPr lang="en-US" dirty="0">
                <a:cs typeface="ＭＳ Ｐゴシック" charset="0"/>
              </a:rPr>
              <a:t>How have information systems affected laws for establishing accountability, liability, and the quality of everyday life?</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Internet Challenges to Privacy </a:t>
            </a:r>
            <a:r>
              <a:rPr lang="en-IN" altLang="en-US" sz="2800" dirty="0"/>
              <a:t>(2 of 2)</a:t>
            </a:r>
            <a:endParaRPr lang="en-US" sz="2800" dirty="0"/>
          </a:p>
        </p:txBody>
      </p:sp>
      <p:sp>
        <p:nvSpPr>
          <p:cNvPr id="5" name="Content Placeholder 4"/>
          <p:cNvSpPr>
            <a:spLocks noGrp="1"/>
          </p:cNvSpPr>
          <p:nvPr>
            <p:ph idx="1"/>
          </p:nvPr>
        </p:nvSpPr>
        <p:spPr>
          <a:xfrm>
            <a:off x="1981200" y="1626863"/>
            <a:ext cx="8648700" cy="4031360"/>
          </a:xfrm>
        </p:spPr>
        <p:txBody>
          <a:bodyPr wrap="square">
            <a:spAutoFit/>
          </a:bodyPr>
          <a:lstStyle/>
          <a:p>
            <a:pPr marL="255600" indent="-255600">
              <a:tabLst>
                <a:tab pos="176213" algn="l"/>
              </a:tabLst>
            </a:pPr>
            <a:r>
              <a:rPr lang="en-IN" sz="2800" dirty="0"/>
              <a:t>The United States allows businesses to gather transaction information and use this for other marketing purposes.</a:t>
            </a:r>
          </a:p>
          <a:p>
            <a:pPr marL="255600" indent="-255600">
              <a:tabLst>
                <a:tab pos="176213" algn="l"/>
              </a:tabLst>
            </a:pPr>
            <a:r>
              <a:rPr lang="en-IN" sz="2800" dirty="0"/>
              <a:t>Opt-out vs. opt-in model</a:t>
            </a:r>
          </a:p>
          <a:p>
            <a:pPr marL="255600" indent="-255600">
              <a:tabLst>
                <a:tab pos="176213" algn="l"/>
              </a:tabLst>
            </a:pPr>
            <a:r>
              <a:rPr lang="en-IN" sz="2800" dirty="0"/>
              <a:t>Online industry promotes self-regulation over privacy legislation.</a:t>
            </a:r>
          </a:p>
          <a:p>
            <a:pPr marL="740232" lvl="1" indent="-255600">
              <a:tabLst>
                <a:tab pos="176213" algn="l"/>
              </a:tabLst>
            </a:pPr>
            <a:r>
              <a:rPr lang="en-IN" sz="2800" dirty="0"/>
              <a:t>Complex/ambiguous privacy statements</a:t>
            </a:r>
          </a:p>
          <a:p>
            <a:pPr marL="740232" lvl="1" indent="-255600">
              <a:tabLst>
                <a:tab pos="176213" algn="l"/>
              </a:tabLst>
            </a:pPr>
            <a:r>
              <a:rPr lang="en-IN" sz="2800" dirty="0"/>
              <a:t>Opt-out models selected over opt-in</a:t>
            </a:r>
          </a:p>
          <a:p>
            <a:pPr marL="740232" lvl="1" indent="-255600">
              <a:tabLst>
                <a:tab pos="176213" algn="l"/>
              </a:tabLst>
            </a:pPr>
            <a:r>
              <a:rPr lang="en-IN" sz="2800" dirty="0"/>
              <a:t>Online “seals” of privacy principles</a:t>
            </a:r>
          </a:p>
        </p:txBody>
      </p:sp>
    </p:spTree>
    <p:extLst>
      <p:ext uri="{BB962C8B-B14F-4D97-AF65-F5344CB8AC3E}">
        <p14:creationId xmlns:p14="http://schemas.microsoft.com/office/powerpoint/2010/main" val="1238139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Technical Solutions</a:t>
            </a:r>
            <a:endParaRPr lang="en-US" sz="2800" dirty="0"/>
          </a:p>
        </p:txBody>
      </p:sp>
      <p:sp>
        <p:nvSpPr>
          <p:cNvPr id="5" name="Content Placeholder 4"/>
          <p:cNvSpPr>
            <a:spLocks noGrp="1"/>
          </p:cNvSpPr>
          <p:nvPr>
            <p:ph idx="1"/>
          </p:nvPr>
        </p:nvSpPr>
        <p:spPr>
          <a:xfrm>
            <a:off x="1981200" y="1638292"/>
            <a:ext cx="8229600" cy="2296526"/>
          </a:xfrm>
        </p:spPr>
        <p:txBody>
          <a:bodyPr>
            <a:spAutoFit/>
          </a:bodyPr>
          <a:lstStyle/>
          <a:p>
            <a:pPr marL="255600" indent="-255600">
              <a:tabLst>
                <a:tab pos="176213" algn="l"/>
              </a:tabLst>
            </a:pPr>
            <a:r>
              <a:rPr lang="en-IN" sz="2800" dirty="0"/>
              <a:t>Solutions include:</a:t>
            </a:r>
          </a:p>
          <a:p>
            <a:pPr marL="740232" lvl="1" indent="-255600">
              <a:tabLst>
                <a:tab pos="176213" algn="l"/>
              </a:tabLst>
            </a:pPr>
            <a:r>
              <a:rPr lang="en-IN" sz="2800" dirty="0"/>
              <a:t>Email encryption</a:t>
            </a:r>
          </a:p>
          <a:p>
            <a:pPr marL="740232" lvl="1" indent="-255600">
              <a:tabLst>
                <a:tab pos="176213" algn="l"/>
              </a:tabLst>
            </a:pPr>
            <a:r>
              <a:rPr lang="en-IN" sz="2800" dirty="0"/>
              <a:t>Anonymity tools</a:t>
            </a:r>
          </a:p>
          <a:p>
            <a:pPr marL="740232" lvl="1" indent="-255600">
              <a:tabLst>
                <a:tab pos="176213" algn="l"/>
              </a:tabLst>
            </a:pPr>
            <a:r>
              <a:rPr lang="en-IN" sz="2800" dirty="0"/>
              <a:t>Anti-spyware tools</a:t>
            </a:r>
          </a:p>
          <a:p>
            <a:pPr marL="0" indent="0">
              <a:buNone/>
              <a:tabLst>
                <a:tab pos="176213" algn="l"/>
              </a:tabLst>
            </a:pPr>
            <a:endParaRPr lang="en-IN" sz="2400" dirty="0"/>
          </a:p>
        </p:txBody>
      </p:sp>
    </p:spTree>
    <p:extLst>
      <p:ext uri="{BB962C8B-B14F-4D97-AF65-F5344CB8AC3E}">
        <p14:creationId xmlns:p14="http://schemas.microsoft.com/office/powerpoint/2010/main" val="1847678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9601"/>
            <a:ext cx="8229600" cy="1311128"/>
          </a:xfrm>
        </p:spPr>
        <p:txBody>
          <a:bodyPr>
            <a:spAutoFit/>
          </a:bodyPr>
          <a:lstStyle/>
          <a:p>
            <a:r>
              <a:rPr lang="en-IN" altLang="en-US" dirty="0"/>
              <a:t>Property Rights: Intellectual Property</a:t>
            </a:r>
            <a:endParaRPr lang="en-US" sz="2800" dirty="0"/>
          </a:p>
        </p:txBody>
      </p:sp>
      <p:sp>
        <p:nvSpPr>
          <p:cNvPr id="5" name="Content Placeholder 4"/>
          <p:cNvSpPr>
            <a:spLocks noGrp="1"/>
          </p:cNvSpPr>
          <p:nvPr>
            <p:ph idx="1"/>
          </p:nvPr>
        </p:nvSpPr>
        <p:spPr>
          <a:xfrm>
            <a:off x="1981200" y="2129783"/>
            <a:ext cx="8717280" cy="3643562"/>
          </a:xfrm>
        </p:spPr>
        <p:txBody>
          <a:bodyPr wrap="square">
            <a:spAutoFit/>
          </a:bodyPr>
          <a:lstStyle/>
          <a:p>
            <a:pPr marL="255600" indent="-255600">
              <a:tabLst>
                <a:tab pos="176213" algn="l"/>
              </a:tabLst>
            </a:pPr>
            <a:r>
              <a:rPr lang="en-IN" sz="2800" dirty="0"/>
              <a:t>Intellectual property</a:t>
            </a:r>
          </a:p>
          <a:p>
            <a:pPr marL="740232" lvl="1" indent="-255600">
              <a:tabLst>
                <a:tab pos="176213" algn="l"/>
              </a:tabLst>
            </a:pPr>
            <a:r>
              <a:rPr lang="en-IN" sz="2800" dirty="0"/>
              <a:t>Tangible and intangible products of the mind created by individuals or corporations</a:t>
            </a:r>
          </a:p>
          <a:p>
            <a:pPr marL="255600" indent="-255600">
              <a:tabLst>
                <a:tab pos="176213" algn="l"/>
              </a:tabLst>
            </a:pPr>
            <a:r>
              <a:rPr lang="en-IN" sz="2800" dirty="0"/>
              <a:t>Protected in four main ways:</a:t>
            </a:r>
          </a:p>
          <a:p>
            <a:pPr marL="740232" lvl="1" indent="-255600">
              <a:tabLst>
                <a:tab pos="176213" algn="l"/>
              </a:tabLst>
            </a:pPr>
            <a:r>
              <a:rPr lang="en-IN" sz="2800" dirty="0"/>
              <a:t>Copyright</a:t>
            </a:r>
          </a:p>
          <a:p>
            <a:pPr marL="740232" lvl="1" indent="-255600">
              <a:tabLst>
                <a:tab pos="176213" algn="l"/>
              </a:tabLst>
            </a:pPr>
            <a:r>
              <a:rPr lang="en-IN" sz="2800" dirty="0"/>
              <a:t>Patents</a:t>
            </a:r>
          </a:p>
          <a:p>
            <a:pPr marL="740232" lvl="1" indent="-255600">
              <a:tabLst>
                <a:tab pos="176213" algn="l"/>
              </a:tabLst>
            </a:pPr>
            <a:r>
              <a:rPr lang="en-IN" sz="2800" dirty="0"/>
              <a:t>Trademarks</a:t>
            </a:r>
          </a:p>
          <a:p>
            <a:pPr marL="740232" lvl="1" indent="-255600">
              <a:tabLst>
                <a:tab pos="176213" algn="l"/>
              </a:tabLst>
            </a:pPr>
            <a:r>
              <a:rPr lang="en-IN" sz="2800" dirty="0"/>
              <a:t>Trade secret</a:t>
            </a:r>
          </a:p>
        </p:txBody>
      </p:sp>
    </p:spTree>
    <p:extLst>
      <p:ext uri="{BB962C8B-B14F-4D97-AF65-F5344CB8AC3E}">
        <p14:creationId xmlns:p14="http://schemas.microsoft.com/office/powerpoint/2010/main" val="598592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3013"/>
            <a:ext cx="8229600" cy="1311128"/>
          </a:xfrm>
        </p:spPr>
        <p:txBody>
          <a:bodyPr>
            <a:spAutoFit/>
          </a:bodyPr>
          <a:lstStyle/>
          <a:p>
            <a:r>
              <a:rPr lang="en-IN" altLang="en-US" dirty="0"/>
              <a:t>Challenges to Intellectual Property Rights</a:t>
            </a:r>
            <a:endParaRPr lang="en-US" sz="2800" dirty="0"/>
          </a:p>
        </p:txBody>
      </p:sp>
      <p:sp>
        <p:nvSpPr>
          <p:cNvPr id="5" name="Content Placeholder 4"/>
          <p:cNvSpPr>
            <a:spLocks noGrp="1"/>
          </p:cNvSpPr>
          <p:nvPr>
            <p:ph idx="1"/>
          </p:nvPr>
        </p:nvSpPr>
        <p:spPr>
          <a:xfrm>
            <a:off x="1981200" y="2297431"/>
            <a:ext cx="8229600" cy="2748445"/>
          </a:xfrm>
        </p:spPr>
        <p:txBody>
          <a:bodyPr>
            <a:spAutoFit/>
          </a:bodyPr>
          <a:lstStyle/>
          <a:p>
            <a:pPr>
              <a:tabLst>
                <a:tab pos="176213" algn="l"/>
              </a:tabLst>
            </a:pPr>
            <a:r>
              <a:rPr lang="en-IN" sz="2800" dirty="0"/>
              <a:t>Digital media different from physical media</a:t>
            </a:r>
          </a:p>
          <a:p>
            <a:pPr lvl="1">
              <a:tabLst>
                <a:tab pos="176213" algn="l"/>
              </a:tabLst>
            </a:pPr>
            <a:r>
              <a:rPr lang="en-IN" sz="2800" dirty="0"/>
              <a:t>Ease of replication</a:t>
            </a:r>
          </a:p>
          <a:p>
            <a:pPr lvl="1">
              <a:tabLst>
                <a:tab pos="176213" algn="l"/>
              </a:tabLst>
            </a:pPr>
            <a:r>
              <a:rPr lang="en-IN" sz="2800" dirty="0"/>
              <a:t>Ease of transmission (networks, Internet)</a:t>
            </a:r>
          </a:p>
          <a:p>
            <a:pPr lvl="1">
              <a:tabLst>
                <a:tab pos="176213" algn="l"/>
              </a:tabLst>
            </a:pPr>
            <a:r>
              <a:rPr lang="en-IN" sz="2800" dirty="0"/>
              <a:t>Ease of alteration</a:t>
            </a:r>
          </a:p>
          <a:p>
            <a:pPr lvl="1">
              <a:tabLst>
                <a:tab pos="176213" algn="l"/>
              </a:tabLst>
            </a:pPr>
            <a:r>
              <a:rPr lang="en-IN" sz="2800" dirty="0"/>
              <a:t>Difficulties in establishing uniqueness</a:t>
            </a:r>
          </a:p>
          <a:p>
            <a:pPr marL="0" indent="0">
              <a:buNone/>
              <a:tabLst>
                <a:tab pos="176213" algn="l"/>
              </a:tabLst>
            </a:pPr>
            <a:endParaRPr lang="en-IN" dirty="0"/>
          </a:p>
        </p:txBody>
      </p:sp>
    </p:spTree>
    <p:extLst>
      <p:ext uri="{BB962C8B-B14F-4D97-AF65-F5344CB8AC3E}">
        <p14:creationId xmlns:p14="http://schemas.microsoft.com/office/powerpoint/2010/main" val="2864956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3013"/>
            <a:ext cx="8229600" cy="1311128"/>
          </a:xfrm>
        </p:spPr>
        <p:txBody>
          <a:bodyPr>
            <a:spAutoFit/>
          </a:bodyPr>
          <a:lstStyle/>
          <a:p>
            <a:r>
              <a:rPr lang="en-IN" altLang="en-US" dirty="0"/>
              <a:t>System Quality: Data Quality and System Errors</a:t>
            </a:r>
            <a:endParaRPr lang="en-US" sz="2800" dirty="0"/>
          </a:p>
        </p:txBody>
      </p:sp>
      <p:sp>
        <p:nvSpPr>
          <p:cNvPr id="5" name="Content Placeholder 4"/>
          <p:cNvSpPr>
            <a:spLocks noGrp="1"/>
          </p:cNvSpPr>
          <p:nvPr>
            <p:ph idx="1"/>
          </p:nvPr>
        </p:nvSpPr>
        <p:spPr>
          <a:xfrm>
            <a:off x="1981200" y="1828801"/>
            <a:ext cx="8534400" cy="3579441"/>
          </a:xfrm>
        </p:spPr>
        <p:txBody>
          <a:bodyPr wrap="square">
            <a:spAutoFit/>
          </a:bodyPr>
          <a:lstStyle/>
          <a:p>
            <a:pPr marL="255600" indent="-255600">
              <a:tabLst>
                <a:tab pos="176213" algn="l"/>
              </a:tabLst>
            </a:pPr>
            <a:r>
              <a:rPr lang="en-IN" sz="2800" dirty="0"/>
              <a:t>What is an acceptable, technologically feasible level of system quality?</a:t>
            </a:r>
          </a:p>
          <a:p>
            <a:pPr marL="740232" lvl="1" indent="-255600">
              <a:tabLst>
                <a:tab pos="176213" algn="l"/>
              </a:tabLst>
            </a:pPr>
            <a:r>
              <a:rPr lang="en-IN" sz="2800" dirty="0"/>
              <a:t>Flawless software is economically unfeasible</a:t>
            </a:r>
          </a:p>
          <a:p>
            <a:pPr marL="255600" indent="-255600">
              <a:tabLst>
                <a:tab pos="176213" algn="l"/>
              </a:tabLst>
            </a:pPr>
            <a:r>
              <a:rPr lang="en-IN" sz="2800" dirty="0"/>
              <a:t>Three principal sources of poor system performance</a:t>
            </a:r>
          </a:p>
          <a:p>
            <a:pPr marL="740232" lvl="1" indent="-255600">
              <a:tabLst>
                <a:tab pos="176213" algn="l"/>
              </a:tabLst>
            </a:pPr>
            <a:r>
              <a:rPr lang="en-IN" sz="2800" dirty="0"/>
              <a:t>Software bugs, errors</a:t>
            </a:r>
          </a:p>
          <a:p>
            <a:pPr marL="740232" lvl="1" indent="-255600">
              <a:tabLst>
                <a:tab pos="176213" algn="l"/>
              </a:tabLst>
            </a:pPr>
            <a:r>
              <a:rPr lang="en-IN" sz="2800" dirty="0"/>
              <a:t>Hardware or facility failures</a:t>
            </a:r>
          </a:p>
          <a:p>
            <a:pPr marL="740232" lvl="1" indent="-255600">
              <a:tabLst>
                <a:tab pos="176213" algn="l"/>
              </a:tabLst>
            </a:pPr>
            <a:r>
              <a:rPr lang="en-IN" sz="2800" dirty="0"/>
              <a:t>Poor input data quality (most common source of business system failure)</a:t>
            </a:r>
          </a:p>
        </p:txBody>
      </p:sp>
    </p:spTree>
    <p:extLst>
      <p:ext uri="{BB962C8B-B14F-4D97-AF65-F5344CB8AC3E}">
        <p14:creationId xmlns:p14="http://schemas.microsoft.com/office/powerpoint/2010/main" val="109119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3013"/>
            <a:ext cx="8229600" cy="1311128"/>
          </a:xfrm>
        </p:spPr>
        <p:txBody>
          <a:bodyPr>
            <a:spAutoFit/>
          </a:bodyPr>
          <a:lstStyle/>
          <a:p>
            <a:r>
              <a:rPr lang="en-IN" altLang="en-US" dirty="0"/>
              <a:t>Quality of Life: Equity, Access, Boundaries </a:t>
            </a:r>
            <a:r>
              <a:rPr lang="en-IN" altLang="en-US" sz="2800" dirty="0"/>
              <a:t>(1 of 3)</a:t>
            </a:r>
            <a:endParaRPr lang="en-US" sz="2800" dirty="0"/>
          </a:p>
        </p:txBody>
      </p:sp>
      <p:sp>
        <p:nvSpPr>
          <p:cNvPr id="5" name="Content Placeholder 4"/>
          <p:cNvSpPr>
            <a:spLocks noGrp="1"/>
          </p:cNvSpPr>
          <p:nvPr>
            <p:ph idx="1"/>
          </p:nvPr>
        </p:nvSpPr>
        <p:spPr>
          <a:xfrm>
            <a:off x="1981200" y="1828800"/>
            <a:ext cx="8229600" cy="2932085"/>
          </a:xfrm>
        </p:spPr>
        <p:txBody>
          <a:bodyPr>
            <a:spAutoFit/>
          </a:bodyPr>
          <a:lstStyle/>
          <a:p>
            <a:pPr marL="255600" indent="-255600">
              <a:tabLst>
                <a:tab pos="176213" algn="l"/>
              </a:tabLst>
            </a:pPr>
            <a:r>
              <a:rPr lang="en-IN" sz="2800" dirty="0"/>
              <a:t>Negative social consequences of systems</a:t>
            </a:r>
          </a:p>
          <a:p>
            <a:pPr marL="255600" indent="-255600">
              <a:tabLst>
                <a:tab pos="176213" algn="l"/>
              </a:tabLst>
            </a:pPr>
            <a:r>
              <a:rPr lang="en-IN" sz="2800" dirty="0"/>
              <a:t>Rapidity of change: reduced response time to competition</a:t>
            </a:r>
          </a:p>
          <a:p>
            <a:pPr marL="255600" indent="-255600">
              <a:tabLst>
                <a:tab pos="176213" algn="l"/>
              </a:tabLst>
            </a:pPr>
            <a:r>
              <a:rPr lang="en-IN" sz="2800" dirty="0"/>
              <a:t>Maintaining boundaries: family, work, and leisure</a:t>
            </a:r>
          </a:p>
          <a:p>
            <a:pPr marL="255600" indent="-255600">
              <a:tabLst>
                <a:tab pos="176213" algn="l"/>
              </a:tabLst>
            </a:pPr>
            <a:r>
              <a:rPr lang="en-IN" sz="2800" dirty="0"/>
              <a:t>Dependence and vulnerability</a:t>
            </a:r>
          </a:p>
          <a:p>
            <a:pPr marL="255600" indent="-255600">
              <a:tabLst>
                <a:tab pos="176213" algn="l"/>
              </a:tabLst>
            </a:pPr>
            <a:r>
              <a:rPr lang="en-IN" sz="2800" dirty="0"/>
              <a:t>Computer crime and abuse</a:t>
            </a:r>
          </a:p>
        </p:txBody>
      </p:sp>
    </p:spTree>
    <p:extLst>
      <p:ext uri="{BB962C8B-B14F-4D97-AF65-F5344CB8AC3E}">
        <p14:creationId xmlns:p14="http://schemas.microsoft.com/office/powerpoint/2010/main" val="1735391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3013"/>
            <a:ext cx="8229600" cy="1311128"/>
          </a:xfrm>
        </p:spPr>
        <p:txBody>
          <a:bodyPr>
            <a:spAutoFit/>
          </a:bodyPr>
          <a:lstStyle/>
          <a:p>
            <a:r>
              <a:rPr lang="en-IN" altLang="en-US" dirty="0"/>
              <a:t>Quality of Life: Equity, Access, Boundaries </a:t>
            </a:r>
            <a:r>
              <a:rPr lang="en-IN" altLang="en-US" sz="2800" dirty="0"/>
              <a:t>(3 of 3)</a:t>
            </a:r>
            <a:endParaRPr lang="en-US" sz="2800" dirty="0"/>
          </a:p>
        </p:txBody>
      </p:sp>
      <p:sp>
        <p:nvSpPr>
          <p:cNvPr id="5" name="Content Placeholder 4"/>
          <p:cNvSpPr>
            <a:spLocks noGrp="1"/>
          </p:cNvSpPr>
          <p:nvPr>
            <p:ph idx="1"/>
          </p:nvPr>
        </p:nvSpPr>
        <p:spPr>
          <a:xfrm>
            <a:off x="1981200" y="1828801"/>
            <a:ext cx="8229600" cy="2287806"/>
          </a:xfrm>
        </p:spPr>
        <p:txBody>
          <a:bodyPr>
            <a:spAutoFit/>
          </a:bodyPr>
          <a:lstStyle/>
          <a:p>
            <a:pPr marL="255600" indent="-255600">
              <a:tabLst>
                <a:tab pos="176213" algn="l"/>
              </a:tabLst>
            </a:pPr>
            <a:r>
              <a:rPr lang="en-IN" sz="2800" dirty="0"/>
              <a:t>Health risks</a:t>
            </a:r>
          </a:p>
          <a:p>
            <a:pPr marL="740232" lvl="1" indent="-255600">
              <a:tabLst>
                <a:tab pos="176213" algn="l"/>
              </a:tabLst>
            </a:pPr>
            <a:r>
              <a:rPr lang="en-IN" sz="2800" dirty="0"/>
              <a:t>Repetitive stress injury (</a:t>
            </a:r>
            <a:r>
              <a:rPr lang="en-IN" sz="2800" spc="-300" dirty="0">
                <a:cs typeface="Arial"/>
              </a:rPr>
              <a:t>R S I </a:t>
            </a:r>
            <a:r>
              <a:rPr lang="en-IN" sz="2800" dirty="0"/>
              <a:t>)</a:t>
            </a:r>
          </a:p>
          <a:p>
            <a:pPr marL="740232" lvl="1" indent="-255600">
              <a:tabLst>
                <a:tab pos="176213" algn="l"/>
              </a:tabLst>
            </a:pPr>
            <a:r>
              <a:rPr lang="en-IN" sz="2800" dirty="0"/>
              <a:t>Carpal tunnel syndrome (</a:t>
            </a:r>
            <a:r>
              <a:rPr lang="en-IN" sz="2800" spc="-300" dirty="0">
                <a:cs typeface="Arial"/>
              </a:rPr>
              <a:t>C T S</a:t>
            </a:r>
            <a:r>
              <a:rPr lang="en-IN" sz="2800" dirty="0"/>
              <a:t>)</a:t>
            </a:r>
          </a:p>
          <a:p>
            <a:pPr marL="740232" lvl="1" indent="-255600">
              <a:tabLst>
                <a:tab pos="176213" algn="l"/>
              </a:tabLst>
            </a:pPr>
            <a:r>
              <a:rPr lang="en-IN" sz="2800" dirty="0"/>
              <a:t>Computer vision syndrome (</a:t>
            </a:r>
            <a:r>
              <a:rPr lang="en-IN" sz="2800" spc="-300" dirty="0">
                <a:cs typeface="Arial"/>
              </a:rPr>
              <a:t>C V S</a:t>
            </a:r>
            <a:r>
              <a:rPr lang="en-IN" sz="2800" dirty="0"/>
              <a:t>)</a:t>
            </a:r>
          </a:p>
          <a:p>
            <a:pPr marL="740232" lvl="1" indent="-255600">
              <a:tabLst>
                <a:tab pos="176213" algn="l"/>
              </a:tabLst>
            </a:pPr>
            <a:r>
              <a:rPr lang="en-IN" sz="2800" dirty="0" err="1"/>
              <a:t>Technostress</a:t>
            </a:r>
            <a:endParaRPr lang="en-IN" sz="2800" dirty="0"/>
          </a:p>
        </p:txBody>
      </p:sp>
    </p:spTree>
    <p:extLst>
      <p:ext uri="{BB962C8B-B14F-4D97-AF65-F5344CB8AC3E}">
        <p14:creationId xmlns:p14="http://schemas.microsoft.com/office/powerpoint/2010/main" val="388356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F4A1-9AC3-4E20-9881-255A5B3C5336}"/>
              </a:ext>
            </a:extLst>
          </p:cNvPr>
          <p:cNvSpPr>
            <a:spLocks noGrp="1"/>
          </p:cNvSpPr>
          <p:nvPr>
            <p:ph type="title"/>
          </p:nvPr>
        </p:nvSpPr>
        <p:spPr/>
        <p:txBody>
          <a:bodyPr/>
          <a:lstStyle/>
          <a:p>
            <a:r>
              <a:rPr lang="en-US" dirty="0"/>
              <a:t>Videos</a:t>
            </a:r>
          </a:p>
        </p:txBody>
      </p:sp>
      <p:graphicFrame>
        <p:nvGraphicFramePr>
          <p:cNvPr id="4" name="Content Placeholder 3">
            <a:extLst>
              <a:ext uri="{FF2B5EF4-FFF2-40B4-BE49-F238E27FC236}">
                <a16:creationId xmlns:a16="http://schemas.microsoft.com/office/drawing/2014/main" id="{82FEA4F0-84DB-4870-97F7-81CAFDB43005}"/>
              </a:ext>
            </a:extLst>
          </p:cNvPr>
          <p:cNvGraphicFramePr>
            <a:graphicFrameLocks noGrp="1"/>
          </p:cNvGraphicFramePr>
          <p:nvPr>
            <p:ph idx="1"/>
            <p:extLst>
              <p:ext uri="{D42A27DB-BD31-4B8C-83A1-F6EECF244321}">
                <p14:modId xmlns:p14="http://schemas.microsoft.com/office/powerpoint/2010/main" val="4262955276"/>
              </p:ext>
            </p:extLst>
          </p:nvPr>
        </p:nvGraphicFramePr>
        <p:xfrm>
          <a:off x="229870" y="2258854"/>
          <a:ext cx="8131175" cy="1463040"/>
        </p:xfrm>
        <a:graphic>
          <a:graphicData uri="http://schemas.openxmlformats.org/drawingml/2006/table">
            <a:tbl>
              <a:tblPr>
                <a:tableStyleId>{5C22544A-7EE6-4342-B048-85BDC9FD1C3A}</a:tableStyleId>
              </a:tblPr>
              <a:tblGrid>
                <a:gridCol w="8131175">
                  <a:extLst>
                    <a:ext uri="{9D8B030D-6E8A-4147-A177-3AD203B41FA5}">
                      <a16:colId xmlns:a16="http://schemas.microsoft.com/office/drawing/2014/main" val="710437611"/>
                    </a:ext>
                  </a:extLst>
                </a:gridCol>
              </a:tblGrid>
              <a:tr h="0">
                <a:tc>
                  <a:txBody>
                    <a:bodyPr/>
                    <a:lstStyle/>
                    <a:p>
                      <a:pPr marL="0" marR="0">
                        <a:spcBef>
                          <a:spcPts val="0"/>
                        </a:spcBef>
                        <a:spcAft>
                          <a:spcPts val="0"/>
                        </a:spcAft>
                      </a:pPr>
                      <a:r>
                        <a:rPr lang="en-US" sz="1200" dirty="0">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panose="02020603050405020304" pitchFamily="18" charset="0"/>
                          <a:ea typeface="MS Mincho" panose="02020609040205080304" pitchFamily="49" charset="-128"/>
                          <a:cs typeface="Times New Roman" panose="02020603050405020304" pitchFamily="18" charset="0"/>
                        </a:rPr>
                        <a:t>Video 1 Setting Facebook privacy controls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panose="02020603050405020304" pitchFamily="18" charset="0"/>
                          <a:ea typeface="MS Mincho" panose="02020609040205080304" pitchFamily="49" charset="-128"/>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https://www.youtube.com/watch?v=IWlyut4zsko</a:t>
                      </a:r>
                      <a:r>
                        <a:rPr kumimoji="0" lang="en-US" sz="2400" b="0" i="0" u="none" strike="noStrike" kern="1200" cap="none" normalizeH="0" baseline="0" dirty="0">
                          <a:ln>
                            <a:noFill/>
                          </a:ln>
                          <a:solidFill>
                            <a:schemeClr val="tx1"/>
                          </a:solidFill>
                          <a:effectLst/>
                          <a:latin typeface="Times" panose="02020603050405020304" pitchFamily="18" charset="0"/>
                          <a:ea typeface="MS Mincho" panose="02020609040205080304" pitchFamily="49" charset="-128"/>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panose="020206030504050203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200" dirty="0">
                          <a:effectLst/>
                        </a:rPr>
                        <a:t> </a:t>
                      </a:r>
                      <a:endParaRPr lang="en-US" sz="12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938527446"/>
                  </a:ext>
                </a:extLst>
              </a:tr>
            </a:tbl>
          </a:graphicData>
        </a:graphic>
      </p:graphicFrame>
      <p:sp>
        <p:nvSpPr>
          <p:cNvPr id="5" name="Rectangle 1">
            <a:extLst>
              <a:ext uri="{FF2B5EF4-FFF2-40B4-BE49-F238E27FC236}">
                <a16:creationId xmlns:a16="http://schemas.microsoft.com/office/drawing/2014/main" id="{EFCFC51E-703A-4F14-BC9A-2BF8142C7B7B}"/>
              </a:ext>
            </a:extLst>
          </p:cNvPr>
          <p:cNvSpPr>
            <a:spLocks noChangeArrowheads="1"/>
          </p:cNvSpPr>
          <p:nvPr/>
        </p:nvSpPr>
        <p:spPr bwMode="auto">
          <a:xfrm>
            <a:off x="229870" y="4125337"/>
            <a:ext cx="72868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panose="02020603050405020304" pitchFamily="18" charset="0"/>
                <a:ea typeface="MS Mincho" panose="02020609040205080304" pitchFamily="49" charset="-128"/>
                <a:cs typeface="Times New Roman" panose="02020603050405020304" pitchFamily="18" charset="0"/>
              </a:rPr>
              <a:t>Video 2: </a:t>
            </a:r>
            <a:r>
              <a:rPr kumimoji="0" lang="en-US" altLang="en-US" sz="24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Arial" panose="020B0604020202020204" pitchFamily="34" charset="0"/>
              </a:rPr>
              <a:t>Google, Privacy and What It Means For You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Arial" panose="020B0604020202020204" pitchFamily="34" charset="0"/>
                <a:hlinkClick r:id="rId3"/>
              </a:rPr>
              <a:t>https://www.youtube.com/watch?v=V7M_FOhXXKM</a:t>
            </a:r>
            <a:r>
              <a:rPr kumimoji="0" lang="en-US" altLang="en-US" sz="24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Arial" panose="020B0604020202020204" pitchFamily="34"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37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00324"/>
            <a:ext cx="8229600" cy="1920526"/>
          </a:xfrm>
        </p:spPr>
        <p:txBody>
          <a:bodyPr>
            <a:spAutoFit/>
          </a:bodyPr>
          <a:lstStyle/>
          <a:p>
            <a:r>
              <a:rPr lang="en-IN" altLang="en-US" dirty="0"/>
              <a:t>What Ethical, Social, and Political Issues are Raised by Information Systems? </a:t>
            </a:r>
            <a:r>
              <a:rPr lang="en-IN" altLang="en-US" sz="2800" dirty="0"/>
              <a:t>(1 of 2)</a:t>
            </a:r>
            <a:endParaRPr lang="en-US" sz="2800" dirty="0"/>
          </a:p>
        </p:txBody>
      </p:sp>
      <p:sp>
        <p:nvSpPr>
          <p:cNvPr id="5" name="Content Placeholder 4"/>
          <p:cNvSpPr>
            <a:spLocks noGrp="1"/>
          </p:cNvSpPr>
          <p:nvPr>
            <p:ph idx="1"/>
          </p:nvPr>
        </p:nvSpPr>
        <p:spPr>
          <a:xfrm>
            <a:off x="1981200" y="2844120"/>
            <a:ext cx="8229600" cy="2611484"/>
          </a:xfrm>
        </p:spPr>
        <p:txBody>
          <a:bodyPr>
            <a:spAutoFit/>
          </a:bodyPr>
          <a:lstStyle/>
          <a:p>
            <a:pPr indent="-255600"/>
            <a:r>
              <a:rPr lang="en-US" sz="2800" dirty="0"/>
              <a:t>The introduction of new information technology has a ripple effect, raising new ethical, social, and political issues</a:t>
            </a:r>
            <a:endParaRPr lang="en-IN" sz="2800" dirty="0"/>
          </a:p>
          <a:p>
            <a:pPr indent="-255600"/>
            <a:r>
              <a:rPr lang="en-IN" sz="2800" dirty="0"/>
              <a:t>Ethics</a:t>
            </a:r>
          </a:p>
          <a:p>
            <a:pPr lvl="1" indent="-255600"/>
            <a:r>
              <a:rPr lang="en-IN" sz="2800" dirty="0"/>
              <a:t>Principles of right and wrong that individuals use to make choices to guide their behaviours</a:t>
            </a:r>
          </a:p>
        </p:txBody>
      </p:sp>
    </p:spTree>
    <p:extLst>
      <p:ext uri="{BB962C8B-B14F-4D97-AF65-F5344CB8AC3E}">
        <p14:creationId xmlns:p14="http://schemas.microsoft.com/office/powerpoint/2010/main" val="96682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08884"/>
            <a:ext cx="8229600" cy="1920526"/>
          </a:xfrm>
        </p:spPr>
        <p:txBody>
          <a:bodyPr>
            <a:spAutoFit/>
          </a:bodyPr>
          <a:lstStyle/>
          <a:p>
            <a:r>
              <a:rPr lang="en-IN" altLang="en-US" dirty="0"/>
              <a:t>What Ethical, Social, and Political Issues are Raised by Information Systems? </a:t>
            </a:r>
            <a:r>
              <a:rPr lang="en-IN" altLang="en-US" sz="2800" dirty="0"/>
              <a:t>(2 of 2)</a:t>
            </a:r>
            <a:endParaRPr lang="en-US" sz="2800" dirty="0"/>
          </a:p>
        </p:txBody>
      </p:sp>
      <p:sp>
        <p:nvSpPr>
          <p:cNvPr id="5" name="Content Placeholder 4"/>
          <p:cNvSpPr>
            <a:spLocks noGrp="1"/>
          </p:cNvSpPr>
          <p:nvPr>
            <p:ph idx="1"/>
          </p:nvPr>
        </p:nvSpPr>
        <p:spPr>
          <a:xfrm>
            <a:off x="1981200" y="2501221"/>
            <a:ext cx="8785860" cy="3387081"/>
          </a:xfrm>
        </p:spPr>
        <p:txBody>
          <a:bodyPr wrap="square">
            <a:spAutoFit/>
          </a:bodyPr>
          <a:lstStyle/>
          <a:p>
            <a:pPr indent="-255600"/>
            <a:r>
              <a:rPr lang="en-IN" sz="2800" dirty="0"/>
              <a:t>Information systems raise new ethical questions because they create opportunities for:</a:t>
            </a:r>
          </a:p>
          <a:p>
            <a:pPr lvl="1" indent="-255600"/>
            <a:r>
              <a:rPr lang="en-IN" sz="2800" dirty="0"/>
              <a:t>Intense social change, threatening existing distributions of power, money, rights, and obligations</a:t>
            </a:r>
          </a:p>
          <a:p>
            <a:pPr lvl="1" indent="-255600"/>
            <a:r>
              <a:rPr lang="en-US" sz="2800" dirty="0"/>
              <a:t>Raise concerns about the appropriate use of customer information, the protection of personal privacy, and the protection of intellectual property.</a:t>
            </a:r>
            <a:endParaRPr lang="en-IN" sz="2800" dirty="0"/>
          </a:p>
          <a:p>
            <a:pPr lvl="1" indent="-255600"/>
            <a:r>
              <a:rPr lang="en-IN" sz="2800" dirty="0"/>
              <a:t>New kinds of crime</a:t>
            </a:r>
          </a:p>
        </p:txBody>
      </p:sp>
    </p:spTree>
    <p:extLst>
      <p:ext uri="{BB962C8B-B14F-4D97-AF65-F5344CB8AC3E}">
        <p14:creationId xmlns:p14="http://schemas.microsoft.com/office/powerpoint/2010/main" val="122697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1207"/>
            <a:ext cx="8229600" cy="1311128"/>
          </a:xfrm>
        </p:spPr>
        <p:txBody>
          <a:bodyPr>
            <a:spAutoFit/>
          </a:bodyPr>
          <a:lstStyle/>
          <a:p>
            <a:r>
              <a:rPr lang="en-IN" altLang="en-US" dirty="0"/>
              <a:t>A Model for Thinking About Ethical, Social, and Political Issues</a:t>
            </a:r>
            <a:endParaRPr lang="en-US" sz="2800" dirty="0"/>
          </a:p>
        </p:txBody>
      </p:sp>
      <p:sp>
        <p:nvSpPr>
          <p:cNvPr id="5" name="Content Placeholder 4"/>
          <p:cNvSpPr>
            <a:spLocks noGrp="1"/>
          </p:cNvSpPr>
          <p:nvPr>
            <p:ph idx="1"/>
          </p:nvPr>
        </p:nvSpPr>
        <p:spPr>
          <a:xfrm>
            <a:off x="1981200" y="1828801"/>
            <a:ext cx="8229600" cy="2999283"/>
          </a:xfrm>
        </p:spPr>
        <p:txBody>
          <a:bodyPr>
            <a:spAutoFit/>
          </a:bodyPr>
          <a:lstStyle/>
          <a:p>
            <a:pPr indent="-255600"/>
            <a:r>
              <a:rPr lang="en-IN" sz="2800" spc="-300" dirty="0">
                <a:cs typeface="Arial"/>
              </a:rPr>
              <a:t>I T</a:t>
            </a:r>
            <a:r>
              <a:rPr lang="en-IN" sz="2800" dirty="0"/>
              <a:t> as creating ripples of new situations not covered by old rules</a:t>
            </a:r>
          </a:p>
          <a:p>
            <a:pPr indent="-255600"/>
            <a:r>
              <a:rPr lang="en-IN" sz="2800" dirty="0"/>
              <a:t>Social and political institutions cannot respond overnight to these ripples—it may take years to develop etiquette, expectations, laws</a:t>
            </a:r>
          </a:p>
          <a:p>
            <a:pPr lvl="1" indent="-255600"/>
            <a:r>
              <a:rPr lang="en-IN" sz="2800" dirty="0"/>
              <a:t>Requires understanding of ethics to make choices in legally </a:t>
            </a:r>
            <a:r>
              <a:rPr lang="en-IN" sz="2800" dirty="0" err="1"/>
              <a:t>gray</a:t>
            </a:r>
            <a:r>
              <a:rPr lang="en-IN" sz="2800" dirty="0"/>
              <a:t> areas</a:t>
            </a:r>
          </a:p>
        </p:txBody>
      </p:sp>
    </p:spTree>
    <p:extLst>
      <p:ext uri="{BB962C8B-B14F-4D97-AF65-F5344CB8AC3E}">
        <p14:creationId xmlns:p14="http://schemas.microsoft.com/office/powerpoint/2010/main" val="16674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4" y="308884"/>
            <a:ext cx="9667875" cy="1920526"/>
          </a:xfrm>
        </p:spPr>
        <p:txBody>
          <a:bodyPr wrap="square">
            <a:spAutoFit/>
          </a:bodyPr>
          <a:lstStyle/>
          <a:p>
            <a:r>
              <a:rPr lang="en-IN" altLang="en-US" dirty="0"/>
              <a:t>Figure 4.1 The Relationship Between Ethical, Social, and Political Issues in an Information Society</a:t>
            </a:r>
            <a:endParaRPr lang="en-US" sz="2800" dirty="0"/>
          </a:p>
        </p:txBody>
      </p:sp>
      <p:pic>
        <p:nvPicPr>
          <p:cNvPr id="5" name="Picture 4" descr="A diagram shows the relationship between ethical, social, and political issues in an information society. The diagram shows five concentric circles with the innermost circle labeled as Information Technology and Systems. The next three circles are labeled as follows. Ethical issues Individual, Social issues Society, Political issues Polity. Each of these circles is divided into five segments representing following five moral dimensions. Information Rights and Obligations, Property Rights and Obligations, System Quality, Quality of Life, and Accountability and Control."/>
          <p:cNvPicPr>
            <a:picLocks noChangeAspect="1"/>
          </p:cNvPicPr>
          <p:nvPr/>
        </p:nvPicPr>
        <p:blipFill rotWithShape="1">
          <a:blip r:embed="rId3" cstate="screen">
            <a:extLst>
              <a:ext uri="{28A0092B-C50C-407E-A947-70E740481C1C}">
                <a14:useLocalDpi xmlns:a14="http://schemas.microsoft.com/office/drawing/2010/main"/>
              </a:ext>
            </a:extLst>
          </a:blip>
          <a:srcRect b="3341"/>
          <a:stretch/>
        </p:blipFill>
        <p:spPr>
          <a:xfrm>
            <a:off x="3302255" y="2242937"/>
            <a:ext cx="5587493" cy="4219742"/>
          </a:xfrm>
          <a:prstGeom prst="rect">
            <a:avLst/>
          </a:prstGeom>
        </p:spPr>
      </p:pic>
    </p:spTree>
    <p:extLst>
      <p:ext uri="{BB962C8B-B14F-4D97-AF65-F5344CB8AC3E}">
        <p14:creationId xmlns:p14="http://schemas.microsoft.com/office/powerpoint/2010/main" val="174057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1207"/>
            <a:ext cx="8229600" cy="1311128"/>
          </a:xfrm>
        </p:spPr>
        <p:txBody>
          <a:bodyPr>
            <a:spAutoFit/>
          </a:bodyPr>
          <a:lstStyle/>
          <a:p>
            <a:r>
              <a:rPr lang="en-IN" altLang="en-US" dirty="0"/>
              <a:t>Five Moral Dimensions of the Information Age</a:t>
            </a:r>
            <a:endParaRPr lang="en-US" sz="2800" dirty="0"/>
          </a:p>
        </p:txBody>
      </p:sp>
      <p:sp>
        <p:nvSpPr>
          <p:cNvPr id="5" name="Content Placeholder 4"/>
          <p:cNvSpPr>
            <a:spLocks noGrp="1"/>
          </p:cNvSpPr>
          <p:nvPr>
            <p:ph idx="1"/>
          </p:nvPr>
        </p:nvSpPr>
        <p:spPr>
          <a:xfrm>
            <a:off x="1981200" y="1828801"/>
            <a:ext cx="8877300" cy="4095480"/>
          </a:xfrm>
        </p:spPr>
        <p:txBody>
          <a:bodyPr wrap="square">
            <a:spAutoFit/>
          </a:bodyPr>
          <a:lstStyle/>
          <a:p>
            <a:pPr indent="-255600"/>
            <a:r>
              <a:rPr lang="en-IN" sz="2800" dirty="0"/>
              <a:t>Information rights and obligations (Privacy)</a:t>
            </a:r>
          </a:p>
          <a:p>
            <a:pPr indent="-255600"/>
            <a:r>
              <a:rPr lang="en-IN" sz="2800" dirty="0"/>
              <a:t>Property rights and obligations (how </a:t>
            </a:r>
            <a:r>
              <a:rPr lang="en-US" sz="2800" dirty="0"/>
              <a:t>intellectual property rights be protected in a digital society)</a:t>
            </a:r>
            <a:endParaRPr lang="en-IN" sz="2800" dirty="0"/>
          </a:p>
          <a:p>
            <a:pPr indent="-255600"/>
            <a:r>
              <a:rPr lang="en-IN" sz="2800" dirty="0"/>
              <a:t>Accountability and control(who </a:t>
            </a:r>
            <a:r>
              <a:rPr lang="en-US" sz="2800" dirty="0"/>
              <a:t>will be held accountable and liable for the harm done to individual )</a:t>
            </a:r>
            <a:endParaRPr lang="en-IN" sz="2800" dirty="0"/>
          </a:p>
          <a:p>
            <a:pPr indent="-255600"/>
            <a:r>
              <a:rPr lang="en-IN" sz="2800" dirty="0"/>
              <a:t>System quality (</a:t>
            </a:r>
            <a:r>
              <a:rPr lang="en-US" sz="2800" dirty="0"/>
              <a:t>What standards of data and system quality should we demand to protect individual rights)</a:t>
            </a:r>
            <a:endParaRPr lang="en-IN" sz="2800" dirty="0"/>
          </a:p>
          <a:p>
            <a:pPr indent="-255600"/>
            <a:r>
              <a:rPr lang="en-IN" sz="2800" dirty="0"/>
              <a:t>Quality of life (</a:t>
            </a:r>
            <a:r>
              <a:rPr lang="en-US" sz="2800" dirty="0"/>
              <a:t>Which cultural values and practices does the new information technology support?)</a:t>
            </a:r>
            <a:endParaRPr lang="en-IN" sz="2800" dirty="0"/>
          </a:p>
        </p:txBody>
      </p:sp>
    </p:spTree>
    <p:extLst>
      <p:ext uri="{BB962C8B-B14F-4D97-AF65-F5344CB8AC3E}">
        <p14:creationId xmlns:p14="http://schemas.microsoft.com/office/powerpoint/2010/main" val="22663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1207"/>
            <a:ext cx="8229600" cy="1311128"/>
          </a:xfrm>
        </p:spPr>
        <p:txBody>
          <a:bodyPr>
            <a:spAutoFit/>
          </a:bodyPr>
          <a:lstStyle/>
          <a:p>
            <a:r>
              <a:rPr lang="en-IN" altLang="en-US" dirty="0"/>
              <a:t>Key Technology Trends That Raise Ethical Issues</a:t>
            </a:r>
            <a:endParaRPr lang="en-US" sz="2800" dirty="0"/>
          </a:p>
        </p:txBody>
      </p:sp>
      <p:sp>
        <p:nvSpPr>
          <p:cNvPr id="5" name="Content Placeholder 4"/>
          <p:cNvSpPr>
            <a:spLocks noGrp="1"/>
          </p:cNvSpPr>
          <p:nvPr>
            <p:ph idx="1"/>
          </p:nvPr>
        </p:nvSpPr>
        <p:spPr>
          <a:xfrm>
            <a:off x="1981200" y="1828801"/>
            <a:ext cx="8229600" cy="2544286"/>
          </a:xfrm>
        </p:spPr>
        <p:txBody>
          <a:bodyPr>
            <a:spAutoFit/>
          </a:bodyPr>
          <a:lstStyle/>
          <a:p>
            <a:pPr indent="-255600"/>
            <a:r>
              <a:rPr lang="en-IN" sz="2800" dirty="0"/>
              <a:t>Computing power doubles every 18 months</a:t>
            </a:r>
          </a:p>
          <a:p>
            <a:pPr indent="-255600"/>
            <a:r>
              <a:rPr lang="en-IN" sz="2800" dirty="0"/>
              <a:t>Data storage costs rapidly decline</a:t>
            </a:r>
          </a:p>
          <a:p>
            <a:pPr indent="-255600"/>
            <a:r>
              <a:rPr lang="en-IN" sz="2800" dirty="0"/>
              <a:t>Data analysis advances</a:t>
            </a:r>
          </a:p>
          <a:p>
            <a:pPr indent="-255600"/>
            <a:r>
              <a:rPr lang="en-IN" sz="2800" dirty="0"/>
              <a:t>Networking advances</a:t>
            </a:r>
          </a:p>
          <a:p>
            <a:pPr indent="-255600"/>
            <a:r>
              <a:rPr lang="en-IN" sz="2800" dirty="0"/>
              <a:t>Mobile device growth impact</a:t>
            </a:r>
          </a:p>
        </p:txBody>
      </p:sp>
    </p:spTree>
    <p:extLst>
      <p:ext uri="{BB962C8B-B14F-4D97-AF65-F5344CB8AC3E}">
        <p14:creationId xmlns:p14="http://schemas.microsoft.com/office/powerpoint/2010/main" val="3030957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4701</TotalTime>
  <Words>1587</Words>
  <Application>Microsoft Office PowerPoint</Application>
  <PresentationFormat>Widescreen</PresentationFormat>
  <Paragraphs>195</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vt:lpstr>
      <vt:lpstr>Times</vt:lpstr>
      <vt:lpstr>Times New Roman</vt:lpstr>
      <vt:lpstr>Office Theme</vt:lpstr>
      <vt:lpstr> Ethical and Social Issues in Information Systems  </vt:lpstr>
      <vt:lpstr>Learning Objectives</vt:lpstr>
      <vt:lpstr>Videos</vt:lpstr>
      <vt:lpstr>What Ethical, Social, and Political Issues are Raised by Information Systems? (1 of 2)</vt:lpstr>
      <vt:lpstr>What Ethical, Social, and Political Issues are Raised by Information Systems? (2 of 2)</vt:lpstr>
      <vt:lpstr>A Model for Thinking About Ethical, Social, and Political Issues</vt:lpstr>
      <vt:lpstr>Figure 4.1 The Relationship Between Ethical, Social, and Political Issues in an Information Society</vt:lpstr>
      <vt:lpstr>Five Moral Dimensions of the Information Age</vt:lpstr>
      <vt:lpstr>Key Technology Trends That Raise Ethical Issues</vt:lpstr>
      <vt:lpstr>Advances in Data Analysis Techniques</vt:lpstr>
      <vt:lpstr>Figure 4.2 Nonobvious Relationship Awareness (N O R A )</vt:lpstr>
      <vt:lpstr>Principles for conduct: Responsibility, Accountability, and Liability</vt:lpstr>
      <vt:lpstr>Ethical Analysis</vt:lpstr>
      <vt:lpstr>Professional Codes of Conduct</vt:lpstr>
      <vt:lpstr>Information Rights: Privacy and Freedom in the Internet Age </vt:lpstr>
      <vt:lpstr>Information Rights: Privacy and Freedom in the Internet Age </vt:lpstr>
      <vt:lpstr>European Directive on Data Protection</vt:lpstr>
      <vt:lpstr>Internet Challenges to Privacy (1 of 2)</vt:lpstr>
      <vt:lpstr>Figure 4.3 How Cookies Identify Web Visitors</vt:lpstr>
      <vt:lpstr>Internet Challenges to Privacy (2 of 2)</vt:lpstr>
      <vt:lpstr>Technical Solutions</vt:lpstr>
      <vt:lpstr>Property Rights: Intellectual Property</vt:lpstr>
      <vt:lpstr>Challenges to Intellectual Property Rights</vt:lpstr>
      <vt:lpstr>System Quality: Data Quality and System Errors</vt:lpstr>
      <vt:lpstr>Quality of Life: Equity, Access, Boundaries (1 of 3)</vt:lpstr>
      <vt:lpstr>Quality of Life: Equity, Access, Boundaries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and Social Issues in Information Systems </dc:title>
  <dc:creator>abazarah2015@gmail.com</dc:creator>
  <cp:lastModifiedBy>abazarah2015@gmail.com</cp:lastModifiedBy>
  <cp:revision>42</cp:revision>
  <dcterms:created xsi:type="dcterms:W3CDTF">2019-09-28T15:39:39Z</dcterms:created>
  <dcterms:modified xsi:type="dcterms:W3CDTF">2020-02-19T17:13:17Z</dcterms:modified>
</cp:coreProperties>
</file>