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6"/>
  </p:notesMasterIdLst>
  <p:sldIdLst>
    <p:sldId id="256" r:id="rId2"/>
    <p:sldId id="560" r:id="rId3"/>
    <p:sldId id="518" r:id="rId4"/>
    <p:sldId id="519" r:id="rId5"/>
    <p:sldId id="521" r:id="rId6"/>
    <p:sldId id="522" r:id="rId7"/>
    <p:sldId id="523" r:id="rId8"/>
    <p:sldId id="524" r:id="rId9"/>
    <p:sldId id="525" r:id="rId10"/>
    <p:sldId id="526" r:id="rId11"/>
    <p:sldId id="527" r:id="rId12"/>
    <p:sldId id="528" r:id="rId13"/>
    <p:sldId id="529" r:id="rId14"/>
    <p:sldId id="517" r:id="rId15"/>
    <p:sldId id="530" r:id="rId16"/>
    <p:sldId id="531" r:id="rId17"/>
    <p:sldId id="532" r:id="rId18"/>
    <p:sldId id="533" r:id="rId19"/>
    <p:sldId id="534" r:id="rId20"/>
    <p:sldId id="535" r:id="rId21"/>
    <p:sldId id="536" r:id="rId22"/>
    <p:sldId id="538" r:id="rId23"/>
    <p:sldId id="539" r:id="rId24"/>
    <p:sldId id="540" r:id="rId25"/>
    <p:sldId id="547" r:id="rId26"/>
    <p:sldId id="541" r:id="rId27"/>
    <p:sldId id="542" r:id="rId28"/>
    <p:sldId id="543" r:id="rId29"/>
    <p:sldId id="544" r:id="rId30"/>
    <p:sldId id="545" r:id="rId31"/>
    <p:sldId id="546" r:id="rId32"/>
    <p:sldId id="561" r:id="rId33"/>
    <p:sldId id="548" r:id="rId34"/>
    <p:sldId id="549" r:id="rId35"/>
    <p:sldId id="550" r:id="rId36"/>
    <p:sldId id="551" r:id="rId37"/>
    <p:sldId id="552" r:id="rId38"/>
    <p:sldId id="553" r:id="rId39"/>
    <p:sldId id="554" r:id="rId40"/>
    <p:sldId id="555" r:id="rId41"/>
    <p:sldId id="556" r:id="rId42"/>
    <p:sldId id="557" r:id="rId43"/>
    <p:sldId id="558" r:id="rId44"/>
    <p:sldId id="55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80" autoAdjust="0"/>
  </p:normalViewPr>
  <p:slideViewPr>
    <p:cSldViewPr snapToGrid="0">
      <p:cViewPr varScale="1">
        <p:scale>
          <a:sx n="54" d="100"/>
          <a:sy n="54" d="100"/>
        </p:scale>
        <p:origin x="11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F6EF6-D2AA-4246-AC92-8947848F17BA}"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DC1DB-81BC-4C53-86A9-9C750453E0C0}" type="slidenum">
              <a:rPr lang="en-US" smtClean="0"/>
              <a:t>‹#›</a:t>
            </a:fld>
            <a:endParaRPr lang="en-US"/>
          </a:p>
        </p:txBody>
      </p:sp>
    </p:spTree>
    <p:extLst>
      <p:ext uri="{BB962C8B-B14F-4D97-AF65-F5344CB8AC3E}">
        <p14:creationId xmlns:p14="http://schemas.microsoft.com/office/powerpoint/2010/main" val="209179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60246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DC1DB-81BC-4C53-86A9-9C750453E0C0}" type="slidenum">
              <a:rPr lang="en-US" smtClean="0"/>
              <a:t>32</a:t>
            </a:fld>
            <a:endParaRPr lang="en-US"/>
          </a:p>
        </p:txBody>
      </p:sp>
    </p:spTree>
    <p:extLst>
      <p:ext uri="{BB962C8B-B14F-4D97-AF65-F5344CB8AC3E}">
        <p14:creationId xmlns:p14="http://schemas.microsoft.com/office/powerpoint/2010/main" val="3251538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B73E43F-FD35-4DFB-BBD2-15EB85834111}" type="datetimeFigureOut">
              <a:rPr lang="en-US" smtClean="0"/>
              <a:t>1/29/2020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D0AD3BE-DA80-4735-8F2B-369F86BF3D3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68885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3E43F-FD35-4DFB-BBD2-15EB8583411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AD3BE-DA80-4735-8F2B-369F86BF3D38}" type="slidenum">
              <a:rPr lang="en-US" smtClean="0"/>
              <a:t>‹#›</a:t>
            </a:fld>
            <a:endParaRPr lang="en-US"/>
          </a:p>
        </p:txBody>
      </p:sp>
    </p:spTree>
    <p:extLst>
      <p:ext uri="{BB962C8B-B14F-4D97-AF65-F5344CB8AC3E}">
        <p14:creationId xmlns:p14="http://schemas.microsoft.com/office/powerpoint/2010/main" val="9489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3E43F-FD35-4DFB-BBD2-15EB8583411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AD3BE-DA80-4735-8F2B-369F86BF3D38}" type="slidenum">
              <a:rPr lang="en-US" smtClean="0"/>
              <a:t>‹#›</a:t>
            </a:fld>
            <a:endParaRPr lang="en-US"/>
          </a:p>
        </p:txBody>
      </p:sp>
    </p:spTree>
    <p:extLst>
      <p:ext uri="{BB962C8B-B14F-4D97-AF65-F5344CB8AC3E}">
        <p14:creationId xmlns:p14="http://schemas.microsoft.com/office/powerpoint/2010/main" val="354997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68168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05887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3E43F-FD35-4DFB-BBD2-15EB8583411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AD3BE-DA80-4735-8F2B-369F86BF3D38}" type="slidenum">
              <a:rPr lang="en-US" smtClean="0"/>
              <a:t>‹#›</a:t>
            </a:fld>
            <a:endParaRPr lang="en-US"/>
          </a:p>
        </p:txBody>
      </p:sp>
    </p:spTree>
    <p:extLst>
      <p:ext uri="{BB962C8B-B14F-4D97-AF65-F5344CB8AC3E}">
        <p14:creationId xmlns:p14="http://schemas.microsoft.com/office/powerpoint/2010/main" val="61538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B73E43F-FD35-4DFB-BBD2-15EB85834111}" type="datetimeFigureOut">
              <a:rPr lang="en-US" smtClean="0"/>
              <a:t>1/29/2020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D0AD3BE-DA80-4735-8F2B-369F86BF3D3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100896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3E43F-FD35-4DFB-BBD2-15EB85834111}"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AD3BE-DA80-4735-8F2B-369F86BF3D38}" type="slidenum">
              <a:rPr lang="en-US" smtClean="0"/>
              <a:t>‹#›</a:t>
            </a:fld>
            <a:endParaRPr lang="en-US"/>
          </a:p>
        </p:txBody>
      </p:sp>
    </p:spTree>
    <p:extLst>
      <p:ext uri="{BB962C8B-B14F-4D97-AF65-F5344CB8AC3E}">
        <p14:creationId xmlns:p14="http://schemas.microsoft.com/office/powerpoint/2010/main" val="87285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3E43F-FD35-4DFB-BBD2-15EB85834111}"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AD3BE-DA80-4735-8F2B-369F86BF3D38}" type="slidenum">
              <a:rPr lang="en-US" smtClean="0"/>
              <a:t>‹#›</a:t>
            </a:fld>
            <a:endParaRPr lang="en-US"/>
          </a:p>
        </p:txBody>
      </p:sp>
    </p:spTree>
    <p:extLst>
      <p:ext uri="{BB962C8B-B14F-4D97-AF65-F5344CB8AC3E}">
        <p14:creationId xmlns:p14="http://schemas.microsoft.com/office/powerpoint/2010/main" val="56250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3E43F-FD35-4DFB-BBD2-15EB85834111}"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AD3BE-DA80-4735-8F2B-369F86BF3D38}" type="slidenum">
              <a:rPr lang="en-US" smtClean="0"/>
              <a:t>‹#›</a:t>
            </a:fld>
            <a:endParaRPr lang="en-US"/>
          </a:p>
        </p:txBody>
      </p:sp>
    </p:spTree>
    <p:extLst>
      <p:ext uri="{BB962C8B-B14F-4D97-AF65-F5344CB8AC3E}">
        <p14:creationId xmlns:p14="http://schemas.microsoft.com/office/powerpoint/2010/main" val="252150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3E43F-FD35-4DFB-BBD2-15EB85834111}"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AD3BE-DA80-4735-8F2B-369F86BF3D38}" type="slidenum">
              <a:rPr lang="en-US" smtClean="0"/>
              <a:t>‹#›</a:t>
            </a:fld>
            <a:endParaRPr lang="en-US"/>
          </a:p>
        </p:txBody>
      </p:sp>
    </p:spTree>
    <p:extLst>
      <p:ext uri="{BB962C8B-B14F-4D97-AF65-F5344CB8AC3E}">
        <p14:creationId xmlns:p14="http://schemas.microsoft.com/office/powerpoint/2010/main" val="326869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B73E43F-FD35-4DFB-BBD2-15EB85834111}" type="datetimeFigureOut">
              <a:rPr lang="en-US" smtClean="0"/>
              <a:t>1/29/2020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D0AD3BE-DA80-4735-8F2B-369F86BF3D3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583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B73E43F-FD35-4DFB-BBD2-15EB85834111}" type="datetimeFigureOut">
              <a:rPr lang="en-US" smtClean="0"/>
              <a:t>1/29/2020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D0AD3BE-DA80-4735-8F2B-369F86BF3D3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469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B73E43F-FD35-4DFB-BBD2-15EB85834111}" type="datetimeFigureOut">
              <a:rPr lang="en-US" smtClean="0"/>
              <a:t>1/29/2020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D0AD3BE-DA80-4735-8F2B-369F86BF3D3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04903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gis.maps.arcgis.com/apps/opsdashboard/index.html#/3c1931b1abac4e05814ffc328bc0c4e3"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aS97ypMwAgg"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_r97qdyQtIk&amp;t=332s"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FBB9-74B1-471F-B36B-45A7D860EFBD}"/>
              </a:ext>
            </a:extLst>
          </p:cNvPr>
          <p:cNvSpPr>
            <a:spLocks noGrp="1"/>
          </p:cNvSpPr>
          <p:nvPr>
            <p:ph type="ctrTitle"/>
          </p:nvPr>
        </p:nvSpPr>
        <p:spPr/>
        <p:txBody>
          <a:bodyPr/>
          <a:lstStyle/>
          <a:p>
            <a:r>
              <a:rPr lang="en-US" dirty="0"/>
              <a:t>MIS 300</a:t>
            </a:r>
            <a:br>
              <a:rPr lang="en-US" dirty="0"/>
            </a:br>
            <a:r>
              <a:rPr lang="en-US" dirty="0"/>
              <a:t>Spring 2020</a:t>
            </a:r>
          </a:p>
        </p:txBody>
      </p:sp>
      <p:sp>
        <p:nvSpPr>
          <p:cNvPr id="3" name="Subtitle 2">
            <a:extLst>
              <a:ext uri="{FF2B5EF4-FFF2-40B4-BE49-F238E27FC236}">
                <a16:creationId xmlns:a16="http://schemas.microsoft.com/office/drawing/2014/main" id="{79BA683D-DA8B-4434-A7CB-62498D1B048A}"/>
              </a:ext>
            </a:extLst>
          </p:cNvPr>
          <p:cNvSpPr>
            <a:spLocks noGrp="1"/>
          </p:cNvSpPr>
          <p:nvPr>
            <p:ph type="subTitle" idx="1"/>
          </p:nvPr>
        </p:nvSpPr>
        <p:spPr/>
        <p:txBody>
          <a:bodyPr/>
          <a:lstStyle/>
          <a:p>
            <a:r>
              <a:rPr lang="en-US" dirty="0"/>
              <a:t>Lecture 1</a:t>
            </a:r>
          </a:p>
          <a:p>
            <a:r>
              <a:rPr lang="en-US" dirty="0"/>
              <a:t>Ali </a:t>
            </a:r>
            <a:r>
              <a:rPr lang="en-US" dirty="0" err="1"/>
              <a:t>Bazarah</a:t>
            </a:r>
            <a:endParaRPr lang="en-US" dirty="0"/>
          </a:p>
        </p:txBody>
      </p:sp>
      <p:pic>
        <p:nvPicPr>
          <p:cNvPr id="4" name="Picture 3" descr="Gold L B logo with text Califoria State University Long Beach College of Business" title="University L B Logo">
            <a:extLst>
              <a:ext uri="{FF2B5EF4-FFF2-40B4-BE49-F238E27FC236}">
                <a16:creationId xmlns:a16="http://schemas.microsoft.com/office/drawing/2014/main" id="{472332B7-3FAC-4CAC-AF8A-8DE3C3F9A77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181103" y="0"/>
            <a:ext cx="6839197" cy="1580515"/>
          </a:xfrm>
          <a:prstGeom prst="rect">
            <a:avLst/>
          </a:prstGeom>
        </p:spPr>
      </p:pic>
    </p:spTree>
    <p:extLst>
      <p:ext uri="{BB962C8B-B14F-4D97-AF65-F5344CB8AC3E}">
        <p14:creationId xmlns:p14="http://schemas.microsoft.com/office/powerpoint/2010/main" val="1077578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altLang="en-US" dirty="0"/>
              <a:t>Improved Decision Making</a:t>
            </a:r>
            <a:endParaRPr lang="en-US" sz="2800" dirty="0"/>
          </a:p>
        </p:txBody>
      </p:sp>
      <p:sp>
        <p:nvSpPr>
          <p:cNvPr id="5" name="Content Placeholder 4"/>
          <p:cNvSpPr>
            <a:spLocks noGrp="1"/>
          </p:cNvSpPr>
          <p:nvPr>
            <p:ph idx="1"/>
          </p:nvPr>
        </p:nvSpPr>
        <p:spPr>
          <a:xfrm>
            <a:off x="1981200" y="1295392"/>
            <a:ext cx="8229600" cy="2830134"/>
          </a:xfrm>
        </p:spPr>
        <p:txBody>
          <a:bodyPr>
            <a:spAutoFit/>
          </a:bodyPr>
          <a:lstStyle/>
          <a:p>
            <a:pPr indent="-255600"/>
            <a:r>
              <a:rPr lang="en-IN" dirty="0"/>
              <a:t>If managers rely on forecasts, best guesses, and luck, they will misallocate employees, services, and inventory.</a:t>
            </a:r>
          </a:p>
          <a:p>
            <a:pPr indent="-255600"/>
            <a:r>
              <a:rPr lang="en-IN" dirty="0"/>
              <a:t>Real-time data improves ability of managers to make decisions.</a:t>
            </a:r>
          </a:p>
          <a:p>
            <a:pPr indent="-255600"/>
            <a:r>
              <a:rPr lang="en-IN" dirty="0"/>
              <a:t>Verizon: Web-based digital dashboard to update managers with real-time data on customer complaints, network performance, and line outages</a:t>
            </a:r>
          </a:p>
        </p:txBody>
      </p:sp>
      <p:sp>
        <p:nvSpPr>
          <p:cNvPr id="2" name="Rectangle 1">
            <a:extLst>
              <a:ext uri="{FF2B5EF4-FFF2-40B4-BE49-F238E27FC236}">
                <a16:creationId xmlns:a16="http://schemas.microsoft.com/office/drawing/2014/main" id="{3B730303-B62A-4AA1-BE12-3E4C5985DC3F}"/>
              </a:ext>
            </a:extLst>
          </p:cNvPr>
          <p:cNvSpPr/>
          <p:nvPr/>
        </p:nvSpPr>
        <p:spPr>
          <a:xfrm>
            <a:off x="2216727" y="4471498"/>
            <a:ext cx="7794172" cy="646331"/>
          </a:xfrm>
          <a:prstGeom prst="rect">
            <a:avLst/>
          </a:prstGeom>
        </p:spPr>
        <p:txBody>
          <a:bodyPr wrap="square">
            <a:spAutoFit/>
          </a:bodyPr>
          <a:lstStyle/>
          <a:p>
            <a:r>
              <a:rPr lang="en-US" dirty="0">
                <a:hlinkClick r:id="rId3"/>
              </a:rPr>
              <a:t>http://agis.maps.arcgis.com/apps/opsdashboard/index.html#/3c1931b1abac4e05814ffc328bc0c4e3</a:t>
            </a:r>
            <a:endParaRPr lang="en-US" dirty="0"/>
          </a:p>
        </p:txBody>
      </p:sp>
    </p:spTree>
    <p:extLst>
      <p:ext uri="{BB962C8B-B14F-4D97-AF65-F5344CB8AC3E}">
        <p14:creationId xmlns:p14="http://schemas.microsoft.com/office/powerpoint/2010/main" val="68548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altLang="en-US" dirty="0"/>
              <a:t>Competitive Advantage</a:t>
            </a:r>
            <a:endParaRPr lang="en-US" sz="2800" dirty="0"/>
          </a:p>
        </p:txBody>
      </p:sp>
      <p:sp>
        <p:nvSpPr>
          <p:cNvPr id="5" name="Content Placeholder 4"/>
          <p:cNvSpPr>
            <a:spLocks noGrp="1"/>
          </p:cNvSpPr>
          <p:nvPr>
            <p:ph idx="1"/>
          </p:nvPr>
        </p:nvSpPr>
        <p:spPr>
          <a:xfrm>
            <a:off x="1981200" y="1295392"/>
            <a:ext cx="8229600" cy="2855782"/>
          </a:xfrm>
        </p:spPr>
        <p:txBody>
          <a:bodyPr>
            <a:spAutoFit/>
          </a:bodyPr>
          <a:lstStyle/>
          <a:p>
            <a:pPr indent="-255600"/>
            <a:r>
              <a:rPr lang="en-IN" dirty="0"/>
              <a:t>Often results from achieving previous business objectives</a:t>
            </a:r>
          </a:p>
          <a:p>
            <a:pPr indent="-255600"/>
            <a:r>
              <a:rPr lang="en-IN" dirty="0"/>
              <a:t>Advantages over competitors:</a:t>
            </a:r>
          </a:p>
          <a:p>
            <a:pPr lvl="1" indent="-255600"/>
            <a:r>
              <a:rPr lang="en-IN" sz="2400" dirty="0"/>
              <a:t>Charging less for superior products, better performance, and better response to suppliers and customers</a:t>
            </a:r>
          </a:p>
          <a:p>
            <a:pPr lvl="1" indent="-255600"/>
            <a:r>
              <a:rPr lang="en-IN" sz="2400" dirty="0"/>
              <a:t>Examples: Apple, </a:t>
            </a:r>
            <a:r>
              <a:rPr lang="en-IN" sz="2400" dirty="0" err="1"/>
              <a:t>Walmart</a:t>
            </a:r>
            <a:r>
              <a:rPr lang="en-IN" sz="2400" dirty="0"/>
              <a:t>, </a:t>
            </a:r>
            <a:r>
              <a:rPr lang="en-IN" sz="2400" spc="-300" dirty="0">
                <a:cs typeface="Arial"/>
              </a:rPr>
              <a:t>U P S</a:t>
            </a:r>
            <a:r>
              <a:rPr lang="en-IN" sz="2400" spc="-250" dirty="0">
                <a:cs typeface="Arial"/>
              </a:rPr>
              <a:t>  </a:t>
            </a:r>
            <a:r>
              <a:rPr lang="en-IN" sz="2400" dirty="0"/>
              <a:t>are industry leaders because they know how to use information systems for this purpose</a:t>
            </a:r>
          </a:p>
        </p:txBody>
      </p:sp>
    </p:spTree>
    <p:extLst>
      <p:ext uri="{BB962C8B-B14F-4D97-AF65-F5344CB8AC3E}">
        <p14:creationId xmlns:p14="http://schemas.microsoft.com/office/powerpoint/2010/main" val="251461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altLang="en-US" dirty="0"/>
              <a:t>Survival</a:t>
            </a:r>
            <a:endParaRPr lang="en-US" sz="2800" dirty="0"/>
          </a:p>
        </p:txBody>
      </p:sp>
      <p:sp>
        <p:nvSpPr>
          <p:cNvPr id="5" name="Content Placeholder 4"/>
          <p:cNvSpPr>
            <a:spLocks noGrp="1"/>
          </p:cNvSpPr>
          <p:nvPr>
            <p:ph idx="1"/>
          </p:nvPr>
        </p:nvSpPr>
        <p:spPr>
          <a:xfrm>
            <a:off x="1981200" y="1295392"/>
            <a:ext cx="8229600" cy="1724575"/>
          </a:xfrm>
        </p:spPr>
        <p:txBody>
          <a:bodyPr>
            <a:spAutoFit/>
          </a:bodyPr>
          <a:lstStyle/>
          <a:p>
            <a:pPr indent="-255600"/>
            <a:r>
              <a:rPr lang="en-IN" dirty="0"/>
              <a:t>Businesses may need to invest in information systems out of necessity; simply the cost of doing business.</a:t>
            </a:r>
          </a:p>
          <a:p>
            <a:pPr indent="-255600"/>
            <a:r>
              <a:rPr lang="en-IN" dirty="0"/>
              <a:t>Keeping up with competitors</a:t>
            </a:r>
          </a:p>
          <a:p>
            <a:pPr lvl="1" indent="-255600"/>
            <a:r>
              <a:rPr lang="en-IN" sz="2400" dirty="0"/>
              <a:t>Citibank’s introduction of </a:t>
            </a:r>
            <a:r>
              <a:rPr lang="en-IN" sz="2400" spc="-300" dirty="0"/>
              <a:t>A T M </a:t>
            </a:r>
            <a:r>
              <a:rPr lang="en-IN" sz="2400" spc="-250" dirty="0"/>
              <a:t>s</a:t>
            </a:r>
          </a:p>
        </p:txBody>
      </p:sp>
    </p:spTree>
    <p:extLst>
      <p:ext uri="{BB962C8B-B14F-4D97-AF65-F5344CB8AC3E}">
        <p14:creationId xmlns:p14="http://schemas.microsoft.com/office/powerpoint/2010/main" val="283414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698"/>
            <a:ext cx="8229600" cy="1078437"/>
          </a:xfrm>
        </p:spPr>
        <p:txBody>
          <a:bodyPr>
            <a:spAutoFit/>
          </a:bodyPr>
          <a:lstStyle/>
          <a:p>
            <a:r>
              <a:rPr lang="en-IN" altLang="en-US" dirty="0"/>
              <a:t>What is an Information System?          </a:t>
            </a:r>
            <a:r>
              <a:rPr lang="en-IN" altLang="en-US" sz="2800" dirty="0"/>
              <a:t>(1 of 2)</a:t>
            </a:r>
            <a:endParaRPr lang="en-US" sz="2800" dirty="0"/>
          </a:p>
        </p:txBody>
      </p:sp>
      <p:sp>
        <p:nvSpPr>
          <p:cNvPr id="5" name="Content Placeholder 4"/>
          <p:cNvSpPr>
            <a:spLocks noGrp="1"/>
          </p:cNvSpPr>
          <p:nvPr>
            <p:ph idx="1"/>
          </p:nvPr>
        </p:nvSpPr>
        <p:spPr>
          <a:xfrm>
            <a:off x="1981200" y="1828801"/>
            <a:ext cx="8229600" cy="3857851"/>
          </a:xfrm>
        </p:spPr>
        <p:txBody>
          <a:bodyPr>
            <a:spAutoFit/>
          </a:bodyPr>
          <a:lstStyle/>
          <a:p>
            <a:pPr indent="-255600"/>
            <a:r>
              <a:rPr lang="en-IN" dirty="0"/>
              <a:t>Information technology: the hardware and software a business uses to achieve objectives</a:t>
            </a:r>
          </a:p>
          <a:p>
            <a:pPr indent="-255600"/>
            <a:r>
              <a:rPr lang="en-IN" dirty="0"/>
              <a:t>Information system: interrelated components that </a:t>
            </a:r>
            <a:r>
              <a:rPr lang="en-US" dirty="0"/>
              <a:t>collect (or retrieve), process, store, distribute, and </a:t>
            </a:r>
            <a:r>
              <a:rPr lang="en-IN" dirty="0"/>
              <a:t>manage information to:</a:t>
            </a:r>
          </a:p>
          <a:p>
            <a:pPr lvl="1" indent="-255600"/>
            <a:r>
              <a:rPr lang="en-IN" sz="2400" dirty="0"/>
              <a:t>Support decision making and control</a:t>
            </a:r>
          </a:p>
          <a:p>
            <a:pPr lvl="1" indent="-255600"/>
            <a:r>
              <a:rPr lang="en-IN" sz="2400" dirty="0"/>
              <a:t>Help with analysis, visualization, and product creation</a:t>
            </a:r>
          </a:p>
          <a:p>
            <a:pPr indent="-255600"/>
            <a:r>
              <a:rPr lang="en-IN" dirty="0"/>
              <a:t>Data: streams of raw facts</a:t>
            </a:r>
          </a:p>
          <a:p>
            <a:pPr indent="-255600"/>
            <a:r>
              <a:rPr lang="en-IN" dirty="0"/>
              <a:t>Information: data shaped into meaningful, useful form</a:t>
            </a:r>
          </a:p>
        </p:txBody>
      </p:sp>
    </p:spTree>
    <p:extLst>
      <p:ext uri="{BB962C8B-B14F-4D97-AF65-F5344CB8AC3E}">
        <p14:creationId xmlns:p14="http://schemas.microsoft.com/office/powerpoint/2010/main" val="284093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57507"/>
            <a:ext cx="8229600" cy="694934"/>
          </a:xfrm>
        </p:spPr>
        <p:txBody>
          <a:bodyPr>
            <a:spAutoFit/>
          </a:bodyPr>
          <a:lstStyle/>
          <a:p>
            <a:r>
              <a:rPr lang="en-IN" altLang="en-US" dirty="0"/>
              <a:t>Figure 1.1 Data and Information</a:t>
            </a:r>
            <a:endParaRPr lang="en-US" sz="2800" dirty="0"/>
          </a:p>
        </p:txBody>
      </p:sp>
      <p:pic>
        <p:nvPicPr>
          <p:cNvPr id="6" name="Picture 5" descr="A diagram shows examples of data and information in an information system. The examples shown are as follows. Information system is in the center with data on one end and information on the other end. The Data side contains the following items. 331 Brite Dish Soap 1.29. 863 B L Hill Coffee 4.69. 173 Meow Cat 0.79. 331 Brite Dish Soap 1.29. 663 Country Ham 3.29. 524 Fiery Mustard 1.49. 113 Ginger Root 0.85. 331 Brite Dish Soap 1.29. The Information side contains the following items. Sales Region, Northwest. Store, Superstore number 122. Item N O, 331. Description, Brite Dish Soap. Units Sold, 7156. Y T D Sales, 9231.24 dollars."/>
          <p:cNvPicPr>
            <a:picLocks noChangeAspect="1"/>
          </p:cNvPicPr>
          <p:nvPr/>
        </p:nvPicPr>
        <p:blipFill rotWithShape="1">
          <a:blip r:embed="rId3" cstate="screen">
            <a:extLst>
              <a:ext uri="{28A0092B-C50C-407E-A947-70E740481C1C}">
                <a14:useLocalDpi xmlns:a14="http://schemas.microsoft.com/office/drawing/2010/main"/>
              </a:ext>
            </a:extLst>
          </a:blip>
          <a:srcRect b="4389"/>
          <a:stretch/>
        </p:blipFill>
        <p:spPr>
          <a:xfrm>
            <a:off x="1981200" y="1905000"/>
            <a:ext cx="8186928" cy="3345528"/>
          </a:xfrm>
          <a:prstGeom prst="rect">
            <a:avLst/>
          </a:prstGeom>
        </p:spPr>
      </p:pic>
    </p:spTree>
    <p:extLst>
      <p:ext uri="{BB962C8B-B14F-4D97-AF65-F5344CB8AC3E}">
        <p14:creationId xmlns:p14="http://schemas.microsoft.com/office/powerpoint/2010/main" val="174057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698"/>
            <a:ext cx="8229600" cy="1078437"/>
          </a:xfrm>
        </p:spPr>
        <p:txBody>
          <a:bodyPr>
            <a:spAutoFit/>
          </a:bodyPr>
          <a:lstStyle/>
          <a:p>
            <a:r>
              <a:rPr lang="en-IN" altLang="en-US" dirty="0"/>
              <a:t>What is an Information System?        </a:t>
            </a:r>
            <a:r>
              <a:rPr lang="en-IN" altLang="en-US" sz="2800" dirty="0"/>
              <a:t>(2 of 2)</a:t>
            </a:r>
            <a:endParaRPr lang="en-US" sz="2800" dirty="0"/>
          </a:p>
        </p:txBody>
      </p:sp>
      <p:sp>
        <p:nvSpPr>
          <p:cNvPr id="5" name="Content Placeholder 4"/>
          <p:cNvSpPr>
            <a:spLocks noGrp="1"/>
          </p:cNvSpPr>
          <p:nvPr>
            <p:ph idx="1"/>
          </p:nvPr>
        </p:nvSpPr>
        <p:spPr>
          <a:xfrm>
            <a:off x="1981200" y="1828800"/>
            <a:ext cx="8229600" cy="4108689"/>
          </a:xfrm>
        </p:spPr>
        <p:txBody>
          <a:bodyPr>
            <a:spAutoFit/>
          </a:bodyPr>
          <a:lstStyle/>
          <a:p>
            <a:pPr indent="-255600"/>
            <a:r>
              <a:rPr lang="en-IN" dirty="0"/>
              <a:t>Activities in an information system that produce information:</a:t>
            </a:r>
          </a:p>
          <a:p>
            <a:pPr lvl="1" indent="-255600"/>
            <a:r>
              <a:rPr lang="en-IN" sz="2400" b="1" dirty="0"/>
              <a:t>Input: </a:t>
            </a:r>
            <a:r>
              <a:rPr lang="en-US" i="0" dirty="0"/>
              <a:t>captures or collects raw data from within or outside the organization.</a:t>
            </a:r>
            <a:endParaRPr lang="en-IN" sz="2400" dirty="0"/>
          </a:p>
          <a:p>
            <a:pPr lvl="1" indent="-255600"/>
            <a:r>
              <a:rPr lang="en-IN" sz="2400" b="1" dirty="0"/>
              <a:t>Processing:</a:t>
            </a:r>
            <a:r>
              <a:rPr lang="en-IN" sz="2400" dirty="0"/>
              <a:t> </a:t>
            </a:r>
            <a:r>
              <a:rPr lang="en-US" i="0" dirty="0"/>
              <a:t>converts this raw input into a meaningful form</a:t>
            </a:r>
            <a:endParaRPr lang="en-IN" sz="2400" dirty="0"/>
          </a:p>
          <a:p>
            <a:pPr lvl="1" indent="-255600"/>
            <a:r>
              <a:rPr lang="en-IN" sz="2400" b="1" dirty="0"/>
              <a:t>Output: </a:t>
            </a:r>
            <a:r>
              <a:rPr lang="en-US" i="0" dirty="0"/>
              <a:t>transfers the processed information to the people who will use it </a:t>
            </a:r>
            <a:endParaRPr lang="en-IN" sz="2400" dirty="0"/>
          </a:p>
          <a:p>
            <a:pPr lvl="1" indent="-255600"/>
            <a:r>
              <a:rPr lang="en-IN" sz="2400" b="1" dirty="0"/>
              <a:t>Feedback </a:t>
            </a:r>
          </a:p>
          <a:p>
            <a:pPr marL="1116000" lvl="2" indent="0">
              <a:buNone/>
            </a:pPr>
            <a:r>
              <a:rPr lang="en-IN" sz="2200" dirty="0"/>
              <a:t>Example </a:t>
            </a:r>
            <a:r>
              <a:rPr lang="en-IN" sz="2200" b="1" dirty="0"/>
              <a:t>(</a:t>
            </a:r>
            <a:r>
              <a:rPr lang="en-IN" sz="2200" dirty="0"/>
              <a:t>Kroger food temperature)</a:t>
            </a:r>
          </a:p>
          <a:p>
            <a:pPr indent="-255600"/>
            <a:r>
              <a:rPr lang="en-IN" dirty="0"/>
              <a:t>Sharp distinction between </a:t>
            </a:r>
            <a:r>
              <a:rPr lang="en-IN" b="1" dirty="0"/>
              <a:t>computer</a:t>
            </a:r>
            <a:r>
              <a:rPr lang="en-IN" dirty="0"/>
              <a:t> or </a:t>
            </a:r>
            <a:r>
              <a:rPr lang="en-IN" b="1" dirty="0"/>
              <a:t>computer program </a:t>
            </a:r>
            <a:r>
              <a:rPr lang="en-IN" dirty="0"/>
              <a:t>versus </a:t>
            </a:r>
            <a:r>
              <a:rPr lang="en-IN" b="1" dirty="0"/>
              <a:t>information system</a:t>
            </a:r>
          </a:p>
        </p:txBody>
      </p:sp>
    </p:spTree>
    <p:extLst>
      <p:ext uri="{BB962C8B-B14F-4D97-AF65-F5344CB8AC3E}">
        <p14:creationId xmlns:p14="http://schemas.microsoft.com/office/powerpoint/2010/main" val="237732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507" y="447676"/>
            <a:ext cx="8229600" cy="1297535"/>
          </a:xfrm>
        </p:spPr>
        <p:txBody>
          <a:bodyPr>
            <a:spAutoFit/>
          </a:bodyPr>
          <a:lstStyle/>
          <a:p>
            <a:r>
              <a:rPr lang="en-IN" altLang="en-US" dirty="0"/>
              <a:t>Figure 1.2 Functions of an Information System</a:t>
            </a:r>
            <a:endParaRPr lang="en-US" sz="2800" dirty="0"/>
          </a:p>
        </p:txBody>
      </p:sp>
      <p:pic>
        <p:nvPicPr>
          <p:cNvPr id="5" name="Picture 4" descr="A diagram illustrates the functions of the information system in an organization. The diagram shows three basic parts of the information system. Input, which leads to processing, which further leads to output. Processing includes classify, arrange, and calculate. The feedback is provided from the output back to the input. The environmental factors interacting with the system are shown as suppliers, customers, competitors, stockholders, and regulatory agencies."/>
          <p:cNvPicPr>
            <a:picLocks noChangeAspect="1"/>
          </p:cNvPicPr>
          <p:nvPr/>
        </p:nvPicPr>
        <p:blipFill rotWithShape="1">
          <a:blip r:embed="rId3" cstate="screen">
            <a:extLst>
              <a:ext uri="{28A0092B-C50C-407E-A947-70E740481C1C}">
                <a14:useLocalDpi xmlns:a14="http://schemas.microsoft.com/office/drawing/2010/main"/>
              </a:ext>
            </a:extLst>
          </a:blip>
          <a:srcRect b="3748"/>
          <a:stretch/>
        </p:blipFill>
        <p:spPr>
          <a:xfrm>
            <a:off x="2787285" y="1666732"/>
            <a:ext cx="6617433" cy="4721453"/>
          </a:xfrm>
          <a:prstGeom prst="rect">
            <a:avLst/>
          </a:prstGeom>
        </p:spPr>
      </p:pic>
    </p:spTree>
    <p:extLst>
      <p:ext uri="{BB962C8B-B14F-4D97-AF65-F5344CB8AC3E}">
        <p14:creationId xmlns:p14="http://schemas.microsoft.com/office/powerpoint/2010/main" val="2577444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7"/>
            <a:ext cx="8229600" cy="1297535"/>
          </a:xfrm>
        </p:spPr>
        <p:txBody>
          <a:bodyPr>
            <a:spAutoFit/>
          </a:bodyPr>
          <a:lstStyle/>
          <a:p>
            <a:r>
              <a:rPr lang="en-US" dirty="0"/>
              <a:t>The Role of People and Organizations</a:t>
            </a:r>
            <a:endParaRPr lang="en-US" sz="2800" dirty="0"/>
          </a:p>
        </p:txBody>
      </p:sp>
      <p:sp>
        <p:nvSpPr>
          <p:cNvPr id="5" name="Content Placeholder 4"/>
          <p:cNvSpPr>
            <a:spLocks noGrp="1"/>
          </p:cNvSpPr>
          <p:nvPr>
            <p:ph idx="1"/>
          </p:nvPr>
        </p:nvSpPr>
        <p:spPr>
          <a:xfrm>
            <a:off x="1981200" y="2055557"/>
            <a:ext cx="8229600" cy="3647152"/>
          </a:xfrm>
        </p:spPr>
        <p:txBody>
          <a:bodyPr>
            <a:spAutoFit/>
          </a:bodyPr>
          <a:lstStyle/>
          <a:p>
            <a:pPr indent="-255600"/>
            <a:r>
              <a:rPr lang="en-IN" dirty="0"/>
              <a:t>Information systems literacy</a:t>
            </a:r>
          </a:p>
          <a:p>
            <a:pPr lvl="1" indent="-255600"/>
            <a:r>
              <a:rPr lang="en-IN" sz="2400" dirty="0"/>
              <a:t>Includes </a:t>
            </a:r>
            <a:r>
              <a:rPr lang="en-IN" sz="2400" dirty="0" err="1"/>
              <a:t>behavioral</a:t>
            </a:r>
            <a:r>
              <a:rPr lang="en-IN" sz="2400" dirty="0"/>
              <a:t> and technical approach</a:t>
            </a:r>
          </a:p>
          <a:p>
            <a:pPr indent="-255600"/>
            <a:r>
              <a:rPr lang="en-IN" dirty="0"/>
              <a:t>Computer literacy</a:t>
            </a:r>
          </a:p>
          <a:p>
            <a:pPr lvl="1" indent="-255600"/>
            <a:r>
              <a:rPr lang="en-IN" sz="2400" dirty="0"/>
              <a:t>Focuses mostly on knowledge of </a:t>
            </a:r>
            <a:r>
              <a:rPr lang="en-IN" sz="2400" spc="-300" dirty="0"/>
              <a:t>I T</a:t>
            </a:r>
          </a:p>
          <a:p>
            <a:pPr indent="-255600"/>
            <a:r>
              <a:rPr lang="en-IN" dirty="0"/>
              <a:t>Management information systems (</a:t>
            </a:r>
            <a:r>
              <a:rPr lang="en-IN" spc="-300" dirty="0"/>
              <a:t>M I S</a:t>
            </a:r>
            <a:r>
              <a:rPr lang="en-IN" dirty="0"/>
              <a:t>)</a:t>
            </a:r>
          </a:p>
          <a:p>
            <a:pPr lvl="1" indent="-255600"/>
            <a:r>
              <a:rPr lang="en-IN" sz="2400" dirty="0"/>
              <a:t>Focuses on broader information systems literacy</a:t>
            </a:r>
          </a:p>
          <a:p>
            <a:pPr lvl="1" indent="-255600"/>
            <a:r>
              <a:rPr lang="en-IN" sz="2400" dirty="0"/>
              <a:t>Issues surrounding development, use, impact of information systems used by managers and employees</a:t>
            </a:r>
          </a:p>
        </p:txBody>
      </p:sp>
    </p:spTree>
    <p:extLst>
      <p:ext uri="{BB962C8B-B14F-4D97-AF65-F5344CB8AC3E}">
        <p14:creationId xmlns:p14="http://schemas.microsoft.com/office/powerpoint/2010/main" val="1720389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47676"/>
            <a:ext cx="8229600" cy="1297535"/>
          </a:xfrm>
        </p:spPr>
        <p:txBody>
          <a:bodyPr>
            <a:spAutoFit/>
          </a:bodyPr>
          <a:lstStyle/>
          <a:p>
            <a:r>
              <a:rPr lang="en-IN" altLang="en-US" dirty="0"/>
              <a:t>Figure 1.3 Information Systems are More Than Computers</a:t>
            </a:r>
            <a:endParaRPr lang="en-US" sz="2800" dirty="0"/>
          </a:p>
        </p:txBody>
      </p:sp>
      <p:pic>
        <p:nvPicPr>
          <p:cNvPr id="6" name="Picture 5" descr="A diagram shows three dimensions of information system as organizations, technology, and people."/>
          <p:cNvPicPr>
            <a:picLocks noChangeAspect="1"/>
          </p:cNvPicPr>
          <p:nvPr/>
        </p:nvPicPr>
        <p:blipFill rotWithShape="1">
          <a:blip r:embed="rId3" cstate="screen">
            <a:extLst>
              <a:ext uri="{28A0092B-C50C-407E-A947-70E740481C1C}">
                <a14:useLocalDpi xmlns:a14="http://schemas.microsoft.com/office/drawing/2010/main"/>
              </a:ext>
            </a:extLst>
          </a:blip>
          <a:srcRect b="4164"/>
          <a:stretch/>
        </p:blipFill>
        <p:spPr>
          <a:xfrm>
            <a:off x="3220860" y="1674306"/>
            <a:ext cx="5750280" cy="4720405"/>
          </a:xfrm>
          <a:prstGeom prst="rect">
            <a:avLst/>
          </a:prstGeom>
        </p:spPr>
      </p:pic>
    </p:spTree>
    <p:extLst>
      <p:ext uri="{BB962C8B-B14F-4D97-AF65-F5344CB8AC3E}">
        <p14:creationId xmlns:p14="http://schemas.microsoft.com/office/powerpoint/2010/main" val="227922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698"/>
            <a:ext cx="8229600" cy="1297535"/>
          </a:xfrm>
        </p:spPr>
        <p:txBody>
          <a:bodyPr>
            <a:spAutoFit/>
          </a:bodyPr>
          <a:lstStyle/>
          <a:p>
            <a:r>
              <a:rPr lang="en-IN" altLang="en-US" dirty="0"/>
              <a:t>Dimensions of Information Systems </a:t>
            </a:r>
            <a:r>
              <a:rPr lang="en-IN" altLang="en-US" sz="2800" dirty="0"/>
              <a:t>(1 of 3)</a:t>
            </a:r>
            <a:endParaRPr lang="en-US" sz="2800" dirty="0"/>
          </a:p>
        </p:txBody>
      </p:sp>
      <p:sp>
        <p:nvSpPr>
          <p:cNvPr id="5" name="Content Placeholder 4"/>
          <p:cNvSpPr>
            <a:spLocks noGrp="1"/>
          </p:cNvSpPr>
          <p:nvPr>
            <p:ph idx="1"/>
          </p:nvPr>
        </p:nvSpPr>
        <p:spPr>
          <a:xfrm>
            <a:off x="1981200" y="1828800"/>
            <a:ext cx="8229600" cy="4154984"/>
          </a:xfrm>
        </p:spPr>
        <p:txBody>
          <a:bodyPr>
            <a:spAutoFit/>
          </a:bodyPr>
          <a:lstStyle/>
          <a:p>
            <a:pPr indent="-255600"/>
            <a:r>
              <a:rPr lang="en-IN" dirty="0"/>
              <a:t>Organizations</a:t>
            </a:r>
          </a:p>
          <a:p>
            <a:pPr lvl="1" indent="-255600"/>
            <a:r>
              <a:rPr lang="en-IN" sz="2400" dirty="0"/>
              <a:t>Coordinate work through structured hierarchy and business processes</a:t>
            </a:r>
          </a:p>
          <a:p>
            <a:pPr lvl="1" indent="-255600"/>
            <a:r>
              <a:rPr lang="en-IN" sz="2400" dirty="0"/>
              <a:t>Business processes: related tasks and </a:t>
            </a:r>
            <a:r>
              <a:rPr lang="en-IN" sz="2400" dirty="0" err="1"/>
              <a:t>behaviors</a:t>
            </a:r>
            <a:r>
              <a:rPr lang="en-IN" sz="2400" dirty="0"/>
              <a:t> for accomplishing work</a:t>
            </a:r>
          </a:p>
          <a:p>
            <a:pPr lvl="2" indent="-255600"/>
            <a:r>
              <a:rPr lang="en-IN" sz="2400" dirty="0"/>
              <a:t>Examples: fulfilling an order, hiring an employee</a:t>
            </a:r>
          </a:p>
          <a:p>
            <a:pPr lvl="2" indent="-255600"/>
            <a:r>
              <a:rPr lang="en-IN" sz="2400" dirty="0"/>
              <a:t>May be informal or include formal rules</a:t>
            </a:r>
          </a:p>
          <a:p>
            <a:pPr lvl="1" indent="-255600"/>
            <a:r>
              <a:rPr lang="en-IN" sz="2400" dirty="0"/>
              <a:t>Culture embedded in information systems</a:t>
            </a:r>
          </a:p>
          <a:p>
            <a:pPr lvl="2" indent="-255600"/>
            <a:r>
              <a:rPr lang="en-IN" sz="2400" dirty="0"/>
              <a:t>Example: </a:t>
            </a:r>
            <a:r>
              <a:rPr lang="en-IN" sz="2400" spc="-300" dirty="0"/>
              <a:t>U P S ’ s</a:t>
            </a:r>
            <a:r>
              <a:rPr lang="en-IN" sz="2400" dirty="0"/>
              <a:t> concern with placing service to customer first</a:t>
            </a:r>
          </a:p>
        </p:txBody>
      </p:sp>
    </p:spTree>
    <p:extLst>
      <p:ext uri="{BB962C8B-B14F-4D97-AF65-F5344CB8AC3E}">
        <p14:creationId xmlns:p14="http://schemas.microsoft.com/office/powerpoint/2010/main" val="106143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D8E4-B06F-439C-9201-52067752D90A}"/>
              </a:ext>
            </a:extLst>
          </p:cNvPr>
          <p:cNvSpPr>
            <a:spLocks noGrp="1"/>
          </p:cNvSpPr>
          <p:nvPr>
            <p:ph type="title"/>
          </p:nvPr>
        </p:nvSpPr>
        <p:spPr/>
        <p:txBody>
          <a:bodyPr/>
          <a:lstStyle/>
          <a:p>
            <a:r>
              <a:rPr lang="en-US" b="1" u="sng" dirty="0"/>
              <a:t>Learning Objectives</a:t>
            </a:r>
            <a:br>
              <a:rPr lang="en-US" dirty="0"/>
            </a:br>
            <a:endParaRPr lang="en-US" dirty="0"/>
          </a:p>
        </p:txBody>
      </p:sp>
      <p:sp>
        <p:nvSpPr>
          <p:cNvPr id="3" name="Content Placeholder 2">
            <a:extLst>
              <a:ext uri="{FF2B5EF4-FFF2-40B4-BE49-F238E27FC236}">
                <a16:creationId xmlns:a16="http://schemas.microsoft.com/office/drawing/2014/main" id="{D937E36E-30DE-4049-9F03-FBC330BCEE89}"/>
              </a:ext>
            </a:extLst>
          </p:cNvPr>
          <p:cNvSpPr>
            <a:spLocks noGrp="1"/>
          </p:cNvSpPr>
          <p:nvPr>
            <p:ph idx="1"/>
          </p:nvPr>
        </p:nvSpPr>
        <p:spPr>
          <a:xfrm>
            <a:off x="1371600" y="1603169"/>
            <a:ext cx="9601200" cy="4264231"/>
          </a:xfrm>
        </p:spPr>
        <p:txBody>
          <a:bodyPr/>
          <a:lstStyle/>
          <a:p>
            <a:r>
              <a:rPr lang="en-US" b="1" dirty="0"/>
              <a:t>1-1</a:t>
            </a:r>
            <a:r>
              <a:rPr lang="en-US" dirty="0"/>
              <a:t> Why are information systems so essential for running and managing a business today?</a:t>
            </a:r>
          </a:p>
          <a:p>
            <a:r>
              <a:rPr lang="en-US" b="1" dirty="0"/>
              <a:t>1-2</a:t>
            </a:r>
            <a:r>
              <a:rPr lang="en-US" dirty="0"/>
              <a:t> What exactly is an information system? How does it work? What are its people, organizational, and technology components?</a:t>
            </a:r>
          </a:p>
          <a:p>
            <a:r>
              <a:rPr lang="en-US" b="1" dirty="0"/>
              <a:t>1-3 </a:t>
            </a:r>
            <a:r>
              <a:rPr lang="en-US" dirty="0"/>
              <a:t>How will a four-step method for business problem solving help you solve information system-related problems?</a:t>
            </a:r>
          </a:p>
          <a:p>
            <a:r>
              <a:rPr lang="en-US" b="1" dirty="0"/>
              <a:t>1-4</a:t>
            </a:r>
            <a:r>
              <a:rPr lang="en-US" dirty="0"/>
              <a:t> What information systems skills and knowledge are essential for business careers?</a:t>
            </a:r>
          </a:p>
          <a:p>
            <a:r>
              <a:rPr lang="en-US" b="1" dirty="0"/>
              <a:t>1-5</a:t>
            </a:r>
            <a:r>
              <a:rPr lang="en-US" dirty="0"/>
              <a:t> How will MIS help my career?</a:t>
            </a:r>
          </a:p>
          <a:p>
            <a:endParaRPr lang="en-US" dirty="0"/>
          </a:p>
        </p:txBody>
      </p:sp>
    </p:spTree>
    <p:extLst>
      <p:ext uri="{BB962C8B-B14F-4D97-AF65-F5344CB8AC3E}">
        <p14:creationId xmlns:p14="http://schemas.microsoft.com/office/powerpoint/2010/main" val="19528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698"/>
            <a:ext cx="8229600" cy="1297535"/>
          </a:xfrm>
        </p:spPr>
        <p:txBody>
          <a:bodyPr>
            <a:spAutoFit/>
          </a:bodyPr>
          <a:lstStyle/>
          <a:p>
            <a:r>
              <a:rPr lang="en-IN" altLang="en-US" dirty="0"/>
              <a:t>Dimensions of Information Systems </a:t>
            </a:r>
            <a:r>
              <a:rPr lang="en-IN" altLang="en-US" sz="2800" dirty="0"/>
              <a:t>(2 of 3)</a:t>
            </a:r>
            <a:endParaRPr lang="en-US" sz="2800" dirty="0"/>
          </a:p>
        </p:txBody>
      </p:sp>
      <p:sp>
        <p:nvSpPr>
          <p:cNvPr id="5" name="Content Placeholder 4"/>
          <p:cNvSpPr>
            <a:spLocks noGrp="1"/>
          </p:cNvSpPr>
          <p:nvPr>
            <p:ph idx="1"/>
          </p:nvPr>
        </p:nvSpPr>
        <p:spPr>
          <a:xfrm>
            <a:off x="1981200" y="1828800"/>
            <a:ext cx="8229600" cy="4231928"/>
          </a:xfrm>
        </p:spPr>
        <p:txBody>
          <a:bodyPr>
            <a:spAutoFit/>
          </a:bodyPr>
          <a:lstStyle/>
          <a:p>
            <a:pPr indent="-255600"/>
            <a:r>
              <a:rPr lang="en-IN" dirty="0"/>
              <a:t>People</a:t>
            </a:r>
          </a:p>
          <a:p>
            <a:pPr lvl="1" indent="-255600"/>
            <a:r>
              <a:rPr lang="en-IN" sz="2400" dirty="0"/>
              <a:t>Information systems require skilled people to build, maintain, and use them.</a:t>
            </a:r>
          </a:p>
          <a:p>
            <a:pPr lvl="1" indent="-255600"/>
            <a:r>
              <a:rPr lang="en-IN" sz="2400" dirty="0"/>
              <a:t>Employee attitudes affect ability to use systems productively.</a:t>
            </a:r>
          </a:p>
          <a:p>
            <a:pPr lvl="1" indent="-255600"/>
            <a:r>
              <a:rPr lang="en-IN" sz="2400" dirty="0"/>
              <a:t>Role of managers:</a:t>
            </a:r>
          </a:p>
          <a:p>
            <a:pPr lvl="2" indent="-255600"/>
            <a:r>
              <a:rPr lang="en-IN" sz="2400" dirty="0"/>
              <a:t>Perceive business challenges</a:t>
            </a:r>
          </a:p>
          <a:p>
            <a:pPr lvl="2" indent="-255600"/>
            <a:r>
              <a:rPr lang="en-IN" sz="2400" dirty="0"/>
              <a:t>Set organizational strategy</a:t>
            </a:r>
          </a:p>
          <a:p>
            <a:pPr lvl="2" indent="-255600"/>
            <a:r>
              <a:rPr lang="en-IN" sz="2400" dirty="0"/>
              <a:t>Allocate human and financial resources</a:t>
            </a:r>
          </a:p>
          <a:p>
            <a:pPr lvl="2" indent="-255600"/>
            <a:r>
              <a:rPr lang="en-IN" sz="2400" dirty="0"/>
              <a:t>Creative work: new products, services</a:t>
            </a:r>
          </a:p>
        </p:txBody>
      </p:sp>
    </p:spTree>
    <p:extLst>
      <p:ext uri="{BB962C8B-B14F-4D97-AF65-F5344CB8AC3E}">
        <p14:creationId xmlns:p14="http://schemas.microsoft.com/office/powerpoint/2010/main" val="1239607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698"/>
            <a:ext cx="8229600" cy="1297535"/>
          </a:xfrm>
        </p:spPr>
        <p:txBody>
          <a:bodyPr>
            <a:spAutoFit/>
          </a:bodyPr>
          <a:lstStyle/>
          <a:p>
            <a:r>
              <a:rPr lang="en-IN" altLang="en-US" dirty="0"/>
              <a:t>Dimensions of Information Systems </a:t>
            </a:r>
            <a:r>
              <a:rPr lang="en-IN" altLang="en-US" sz="2800" dirty="0"/>
              <a:t>(3 of 3)</a:t>
            </a:r>
            <a:endParaRPr lang="en-US" sz="2800" dirty="0"/>
          </a:p>
        </p:txBody>
      </p:sp>
      <p:sp>
        <p:nvSpPr>
          <p:cNvPr id="5" name="Content Placeholder 4"/>
          <p:cNvSpPr>
            <a:spLocks noGrp="1"/>
          </p:cNvSpPr>
          <p:nvPr>
            <p:ph idx="1"/>
          </p:nvPr>
        </p:nvSpPr>
        <p:spPr>
          <a:xfrm>
            <a:off x="1981200" y="1828800"/>
            <a:ext cx="8229600" cy="3862596"/>
          </a:xfrm>
        </p:spPr>
        <p:txBody>
          <a:bodyPr>
            <a:spAutoFit/>
          </a:bodyPr>
          <a:lstStyle/>
          <a:p>
            <a:pPr indent="-255600"/>
            <a:r>
              <a:rPr lang="en-US" altLang="en-US" dirty="0"/>
              <a:t>Technology</a:t>
            </a:r>
          </a:p>
          <a:p>
            <a:pPr lvl="1" indent="-284400"/>
            <a:r>
              <a:rPr lang="en-US" altLang="en-US" sz="2400" spc="-300" dirty="0"/>
              <a:t>I T</a:t>
            </a:r>
            <a:r>
              <a:rPr lang="en-US" altLang="en-US" sz="2400" dirty="0"/>
              <a:t> Infrastructure: Foundation or platform that information systems are built on</a:t>
            </a:r>
          </a:p>
          <a:p>
            <a:pPr marL="1144800" lvl="2" indent="-230400"/>
            <a:r>
              <a:rPr lang="en-US" altLang="en-US" sz="2400" dirty="0"/>
              <a:t>Computer hardware</a:t>
            </a:r>
          </a:p>
          <a:p>
            <a:pPr marL="1144800" lvl="2" indent="-230400"/>
            <a:r>
              <a:rPr lang="en-US" altLang="en-US" sz="2400" dirty="0"/>
              <a:t>Computer software</a:t>
            </a:r>
          </a:p>
          <a:p>
            <a:pPr marL="1144800" lvl="2" indent="-230400"/>
            <a:r>
              <a:rPr lang="en-US" altLang="en-US" sz="2400" dirty="0"/>
              <a:t>Data management technology</a:t>
            </a:r>
          </a:p>
          <a:p>
            <a:pPr marL="1144800" lvl="2" indent="-230400"/>
            <a:r>
              <a:rPr lang="en-US" altLang="en-US" sz="2400" dirty="0"/>
              <a:t>Networking and telecommunications technology</a:t>
            </a:r>
          </a:p>
          <a:p>
            <a:pPr marL="1602000" lvl="3" indent="-230400"/>
            <a:r>
              <a:rPr lang="en-US" altLang="en-US" sz="2400" dirty="0"/>
              <a:t>Internet and Web, extranets, intranets</a:t>
            </a:r>
          </a:p>
          <a:p>
            <a:pPr marL="1602000" lvl="3" indent="-230400"/>
            <a:r>
              <a:rPr lang="en-US" altLang="en-US" sz="2400" dirty="0"/>
              <a:t>Voice, video communications</a:t>
            </a:r>
          </a:p>
        </p:txBody>
      </p:sp>
    </p:spTree>
    <p:extLst>
      <p:ext uri="{BB962C8B-B14F-4D97-AF65-F5344CB8AC3E}">
        <p14:creationId xmlns:p14="http://schemas.microsoft.com/office/powerpoint/2010/main" val="1618595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7982"/>
            <a:ext cx="8229600" cy="1900136"/>
          </a:xfrm>
        </p:spPr>
        <p:txBody>
          <a:bodyPr>
            <a:spAutoFit/>
          </a:bodyPr>
          <a:lstStyle/>
          <a:p>
            <a:r>
              <a:rPr lang="en-US" dirty="0"/>
              <a:t>Interactive Session – Technology:     </a:t>
            </a:r>
            <a:r>
              <a:rPr lang="en-US" spc="-450" dirty="0"/>
              <a:t>U P S</a:t>
            </a:r>
            <a:r>
              <a:rPr lang="en-US" dirty="0"/>
              <a:t>  Competes Globally with Information Technology</a:t>
            </a:r>
          </a:p>
        </p:txBody>
      </p:sp>
      <p:sp>
        <p:nvSpPr>
          <p:cNvPr id="5" name="Content Placeholder 4"/>
          <p:cNvSpPr>
            <a:spLocks noGrp="1"/>
          </p:cNvSpPr>
          <p:nvPr>
            <p:ph idx="1"/>
          </p:nvPr>
        </p:nvSpPr>
        <p:spPr>
          <a:xfrm>
            <a:off x="1981200" y="2464238"/>
            <a:ext cx="8229600" cy="3631763"/>
          </a:xfrm>
        </p:spPr>
        <p:txBody>
          <a:bodyPr>
            <a:spAutoFit/>
          </a:bodyPr>
          <a:lstStyle/>
          <a:p>
            <a:pPr indent="-255600"/>
            <a:r>
              <a:rPr lang="en-IN" altLang="en-US" dirty="0"/>
              <a:t>Class discussion</a:t>
            </a:r>
          </a:p>
          <a:p>
            <a:pPr lvl="1" indent="-255600"/>
            <a:r>
              <a:rPr lang="en-IN" altLang="en-US" sz="2400" dirty="0"/>
              <a:t>What are the inputs, processing, and outputs of </a:t>
            </a:r>
            <a:r>
              <a:rPr lang="en-IN" altLang="en-US" sz="2400" spc="-300" dirty="0"/>
              <a:t>U P S ’ s</a:t>
            </a:r>
            <a:r>
              <a:rPr lang="en-IN" altLang="en-US" sz="2400" spc="-250" dirty="0"/>
              <a:t> </a:t>
            </a:r>
            <a:r>
              <a:rPr lang="en-IN" altLang="en-US" sz="2400" dirty="0"/>
              <a:t>package tracking system?</a:t>
            </a:r>
          </a:p>
          <a:p>
            <a:pPr lvl="1" indent="-255600"/>
            <a:r>
              <a:rPr lang="en-IN" altLang="en-US" sz="2400" dirty="0"/>
              <a:t>What technologies are used by </a:t>
            </a:r>
            <a:r>
              <a:rPr lang="en-IN" altLang="en-US" sz="2400" spc="-300" dirty="0">
                <a:cs typeface="Arial"/>
              </a:rPr>
              <a:t>U P S ?</a:t>
            </a:r>
            <a:r>
              <a:rPr lang="en-IN" altLang="en-US" sz="2400" dirty="0"/>
              <a:t> How are these technologies related to </a:t>
            </a:r>
            <a:r>
              <a:rPr lang="en-IN" altLang="en-US" sz="2400" spc="-300" dirty="0">
                <a:cs typeface="Arial"/>
              </a:rPr>
              <a:t>U P S ’ s</a:t>
            </a:r>
            <a:r>
              <a:rPr lang="en-IN" altLang="en-US" sz="2400" dirty="0"/>
              <a:t>  business strategy?</a:t>
            </a:r>
          </a:p>
          <a:p>
            <a:pPr lvl="1" indent="-255600"/>
            <a:r>
              <a:rPr lang="en-IN" altLang="en-US" sz="2400" dirty="0"/>
              <a:t>What strategic business objectives do </a:t>
            </a:r>
            <a:r>
              <a:rPr lang="en-IN" altLang="en-US" sz="2400" spc="-300" dirty="0">
                <a:cs typeface="Arial"/>
              </a:rPr>
              <a:t>U P S ’ s</a:t>
            </a:r>
            <a:r>
              <a:rPr lang="en-IN" altLang="en-US" sz="2400" spc="-250" dirty="0"/>
              <a:t> </a:t>
            </a:r>
            <a:r>
              <a:rPr lang="en-IN" altLang="en-US" sz="2400" dirty="0"/>
              <a:t>information systems address?</a:t>
            </a:r>
          </a:p>
          <a:p>
            <a:pPr lvl="1" indent="-255600"/>
            <a:r>
              <a:rPr lang="en-IN" altLang="en-US" sz="2400" dirty="0"/>
              <a:t>What would happen if </a:t>
            </a:r>
            <a:r>
              <a:rPr lang="en-IN" altLang="en-US" sz="2400" spc="-300" dirty="0">
                <a:cs typeface="Arial"/>
              </a:rPr>
              <a:t>U P S ’ s</a:t>
            </a:r>
            <a:r>
              <a:rPr lang="en-IN" altLang="en-US" sz="2400" spc="-250" dirty="0"/>
              <a:t>  </a:t>
            </a:r>
            <a:r>
              <a:rPr lang="en-IN" altLang="en-US" sz="2400" dirty="0"/>
              <a:t>information systems were not available?</a:t>
            </a:r>
          </a:p>
        </p:txBody>
      </p:sp>
      <p:sp>
        <p:nvSpPr>
          <p:cNvPr id="2" name="Rectangle 1">
            <a:extLst>
              <a:ext uri="{FF2B5EF4-FFF2-40B4-BE49-F238E27FC236}">
                <a16:creationId xmlns:a16="http://schemas.microsoft.com/office/drawing/2014/main" id="{54CE0EBC-CA89-4079-8ABE-870EB96A3066}"/>
              </a:ext>
            </a:extLst>
          </p:cNvPr>
          <p:cNvSpPr/>
          <p:nvPr/>
        </p:nvSpPr>
        <p:spPr>
          <a:xfrm>
            <a:off x="2590049" y="6225352"/>
            <a:ext cx="4993098" cy="369332"/>
          </a:xfrm>
          <a:prstGeom prst="rect">
            <a:avLst/>
          </a:prstGeom>
        </p:spPr>
        <p:txBody>
          <a:bodyPr wrap="none">
            <a:spAutoFit/>
          </a:bodyPr>
          <a:lstStyle/>
          <a:p>
            <a:r>
              <a:rPr lang="en-US" u="sng" dirty="0">
                <a:solidFill>
                  <a:srgbClr val="0000FF"/>
                </a:solidFill>
                <a:latin typeface="Times" panose="02020603050405020304" pitchFamily="18" charset="0"/>
                <a:ea typeface="MS Mincho" panose="02020609040205080304" pitchFamily="49" charset="-128"/>
                <a:cs typeface="Times New Roman" panose="02020603050405020304" pitchFamily="18" charset="0"/>
                <a:hlinkClick r:id="rId3"/>
              </a:rPr>
              <a:t>https://www.youtube.com/watch?v=aS97ypMwAgg</a:t>
            </a:r>
            <a:endParaRPr lang="en-US" dirty="0"/>
          </a:p>
        </p:txBody>
      </p:sp>
    </p:spTree>
    <p:extLst>
      <p:ext uri="{BB962C8B-B14F-4D97-AF65-F5344CB8AC3E}">
        <p14:creationId xmlns:p14="http://schemas.microsoft.com/office/powerpoint/2010/main" val="1947456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dirty="0"/>
              <a:t>The Problem-Solving Approach</a:t>
            </a:r>
            <a:endParaRPr lang="en-US" sz="2800" dirty="0"/>
          </a:p>
        </p:txBody>
      </p:sp>
      <p:sp>
        <p:nvSpPr>
          <p:cNvPr id="5" name="Content Placeholder 4"/>
          <p:cNvSpPr>
            <a:spLocks noGrp="1"/>
          </p:cNvSpPr>
          <p:nvPr>
            <p:ph idx="1"/>
          </p:nvPr>
        </p:nvSpPr>
        <p:spPr>
          <a:xfrm>
            <a:off x="1981200" y="1295392"/>
            <a:ext cx="8229600" cy="2639184"/>
          </a:xfrm>
        </p:spPr>
        <p:txBody>
          <a:bodyPr>
            <a:spAutoFit/>
          </a:bodyPr>
          <a:lstStyle/>
          <a:p>
            <a:pPr indent="-255600"/>
            <a:r>
              <a:rPr lang="en-IN" dirty="0"/>
              <a:t>Few business problems are simple or straightforward.</a:t>
            </a:r>
          </a:p>
          <a:p>
            <a:pPr indent="-255600"/>
            <a:r>
              <a:rPr lang="en-IN" dirty="0"/>
              <a:t>Most business problems involve a number of major factors that can fall into three main categories:</a:t>
            </a:r>
          </a:p>
          <a:p>
            <a:pPr lvl="1" indent="-255600"/>
            <a:r>
              <a:rPr lang="en-IN" sz="2400" dirty="0"/>
              <a:t>Organization</a:t>
            </a:r>
          </a:p>
          <a:p>
            <a:pPr lvl="1" indent="-255600"/>
            <a:r>
              <a:rPr lang="en-IN" sz="2400" dirty="0"/>
              <a:t>Technology</a:t>
            </a:r>
          </a:p>
          <a:p>
            <a:pPr lvl="1" indent="-255600"/>
            <a:r>
              <a:rPr lang="en-IN" sz="2400" dirty="0"/>
              <a:t>People</a:t>
            </a:r>
          </a:p>
        </p:txBody>
      </p:sp>
    </p:spTree>
    <p:extLst>
      <p:ext uri="{BB962C8B-B14F-4D97-AF65-F5344CB8AC3E}">
        <p14:creationId xmlns:p14="http://schemas.microsoft.com/office/powerpoint/2010/main" val="280575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A Model of the Problem-Solving Approach </a:t>
            </a:r>
            <a:r>
              <a:rPr lang="en-IN" altLang="en-US" sz="2800" dirty="0"/>
              <a:t>(1 of 7)</a:t>
            </a:r>
            <a:endParaRPr lang="en-US" sz="2800" dirty="0"/>
          </a:p>
        </p:txBody>
      </p:sp>
      <p:sp>
        <p:nvSpPr>
          <p:cNvPr id="5" name="Content Placeholder 4"/>
          <p:cNvSpPr>
            <a:spLocks noGrp="1"/>
          </p:cNvSpPr>
          <p:nvPr>
            <p:ph idx="1"/>
          </p:nvPr>
        </p:nvSpPr>
        <p:spPr>
          <a:xfrm>
            <a:off x="1981200" y="1828800"/>
            <a:ext cx="8229600" cy="2443618"/>
          </a:xfrm>
        </p:spPr>
        <p:txBody>
          <a:bodyPr>
            <a:spAutoFit/>
          </a:bodyPr>
          <a:lstStyle/>
          <a:p>
            <a:pPr marL="447675" indent="-447675"/>
            <a:r>
              <a:rPr lang="en-US" altLang="en-US" dirty="0"/>
              <a:t>Problem solving: four-step process</a:t>
            </a:r>
          </a:p>
          <a:p>
            <a:pPr marL="431800" indent="-431800">
              <a:buFont typeface="+mj-lt"/>
              <a:buAutoNum type="arabicPeriod"/>
            </a:pPr>
            <a:r>
              <a:rPr lang="en-US" altLang="en-US" dirty="0"/>
              <a:t>Problem identification</a:t>
            </a:r>
          </a:p>
          <a:p>
            <a:pPr marL="431800" indent="-431800">
              <a:buFont typeface="+mj-lt"/>
              <a:buAutoNum type="arabicPeriod"/>
            </a:pPr>
            <a:r>
              <a:rPr lang="en-US" altLang="en-US" dirty="0"/>
              <a:t>Solution design</a:t>
            </a:r>
          </a:p>
          <a:p>
            <a:pPr marL="431800" indent="-431800">
              <a:buFont typeface="+mj-lt"/>
              <a:buAutoNum type="arabicPeriod"/>
            </a:pPr>
            <a:r>
              <a:rPr lang="en-US" altLang="en-US" dirty="0"/>
              <a:t>Choice</a:t>
            </a:r>
          </a:p>
          <a:p>
            <a:pPr marL="431800" indent="-431800">
              <a:buFont typeface="+mj-lt"/>
              <a:buAutoNum type="arabicPeriod"/>
            </a:pPr>
            <a:r>
              <a:rPr lang="en-US" altLang="en-US" dirty="0"/>
              <a:t>Implementation</a:t>
            </a:r>
          </a:p>
        </p:txBody>
      </p:sp>
    </p:spTree>
    <p:extLst>
      <p:ext uri="{BB962C8B-B14F-4D97-AF65-F5344CB8AC3E}">
        <p14:creationId xmlns:p14="http://schemas.microsoft.com/office/powerpoint/2010/main" val="3448197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447676"/>
            <a:ext cx="8229600" cy="1297535"/>
          </a:xfrm>
        </p:spPr>
        <p:txBody>
          <a:bodyPr>
            <a:spAutoFit/>
          </a:bodyPr>
          <a:lstStyle/>
          <a:p>
            <a:r>
              <a:rPr lang="en-IN" altLang="en-US" dirty="0"/>
              <a:t>Figure 1.4 Problem Solving is a Continuous Four-Step Process</a:t>
            </a:r>
            <a:endParaRPr lang="en-US" sz="2800" dirty="0"/>
          </a:p>
        </p:txBody>
      </p:sp>
      <p:pic>
        <p:nvPicPr>
          <p:cNvPr id="5" name="Picture 4" descr="A diagram shows four steps involved in providing feedback to the problem solver as follows. 1. Problem identification, 2. Solution design, 3. Solution evaluation and choice, 4. Implementation."/>
          <p:cNvPicPr>
            <a:picLocks noChangeAspect="1"/>
          </p:cNvPicPr>
          <p:nvPr/>
        </p:nvPicPr>
        <p:blipFill rotWithShape="1">
          <a:blip r:embed="rId3" cstate="screen">
            <a:extLst>
              <a:ext uri="{28A0092B-C50C-407E-A947-70E740481C1C}">
                <a14:useLocalDpi xmlns:a14="http://schemas.microsoft.com/office/drawing/2010/main"/>
              </a:ext>
            </a:extLst>
          </a:blip>
          <a:srcRect b="3101"/>
          <a:stretch/>
        </p:blipFill>
        <p:spPr>
          <a:xfrm>
            <a:off x="4606972" y="1782868"/>
            <a:ext cx="2978054" cy="4609514"/>
          </a:xfrm>
          <a:prstGeom prst="rect">
            <a:avLst/>
          </a:prstGeom>
        </p:spPr>
      </p:pic>
    </p:spTree>
    <p:extLst>
      <p:ext uri="{BB962C8B-B14F-4D97-AF65-F5344CB8AC3E}">
        <p14:creationId xmlns:p14="http://schemas.microsoft.com/office/powerpoint/2010/main" val="3106421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A Model of the Problem-Solving Approach </a:t>
            </a:r>
            <a:r>
              <a:rPr lang="en-IN" altLang="en-US" sz="2800" dirty="0"/>
              <a:t>(2 of 7)</a:t>
            </a:r>
            <a:endParaRPr lang="en-US" sz="2800" dirty="0"/>
          </a:p>
        </p:txBody>
      </p:sp>
      <p:sp>
        <p:nvSpPr>
          <p:cNvPr id="5" name="Content Placeholder 4"/>
          <p:cNvSpPr>
            <a:spLocks noGrp="1"/>
          </p:cNvSpPr>
          <p:nvPr>
            <p:ph idx="1"/>
          </p:nvPr>
        </p:nvSpPr>
        <p:spPr>
          <a:xfrm>
            <a:off x="1981200" y="1828801"/>
            <a:ext cx="8229600" cy="2187137"/>
          </a:xfrm>
        </p:spPr>
        <p:txBody>
          <a:bodyPr>
            <a:spAutoFit/>
          </a:bodyPr>
          <a:lstStyle/>
          <a:p>
            <a:r>
              <a:rPr lang="en-IN" altLang="en-US" dirty="0"/>
              <a:t>Problem identification includes:</a:t>
            </a:r>
          </a:p>
          <a:p>
            <a:pPr lvl="1"/>
            <a:r>
              <a:rPr lang="en-IN" altLang="en-US" sz="2400" dirty="0"/>
              <a:t>Agreement that problem exists</a:t>
            </a:r>
          </a:p>
          <a:p>
            <a:pPr lvl="1"/>
            <a:r>
              <a:rPr lang="en-IN" altLang="en-US" sz="2400" dirty="0"/>
              <a:t>Definition of problem</a:t>
            </a:r>
          </a:p>
          <a:p>
            <a:pPr lvl="1"/>
            <a:r>
              <a:rPr lang="en-IN" altLang="en-US" sz="2400" dirty="0"/>
              <a:t>Causes of problem</a:t>
            </a:r>
          </a:p>
          <a:p>
            <a:pPr lvl="1"/>
            <a:r>
              <a:rPr lang="en-IN" altLang="en-US" sz="2400" dirty="0"/>
              <a:t>What can be done given resources of firm</a:t>
            </a:r>
          </a:p>
        </p:txBody>
      </p:sp>
    </p:spTree>
    <p:extLst>
      <p:ext uri="{BB962C8B-B14F-4D97-AF65-F5344CB8AC3E}">
        <p14:creationId xmlns:p14="http://schemas.microsoft.com/office/powerpoint/2010/main" val="3288340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A Model of the Problem-Solving Approach </a:t>
            </a:r>
            <a:r>
              <a:rPr lang="en-IN" altLang="en-US" sz="2800" dirty="0"/>
              <a:t>(3 of 7)</a:t>
            </a:r>
            <a:endParaRPr lang="en-US" sz="2800" dirty="0"/>
          </a:p>
        </p:txBody>
      </p:sp>
      <p:sp>
        <p:nvSpPr>
          <p:cNvPr id="5" name="Content Placeholder 4"/>
          <p:cNvSpPr>
            <a:spLocks noGrp="1"/>
          </p:cNvSpPr>
          <p:nvPr>
            <p:ph idx="1"/>
          </p:nvPr>
        </p:nvSpPr>
        <p:spPr>
          <a:xfrm>
            <a:off x="1981200" y="1828800"/>
            <a:ext cx="8229600" cy="3046988"/>
          </a:xfrm>
        </p:spPr>
        <p:txBody>
          <a:bodyPr>
            <a:spAutoFit/>
          </a:bodyPr>
          <a:lstStyle/>
          <a:p>
            <a:r>
              <a:rPr lang="en-IN" altLang="en-US" dirty="0"/>
              <a:t>Typical organizational problems</a:t>
            </a:r>
          </a:p>
          <a:p>
            <a:pPr lvl="1"/>
            <a:r>
              <a:rPr lang="en-IN" altLang="en-US" sz="2400" dirty="0"/>
              <a:t>Outdated business processes</a:t>
            </a:r>
          </a:p>
          <a:p>
            <a:pPr lvl="1"/>
            <a:r>
              <a:rPr lang="en-IN" altLang="en-US" sz="2400" dirty="0"/>
              <a:t>Unsupportive culture and attitudes</a:t>
            </a:r>
          </a:p>
          <a:p>
            <a:pPr lvl="1"/>
            <a:r>
              <a:rPr lang="en-IN" altLang="en-US" sz="2400" dirty="0"/>
              <a:t>Political in-fighting</a:t>
            </a:r>
          </a:p>
          <a:p>
            <a:pPr lvl="1"/>
            <a:r>
              <a:rPr lang="en-IN" altLang="en-US" sz="2400" dirty="0"/>
              <a:t>Turbulent business environment, change</a:t>
            </a:r>
          </a:p>
          <a:p>
            <a:pPr lvl="1"/>
            <a:r>
              <a:rPr lang="en-IN" altLang="en-US" sz="2400" dirty="0"/>
              <a:t>Complexity of task</a:t>
            </a:r>
          </a:p>
          <a:p>
            <a:pPr lvl="1"/>
            <a:r>
              <a:rPr lang="en-IN" altLang="en-US" sz="2400" dirty="0"/>
              <a:t>Inadequate resources</a:t>
            </a:r>
          </a:p>
        </p:txBody>
      </p:sp>
    </p:spTree>
    <p:extLst>
      <p:ext uri="{BB962C8B-B14F-4D97-AF65-F5344CB8AC3E}">
        <p14:creationId xmlns:p14="http://schemas.microsoft.com/office/powerpoint/2010/main" val="1228913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A Model of the Problem-Solving Approach </a:t>
            </a:r>
            <a:r>
              <a:rPr lang="en-IN" altLang="en-US" sz="2800" dirty="0"/>
              <a:t>(4 of 7)</a:t>
            </a:r>
            <a:endParaRPr lang="en-US" sz="2800" dirty="0"/>
          </a:p>
        </p:txBody>
      </p:sp>
      <p:sp>
        <p:nvSpPr>
          <p:cNvPr id="5" name="Content Placeholder 4"/>
          <p:cNvSpPr>
            <a:spLocks noGrp="1"/>
          </p:cNvSpPr>
          <p:nvPr>
            <p:ph idx="1"/>
          </p:nvPr>
        </p:nvSpPr>
        <p:spPr>
          <a:xfrm>
            <a:off x="1981200" y="1828800"/>
            <a:ext cx="8229600" cy="3046988"/>
          </a:xfrm>
        </p:spPr>
        <p:txBody>
          <a:bodyPr>
            <a:spAutoFit/>
          </a:bodyPr>
          <a:lstStyle/>
          <a:p>
            <a:r>
              <a:rPr lang="en-IN" altLang="en-US" dirty="0"/>
              <a:t>Typical technology problems</a:t>
            </a:r>
          </a:p>
          <a:p>
            <a:pPr lvl="1"/>
            <a:r>
              <a:rPr lang="en-IN" altLang="en-US" sz="2400" dirty="0"/>
              <a:t>Insufficient or aging hardware</a:t>
            </a:r>
          </a:p>
          <a:p>
            <a:pPr lvl="1"/>
            <a:r>
              <a:rPr lang="en-IN" altLang="en-US" sz="2400" dirty="0"/>
              <a:t>Outdated software</a:t>
            </a:r>
          </a:p>
          <a:p>
            <a:pPr lvl="1"/>
            <a:r>
              <a:rPr lang="en-IN" altLang="en-US" sz="2400" dirty="0"/>
              <a:t>Inadequate database capacity</a:t>
            </a:r>
          </a:p>
          <a:p>
            <a:pPr lvl="1"/>
            <a:r>
              <a:rPr lang="en-IN" altLang="en-US" sz="2400" dirty="0"/>
              <a:t>Insufficient telecommunications capacity</a:t>
            </a:r>
          </a:p>
          <a:p>
            <a:pPr lvl="1"/>
            <a:r>
              <a:rPr lang="en-IN" altLang="en-US" sz="2400" dirty="0"/>
              <a:t>Incompatibility of old systems with new technology</a:t>
            </a:r>
          </a:p>
          <a:p>
            <a:pPr lvl="1"/>
            <a:r>
              <a:rPr lang="en-IN" altLang="en-US" sz="2400" dirty="0"/>
              <a:t>Rapid technological change</a:t>
            </a:r>
          </a:p>
        </p:txBody>
      </p:sp>
    </p:spTree>
    <p:extLst>
      <p:ext uri="{BB962C8B-B14F-4D97-AF65-F5344CB8AC3E}">
        <p14:creationId xmlns:p14="http://schemas.microsoft.com/office/powerpoint/2010/main" val="1023167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A Model of the Problem-Solving Approach </a:t>
            </a:r>
            <a:r>
              <a:rPr lang="en-IN" altLang="en-US" sz="2800" dirty="0"/>
              <a:t>(5 of 7)</a:t>
            </a:r>
            <a:endParaRPr lang="en-US" sz="2800" dirty="0"/>
          </a:p>
        </p:txBody>
      </p:sp>
      <p:sp>
        <p:nvSpPr>
          <p:cNvPr id="5" name="Content Placeholder 4"/>
          <p:cNvSpPr>
            <a:spLocks noGrp="1"/>
          </p:cNvSpPr>
          <p:nvPr>
            <p:ph idx="1"/>
          </p:nvPr>
        </p:nvSpPr>
        <p:spPr>
          <a:xfrm>
            <a:off x="1981200" y="1828800"/>
            <a:ext cx="8229600" cy="3046988"/>
          </a:xfrm>
        </p:spPr>
        <p:txBody>
          <a:bodyPr>
            <a:spAutoFit/>
          </a:bodyPr>
          <a:lstStyle/>
          <a:p>
            <a:r>
              <a:rPr lang="en-IN" altLang="en-US" dirty="0"/>
              <a:t>Typical people problems</a:t>
            </a:r>
          </a:p>
          <a:p>
            <a:pPr lvl="1"/>
            <a:r>
              <a:rPr lang="en-IN" altLang="en-US" sz="2400" dirty="0"/>
              <a:t>Lack of employee training</a:t>
            </a:r>
          </a:p>
          <a:p>
            <a:pPr lvl="1"/>
            <a:r>
              <a:rPr lang="en-IN" altLang="en-US" sz="2400" dirty="0"/>
              <a:t>Difficulties of evaluating performance</a:t>
            </a:r>
          </a:p>
          <a:p>
            <a:pPr lvl="1"/>
            <a:r>
              <a:rPr lang="en-IN" altLang="en-US" sz="2400" dirty="0"/>
              <a:t>Legal and regulatory compliance</a:t>
            </a:r>
          </a:p>
          <a:p>
            <a:pPr lvl="1"/>
            <a:r>
              <a:rPr lang="en-IN" altLang="en-US" sz="2400" dirty="0"/>
              <a:t>Work environment</a:t>
            </a:r>
          </a:p>
          <a:p>
            <a:pPr lvl="1"/>
            <a:r>
              <a:rPr lang="en-IN" altLang="en-US" sz="2400" dirty="0"/>
              <a:t>Poor or indecisive management</a:t>
            </a:r>
          </a:p>
          <a:p>
            <a:pPr lvl="1"/>
            <a:r>
              <a:rPr lang="en-IN" altLang="en-US" sz="2400" dirty="0"/>
              <a:t>Lack of employee support and participation</a:t>
            </a:r>
          </a:p>
        </p:txBody>
      </p:sp>
    </p:spTree>
    <p:extLst>
      <p:ext uri="{BB962C8B-B14F-4D97-AF65-F5344CB8AC3E}">
        <p14:creationId xmlns:p14="http://schemas.microsoft.com/office/powerpoint/2010/main" val="409220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1346"/>
            <a:ext cx="8229600" cy="1311128"/>
          </a:xfrm>
        </p:spPr>
        <p:txBody>
          <a:bodyPr>
            <a:spAutoFit/>
          </a:bodyPr>
          <a:lstStyle/>
          <a:p>
            <a:r>
              <a:rPr lang="en-IN" altLang="en-US" dirty="0"/>
              <a:t>How Information Systems are Transforming Business</a:t>
            </a:r>
            <a:endParaRPr lang="en-US" sz="2800" dirty="0"/>
          </a:p>
        </p:txBody>
      </p:sp>
      <p:sp>
        <p:nvSpPr>
          <p:cNvPr id="5" name="Content Placeholder 4"/>
          <p:cNvSpPr>
            <a:spLocks noGrp="1"/>
          </p:cNvSpPr>
          <p:nvPr>
            <p:ph idx="1"/>
          </p:nvPr>
        </p:nvSpPr>
        <p:spPr>
          <a:xfrm>
            <a:off x="1981200" y="1828800"/>
            <a:ext cx="8229600" cy="3596882"/>
          </a:xfrm>
        </p:spPr>
        <p:txBody>
          <a:bodyPr>
            <a:spAutoFit/>
          </a:bodyPr>
          <a:lstStyle/>
          <a:p>
            <a:pPr indent="-255600"/>
            <a:r>
              <a:rPr lang="en-IN" dirty="0"/>
              <a:t>In 2016, more than 142 million businesses had dot-com addresses registered.</a:t>
            </a:r>
          </a:p>
          <a:p>
            <a:pPr indent="-255600"/>
            <a:r>
              <a:rPr lang="en-IN" dirty="0"/>
              <a:t>273 million adult Americans online; 183 million purchased online</a:t>
            </a:r>
          </a:p>
          <a:p>
            <a:pPr indent="-255600"/>
            <a:r>
              <a:rPr lang="en-IN" dirty="0"/>
              <a:t>Internet advertising continues to grow at around 15 </a:t>
            </a:r>
            <a:r>
              <a:rPr lang="en-IN" dirty="0" err="1"/>
              <a:t>percent</a:t>
            </a:r>
            <a:r>
              <a:rPr lang="en-IN" dirty="0"/>
              <a:t> per year.</a:t>
            </a:r>
          </a:p>
          <a:p>
            <a:pPr indent="-255600"/>
            <a:r>
              <a:rPr lang="en-IN" dirty="0"/>
              <a:t>New laws require businesses to store more data for longer periods.</a:t>
            </a:r>
          </a:p>
          <a:p>
            <a:pPr indent="-255600"/>
            <a:r>
              <a:rPr lang="en-IN" dirty="0"/>
              <a:t>Changes in business result in changes in jobs and careers.</a:t>
            </a:r>
          </a:p>
        </p:txBody>
      </p:sp>
    </p:spTree>
    <p:extLst>
      <p:ext uri="{BB962C8B-B14F-4D97-AF65-F5344CB8AC3E}">
        <p14:creationId xmlns:p14="http://schemas.microsoft.com/office/powerpoint/2010/main" val="2645624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A Model of the Problem-Solving Approach </a:t>
            </a:r>
            <a:r>
              <a:rPr lang="en-IN" altLang="en-US" sz="2800" dirty="0"/>
              <a:t>(6 of 7)</a:t>
            </a:r>
            <a:endParaRPr lang="en-US" sz="2800" dirty="0"/>
          </a:p>
        </p:txBody>
      </p:sp>
      <p:sp>
        <p:nvSpPr>
          <p:cNvPr id="5" name="Content Placeholder 4"/>
          <p:cNvSpPr>
            <a:spLocks noGrp="1"/>
          </p:cNvSpPr>
          <p:nvPr>
            <p:ph idx="1"/>
          </p:nvPr>
        </p:nvSpPr>
        <p:spPr>
          <a:xfrm>
            <a:off x="1981200" y="1828800"/>
            <a:ext cx="8229600" cy="3978012"/>
          </a:xfrm>
        </p:spPr>
        <p:txBody>
          <a:bodyPr>
            <a:spAutoFit/>
          </a:bodyPr>
          <a:lstStyle/>
          <a:p>
            <a:r>
              <a:rPr lang="en-US" altLang="en-US" dirty="0"/>
              <a:t>Solution design</a:t>
            </a:r>
          </a:p>
          <a:p>
            <a:pPr lvl="1"/>
            <a:r>
              <a:rPr lang="en-US" altLang="en-US" sz="2400" dirty="0"/>
              <a:t>Often many possible solutions (org., people, tech.)</a:t>
            </a:r>
          </a:p>
          <a:p>
            <a:pPr lvl="1"/>
            <a:r>
              <a:rPr lang="en-US" altLang="en-US" sz="2400" dirty="0"/>
              <a:t>Consider as many as possible to understand range of solutions</a:t>
            </a:r>
          </a:p>
          <a:p>
            <a:r>
              <a:rPr lang="en-US" altLang="en-US" dirty="0"/>
              <a:t>Solution Evaluation and Choice</a:t>
            </a:r>
          </a:p>
          <a:p>
            <a:pPr lvl="1"/>
            <a:r>
              <a:rPr lang="en-US" altLang="en-US" sz="2400" dirty="0"/>
              <a:t>Factors include</a:t>
            </a:r>
          </a:p>
          <a:p>
            <a:pPr lvl="2"/>
            <a:r>
              <a:rPr lang="en-US" altLang="en-US" sz="2400" dirty="0"/>
              <a:t>Cost</a:t>
            </a:r>
          </a:p>
          <a:p>
            <a:pPr lvl="2"/>
            <a:r>
              <a:rPr lang="en-US" altLang="en-US" sz="2400" dirty="0"/>
              <a:t>Feasibility given resources and skills</a:t>
            </a:r>
          </a:p>
          <a:p>
            <a:pPr lvl="2"/>
            <a:r>
              <a:rPr lang="en-US" altLang="en-US" sz="2400" dirty="0"/>
              <a:t>Length of time needed to implement solution</a:t>
            </a:r>
          </a:p>
        </p:txBody>
      </p:sp>
    </p:spTree>
    <p:extLst>
      <p:ext uri="{BB962C8B-B14F-4D97-AF65-F5344CB8AC3E}">
        <p14:creationId xmlns:p14="http://schemas.microsoft.com/office/powerpoint/2010/main" val="3921778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A Model of the Problem-Solving Approach </a:t>
            </a:r>
            <a:r>
              <a:rPr lang="en-IN" altLang="en-US" sz="2800" dirty="0"/>
              <a:t>(7 of 7)</a:t>
            </a:r>
            <a:endParaRPr lang="en-US" sz="2800" dirty="0"/>
          </a:p>
        </p:txBody>
      </p:sp>
      <p:sp>
        <p:nvSpPr>
          <p:cNvPr id="5" name="Content Placeholder 4"/>
          <p:cNvSpPr>
            <a:spLocks noGrp="1"/>
          </p:cNvSpPr>
          <p:nvPr>
            <p:ph idx="1"/>
          </p:nvPr>
        </p:nvSpPr>
        <p:spPr>
          <a:xfrm>
            <a:off x="1981200" y="1828801"/>
            <a:ext cx="8229600" cy="3909147"/>
          </a:xfrm>
        </p:spPr>
        <p:txBody>
          <a:bodyPr>
            <a:spAutoFit/>
          </a:bodyPr>
          <a:lstStyle/>
          <a:p>
            <a:r>
              <a:rPr lang="en-IN" altLang="en-US" dirty="0"/>
              <a:t>Implementation</a:t>
            </a:r>
          </a:p>
          <a:p>
            <a:pPr lvl="1"/>
            <a:r>
              <a:rPr lang="en-IN" altLang="en-US" sz="2400" dirty="0"/>
              <a:t>Building or purchasing solution</a:t>
            </a:r>
          </a:p>
          <a:p>
            <a:pPr lvl="1"/>
            <a:r>
              <a:rPr lang="en-IN" altLang="en-US" sz="2400" dirty="0"/>
              <a:t>Testing solution, employee training</a:t>
            </a:r>
          </a:p>
          <a:p>
            <a:pPr lvl="1"/>
            <a:r>
              <a:rPr lang="en-IN" altLang="en-US" sz="2400" dirty="0"/>
              <a:t>Change management</a:t>
            </a:r>
          </a:p>
          <a:p>
            <a:pPr lvl="1"/>
            <a:r>
              <a:rPr lang="en-IN" altLang="en-US" sz="2400" dirty="0"/>
              <a:t>Measurement of outcomes</a:t>
            </a:r>
          </a:p>
          <a:p>
            <a:pPr lvl="1"/>
            <a:r>
              <a:rPr lang="en-IN" altLang="en-US" sz="2400" dirty="0"/>
              <a:t>Feedback, evaluation of solution</a:t>
            </a:r>
          </a:p>
          <a:p>
            <a:r>
              <a:rPr lang="en-IN" altLang="en-US" dirty="0"/>
              <a:t>Problem solving is a continuous process, not a single event</a:t>
            </a:r>
          </a:p>
          <a:p>
            <a:pPr lvl="1"/>
            <a:r>
              <a:rPr lang="en-IN" altLang="en-US" sz="2400" dirty="0"/>
              <a:t>Sometimes chosen solution doesn’t work or needs adjustment</a:t>
            </a:r>
          </a:p>
        </p:txBody>
      </p:sp>
    </p:spTree>
    <p:extLst>
      <p:ext uri="{BB962C8B-B14F-4D97-AF65-F5344CB8AC3E}">
        <p14:creationId xmlns:p14="http://schemas.microsoft.com/office/powerpoint/2010/main" val="720192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DC97-C9CE-493F-BCD2-002191E0E9E8}"/>
              </a:ext>
            </a:extLst>
          </p:cNvPr>
          <p:cNvSpPr>
            <a:spLocks noGrp="1"/>
          </p:cNvSpPr>
          <p:nvPr>
            <p:ph type="title"/>
          </p:nvPr>
        </p:nvSpPr>
        <p:spPr/>
        <p:txBody>
          <a:bodyPr/>
          <a:lstStyle/>
          <a:p>
            <a:r>
              <a:rPr lang="en-US" dirty="0"/>
              <a:t>Facebook</a:t>
            </a:r>
          </a:p>
        </p:txBody>
      </p:sp>
      <p:sp>
        <p:nvSpPr>
          <p:cNvPr id="3" name="Content Placeholder 2">
            <a:extLst>
              <a:ext uri="{FF2B5EF4-FFF2-40B4-BE49-F238E27FC236}">
                <a16:creationId xmlns:a16="http://schemas.microsoft.com/office/drawing/2014/main" id="{3D4FF2EC-8B45-4ABD-99EC-2D1935672351}"/>
              </a:ext>
            </a:extLst>
          </p:cNvPr>
          <p:cNvSpPr>
            <a:spLocks noGrp="1"/>
          </p:cNvSpPr>
          <p:nvPr>
            <p:ph idx="1"/>
          </p:nvPr>
        </p:nvSpPr>
        <p:spPr/>
        <p:txBody>
          <a:bodyPr/>
          <a:lstStyle/>
          <a:p>
            <a:r>
              <a:rPr lang="en-US" u="sng" dirty="0">
                <a:hlinkClick r:id="rId3"/>
              </a:rPr>
              <a:t>https://www.youtube.com/watch?v=_r97qdyQtIk&amp;t=332s</a:t>
            </a:r>
            <a:endParaRPr lang="en-US" dirty="0"/>
          </a:p>
          <a:p>
            <a:endParaRPr lang="en-US" dirty="0"/>
          </a:p>
        </p:txBody>
      </p:sp>
    </p:spTree>
    <p:extLst>
      <p:ext uri="{BB962C8B-B14F-4D97-AF65-F5344CB8AC3E}">
        <p14:creationId xmlns:p14="http://schemas.microsoft.com/office/powerpoint/2010/main" val="3250836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The Role of Critical Thinking in Problem Solving </a:t>
            </a:r>
            <a:r>
              <a:rPr lang="en-IN" altLang="en-US" sz="2800" dirty="0"/>
              <a:t>(1 of 2)</a:t>
            </a:r>
            <a:endParaRPr lang="en-US" sz="2800" dirty="0"/>
          </a:p>
        </p:txBody>
      </p:sp>
      <p:sp>
        <p:nvSpPr>
          <p:cNvPr id="5" name="Content Placeholder 4"/>
          <p:cNvSpPr>
            <a:spLocks noGrp="1"/>
          </p:cNvSpPr>
          <p:nvPr>
            <p:ph idx="1"/>
          </p:nvPr>
        </p:nvSpPr>
        <p:spPr>
          <a:xfrm>
            <a:off x="1981200" y="1828800"/>
            <a:ext cx="8229600" cy="3300904"/>
          </a:xfrm>
        </p:spPr>
        <p:txBody>
          <a:bodyPr>
            <a:spAutoFit/>
          </a:bodyPr>
          <a:lstStyle/>
          <a:p>
            <a:r>
              <a:rPr lang="en-IN" altLang="en-US" dirty="0"/>
              <a:t>Without critical thinking, easy to jump to conclusions, misjudge a problem, and waste resources</a:t>
            </a:r>
          </a:p>
          <a:p>
            <a:r>
              <a:rPr lang="en-IN" altLang="en-US" dirty="0"/>
              <a:t>Critical thinking:</a:t>
            </a:r>
          </a:p>
          <a:p>
            <a:pPr lvl="1"/>
            <a:r>
              <a:rPr lang="en-IN" altLang="en-US" sz="2400" dirty="0"/>
              <a:t>Sustained suspension of judgment with an awareness of multiple perspectives and alternatives</a:t>
            </a:r>
          </a:p>
          <a:p>
            <a:pPr lvl="1"/>
            <a:r>
              <a:rPr lang="en-IN" altLang="en-US" sz="2400" dirty="0"/>
              <a:t>Ability to collect and </a:t>
            </a:r>
            <a:r>
              <a:rPr lang="en-IN" altLang="en-US" sz="2400" dirty="0" err="1"/>
              <a:t>analyze</a:t>
            </a:r>
            <a:r>
              <a:rPr lang="en-IN" altLang="en-US" sz="2400" dirty="0"/>
              <a:t> data that might help understand the nature of the problem; a “data driven” approach</a:t>
            </a:r>
          </a:p>
        </p:txBody>
      </p:sp>
    </p:spTree>
    <p:extLst>
      <p:ext uri="{BB962C8B-B14F-4D97-AF65-F5344CB8AC3E}">
        <p14:creationId xmlns:p14="http://schemas.microsoft.com/office/powerpoint/2010/main" val="3924515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63330"/>
            <a:ext cx="8229600" cy="1297535"/>
          </a:xfrm>
        </p:spPr>
        <p:txBody>
          <a:bodyPr>
            <a:spAutoFit/>
          </a:bodyPr>
          <a:lstStyle/>
          <a:p>
            <a:r>
              <a:rPr lang="en-IN" altLang="en-US" dirty="0"/>
              <a:t>The Role of Critical Thinking in Problem Solving </a:t>
            </a:r>
            <a:r>
              <a:rPr lang="en-IN" altLang="en-US" sz="2800" dirty="0"/>
              <a:t>(2 of 2)</a:t>
            </a:r>
            <a:endParaRPr lang="en-US" sz="2800" dirty="0"/>
          </a:p>
        </p:txBody>
      </p:sp>
      <p:sp>
        <p:nvSpPr>
          <p:cNvPr id="5" name="Content Placeholder 4"/>
          <p:cNvSpPr>
            <a:spLocks noGrp="1"/>
          </p:cNvSpPr>
          <p:nvPr>
            <p:ph idx="1"/>
          </p:nvPr>
        </p:nvSpPr>
        <p:spPr>
          <a:xfrm>
            <a:off x="1981200" y="1828800"/>
            <a:ext cx="8229600" cy="1313308"/>
          </a:xfrm>
        </p:spPr>
        <p:txBody>
          <a:bodyPr>
            <a:spAutoFit/>
          </a:bodyPr>
          <a:lstStyle/>
          <a:p>
            <a:pPr indent="-255600"/>
            <a:r>
              <a:rPr lang="en-US" dirty="0"/>
              <a:t>Four elements of critical thinking:</a:t>
            </a:r>
          </a:p>
          <a:p>
            <a:pPr marL="741600" lvl="1" indent="-428400">
              <a:buFont typeface="+mj-lt"/>
              <a:buAutoNum type="arabicPeriod"/>
            </a:pPr>
            <a:r>
              <a:rPr lang="en-US" sz="2400" dirty="0"/>
              <a:t>Maintaining doubt and suspending judgment</a:t>
            </a:r>
          </a:p>
          <a:p>
            <a:pPr marL="741600" lvl="1" indent="-428400">
              <a:buFont typeface="+mj-lt"/>
              <a:buAutoNum type="arabicPeriod"/>
            </a:pPr>
            <a:r>
              <a:rPr lang="en-US" sz="2400" dirty="0"/>
              <a:t>Being aware of different perspectives</a:t>
            </a:r>
          </a:p>
        </p:txBody>
      </p:sp>
      <p:sp>
        <p:nvSpPr>
          <p:cNvPr id="2" name="Content Placeholder 1"/>
          <p:cNvSpPr>
            <a:spLocks noGrp="1"/>
          </p:cNvSpPr>
          <p:nvPr>
            <p:ph idx="13"/>
          </p:nvPr>
        </p:nvSpPr>
        <p:spPr>
          <a:xfrm>
            <a:off x="1981200" y="3200401"/>
            <a:ext cx="8229600" cy="1660455"/>
          </a:xfrm>
        </p:spPr>
        <p:txBody>
          <a:bodyPr>
            <a:spAutoFit/>
          </a:bodyPr>
          <a:lstStyle/>
          <a:p>
            <a:pPr marL="1056150" lvl="2" indent="-342900"/>
            <a:r>
              <a:rPr lang="en-US" sz="2400" dirty="0"/>
              <a:t>Including technology, organization, and people perspectives</a:t>
            </a:r>
          </a:p>
          <a:p>
            <a:pPr marL="741600" lvl="1" indent="-428400">
              <a:buFont typeface="+mj-lt"/>
              <a:buAutoNum type="arabicPeriod" startAt="3"/>
            </a:pPr>
            <a:r>
              <a:rPr lang="en-US" sz="2400" dirty="0"/>
              <a:t>Testing alternatives and letting experience guide</a:t>
            </a:r>
          </a:p>
          <a:p>
            <a:pPr marL="741600" lvl="1" indent="-428400">
              <a:buFont typeface="+mj-lt"/>
              <a:buAutoNum type="arabicPeriod" startAt="3"/>
            </a:pPr>
            <a:r>
              <a:rPr lang="en-US" sz="2400" dirty="0"/>
              <a:t>Being aware of organizational and personal limitations</a:t>
            </a:r>
          </a:p>
        </p:txBody>
      </p:sp>
    </p:spTree>
    <p:extLst>
      <p:ext uri="{BB962C8B-B14F-4D97-AF65-F5344CB8AC3E}">
        <p14:creationId xmlns:p14="http://schemas.microsoft.com/office/powerpoint/2010/main" val="108012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1"/>
            <a:ext cx="8229600" cy="1900136"/>
          </a:xfrm>
        </p:spPr>
        <p:txBody>
          <a:bodyPr>
            <a:spAutoFit/>
          </a:bodyPr>
          <a:lstStyle/>
          <a:p>
            <a:r>
              <a:rPr lang="en-IN" altLang="en-US" dirty="0"/>
              <a:t>The Connections Among Business Objectives, Problems, and Solutions</a:t>
            </a:r>
            <a:endParaRPr lang="en-US" sz="2800" dirty="0"/>
          </a:p>
        </p:txBody>
      </p:sp>
      <p:sp>
        <p:nvSpPr>
          <p:cNvPr id="5" name="Content Placeholder 4"/>
          <p:cNvSpPr>
            <a:spLocks noGrp="1"/>
          </p:cNvSpPr>
          <p:nvPr>
            <p:ph idx="1"/>
          </p:nvPr>
        </p:nvSpPr>
        <p:spPr>
          <a:xfrm>
            <a:off x="2064327" y="2594156"/>
            <a:ext cx="8229600" cy="1669688"/>
          </a:xfrm>
        </p:spPr>
        <p:txBody>
          <a:bodyPr>
            <a:spAutoFit/>
          </a:bodyPr>
          <a:lstStyle/>
          <a:p>
            <a:pPr indent="-255600"/>
            <a:r>
              <a:rPr lang="en-IN" dirty="0"/>
              <a:t>When firms cannot achieve business objectives these objectives become challenges.</a:t>
            </a:r>
          </a:p>
          <a:p>
            <a:pPr indent="-255600"/>
            <a:r>
              <a:rPr lang="en-IN" dirty="0"/>
              <a:t>Information systems often present solutions, partially or fully, to these challenges.</a:t>
            </a:r>
            <a:endParaRPr lang="en-US" dirty="0"/>
          </a:p>
        </p:txBody>
      </p:sp>
    </p:spTree>
    <p:extLst>
      <p:ext uri="{BB962C8B-B14F-4D97-AF65-F5344CB8AC3E}">
        <p14:creationId xmlns:p14="http://schemas.microsoft.com/office/powerpoint/2010/main" val="4104512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How Information Systems Will Affect Business Careers </a:t>
            </a:r>
            <a:r>
              <a:rPr lang="en-IN" altLang="en-US" sz="2800" dirty="0"/>
              <a:t>(1 of 9)</a:t>
            </a:r>
            <a:endParaRPr lang="en-US" sz="2800" dirty="0"/>
          </a:p>
        </p:txBody>
      </p:sp>
      <p:sp>
        <p:nvSpPr>
          <p:cNvPr id="5" name="Content Placeholder 4"/>
          <p:cNvSpPr>
            <a:spLocks noGrp="1"/>
          </p:cNvSpPr>
          <p:nvPr>
            <p:ph idx="1"/>
          </p:nvPr>
        </p:nvSpPr>
        <p:spPr>
          <a:xfrm>
            <a:off x="1981200" y="1828801"/>
            <a:ext cx="8229600" cy="2135841"/>
          </a:xfrm>
        </p:spPr>
        <p:txBody>
          <a:bodyPr>
            <a:spAutoFit/>
          </a:bodyPr>
          <a:lstStyle/>
          <a:p>
            <a:pPr indent="-255600"/>
            <a:r>
              <a:rPr lang="en-IN" dirty="0"/>
              <a:t>Success in today’s job market requires a broad set of skills.</a:t>
            </a:r>
          </a:p>
          <a:p>
            <a:pPr indent="-255600"/>
            <a:r>
              <a:rPr lang="en-IN" dirty="0"/>
              <a:t>Job candidates must have problem-solving skills as well as technical skills so that they can complete specific tasks.</a:t>
            </a:r>
          </a:p>
          <a:p>
            <a:pPr indent="-255600"/>
            <a:r>
              <a:rPr lang="en-IN" dirty="0"/>
              <a:t>The service sector will account for 95 </a:t>
            </a:r>
            <a:r>
              <a:rPr lang="en-IN" dirty="0" err="1"/>
              <a:t>percent</a:t>
            </a:r>
            <a:r>
              <a:rPr lang="en-IN" dirty="0"/>
              <a:t> of the new jobs that are created or open up by 2022.</a:t>
            </a:r>
          </a:p>
        </p:txBody>
      </p:sp>
    </p:spTree>
    <p:extLst>
      <p:ext uri="{BB962C8B-B14F-4D97-AF65-F5344CB8AC3E}">
        <p14:creationId xmlns:p14="http://schemas.microsoft.com/office/powerpoint/2010/main" val="3972943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How Information Systems Will Affect Business Careers </a:t>
            </a:r>
            <a:r>
              <a:rPr lang="en-IN" altLang="en-US" sz="2800" dirty="0"/>
              <a:t>(2 of 9)</a:t>
            </a:r>
            <a:endParaRPr lang="en-US" sz="2800" dirty="0"/>
          </a:p>
        </p:txBody>
      </p:sp>
      <p:sp>
        <p:nvSpPr>
          <p:cNvPr id="5" name="Content Placeholder 4"/>
          <p:cNvSpPr>
            <a:spLocks noGrp="1"/>
          </p:cNvSpPr>
          <p:nvPr>
            <p:ph idx="1"/>
          </p:nvPr>
        </p:nvSpPr>
        <p:spPr>
          <a:xfrm>
            <a:off x="1981200" y="1828800"/>
            <a:ext cx="8229600" cy="3708708"/>
          </a:xfrm>
        </p:spPr>
        <p:txBody>
          <a:bodyPr>
            <a:spAutoFit/>
          </a:bodyPr>
          <a:lstStyle/>
          <a:p>
            <a:pPr indent="-255600"/>
            <a:r>
              <a:rPr lang="en-IN" dirty="0"/>
              <a:t>Accounting:</a:t>
            </a:r>
          </a:p>
          <a:p>
            <a:pPr lvl="1" indent="-255600"/>
            <a:r>
              <a:rPr lang="en-IN" sz="2400" dirty="0"/>
              <a:t>Accountants increasingly rely on information systems to summarize transactions, create financial records, organize data, and perform financial analysis.</a:t>
            </a:r>
          </a:p>
          <a:p>
            <a:pPr lvl="1" indent="-255600"/>
            <a:r>
              <a:rPr lang="en-IN" sz="2400" dirty="0"/>
              <a:t>Skills:</a:t>
            </a:r>
          </a:p>
          <a:p>
            <a:pPr lvl="2" indent="-255600"/>
            <a:r>
              <a:rPr lang="en-IN" sz="2400" dirty="0"/>
              <a:t>Knowledge of databases and networks</a:t>
            </a:r>
          </a:p>
          <a:p>
            <a:pPr lvl="2" indent="-255600"/>
            <a:r>
              <a:rPr lang="en-IN" sz="2400" dirty="0"/>
              <a:t>Online financial transactions and reporting systems</a:t>
            </a:r>
          </a:p>
          <a:p>
            <a:pPr lvl="2" indent="-255600"/>
            <a:r>
              <a:rPr lang="en-IN" sz="2400" dirty="0"/>
              <a:t>How systems are used to achieve accounting functions</a:t>
            </a:r>
          </a:p>
        </p:txBody>
      </p:sp>
    </p:spTree>
    <p:extLst>
      <p:ext uri="{BB962C8B-B14F-4D97-AF65-F5344CB8AC3E}">
        <p14:creationId xmlns:p14="http://schemas.microsoft.com/office/powerpoint/2010/main" val="244223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How Information Systems Will Affect Business Careers </a:t>
            </a:r>
            <a:r>
              <a:rPr lang="en-IN" altLang="en-US" sz="2800" dirty="0"/>
              <a:t>(3 of 9)</a:t>
            </a:r>
            <a:endParaRPr lang="en-US" sz="2800" dirty="0"/>
          </a:p>
        </p:txBody>
      </p:sp>
      <p:sp>
        <p:nvSpPr>
          <p:cNvPr id="5" name="Content Placeholder 4"/>
          <p:cNvSpPr>
            <a:spLocks noGrp="1"/>
          </p:cNvSpPr>
          <p:nvPr>
            <p:ph idx="1"/>
          </p:nvPr>
        </p:nvSpPr>
        <p:spPr>
          <a:xfrm>
            <a:off x="1981200" y="1828801"/>
            <a:ext cx="8229600" cy="3922869"/>
          </a:xfrm>
        </p:spPr>
        <p:txBody>
          <a:bodyPr>
            <a:spAutoFit/>
          </a:bodyPr>
          <a:lstStyle/>
          <a:p>
            <a:pPr indent="-255600"/>
            <a:r>
              <a:rPr lang="en-IN" dirty="0"/>
              <a:t>Finance:</a:t>
            </a:r>
          </a:p>
          <a:p>
            <a:pPr lvl="1" indent="-255600"/>
            <a:r>
              <a:rPr lang="en-IN" sz="2400" dirty="0"/>
              <a:t>Relationship between information systems and financial management and services is so strong that many advise finance majors to co-major in information systems.</a:t>
            </a:r>
          </a:p>
          <a:p>
            <a:pPr lvl="1" indent="-255600"/>
            <a:r>
              <a:rPr lang="en-IN" sz="2400" dirty="0"/>
              <a:t>Skills:</a:t>
            </a:r>
          </a:p>
          <a:p>
            <a:pPr lvl="2" indent="-255600"/>
            <a:r>
              <a:rPr lang="en-IN" sz="2400" dirty="0"/>
              <a:t>Use systems for financial reporting, direct investment activities, implementation of cash management strategies</a:t>
            </a:r>
          </a:p>
          <a:p>
            <a:pPr lvl="2" indent="-255600"/>
            <a:r>
              <a:rPr lang="en-IN" sz="2400" dirty="0"/>
              <a:t>Plan, organize, implement information systems strategies for the firm</a:t>
            </a:r>
          </a:p>
        </p:txBody>
      </p:sp>
    </p:spTree>
    <p:extLst>
      <p:ext uri="{BB962C8B-B14F-4D97-AF65-F5344CB8AC3E}">
        <p14:creationId xmlns:p14="http://schemas.microsoft.com/office/powerpoint/2010/main" val="2414442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How Information Systems Will Affect Business Careers </a:t>
            </a:r>
            <a:r>
              <a:rPr lang="en-IN" altLang="en-US" sz="2800" dirty="0"/>
              <a:t>(4 of 9)</a:t>
            </a:r>
            <a:endParaRPr lang="en-US" sz="2800" dirty="0"/>
          </a:p>
        </p:txBody>
      </p:sp>
      <p:sp>
        <p:nvSpPr>
          <p:cNvPr id="5" name="Content Placeholder 4"/>
          <p:cNvSpPr>
            <a:spLocks noGrp="1"/>
          </p:cNvSpPr>
          <p:nvPr>
            <p:ph idx="1"/>
          </p:nvPr>
        </p:nvSpPr>
        <p:spPr>
          <a:xfrm>
            <a:off x="1981200" y="1828801"/>
            <a:ext cx="8229600" cy="3922869"/>
          </a:xfrm>
        </p:spPr>
        <p:txBody>
          <a:bodyPr>
            <a:spAutoFit/>
          </a:bodyPr>
          <a:lstStyle/>
          <a:p>
            <a:pPr indent="-255600"/>
            <a:r>
              <a:rPr lang="en-IN" dirty="0"/>
              <a:t>Marketing:</a:t>
            </a:r>
          </a:p>
          <a:p>
            <a:pPr lvl="1" indent="-255600"/>
            <a:r>
              <a:rPr lang="en-IN" sz="2400" dirty="0"/>
              <a:t>No field has undergone more technology-driven change in the past five years than marketing and advertising.</a:t>
            </a:r>
          </a:p>
          <a:p>
            <a:pPr lvl="1" indent="-255600"/>
            <a:r>
              <a:rPr lang="en-IN" sz="2400" dirty="0"/>
              <a:t>Skills:</a:t>
            </a:r>
          </a:p>
          <a:p>
            <a:pPr lvl="2" indent="-255600"/>
            <a:r>
              <a:rPr lang="en-IN" sz="2400" dirty="0"/>
              <a:t>Work with databases for tracking and reporting on customer </a:t>
            </a:r>
            <a:r>
              <a:rPr lang="en-IN" sz="2400" dirty="0" err="1"/>
              <a:t>behavior</a:t>
            </a:r>
            <a:r>
              <a:rPr lang="en-IN" sz="2400" dirty="0"/>
              <a:t>, product performance, customer feedback, product development</a:t>
            </a:r>
          </a:p>
          <a:p>
            <a:pPr lvl="2" indent="-255600"/>
            <a:r>
              <a:rPr lang="en-IN" sz="2400" dirty="0"/>
              <a:t>Enterprise systems for product management, sales force management, customer relationship management</a:t>
            </a:r>
          </a:p>
        </p:txBody>
      </p:sp>
    </p:spTree>
    <p:extLst>
      <p:ext uri="{BB962C8B-B14F-4D97-AF65-F5344CB8AC3E}">
        <p14:creationId xmlns:p14="http://schemas.microsoft.com/office/powerpoint/2010/main" val="61855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2913"/>
            <a:ext cx="8229600" cy="1297535"/>
          </a:xfrm>
        </p:spPr>
        <p:txBody>
          <a:bodyPr>
            <a:spAutoFit/>
          </a:bodyPr>
          <a:lstStyle/>
          <a:p>
            <a:r>
              <a:rPr lang="en-IN" altLang="en-US" dirty="0"/>
              <a:t>What’s New in Management Information Systems?</a:t>
            </a:r>
            <a:endParaRPr lang="en-US" sz="2800" dirty="0"/>
          </a:p>
        </p:txBody>
      </p:sp>
      <p:sp>
        <p:nvSpPr>
          <p:cNvPr id="5" name="Content Placeholder 4"/>
          <p:cNvSpPr>
            <a:spLocks noGrp="1"/>
          </p:cNvSpPr>
          <p:nvPr>
            <p:ph idx="1"/>
          </p:nvPr>
        </p:nvSpPr>
        <p:spPr>
          <a:xfrm>
            <a:off x="1981200" y="1828800"/>
            <a:ext cx="8229600" cy="4385816"/>
          </a:xfrm>
        </p:spPr>
        <p:txBody>
          <a:bodyPr>
            <a:spAutoFit/>
          </a:bodyPr>
          <a:lstStyle/>
          <a:p>
            <a:pPr indent="-255600"/>
            <a:r>
              <a:rPr lang="en-IN" sz="2000" dirty="0"/>
              <a:t>New technologies</a:t>
            </a:r>
          </a:p>
          <a:p>
            <a:pPr lvl="1" indent="-255600"/>
            <a:r>
              <a:rPr lang="en-IN" sz="2000" dirty="0"/>
              <a:t>Cloud computing, big data, Internet of Things</a:t>
            </a:r>
          </a:p>
          <a:p>
            <a:pPr lvl="1" indent="-255600"/>
            <a:r>
              <a:rPr lang="en-IN" sz="2000" dirty="0"/>
              <a:t>Mobile digital platform</a:t>
            </a:r>
          </a:p>
          <a:p>
            <a:pPr indent="-255600"/>
            <a:r>
              <a:rPr lang="en-IN" sz="2000" dirty="0"/>
              <a:t>Management</a:t>
            </a:r>
          </a:p>
          <a:p>
            <a:pPr lvl="1" indent="-255600"/>
            <a:r>
              <a:rPr lang="en-IN" sz="2000" dirty="0"/>
              <a:t>Managers use social networks, collaboration</a:t>
            </a:r>
          </a:p>
          <a:p>
            <a:pPr lvl="1" indent="-255600"/>
            <a:r>
              <a:rPr lang="en-IN" sz="2000" dirty="0"/>
              <a:t>Business intelligence applications accelerate</a:t>
            </a:r>
          </a:p>
          <a:p>
            <a:pPr lvl="1" indent="-255600"/>
            <a:r>
              <a:rPr lang="en-IN" sz="2000" dirty="0"/>
              <a:t>Virtual meetings proliferate</a:t>
            </a:r>
          </a:p>
          <a:p>
            <a:pPr indent="-255600"/>
            <a:r>
              <a:rPr lang="en-IN" sz="2000" dirty="0"/>
              <a:t>Organizations</a:t>
            </a:r>
          </a:p>
          <a:p>
            <a:pPr lvl="1" indent="-255600"/>
            <a:r>
              <a:rPr lang="en-IN" sz="2000" dirty="0"/>
              <a:t>Social business</a:t>
            </a:r>
          </a:p>
          <a:p>
            <a:pPr lvl="1" indent="-255600"/>
            <a:r>
              <a:rPr lang="en-IN" sz="2000" dirty="0"/>
              <a:t>Telework gains momentum</a:t>
            </a:r>
          </a:p>
          <a:p>
            <a:pPr lvl="1" indent="-255600"/>
            <a:r>
              <a:rPr lang="en-IN" sz="2000" dirty="0"/>
              <a:t>Co-creation of value, collaboration across firms</a:t>
            </a:r>
          </a:p>
        </p:txBody>
      </p:sp>
    </p:spTree>
    <p:extLst>
      <p:ext uri="{BB962C8B-B14F-4D97-AF65-F5344CB8AC3E}">
        <p14:creationId xmlns:p14="http://schemas.microsoft.com/office/powerpoint/2010/main" val="4291567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How Information Systems Will Affect Business Careers </a:t>
            </a:r>
            <a:r>
              <a:rPr lang="en-IN" altLang="en-US" sz="2800" dirty="0"/>
              <a:t>(5 of 9)</a:t>
            </a:r>
            <a:endParaRPr lang="en-US" sz="2800" dirty="0"/>
          </a:p>
        </p:txBody>
      </p:sp>
      <p:sp>
        <p:nvSpPr>
          <p:cNvPr id="5" name="Content Placeholder 4"/>
          <p:cNvSpPr>
            <a:spLocks noGrp="1"/>
          </p:cNvSpPr>
          <p:nvPr>
            <p:ph idx="1"/>
          </p:nvPr>
        </p:nvSpPr>
        <p:spPr>
          <a:xfrm>
            <a:off x="1981200" y="1828801"/>
            <a:ext cx="8229600" cy="3631763"/>
          </a:xfrm>
        </p:spPr>
        <p:txBody>
          <a:bodyPr>
            <a:spAutoFit/>
          </a:bodyPr>
          <a:lstStyle/>
          <a:p>
            <a:pPr indent="-255600"/>
            <a:r>
              <a:rPr lang="en-IN" dirty="0"/>
              <a:t>Operations management in services and manufacturing:</a:t>
            </a:r>
          </a:p>
          <a:p>
            <a:pPr lvl="1" indent="-255600"/>
            <a:r>
              <a:rPr lang="en-IN" sz="2400" dirty="0"/>
              <a:t>Production managers, administrative service managers, and operations analysts</a:t>
            </a:r>
          </a:p>
          <a:p>
            <a:pPr lvl="1" indent="-255600"/>
            <a:r>
              <a:rPr lang="en-IN" sz="2400" dirty="0"/>
              <a:t>Skills:</a:t>
            </a:r>
          </a:p>
          <a:p>
            <a:pPr lvl="2" indent="-255600"/>
            <a:r>
              <a:rPr lang="en-IN" sz="2400" dirty="0"/>
              <a:t>Hardware and software platforms for operations management</a:t>
            </a:r>
          </a:p>
          <a:p>
            <a:pPr lvl="2" indent="-255600"/>
            <a:r>
              <a:rPr lang="en-IN" sz="2400" dirty="0"/>
              <a:t>Use database and analytical software for coordinating and optimizing resources required for producing goods and services</a:t>
            </a:r>
          </a:p>
        </p:txBody>
      </p:sp>
    </p:spTree>
    <p:extLst>
      <p:ext uri="{BB962C8B-B14F-4D97-AF65-F5344CB8AC3E}">
        <p14:creationId xmlns:p14="http://schemas.microsoft.com/office/powerpoint/2010/main" val="2146323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How Information Systems Will Affect Business Careers </a:t>
            </a:r>
            <a:r>
              <a:rPr lang="en-IN" altLang="en-US" sz="2800" dirty="0"/>
              <a:t>(6 of 9)</a:t>
            </a:r>
            <a:endParaRPr lang="en-US" sz="2800" dirty="0"/>
          </a:p>
        </p:txBody>
      </p:sp>
      <p:sp>
        <p:nvSpPr>
          <p:cNvPr id="5" name="Content Placeholder 4"/>
          <p:cNvSpPr>
            <a:spLocks noGrp="1"/>
          </p:cNvSpPr>
          <p:nvPr>
            <p:ph idx="1"/>
          </p:nvPr>
        </p:nvSpPr>
        <p:spPr>
          <a:xfrm>
            <a:off x="1981200" y="1828801"/>
            <a:ext cx="8229600" cy="3631763"/>
          </a:xfrm>
        </p:spPr>
        <p:txBody>
          <a:bodyPr>
            <a:spAutoFit/>
          </a:bodyPr>
          <a:lstStyle/>
          <a:p>
            <a:pPr indent="-255600"/>
            <a:r>
              <a:rPr lang="en-IN" dirty="0"/>
              <a:t>Management:</a:t>
            </a:r>
          </a:p>
          <a:p>
            <a:pPr lvl="1" indent="-255600"/>
            <a:r>
              <a:rPr lang="en-IN" sz="2400" dirty="0"/>
              <a:t>The job of management has been transformed by information systems.</a:t>
            </a:r>
          </a:p>
          <a:p>
            <a:pPr lvl="1" indent="-255600"/>
            <a:r>
              <a:rPr lang="en-IN" sz="2400" dirty="0"/>
              <a:t>Impossible to manage business today without information systems</a:t>
            </a:r>
          </a:p>
          <a:p>
            <a:pPr lvl="1" indent="-255600"/>
            <a:r>
              <a:rPr lang="en-IN" sz="2400" dirty="0"/>
              <a:t>Skills:</a:t>
            </a:r>
          </a:p>
          <a:p>
            <a:pPr lvl="2" indent="-255600"/>
            <a:r>
              <a:rPr lang="en-IN" sz="2400" dirty="0"/>
              <a:t>Use of information systems for each function of job, from desktop productivity tools to applications coordinating the entire enterprise</a:t>
            </a:r>
          </a:p>
        </p:txBody>
      </p:sp>
    </p:spTree>
    <p:extLst>
      <p:ext uri="{BB962C8B-B14F-4D97-AF65-F5344CB8AC3E}">
        <p14:creationId xmlns:p14="http://schemas.microsoft.com/office/powerpoint/2010/main" val="3833711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How Information Systems Will Affect Business Careers </a:t>
            </a:r>
            <a:r>
              <a:rPr lang="en-IN" altLang="en-US" sz="2800" dirty="0"/>
              <a:t>(7 of 9)</a:t>
            </a:r>
            <a:endParaRPr lang="en-US" sz="2800" dirty="0"/>
          </a:p>
        </p:txBody>
      </p:sp>
      <p:sp>
        <p:nvSpPr>
          <p:cNvPr id="5" name="Content Placeholder 4"/>
          <p:cNvSpPr>
            <a:spLocks noGrp="1"/>
          </p:cNvSpPr>
          <p:nvPr>
            <p:ph idx="1"/>
          </p:nvPr>
        </p:nvSpPr>
        <p:spPr>
          <a:xfrm>
            <a:off x="1981200" y="1828801"/>
            <a:ext cx="8229600" cy="4078039"/>
          </a:xfrm>
        </p:spPr>
        <p:txBody>
          <a:bodyPr>
            <a:spAutoFit/>
          </a:bodyPr>
          <a:lstStyle/>
          <a:p>
            <a:pPr indent="-255600"/>
            <a:r>
              <a:rPr lang="en-IN" dirty="0"/>
              <a:t>Information systems:</a:t>
            </a:r>
          </a:p>
          <a:p>
            <a:pPr lvl="1" indent="-255600"/>
            <a:r>
              <a:rPr lang="en-IN" sz="2400" dirty="0"/>
              <a:t>Fast changing and dynamic profession because information technologies are among most important tools for achieving business firms’ key objectives</a:t>
            </a:r>
          </a:p>
          <a:p>
            <a:pPr lvl="1" indent="-255600"/>
            <a:r>
              <a:rPr lang="en-IN" sz="2400" dirty="0"/>
              <a:t>Domestic and offshore outsourcing</a:t>
            </a:r>
          </a:p>
          <a:p>
            <a:pPr lvl="1" indent="-255600"/>
            <a:r>
              <a:rPr lang="en-IN" sz="2400" dirty="0"/>
              <a:t>Skills:</a:t>
            </a:r>
          </a:p>
          <a:p>
            <a:pPr lvl="2" indent="-255600"/>
            <a:r>
              <a:rPr lang="en-IN" sz="2400" dirty="0"/>
              <a:t>Uses of new and emerging hardware and software to achieve six business objectives</a:t>
            </a:r>
          </a:p>
          <a:p>
            <a:pPr lvl="2" indent="-255600"/>
            <a:r>
              <a:rPr lang="en-IN" sz="2400" dirty="0"/>
              <a:t>An ability to take a leadership role in the design and implementation of new information systems</a:t>
            </a:r>
          </a:p>
        </p:txBody>
      </p:sp>
    </p:spTree>
    <p:extLst>
      <p:ext uri="{BB962C8B-B14F-4D97-AF65-F5344CB8AC3E}">
        <p14:creationId xmlns:p14="http://schemas.microsoft.com/office/powerpoint/2010/main" val="3407033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How Information Systems Will Affect Business Careers </a:t>
            </a:r>
            <a:r>
              <a:rPr lang="en-IN" altLang="en-US" sz="2800" dirty="0"/>
              <a:t>(8 of 9)</a:t>
            </a:r>
            <a:endParaRPr lang="en-US" sz="2800" dirty="0"/>
          </a:p>
        </p:txBody>
      </p:sp>
      <p:sp>
        <p:nvSpPr>
          <p:cNvPr id="5" name="Content Placeholder 4"/>
          <p:cNvSpPr>
            <a:spLocks noGrp="1"/>
          </p:cNvSpPr>
          <p:nvPr>
            <p:ph idx="1"/>
          </p:nvPr>
        </p:nvSpPr>
        <p:spPr>
          <a:xfrm>
            <a:off x="1981200" y="1828800"/>
            <a:ext cx="8229600" cy="3708708"/>
          </a:xfrm>
        </p:spPr>
        <p:txBody>
          <a:bodyPr>
            <a:spAutoFit/>
          </a:bodyPr>
          <a:lstStyle/>
          <a:p>
            <a:pPr indent="-255600"/>
            <a:r>
              <a:rPr lang="en-IN" dirty="0"/>
              <a:t>Outsourcing and offshoring:</a:t>
            </a:r>
          </a:p>
          <a:p>
            <a:pPr lvl="1" indent="-255600"/>
            <a:r>
              <a:rPr lang="en-IN" sz="2400" dirty="0"/>
              <a:t>Two types: outsourcing to domestic U.S. firms and outsourcing to low-wage countries such as India, China</a:t>
            </a:r>
          </a:p>
          <a:p>
            <a:pPr lvl="1" indent="-255600"/>
            <a:r>
              <a:rPr lang="en-IN" sz="2400" dirty="0"/>
              <a:t>Production programming, system maintenance, call </a:t>
            </a:r>
            <a:r>
              <a:rPr lang="en-IN" sz="2400" dirty="0" err="1"/>
              <a:t>centers</a:t>
            </a:r>
            <a:endParaRPr lang="en-IN" sz="2400" dirty="0"/>
          </a:p>
          <a:p>
            <a:pPr lvl="1" indent="-255600"/>
            <a:r>
              <a:rPr lang="en-IN" sz="2400" dirty="0"/>
              <a:t>Benefits:</a:t>
            </a:r>
          </a:p>
          <a:p>
            <a:pPr lvl="2" indent="-255600"/>
            <a:r>
              <a:rPr lang="en-IN" sz="2400" dirty="0"/>
              <a:t>Lower cost of building and maintaining systems within U.S.</a:t>
            </a:r>
          </a:p>
          <a:p>
            <a:pPr lvl="2" indent="-255600"/>
            <a:r>
              <a:rPr lang="en-IN" sz="2400" dirty="0"/>
              <a:t>Increased need for managerial positions</a:t>
            </a:r>
          </a:p>
        </p:txBody>
      </p:sp>
    </p:spTree>
    <p:extLst>
      <p:ext uri="{BB962C8B-B14F-4D97-AF65-F5344CB8AC3E}">
        <p14:creationId xmlns:p14="http://schemas.microsoft.com/office/powerpoint/2010/main" val="813134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4412"/>
            <a:ext cx="8229600" cy="1297535"/>
          </a:xfrm>
        </p:spPr>
        <p:txBody>
          <a:bodyPr>
            <a:spAutoFit/>
          </a:bodyPr>
          <a:lstStyle/>
          <a:p>
            <a:r>
              <a:rPr lang="en-IN" altLang="en-US" dirty="0"/>
              <a:t>How Information Systems Will Affect Business Careers </a:t>
            </a:r>
            <a:r>
              <a:rPr lang="en-IN" altLang="en-US" sz="2800" dirty="0"/>
              <a:t>(9 of 9)</a:t>
            </a:r>
            <a:endParaRPr lang="en-US" sz="2800" dirty="0"/>
          </a:p>
        </p:txBody>
      </p:sp>
      <p:sp>
        <p:nvSpPr>
          <p:cNvPr id="5" name="Content Placeholder 4"/>
          <p:cNvSpPr>
            <a:spLocks noGrp="1"/>
          </p:cNvSpPr>
          <p:nvPr>
            <p:ph idx="1"/>
          </p:nvPr>
        </p:nvSpPr>
        <p:spPr>
          <a:xfrm>
            <a:off x="1981200" y="1828800"/>
            <a:ext cx="8229600" cy="3046988"/>
          </a:xfrm>
        </p:spPr>
        <p:txBody>
          <a:bodyPr>
            <a:spAutoFit/>
          </a:bodyPr>
          <a:lstStyle/>
          <a:p>
            <a:pPr indent="-255600"/>
            <a:r>
              <a:rPr lang="en-IN" dirty="0"/>
              <a:t>Common requirements for all majors</a:t>
            </a:r>
          </a:p>
          <a:p>
            <a:pPr lvl="1" indent="-255600"/>
            <a:r>
              <a:rPr lang="en-IN" sz="2400" dirty="0"/>
              <a:t>How </a:t>
            </a:r>
            <a:r>
              <a:rPr lang="en-IN" sz="2400" spc="-250" dirty="0"/>
              <a:t>I T</a:t>
            </a:r>
            <a:r>
              <a:rPr lang="en-IN" sz="2400" dirty="0"/>
              <a:t> helps achieve six business objectives</a:t>
            </a:r>
          </a:p>
          <a:p>
            <a:pPr lvl="1" indent="-255600"/>
            <a:r>
              <a:rPr lang="en-IN" sz="2400" dirty="0"/>
              <a:t>Central role of databases</a:t>
            </a:r>
          </a:p>
          <a:p>
            <a:pPr lvl="1" indent="-255600"/>
            <a:r>
              <a:rPr lang="en-IN" sz="2400" dirty="0"/>
              <a:t>Business analytics and intelligence systems</a:t>
            </a:r>
          </a:p>
          <a:p>
            <a:pPr lvl="1" indent="-255600"/>
            <a:r>
              <a:rPr lang="en-IN" sz="2400" dirty="0"/>
              <a:t>Working with specialists and systems designers</a:t>
            </a:r>
          </a:p>
          <a:p>
            <a:pPr lvl="1" indent="-255600"/>
            <a:r>
              <a:rPr lang="en-IN" sz="2400" dirty="0"/>
              <a:t>Ethical, social, legal environment and issues</a:t>
            </a:r>
          </a:p>
          <a:p>
            <a:pPr lvl="2" indent="-255600"/>
            <a:r>
              <a:rPr lang="en-IN" sz="2400" dirty="0"/>
              <a:t>Use of </a:t>
            </a:r>
            <a:r>
              <a:rPr lang="en-IN" sz="2400" spc="-300" dirty="0">
                <a:cs typeface="Arial"/>
              </a:rPr>
              <a:t>I T</a:t>
            </a:r>
            <a:r>
              <a:rPr lang="en-IN" sz="2400" dirty="0"/>
              <a:t> to meet legal requirements</a:t>
            </a:r>
          </a:p>
        </p:txBody>
      </p:sp>
    </p:spTree>
    <p:extLst>
      <p:ext uri="{BB962C8B-B14F-4D97-AF65-F5344CB8AC3E}">
        <p14:creationId xmlns:p14="http://schemas.microsoft.com/office/powerpoint/2010/main" val="18520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2150" y="444886"/>
            <a:ext cx="8229600" cy="1297535"/>
          </a:xfrm>
        </p:spPr>
        <p:txBody>
          <a:bodyPr>
            <a:spAutoFit/>
          </a:bodyPr>
          <a:lstStyle/>
          <a:p>
            <a:r>
              <a:rPr lang="en-IN" altLang="en-US" dirty="0"/>
              <a:t>Globalization Challenges and Opportunities: A Flattened World</a:t>
            </a:r>
            <a:endParaRPr lang="en-US" dirty="0"/>
          </a:p>
        </p:txBody>
      </p:sp>
      <p:sp>
        <p:nvSpPr>
          <p:cNvPr id="5" name="Content Placeholder 4"/>
          <p:cNvSpPr>
            <a:spLocks noGrp="1"/>
          </p:cNvSpPr>
          <p:nvPr>
            <p:ph idx="1"/>
          </p:nvPr>
        </p:nvSpPr>
        <p:spPr>
          <a:xfrm>
            <a:off x="1971675" y="1905000"/>
            <a:ext cx="8229600" cy="2791662"/>
          </a:xfrm>
        </p:spPr>
        <p:txBody>
          <a:bodyPr>
            <a:spAutoFit/>
          </a:bodyPr>
          <a:lstStyle/>
          <a:p>
            <a:pPr indent="-255600"/>
            <a:r>
              <a:rPr lang="en-IN" dirty="0"/>
              <a:t>Internet and global communications have greatly reduced economic advantages of developed countries.</a:t>
            </a:r>
          </a:p>
          <a:p>
            <a:pPr lvl="1" indent="-255600"/>
            <a:r>
              <a:rPr lang="en-IN" sz="2400" dirty="0"/>
              <a:t>Drastic reduction of costs of operating and transacting on global scale</a:t>
            </a:r>
          </a:p>
          <a:p>
            <a:pPr lvl="1" indent="-255600"/>
            <a:r>
              <a:rPr lang="en-IN" sz="2400" dirty="0"/>
              <a:t>Competition for jobs, markets, resources, ideas</a:t>
            </a:r>
          </a:p>
          <a:p>
            <a:pPr lvl="1" indent="-255600"/>
            <a:r>
              <a:rPr lang="en-IN" sz="2400" dirty="0"/>
              <a:t>Requires new understandings of skills, markets, opportunities</a:t>
            </a:r>
          </a:p>
        </p:txBody>
      </p:sp>
    </p:spTree>
    <p:extLst>
      <p:ext uri="{BB962C8B-B14F-4D97-AF65-F5344CB8AC3E}">
        <p14:creationId xmlns:p14="http://schemas.microsoft.com/office/powerpoint/2010/main" val="283620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2150" y="454718"/>
            <a:ext cx="8229600" cy="1297535"/>
          </a:xfrm>
        </p:spPr>
        <p:txBody>
          <a:bodyPr>
            <a:spAutoFit/>
          </a:bodyPr>
          <a:lstStyle/>
          <a:p>
            <a:r>
              <a:rPr lang="en-IN" altLang="en-US" dirty="0"/>
              <a:t>Business Drivers of Information Systems</a:t>
            </a:r>
            <a:endParaRPr lang="en-US" dirty="0"/>
          </a:p>
        </p:txBody>
      </p:sp>
      <p:sp>
        <p:nvSpPr>
          <p:cNvPr id="5" name="Content Placeholder 4"/>
          <p:cNvSpPr>
            <a:spLocks noGrp="1"/>
          </p:cNvSpPr>
          <p:nvPr>
            <p:ph idx="1"/>
          </p:nvPr>
        </p:nvSpPr>
        <p:spPr>
          <a:xfrm>
            <a:off x="1971675" y="1905000"/>
            <a:ext cx="8229600" cy="3416320"/>
          </a:xfrm>
        </p:spPr>
        <p:txBody>
          <a:bodyPr>
            <a:spAutoFit/>
          </a:bodyPr>
          <a:lstStyle/>
          <a:p>
            <a:pPr indent="-255600"/>
            <a:r>
              <a:rPr lang="en-US" altLang="en-US" dirty="0"/>
              <a:t>Businesses invest in </a:t>
            </a:r>
            <a:r>
              <a:rPr lang="en-US" altLang="en-US" spc="-300" dirty="0"/>
              <a:t>I T</a:t>
            </a:r>
            <a:r>
              <a:rPr lang="en-US" altLang="en-US" dirty="0"/>
              <a:t> to achieve six important business objectives.</a:t>
            </a:r>
          </a:p>
          <a:p>
            <a:pPr marL="741600" lvl="1" indent="-428400">
              <a:buFont typeface="+mj-lt"/>
              <a:buAutoNum type="arabicPeriod"/>
            </a:pPr>
            <a:r>
              <a:rPr lang="en-US" altLang="en-US" sz="2400" dirty="0"/>
              <a:t>Operational excellence</a:t>
            </a:r>
          </a:p>
          <a:p>
            <a:pPr marL="741600" lvl="1" indent="-428400">
              <a:buFont typeface="+mj-lt"/>
              <a:buAutoNum type="arabicPeriod"/>
            </a:pPr>
            <a:r>
              <a:rPr lang="en-US" altLang="en-US" sz="2400" dirty="0"/>
              <a:t>New products, services, and business models</a:t>
            </a:r>
          </a:p>
          <a:p>
            <a:pPr marL="741600" lvl="1" indent="-428400">
              <a:buFont typeface="+mj-lt"/>
              <a:buAutoNum type="arabicPeriod"/>
            </a:pPr>
            <a:r>
              <a:rPr lang="en-US" altLang="en-US" sz="2400" dirty="0"/>
              <a:t>Customer and supplier intimacy</a:t>
            </a:r>
          </a:p>
          <a:p>
            <a:pPr marL="741600" lvl="1" indent="-428400">
              <a:buFont typeface="+mj-lt"/>
              <a:buAutoNum type="arabicPeriod"/>
            </a:pPr>
            <a:r>
              <a:rPr lang="en-US" altLang="en-US" sz="2400" dirty="0"/>
              <a:t>Improved decision making</a:t>
            </a:r>
          </a:p>
          <a:p>
            <a:pPr marL="741600" lvl="1" indent="-428400">
              <a:buFont typeface="+mj-lt"/>
              <a:buAutoNum type="arabicPeriod"/>
            </a:pPr>
            <a:r>
              <a:rPr lang="en-US" altLang="en-US" sz="2400" dirty="0"/>
              <a:t>Competitive advantage</a:t>
            </a:r>
          </a:p>
          <a:p>
            <a:pPr marL="741600" lvl="1" indent="-428400">
              <a:buFont typeface="+mj-lt"/>
              <a:buAutoNum type="arabicPeriod"/>
            </a:pPr>
            <a:r>
              <a:rPr lang="en-US" altLang="en-US" sz="2400" dirty="0"/>
              <a:t>Survival</a:t>
            </a:r>
          </a:p>
        </p:txBody>
      </p:sp>
    </p:spTree>
    <p:extLst>
      <p:ext uri="{BB962C8B-B14F-4D97-AF65-F5344CB8AC3E}">
        <p14:creationId xmlns:p14="http://schemas.microsoft.com/office/powerpoint/2010/main" val="339709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445820"/>
            <a:ext cx="8229600" cy="694934"/>
          </a:xfrm>
        </p:spPr>
        <p:txBody>
          <a:bodyPr>
            <a:spAutoFit/>
          </a:bodyPr>
          <a:lstStyle/>
          <a:p>
            <a:r>
              <a:rPr lang="en-IN" altLang="en-US" dirty="0"/>
              <a:t>Operational Excellence</a:t>
            </a:r>
            <a:endParaRPr lang="en-US" dirty="0"/>
          </a:p>
        </p:txBody>
      </p:sp>
      <p:sp>
        <p:nvSpPr>
          <p:cNvPr id="5" name="Content Placeholder 4"/>
          <p:cNvSpPr>
            <a:spLocks noGrp="1"/>
          </p:cNvSpPr>
          <p:nvPr>
            <p:ph idx="1"/>
          </p:nvPr>
        </p:nvSpPr>
        <p:spPr>
          <a:xfrm>
            <a:off x="1971675" y="1371601"/>
            <a:ext cx="8229600" cy="3703963"/>
          </a:xfrm>
        </p:spPr>
        <p:txBody>
          <a:bodyPr>
            <a:spAutoFit/>
          </a:bodyPr>
          <a:lstStyle/>
          <a:p>
            <a:pPr indent="-255600"/>
            <a:r>
              <a:rPr lang="en-IN" altLang="en-US" dirty="0"/>
              <a:t>Improved efficiency results in higher profits.</a:t>
            </a:r>
          </a:p>
          <a:p>
            <a:pPr indent="-255600"/>
            <a:r>
              <a:rPr lang="en-IN" altLang="en-US" dirty="0"/>
              <a:t>Information systems and technologies help improve efficiency and productivity.</a:t>
            </a:r>
          </a:p>
          <a:p>
            <a:pPr indent="-255600"/>
            <a:r>
              <a:rPr lang="en-IN" altLang="en-US" dirty="0"/>
              <a:t>Example: </a:t>
            </a:r>
            <a:r>
              <a:rPr lang="en-IN" altLang="en-US" dirty="0" err="1"/>
              <a:t>Walmart</a:t>
            </a:r>
            <a:endParaRPr lang="en-IN" altLang="en-US" dirty="0"/>
          </a:p>
          <a:p>
            <a:pPr lvl="1" indent="-255600"/>
            <a:r>
              <a:rPr lang="en-IN" altLang="en-US" sz="2400" dirty="0"/>
              <a:t>Power of combining information systems and best business practices to achieve operational efficiency—and over $473 billion in sales in 2014</a:t>
            </a:r>
          </a:p>
          <a:p>
            <a:pPr lvl="1" indent="-255600"/>
            <a:r>
              <a:rPr lang="en-IN" altLang="en-US" sz="2400" dirty="0"/>
              <a:t>Most efficient retail store in world as result of digital links between suppliers and stores</a:t>
            </a:r>
          </a:p>
        </p:txBody>
      </p:sp>
    </p:spTree>
    <p:extLst>
      <p:ext uri="{BB962C8B-B14F-4D97-AF65-F5344CB8AC3E}">
        <p14:creationId xmlns:p14="http://schemas.microsoft.com/office/powerpoint/2010/main" val="188302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447675"/>
            <a:ext cx="8229600" cy="1297535"/>
          </a:xfrm>
        </p:spPr>
        <p:txBody>
          <a:bodyPr>
            <a:spAutoFit/>
          </a:bodyPr>
          <a:lstStyle/>
          <a:p>
            <a:r>
              <a:rPr lang="en-IN" altLang="en-US" dirty="0"/>
              <a:t>New Products, Services, and Business Models</a:t>
            </a:r>
            <a:endParaRPr lang="en-US" dirty="0"/>
          </a:p>
        </p:txBody>
      </p:sp>
      <p:sp>
        <p:nvSpPr>
          <p:cNvPr id="5" name="Content Placeholder 4"/>
          <p:cNvSpPr>
            <a:spLocks noGrp="1"/>
          </p:cNvSpPr>
          <p:nvPr>
            <p:ph idx="1"/>
          </p:nvPr>
        </p:nvSpPr>
        <p:spPr>
          <a:xfrm>
            <a:off x="1971675" y="1828800"/>
            <a:ext cx="8229600" cy="3009670"/>
          </a:xfrm>
        </p:spPr>
        <p:txBody>
          <a:bodyPr>
            <a:spAutoFit/>
          </a:bodyPr>
          <a:lstStyle/>
          <a:p>
            <a:pPr indent="-255600"/>
            <a:r>
              <a:rPr lang="en-IN" altLang="en-US" dirty="0"/>
              <a:t>Information systems and technologies enable firms to create new products, services, and business models.</a:t>
            </a:r>
          </a:p>
          <a:p>
            <a:pPr indent="-255600"/>
            <a:r>
              <a:rPr lang="en-IN" altLang="en-US" dirty="0"/>
              <a:t>Business model: how a company produces, delivers, and sells its products and services</a:t>
            </a:r>
          </a:p>
          <a:p>
            <a:pPr indent="-255600"/>
            <a:r>
              <a:rPr lang="en-IN" altLang="en-US" dirty="0"/>
              <a:t>Example: Apple</a:t>
            </a:r>
          </a:p>
          <a:p>
            <a:pPr lvl="1" indent="-255600"/>
            <a:r>
              <a:rPr lang="en-IN" altLang="en-US" sz="2400" dirty="0"/>
              <a:t>Transformed old model of music distribution with </a:t>
            </a:r>
            <a:r>
              <a:rPr lang="en-IN" altLang="en-US" sz="2400" dirty="0" err="1"/>
              <a:t>i</a:t>
            </a:r>
            <a:r>
              <a:rPr lang="en-IN" altLang="en-US" sz="2400" dirty="0"/>
              <a:t> Tunes</a:t>
            </a:r>
          </a:p>
          <a:p>
            <a:pPr lvl="1" indent="-255600"/>
            <a:r>
              <a:rPr lang="en-IN" altLang="en-US" sz="2400" dirty="0"/>
              <a:t>Constant innovations—</a:t>
            </a:r>
            <a:r>
              <a:rPr lang="en-IN" altLang="en-US" sz="2400" spc="-350" dirty="0" err="1"/>
              <a:t>i</a:t>
            </a:r>
            <a:r>
              <a:rPr lang="en-IN" altLang="en-US" sz="2400" spc="-350" dirty="0"/>
              <a:t> </a:t>
            </a:r>
            <a:r>
              <a:rPr lang="en-IN" altLang="en-US" sz="2400" dirty="0"/>
              <a:t>Pod, </a:t>
            </a:r>
            <a:r>
              <a:rPr lang="en-IN" altLang="en-US" sz="2400" spc="-300" dirty="0" err="1"/>
              <a:t>i</a:t>
            </a:r>
            <a:r>
              <a:rPr lang="en-IN" altLang="en-US" sz="2400" spc="-300" dirty="0"/>
              <a:t> </a:t>
            </a:r>
            <a:r>
              <a:rPr lang="en-IN" altLang="en-US" sz="2400" dirty="0"/>
              <a:t>Phone, </a:t>
            </a:r>
            <a:r>
              <a:rPr lang="en-IN" altLang="en-US" sz="2400" spc="-300" dirty="0" err="1"/>
              <a:t>i</a:t>
            </a:r>
            <a:r>
              <a:rPr lang="en-IN" altLang="en-US" sz="2400" spc="-300" dirty="0"/>
              <a:t> </a:t>
            </a:r>
            <a:r>
              <a:rPr lang="en-IN" altLang="en-US" sz="2400" dirty="0"/>
              <a:t>Pad, etc.</a:t>
            </a:r>
          </a:p>
        </p:txBody>
      </p:sp>
    </p:spTree>
    <p:extLst>
      <p:ext uri="{BB962C8B-B14F-4D97-AF65-F5344CB8AC3E}">
        <p14:creationId xmlns:p14="http://schemas.microsoft.com/office/powerpoint/2010/main" val="47621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altLang="en-US" dirty="0"/>
              <a:t>Customer and Supplier Intimacy</a:t>
            </a:r>
            <a:endParaRPr lang="en-US" sz="2800" dirty="0"/>
          </a:p>
        </p:txBody>
      </p:sp>
      <p:sp>
        <p:nvSpPr>
          <p:cNvPr id="5" name="Content Placeholder 4"/>
          <p:cNvSpPr>
            <a:spLocks noGrp="1"/>
          </p:cNvSpPr>
          <p:nvPr>
            <p:ph idx="1"/>
          </p:nvPr>
        </p:nvSpPr>
        <p:spPr>
          <a:xfrm>
            <a:off x="1981200" y="1295392"/>
            <a:ext cx="8229600" cy="3824124"/>
          </a:xfrm>
        </p:spPr>
        <p:txBody>
          <a:bodyPr>
            <a:spAutoFit/>
          </a:bodyPr>
          <a:lstStyle/>
          <a:p>
            <a:pPr indent="-255600"/>
            <a:r>
              <a:rPr lang="en-IN" dirty="0"/>
              <a:t>Customers who are served well become repeat customers who purchase more.</a:t>
            </a:r>
          </a:p>
          <a:p>
            <a:pPr lvl="1" indent="-255600"/>
            <a:r>
              <a:rPr lang="en-IN" sz="2400" dirty="0"/>
              <a:t>Mandarin Oriental hotel</a:t>
            </a:r>
          </a:p>
          <a:p>
            <a:pPr lvl="2" indent="-255600"/>
            <a:r>
              <a:rPr lang="en-IN" sz="2400" dirty="0"/>
              <a:t>Uses </a:t>
            </a:r>
            <a:r>
              <a:rPr lang="en-IN" sz="2400" spc="-300" dirty="0">
                <a:cs typeface="Arial"/>
              </a:rPr>
              <a:t>I T</a:t>
            </a:r>
            <a:r>
              <a:rPr lang="en-IN" sz="2400" dirty="0"/>
              <a:t> to foster an intimate relationship with its customers, keeping track of preferences, and so on</a:t>
            </a:r>
          </a:p>
          <a:p>
            <a:pPr indent="-255600"/>
            <a:r>
              <a:rPr lang="en-IN" dirty="0"/>
              <a:t>Close relationships with suppliers result in lower costs.</a:t>
            </a:r>
          </a:p>
          <a:p>
            <a:pPr lvl="1" indent="-255600"/>
            <a:r>
              <a:rPr lang="en-IN" sz="2400" spc="-300" dirty="0">
                <a:cs typeface="Arial"/>
              </a:rPr>
              <a:t>J C</a:t>
            </a:r>
            <a:r>
              <a:rPr lang="en-IN" sz="2400" dirty="0"/>
              <a:t> Penney</a:t>
            </a:r>
          </a:p>
          <a:p>
            <a:pPr lvl="2" indent="-255600"/>
            <a:r>
              <a:rPr lang="en-IN" sz="2400" spc="-300" dirty="0">
                <a:cs typeface="Arial"/>
              </a:rPr>
              <a:t>I T</a:t>
            </a:r>
            <a:r>
              <a:rPr lang="en-IN" sz="2400" dirty="0"/>
              <a:t> to enhance relationship with supplier in Hong Kong</a:t>
            </a:r>
          </a:p>
        </p:txBody>
      </p:sp>
    </p:spTree>
    <p:extLst>
      <p:ext uri="{BB962C8B-B14F-4D97-AF65-F5344CB8AC3E}">
        <p14:creationId xmlns:p14="http://schemas.microsoft.com/office/powerpoint/2010/main" val="54232606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4941</TotalTime>
  <Words>2163</Words>
  <Application>Microsoft Office PowerPoint</Application>
  <PresentationFormat>Widescreen</PresentationFormat>
  <Paragraphs>309</Paragraphs>
  <Slides>44</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Calibri</vt:lpstr>
      <vt:lpstr>Franklin Gothic Book</vt:lpstr>
      <vt:lpstr>Times</vt:lpstr>
      <vt:lpstr>Crop</vt:lpstr>
      <vt:lpstr>MIS 300 Spring 2020</vt:lpstr>
      <vt:lpstr>Learning Objectives </vt:lpstr>
      <vt:lpstr>How Information Systems are Transforming Business</vt:lpstr>
      <vt:lpstr>What’s New in Management Information Systems?</vt:lpstr>
      <vt:lpstr>Globalization Challenges and Opportunities: A Flattened World</vt:lpstr>
      <vt:lpstr>Business Drivers of Information Systems</vt:lpstr>
      <vt:lpstr>Operational Excellence</vt:lpstr>
      <vt:lpstr>New Products, Services, and Business Models</vt:lpstr>
      <vt:lpstr>Customer and Supplier Intimacy</vt:lpstr>
      <vt:lpstr>Improved Decision Making</vt:lpstr>
      <vt:lpstr>Competitive Advantage</vt:lpstr>
      <vt:lpstr>Survival</vt:lpstr>
      <vt:lpstr>What is an Information System?          (1 of 2)</vt:lpstr>
      <vt:lpstr>Figure 1.1 Data and Information</vt:lpstr>
      <vt:lpstr>What is an Information System?        (2 of 2)</vt:lpstr>
      <vt:lpstr>Figure 1.2 Functions of an Information System</vt:lpstr>
      <vt:lpstr>The Role of People and Organizations</vt:lpstr>
      <vt:lpstr>Figure 1.3 Information Systems are More Than Computers</vt:lpstr>
      <vt:lpstr>Dimensions of Information Systems (1 of 3)</vt:lpstr>
      <vt:lpstr>Dimensions of Information Systems (2 of 3)</vt:lpstr>
      <vt:lpstr>Dimensions of Information Systems (3 of 3)</vt:lpstr>
      <vt:lpstr>Interactive Session – Technology:     U P S  Competes Globally with Information Technology</vt:lpstr>
      <vt:lpstr>The Problem-Solving Approach</vt:lpstr>
      <vt:lpstr>A Model of the Problem-Solving Approach (1 of 7)</vt:lpstr>
      <vt:lpstr>Figure 1.4 Problem Solving is a Continuous Four-Step Process</vt:lpstr>
      <vt:lpstr>A Model of the Problem-Solving Approach (2 of 7)</vt:lpstr>
      <vt:lpstr>A Model of the Problem-Solving Approach (3 of 7)</vt:lpstr>
      <vt:lpstr>A Model of the Problem-Solving Approach (4 of 7)</vt:lpstr>
      <vt:lpstr>A Model of the Problem-Solving Approach (5 of 7)</vt:lpstr>
      <vt:lpstr>A Model of the Problem-Solving Approach (6 of 7)</vt:lpstr>
      <vt:lpstr>A Model of the Problem-Solving Approach (7 of 7)</vt:lpstr>
      <vt:lpstr>Facebook</vt:lpstr>
      <vt:lpstr>The Role of Critical Thinking in Problem Solving (1 of 2)</vt:lpstr>
      <vt:lpstr>The Role of Critical Thinking in Problem Solving (2 of 2)</vt:lpstr>
      <vt:lpstr>The Connections Among Business Objectives, Problems, and Solutions</vt:lpstr>
      <vt:lpstr>How Information Systems Will Affect Business Careers (1 of 9)</vt:lpstr>
      <vt:lpstr>How Information Systems Will Affect Business Careers (2 of 9)</vt:lpstr>
      <vt:lpstr>How Information Systems Will Affect Business Careers (3 of 9)</vt:lpstr>
      <vt:lpstr>How Information Systems Will Affect Business Careers (4 of 9)</vt:lpstr>
      <vt:lpstr>How Information Systems Will Affect Business Careers (5 of 9)</vt:lpstr>
      <vt:lpstr>How Information Systems Will Affect Business Careers (6 of 9)</vt:lpstr>
      <vt:lpstr>How Information Systems Will Affect Business Careers (7 of 9)</vt:lpstr>
      <vt:lpstr>How Information Systems Will Affect Business Careers (8 of 9)</vt:lpstr>
      <vt:lpstr>How Information Systems Will Affect Business Careers (9 of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abazarah2015@gmail.com</dc:creator>
  <cp:lastModifiedBy>abazarah2015@gmail.com</cp:lastModifiedBy>
  <cp:revision>30</cp:revision>
  <dcterms:created xsi:type="dcterms:W3CDTF">2019-08-24T21:11:57Z</dcterms:created>
  <dcterms:modified xsi:type="dcterms:W3CDTF">2020-01-30T01:34:27Z</dcterms:modified>
</cp:coreProperties>
</file>