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61" r:id="rId5"/>
    <p:sldId id="262" r:id="rId6"/>
    <p:sldId id="260"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00" y="-104"/>
      </p:cViewPr>
      <p:guideLst>
        <p:guide orient="horz" pos="2160"/>
        <p:guide pos="2880"/>
      </p:guideLst>
    </p:cSldViewPr>
  </p:slideViewPr>
  <p:notesTextViewPr>
    <p:cViewPr>
      <p:scale>
        <a:sx n="100" d="100"/>
        <a:sy n="100" d="100"/>
      </p:scale>
      <p:origin x="0" y="432"/>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756A0-3626-7B40-B8F1-136970B74CD2}" type="datetimeFigureOut">
              <a:rPr lang="en-US" smtClean="0"/>
              <a:t>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1694-862E-4348-90DC-D65C0403B1E2}" type="slidenum">
              <a:rPr lang="en-US" smtClean="0"/>
              <a:t>‹#›</a:t>
            </a:fld>
            <a:endParaRPr lang="en-US"/>
          </a:p>
        </p:txBody>
      </p:sp>
    </p:spTree>
    <p:extLst>
      <p:ext uri="{BB962C8B-B14F-4D97-AF65-F5344CB8AC3E}">
        <p14:creationId xmlns:p14="http://schemas.microsoft.com/office/powerpoint/2010/main" val="23345876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ended 	questions:</a:t>
            </a:r>
          </a:p>
          <a:p>
            <a:endParaRPr lang="en-US" baseline="0" dirty="0" smtClean="0"/>
          </a:p>
          <a:p>
            <a:r>
              <a:rPr lang="en-US" baseline="0" dirty="0" smtClean="0"/>
              <a:t>As a director, how does your team learn?</a:t>
            </a:r>
          </a:p>
          <a:p>
            <a:r>
              <a:rPr lang="en-US" baseline="0" dirty="0" smtClean="0"/>
              <a:t>What challenges are you facing?</a:t>
            </a:r>
          </a:p>
          <a:p>
            <a:r>
              <a:rPr lang="en-US" baseline="0" dirty="0" smtClean="0"/>
              <a:t>How engaged do you feel you team is? Could you make it better and if so how?</a:t>
            </a:r>
          </a:p>
          <a:p>
            <a:r>
              <a:rPr lang="en-US" baseline="0" dirty="0" smtClean="0"/>
              <a:t>How could any employees working offsite who could benefit from instant access to education?</a:t>
            </a:r>
          </a:p>
          <a:p>
            <a:endParaRPr lang="en-US" baseline="0" dirty="0" smtClean="0"/>
          </a:p>
          <a:p>
            <a:r>
              <a:rPr lang="en-US" baseline="0" dirty="0" smtClean="0"/>
              <a:t>Company ABC (PC Construction) has faced challenges with an inundation of IT questions unrelated to the specific skill set of their technical team. How do you think the knowledge skillset of your team could be improved? Do you think that educating other departments would help focus the types of questions presented to your IT department?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B8E1694-862E-4348-90DC-D65C0403B1E2}" type="slidenum">
              <a:rPr lang="en-US" smtClean="0"/>
              <a:t>3</a:t>
            </a:fld>
            <a:endParaRPr lang="en-US"/>
          </a:p>
        </p:txBody>
      </p:sp>
    </p:spTree>
    <p:extLst>
      <p:ext uri="{BB962C8B-B14F-4D97-AF65-F5344CB8AC3E}">
        <p14:creationId xmlns:p14="http://schemas.microsoft.com/office/powerpoint/2010/main" val="364781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t>LinkedIn has the educational program YES but is also has the employment data analytics to help you back educating your</a:t>
            </a:r>
            <a:r>
              <a:rPr lang="en-US" baseline="0" dirty="0" smtClean="0"/>
              <a:t> workforce strategically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There is a war for talent!</a:t>
            </a:r>
          </a:p>
          <a:p>
            <a:pPr marL="0" indent="0">
              <a:buFontTx/>
              <a:buNone/>
            </a:pPr>
            <a:r>
              <a:rPr lang="en-US" dirty="0" smtClean="0"/>
              <a:t>- My good friend quit her IT job of 9 years 4 months ago because she felt that she was expendable – Imagine all the knowledge you will lose</a:t>
            </a:r>
          </a:p>
        </p:txBody>
      </p:sp>
      <p:sp>
        <p:nvSpPr>
          <p:cNvPr id="4" name="Slide Number Placeholder 3"/>
          <p:cNvSpPr>
            <a:spLocks noGrp="1"/>
          </p:cNvSpPr>
          <p:nvPr>
            <p:ph type="sldNum" sz="quarter" idx="10"/>
          </p:nvPr>
        </p:nvSpPr>
        <p:spPr/>
        <p:txBody>
          <a:bodyPr/>
          <a:lstStyle/>
          <a:p>
            <a:fld id="{7B8E1694-862E-4348-90DC-D65C0403B1E2}" type="slidenum">
              <a:rPr lang="en-US" smtClean="0"/>
              <a:t>4</a:t>
            </a:fld>
            <a:endParaRPr lang="en-US"/>
          </a:p>
        </p:txBody>
      </p:sp>
    </p:spTree>
    <p:extLst>
      <p:ext uri="{BB962C8B-B14F-4D97-AF65-F5344CB8AC3E}">
        <p14:creationId xmlns:p14="http://schemas.microsoft.com/office/powerpoint/2010/main" val="77045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a:t>
            </a:r>
            <a:r>
              <a:rPr lang="en-US" baseline="0" dirty="0" smtClean="0"/>
              <a:t> prevent an IT employee from leaving? Give them a sense that there is advancement beyond their existing role.</a:t>
            </a:r>
            <a:endParaRPr lang="en-US" dirty="0" smtClean="0"/>
          </a:p>
          <a:p>
            <a:r>
              <a:rPr lang="en-US" dirty="0" smtClean="0"/>
              <a:t>One of the top reasons</a:t>
            </a:r>
            <a:r>
              <a:rPr lang="en-US" baseline="0" dirty="0" smtClean="0"/>
              <a:t> employees quit is a negative relationship with their managers</a:t>
            </a:r>
            <a:endParaRPr lang="en-US" dirty="0"/>
          </a:p>
        </p:txBody>
      </p:sp>
      <p:sp>
        <p:nvSpPr>
          <p:cNvPr id="4" name="Slide Number Placeholder 3"/>
          <p:cNvSpPr>
            <a:spLocks noGrp="1"/>
          </p:cNvSpPr>
          <p:nvPr>
            <p:ph type="sldNum" sz="quarter" idx="10"/>
          </p:nvPr>
        </p:nvSpPr>
        <p:spPr/>
        <p:txBody>
          <a:bodyPr/>
          <a:lstStyle/>
          <a:p>
            <a:fld id="{7B8E1694-862E-4348-90DC-D65C0403B1E2}" type="slidenum">
              <a:rPr lang="en-US" smtClean="0"/>
              <a:t>5</a:t>
            </a:fld>
            <a:endParaRPr lang="en-US"/>
          </a:p>
        </p:txBody>
      </p:sp>
    </p:spTree>
    <p:extLst>
      <p:ext uri="{BB962C8B-B14F-4D97-AF65-F5344CB8AC3E}">
        <p14:creationId xmlns:p14="http://schemas.microsoft.com/office/powerpoint/2010/main" val="285906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3CB72-6C38-6B45-BFDB-5203627609D3}"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344769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3CB72-6C38-6B45-BFDB-5203627609D3}"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300049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3CB72-6C38-6B45-BFDB-5203627609D3}"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258934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3CB72-6C38-6B45-BFDB-5203627609D3}"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296556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3CB72-6C38-6B45-BFDB-5203627609D3}"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150007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3CB72-6C38-6B45-BFDB-5203627609D3}"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102951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3CB72-6C38-6B45-BFDB-5203627609D3}" type="datetimeFigureOut">
              <a:rPr lang="en-US" smtClean="0"/>
              <a:t>11/4/17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93634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3CB72-6C38-6B45-BFDB-5203627609D3}" type="datetimeFigureOut">
              <a:rPr lang="en-US" smtClean="0"/>
              <a:t>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427121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3CB72-6C38-6B45-BFDB-5203627609D3}" type="datetimeFigureOut">
              <a:rPr lang="en-US" smtClean="0"/>
              <a:t>11/4/17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19616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3CB72-6C38-6B45-BFDB-5203627609D3}"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270533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3CB72-6C38-6B45-BFDB-5203627609D3}"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FCD6E-F808-C34E-87A9-B6C2D286768B}" type="slidenum">
              <a:rPr lang="en-US" smtClean="0"/>
              <a:t>‹#›</a:t>
            </a:fld>
            <a:endParaRPr lang="en-US"/>
          </a:p>
        </p:txBody>
      </p:sp>
    </p:spTree>
    <p:extLst>
      <p:ext uri="{BB962C8B-B14F-4D97-AF65-F5344CB8AC3E}">
        <p14:creationId xmlns:p14="http://schemas.microsoft.com/office/powerpoint/2010/main" val="4247387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3CB72-6C38-6B45-BFDB-5203627609D3}" type="datetimeFigureOut">
              <a:rPr lang="en-US" smtClean="0"/>
              <a:t>11/4/17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FCD6E-F808-C34E-87A9-B6C2D286768B}" type="slidenum">
              <a:rPr lang="en-US" smtClean="0"/>
              <a:t>‹#›</a:t>
            </a:fld>
            <a:endParaRPr lang="en-US"/>
          </a:p>
        </p:txBody>
      </p:sp>
    </p:spTree>
    <p:extLst>
      <p:ext uri="{BB962C8B-B14F-4D97-AF65-F5344CB8AC3E}">
        <p14:creationId xmlns:p14="http://schemas.microsoft.com/office/powerpoint/2010/main" val="823449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&amp;</a:t>
            </a:r>
            <a:endParaRPr lang="en-US" dirty="0"/>
          </a:p>
        </p:txBody>
      </p:sp>
      <p:pic>
        <p:nvPicPr>
          <p:cNvPr id="5" name="Picture 4"/>
          <p:cNvPicPr>
            <a:picLocks noChangeAspect="1"/>
          </p:cNvPicPr>
          <p:nvPr/>
        </p:nvPicPr>
        <p:blipFill>
          <a:blip r:embed="rId2"/>
          <a:stretch>
            <a:fillRect/>
          </a:stretch>
        </p:blipFill>
        <p:spPr>
          <a:xfrm>
            <a:off x="1815316" y="1219200"/>
            <a:ext cx="5765800" cy="1409700"/>
          </a:xfrm>
          <a:prstGeom prst="rect">
            <a:avLst/>
          </a:prstGeom>
        </p:spPr>
      </p:pic>
      <p:pic>
        <p:nvPicPr>
          <p:cNvPr id="6" name="Picture 5"/>
          <p:cNvPicPr>
            <a:picLocks noChangeAspect="1"/>
          </p:cNvPicPr>
          <p:nvPr/>
        </p:nvPicPr>
        <p:blipFill>
          <a:blip r:embed="rId3"/>
          <a:stretch>
            <a:fillRect/>
          </a:stretch>
        </p:blipFill>
        <p:spPr>
          <a:xfrm>
            <a:off x="3551405" y="3429000"/>
            <a:ext cx="2286000" cy="2286000"/>
          </a:xfrm>
          <a:prstGeom prst="rect">
            <a:avLst/>
          </a:prstGeom>
        </p:spPr>
      </p:pic>
    </p:spTree>
    <p:extLst>
      <p:ext uri="{BB962C8B-B14F-4D97-AF65-F5344CB8AC3E}">
        <p14:creationId xmlns:p14="http://schemas.microsoft.com/office/powerpoint/2010/main" val="6290666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Agenda</a:t>
            </a:r>
            <a:endParaRPr lang="en-US" sz="5400" b="1" dirty="0"/>
          </a:p>
        </p:txBody>
      </p:sp>
      <p:sp>
        <p:nvSpPr>
          <p:cNvPr id="3" name="Content Placeholder 2"/>
          <p:cNvSpPr>
            <a:spLocks noGrp="1"/>
          </p:cNvSpPr>
          <p:nvPr>
            <p:ph idx="1"/>
          </p:nvPr>
        </p:nvSpPr>
        <p:spPr/>
        <p:txBody>
          <a:bodyPr>
            <a:normAutofit/>
          </a:bodyPr>
          <a:lstStyle/>
          <a:p>
            <a:r>
              <a:rPr lang="en-US" sz="4800" dirty="0" smtClean="0"/>
              <a:t>Critical Business Issues/Discussion</a:t>
            </a:r>
          </a:p>
          <a:p>
            <a:r>
              <a:rPr lang="en-US" sz="4800" dirty="0" smtClean="0"/>
              <a:t>ROI: How we can help!</a:t>
            </a:r>
          </a:p>
          <a:p>
            <a:r>
              <a:rPr lang="en-US" sz="4800" dirty="0" smtClean="0"/>
              <a:t>Pricing</a:t>
            </a:r>
          </a:p>
        </p:txBody>
      </p:sp>
      <p:pic>
        <p:nvPicPr>
          <p:cNvPr id="4" name="Picture 3"/>
          <p:cNvPicPr>
            <a:picLocks noChangeAspect="1"/>
          </p:cNvPicPr>
          <p:nvPr/>
        </p:nvPicPr>
        <p:blipFill>
          <a:blip r:embed="rId2"/>
          <a:stretch>
            <a:fillRect/>
          </a:stretch>
        </p:blipFill>
        <p:spPr>
          <a:xfrm>
            <a:off x="7866164" y="132265"/>
            <a:ext cx="1033353" cy="1033353"/>
          </a:xfrm>
          <a:prstGeom prst="rect">
            <a:avLst/>
          </a:prstGeom>
        </p:spPr>
      </p:pic>
      <p:pic>
        <p:nvPicPr>
          <p:cNvPr id="5" name="Picture 4"/>
          <p:cNvPicPr>
            <a:picLocks noChangeAspect="1"/>
          </p:cNvPicPr>
          <p:nvPr/>
        </p:nvPicPr>
        <p:blipFill>
          <a:blip r:embed="rId3"/>
          <a:stretch>
            <a:fillRect/>
          </a:stretch>
        </p:blipFill>
        <p:spPr>
          <a:xfrm>
            <a:off x="0" y="5516563"/>
            <a:ext cx="1219200" cy="1219200"/>
          </a:xfrm>
          <a:prstGeom prst="rect">
            <a:avLst/>
          </a:prstGeom>
        </p:spPr>
      </p:pic>
    </p:spTree>
    <p:extLst>
      <p:ext uri="{BB962C8B-B14F-4D97-AF65-F5344CB8AC3E}">
        <p14:creationId xmlns:p14="http://schemas.microsoft.com/office/powerpoint/2010/main" val="42666618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Pain Points</a:t>
            </a:r>
            <a:endParaRPr lang="en-US" b="1" dirty="0"/>
          </a:p>
        </p:txBody>
      </p:sp>
      <p:sp>
        <p:nvSpPr>
          <p:cNvPr id="3" name="Content Placeholder 2"/>
          <p:cNvSpPr>
            <a:spLocks noGrp="1"/>
          </p:cNvSpPr>
          <p:nvPr>
            <p:ph idx="1"/>
          </p:nvPr>
        </p:nvSpPr>
        <p:spPr/>
        <p:txBody>
          <a:bodyPr/>
          <a:lstStyle/>
          <a:p>
            <a:r>
              <a:rPr lang="en-US" dirty="0" smtClean="0"/>
              <a:t>Need to increase internal promotion of and use of </a:t>
            </a:r>
            <a:r>
              <a:rPr lang="en-US" dirty="0" err="1" smtClean="0"/>
              <a:t>Linkedin</a:t>
            </a:r>
            <a:r>
              <a:rPr lang="en-US" dirty="0" smtClean="0"/>
              <a:t> Learning</a:t>
            </a:r>
          </a:p>
          <a:p>
            <a:r>
              <a:rPr lang="en-US" dirty="0" smtClean="0"/>
              <a:t>Potential expansion of eLearning program to the IT Department</a:t>
            </a:r>
          </a:p>
          <a:p>
            <a:r>
              <a:rPr lang="en-US" dirty="0" smtClean="0">
                <a:solidFill>
                  <a:schemeClr val="bg1">
                    <a:lumMod val="50000"/>
                  </a:schemeClr>
                </a:solidFill>
              </a:rPr>
              <a:t>What else?</a:t>
            </a:r>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0" y="5516563"/>
            <a:ext cx="1219200" cy="1219200"/>
          </a:xfrm>
          <a:prstGeom prst="rect">
            <a:avLst/>
          </a:prstGeom>
        </p:spPr>
      </p:pic>
      <p:pic>
        <p:nvPicPr>
          <p:cNvPr id="5" name="Picture 4"/>
          <p:cNvPicPr>
            <a:picLocks noChangeAspect="1"/>
          </p:cNvPicPr>
          <p:nvPr/>
        </p:nvPicPr>
        <p:blipFill>
          <a:blip r:embed="rId4"/>
          <a:stretch>
            <a:fillRect/>
          </a:stretch>
        </p:blipFill>
        <p:spPr>
          <a:xfrm>
            <a:off x="7866164" y="132265"/>
            <a:ext cx="1033353" cy="1033353"/>
          </a:xfrm>
          <a:prstGeom prst="rect">
            <a:avLst/>
          </a:prstGeom>
        </p:spPr>
      </p:pic>
    </p:spTree>
    <p:extLst>
      <p:ext uri="{BB962C8B-B14F-4D97-AF65-F5344CB8AC3E}">
        <p14:creationId xmlns:p14="http://schemas.microsoft.com/office/powerpoint/2010/main" val="16480890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213"/>
            <a:ext cx="8229600" cy="1143000"/>
          </a:xfrm>
        </p:spPr>
        <p:txBody>
          <a:bodyPr/>
          <a:lstStyle/>
          <a:p>
            <a:r>
              <a:rPr lang="en-US" b="1" dirty="0" smtClean="0"/>
              <a:t>IT Industry Facts</a:t>
            </a:r>
            <a:endParaRPr lang="en-US" b="1" dirty="0"/>
          </a:p>
        </p:txBody>
      </p:sp>
      <p:sp>
        <p:nvSpPr>
          <p:cNvPr id="3" name="Content Placeholder 2"/>
          <p:cNvSpPr>
            <a:spLocks noGrp="1"/>
          </p:cNvSpPr>
          <p:nvPr>
            <p:ph idx="1"/>
          </p:nvPr>
        </p:nvSpPr>
        <p:spPr>
          <a:xfrm>
            <a:off x="457200" y="1189970"/>
            <a:ext cx="8229600" cy="4525963"/>
          </a:xfrm>
        </p:spPr>
        <p:txBody>
          <a:bodyPr>
            <a:normAutofit lnSpcReduction="10000"/>
          </a:bodyPr>
          <a:lstStyle/>
          <a:p>
            <a:r>
              <a:rPr lang="en-US" dirty="0" smtClean="0"/>
              <a:t>IT workers get 32 recruiter emails  per week on average</a:t>
            </a:r>
          </a:p>
          <a:p>
            <a:r>
              <a:rPr lang="en-US" dirty="0" smtClean="0"/>
              <a:t>#1 reason IT professionals leave their job is lack of career growth</a:t>
            </a:r>
          </a:p>
          <a:p>
            <a:r>
              <a:rPr lang="en-US" dirty="0" smtClean="0"/>
              <a:t>2/3 of </a:t>
            </a:r>
            <a:r>
              <a:rPr lang="en-US" dirty="0" err="1" smtClean="0"/>
              <a:t>millenials</a:t>
            </a:r>
            <a:r>
              <a:rPr lang="en-US" dirty="0" smtClean="0"/>
              <a:t> believe it is their managers job to provide development opportunities</a:t>
            </a:r>
          </a:p>
          <a:p>
            <a:r>
              <a:rPr lang="en-US" dirty="0" smtClean="0"/>
              <a:t>According to an annual Gallup poll only 30% of the American Workforce is Engaged at work (70% are not engaged or actively disengaged) </a:t>
            </a:r>
            <a:endParaRPr lang="en-US" dirty="0"/>
          </a:p>
        </p:txBody>
      </p:sp>
      <p:pic>
        <p:nvPicPr>
          <p:cNvPr id="4" name="Picture 3"/>
          <p:cNvPicPr>
            <a:picLocks noChangeAspect="1"/>
          </p:cNvPicPr>
          <p:nvPr/>
        </p:nvPicPr>
        <p:blipFill>
          <a:blip r:embed="rId3"/>
          <a:stretch>
            <a:fillRect/>
          </a:stretch>
        </p:blipFill>
        <p:spPr>
          <a:xfrm>
            <a:off x="7866164" y="132265"/>
            <a:ext cx="1033353" cy="1033353"/>
          </a:xfrm>
          <a:prstGeom prst="rect">
            <a:avLst/>
          </a:prstGeom>
        </p:spPr>
      </p:pic>
      <p:pic>
        <p:nvPicPr>
          <p:cNvPr id="5" name="Picture 4"/>
          <p:cNvPicPr>
            <a:picLocks noChangeAspect="1"/>
          </p:cNvPicPr>
          <p:nvPr/>
        </p:nvPicPr>
        <p:blipFill>
          <a:blip r:embed="rId4"/>
          <a:stretch>
            <a:fillRect/>
          </a:stretch>
        </p:blipFill>
        <p:spPr>
          <a:xfrm>
            <a:off x="0" y="5516563"/>
            <a:ext cx="1219200" cy="1219200"/>
          </a:xfrm>
          <a:prstGeom prst="rect">
            <a:avLst/>
          </a:prstGeom>
        </p:spPr>
      </p:pic>
    </p:spTree>
    <p:extLst>
      <p:ext uri="{BB962C8B-B14F-4D97-AF65-F5344CB8AC3E}">
        <p14:creationId xmlns:p14="http://schemas.microsoft.com/office/powerpoint/2010/main" val="355492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LinkedIn Solution</a:t>
            </a:r>
            <a:endParaRPr lang="en-US" dirty="0"/>
          </a:p>
        </p:txBody>
      </p:sp>
      <p:sp>
        <p:nvSpPr>
          <p:cNvPr id="3" name="Content Placeholder 2"/>
          <p:cNvSpPr>
            <a:spLocks noGrp="1"/>
          </p:cNvSpPr>
          <p:nvPr>
            <p:ph idx="1"/>
          </p:nvPr>
        </p:nvSpPr>
        <p:spPr/>
        <p:txBody>
          <a:bodyPr/>
          <a:lstStyle/>
          <a:p>
            <a:r>
              <a:rPr lang="en-US" dirty="0" smtClean="0"/>
              <a:t>Provide clear paths for career growth via education</a:t>
            </a:r>
          </a:p>
          <a:p>
            <a:r>
              <a:rPr lang="en-US" dirty="0" smtClean="0"/>
              <a:t>Helps create a meaningful workplace</a:t>
            </a:r>
          </a:p>
          <a:p>
            <a:r>
              <a:rPr lang="en-US" dirty="0"/>
              <a:t>C</a:t>
            </a:r>
            <a:r>
              <a:rPr lang="en-US" dirty="0" smtClean="0"/>
              <a:t>reate a culture of advancement from within</a:t>
            </a:r>
          </a:p>
          <a:p>
            <a:r>
              <a:rPr lang="en-US" dirty="0" smtClean="0"/>
              <a:t>This will help you become a better manger</a:t>
            </a:r>
            <a:endParaRPr lang="en-US" dirty="0"/>
          </a:p>
        </p:txBody>
      </p:sp>
      <p:pic>
        <p:nvPicPr>
          <p:cNvPr id="4" name="Picture 3"/>
          <p:cNvPicPr>
            <a:picLocks noChangeAspect="1"/>
          </p:cNvPicPr>
          <p:nvPr/>
        </p:nvPicPr>
        <p:blipFill>
          <a:blip r:embed="rId3"/>
          <a:stretch>
            <a:fillRect/>
          </a:stretch>
        </p:blipFill>
        <p:spPr>
          <a:xfrm>
            <a:off x="0" y="5516563"/>
            <a:ext cx="1219200" cy="1219200"/>
          </a:xfrm>
          <a:prstGeom prst="rect">
            <a:avLst/>
          </a:prstGeom>
        </p:spPr>
      </p:pic>
      <p:pic>
        <p:nvPicPr>
          <p:cNvPr id="5" name="Picture 4"/>
          <p:cNvPicPr>
            <a:picLocks noChangeAspect="1"/>
          </p:cNvPicPr>
          <p:nvPr/>
        </p:nvPicPr>
        <p:blipFill>
          <a:blip r:embed="rId4"/>
          <a:stretch>
            <a:fillRect/>
          </a:stretch>
        </p:blipFill>
        <p:spPr>
          <a:xfrm>
            <a:off x="7866164" y="132265"/>
            <a:ext cx="1033353" cy="1033353"/>
          </a:xfrm>
          <a:prstGeom prst="rect">
            <a:avLst/>
          </a:prstGeom>
        </p:spPr>
      </p:pic>
    </p:spTree>
    <p:extLst>
      <p:ext uri="{BB962C8B-B14F-4D97-AF65-F5344CB8AC3E}">
        <p14:creationId xmlns:p14="http://schemas.microsoft.com/office/powerpoint/2010/main" val="292645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ROI and Success!</a:t>
            </a:r>
            <a:endParaRPr lang="en-US" b="1" dirty="0"/>
          </a:p>
        </p:txBody>
      </p:sp>
      <p:sp>
        <p:nvSpPr>
          <p:cNvPr id="3" name="Content Placeholder 2"/>
          <p:cNvSpPr>
            <a:spLocks noGrp="1"/>
          </p:cNvSpPr>
          <p:nvPr>
            <p:ph idx="1"/>
          </p:nvPr>
        </p:nvSpPr>
        <p:spPr/>
        <p:txBody>
          <a:bodyPr>
            <a:normAutofit/>
          </a:bodyPr>
          <a:lstStyle/>
          <a:p>
            <a:r>
              <a:rPr lang="en-US" dirty="0" smtClean="0"/>
              <a:t>How can we help?</a:t>
            </a:r>
          </a:p>
          <a:p>
            <a:pPr lvl="1"/>
            <a:r>
              <a:rPr lang="en-US" dirty="0" smtClean="0"/>
              <a:t>Decrease cost to company</a:t>
            </a:r>
          </a:p>
          <a:p>
            <a:pPr lvl="1"/>
            <a:r>
              <a:rPr lang="en-US" dirty="0" smtClean="0"/>
              <a:t>Increase time spent onsite as opposed to offsite for training (</a:t>
            </a:r>
            <a:r>
              <a:rPr lang="en-US" dirty="0" err="1" smtClean="0"/>
              <a:t>AutoCad</a:t>
            </a:r>
            <a:r>
              <a:rPr lang="en-US" dirty="0"/>
              <a:t> </a:t>
            </a:r>
            <a:r>
              <a:rPr lang="en-US" dirty="0" smtClean="0"/>
              <a:t>&amp; Revit)</a:t>
            </a:r>
            <a:endParaRPr lang="en-US" dirty="0" smtClean="0"/>
          </a:p>
          <a:p>
            <a:pPr lvl="1"/>
            <a:r>
              <a:rPr lang="en-US" dirty="0" smtClean="0"/>
              <a:t>More bandwidth for your IT teams when eLearning is leveraged over IT tickets</a:t>
            </a:r>
            <a:endParaRPr lang="en-US" dirty="0" smtClean="0"/>
          </a:p>
          <a:p>
            <a:pPr lvl="1"/>
            <a:r>
              <a:rPr lang="en-US" dirty="0" smtClean="0"/>
              <a:t>Happier and more engaged employees (less attrition!)</a:t>
            </a:r>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7866164" y="132265"/>
            <a:ext cx="1033353" cy="1033353"/>
          </a:xfrm>
          <a:prstGeom prst="rect">
            <a:avLst/>
          </a:prstGeom>
        </p:spPr>
      </p:pic>
      <p:pic>
        <p:nvPicPr>
          <p:cNvPr id="5" name="Picture 4"/>
          <p:cNvPicPr>
            <a:picLocks noChangeAspect="1"/>
          </p:cNvPicPr>
          <p:nvPr/>
        </p:nvPicPr>
        <p:blipFill>
          <a:blip r:embed="rId3"/>
          <a:stretch>
            <a:fillRect/>
          </a:stretch>
        </p:blipFill>
        <p:spPr>
          <a:xfrm>
            <a:off x="0" y="5516563"/>
            <a:ext cx="1219200" cy="1219200"/>
          </a:xfrm>
          <a:prstGeom prst="rect">
            <a:avLst/>
          </a:prstGeom>
        </p:spPr>
      </p:pic>
    </p:spTree>
    <p:extLst>
      <p:ext uri="{BB962C8B-B14F-4D97-AF65-F5344CB8AC3E}">
        <p14:creationId xmlns:p14="http://schemas.microsoft.com/office/powerpoint/2010/main" val="49569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464"/>
            <a:ext cx="8229600" cy="1143000"/>
          </a:xfrm>
        </p:spPr>
        <p:txBody>
          <a:bodyPr/>
          <a:lstStyle/>
          <a:p>
            <a:r>
              <a:rPr lang="en-US" b="1" i="1" dirty="0" smtClean="0"/>
              <a:t>Your Investment!</a:t>
            </a:r>
            <a:endParaRPr lang="en-US" b="1" i="1" dirty="0"/>
          </a:p>
        </p:txBody>
      </p:sp>
      <p:pic>
        <p:nvPicPr>
          <p:cNvPr id="5" name="Content Placeholder 4" descr="Screen Shot 2017-11-04 at 4.31.15 PM.png"/>
          <p:cNvPicPr>
            <a:picLocks noGrp="1" noChangeAspect="1"/>
          </p:cNvPicPr>
          <p:nvPr>
            <p:ph idx="1"/>
          </p:nvPr>
        </p:nvPicPr>
        <p:blipFill>
          <a:blip r:embed="rId2">
            <a:extLst>
              <a:ext uri="{28A0092B-C50C-407E-A947-70E740481C1C}">
                <a14:useLocalDpi xmlns:a14="http://schemas.microsoft.com/office/drawing/2010/main" val="0"/>
              </a:ext>
            </a:extLst>
          </a:blip>
          <a:srcRect t="542" b="542"/>
          <a:stretch>
            <a:fillRect/>
          </a:stretch>
        </p:blipFill>
        <p:spPr>
          <a:xfrm>
            <a:off x="457200" y="1165618"/>
            <a:ext cx="8561554" cy="4708525"/>
          </a:xfrm>
        </p:spPr>
      </p:pic>
      <p:pic>
        <p:nvPicPr>
          <p:cNvPr id="6" name="Picture 5"/>
          <p:cNvPicPr>
            <a:picLocks noChangeAspect="1"/>
          </p:cNvPicPr>
          <p:nvPr/>
        </p:nvPicPr>
        <p:blipFill>
          <a:blip r:embed="rId3"/>
          <a:stretch>
            <a:fillRect/>
          </a:stretch>
        </p:blipFill>
        <p:spPr>
          <a:xfrm>
            <a:off x="7866164" y="132265"/>
            <a:ext cx="1033353" cy="1033353"/>
          </a:xfrm>
          <a:prstGeom prst="rect">
            <a:avLst/>
          </a:prstGeom>
        </p:spPr>
      </p:pic>
      <p:pic>
        <p:nvPicPr>
          <p:cNvPr id="7" name="Picture 6"/>
          <p:cNvPicPr>
            <a:picLocks noChangeAspect="1"/>
          </p:cNvPicPr>
          <p:nvPr/>
        </p:nvPicPr>
        <p:blipFill>
          <a:blip r:embed="rId4"/>
          <a:stretch>
            <a:fillRect/>
          </a:stretch>
        </p:blipFill>
        <p:spPr>
          <a:xfrm>
            <a:off x="107104" y="5638800"/>
            <a:ext cx="1219200" cy="1219200"/>
          </a:xfrm>
          <a:prstGeom prst="rect">
            <a:avLst/>
          </a:prstGeom>
        </p:spPr>
      </p:pic>
    </p:spTree>
    <p:extLst>
      <p:ext uri="{BB962C8B-B14F-4D97-AF65-F5344CB8AC3E}">
        <p14:creationId xmlns:p14="http://schemas.microsoft.com/office/powerpoint/2010/main" val="4582017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1810</TotalTime>
  <Words>294</Words>
  <Application>Microsoft Macintosh PowerPoint</Application>
  <PresentationFormat>On-screen Show (4:3)</PresentationFormat>
  <Paragraphs>45</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&amp;</vt:lpstr>
      <vt:lpstr>Agenda</vt:lpstr>
      <vt:lpstr>Pain Points</vt:lpstr>
      <vt:lpstr>IT Industry Facts</vt:lpstr>
      <vt:lpstr>LinkedIn Solution</vt:lpstr>
      <vt:lpstr>ROI and Success!</vt:lpstr>
      <vt:lpstr>Your Investment!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c:title>
  <dc:creator>Summer Shields</dc:creator>
  <cp:lastModifiedBy>Summer Shields</cp:lastModifiedBy>
  <cp:revision>21</cp:revision>
  <dcterms:created xsi:type="dcterms:W3CDTF">2017-11-04T22:59:01Z</dcterms:created>
  <dcterms:modified xsi:type="dcterms:W3CDTF">2017-11-06T05:09:30Z</dcterms:modified>
</cp:coreProperties>
</file>