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89100"/>
            <a:ext cx="10464800" cy="3467100"/>
          </a:xfrm>
          <a:prstGeom prst="rect">
            <a:avLst/>
          </a:prstGeom>
        </p:spPr>
        <p:txBody>
          <a:bodyPr anchor="b"/>
          <a:lstStyle>
            <a:lvl1pPr algn="ctr"/>
          </a:lstStyle>
          <a:p>
            <a:pPr/>
            <a:r>
              <a:t>标题文本</a:t>
            </a:r>
          </a:p>
        </p:txBody>
      </p:sp>
      <p:sp>
        <p:nvSpPr>
          <p:cNvPr id="12" name="正文级别 1…"/>
          <p:cNvSpPr txBox="1"/>
          <p:nvPr>
            <p:ph type="body" sz="quarter" idx="1"/>
          </p:nvPr>
        </p:nvSpPr>
        <p:spPr>
          <a:xfrm>
            <a:off x="1270000" y="51816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在此键入引文。”"/>
          <p:cNvSpPr txBox="1"/>
          <p:nvPr>
            <p:ph type="body" sz="quarter" idx="13"/>
          </p:nvPr>
        </p:nvSpPr>
        <p:spPr>
          <a:xfrm>
            <a:off x="1270000" y="4241831"/>
            <a:ext cx="10464800" cy="901638"/>
          </a:xfrm>
          <a:prstGeom prst="rect">
            <a:avLst/>
          </a:prstGeom>
        </p:spPr>
        <p:txBody>
          <a:bodyPr>
            <a:spAutoFit/>
          </a:bodyPr>
          <a:lstStyle>
            <a:lvl1pPr marL="0" indent="0" algn="ctr">
              <a:spcBef>
                <a:spcPts val="0"/>
              </a:spcBef>
              <a:buSzTx/>
              <a:buNone/>
            </a:lvl1pPr>
          </a:lstStyle>
          <a:p>
            <a:pPr/>
            <a:r>
              <a:t>“在此键入引文。”</a:t>
            </a:r>
          </a:p>
        </p:txBody>
      </p:sp>
      <p:sp>
        <p:nvSpPr>
          <p:cNvPr id="94" name="–Johnny Appleseed"/>
          <p:cNvSpPr txBox="1"/>
          <p:nvPr>
            <p:ph type="body" sz="quarter" idx="14"/>
          </p:nvPr>
        </p:nvSpPr>
        <p:spPr>
          <a:xfrm>
            <a:off x="1270000" y="6362700"/>
            <a:ext cx="10464800" cy="6477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sz="half" idx="13"/>
          </p:nvPr>
        </p:nvSpPr>
        <p:spPr>
          <a:xfrm>
            <a:off x="1573807" y="1421425"/>
            <a:ext cx="9855201" cy="5143501"/>
          </a:xfrm>
          <a:prstGeom prst="rect">
            <a:avLst/>
          </a:prstGeom>
          <a:ln w="9525">
            <a:round/>
          </a:ln>
        </p:spPr>
        <p:txBody>
          <a:bodyPr lIns="91439" tIns="45719" rIns="91439" bIns="45719" anchor="t">
            <a:noAutofit/>
          </a:bodyPr>
          <a:lstStyle/>
          <a:p>
            <a:pPr/>
          </a:p>
        </p:txBody>
      </p:sp>
      <p:sp>
        <p:nvSpPr>
          <p:cNvPr id="21" name="标题文本"/>
          <p:cNvSpPr txBox="1"/>
          <p:nvPr>
            <p:ph type="title"/>
          </p:nvPr>
        </p:nvSpPr>
        <p:spPr>
          <a:xfrm>
            <a:off x="1270000" y="6680200"/>
            <a:ext cx="10464800" cy="1270000"/>
          </a:xfrm>
          <a:prstGeom prst="rect">
            <a:avLst/>
          </a:prstGeom>
        </p:spPr>
        <p:txBody>
          <a:bodyPr anchor="b"/>
          <a:lstStyle>
            <a:lvl1pPr algn="ctr"/>
          </a:lstStyle>
          <a:p>
            <a:pPr/>
            <a:r>
              <a:t>标题文本</a:t>
            </a:r>
          </a:p>
        </p:txBody>
      </p:sp>
      <p:sp>
        <p:nvSpPr>
          <p:cNvPr id="22" name="正文级别 1…"/>
          <p:cNvSpPr txBox="1"/>
          <p:nvPr>
            <p:ph type="body" sz="quarter"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89300"/>
            <a:ext cx="10464800" cy="3175000"/>
          </a:xfrm>
          <a:prstGeom prst="rect">
            <a:avLst/>
          </a:prstGeom>
        </p:spPr>
        <p:txBody>
          <a:bodyPr/>
          <a:lstStyle>
            <a:lvl1pPr algn="ct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75450" y="1408083"/>
            <a:ext cx="4673600" cy="6972301"/>
          </a:xfrm>
          <a:prstGeom prst="rect">
            <a:avLst/>
          </a:prstGeom>
          <a:ln w="9525">
            <a:round/>
          </a:ln>
        </p:spPr>
        <p:txBody>
          <a:bodyPr lIns="91439" tIns="45719" rIns="91439" bIns="45719" anchor="t">
            <a:noAutofit/>
          </a:bodyPr>
          <a:lstStyle/>
          <a:p>
            <a:pPr/>
          </a:p>
        </p:txBody>
      </p:sp>
      <p:sp>
        <p:nvSpPr>
          <p:cNvPr id="39" name="标题文本"/>
          <p:cNvSpPr txBox="1"/>
          <p:nvPr>
            <p:ph type="title"/>
          </p:nvPr>
        </p:nvSpPr>
        <p:spPr>
          <a:xfrm>
            <a:off x="965200" y="1397000"/>
            <a:ext cx="5600700" cy="4038600"/>
          </a:xfrm>
          <a:prstGeom prst="rect">
            <a:avLst/>
          </a:prstGeom>
        </p:spPr>
        <p:txBody>
          <a:bodyPr anchor="b"/>
          <a:lstStyle>
            <a:lvl1pPr algn="ctr">
              <a:defRPr sz="6800">
                <a:latin typeface="+mn-lt"/>
                <a:ea typeface="+mn-ea"/>
                <a:cs typeface="+mn-cs"/>
                <a:sym typeface="Papyrus"/>
              </a:defRPr>
            </a:lvl1pPr>
          </a:lstStyle>
          <a:p>
            <a:pPr/>
            <a:r>
              <a:t>标题文本</a:t>
            </a:r>
          </a:p>
        </p:txBody>
      </p:sp>
      <p:sp>
        <p:nvSpPr>
          <p:cNvPr id="40" name="正文级别 1…"/>
          <p:cNvSpPr txBox="1"/>
          <p:nvPr>
            <p:ph type="body" sz="quarter"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lvl1pPr algn="ct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lvl1pPr algn="ctr"/>
          </a:lstStyle>
          <a:p>
            <a:pPr/>
            <a:r>
              <a:t>标题文本</a:t>
            </a:r>
          </a:p>
        </p:txBody>
      </p:sp>
      <p:sp>
        <p:nvSpPr>
          <p:cNvPr id="57" name="正文级别 1…"/>
          <p:cNvSpPr txBox="1"/>
          <p:nvPr>
            <p:ph type="body" idx="1"/>
          </p:nvPr>
        </p:nvSpPr>
        <p:spPr>
          <a:xfrm>
            <a:off x="1270000" y="2819400"/>
            <a:ext cx="10464800" cy="5842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31000" y="2857500"/>
            <a:ext cx="5003800" cy="5588000"/>
          </a:xfrm>
          <a:prstGeom prst="rect">
            <a:avLst/>
          </a:prstGeom>
          <a:ln w="9525">
            <a:round/>
          </a:ln>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lvl1pPr algn="ctr"/>
          </a:lstStyle>
          <a:p>
            <a:pPr/>
            <a:r>
              <a:t>标题文本</a:t>
            </a:r>
          </a:p>
        </p:txBody>
      </p:sp>
      <p:sp>
        <p:nvSpPr>
          <p:cNvPr id="67" name="正文级别 1…"/>
          <p:cNvSpPr txBox="1"/>
          <p:nvPr>
            <p:ph type="body" sz="half"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7396540" y="812918"/>
            <a:ext cx="4660901" cy="2984501"/>
          </a:xfrm>
          <a:prstGeom prst="rect">
            <a:avLst/>
          </a:prstGeom>
          <a:ln w="9525">
            <a:round/>
          </a:ln>
        </p:spPr>
        <p:txBody>
          <a:bodyPr lIns="91439" tIns="45719" rIns="91439" bIns="45719" anchor="t">
            <a:noAutofit/>
          </a:bodyPr>
          <a:lstStyle/>
          <a:p>
            <a:pPr/>
          </a:p>
        </p:txBody>
      </p:sp>
      <p:sp>
        <p:nvSpPr>
          <p:cNvPr id="84" name="图像"/>
          <p:cNvSpPr/>
          <p:nvPr>
            <p:ph type="pic" sz="quarter" idx="14"/>
          </p:nvPr>
        </p:nvSpPr>
        <p:spPr>
          <a:xfrm>
            <a:off x="7396540" y="4038718"/>
            <a:ext cx="4660901" cy="4864101"/>
          </a:xfrm>
          <a:prstGeom prst="rect">
            <a:avLst/>
          </a:prstGeom>
          <a:ln w="9525">
            <a:round/>
          </a:ln>
        </p:spPr>
        <p:txBody>
          <a:bodyPr lIns="91439" tIns="45719" rIns="91439" bIns="45719" anchor="t">
            <a:noAutofit/>
          </a:bodyPr>
          <a:lstStyle/>
          <a:p>
            <a:pPr/>
          </a:p>
        </p:txBody>
      </p:sp>
      <p:sp>
        <p:nvSpPr>
          <p:cNvPr id="85" name="图像"/>
          <p:cNvSpPr/>
          <p:nvPr>
            <p:ph type="pic" sz="half" idx="15"/>
          </p:nvPr>
        </p:nvSpPr>
        <p:spPr>
          <a:xfrm>
            <a:off x="952500" y="825500"/>
            <a:ext cx="6197600" cy="8089900"/>
          </a:xfrm>
          <a:prstGeom prst="rect">
            <a:avLst/>
          </a:prstGeom>
          <a:ln w="9525">
            <a:round/>
          </a:ln>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正文级别 1…"/>
          <p:cNvSpPr txBox="1"/>
          <p:nvPr>
            <p:ph type="body" idx="1"/>
          </p:nvPr>
        </p:nvSpPr>
        <p:spPr>
          <a:xfrm>
            <a:off x="1270000" y="1168400"/>
            <a:ext cx="104648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正文级别 1</a:t>
            </a:r>
          </a:p>
          <a:p>
            <a:pPr lvl="1"/>
            <a:r>
              <a:t>正文级别 2</a:t>
            </a:r>
          </a:p>
          <a:p>
            <a:pPr lvl="2"/>
            <a:r>
              <a:t>正文级别 3</a:t>
            </a:r>
          </a:p>
          <a:p>
            <a:pPr lvl="3"/>
            <a:r>
              <a:t>正文级别 4</a:t>
            </a:r>
          </a:p>
          <a:p>
            <a:pPr lvl="4"/>
            <a:r>
              <a:t>正文级别 5</a:t>
            </a:r>
          </a:p>
        </p:txBody>
      </p:sp>
      <p:sp>
        <p:nvSpPr>
          <p:cNvPr id="3" name="标题文本"/>
          <p:cNvSpPr txBox="1"/>
          <p:nvPr>
            <p:ph type="title"/>
          </p:nvPr>
        </p:nvSpPr>
        <p:spPr>
          <a:xfrm>
            <a:off x="1270000" y="635000"/>
            <a:ext cx="104648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4" name="幻灯片编号"/>
          <p:cNvSpPr txBox="1"/>
          <p:nvPr>
            <p:ph type="sldNum" sz="quarter" idx="2"/>
          </p:nvPr>
        </p:nvSpPr>
        <p:spPr>
          <a:xfrm>
            <a:off x="6337299" y="9296399"/>
            <a:ext cx="323479" cy="4572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j-lt"/>
          <a:ea typeface="+mj-ea"/>
          <a:cs typeface="+mj-cs"/>
          <a:sym typeface="Yuanti SC Regular"/>
        </a:defRPr>
      </a:lvl1pPr>
      <a:lvl2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j-lt"/>
          <a:ea typeface="+mj-ea"/>
          <a:cs typeface="+mj-cs"/>
          <a:sym typeface="Yuanti SC Regular"/>
        </a:defRPr>
      </a:lvl2pPr>
      <a:lvl3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j-lt"/>
          <a:ea typeface="+mj-ea"/>
          <a:cs typeface="+mj-cs"/>
          <a:sym typeface="Yuanti SC Regular"/>
        </a:defRPr>
      </a:lvl3pPr>
      <a:lvl4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j-lt"/>
          <a:ea typeface="+mj-ea"/>
          <a:cs typeface="+mj-cs"/>
          <a:sym typeface="Yuanti SC Regular"/>
        </a:defRPr>
      </a:lvl4pPr>
      <a:lvl5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j-lt"/>
          <a:ea typeface="+mj-ea"/>
          <a:cs typeface="+mj-cs"/>
          <a:sym typeface="Yuanti SC Regular"/>
        </a:defRPr>
      </a:lvl5pPr>
      <a:lvl6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j-lt"/>
          <a:ea typeface="+mj-ea"/>
          <a:cs typeface="+mj-cs"/>
          <a:sym typeface="Yuanti SC Regular"/>
        </a:defRPr>
      </a:lvl6pPr>
      <a:lvl7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j-lt"/>
          <a:ea typeface="+mj-ea"/>
          <a:cs typeface="+mj-cs"/>
          <a:sym typeface="Yuanti SC Regular"/>
        </a:defRPr>
      </a:lvl7pPr>
      <a:lvl8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j-lt"/>
          <a:ea typeface="+mj-ea"/>
          <a:cs typeface="+mj-cs"/>
          <a:sym typeface="Yuanti SC Regular"/>
        </a:defRPr>
      </a:lvl8pPr>
      <a:lvl9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j-lt"/>
          <a:ea typeface="+mj-ea"/>
          <a:cs typeface="+mj-cs"/>
          <a:sym typeface="Yuanti SC Regular"/>
        </a:defRPr>
      </a:lvl9pPr>
    </p:titleStyle>
    <p:bodyStyle>
      <a:lvl1pPr marL="4699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1pPr>
      <a:lvl2pPr marL="9398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2pPr>
      <a:lvl3pPr marL="14097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3pPr>
      <a:lvl4pPr marL="18796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4pPr>
      <a:lvl5pPr marL="23495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5pPr>
      <a:lvl6pPr marL="28194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6pPr>
      <a:lvl7pPr marL="32893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7pPr>
      <a:lvl8pPr marL="37592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8pPr>
      <a:lvl9pPr marL="42291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程序是怎么运行的"/>
          <p:cNvSpPr txBox="1"/>
          <p:nvPr>
            <p:ph type="ctrTitle"/>
          </p:nvPr>
        </p:nvSpPr>
        <p:spPr>
          <a:prstGeom prst="rect">
            <a:avLst/>
          </a:prstGeom>
        </p:spPr>
        <p:txBody>
          <a:bodyPr/>
          <a:lstStyle/>
          <a:p>
            <a:pPr lvl="4" algn="ctr"/>
            <a:r>
              <a:t>程序是怎么运行的</a:t>
            </a:r>
          </a:p>
        </p:txBody>
      </p:sp>
      <p:sp>
        <p:nvSpPr>
          <p:cNvPr id="120" name="矢泽久雄"/>
          <p:cNvSpPr txBox="1"/>
          <p:nvPr>
            <p:ph type="subTitle" sz="quarter" idx="1"/>
          </p:nvPr>
        </p:nvSpPr>
        <p:spPr>
          <a:prstGeom prst="rect">
            <a:avLst/>
          </a:prstGeom>
        </p:spPr>
        <p:txBody>
          <a:bodyPr/>
          <a:lstStyle/>
          <a:p>
            <a:pPr/>
            <a:r>
              <a:t>矢泽久雄</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函数的调用机制"/>
          <p:cNvSpPr txBox="1"/>
          <p:nvPr>
            <p:ph type="title"/>
          </p:nvPr>
        </p:nvSpPr>
        <p:spPr>
          <a:prstGeom prst="rect">
            <a:avLst/>
          </a:prstGeom>
        </p:spPr>
        <p:txBody>
          <a:bodyPr/>
          <a:lstStyle/>
          <a:p>
            <a:pPr/>
            <a:r>
              <a:t>函数的调用机制</a:t>
            </a:r>
          </a:p>
        </p:txBody>
      </p:sp>
      <p:sp>
        <p:nvSpPr>
          <p:cNvPr id="198" name="函数调用处理也是通过把程序计数器的值设定成函数的存储地址来实现的。…"/>
          <p:cNvSpPr txBox="1"/>
          <p:nvPr>
            <p:ph type="body" idx="1"/>
          </p:nvPr>
        </p:nvSpPr>
        <p:spPr>
          <a:prstGeom prst="rect">
            <a:avLst/>
          </a:prstGeom>
        </p:spPr>
        <p:txBody>
          <a:bodyPr/>
          <a:lstStyle/>
          <a:p>
            <a:pPr marL="286638" indent="-286638" defTabSz="495808">
              <a:spcBef>
                <a:spcPts val="1800"/>
              </a:spcBef>
              <a:buBlip>
                <a:blip r:embed="rId2"/>
              </a:buBlip>
              <a:defRPr sz="2318"/>
            </a:pPr>
            <a:r>
              <a:t>函数调用处理也是通过把程序计数器的值设定成函数的存储地址来实现的。</a:t>
            </a:r>
          </a:p>
          <a:p>
            <a:pPr marL="286638" indent="-286638" defTabSz="495808">
              <a:spcBef>
                <a:spcPts val="1800"/>
              </a:spcBef>
              <a:buBlip>
                <a:blip r:embed="rId2"/>
              </a:buBlip>
              <a:defRPr sz="2318"/>
            </a:pPr>
            <a:r>
              <a:t>函数的调用需要在完成函数内部的处理后，处理流程再返回到函数的调用点（函数调用指令的下一个地址）</a:t>
            </a:r>
          </a:p>
          <a:p>
            <a:pPr marL="286638" indent="-286638" defTabSz="495808">
              <a:spcBef>
                <a:spcPts val="1800"/>
              </a:spcBef>
              <a:buBlip>
                <a:blip r:embed="rId2"/>
              </a:buBlip>
              <a:defRPr sz="2318"/>
            </a:pPr>
            <a:r>
              <a:t>函数语法：y=f(x),x是参数，y是返回值，f是函数名，执行函数的功能就是函数调用</a:t>
            </a:r>
          </a:p>
          <a:p>
            <a:pPr marL="286638" indent="-286638" defTabSz="495808">
              <a:spcBef>
                <a:spcPts val="1800"/>
              </a:spcBef>
              <a:buBlip>
                <a:blip r:embed="rId2"/>
              </a:buBlip>
              <a:defRPr sz="2318"/>
            </a:pPr>
            <a:r>
              <a:t>函数调用使用命令：Call和return指令</a:t>
            </a:r>
          </a:p>
          <a:p>
            <a:pPr marL="286638" indent="-286638" defTabSz="495808">
              <a:spcBef>
                <a:spcPts val="1800"/>
              </a:spcBef>
              <a:buBlip>
                <a:blip r:embed="rId2"/>
              </a:buBlip>
              <a:defRPr sz="2318"/>
            </a:pPr>
            <a:r>
              <a:t>Call指令会把调用函数后要执行的指令地址存储在名为栈的主存内，函数处理完毕后，在通过函数的出口来执行return的命令。return命令的功能是把保存在栈中的地址设定到程序计数器中</a:t>
            </a:r>
          </a:p>
          <a:p>
            <a:pPr marL="286638" indent="-286638" defTabSz="495808">
              <a:spcBef>
                <a:spcPts val="1800"/>
              </a:spcBef>
              <a:buBlip>
                <a:blip r:embed="rId2"/>
              </a:buBlip>
              <a:defRPr sz="2318"/>
            </a:pPr>
            <a:r>
              <a:t>栈（stack)表示不断地存储各种数据的内存区域</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对程序员来说CPU是什么"/>
          <p:cNvSpPr txBox="1"/>
          <p:nvPr>
            <p:ph type="title"/>
          </p:nvPr>
        </p:nvSpPr>
        <p:spPr>
          <a:prstGeom prst="rect">
            <a:avLst/>
          </a:prstGeom>
        </p:spPr>
        <p:txBody>
          <a:bodyPr/>
          <a:lstStyle/>
          <a:p>
            <a:pPr/>
            <a:r>
              <a:t>对程序员来说CPU是什么</a:t>
            </a:r>
          </a:p>
        </p:txBody>
      </p:sp>
      <p:sp>
        <p:nvSpPr>
          <p:cNvPr id="123" name="程序是指令和数据的集合…"/>
          <p:cNvSpPr txBox="1"/>
          <p:nvPr>
            <p:ph type="body" idx="1"/>
          </p:nvPr>
        </p:nvSpPr>
        <p:spPr>
          <a:prstGeom prst="rect">
            <a:avLst/>
          </a:prstGeom>
        </p:spPr>
        <p:txBody>
          <a:bodyPr/>
          <a:lstStyle/>
          <a:p>
            <a:pPr>
              <a:buBlip>
                <a:blip r:embed="rId2"/>
              </a:buBlip>
            </a:pPr>
            <a:r>
              <a:t>程序是指令和数据的集合</a:t>
            </a:r>
          </a:p>
          <a:p>
            <a:pPr>
              <a:buBlip>
                <a:blip r:embed="rId2"/>
              </a:buBlip>
            </a:pPr>
            <a:r>
              <a:t>二进制语言是机器语言</a:t>
            </a:r>
          </a:p>
          <a:p>
            <a:pPr>
              <a:buBlip>
                <a:blip r:embed="rId2"/>
              </a:buBlip>
            </a:pPr>
            <a:r>
              <a:t>正在运行的程序存储在内存中</a:t>
            </a:r>
          </a:p>
          <a:p>
            <a:pPr>
              <a:buBlip>
                <a:blip r:embed="rId2"/>
              </a:buBlip>
            </a:pPr>
            <a:r>
              <a:t>数据和指令的存储空间标识叫内存地址</a:t>
            </a:r>
          </a:p>
          <a:p>
            <a:pPr>
              <a:buBlip>
                <a:blip r:embed="rId2"/>
              </a:buBlip>
            </a:pPr>
            <a:r>
              <a:t>负责程序解释和运行的是CPU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CPU"/>
          <p:cNvSpPr txBox="1"/>
          <p:nvPr>
            <p:ph type="title"/>
          </p:nvPr>
        </p:nvSpPr>
        <p:spPr>
          <a:prstGeom prst="rect">
            <a:avLst/>
          </a:prstGeom>
        </p:spPr>
        <p:txBody>
          <a:bodyPr/>
          <a:lstStyle/>
          <a:p>
            <a:pPr/>
            <a:r>
              <a:t>CPU</a:t>
            </a:r>
          </a:p>
        </p:txBody>
      </p:sp>
      <p:sp>
        <p:nvSpPr>
          <p:cNvPr id="126" name="CPU硬件组成，由数百亿个晶体管构成，电子部件成为IC…"/>
          <p:cNvSpPr txBox="1"/>
          <p:nvPr>
            <p:ph type="body" idx="1"/>
          </p:nvPr>
        </p:nvSpPr>
        <p:spPr>
          <a:prstGeom prst="rect">
            <a:avLst/>
          </a:prstGeom>
        </p:spPr>
        <p:txBody>
          <a:bodyPr/>
          <a:lstStyle/>
          <a:p>
            <a:pPr marL="343027" indent="-343027" defTabSz="426466">
              <a:spcBef>
                <a:spcPts val="2100"/>
              </a:spcBef>
              <a:buBlip>
                <a:blip r:embed="rId2"/>
              </a:buBlip>
              <a:defRPr sz="2774"/>
            </a:pPr>
            <a:r>
              <a:t>CPU硬件组成，由</a:t>
            </a:r>
            <a:r>
              <a:rPr>
                <a:solidFill>
                  <a:schemeClr val="accent5"/>
                </a:solidFill>
              </a:rPr>
              <a:t>数百亿个晶体管</a:t>
            </a:r>
            <a:r>
              <a:t>构成，电子部件成为IC</a:t>
            </a:r>
          </a:p>
          <a:p>
            <a:pPr marL="343027" indent="-343027" defTabSz="426466">
              <a:spcBef>
                <a:spcPts val="2100"/>
              </a:spcBef>
              <a:buBlip>
                <a:blip r:embed="rId2"/>
              </a:buBlip>
              <a:defRPr sz="2774"/>
            </a:pPr>
            <a:r>
              <a:t>软件构成，由</a:t>
            </a:r>
            <a:r>
              <a:rPr>
                <a:solidFill>
                  <a:schemeClr val="accent5"/>
                </a:solidFill>
              </a:rPr>
              <a:t>寄存器</a:t>
            </a:r>
            <a:r>
              <a:t>·</a:t>
            </a:r>
            <a:r>
              <a:rPr>
                <a:solidFill>
                  <a:schemeClr val="accent5"/>
                </a:solidFill>
              </a:rPr>
              <a:t>控制器</a:t>
            </a:r>
            <a:r>
              <a:t>·</a:t>
            </a:r>
            <a:r>
              <a:rPr>
                <a:solidFill>
                  <a:schemeClr val="accent5"/>
                </a:solidFill>
              </a:rPr>
              <a:t>运算器</a:t>
            </a:r>
            <a:r>
              <a:t>·和</a:t>
            </a:r>
            <a:r>
              <a:rPr>
                <a:solidFill>
                  <a:schemeClr val="accent5"/>
                </a:solidFill>
              </a:rPr>
              <a:t>时钟</a:t>
            </a:r>
            <a:r>
              <a:t>四个部分组成，各部分电流信号相互流通。</a:t>
            </a:r>
          </a:p>
          <a:p>
            <a:pPr marL="343027" indent="-343027" defTabSz="426466">
              <a:spcBef>
                <a:spcPts val="2100"/>
              </a:spcBef>
              <a:buBlip>
                <a:blip r:embed="rId2"/>
              </a:buBlip>
              <a:defRPr sz="2774"/>
            </a:pPr>
            <a:r>
              <a:t>寄存器用来暂存指令·数据等处理对象，内存的一种。</a:t>
            </a:r>
          </a:p>
          <a:p>
            <a:pPr marL="343027" indent="-343027" defTabSz="426466">
              <a:spcBef>
                <a:spcPts val="2100"/>
              </a:spcBef>
              <a:buBlip>
                <a:blip r:embed="rId2"/>
              </a:buBlip>
              <a:defRPr sz="2774"/>
            </a:pPr>
            <a:r>
              <a:t>控制器负责吧内存上的指令·数据等读入寄存器，并根据指令执行结果来控制整个计算机。</a:t>
            </a:r>
          </a:p>
          <a:p>
            <a:pPr marL="343027" indent="-343027" defTabSz="426466">
              <a:spcBef>
                <a:spcPts val="2100"/>
              </a:spcBef>
              <a:buBlip>
                <a:blip r:embed="rId2"/>
              </a:buBlip>
              <a:defRPr sz="2774"/>
            </a:pPr>
            <a:r>
              <a:t>运算器负责运算从内存读入寄存器的数据。</a:t>
            </a:r>
          </a:p>
          <a:p>
            <a:pPr marL="343027" indent="-343027" defTabSz="426466">
              <a:spcBef>
                <a:spcPts val="2100"/>
              </a:spcBef>
              <a:buBlip>
                <a:blip r:embed="rId2"/>
              </a:buBlip>
              <a:defRPr sz="2774"/>
            </a:pPr>
            <a:r>
              <a:t>时钟负责发出CPU开始计时的时钟信号（</a:t>
            </a:r>
            <a:r>
              <a:rPr>
                <a:solidFill>
                  <a:schemeClr val="accent5"/>
                </a:solidFill>
              </a:rPr>
              <a:t>1GHz=10亿次/秒</a:t>
            </a: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内存"/>
          <p:cNvSpPr txBox="1"/>
          <p:nvPr>
            <p:ph type="title"/>
          </p:nvPr>
        </p:nvSpPr>
        <p:spPr>
          <a:prstGeom prst="rect">
            <a:avLst/>
          </a:prstGeom>
        </p:spPr>
        <p:txBody>
          <a:bodyPr/>
          <a:lstStyle/>
          <a:p>
            <a:pPr/>
            <a:r>
              <a:t>内存</a:t>
            </a:r>
          </a:p>
        </p:txBody>
      </p:sp>
      <p:sp>
        <p:nvSpPr>
          <p:cNvPr id="129" name="内存指的是计算机的主存储器，简称主存。…"/>
          <p:cNvSpPr txBox="1"/>
          <p:nvPr>
            <p:ph type="body" idx="1"/>
          </p:nvPr>
        </p:nvSpPr>
        <p:spPr>
          <a:prstGeom prst="rect">
            <a:avLst/>
          </a:prstGeom>
        </p:spPr>
        <p:txBody>
          <a:bodyPr/>
          <a:lstStyle/>
          <a:p>
            <a:pPr marL="352425" indent="-352425" defTabSz="438150">
              <a:spcBef>
                <a:spcPts val="2200"/>
              </a:spcBef>
              <a:buBlip>
                <a:blip r:embed="rId2"/>
              </a:buBlip>
              <a:defRPr sz="2850"/>
            </a:pPr>
            <a:r>
              <a:t>内存指的是计算机的主存储器，简称主存。</a:t>
            </a:r>
          </a:p>
          <a:p>
            <a:pPr marL="352425" indent="-352425" defTabSz="438150">
              <a:spcBef>
                <a:spcPts val="2200"/>
              </a:spcBef>
              <a:buBlip>
                <a:blip r:embed="rId2"/>
              </a:buBlip>
              <a:defRPr sz="2850"/>
            </a:pPr>
            <a:r>
              <a:t>存储指令和数据，可以读写，每个字节表示二进制的8位，且每个字节都带有一个地址编号，CPU通过该地址读取和写入主存中的指令和数据，主存中的数据随着计算机的关机自动清除。（记得保存，一旦死机，从头再来）</a:t>
            </a:r>
          </a:p>
          <a:p>
            <a:pPr marL="352425" indent="-352425" defTabSz="438150">
              <a:spcBef>
                <a:spcPts val="2200"/>
              </a:spcBef>
              <a:buBlip>
                <a:blip r:embed="rId2"/>
              </a:buBlip>
              <a:defRPr sz="2850"/>
            </a:pPr>
            <a:r>
              <a:t>程序运行流程，程序启动，根据时钟信号，</a:t>
            </a:r>
            <a:r>
              <a:rPr>
                <a:solidFill>
                  <a:schemeClr val="accent5"/>
                </a:solidFill>
              </a:rPr>
              <a:t>控制器</a:t>
            </a:r>
            <a:r>
              <a:t>从内存读取指令和数据，对这些指令加以解释和运行，</a:t>
            </a:r>
            <a:r>
              <a:rPr>
                <a:solidFill>
                  <a:schemeClr val="accent5"/>
                </a:solidFill>
              </a:rPr>
              <a:t>运算器</a:t>
            </a:r>
            <a:r>
              <a:rPr>
                <a:solidFill>
                  <a:schemeClr val="accent6">
                    <a:hueOff val="151085"/>
                    <a:satOff val="19678"/>
                    <a:lumOff val="-43058"/>
                  </a:schemeClr>
                </a:solidFill>
              </a:rPr>
              <a:t>就会对数据进行运算，</a:t>
            </a:r>
            <a:r>
              <a:rPr>
                <a:solidFill>
                  <a:schemeClr val="accent5"/>
                </a:solidFill>
              </a:rPr>
              <a:t>控制器</a:t>
            </a:r>
            <a:r>
              <a:rPr>
                <a:solidFill>
                  <a:schemeClr val="accent6">
                    <a:hueOff val="151085"/>
                    <a:satOff val="19678"/>
                    <a:lumOff val="-43058"/>
                  </a:schemeClr>
                </a:solidFill>
              </a:rPr>
              <a:t>根据运算结果来控制计算机。</a:t>
            </a:r>
            <a:endParaRPr>
              <a:solidFill>
                <a:schemeClr val="accent6">
                  <a:hueOff val="151085"/>
                  <a:satOff val="19678"/>
                  <a:lumOff val="-43058"/>
                </a:schemeClr>
              </a:solidFill>
            </a:endParaRPr>
          </a:p>
          <a:p>
            <a:pPr marL="352425" indent="-352425" defTabSz="438150">
              <a:spcBef>
                <a:spcPts val="2200"/>
              </a:spcBef>
              <a:buBlip>
                <a:blip r:embed="rId2"/>
              </a:buBlip>
              <a:defRPr sz="2850">
                <a:solidFill>
                  <a:schemeClr val="accent6">
                    <a:hueOff val="151085"/>
                    <a:satOff val="19678"/>
                    <a:lumOff val="-43058"/>
                  </a:schemeClr>
                </a:solidFill>
              </a:defRPr>
            </a:pPr>
            <a:r>
              <a:rPr>
                <a:solidFill>
                  <a:schemeClr val="accent5"/>
                </a:solidFill>
              </a:rPr>
              <a:t>控制器</a:t>
            </a:r>
            <a:r>
              <a:t>主要是数据的输入输出的时机控制</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CPU是寄存器的集合体"/>
          <p:cNvSpPr txBox="1"/>
          <p:nvPr>
            <p:ph type="title"/>
          </p:nvPr>
        </p:nvSpPr>
        <p:spPr>
          <a:xfrm>
            <a:off x="1282700" y="635000"/>
            <a:ext cx="10464800" cy="2108200"/>
          </a:xfrm>
          <a:prstGeom prst="rect">
            <a:avLst/>
          </a:prstGeom>
        </p:spPr>
        <p:txBody>
          <a:bodyPr/>
          <a:lstStyle/>
          <a:p>
            <a:pPr/>
            <a:r>
              <a:t>CPU是寄存器的集合体</a:t>
            </a:r>
          </a:p>
        </p:txBody>
      </p:sp>
      <p:sp>
        <p:nvSpPr>
          <p:cNvPr id="132" name="程序是把寄存器作为对象来描述的…"/>
          <p:cNvSpPr txBox="1"/>
          <p:nvPr>
            <p:ph type="body" idx="1"/>
          </p:nvPr>
        </p:nvSpPr>
        <p:spPr>
          <a:xfrm>
            <a:off x="1270000" y="2819400"/>
            <a:ext cx="10464800" cy="5969670"/>
          </a:xfrm>
          <a:prstGeom prst="rect">
            <a:avLst/>
          </a:prstGeom>
        </p:spPr>
        <p:txBody>
          <a:bodyPr/>
          <a:lstStyle/>
          <a:p>
            <a:pPr marL="343027" indent="-343027" defTabSz="426466">
              <a:spcBef>
                <a:spcPts val="2100"/>
              </a:spcBef>
              <a:buBlip>
                <a:blip r:embed="rId2"/>
              </a:buBlip>
              <a:defRPr sz="2774"/>
            </a:pPr>
            <a:r>
              <a:t>程序是把寄存器作为对象来描述的</a:t>
            </a:r>
          </a:p>
          <a:p>
            <a:pPr marL="343027" indent="-343027" defTabSz="426466">
              <a:spcBef>
                <a:spcPts val="2100"/>
              </a:spcBef>
              <a:buBlip>
                <a:blip r:embed="rId2"/>
              </a:buBlip>
              <a:defRPr sz="2774"/>
            </a:pPr>
            <a:r>
              <a:t>将手工汇编的语言转化成机器语言的过程称为汇编</a:t>
            </a:r>
          </a:p>
          <a:p>
            <a:pPr marL="343027" indent="-343027" defTabSz="426466">
              <a:spcBef>
                <a:spcPts val="2100"/>
              </a:spcBef>
              <a:buBlip>
                <a:blip r:embed="rId2"/>
              </a:buBlip>
              <a:defRPr sz="2774"/>
            </a:pPr>
            <a:r>
              <a:t>用于转化的程序称为编译器</a:t>
            </a:r>
          </a:p>
          <a:p>
            <a:pPr marL="343027" indent="-343027" defTabSz="426466">
              <a:spcBef>
                <a:spcPts val="2100"/>
              </a:spcBef>
              <a:buBlip>
                <a:blip r:embed="rId2"/>
              </a:buBlip>
              <a:defRPr sz="2774"/>
            </a:pPr>
            <a:r>
              <a:t>使用高级语言（即人理解的语言）编写的程序会在编译后转化成机器语言，然后通过CPU内部的寄存器来处理。</a:t>
            </a:r>
          </a:p>
          <a:p>
            <a:pPr marL="343027" indent="-343027" defTabSz="426466">
              <a:spcBef>
                <a:spcPts val="2100"/>
              </a:spcBef>
              <a:buBlip>
                <a:blip r:embed="rId2"/>
              </a:buBlip>
              <a:defRPr sz="2774"/>
            </a:pPr>
          </a:p>
          <a:p>
            <a:pPr marL="343027" indent="-343027" defTabSz="426466">
              <a:spcBef>
                <a:spcPts val="2100"/>
              </a:spcBef>
              <a:buBlip>
                <a:blip r:embed="rId2"/>
              </a:buBlip>
              <a:defRPr sz="2774"/>
            </a:pPr>
          </a:p>
        </p:txBody>
      </p:sp>
      <p:sp>
        <p:nvSpPr>
          <p:cNvPr id="133" name="控制器"/>
          <p:cNvSpPr/>
          <p:nvPr/>
        </p:nvSpPr>
        <p:spPr>
          <a:xfrm>
            <a:off x="5372100" y="6275139"/>
            <a:ext cx="1270000" cy="544761"/>
          </a:xfrm>
          <a:prstGeom prst="rect">
            <a:avLst/>
          </a:prstGeom>
          <a:blipFill>
            <a:blip r:embed="rId3"/>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lgn="l">
              <a:spcBef>
                <a:spcPts val="3000"/>
              </a:spcBef>
              <a:defRPr sz="2000"/>
            </a:lvl1pPr>
          </a:lstStyle>
          <a:p>
            <a:pPr/>
            <a:r>
              <a:t>   控制器</a:t>
            </a:r>
          </a:p>
        </p:txBody>
      </p:sp>
      <p:sp>
        <p:nvSpPr>
          <p:cNvPr id="134" name="寄存器1"/>
          <p:cNvSpPr/>
          <p:nvPr/>
        </p:nvSpPr>
        <p:spPr>
          <a:xfrm>
            <a:off x="7264400" y="6275139"/>
            <a:ext cx="1270000" cy="544761"/>
          </a:xfrm>
          <a:prstGeom prst="rect">
            <a:avLst/>
          </a:prstGeom>
          <a:blipFill>
            <a:blip r:embed="rId4"/>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lgn="l">
              <a:spcBef>
                <a:spcPts val="3000"/>
              </a:spcBef>
              <a:defRPr sz="2000"/>
            </a:lvl1pPr>
          </a:lstStyle>
          <a:p>
            <a:pPr/>
            <a:r>
              <a:t>   寄存器1</a:t>
            </a:r>
          </a:p>
        </p:txBody>
      </p:sp>
      <p:sp>
        <p:nvSpPr>
          <p:cNvPr id="135" name="运算器"/>
          <p:cNvSpPr/>
          <p:nvPr/>
        </p:nvSpPr>
        <p:spPr>
          <a:xfrm>
            <a:off x="5372100" y="7253039"/>
            <a:ext cx="1270000" cy="544761"/>
          </a:xfrm>
          <a:prstGeom prst="rect">
            <a:avLst/>
          </a:prstGeom>
          <a:blipFill>
            <a:blip r:embed="rId5"/>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lgn="l">
              <a:spcBef>
                <a:spcPts val="3000"/>
              </a:spcBef>
              <a:defRPr sz="2000"/>
            </a:lvl1pPr>
          </a:lstStyle>
          <a:p>
            <a:pPr/>
            <a:r>
              <a:t>   运算器</a:t>
            </a:r>
          </a:p>
        </p:txBody>
      </p:sp>
      <p:sp>
        <p:nvSpPr>
          <p:cNvPr id="136" name="寄存器2"/>
          <p:cNvSpPr/>
          <p:nvPr/>
        </p:nvSpPr>
        <p:spPr>
          <a:xfrm>
            <a:off x="7264400" y="7253039"/>
            <a:ext cx="1270000" cy="544761"/>
          </a:xfrm>
          <a:prstGeom prst="rect">
            <a:avLst/>
          </a:prstGeom>
          <a:blipFill>
            <a:blip r:embed="rId6"/>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lgn="l">
              <a:spcBef>
                <a:spcPts val="3000"/>
              </a:spcBef>
              <a:defRPr sz="2000"/>
            </a:lvl1pPr>
          </a:lstStyle>
          <a:p>
            <a:pPr/>
            <a:r>
              <a:t>   寄存器2</a:t>
            </a:r>
          </a:p>
        </p:txBody>
      </p:sp>
      <p:sp>
        <p:nvSpPr>
          <p:cNvPr id="137" name="控制器"/>
          <p:cNvSpPr/>
          <p:nvPr/>
        </p:nvSpPr>
        <p:spPr>
          <a:xfrm>
            <a:off x="5372100" y="8040439"/>
            <a:ext cx="1270000" cy="544761"/>
          </a:xfrm>
          <a:prstGeom prst="rect">
            <a:avLst/>
          </a:prstGeom>
          <a:blipFill>
            <a:blip r:embed="rId7"/>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lgn="l">
              <a:spcBef>
                <a:spcPts val="3000"/>
              </a:spcBef>
              <a:defRPr sz="2000"/>
            </a:lvl1pPr>
          </a:lstStyle>
          <a:p>
            <a:pPr/>
            <a:r>
              <a:t>   控制器</a:t>
            </a:r>
          </a:p>
        </p:txBody>
      </p:sp>
      <p:sp>
        <p:nvSpPr>
          <p:cNvPr id="138" name="寄存器n"/>
          <p:cNvSpPr/>
          <p:nvPr/>
        </p:nvSpPr>
        <p:spPr>
          <a:xfrm>
            <a:off x="7264400" y="8611939"/>
            <a:ext cx="1270000" cy="544761"/>
          </a:xfrm>
          <a:prstGeom prst="rect">
            <a:avLst/>
          </a:prstGeom>
          <a:blipFill>
            <a:blip r:embed="rId8"/>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lgn="l">
              <a:spcBef>
                <a:spcPts val="3000"/>
              </a:spcBef>
              <a:defRPr sz="2000"/>
            </a:lvl1pPr>
          </a:lstStyle>
          <a:p>
            <a:pPr/>
            <a:r>
              <a:t>   寄存器n</a:t>
            </a:r>
          </a:p>
        </p:txBody>
      </p:sp>
      <p:sp>
        <p:nvSpPr>
          <p:cNvPr id="139" name="线条"/>
          <p:cNvSpPr/>
          <p:nvPr/>
        </p:nvSpPr>
        <p:spPr>
          <a:xfrm>
            <a:off x="6620315" y="6547519"/>
            <a:ext cx="665021" cy="1"/>
          </a:xfrm>
          <a:prstGeom prst="line">
            <a:avLst/>
          </a:prstGeom>
          <a:ln w="38100">
            <a:solidFill>
              <a:srgbClr val="3E231A"/>
            </a:solidFill>
            <a:miter lim="400000"/>
          </a:ln>
        </p:spPr>
        <p:txBody>
          <a:bodyPr lIns="50800" tIns="50800" rIns="50800" bIns="50800" anchor="ctr"/>
          <a:lstStyle/>
          <a:p>
            <a:pPr>
              <a:defRPr sz="3000"/>
            </a:pPr>
          </a:p>
        </p:txBody>
      </p:sp>
      <p:sp>
        <p:nvSpPr>
          <p:cNvPr id="140" name="线条"/>
          <p:cNvSpPr/>
          <p:nvPr/>
        </p:nvSpPr>
        <p:spPr>
          <a:xfrm>
            <a:off x="6620315" y="7525419"/>
            <a:ext cx="665021" cy="1"/>
          </a:xfrm>
          <a:prstGeom prst="line">
            <a:avLst/>
          </a:prstGeom>
          <a:ln w="38100">
            <a:solidFill>
              <a:srgbClr val="3E231A"/>
            </a:solidFill>
            <a:miter lim="400000"/>
          </a:ln>
        </p:spPr>
        <p:txBody>
          <a:bodyPr lIns="50800" tIns="50800" rIns="50800" bIns="50800" anchor="ctr"/>
          <a:lstStyle/>
          <a:p>
            <a:pPr>
              <a:defRPr sz="3000"/>
            </a:pPr>
          </a:p>
        </p:txBody>
      </p:sp>
      <p:sp>
        <p:nvSpPr>
          <p:cNvPr id="141" name="线条"/>
          <p:cNvSpPr/>
          <p:nvPr/>
        </p:nvSpPr>
        <p:spPr>
          <a:xfrm>
            <a:off x="6620315" y="8312819"/>
            <a:ext cx="665021" cy="1"/>
          </a:xfrm>
          <a:prstGeom prst="line">
            <a:avLst/>
          </a:prstGeom>
          <a:ln w="38100">
            <a:solidFill>
              <a:srgbClr val="3E231A"/>
            </a:solidFill>
            <a:miter lim="400000"/>
          </a:ln>
        </p:spPr>
        <p:txBody>
          <a:bodyPr lIns="50800" tIns="50800" rIns="50800" bIns="50800" anchor="ctr"/>
          <a:lstStyle/>
          <a:p>
            <a:pPr>
              <a:defRPr sz="3000"/>
            </a:pPr>
          </a:p>
        </p:txBody>
      </p:sp>
      <p:sp>
        <p:nvSpPr>
          <p:cNvPr id="142" name="….."/>
          <p:cNvSpPr txBox="1"/>
          <p:nvPr/>
        </p:nvSpPr>
        <p:spPr>
          <a:xfrm>
            <a:off x="7486178" y="7797800"/>
            <a:ext cx="82644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43" name="线条"/>
          <p:cNvSpPr/>
          <p:nvPr/>
        </p:nvSpPr>
        <p:spPr>
          <a:xfrm>
            <a:off x="6946652" y="6558585"/>
            <a:ext cx="1" cy="2352822"/>
          </a:xfrm>
          <a:prstGeom prst="line">
            <a:avLst/>
          </a:prstGeom>
          <a:ln w="38100">
            <a:solidFill>
              <a:srgbClr val="3E231A"/>
            </a:solidFill>
            <a:miter lim="400000"/>
          </a:ln>
        </p:spPr>
        <p:txBody>
          <a:bodyPr lIns="50800" tIns="50800" rIns="50800" bIns="50800" anchor="ctr"/>
          <a:lstStyle/>
          <a:p>
            <a:pPr>
              <a:defRPr sz="3000"/>
            </a:pPr>
          </a:p>
        </p:txBody>
      </p:sp>
      <p:sp>
        <p:nvSpPr>
          <p:cNvPr id="144" name="线条"/>
          <p:cNvSpPr/>
          <p:nvPr/>
        </p:nvSpPr>
        <p:spPr>
          <a:xfrm>
            <a:off x="6963458" y="8884319"/>
            <a:ext cx="310001" cy="1"/>
          </a:xfrm>
          <a:prstGeom prst="line">
            <a:avLst/>
          </a:prstGeom>
          <a:ln w="38100">
            <a:solidFill>
              <a:srgbClr val="3E231A"/>
            </a:solidFill>
            <a:miter lim="400000"/>
          </a:ln>
        </p:spPr>
        <p:txBody>
          <a:bodyPr lIns="50800" tIns="50800" rIns="50800" bIns="50800" anchor="ctr"/>
          <a:lstStyle/>
          <a:p>
            <a:pPr>
              <a:defRPr sz="3000"/>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寄存器"/>
          <p:cNvSpPr txBox="1"/>
          <p:nvPr>
            <p:ph type="title"/>
          </p:nvPr>
        </p:nvSpPr>
        <p:spPr>
          <a:prstGeom prst="rect">
            <a:avLst/>
          </a:prstGeom>
        </p:spPr>
        <p:txBody>
          <a:bodyPr/>
          <a:lstStyle/>
          <a:p>
            <a:pPr/>
            <a:r>
              <a:t>寄存器</a:t>
            </a:r>
          </a:p>
        </p:txBody>
      </p:sp>
      <p:sp>
        <p:nvSpPr>
          <p:cNvPr id="147" name="寄存器中存储的内容既可以是指令也可以是数据，数据分为用于运算的数据和表示内存地址的数值。数据种类不同，存储的寄存器不同，CPU中每个寄存器的功能都是不同的。…"/>
          <p:cNvSpPr txBox="1"/>
          <p:nvPr>
            <p:ph type="body" idx="1"/>
          </p:nvPr>
        </p:nvSpPr>
        <p:spPr>
          <a:prstGeom prst="rect">
            <a:avLst/>
          </a:prstGeom>
        </p:spPr>
        <p:txBody>
          <a:bodyPr/>
          <a:lstStyle/>
          <a:p>
            <a:pPr marL="244347" indent="-244347" defTabSz="303783">
              <a:spcBef>
                <a:spcPts val="1500"/>
              </a:spcBef>
              <a:buBlip>
                <a:blip r:embed="rId2"/>
              </a:buBlip>
              <a:defRPr sz="1975"/>
            </a:pPr>
            <a:r>
              <a:t>寄存器中存储的内容既可以是指令也可以是数据，数据分为用于运算的数据和表示内存地址的数值。数据种类不同，存储的寄存器不同，CPU中每个寄存器的功能都是不同的。</a:t>
            </a:r>
          </a:p>
          <a:p>
            <a:pPr marL="244347" indent="-244347" defTabSz="303783">
              <a:spcBef>
                <a:spcPts val="1500"/>
              </a:spcBef>
              <a:buBlip>
                <a:blip r:embed="rId2"/>
              </a:buBlip>
              <a:defRPr sz="1975"/>
            </a:pPr>
            <a:r>
              <a:rPr>
                <a:solidFill>
                  <a:schemeClr val="accent5"/>
                </a:solidFill>
              </a:rPr>
              <a:t>累加寄存器</a:t>
            </a:r>
            <a:r>
              <a:t>-存储执行运算的数据和运算后的数据</a:t>
            </a:r>
          </a:p>
          <a:p>
            <a:pPr marL="244347" indent="-244347" defTabSz="303783">
              <a:spcBef>
                <a:spcPts val="1500"/>
              </a:spcBef>
              <a:buBlip>
                <a:blip r:embed="rId2"/>
              </a:buBlip>
              <a:defRPr sz="1975"/>
            </a:pPr>
            <a:r>
              <a:rPr>
                <a:solidFill>
                  <a:schemeClr val="accent5"/>
                </a:solidFill>
              </a:rPr>
              <a:t>标志寄存器</a:t>
            </a:r>
            <a:r>
              <a:t>-存储运算处理后的CPU状态</a:t>
            </a:r>
          </a:p>
          <a:p>
            <a:pPr marL="244347" indent="-244347" defTabSz="303783">
              <a:spcBef>
                <a:spcPts val="1500"/>
              </a:spcBef>
              <a:buBlip>
                <a:blip r:embed="rId2"/>
              </a:buBlip>
              <a:defRPr sz="1975"/>
            </a:pPr>
            <a:r>
              <a:rPr>
                <a:solidFill>
                  <a:schemeClr val="accent5"/>
                </a:solidFill>
              </a:rPr>
              <a:t>程序计数器</a:t>
            </a:r>
            <a:r>
              <a:t>-存储下一条指令所在地的地址</a:t>
            </a:r>
          </a:p>
          <a:p>
            <a:pPr marL="244347" indent="-244347" defTabSz="303783">
              <a:spcBef>
                <a:spcPts val="1500"/>
              </a:spcBef>
              <a:buBlip>
                <a:blip r:embed="rId2"/>
              </a:buBlip>
              <a:defRPr sz="1975"/>
            </a:pPr>
            <a:r>
              <a:rPr>
                <a:solidFill>
                  <a:schemeClr val="accent5"/>
                </a:solidFill>
              </a:rPr>
              <a:t>基址寄存器</a:t>
            </a:r>
            <a:r>
              <a:t>-存储数据内存的初始地址</a:t>
            </a:r>
          </a:p>
          <a:p>
            <a:pPr marL="244347" indent="-244347" defTabSz="303783">
              <a:spcBef>
                <a:spcPts val="1500"/>
              </a:spcBef>
              <a:buBlip>
                <a:blip r:embed="rId2"/>
              </a:buBlip>
              <a:defRPr sz="1975"/>
            </a:pPr>
            <a:r>
              <a:rPr>
                <a:solidFill>
                  <a:schemeClr val="accent5"/>
                </a:solidFill>
              </a:rPr>
              <a:t>变址寄存器</a:t>
            </a:r>
            <a:r>
              <a:t>-存储基址寄存器的相对地址</a:t>
            </a:r>
          </a:p>
          <a:p>
            <a:pPr marL="244347" indent="-244347" defTabSz="303783">
              <a:spcBef>
                <a:spcPts val="1500"/>
              </a:spcBef>
              <a:buBlip>
                <a:blip r:embed="rId2"/>
              </a:buBlip>
              <a:defRPr sz="1975"/>
            </a:pPr>
            <a:r>
              <a:rPr>
                <a:solidFill>
                  <a:schemeClr val="accent5"/>
                </a:solidFill>
              </a:rPr>
              <a:t>通用寄存器</a:t>
            </a:r>
            <a:r>
              <a:t>-存储任意数据</a:t>
            </a:r>
          </a:p>
          <a:p>
            <a:pPr marL="244347" indent="-244347" defTabSz="303783">
              <a:spcBef>
                <a:spcPts val="1500"/>
              </a:spcBef>
              <a:buBlip>
                <a:blip r:embed="rId2"/>
              </a:buBlip>
              <a:defRPr sz="1975"/>
            </a:pPr>
            <a:r>
              <a:rPr>
                <a:solidFill>
                  <a:schemeClr val="accent5"/>
                </a:solidFill>
              </a:rPr>
              <a:t>指令寄存器</a:t>
            </a:r>
            <a:r>
              <a:t>-存储指令（CPU内部使用，程序员无法通过程序对该寄存器进行读写操作）</a:t>
            </a:r>
          </a:p>
          <a:p>
            <a:pPr marL="244347" indent="-244347" defTabSz="303783">
              <a:spcBef>
                <a:spcPts val="1500"/>
              </a:spcBef>
              <a:buBlip>
                <a:blip r:embed="rId2"/>
              </a:buBlip>
              <a:defRPr sz="1975"/>
            </a:pPr>
            <a:r>
              <a:rPr>
                <a:solidFill>
                  <a:schemeClr val="accent5"/>
                </a:solidFill>
              </a:rPr>
              <a:t>栈堆服务器</a:t>
            </a:r>
            <a:r>
              <a:t>-存储栈区域的起始地址</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决定程序流程的程序计数器"/>
          <p:cNvSpPr txBox="1"/>
          <p:nvPr>
            <p:ph type="title"/>
          </p:nvPr>
        </p:nvSpPr>
        <p:spPr>
          <a:prstGeom prst="rect">
            <a:avLst/>
          </a:prstGeom>
        </p:spPr>
        <p:txBody>
          <a:bodyPr/>
          <a:lstStyle>
            <a:lvl1pPr defTabSz="549148">
              <a:defRPr sz="6768"/>
            </a:lvl1pPr>
          </a:lstStyle>
          <a:p>
            <a:pPr/>
            <a:r>
              <a:t>决定程序流程的程序计数器</a:t>
            </a:r>
          </a:p>
        </p:txBody>
      </p:sp>
      <p:sp>
        <p:nvSpPr>
          <p:cNvPr id="150" name="用户启动程序，系统会把硬盘中保存的程序复制到内存中…"/>
          <p:cNvSpPr txBox="1"/>
          <p:nvPr>
            <p:ph type="body" idx="1"/>
          </p:nvPr>
        </p:nvSpPr>
        <p:spPr>
          <a:prstGeom prst="rect">
            <a:avLst/>
          </a:prstGeom>
        </p:spPr>
        <p:txBody>
          <a:bodyPr/>
          <a:lstStyle/>
          <a:p>
            <a:pPr marL="380618" indent="-380618" defTabSz="473201">
              <a:spcBef>
                <a:spcPts val="2400"/>
              </a:spcBef>
              <a:buBlip>
                <a:blip r:embed="rId2"/>
              </a:buBlip>
              <a:defRPr sz="3078"/>
            </a:pPr>
            <a:r>
              <a:t> 用户启动程序，系统会把硬盘中保存的程序复制到内存中</a:t>
            </a:r>
          </a:p>
          <a:p>
            <a:pPr marL="380618" indent="-380618" defTabSz="473201">
              <a:spcBef>
                <a:spcPts val="2400"/>
              </a:spcBef>
              <a:buBlip>
                <a:blip r:embed="rId2"/>
              </a:buBlip>
              <a:defRPr sz="3078"/>
            </a:pPr>
            <a:r>
              <a:t>存储指令和数据的内存，是通过地址来划分的</a:t>
            </a:r>
          </a:p>
          <a:p>
            <a:pPr marL="380618" indent="-380618" defTabSz="473201">
              <a:spcBef>
                <a:spcPts val="2400"/>
              </a:spcBef>
              <a:buBlip>
                <a:blip r:embed="rId2"/>
              </a:buBlip>
              <a:defRPr sz="3078"/>
            </a:pPr>
            <a:r>
              <a:t>系统把程序从硬盘复制到内存后，会将程序计数器设定为0100，然后程序便开始运行。CPU每执行一个指令，程序计数器的值就会自动加1。然后，CPU的控制器就会参照程序计数器的数值，从内存中读取命令并执行，</a:t>
            </a:r>
            <a:r>
              <a:rPr>
                <a:solidFill>
                  <a:schemeClr val="accent5"/>
                </a:solidFill>
              </a:rPr>
              <a:t>故程序计数器决定着程序的流程</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条件分支和循环机制"/>
          <p:cNvSpPr txBox="1"/>
          <p:nvPr>
            <p:ph type="title"/>
          </p:nvPr>
        </p:nvSpPr>
        <p:spPr>
          <a:prstGeom prst="rect">
            <a:avLst/>
          </a:prstGeom>
        </p:spPr>
        <p:txBody>
          <a:bodyPr/>
          <a:lstStyle/>
          <a:p>
            <a:pPr lvl="8" algn="ctr"/>
            <a:r>
              <a:t>条件分支和循环机制</a:t>
            </a:r>
          </a:p>
        </p:txBody>
      </p:sp>
      <p:sp>
        <p:nvSpPr>
          <p:cNvPr id="153" name="程序流程的种类分为3种：顺序执行·条件分支·和循环…"/>
          <p:cNvSpPr txBox="1"/>
          <p:nvPr>
            <p:ph type="body" sz="quarter" idx="1"/>
          </p:nvPr>
        </p:nvSpPr>
        <p:spPr>
          <a:xfrm>
            <a:off x="1092200" y="2235200"/>
            <a:ext cx="10464800" cy="1943745"/>
          </a:xfrm>
          <a:prstGeom prst="rect">
            <a:avLst/>
          </a:prstGeom>
        </p:spPr>
        <p:txBody>
          <a:bodyPr/>
          <a:lstStyle/>
          <a:p>
            <a:pPr marL="272541" indent="-272541" defTabSz="338835">
              <a:spcBef>
                <a:spcPts val="1700"/>
              </a:spcBef>
              <a:buBlip>
                <a:blip r:embed="rId2"/>
              </a:buBlip>
              <a:defRPr sz="2204"/>
            </a:pPr>
            <a:r>
              <a:t>程序流程的种类分为3种：顺序执行·条件分支·和循环</a:t>
            </a:r>
          </a:p>
          <a:p>
            <a:pPr marL="272541" indent="-272541" defTabSz="338835">
              <a:spcBef>
                <a:spcPts val="1700"/>
              </a:spcBef>
              <a:buBlip>
                <a:blip r:embed="rId2"/>
              </a:buBlip>
              <a:defRPr sz="2204"/>
            </a:pPr>
            <a:r>
              <a:t>条件分支程序示例 （显示绝对值）</a:t>
            </a:r>
          </a:p>
          <a:p>
            <a:pPr marL="272541" indent="-272541" defTabSz="338835">
              <a:spcBef>
                <a:spcPts val="1700"/>
              </a:spcBef>
              <a:buBlip>
                <a:blip r:embed="rId2"/>
              </a:buBlip>
              <a:defRPr sz="2204"/>
            </a:pPr>
            <a:r>
              <a:t>                                                               </a:t>
            </a:r>
          </a:p>
        </p:txBody>
      </p:sp>
      <p:sp>
        <p:nvSpPr>
          <p:cNvPr id="154" name="0100"/>
          <p:cNvSpPr txBox="1"/>
          <p:nvPr/>
        </p:nvSpPr>
        <p:spPr>
          <a:xfrm>
            <a:off x="2132838" y="4928090"/>
            <a:ext cx="566217" cy="3245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0100</a:t>
            </a:r>
          </a:p>
        </p:txBody>
      </p:sp>
      <p:sp>
        <p:nvSpPr>
          <p:cNvPr id="155" name="0101"/>
          <p:cNvSpPr txBox="1"/>
          <p:nvPr/>
        </p:nvSpPr>
        <p:spPr>
          <a:xfrm>
            <a:off x="2132838" y="5328574"/>
            <a:ext cx="566217" cy="324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0101</a:t>
            </a:r>
          </a:p>
        </p:txBody>
      </p:sp>
      <p:sp>
        <p:nvSpPr>
          <p:cNvPr id="156" name="0102"/>
          <p:cNvSpPr txBox="1"/>
          <p:nvPr/>
        </p:nvSpPr>
        <p:spPr>
          <a:xfrm>
            <a:off x="2132838" y="5760808"/>
            <a:ext cx="566217" cy="324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0102</a:t>
            </a:r>
          </a:p>
        </p:txBody>
      </p:sp>
      <p:sp>
        <p:nvSpPr>
          <p:cNvPr id="157" name="0103"/>
          <p:cNvSpPr txBox="1"/>
          <p:nvPr/>
        </p:nvSpPr>
        <p:spPr>
          <a:xfrm>
            <a:off x="2132838" y="6193041"/>
            <a:ext cx="566217" cy="3245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0103</a:t>
            </a:r>
          </a:p>
        </p:txBody>
      </p:sp>
      <p:sp>
        <p:nvSpPr>
          <p:cNvPr id="158" name="0104"/>
          <p:cNvSpPr txBox="1"/>
          <p:nvPr/>
        </p:nvSpPr>
        <p:spPr>
          <a:xfrm>
            <a:off x="2132838" y="6625275"/>
            <a:ext cx="566217" cy="324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0104</a:t>
            </a:r>
          </a:p>
        </p:txBody>
      </p:sp>
      <p:sp>
        <p:nvSpPr>
          <p:cNvPr id="159" name="0105"/>
          <p:cNvSpPr txBox="1"/>
          <p:nvPr/>
        </p:nvSpPr>
        <p:spPr>
          <a:xfrm>
            <a:off x="2132838" y="7057508"/>
            <a:ext cx="566217" cy="3245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0105</a:t>
            </a:r>
          </a:p>
        </p:txBody>
      </p:sp>
      <p:sp>
        <p:nvSpPr>
          <p:cNvPr id="160" name="程序计数器…"/>
          <p:cNvSpPr txBox="1"/>
          <p:nvPr/>
        </p:nvSpPr>
        <p:spPr>
          <a:xfrm>
            <a:off x="1935095" y="4082164"/>
            <a:ext cx="961703" cy="533401"/>
          </a:xfrm>
          <a:prstGeom prst="rect">
            <a:avLst/>
          </a:prstGeom>
          <a:solidFill>
            <a:srgbClr val="AECBB0"/>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marR="876300" indent="50800">
              <a:defRPr sz="1200">
                <a:solidFill>
                  <a:schemeClr val="accent6">
                    <a:hueOff val="151085"/>
                    <a:satOff val="19678"/>
                    <a:lumOff val="-43058"/>
                  </a:schemeClr>
                </a:solidFill>
              </a:defRPr>
            </a:pPr>
            <a:r>
              <a:t>程序计数器</a:t>
            </a:r>
          </a:p>
          <a:p>
            <a:pPr marR="876300" indent="50800">
              <a:defRPr sz="1200">
                <a:solidFill>
                  <a:schemeClr val="accent6">
                    <a:hueOff val="151085"/>
                    <a:satOff val="19678"/>
                    <a:lumOff val="-43058"/>
                  </a:schemeClr>
                </a:solidFill>
              </a:defRPr>
            </a:pPr>
            <a:r>
              <a:t>数值的变化</a:t>
            </a:r>
          </a:p>
        </p:txBody>
      </p:sp>
      <p:sp>
        <p:nvSpPr>
          <p:cNvPr id="161" name="内存中的内容"/>
          <p:cNvSpPr txBox="1"/>
          <p:nvPr/>
        </p:nvSpPr>
        <p:spPr>
          <a:xfrm>
            <a:off x="5104638" y="4190114"/>
            <a:ext cx="1079501" cy="317501"/>
          </a:xfrm>
          <a:prstGeom prst="rect">
            <a:avLst/>
          </a:prstGeom>
          <a:solidFill>
            <a:srgbClr val="AECBB0"/>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marR="876300" indent="50800">
              <a:defRPr sz="1200">
                <a:solidFill>
                  <a:schemeClr val="accent6">
                    <a:hueOff val="151085"/>
                    <a:satOff val="19678"/>
                    <a:lumOff val="-43058"/>
                  </a:schemeClr>
                </a:solidFill>
              </a:defRPr>
            </a:lvl1pPr>
          </a:lstStyle>
          <a:p>
            <a:pPr/>
            <a:r>
              <a:t>内存中的内容</a:t>
            </a:r>
          </a:p>
        </p:txBody>
      </p:sp>
      <p:sp>
        <p:nvSpPr>
          <p:cNvPr id="162" name="地址"/>
          <p:cNvSpPr txBox="1"/>
          <p:nvPr/>
        </p:nvSpPr>
        <p:spPr>
          <a:xfrm>
            <a:off x="3770676" y="4190114"/>
            <a:ext cx="469901" cy="317501"/>
          </a:xfrm>
          <a:prstGeom prst="rect">
            <a:avLst/>
          </a:prstGeom>
          <a:solidFill>
            <a:srgbClr val="AECBB0"/>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marR="876300" indent="50800">
              <a:defRPr sz="1200">
                <a:solidFill>
                  <a:schemeClr val="accent6">
                    <a:hueOff val="151085"/>
                    <a:satOff val="19678"/>
                    <a:lumOff val="-43058"/>
                  </a:schemeClr>
                </a:solidFill>
              </a:defRPr>
            </a:lvl1pPr>
          </a:lstStyle>
          <a:p>
            <a:pPr/>
            <a:r>
              <a:t>地址</a:t>
            </a:r>
          </a:p>
        </p:txBody>
      </p:sp>
      <p:sp>
        <p:nvSpPr>
          <p:cNvPr id="163" name="线条"/>
          <p:cNvSpPr/>
          <p:nvPr/>
        </p:nvSpPr>
        <p:spPr>
          <a:xfrm>
            <a:off x="3200400" y="4870450"/>
            <a:ext cx="1" cy="813668"/>
          </a:xfrm>
          <a:prstGeom prst="line">
            <a:avLst/>
          </a:prstGeom>
          <a:ln w="25400">
            <a:solidFill>
              <a:srgbClr val="3E231A"/>
            </a:solidFill>
            <a:miter lim="400000"/>
            <a:tailEnd type="triangle"/>
          </a:ln>
        </p:spPr>
        <p:txBody>
          <a:bodyPr lIns="50800" tIns="50800" rIns="50800" bIns="50800" anchor="ctr"/>
          <a:lstStyle/>
          <a:p>
            <a:pPr>
              <a:defRPr sz="3000"/>
            </a:pPr>
          </a:p>
        </p:txBody>
      </p:sp>
      <p:sp>
        <p:nvSpPr>
          <p:cNvPr id="180" name="连接线"/>
          <p:cNvSpPr/>
          <p:nvPr/>
        </p:nvSpPr>
        <p:spPr>
          <a:xfrm>
            <a:off x="3001010" y="5694680"/>
            <a:ext cx="312421" cy="872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15629" y="0"/>
                </a:lnTo>
              </a:path>
            </a:pathLst>
          </a:custGeom>
          <a:ln w="25400">
            <a:solidFill>
              <a:srgbClr val="3E231A"/>
            </a:solidFill>
            <a:miter lim="400000"/>
            <a:headEnd type="triangle"/>
          </a:ln>
        </p:spPr>
        <p:txBody>
          <a:bodyPr/>
          <a:lstStyle/>
          <a:p>
            <a:pPr/>
          </a:p>
        </p:txBody>
      </p:sp>
      <p:sp>
        <p:nvSpPr>
          <p:cNvPr id="165" name="线条"/>
          <p:cNvSpPr/>
          <p:nvPr/>
        </p:nvSpPr>
        <p:spPr>
          <a:xfrm flipH="1">
            <a:off x="3231118" y="6721416"/>
            <a:ext cx="1" cy="996696"/>
          </a:xfrm>
          <a:prstGeom prst="line">
            <a:avLst/>
          </a:prstGeom>
          <a:ln w="25400">
            <a:solidFill>
              <a:srgbClr val="3E231A"/>
            </a:solidFill>
            <a:miter lim="400000"/>
            <a:tailEnd type="triangle"/>
          </a:ln>
        </p:spPr>
        <p:txBody>
          <a:bodyPr lIns="50800" tIns="50800" rIns="50800" bIns="50800" anchor="ctr"/>
          <a:lstStyle/>
          <a:p>
            <a:pPr>
              <a:defRPr sz="3000"/>
            </a:pPr>
          </a:p>
        </p:txBody>
      </p:sp>
      <p:sp>
        <p:nvSpPr>
          <p:cNvPr id="166" name="0100"/>
          <p:cNvSpPr txBox="1"/>
          <p:nvPr/>
        </p:nvSpPr>
        <p:spPr>
          <a:xfrm>
            <a:off x="3701745" y="4912215"/>
            <a:ext cx="566218" cy="3245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0100</a:t>
            </a:r>
          </a:p>
        </p:txBody>
      </p:sp>
      <p:sp>
        <p:nvSpPr>
          <p:cNvPr id="167" name="0101"/>
          <p:cNvSpPr txBox="1"/>
          <p:nvPr/>
        </p:nvSpPr>
        <p:spPr>
          <a:xfrm>
            <a:off x="3701745" y="5312699"/>
            <a:ext cx="566218" cy="324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0101</a:t>
            </a:r>
          </a:p>
        </p:txBody>
      </p:sp>
      <p:sp>
        <p:nvSpPr>
          <p:cNvPr id="168" name="0102"/>
          <p:cNvSpPr txBox="1"/>
          <p:nvPr/>
        </p:nvSpPr>
        <p:spPr>
          <a:xfrm>
            <a:off x="3701745" y="5737369"/>
            <a:ext cx="566218" cy="324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0102</a:t>
            </a:r>
          </a:p>
        </p:txBody>
      </p:sp>
      <p:sp>
        <p:nvSpPr>
          <p:cNvPr id="169" name="0103"/>
          <p:cNvSpPr txBox="1"/>
          <p:nvPr/>
        </p:nvSpPr>
        <p:spPr>
          <a:xfrm>
            <a:off x="3701745" y="6190470"/>
            <a:ext cx="566218" cy="3245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0103</a:t>
            </a:r>
          </a:p>
        </p:txBody>
      </p:sp>
      <p:sp>
        <p:nvSpPr>
          <p:cNvPr id="170" name="0104"/>
          <p:cNvSpPr txBox="1"/>
          <p:nvPr/>
        </p:nvSpPr>
        <p:spPr>
          <a:xfrm>
            <a:off x="3701745" y="6643572"/>
            <a:ext cx="566218" cy="324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0104</a:t>
            </a:r>
          </a:p>
        </p:txBody>
      </p:sp>
      <p:sp>
        <p:nvSpPr>
          <p:cNvPr id="171" name="0105"/>
          <p:cNvSpPr txBox="1"/>
          <p:nvPr/>
        </p:nvSpPr>
        <p:spPr>
          <a:xfrm>
            <a:off x="3701745" y="7041633"/>
            <a:ext cx="566218" cy="3245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0105</a:t>
            </a:r>
          </a:p>
        </p:txBody>
      </p:sp>
      <p:sp>
        <p:nvSpPr>
          <p:cNvPr id="172" name="0106"/>
          <p:cNvSpPr txBox="1"/>
          <p:nvPr/>
        </p:nvSpPr>
        <p:spPr>
          <a:xfrm>
            <a:off x="3701745" y="7473867"/>
            <a:ext cx="566218" cy="324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600">
                <a:solidFill>
                  <a:srgbClr val="4F4F4F"/>
                </a:solidFill>
                <a:latin typeface="Helvetica Neue"/>
                <a:ea typeface="Helvetica Neue"/>
                <a:cs typeface="Helvetica Neue"/>
                <a:sym typeface="Helvetica Neue"/>
              </a:defRPr>
            </a:lvl1pPr>
          </a:lstStyle>
          <a:p>
            <a:pPr/>
            <a:r>
              <a:t>0106</a:t>
            </a:r>
          </a:p>
        </p:txBody>
      </p:sp>
      <p:sp>
        <p:nvSpPr>
          <p:cNvPr id="173" name="指令：将0106地址的数值保存在累加寄存器中"/>
          <p:cNvSpPr txBox="1"/>
          <p:nvPr/>
        </p:nvSpPr>
        <p:spPr>
          <a:xfrm>
            <a:off x="4709976" y="4895678"/>
            <a:ext cx="3229248" cy="357586"/>
          </a:xfrm>
          <a:prstGeom prst="rect">
            <a:avLst/>
          </a:prstGeom>
          <a:solidFill>
            <a:srgbClr val="0DBA86"/>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marR="876300" indent="50800">
              <a:defRPr sz="1200">
                <a:solidFill>
                  <a:schemeClr val="accent6">
                    <a:hueOff val="151085"/>
                    <a:satOff val="19678"/>
                    <a:lumOff val="-43058"/>
                  </a:schemeClr>
                </a:solidFill>
              </a:defRPr>
            </a:lvl1pPr>
          </a:lstStyle>
          <a:p>
            <a:pPr/>
            <a:r>
              <a:t>指令：将0106地址的数值保存在累加寄存器中</a:t>
            </a:r>
          </a:p>
        </p:txBody>
      </p:sp>
      <p:sp>
        <p:nvSpPr>
          <p:cNvPr id="174" name="指令：比较累加寄数器的值和0的大小"/>
          <p:cNvSpPr txBox="1"/>
          <p:nvPr/>
        </p:nvSpPr>
        <p:spPr>
          <a:xfrm>
            <a:off x="4709976" y="5319974"/>
            <a:ext cx="3232506" cy="357586"/>
          </a:xfrm>
          <a:prstGeom prst="rect">
            <a:avLst/>
          </a:prstGeom>
          <a:solidFill>
            <a:srgbClr val="0DBA86"/>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lvl="4" marR="533400" indent="50800">
              <a:defRPr sz="1200">
                <a:solidFill>
                  <a:schemeClr val="accent6">
                    <a:hueOff val="151085"/>
                    <a:satOff val="19678"/>
                    <a:lumOff val="-43058"/>
                  </a:schemeClr>
                </a:solidFill>
              </a:defRPr>
            </a:pPr>
            <a:r>
              <a:t>指令：比较累加寄数器的值和0的大小                                                          </a:t>
            </a:r>
          </a:p>
        </p:txBody>
      </p:sp>
      <p:sp>
        <p:nvSpPr>
          <p:cNvPr id="175" name="指令：大于0则跳转到0104地址"/>
          <p:cNvSpPr txBox="1"/>
          <p:nvPr/>
        </p:nvSpPr>
        <p:spPr>
          <a:xfrm>
            <a:off x="4709976" y="5744270"/>
            <a:ext cx="3229248" cy="357586"/>
          </a:xfrm>
          <a:prstGeom prst="rect">
            <a:avLst/>
          </a:prstGeom>
          <a:solidFill>
            <a:srgbClr val="0DBA86"/>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marR="939800" indent="50800">
              <a:defRPr sz="1200">
                <a:solidFill>
                  <a:schemeClr val="accent6">
                    <a:hueOff val="151085"/>
                    <a:satOff val="19678"/>
                    <a:lumOff val="-43058"/>
                  </a:schemeClr>
                </a:solidFill>
              </a:defRPr>
            </a:lvl1pPr>
          </a:lstStyle>
          <a:p>
            <a:pPr/>
            <a:r>
              <a:t>指令：大于0则跳转到0104地址      </a:t>
            </a:r>
          </a:p>
        </p:txBody>
      </p:sp>
      <p:sp>
        <p:nvSpPr>
          <p:cNvPr id="176" name="指令：将累加寄存器的值的符号反过来"/>
          <p:cNvSpPr txBox="1"/>
          <p:nvPr/>
        </p:nvSpPr>
        <p:spPr>
          <a:xfrm>
            <a:off x="4716683" y="6196546"/>
            <a:ext cx="3215835" cy="317501"/>
          </a:xfrm>
          <a:prstGeom prst="rect">
            <a:avLst/>
          </a:prstGeom>
          <a:solidFill>
            <a:srgbClr val="0DBA8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R="431800">
              <a:defRPr sz="1200"/>
            </a:lvl1pPr>
          </a:lstStyle>
          <a:p>
            <a:pPr/>
            <a:r>
              <a:t>指令：将累加寄存器的值的符号反过来</a:t>
            </a:r>
          </a:p>
        </p:txBody>
      </p:sp>
      <p:sp>
        <p:nvSpPr>
          <p:cNvPr id="177" name="指令：将累加寄存器的值输到显示器上"/>
          <p:cNvSpPr txBox="1"/>
          <p:nvPr/>
        </p:nvSpPr>
        <p:spPr>
          <a:xfrm>
            <a:off x="4716682" y="6647077"/>
            <a:ext cx="3215835" cy="317501"/>
          </a:xfrm>
          <a:prstGeom prst="rect">
            <a:avLst/>
          </a:prstGeom>
          <a:solidFill>
            <a:srgbClr val="0DBA8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R="444500">
              <a:defRPr sz="1200"/>
            </a:lvl1pPr>
          </a:lstStyle>
          <a:p>
            <a:pPr/>
            <a:r>
              <a:t>指令：将累加寄存器的值输到显示器上</a:t>
            </a:r>
          </a:p>
        </p:txBody>
      </p:sp>
      <p:sp>
        <p:nvSpPr>
          <p:cNvPr id="178" name="指令：结束程序（返回操作系统）"/>
          <p:cNvSpPr txBox="1"/>
          <p:nvPr/>
        </p:nvSpPr>
        <p:spPr>
          <a:xfrm>
            <a:off x="4716682" y="7061013"/>
            <a:ext cx="3215835" cy="317501"/>
          </a:xfrm>
          <a:prstGeom prst="rect">
            <a:avLst/>
          </a:prstGeom>
          <a:solidFill>
            <a:srgbClr val="0DBA8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R="736600">
              <a:defRPr sz="1200"/>
            </a:lvl1pPr>
          </a:lstStyle>
          <a:p>
            <a:pPr/>
            <a:r>
              <a:t>指令：结束程序（返回操作系统）</a:t>
            </a:r>
          </a:p>
        </p:txBody>
      </p:sp>
      <p:sp>
        <p:nvSpPr>
          <p:cNvPr id="179" name="指令：数据：123"/>
          <p:cNvSpPr txBox="1"/>
          <p:nvPr/>
        </p:nvSpPr>
        <p:spPr>
          <a:xfrm>
            <a:off x="4716682" y="7434444"/>
            <a:ext cx="3215835" cy="357586"/>
          </a:xfrm>
          <a:prstGeom prst="rect">
            <a:avLst/>
          </a:prstGeom>
          <a:solidFill>
            <a:srgbClr val="0DBA8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R="1930400">
              <a:defRPr sz="1200"/>
            </a:lvl1pPr>
          </a:lstStyle>
          <a:p>
            <a:pPr/>
            <a:r>
              <a:t>指令：数据：123</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条件分支和循环中使用的跳转指令…"/>
          <p:cNvSpPr txBox="1"/>
          <p:nvPr>
            <p:ph type="body" sz="half" idx="1"/>
          </p:nvPr>
        </p:nvSpPr>
        <p:spPr>
          <a:xfrm>
            <a:off x="1270000" y="863600"/>
            <a:ext cx="10464800" cy="4332972"/>
          </a:xfrm>
          <a:prstGeom prst="rect">
            <a:avLst/>
          </a:prstGeom>
        </p:spPr>
        <p:txBody>
          <a:bodyPr/>
          <a:lstStyle/>
          <a:p>
            <a:pPr marL="291338" indent="-291338" defTabSz="362204">
              <a:spcBef>
                <a:spcPts val="1800"/>
              </a:spcBef>
              <a:buBlip>
                <a:blip r:embed="rId2"/>
              </a:buBlip>
              <a:defRPr sz="2356"/>
            </a:pPr>
            <a:r>
              <a:t>条件分支和循环中使用的跳转指令</a:t>
            </a:r>
          </a:p>
          <a:p>
            <a:pPr marL="291338" indent="-291338" defTabSz="362204">
              <a:spcBef>
                <a:spcPts val="1800"/>
              </a:spcBef>
              <a:buBlip>
                <a:blip r:embed="rId2"/>
              </a:buBlip>
              <a:defRPr sz="2356"/>
            </a:pPr>
            <a:r>
              <a:t>标志寄存器保存累加寄存器的运算结果</a:t>
            </a:r>
          </a:p>
          <a:p>
            <a:pPr marL="291338" indent="-291338" defTabSz="362204">
              <a:spcBef>
                <a:spcPts val="1800"/>
              </a:spcBef>
              <a:buBlip>
                <a:blip r:embed="rId2"/>
              </a:buBlip>
              <a:defRPr sz="2356"/>
            </a:pPr>
            <a:r>
              <a:t>溢出：（overflow)是指运算的结果超出了寄存器的长度范围CPU在进行运算时，标志寄存器的数值会根据运算结果自动设定。条件分支在跳转指令前会进行比较运算。至于是否执行跳转指令，则由CPU在参考标志寄存器的数值后进行判断。运算结果的正·零·负三种状态由标志寄存器的三个位表示。</a:t>
            </a:r>
          </a:p>
          <a:p>
            <a:pPr marL="291338" indent="-291338" defTabSz="362204">
              <a:spcBef>
                <a:spcPts val="1800"/>
              </a:spcBef>
              <a:buBlip>
                <a:blip r:embed="rId2"/>
              </a:buBlip>
              <a:defRPr sz="2356"/>
            </a:pPr>
            <a:r>
              <a:t>以下是32位的CPU（寄存器的长度为32位）的标志寄存器的示例</a:t>
            </a:r>
          </a:p>
        </p:txBody>
      </p:sp>
      <p:sp>
        <p:nvSpPr>
          <p:cNvPr id="183" name="矩形"/>
          <p:cNvSpPr/>
          <p:nvPr/>
        </p:nvSpPr>
        <p:spPr>
          <a:xfrm>
            <a:off x="2061633" y="6316133"/>
            <a:ext cx="1248272" cy="1270001"/>
          </a:xfrm>
          <a:prstGeom prst="rect">
            <a:avLst/>
          </a:prstGeom>
          <a:solidFill>
            <a:srgbClr val="A4D6D7"/>
          </a:solidFill>
          <a:ln w="25400">
            <a:solidFill>
              <a:srgbClr val="FFFFFF"/>
            </a:solidFill>
            <a:miter lim="400000"/>
          </a:ln>
          <a:effectLst>
            <a:outerShdw sx="100000" sy="100000" kx="0" ky="0" algn="b" rotWithShape="0" blurRad="50800" dist="25400" dir="5400000">
              <a:srgbClr val="000000">
                <a:alpha val="25000"/>
              </a:srgbClr>
            </a:outerShdw>
          </a:effectLst>
        </p:spPr>
        <p:txBody>
          <a:bodyPr lIns="50800" tIns="50800" rIns="50800" bIns="50800" anchor="ctr"/>
          <a:lstStyle/>
          <a:p>
            <a:pPr marR="876300" indent="50800">
              <a:defRPr sz="1200">
                <a:solidFill>
                  <a:schemeClr val="accent6">
                    <a:hueOff val="151085"/>
                    <a:satOff val="19678"/>
                    <a:lumOff val="-43058"/>
                  </a:schemeClr>
                </a:solidFill>
              </a:defRPr>
            </a:pPr>
          </a:p>
        </p:txBody>
      </p:sp>
      <p:sp>
        <p:nvSpPr>
          <p:cNvPr id="184" name="…….."/>
          <p:cNvSpPr/>
          <p:nvPr/>
        </p:nvSpPr>
        <p:spPr>
          <a:xfrm>
            <a:off x="3306233" y="6316133"/>
            <a:ext cx="3705623" cy="1270001"/>
          </a:xfrm>
          <a:prstGeom prst="rect">
            <a:avLst/>
          </a:prstGeom>
          <a:solidFill>
            <a:srgbClr val="A4D6D7"/>
          </a:solidFill>
          <a:ln w="25400">
            <a:solidFill>
              <a:srgbClr val="FFFFFF"/>
            </a:solidFill>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marR="876300" indent="50800">
              <a:defRPr sz="3000">
                <a:solidFill>
                  <a:schemeClr val="accent6">
                    <a:hueOff val="151085"/>
                    <a:satOff val="19678"/>
                    <a:lumOff val="-43058"/>
                  </a:schemeClr>
                </a:solidFill>
              </a:defRPr>
            </a:lvl1pPr>
          </a:lstStyle>
          <a:p>
            <a:pPr/>
            <a:r>
              <a:t>……..</a:t>
            </a:r>
          </a:p>
        </p:txBody>
      </p:sp>
      <p:sp>
        <p:nvSpPr>
          <p:cNvPr id="185" name="矩形"/>
          <p:cNvSpPr/>
          <p:nvPr/>
        </p:nvSpPr>
        <p:spPr>
          <a:xfrm>
            <a:off x="7014633" y="6316133"/>
            <a:ext cx="1248272" cy="1270001"/>
          </a:xfrm>
          <a:prstGeom prst="rect">
            <a:avLst/>
          </a:prstGeom>
          <a:solidFill>
            <a:srgbClr val="A4D6D7"/>
          </a:solidFill>
          <a:ln w="25400">
            <a:solidFill>
              <a:srgbClr val="FFFFFF"/>
            </a:solidFill>
            <a:miter lim="400000"/>
          </a:ln>
          <a:effectLst>
            <a:outerShdw sx="100000" sy="100000" kx="0" ky="0" algn="b" rotWithShape="0" blurRad="50800" dist="25400" dir="5400000">
              <a:srgbClr val="000000">
                <a:alpha val="25000"/>
              </a:srgbClr>
            </a:outerShdw>
          </a:effectLst>
        </p:spPr>
        <p:txBody>
          <a:bodyPr lIns="50800" tIns="50800" rIns="50800" bIns="50800" anchor="ctr"/>
          <a:lstStyle/>
          <a:p>
            <a:pPr marR="876300" indent="50800">
              <a:defRPr sz="1200">
                <a:solidFill>
                  <a:schemeClr val="accent6">
                    <a:hueOff val="151085"/>
                    <a:satOff val="19678"/>
                    <a:lumOff val="-43058"/>
                  </a:schemeClr>
                </a:solidFill>
              </a:defRPr>
            </a:pPr>
          </a:p>
        </p:txBody>
      </p:sp>
      <p:sp>
        <p:nvSpPr>
          <p:cNvPr id="186" name="矩形"/>
          <p:cNvSpPr/>
          <p:nvPr/>
        </p:nvSpPr>
        <p:spPr>
          <a:xfrm>
            <a:off x="8259233" y="6316133"/>
            <a:ext cx="1248272" cy="1270001"/>
          </a:xfrm>
          <a:prstGeom prst="rect">
            <a:avLst/>
          </a:prstGeom>
          <a:solidFill>
            <a:srgbClr val="A4D6D7"/>
          </a:solidFill>
          <a:ln w="25400">
            <a:solidFill>
              <a:srgbClr val="FFFFFF"/>
            </a:solidFill>
            <a:miter lim="400000"/>
          </a:ln>
          <a:effectLst>
            <a:outerShdw sx="100000" sy="100000" kx="0" ky="0" algn="b" rotWithShape="0" blurRad="50800" dist="25400" dir="5400000">
              <a:srgbClr val="000000">
                <a:alpha val="25000"/>
              </a:srgbClr>
            </a:outerShdw>
          </a:effectLst>
        </p:spPr>
        <p:txBody>
          <a:bodyPr lIns="50800" tIns="50800" rIns="50800" bIns="50800" anchor="ctr"/>
          <a:lstStyle/>
          <a:p>
            <a:pPr marR="876300" indent="50800">
              <a:defRPr sz="1200">
                <a:solidFill>
                  <a:schemeClr val="accent6">
                    <a:hueOff val="151085"/>
                    <a:satOff val="19678"/>
                    <a:lumOff val="-43058"/>
                  </a:schemeClr>
                </a:solidFill>
              </a:defRPr>
            </a:pPr>
          </a:p>
        </p:txBody>
      </p:sp>
      <p:sp>
        <p:nvSpPr>
          <p:cNvPr id="187" name="矩形"/>
          <p:cNvSpPr/>
          <p:nvPr/>
        </p:nvSpPr>
        <p:spPr>
          <a:xfrm>
            <a:off x="9503833" y="6316133"/>
            <a:ext cx="1248272" cy="1270001"/>
          </a:xfrm>
          <a:prstGeom prst="rect">
            <a:avLst/>
          </a:prstGeom>
          <a:solidFill>
            <a:srgbClr val="A4D6D7"/>
          </a:solidFill>
          <a:ln w="25400">
            <a:solidFill>
              <a:srgbClr val="FFFFFF"/>
            </a:solidFill>
            <a:miter lim="400000"/>
          </a:ln>
          <a:effectLst>
            <a:outerShdw sx="100000" sy="100000" kx="0" ky="0" algn="b" rotWithShape="0" blurRad="50800" dist="25400" dir="5400000">
              <a:srgbClr val="000000">
                <a:alpha val="25000"/>
              </a:srgbClr>
            </a:outerShdw>
          </a:effectLst>
        </p:spPr>
        <p:txBody>
          <a:bodyPr lIns="50800" tIns="50800" rIns="50800" bIns="50800" anchor="ctr"/>
          <a:lstStyle/>
          <a:p>
            <a:pPr marR="876300" indent="50800">
              <a:defRPr sz="1200">
                <a:solidFill>
                  <a:schemeClr val="accent6">
                    <a:hueOff val="151085"/>
                    <a:satOff val="19678"/>
                    <a:lumOff val="-43058"/>
                  </a:schemeClr>
                </a:solidFill>
              </a:defRPr>
            </a:pPr>
          </a:p>
        </p:txBody>
      </p:sp>
      <p:sp>
        <p:nvSpPr>
          <p:cNvPr id="188" name="运算结果为负则为1"/>
          <p:cNvSpPr/>
          <p:nvPr/>
        </p:nvSpPr>
        <p:spPr>
          <a:xfrm>
            <a:off x="6654800" y="5609728"/>
            <a:ext cx="1273622" cy="600572"/>
          </a:xfrm>
          <a:prstGeom prst="wedgeEllipseCallout">
            <a:avLst>
              <a:gd name="adj1" fmla="val -142"/>
              <a:gd name="adj2" fmla="val 98026"/>
            </a:avLst>
          </a:prstGeom>
          <a:blipFill>
            <a:blip r:embed="rId3"/>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marR="88900" indent="50800">
              <a:defRPr sz="1200">
                <a:solidFill>
                  <a:schemeClr val="accent6">
                    <a:hueOff val="151085"/>
                    <a:satOff val="19678"/>
                    <a:lumOff val="-43058"/>
                  </a:schemeClr>
                </a:solidFill>
              </a:defRPr>
            </a:lvl1pPr>
          </a:lstStyle>
          <a:p>
            <a:pPr/>
            <a:r>
              <a:t>运算结果为负则为1</a:t>
            </a:r>
          </a:p>
        </p:txBody>
      </p:sp>
      <p:sp>
        <p:nvSpPr>
          <p:cNvPr id="189" name="运算结果为0则为1"/>
          <p:cNvSpPr/>
          <p:nvPr/>
        </p:nvSpPr>
        <p:spPr>
          <a:xfrm>
            <a:off x="8240083" y="5609728"/>
            <a:ext cx="1273623" cy="600572"/>
          </a:xfrm>
          <a:prstGeom prst="wedgeEllipseCallout">
            <a:avLst>
              <a:gd name="adj1" fmla="val -142"/>
              <a:gd name="adj2" fmla="val 98026"/>
            </a:avLst>
          </a:prstGeom>
          <a:blipFill>
            <a:blip r:embed="rId4"/>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marR="88900" indent="50800">
              <a:defRPr sz="1200">
                <a:solidFill>
                  <a:schemeClr val="accent6">
                    <a:hueOff val="151085"/>
                    <a:satOff val="19678"/>
                    <a:lumOff val="-43058"/>
                  </a:schemeClr>
                </a:solidFill>
              </a:defRPr>
            </a:lvl1pPr>
          </a:lstStyle>
          <a:p>
            <a:pPr/>
            <a:r>
              <a:t>运算结果为0则为1</a:t>
            </a:r>
          </a:p>
        </p:txBody>
      </p:sp>
      <p:sp>
        <p:nvSpPr>
          <p:cNvPr id="190" name="运算结果为正则为1"/>
          <p:cNvSpPr/>
          <p:nvPr/>
        </p:nvSpPr>
        <p:spPr>
          <a:xfrm>
            <a:off x="9652000" y="5609728"/>
            <a:ext cx="1273622" cy="600572"/>
          </a:xfrm>
          <a:prstGeom prst="wedgeEllipseCallout">
            <a:avLst>
              <a:gd name="adj1" fmla="val -142"/>
              <a:gd name="adj2" fmla="val 98026"/>
            </a:avLst>
          </a:prstGeom>
          <a:blipFill>
            <a:blip r:embed="rId5"/>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marR="88900" indent="50800">
              <a:defRPr sz="1200">
                <a:solidFill>
                  <a:schemeClr val="accent6">
                    <a:hueOff val="151085"/>
                    <a:satOff val="19678"/>
                    <a:lumOff val="-43058"/>
                  </a:schemeClr>
                </a:solidFill>
              </a:defRPr>
            </a:lvl1pPr>
          </a:lstStyle>
          <a:p>
            <a:pPr/>
            <a:r>
              <a:t>运算结果为正则为1</a:t>
            </a:r>
          </a:p>
        </p:txBody>
      </p:sp>
      <p:sp>
        <p:nvSpPr>
          <p:cNvPr id="191" name="位"/>
          <p:cNvSpPr txBox="1"/>
          <p:nvPr/>
        </p:nvSpPr>
        <p:spPr>
          <a:xfrm>
            <a:off x="946150" y="7844333"/>
            <a:ext cx="5715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r>
              <a:t>位</a:t>
            </a:r>
          </a:p>
        </p:txBody>
      </p:sp>
      <p:sp>
        <p:nvSpPr>
          <p:cNvPr id="192" name="31"/>
          <p:cNvSpPr txBox="1"/>
          <p:nvPr/>
        </p:nvSpPr>
        <p:spPr>
          <a:xfrm>
            <a:off x="2462191" y="7823200"/>
            <a:ext cx="44715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r>
              <a:t>31</a:t>
            </a:r>
          </a:p>
        </p:txBody>
      </p:sp>
      <p:sp>
        <p:nvSpPr>
          <p:cNvPr id="193" name="2"/>
          <p:cNvSpPr txBox="1"/>
          <p:nvPr/>
        </p:nvSpPr>
        <p:spPr>
          <a:xfrm>
            <a:off x="7465755" y="7844333"/>
            <a:ext cx="34602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r>
              <a:t>2</a:t>
            </a:r>
          </a:p>
        </p:txBody>
      </p:sp>
      <p:sp>
        <p:nvSpPr>
          <p:cNvPr id="194" name="1"/>
          <p:cNvSpPr txBox="1"/>
          <p:nvPr/>
        </p:nvSpPr>
        <p:spPr>
          <a:xfrm>
            <a:off x="8768622" y="7806233"/>
            <a:ext cx="22949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r>
              <a:t>1</a:t>
            </a:r>
          </a:p>
        </p:txBody>
      </p:sp>
      <p:sp>
        <p:nvSpPr>
          <p:cNvPr id="195" name="0"/>
          <p:cNvSpPr txBox="1"/>
          <p:nvPr/>
        </p:nvSpPr>
        <p:spPr>
          <a:xfrm>
            <a:off x="10080054" y="7806233"/>
            <a:ext cx="41746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r>
              <a:t>0</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Yuanti SC Regular"/>
        <a:ea typeface="Yuanti SC Regular"/>
        <a:cs typeface="Yuanti SC Regular"/>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876300" indent="50800" algn="ctr" defTabSz="584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chemeClr val="accent6">
                <a:hueOff val="151085"/>
                <a:satOff val="19678"/>
                <a:lumOff val="-43058"/>
              </a:schemeClr>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Yuanti SC Regular"/>
        <a:ea typeface="Yuanti SC Regular"/>
        <a:cs typeface="Yuanti SC Regular"/>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876300" indent="50800" algn="ctr" defTabSz="584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chemeClr val="accent6">
                <a:hueOff val="151085"/>
                <a:satOff val="19678"/>
                <a:lumOff val="-43058"/>
              </a:schemeClr>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