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405" r:id="rId4"/>
    <p:sldId id="434" r:id="rId5"/>
    <p:sldId id="409" r:id="rId6"/>
    <p:sldId id="438" r:id="rId7"/>
    <p:sldId id="439" r:id="rId8"/>
    <p:sldId id="410" r:id="rId9"/>
    <p:sldId id="411" r:id="rId10"/>
    <p:sldId id="437" r:id="rId11"/>
    <p:sldId id="412" r:id="rId12"/>
    <p:sldId id="413" r:id="rId13"/>
    <p:sldId id="414" r:id="rId14"/>
    <p:sldId id="444" r:id="rId15"/>
    <p:sldId id="441" r:id="rId16"/>
    <p:sldId id="443" r:id="rId17"/>
    <p:sldId id="445" r:id="rId18"/>
    <p:sldId id="440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46" r:id="rId29"/>
    <p:sldId id="435" r:id="rId30"/>
    <p:sldId id="436" r:id="rId31"/>
    <p:sldId id="447" r:id="rId32"/>
    <p:sldId id="448" r:id="rId33"/>
    <p:sldId id="433" r:id="rId34"/>
    <p:sldId id="452" r:id="rId35"/>
    <p:sldId id="453" r:id="rId36"/>
    <p:sldId id="454" r:id="rId37"/>
    <p:sldId id="455" r:id="rId38"/>
    <p:sldId id="456" r:id="rId39"/>
    <p:sldId id="464" r:id="rId40"/>
    <p:sldId id="458" r:id="rId41"/>
    <p:sldId id="450" r:id="rId42"/>
    <p:sldId id="459" r:id="rId43"/>
    <p:sldId id="457" r:id="rId44"/>
    <p:sldId id="460" r:id="rId45"/>
    <p:sldId id="461" r:id="rId46"/>
    <p:sldId id="462" r:id="rId47"/>
    <p:sldId id="463" r:id="rId48"/>
    <p:sldId id="465" r:id="rId49"/>
    <p:sldId id="451" r:id="rId50"/>
    <p:sldId id="466" r:id="rId51"/>
    <p:sldId id="467" r:id="rId52"/>
    <p:sldId id="468" r:id="rId53"/>
    <p:sldId id="469" r:id="rId54"/>
    <p:sldId id="470" r:id="rId55"/>
    <p:sldId id="471" r:id="rId56"/>
    <p:sldId id="472" r:id="rId57"/>
    <p:sldId id="473" r:id="rId58"/>
    <p:sldId id="474" r:id="rId59"/>
    <p:sldId id="475" r:id="rId60"/>
    <p:sldId id="476" r:id="rId61"/>
    <p:sldId id="477" r:id="rId62"/>
    <p:sldId id="478" r:id="rId63"/>
    <p:sldId id="479" r:id="rId64"/>
    <p:sldId id="480" r:id="rId65"/>
    <p:sldId id="481" r:id="rId66"/>
    <p:sldId id="482" r:id="rId67"/>
    <p:sldId id="483" r:id="rId68"/>
    <p:sldId id="484" r:id="rId69"/>
    <p:sldId id="486" r:id="rId70"/>
    <p:sldId id="487" r:id="rId71"/>
    <p:sldId id="488" r:id="rId72"/>
    <p:sldId id="489" r:id="rId73"/>
    <p:sldId id="490" r:id="rId74"/>
    <p:sldId id="491" r:id="rId75"/>
    <p:sldId id="492" r:id="rId76"/>
    <p:sldId id="493" r:id="rId77"/>
    <p:sldId id="494" r:id="rId78"/>
    <p:sldId id="295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25561-276F-4110-A432-803C9CBEBE4B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11BE5-D93E-430C-83F3-C398ED9B7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9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42932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19410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28370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40397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0111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95518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43625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8" name="Shape 6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5664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28426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99004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3906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0703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99959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562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0478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22103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18331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43529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0531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10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D43D0-7A22-438E-9436-6D8A009D1F8C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generating-ssh-key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settings/ssh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zenhub.io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iark.greenend.org.uk/~sgtatham/putty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oudera.com/content/support/en/downloads/download-components/download-products.html?productID=F6mO278Rvo" TargetMode="External"/><Relationship Id="rId2" Type="http://schemas.openxmlformats.org/officeDocument/2006/relationships/hyperlink" Target="http://www.vmware.com/products/player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32004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CS5543 </a:t>
            </a:r>
            <a:br>
              <a:rPr lang="en-US" sz="4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 err="1" smtClean="0">
                <a:latin typeface="Times New Roman" pitchFamily="18" charset="0"/>
                <a:cs typeface="Times New Roman" pitchFamily="18" charset="0"/>
              </a:rPr>
              <a:t>BigData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Apps and Analytics</a:t>
            </a:r>
            <a:br>
              <a:rPr lang="en-US" sz="4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Tutorial 1</a:t>
            </a:r>
            <a:br>
              <a:rPr lang="en-US" sz="4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January 21, 2016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0600"/>
            <a:ext cx="6400800" cy="1752600"/>
          </a:xfrm>
        </p:spPr>
        <p:txBody>
          <a:bodyPr/>
          <a:lstStyle/>
          <a:p>
            <a:r>
              <a:rPr lang="en-US" dirty="0" smtClean="0"/>
              <a:t>UMKC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clone, you will find a folder has the same name as repository</a:t>
            </a:r>
          </a:p>
          <a:p>
            <a:r>
              <a:rPr lang="en-US" dirty="0" smtClean="0"/>
              <a:t>Use the following command to go inside the folder</a:t>
            </a:r>
          </a:p>
          <a:p>
            <a:pPr lvl="1"/>
            <a:r>
              <a:rPr lang="en-US" dirty="0" smtClean="0"/>
              <a:t>cd &lt;</a:t>
            </a:r>
            <a:r>
              <a:rPr lang="en-US" dirty="0" err="1" smtClean="0"/>
              <a:t>folder_name</a:t>
            </a:r>
            <a:r>
              <a:rPr lang="en-US" dirty="0" smtClean="0"/>
              <a:t>&gt; (e.g., cd </a:t>
            </a:r>
            <a:r>
              <a:rPr lang="en-US" dirty="0" err="1" smtClean="0"/>
              <a:t>BigDataProject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0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3</a:t>
            </a:r>
            <a:r>
              <a:rPr lang="en-US" dirty="0" smtClean="0"/>
              <a:t>. Add file to local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610600" cy="4449763"/>
          </a:xfrm>
        </p:spPr>
        <p:txBody>
          <a:bodyPr>
            <a:normAutofit/>
          </a:bodyPr>
          <a:lstStyle/>
          <a:p>
            <a:r>
              <a:rPr lang="en-US" dirty="0" smtClean="0"/>
              <a:t>In the local repository folder, we can add a new file</a:t>
            </a:r>
          </a:p>
          <a:p>
            <a:r>
              <a:rPr lang="en-US" dirty="0" smtClean="0"/>
              <a:t>If you are a Linux or a Mac user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vi </a:t>
            </a:r>
            <a:r>
              <a:rPr lang="en-US" dirty="0" smtClean="0">
                <a:solidFill>
                  <a:srgbClr val="FF0000"/>
                </a:solidFill>
              </a:rPr>
              <a:t>Newfile.txt</a:t>
            </a:r>
          </a:p>
          <a:p>
            <a:pPr marL="342900" lvl="2" indent="-342900"/>
            <a:r>
              <a:rPr lang="en-US" sz="3200" dirty="0"/>
              <a:t>If you are a Windows </a:t>
            </a:r>
            <a:r>
              <a:rPr lang="en-US" sz="3200" dirty="0" smtClean="0"/>
              <a:t>user</a:t>
            </a:r>
          </a:p>
          <a:p>
            <a:pPr marL="800100" lvl="3" indent="-342900"/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dirty="0" smtClean="0">
                <a:solidFill>
                  <a:srgbClr val="FF0000"/>
                </a:solidFill>
              </a:rPr>
              <a:t>cho This is a test file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&gt; Newfile.txt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855535"/>
            <a:ext cx="266607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29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4. Commit this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4497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g</a:t>
            </a:r>
            <a:r>
              <a:rPr lang="en-US" dirty="0" err="1" smtClean="0">
                <a:solidFill>
                  <a:srgbClr val="FF0000"/>
                </a:solidFill>
              </a:rPr>
              <a:t>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commit –</a:t>
            </a:r>
            <a:r>
              <a:rPr lang="en-US" dirty="0" smtClean="0">
                <a:solidFill>
                  <a:srgbClr val="FF0000"/>
                </a:solidFill>
              </a:rPr>
              <a:t>m ‘Someone committed on Sometime’</a:t>
            </a:r>
          </a:p>
          <a:p>
            <a:r>
              <a:rPr lang="en-US" dirty="0" smtClean="0"/>
              <a:t>After commit, you can check </a:t>
            </a:r>
            <a:r>
              <a:rPr lang="en-US" dirty="0" err="1" smtClean="0"/>
              <a:t>git</a:t>
            </a:r>
            <a:r>
              <a:rPr lang="en-US" dirty="0" smtClean="0"/>
              <a:t> status to see if work directory clean</a:t>
            </a:r>
          </a:p>
          <a:p>
            <a:r>
              <a:rPr lang="en-US" dirty="0" err="1">
                <a:solidFill>
                  <a:srgbClr val="FF0000"/>
                </a:solidFill>
              </a:rPr>
              <a:t>g</a:t>
            </a:r>
            <a:r>
              <a:rPr lang="en-US" dirty="0" err="1" smtClean="0">
                <a:solidFill>
                  <a:srgbClr val="FF0000"/>
                </a:solidFill>
              </a:rPr>
              <a:t>it</a:t>
            </a:r>
            <a:r>
              <a:rPr lang="en-US" dirty="0" smtClean="0">
                <a:solidFill>
                  <a:srgbClr val="FF0000"/>
                </a:solidFill>
              </a:rPr>
              <a:t> status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28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5. Push the change to remote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Windows user, we first test if we are able to connect to GitHub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ssh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-T git@github.com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724400" y="64008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2"/>
              </a:rPr>
              <a:t>https://help.github.com/articles/generating-ssh-keys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92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5. Push the change to remote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Setup remote connection by SSH </a:t>
            </a:r>
            <a:r>
              <a:rPr lang="en-US" dirty="0" err="1" smtClean="0"/>
              <a:t>git</a:t>
            </a:r>
            <a:r>
              <a:rPr lang="en-US" dirty="0" smtClean="0"/>
              <a:t> address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remote set-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 origin </a:t>
            </a:r>
            <a:r>
              <a:rPr lang="en-US" dirty="0" err="1" smtClean="0">
                <a:solidFill>
                  <a:srgbClr val="FF0000"/>
                </a:solidFill>
              </a:rPr>
              <a:t>git@gxxxxxx.git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239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2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Push the change to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Now </a:t>
            </a:r>
            <a:r>
              <a:rPr lang="en-US" dirty="0"/>
              <a:t>you can </a:t>
            </a:r>
            <a:r>
              <a:rPr lang="en-US" dirty="0" smtClean="0"/>
              <a:t>push all to GitHub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push --all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2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6</a:t>
            </a:r>
            <a:r>
              <a:rPr lang="en-US" dirty="0" smtClean="0"/>
              <a:t>. Sync local with remote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something change in remote, for sync purpose, you can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</a:t>
            </a:r>
            <a:r>
              <a:rPr lang="en-US" dirty="0" err="1" smtClean="0">
                <a:solidFill>
                  <a:srgbClr val="FF0000"/>
                </a:solidFill>
              </a:rPr>
              <a:t>it</a:t>
            </a:r>
            <a:r>
              <a:rPr lang="en-US" dirty="0" smtClean="0">
                <a:solidFill>
                  <a:srgbClr val="FF0000"/>
                </a:solidFill>
              </a:rPr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333689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now, Windows users have done all basic steps.</a:t>
            </a:r>
          </a:p>
          <a:p>
            <a:r>
              <a:rPr lang="en-US" dirty="0" smtClean="0"/>
              <a:t>But for Linux and Mac users, there are some more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01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Push the change to </a:t>
            </a:r>
            <a:r>
              <a:rPr lang="en-US" dirty="0" smtClean="0"/>
              <a:t>remote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Non-Windows User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Linux or Mac user, we have more work to do before pushing change to remote</a:t>
            </a:r>
          </a:p>
          <a:p>
            <a:r>
              <a:rPr lang="en-US" dirty="0" smtClean="0"/>
              <a:t>We have to setup SSH</a:t>
            </a:r>
          </a:p>
          <a:p>
            <a:r>
              <a:rPr lang="en-US" dirty="0" smtClean="0"/>
              <a:t>Here are several steps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2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5. Push the change to </a:t>
            </a:r>
            <a:r>
              <a:rPr lang="en-US" dirty="0"/>
              <a:t>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Both"/>
            </a:pPr>
            <a:r>
              <a:rPr lang="en-US" dirty="0" smtClean="0"/>
              <a:t>Generate a SSH key with your </a:t>
            </a:r>
            <a:r>
              <a:rPr lang="en-US" dirty="0" err="1" smtClean="0"/>
              <a:t>github</a:t>
            </a:r>
            <a:r>
              <a:rPr lang="en-US" dirty="0" smtClean="0"/>
              <a:t> email address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ssh-keygen -t rsa </a:t>
            </a:r>
            <a:r>
              <a:rPr lang="de-DE" dirty="0" smtClean="0">
                <a:solidFill>
                  <a:srgbClr val="FF0000"/>
                </a:solidFill>
              </a:rPr>
              <a:t>–C ‘</a:t>
            </a:r>
            <a:r>
              <a:rPr lang="de-DE" i="1" dirty="0" smtClean="0">
                <a:solidFill>
                  <a:srgbClr val="FF0000"/>
                </a:solidFill>
              </a:rPr>
              <a:t>your_email@example.com‘</a:t>
            </a:r>
          </a:p>
          <a:p>
            <a:pPr marL="0" indent="0">
              <a:buNone/>
            </a:pPr>
            <a:r>
              <a:rPr lang="de-DE" dirty="0" smtClean="0"/>
              <a:t>It will ask you the file name to save this key and passphrase. Give the key name and make passphrase as empty.</a:t>
            </a:r>
          </a:p>
          <a:p>
            <a:pPr marL="0" indent="0">
              <a:buNone/>
            </a:pPr>
            <a:r>
              <a:rPr lang="de-DE" dirty="0" smtClean="0"/>
              <a:t>For example, we give key name as id_rsa, key pair would be: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i</a:t>
            </a:r>
            <a:r>
              <a:rPr lang="de-DE" dirty="0" smtClean="0">
                <a:solidFill>
                  <a:srgbClr val="FF0000"/>
                </a:solidFill>
              </a:rPr>
              <a:t>d_rsa and id_rsa.pub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Topics to cover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ZenHub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Visio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Remote Linux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machine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Cloudera virtual machine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5. Push the change to </a:t>
            </a:r>
            <a:r>
              <a:rPr lang="en-US" dirty="0"/>
              <a:t>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(2) Add your new private key to the </a:t>
            </a:r>
            <a:r>
              <a:rPr lang="en-US" dirty="0" err="1" smtClean="0"/>
              <a:t>ssh</a:t>
            </a:r>
            <a:r>
              <a:rPr lang="en-US" dirty="0" smtClean="0"/>
              <a:t>-agent</a:t>
            </a:r>
          </a:p>
          <a:p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sh</a:t>
            </a:r>
            <a:r>
              <a:rPr lang="en-US" dirty="0" smtClean="0">
                <a:solidFill>
                  <a:srgbClr val="FF0000"/>
                </a:solidFill>
              </a:rPr>
              <a:t>-agent -s</a:t>
            </a:r>
          </a:p>
          <a:p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dirty="0" err="1" smtClean="0">
                <a:solidFill>
                  <a:srgbClr val="FF0000"/>
                </a:solidFill>
              </a:rPr>
              <a:t>val</a:t>
            </a:r>
            <a:r>
              <a:rPr lang="en-US" dirty="0" smtClean="0">
                <a:solidFill>
                  <a:srgbClr val="FF0000"/>
                </a:solidFill>
              </a:rPr>
              <a:t> $(</a:t>
            </a:r>
            <a:r>
              <a:rPr lang="en-US" dirty="0" err="1" smtClean="0">
                <a:solidFill>
                  <a:srgbClr val="FF0000"/>
                </a:solidFill>
              </a:rPr>
              <a:t>ssh</a:t>
            </a:r>
            <a:r>
              <a:rPr lang="en-US" dirty="0" smtClean="0">
                <a:solidFill>
                  <a:srgbClr val="FF0000"/>
                </a:solidFill>
              </a:rPr>
              <a:t>-agent)</a:t>
            </a:r>
          </a:p>
          <a:p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sh</a:t>
            </a:r>
            <a:r>
              <a:rPr lang="en-US" dirty="0" smtClean="0">
                <a:solidFill>
                  <a:srgbClr val="FF0000"/>
                </a:solidFill>
              </a:rPr>
              <a:t>-add </a:t>
            </a:r>
            <a:r>
              <a:rPr lang="en-US" dirty="0" err="1" smtClean="0">
                <a:solidFill>
                  <a:srgbClr val="FF0000"/>
                </a:solidFill>
              </a:rPr>
              <a:t>Your_Key_Name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5. Push the change to </a:t>
            </a:r>
            <a:r>
              <a:rPr lang="en-US" dirty="0"/>
              <a:t>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(3) Copy public key to your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vi Your_Key_Name.pub </a:t>
            </a:r>
          </a:p>
          <a:p>
            <a:r>
              <a:rPr lang="en-US" dirty="0" smtClean="0"/>
              <a:t>Copy the content of this file</a:t>
            </a:r>
          </a:p>
        </p:txBody>
      </p:sp>
    </p:spTree>
    <p:extLst>
      <p:ext uri="{BB962C8B-B14F-4D97-AF65-F5344CB8AC3E}">
        <p14:creationId xmlns:p14="http://schemas.microsoft.com/office/powerpoint/2010/main" val="214701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5. Push the change to </a:t>
            </a:r>
            <a:r>
              <a:rPr lang="en-US" dirty="0"/>
              <a:t>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(4) Copy key to your GitHub account</a:t>
            </a:r>
          </a:p>
          <a:p>
            <a:r>
              <a:rPr lang="en-US" dirty="0"/>
              <a:t>In the user bar in the top-right corner of any page, </a:t>
            </a:r>
            <a:r>
              <a:rPr lang="en-US" dirty="0" smtClean="0"/>
              <a:t>click setting button</a:t>
            </a:r>
          </a:p>
          <a:p>
            <a:r>
              <a:rPr lang="en-US" dirty="0"/>
              <a:t>Click </a:t>
            </a:r>
            <a:r>
              <a:rPr lang="en-US" b="1" dirty="0">
                <a:hlinkClick r:id="rId2"/>
              </a:rPr>
              <a:t>SSH Keys</a:t>
            </a:r>
            <a:r>
              <a:rPr lang="en-US" dirty="0"/>
              <a:t> in the left sidebar</a:t>
            </a:r>
            <a:r>
              <a:rPr lang="en-US" dirty="0" smtClean="0"/>
              <a:t>.</a:t>
            </a:r>
          </a:p>
          <a:p>
            <a:r>
              <a:rPr lang="en-US" dirty="0"/>
              <a:t>Click </a:t>
            </a:r>
            <a:r>
              <a:rPr lang="en-US" b="1" dirty="0"/>
              <a:t>Add SSH key</a:t>
            </a:r>
            <a:r>
              <a:rPr lang="en-US" dirty="0" smtClean="0"/>
              <a:t>.</a:t>
            </a:r>
          </a:p>
          <a:p>
            <a:r>
              <a:rPr lang="en-US" dirty="0"/>
              <a:t>In the Title field, add a descriptive </a:t>
            </a:r>
            <a:r>
              <a:rPr lang="en-US" dirty="0" smtClean="0"/>
              <a:t>label for key</a:t>
            </a:r>
          </a:p>
          <a:p>
            <a:r>
              <a:rPr lang="en-US" dirty="0"/>
              <a:t>Paste your key into the "Key" field</a:t>
            </a:r>
            <a:r>
              <a:rPr lang="en-US" dirty="0" smtClean="0"/>
              <a:t>.</a:t>
            </a:r>
          </a:p>
          <a:p>
            <a:r>
              <a:rPr lang="en-US" dirty="0"/>
              <a:t>Click </a:t>
            </a:r>
            <a:r>
              <a:rPr lang="en-US" b="1" dirty="0"/>
              <a:t>Add key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733675"/>
            <a:ext cx="2381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3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5. Push the change to </a:t>
            </a:r>
            <a:r>
              <a:rPr lang="en-US" dirty="0"/>
              <a:t>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(5) SSH to </a:t>
            </a:r>
            <a:r>
              <a:rPr lang="en-US" dirty="0" err="1" smtClean="0"/>
              <a:t>github</a:t>
            </a:r>
            <a:r>
              <a:rPr lang="en-US" dirty="0" smtClean="0"/>
              <a:t> for testing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 -T git@github.com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01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5. Push the change to </a:t>
            </a:r>
            <a:r>
              <a:rPr lang="en-US" dirty="0"/>
              <a:t>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(6) Switching remote URLs from HTTPs to SSH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remote set-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 origin </a:t>
            </a:r>
            <a:r>
              <a:rPr lang="en-US" dirty="0" err="1" smtClean="0">
                <a:solidFill>
                  <a:srgbClr val="FF0000"/>
                </a:solidFill>
              </a:rPr>
              <a:t>git@gxxxxxx.git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239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0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5. Push the change to </a:t>
            </a:r>
            <a:r>
              <a:rPr lang="en-US" dirty="0"/>
              <a:t>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(7) Now you can push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</a:t>
            </a:r>
            <a:r>
              <a:rPr lang="en-US" dirty="0" err="1" smtClean="0">
                <a:solidFill>
                  <a:srgbClr val="FF0000"/>
                </a:solidFill>
              </a:rPr>
              <a:t>it</a:t>
            </a:r>
            <a:r>
              <a:rPr lang="en-US" dirty="0" smtClean="0">
                <a:solidFill>
                  <a:srgbClr val="FF0000"/>
                </a:solidFill>
              </a:rPr>
              <a:t> push --all</a:t>
            </a:r>
          </a:p>
        </p:txBody>
      </p:sp>
    </p:spTree>
    <p:extLst>
      <p:ext uri="{BB962C8B-B14F-4D97-AF65-F5344CB8AC3E}">
        <p14:creationId xmlns:p14="http://schemas.microsoft.com/office/powerpoint/2010/main" val="11670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6</a:t>
            </a:r>
            <a:r>
              <a:rPr lang="en-US" dirty="0" smtClean="0"/>
              <a:t>. Sync local with </a:t>
            </a:r>
            <a:r>
              <a:rPr lang="en-US" dirty="0"/>
              <a:t>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something change in remote, for sync purpose, you can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</a:t>
            </a:r>
            <a:r>
              <a:rPr lang="en-US" dirty="0" err="1" smtClean="0">
                <a:solidFill>
                  <a:srgbClr val="FF0000"/>
                </a:solidFill>
              </a:rPr>
              <a:t>it</a:t>
            </a:r>
            <a:r>
              <a:rPr lang="en-US" dirty="0" smtClean="0">
                <a:solidFill>
                  <a:srgbClr val="FF0000"/>
                </a:solidFill>
              </a:rPr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264774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Project Management</a:t>
            </a:r>
            <a:br>
              <a:rPr lang="en-US" dirty="0" smtClean="0"/>
            </a:br>
            <a:r>
              <a:rPr lang="en-US" dirty="0" smtClean="0"/>
              <a:t>1.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and B work on the same project</a:t>
            </a:r>
          </a:p>
          <a:p>
            <a:r>
              <a:rPr lang="en-US" dirty="0" smtClean="0"/>
              <a:t>A wants to develop on feature A</a:t>
            </a:r>
          </a:p>
          <a:p>
            <a:r>
              <a:rPr lang="en-US" dirty="0" smtClean="0"/>
              <a:t>B wants to develop on feature B</a:t>
            </a:r>
          </a:p>
          <a:p>
            <a:r>
              <a:rPr lang="en-US" dirty="0" smtClean="0"/>
              <a:t>They work in parallel</a:t>
            </a:r>
            <a:endParaRPr lang="en-US" dirty="0"/>
          </a:p>
          <a:p>
            <a:r>
              <a:rPr lang="en-US" dirty="0" err="1" smtClean="0"/>
              <a:t>BranchA</a:t>
            </a:r>
            <a:r>
              <a:rPr lang="en-US" dirty="0" smtClean="0"/>
              <a:t> and </a:t>
            </a:r>
            <a:r>
              <a:rPr lang="en-US" dirty="0" err="1" smtClean="0"/>
              <a:t>BranchB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78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1.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branch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branch </a:t>
            </a:r>
            <a:r>
              <a:rPr lang="en-US" dirty="0" err="1" smtClean="0">
                <a:solidFill>
                  <a:srgbClr val="FF0000"/>
                </a:solidFill>
              </a:rPr>
              <a:t>branchA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Delete a branch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branch –d </a:t>
            </a:r>
            <a:r>
              <a:rPr lang="en-US" dirty="0" err="1" smtClean="0">
                <a:solidFill>
                  <a:srgbClr val="FF0000"/>
                </a:solidFill>
              </a:rPr>
              <a:t>branchA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Force delete a branch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–D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Rename the current branch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branch –m </a:t>
            </a:r>
            <a:r>
              <a:rPr lang="en-US" dirty="0" err="1" smtClean="0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50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Project Management</a:t>
            </a:r>
            <a:br>
              <a:rPr lang="en-US" dirty="0" smtClean="0"/>
            </a:br>
            <a:r>
              <a:rPr lang="en-US" dirty="0" smtClean="0"/>
              <a:t>2. Checkout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and B has to checkout their own branch to work on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checkout </a:t>
            </a:r>
            <a:r>
              <a:rPr lang="en-US" dirty="0" err="1" smtClean="0">
                <a:solidFill>
                  <a:srgbClr val="FF0000"/>
                </a:solidFill>
              </a:rPr>
              <a:t>branchA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checkout </a:t>
            </a:r>
            <a:r>
              <a:rPr lang="en-US" dirty="0" err="1" smtClean="0">
                <a:solidFill>
                  <a:srgbClr val="FF0000"/>
                </a:solidFill>
              </a:rPr>
              <a:t>branchB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Create </a:t>
            </a:r>
            <a:r>
              <a:rPr lang="en-US" dirty="0" err="1" smtClean="0"/>
              <a:t>Git</a:t>
            </a:r>
            <a:r>
              <a:rPr lang="en-US" dirty="0" smtClean="0"/>
              <a:t> remote repository using </a:t>
            </a:r>
            <a:r>
              <a:rPr lang="en-US" dirty="0" err="1" smtClean="0"/>
              <a:t>Git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2. Clone </a:t>
            </a:r>
            <a:r>
              <a:rPr lang="en-US" dirty="0" err="1" smtClean="0"/>
              <a:t>git</a:t>
            </a:r>
            <a:r>
              <a:rPr lang="en-US" dirty="0" smtClean="0"/>
              <a:t> repository to your local</a:t>
            </a:r>
          </a:p>
          <a:p>
            <a:r>
              <a:rPr lang="en-US" dirty="0" smtClean="0"/>
              <a:t>3. Use </a:t>
            </a:r>
            <a:r>
              <a:rPr lang="en-US" dirty="0" err="1" smtClean="0"/>
              <a:t>git</a:t>
            </a:r>
            <a:r>
              <a:rPr lang="en-US" dirty="0" smtClean="0"/>
              <a:t> to add file into local</a:t>
            </a:r>
          </a:p>
          <a:p>
            <a:r>
              <a:rPr lang="en-US" dirty="0" smtClean="0"/>
              <a:t>4. Modify files and use </a:t>
            </a:r>
            <a:r>
              <a:rPr lang="en-US" dirty="0" err="1" smtClean="0"/>
              <a:t>git</a:t>
            </a:r>
            <a:r>
              <a:rPr lang="en-US" dirty="0" smtClean="0"/>
              <a:t> to commit change</a:t>
            </a:r>
          </a:p>
          <a:p>
            <a:r>
              <a:rPr lang="en-US" dirty="0" smtClean="0"/>
              <a:t>5. Use </a:t>
            </a:r>
            <a:r>
              <a:rPr lang="en-US" dirty="0" err="1" smtClean="0"/>
              <a:t>git</a:t>
            </a:r>
            <a:r>
              <a:rPr lang="en-US" dirty="0" smtClean="0"/>
              <a:t> to push the commit to remote</a:t>
            </a:r>
          </a:p>
          <a:p>
            <a:r>
              <a:rPr lang="en-US" dirty="0" smtClean="0"/>
              <a:t>6. Use </a:t>
            </a:r>
            <a:r>
              <a:rPr lang="en-US" dirty="0" err="1" smtClean="0"/>
              <a:t>git</a:t>
            </a:r>
            <a:r>
              <a:rPr lang="en-US" dirty="0" smtClean="0"/>
              <a:t> to pull (sync) content with remote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Project Management</a:t>
            </a:r>
            <a:br>
              <a:rPr lang="en-US" dirty="0" smtClean="0"/>
            </a:br>
            <a:r>
              <a:rPr lang="en-US" dirty="0" smtClean="0"/>
              <a:t>3.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 A works on </a:t>
            </a:r>
            <a:r>
              <a:rPr lang="en-US" dirty="0" err="1" smtClean="0"/>
              <a:t>featureA</a:t>
            </a:r>
            <a:r>
              <a:rPr lang="en-US" dirty="0" smtClean="0"/>
              <a:t>, after finish, user A commit it with the message ‘finish </a:t>
            </a:r>
            <a:r>
              <a:rPr lang="en-US" dirty="0" err="1" smtClean="0"/>
              <a:t>featureA</a:t>
            </a:r>
            <a:r>
              <a:rPr lang="en-US" dirty="0" smtClean="0"/>
              <a:t>’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commit –m ‘finish </a:t>
            </a:r>
            <a:r>
              <a:rPr lang="en-US" dirty="0" err="1" smtClean="0">
                <a:solidFill>
                  <a:srgbClr val="FF0000"/>
                </a:solidFill>
              </a:rPr>
              <a:t>featureA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</a:p>
          <a:p>
            <a:r>
              <a:rPr lang="en-US" dirty="0"/>
              <a:t>User </a:t>
            </a:r>
            <a:r>
              <a:rPr lang="en-US" dirty="0" smtClean="0"/>
              <a:t>B works </a:t>
            </a:r>
            <a:r>
              <a:rPr lang="en-US" dirty="0"/>
              <a:t>on </a:t>
            </a:r>
            <a:r>
              <a:rPr lang="en-US" dirty="0" err="1" smtClean="0"/>
              <a:t>featureB</a:t>
            </a:r>
            <a:r>
              <a:rPr lang="en-US" dirty="0" smtClean="0"/>
              <a:t>, </a:t>
            </a:r>
            <a:r>
              <a:rPr lang="en-US" dirty="0"/>
              <a:t>after finish, user </a:t>
            </a:r>
            <a:r>
              <a:rPr lang="en-US" dirty="0" smtClean="0"/>
              <a:t>B </a:t>
            </a:r>
            <a:r>
              <a:rPr lang="en-US" dirty="0"/>
              <a:t>commit it with the message ‘finish </a:t>
            </a:r>
            <a:r>
              <a:rPr lang="en-US" dirty="0" err="1" smtClean="0"/>
              <a:t>featureB</a:t>
            </a:r>
            <a:r>
              <a:rPr lang="en-US" dirty="0" smtClean="0"/>
              <a:t>’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commit –m ‘finish </a:t>
            </a:r>
            <a:r>
              <a:rPr lang="en-US" dirty="0" err="1" smtClean="0">
                <a:solidFill>
                  <a:srgbClr val="FF0000"/>
                </a:solidFill>
              </a:rPr>
              <a:t>featureB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</a:p>
          <a:p>
            <a:r>
              <a:rPr lang="en-US" dirty="0" smtClean="0"/>
              <a:t>User C works on main features on master branch, user C commit it with the message ‘finish main features’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commit –m ‘finish </a:t>
            </a:r>
            <a:r>
              <a:rPr lang="en-US" dirty="0" smtClean="0">
                <a:solidFill>
                  <a:srgbClr val="FF0000"/>
                </a:solidFill>
              </a:rPr>
              <a:t>main features’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21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3.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master, we can merge all features and delete </a:t>
            </a:r>
            <a:r>
              <a:rPr lang="en-US" dirty="0" err="1" smtClean="0"/>
              <a:t>branchA</a:t>
            </a:r>
            <a:r>
              <a:rPr lang="en-US" dirty="0" smtClean="0"/>
              <a:t> and </a:t>
            </a:r>
            <a:r>
              <a:rPr lang="en-US" dirty="0" err="1" smtClean="0"/>
              <a:t>branchB</a:t>
            </a:r>
            <a:endParaRPr lang="en-US" dirty="0" smtClean="0"/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checkout master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merge </a:t>
            </a:r>
            <a:r>
              <a:rPr lang="en-US" dirty="0" err="1" smtClean="0">
                <a:solidFill>
                  <a:srgbClr val="FF0000"/>
                </a:solidFill>
              </a:rPr>
              <a:t>branchA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merge </a:t>
            </a:r>
            <a:r>
              <a:rPr lang="en-US" dirty="0" err="1" smtClean="0">
                <a:solidFill>
                  <a:srgbClr val="FF0000"/>
                </a:solidFill>
              </a:rPr>
              <a:t>branchB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branch –d </a:t>
            </a:r>
            <a:r>
              <a:rPr lang="en-US" dirty="0" err="1" smtClean="0">
                <a:solidFill>
                  <a:srgbClr val="FF0000"/>
                </a:solidFill>
              </a:rPr>
              <a:t>branchA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g</a:t>
            </a:r>
            <a:r>
              <a:rPr lang="en-US" dirty="0" err="1" smtClean="0">
                <a:solidFill>
                  <a:srgbClr val="FF0000"/>
                </a:solidFill>
              </a:rPr>
              <a:t>it</a:t>
            </a:r>
            <a:r>
              <a:rPr lang="en-US" dirty="0" smtClean="0">
                <a:solidFill>
                  <a:srgbClr val="FF0000"/>
                </a:solidFill>
              </a:rPr>
              <a:t> branch –d </a:t>
            </a:r>
            <a:r>
              <a:rPr lang="en-US" dirty="0" err="1" smtClean="0">
                <a:solidFill>
                  <a:srgbClr val="FF0000"/>
                </a:solidFill>
              </a:rPr>
              <a:t>branchB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93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3.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last, master push all change to remote repository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push --all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602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ZenHub</a:t>
            </a:r>
            <a:r>
              <a:rPr lang="en-US" dirty="0" smtClean="0"/>
              <a:t> for GitHub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ZenHub</a:t>
            </a:r>
            <a:r>
              <a:rPr lang="en-US" dirty="0" smtClean="0"/>
              <a:t> is a GitHub plugin for agile project management</a:t>
            </a:r>
          </a:p>
          <a:p>
            <a:r>
              <a:rPr lang="en-US" dirty="0" smtClean="0"/>
              <a:t>It needs either Chrome or Firefox as the browser.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https://www.zenhub.io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Click “Add </a:t>
            </a:r>
            <a:r>
              <a:rPr lang="en-US" dirty="0" err="1" smtClean="0"/>
              <a:t>ZenHub</a:t>
            </a:r>
            <a:r>
              <a:rPr lang="en-US" dirty="0" smtClean="0"/>
              <a:t> to GitHub”, it will install a plugin on your browser</a:t>
            </a:r>
          </a:p>
          <a:p>
            <a:r>
              <a:rPr lang="en-US" dirty="0" smtClean="0"/>
              <a:t>Click plugin icon </a:t>
            </a:r>
          </a:p>
          <a:p>
            <a:r>
              <a:rPr lang="en-US" dirty="0" smtClean="0"/>
              <a:t>It will ask you to login to GitHub (You have to create your GitHub account before)</a:t>
            </a:r>
          </a:p>
          <a:p>
            <a:r>
              <a:rPr lang="en-US" dirty="0" smtClean="0"/>
              <a:t>After login, you have to grant the permission for </a:t>
            </a:r>
            <a:r>
              <a:rPr lang="en-US" dirty="0" err="1" smtClean="0"/>
              <a:t>ZenHub</a:t>
            </a:r>
            <a:r>
              <a:rPr lang="en-US" dirty="0" smtClean="0"/>
              <a:t> to access your GitHub project</a:t>
            </a:r>
          </a:p>
          <a:p>
            <a:r>
              <a:rPr lang="en-US" dirty="0" smtClean="0"/>
              <a:t>Done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462670"/>
            <a:ext cx="871538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98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7162800" cy="539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036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Click issues, we can add issues</a:t>
            </a:r>
          </a:p>
          <a:p>
            <a:r>
              <a:rPr lang="en-US" sz="2400" dirty="0" smtClean="0"/>
              <a:t>Click Boards, we can drag and drop stories to different completion status</a:t>
            </a:r>
          </a:p>
          <a:p>
            <a:r>
              <a:rPr lang="en-US" sz="2400" dirty="0" smtClean="0"/>
              <a:t>Click burndown, we can add milestone and assign different stories to milestone and then generate burndown chart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7162800" cy="311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895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Click issues</a:t>
            </a:r>
          </a:p>
          <a:p>
            <a:pPr marL="514350" indent="-514350">
              <a:buAutoNum type="arabicPeriod"/>
            </a:pPr>
            <a:r>
              <a:rPr lang="en-US" dirty="0" smtClean="0"/>
              <a:t>Click New issues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51298"/>
            <a:ext cx="8620125" cy="380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038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Issues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905000"/>
            <a:ext cx="875342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506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Issues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" y="1600200"/>
            <a:ext cx="886436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163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Issues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58" y="2438400"/>
            <a:ext cx="8001000" cy="428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1362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Story point</a:t>
            </a:r>
            <a:r>
              <a:rPr lang="en-US" dirty="0"/>
              <a:t> is a arbitrary measure used by Scrum teams. This is used to measure the effort required to implement a </a:t>
            </a:r>
            <a:r>
              <a:rPr lang="en-US" b="1" dirty="0"/>
              <a:t>story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59243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Project Management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Use </a:t>
            </a:r>
            <a:r>
              <a:rPr lang="en-US" dirty="0" err="1" smtClean="0"/>
              <a:t>Git</a:t>
            </a:r>
            <a:r>
              <a:rPr lang="en-US" dirty="0" smtClean="0"/>
              <a:t> to branch a project</a:t>
            </a:r>
          </a:p>
          <a:p>
            <a:r>
              <a:rPr lang="en-US" dirty="0" smtClean="0"/>
              <a:t>2. Use </a:t>
            </a:r>
            <a:r>
              <a:rPr lang="en-US" dirty="0" err="1" smtClean="0"/>
              <a:t>Git</a:t>
            </a:r>
            <a:r>
              <a:rPr lang="en-US" dirty="0" smtClean="0"/>
              <a:t> to check different branches</a:t>
            </a:r>
          </a:p>
          <a:p>
            <a:r>
              <a:rPr lang="en-US" dirty="0" smtClean="0"/>
              <a:t>3. Use </a:t>
            </a:r>
            <a:r>
              <a:rPr lang="en-US" dirty="0" err="1" smtClean="0"/>
              <a:t>Git</a:t>
            </a:r>
            <a:r>
              <a:rPr lang="en-US" dirty="0" smtClean="0"/>
              <a:t> to merge different versions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9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Issues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56" y="1981200"/>
            <a:ext cx="8724900" cy="346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15200" y="3048000"/>
            <a:ext cx="1600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88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Issues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752600"/>
            <a:ext cx="9077325" cy="442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957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23" y="2286000"/>
            <a:ext cx="891830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45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 </a:t>
            </a:r>
            <a:r>
              <a:rPr lang="en-US" dirty="0" smtClean="0">
                <a:sym typeface="Wingdings" panose="05000000000000000000" pitchFamily="2" charset="2"/>
              </a:rPr>
              <a:t> Milestones  New Milestones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You can create Milestones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971800"/>
            <a:ext cx="855894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337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Milestones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2" y="2133600"/>
            <a:ext cx="8572687" cy="305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175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" y="1143000"/>
            <a:ext cx="903214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7043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Increment1 has 5 issues</a:t>
            </a:r>
          </a:p>
          <a:p>
            <a:r>
              <a:rPr lang="en-US" dirty="0" smtClean="0"/>
              <a:t>I drag two of them to “Closed” status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8534400" cy="18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978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the complete of Milestones will also change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95600"/>
            <a:ext cx="8610600" cy="351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53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Burndown Chart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burn down chart</a:t>
            </a:r>
            <a:r>
              <a:rPr lang="en-US" dirty="0"/>
              <a:t> is a graphical representation of work left to do versus time. </a:t>
            </a:r>
          </a:p>
        </p:txBody>
      </p:sp>
    </p:spTree>
    <p:extLst>
      <p:ext uri="{BB962C8B-B14F-4D97-AF65-F5344CB8AC3E}">
        <p14:creationId xmlns:p14="http://schemas.microsoft.com/office/powerpoint/2010/main" val="19760903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Burndown Chart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burndown option, select a specific milestone, to see the burndown chart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7000875" cy="389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84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Create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40399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54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Visio</a:t>
            </a:r>
          </a:p>
        </p:txBody>
      </p:sp>
      <p:sp>
        <p:nvSpPr>
          <p:cNvPr id="462" name="Shape 462"/>
          <p:cNvSpPr/>
          <p:nvPr/>
        </p:nvSpPr>
        <p:spPr>
          <a:xfrm>
            <a:off x="1485899" y="2057400"/>
            <a:ext cx="6171392" cy="1943926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 application used to design:</a:t>
            </a:r>
          </a:p>
          <a:p>
            <a:pPr lvl="1">
              <a:buClr>
                <a:srgbClr val="000000"/>
              </a:buClr>
              <a:buSzPct val="25000"/>
              <a:buFont typeface="Helvetica Neue"/>
              <a:buChar char="l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Basic Flowchart</a:t>
            </a:r>
          </a:p>
          <a:p>
            <a:pPr lvl="1">
              <a:buClr>
                <a:srgbClr val="FF0000"/>
              </a:buClr>
              <a:buSzPct val="25000"/>
              <a:buFont typeface="Helvetica Neue"/>
              <a:buChar char="l"/>
            </a:pPr>
            <a:r>
              <a:rPr lang="en-US" sz="21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UML Model Diagram</a:t>
            </a:r>
          </a:p>
          <a:p>
            <a:pPr lvl="1">
              <a:buClr>
                <a:srgbClr val="000000"/>
              </a:buClr>
              <a:buSzPct val="25000"/>
              <a:buFont typeface="Helvetica Neue"/>
              <a:buChar char="l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Database Model Diagram</a:t>
            </a:r>
          </a:p>
          <a:p>
            <a:pPr lvl="1">
              <a:buClr>
                <a:srgbClr val="000000"/>
              </a:buClr>
              <a:buSzPct val="25000"/>
              <a:buFont typeface="Helvetica Neue"/>
              <a:buChar char="l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Cross-Functional Flowchart</a:t>
            </a:r>
          </a:p>
          <a:p>
            <a:pPr lvl="1">
              <a:buClr>
                <a:srgbClr val="000000"/>
              </a:buClr>
              <a:buSzPct val="25000"/>
              <a:buFont typeface="Helvetica Neue"/>
              <a:buChar char="l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952797241"/>
      </p:ext>
    </p:extLst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Visio : Start Page</a:t>
            </a:r>
          </a:p>
        </p:txBody>
      </p:sp>
      <p:pic>
        <p:nvPicPr>
          <p:cNvPr id="468" name="Shape 4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5229" y="2286090"/>
            <a:ext cx="5912730" cy="3534031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Shape 469"/>
          <p:cNvSpPr/>
          <p:nvPr/>
        </p:nvSpPr>
        <p:spPr>
          <a:xfrm>
            <a:off x="1657350" y="1885950"/>
            <a:ext cx="2913841" cy="267526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SzPct val="25000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This is the start page for visio 2013</a:t>
            </a:r>
          </a:p>
        </p:txBody>
      </p:sp>
    </p:spTree>
    <p:extLst>
      <p:ext uri="{BB962C8B-B14F-4D97-AF65-F5344CB8AC3E}">
        <p14:creationId xmlns:p14="http://schemas.microsoft.com/office/powerpoint/2010/main" val="2904722228"/>
      </p:ext>
    </p:extLst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Visio : UML Diagrams</a:t>
            </a:r>
          </a:p>
        </p:txBody>
      </p:sp>
      <p:pic>
        <p:nvPicPr>
          <p:cNvPr id="475" name="Shape 4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6330" y="2926799"/>
            <a:ext cx="6490261" cy="20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/>
          <p:nvPr/>
        </p:nvSpPr>
        <p:spPr>
          <a:xfrm>
            <a:off x="1326330" y="2286089"/>
            <a:ext cx="6490261" cy="467550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SzPct val="25000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Type “UML” in search box to get all UML related diagram, we will focus on Use case Diagram, Class Diagram, Sequence Diagram and State Diagram</a:t>
            </a:r>
          </a:p>
        </p:txBody>
      </p:sp>
    </p:spTree>
    <p:extLst>
      <p:ext uri="{BB962C8B-B14F-4D97-AF65-F5344CB8AC3E}">
        <p14:creationId xmlns:p14="http://schemas.microsoft.com/office/powerpoint/2010/main" val="3238599210"/>
      </p:ext>
    </p:extLst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Class Diagram</a:t>
            </a:r>
          </a:p>
        </p:txBody>
      </p:sp>
      <p:pic>
        <p:nvPicPr>
          <p:cNvPr id="482" name="Shape 4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5900" y="2571751"/>
            <a:ext cx="6400080" cy="3008881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Shape 483"/>
          <p:cNvSpPr/>
          <p:nvPr/>
        </p:nvSpPr>
        <p:spPr>
          <a:xfrm>
            <a:off x="1485899" y="1837081"/>
            <a:ext cx="5085452" cy="267526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SzPct val="25000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Drag and drop the items from list to canvas</a:t>
            </a:r>
          </a:p>
        </p:txBody>
      </p:sp>
    </p:spTree>
    <p:extLst>
      <p:ext uri="{BB962C8B-B14F-4D97-AF65-F5344CB8AC3E}">
        <p14:creationId xmlns:p14="http://schemas.microsoft.com/office/powerpoint/2010/main" val="2572108060"/>
      </p:ext>
    </p:extLst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Class Diagram</a:t>
            </a:r>
          </a:p>
        </p:txBody>
      </p:sp>
      <p:sp>
        <p:nvSpPr>
          <p:cNvPr id="489" name="Shape 489"/>
          <p:cNvSpPr/>
          <p:nvPr/>
        </p:nvSpPr>
        <p:spPr>
          <a:xfrm>
            <a:off x="1485899" y="1837080"/>
            <a:ext cx="5085452" cy="467550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SzPct val="25000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Double click to change class Name, attribute Name and method Name</a:t>
            </a:r>
          </a:p>
        </p:txBody>
      </p:sp>
      <p:pic>
        <p:nvPicPr>
          <p:cNvPr id="490" name="Shape 4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6039" y="2899529"/>
            <a:ext cx="3946320" cy="14280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1" name="Shape 491"/>
          <p:cNvGrpSpPr/>
          <p:nvPr/>
        </p:nvGrpSpPr>
        <p:grpSpPr>
          <a:xfrm>
            <a:off x="5388684" y="2316600"/>
            <a:ext cx="868386" cy="642129"/>
            <a:chOff x="0" y="0"/>
            <a:chExt cx="1157848" cy="856170"/>
          </a:xfrm>
        </p:grpSpPr>
        <p:sp>
          <p:nvSpPr>
            <p:cNvPr id="492" name="Shape 492"/>
            <p:cNvSpPr/>
            <p:nvPr/>
          </p:nvSpPr>
          <p:spPr>
            <a:xfrm>
              <a:off x="320846" y="0"/>
              <a:ext cx="837001" cy="76104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3" name="Shape 493"/>
            <p:cNvCxnSpPr/>
            <p:nvPr/>
          </p:nvCxnSpPr>
          <p:spPr>
            <a:xfrm flipH="1">
              <a:off x="0" y="142694"/>
              <a:ext cx="251101" cy="713476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4" name="Shape 494"/>
            <p:cNvSpPr/>
            <p:nvPr/>
          </p:nvSpPr>
          <p:spPr>
            <a:xfrm>
              <a:off x="320846" y="68820"/>
              <a:ext cx="837001" cy="623400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Class Name</a:t>
              </a:r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5593357" y="3090419"/>
            <a:ext cx="1263924" cy="642129"/>
            <a:chOff x="-1" y="0"/>
            <a:chExt cx="1685230" cy="856171"/>
          </a:xfrm>
        </p:grpSpPr>
        <p:sp>
          <p:nvSpPr>
            <p:cNvPr id="496" name="Shape 496"/>
            <p:cNvSpPr/>
            <p:nvPr/>
          </p:nvSpPr>
          <p:spPr>
            <a:xfrm>
              <a:off x="466987" y="0"/>
              <a:ext cx="1218241" cy="76104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7" name="Shape 497"/>
            <p:cNvCxnSpPr/>
            <p:nvPr/>
          </p:nvCxnSpPr>
          <p:spPr>
            <a:xfrm flipH="1">
              <a:off x="-1" y="151393"/>
              <a:ext cx="454077" cy="704777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8" name="Shape 498"/>
            <p:cNvSpPr/>
            <p:nvPr/>
          </p:nvSpPr>
          <p:spPr>
            <a:xfrm>
              <a:off x="466987" y="202169"/>
              <a:ext cx="1218241" cy="356701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Attribute</a:t>
              </a:r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3523172" y="4138594"/>
            <a:ext cx="1505399" cy="789716"/>
            <a:chOff x="0" y="0"/>
            <a:chExt cx="2007197" cy="1052953"/>
          </a:xfrm>
        </p:grpSpPr>
        <p:sp>
          <p:nvSpPr>
            <p:cNvPr id="500" name="Shape 500"/>
            <p:cNvSpPr/>
            <p:nvPr/>
          </p:nvSpPr>
          <p:spPr>
            <a:xfrm>
              <a:off x="788956" y="291911"/>
              <a:ext cx="1218241" cy="761042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1" name="Shape 501"/>
            <p:cNvCxnSpPr/>
            <p:nvPr/>
          </p:nvCxnSpPr>
          <p:spPr>
            <a:xfrm rot="10800000">
              <a:off x="0" y="0"/>
              <a:ext cx="776044" cy="443305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2" name="Shape 502"/>
            <p:cNvSpPr/>
            <p:nvPr/>
          </p:nvSpPr>
          <p:spPr>
            <a:xfrm>
              <a:off x="788956" y="494081"/>
              <a:ext cx="1218241" cy="356701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205507"/>
      </p:ext>
    </p:extLst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Class Diagram</a:t>
            </a:r>
          </a:p>
        </p:txBody>
      </p:sp>
      <p:sp>
        <p:nvSpPr>
          <p:cNvPr id="508" name="Shape 508"/>
          <p:cNvSpPr/>
          <p:nvPr/>
        </p:nvSpPr>
        <p:spPr>
          <a:xfrm>
            <a:off x="1485899" y="1837080"/>
            <a:ext cx="5085452" cy="1267650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Public Variable: Can be accessed from outside the class, use “+” or nothing to describe it.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Private Variable: Can only be accessed from inside the same class, use “-” to indicate it.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Attribute Format: (-/+/) AttributeName: DataType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Method Format: (-/+/) MethodName ()</a:t>
            </a:r>
          </a:p>
        </p:txBody>
      </p:sp>
      <p:pic>
        <p:nvPicPr>
          <p:cNvPr id="509" name="Shape 5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4460" y="3371759"/>
            <a:ext cx="3828331" cy="2132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5830165"/>
      </p:ext>
    </p:extLst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Class Diagram</a:t>
            </a:r>
          </a:p>
        </p:txBody>
      </p:sp>
      <p:sp>
        <p:nvSpPr>
          <p:cNvPr id="515" name="Shape 515"/>
          <p:cNvSpPr/>
          <p:nvPr/>
        </p:nvSpPr>
        <p:spPr>
          <a:xfrm>
            <a:off x="1714588" y="1749059"/>
            <a:ext cx="5085452" cy="867600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Add a association between two classes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Right click and click Show Multiplicity to display multiplicity between two classes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Multiplicity could be 1…*, 0…* or *, 1, 0…1</a:t>
            </a:r>
          </a:p>
        </p:txBody>
      </p:sp>
      <p:pic>
        <p:nvPicPr>
          <p:cNvPr id="516" name="Shape 5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4309" y="2700269"/>
            <a:ext cx="5371380" cy="3299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4774108"/>
      </p:ext>
    </p:extLst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Class Diagram</a:t>
            </a:r>
          </a:p>
        </p:txBody>
      </p:sp>
      <p:sp>
        <p:nvSpPr>
          <p:cNvPr id="522" name="Shape 522"/>
          <p:cNvSpPr/>
          <p:nvPr/>
        </p:nvSpPr>
        <p:spPr>
          <a:xfrm>
            <a:off x="1714588" y="1749059"/>
            <a:ext cx="5085452" cy="6675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Choose Set Connector Type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We can select association to be Aggregation, Composition, Dependency…</a:t>
            </a:r>
          </a:p>
        </p:txBody>
      </p: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1559" y="2441610"/>
            <a:ext cx="5342760" cy="3485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2656079"/>
      </p:ext>
    </p:extLst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Class Diagram</a:t>
            </a:r>
          </a:p>
        </p:txBody>
      </p:sp>
      <p:pic>
        <p:nvPicPr>
          <p:cNvPr id="529" name="Shape 5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2100" y="2867129"/>
            <a:ext cx="6003721" cy="307584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/>
          <p:nvPr/>
        </p:nvSpPr>
        <p:spPr>
          <a:xfrm>
            <a:off x="1714588" y="1749059"/>
            <a:ext cx="5085452" cy="106762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GUI is </a:t>
            </a:r>
            <a:r>
              <a:rPr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depended</a:t>
            </a: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 on Bank System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Many Bank Systems </a:t>
            </a:r>
            <a:r>
              <a:rPr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composite</a:t>
            </a: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 the whole bank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Bank System </a:t>
            </a:r>
            <a:r>
              <a:rPr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associates</a:t>
            </a: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 with Transaction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Deposit and Withdraw are two basic sub transaction that </a:t>
            </a:r>
            <a:r>
              <a:rPr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generalized</a:t>
            </a: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 from transaction</a:t>
            </a:r>
          </a:p>
        </p:txBody>
      </p:sp>
    </p:spTree>
    <p:extLst>
      <p:ext uri="{BB962C8B-B14F-4D97-AF65-F5344CB8AC3E}">
        <p14:creationId xmlns:p14="http://schemas.microsoft.com/office/powerpoint/2010/main" val="3244173955"/>
      </p:ext>
    </p:extLst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Use Case Diagram</a:t>
            </a:r>
          </a:p>
        </p:txBody>
      </p:sp>
      <p:sp>
        <p:nvSpPr>
          <p:cNvPr id="536" name="Shape 536"/>
          <p:cNvSpPr/>
          <p:nvPr/>
        </p:nvSpPr>
        <p:spPr>
          <a:xfrm>
            <a:off x="1885859" y="1905917"/>
            <a:ext cx="5085450" cy="467550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Drag and drop the items from list to canvas</a:t>
            </a:r>
          </a:p>
          <a:p>
            <a:pP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Double click items to change name</a:t>
            </a:r>
          </a:p>
        </p:txBody>
      </p:sp>
      <p:pic>
        <p:nvPicPr>
          <p:cNvPr id="537" name="Shape 5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5570" y="2793421"/>
            <a:ext cx="6111720" cy="2906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804844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Windows user, please open GitHub desktop by double clicking icon</a:t>
            </a:r>
          </a:p>
          <a:p>
            <a:r>
              <a:rPr lang="en-US" dirty="0" smtClean="0"/>
              <a:t>login to your GitHub desktop with your GitHub account (</a:t>
            </a:r>
            <a:r>
              <a:rPr lang="en-US" dirty="0" smtClean="0">
                <a:solidFill>
                  <a:srgbClr val="FF0000"/>
                </a:solidFill>
              </a:rPr>
              <a:t>It is very important to login before you do the rest of steps. Because after you login, you secure connection has been made</a:t>
            </a:r>
            <a:r>
              <a:rPr lang="en-US" dirty="0" smtClean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17558"/>
            <a:ext cx="691017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09800"/>
            <a:ext cx="419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579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Use Case Diagram</a:t>
            </a:r>
          </a:p>
        </p:txBody>
      </p:sp>
      <p:sp>
        <p:nvSpPr>
          <p:cNvPr id="543" name="Shape 543"/>
          <p:cNvSpPr/>
          <p:nvPr/>
        </p:nvSpPr>
        <p:spPr>
          <a:xfrm>
            <a:off x="1886039" y="1917269"/>
            <a:ext cx="5085450" cy="106762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 dirty="0">
                <a:latin typeface="Calibri"/>
                <a:ea typeface="Calibri"/>
                <a:cs typeface="Calibri"/>
                <a:sym typeface="Calibri"/>
              </a:rPr>
              <a:t>Inclusion: For the purpose of eliminate repetition of reusing use case. One use case is a sub step of another one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 dirty="0">
                <a:latin typeface="Calibri"/>
                <a:ea typeface="Calibri"/>
                <a:cs typeface="Calibri"/>
                <a:sym typeface="Calibri"/>
              </a:rPr>
              <a:t>Generalization: Like inheritance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 dirty="0">
                <a:latin typeface="Calibri"/>
                <a:ea typeface="Calibri"/>
                <a:cs typeface="Calibri"/>
                <a:sym typeface="Calibri"/>
              </a:rPr>
              <a:t>Extension: The use case which contains exceptions for another one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2984895"/>
            <a:ext cx="5085450" cy="2926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910853"/>
      </p:ext>
    </p:extLst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Sequence Diagram</a:t>
            </a: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161" y="2815259"/>
            <a:ext cx="2652751" cy="3055473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Shape 551"/>
          <p:cNvSpPr/>
          <p:nvPr/>
        </p:nvSpPr>
        <p:spPr>
          <a:xfrm>
            <a:off x="1714588" y="1837619"/>
            <a:ext cx="5085452" cy="6675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Drag any item from sequence diagram list and drop to the canvas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Double click to change the name</a:t>
            </a:r>
          </a:p>
        </p:txBody>
      </p:sp>
    </p:spTree>
    <p:extLst>
      <p:ext uri="{BB962C8B-B14F-4D97-AF65-F5344CB8AC3E}">
        <p14:creationId xmlns:p14="http://schemas.microsoft.com/office/powerpoint/2010/main" val="1845063121"/>
      </p:ext>
    </p:extLst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Sequence Diagram</a:t>
            </a:r>
          </a:p>
        </p:txBody>
      </p:sp>
      <p:sp>
        <p:nvSpPr>
          <p:cNvPr id="557" name="Shape 557"/>
          <p:cNvSpPr/>
          <p:nvPr/>
        </p:nvSpPr>
        <p:spPr>
          <a:xfrm>
            <a:off x="1714588" y="1837619"/>
            <a:ext cx="5085452" cy="867600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Add activation to object lifeline when corresponding class is doing its work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Double click to change the name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Draw message, Asynchronous message, return message properly</a:t>
            </a:r>
          </a:p>
        </p:txBody>
      </p:sp>
      <p:pic>
        <p:nvPicPr>
          <p:cNvPr id="558" name="Shape 5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2800440"/>
            <a:ext cx="3599640" cy="29910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9" name="Shape 559"/>
          <p:cNvGrpSpPr/>
          <p:nvPr/>
        </p:nvGrpSpPr>
        <p:grpSpPr>
          <a:xfrm>
            <a:off x="1257211" y="4353479"/>
            <a:ext cx="2061889" cy="545928"/>
            <a:chOff x="0" y="0"/>
            <a:chExt cx="2749185" cy="727902"/>
          </a:xfrm>
        </p:grpSpPr>
        <p:sp>
          <p:nvSpPr>
            <p:cNvPr id="560" name="Shape 560"/>
            <p:cNvSpPr/>
            <p:nvPr/>
          </p:nvSpPr>
          <p:spPr>
            <a:xfrm>
              <a:off x="0" y="0"/>
              <a:ext cx="1065599" cy="60840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1" name="Shape 561"/>
            <p:cNvCxnSpPr/>
            <p:nvPr/>
          </p:nvCxnSpPr>
          <p:spPr>
            <a:xfrm>
              <a:off x="1224713" y="357434"/>
              <a:ext cx="1524471" cy="370468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2" name="Shape 562"/>
            <p:cNvSpPr/>
            <p:nvPr/>
          </p:nvSpPr>
          <p:spPr>
            <a:xfrm>
              <a:off x="0" y="125848"/>
              <a:ext cx="1065599" cy="356701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Return</a:t>
              </a:r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5018771" y="4495117"/>
            <a:ext cx="1952718" cy="810515"/>
            <a:chOff x="-1" y="0"/>
            <a:chExt cx="2603623" cy="1080684"/>
          </a:xfrm>
        </p:grpSpPr>
        <p:sp>
          <p:nvSpPr>
            <p:cNvPr id="564" name="Shape 564"/>
            <p:cNvSpPr/>
            <p:nvPr/>
          </p:nvSpPr>
          <p:spPr>
            <a:xfrm>
              <a:off x="699581" y="26429"/>
              <a:ext cx="1904040" cy="30384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5" name="Shape 565"/>
            <p:cNvCxnSpPr/>
            <p:nvPr/>
          </p:nvCxnSpPr>
          <p:spPr>
            <a:xfrm flipH="1">
              <a:off x="-1" y="83398"/>
              <a:ext cx="540920" cy="997285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6" name="Shape 566"/>
            <p:cNvSpPr/>
            <p:nvPr/>
          </p:nvSpPr>
          <p:spPr>
            <a:xfrm>
              <a:off x="699581" y="0"/>
              <a:ext cx="1904040" cy="356700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message</a:t>
              </a:r>
            </a:p>
          </p:txBody>
        </p:sp>
      </p:grpSp>
      <p:grpSp>
        <p:nvGrpSpPr>
          <p:cNvPr id="567" name="Shape 567"/>
          <p:cNvGrpSpPr/>
          <p:nvPr/>
        </p:nvGrpSpPr>
        <p:grpSpPr>
          <a:xfrm>
            <a:off x="4054736" y="3252058"/>
            <a:ext cx="3545586" cy="959738"/>
            <a:chOff x="0" y="0"/>
            <a:chExt cx="4727447" cy="1279649"/>
          </a:xfrm>
        </p:grpSpPr>
        <p:sp>
          <p:nvSpPr>
            <p:cNvPr id="568" name="Shape 568"/>
            <p:cNvSpPr/>
            <p:nvPr/>
          </p:nvSpPr>
          <p:spPr>
            <a:xfrm>
              <a:off x="2823406" y="83640"/>
              <a:ext cx="1904040" cy="45612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9" name="Shape 569"/>
            <p:cNvCxnSpPr/>
            <p:nvPr/>
          </p:nvCxnSpPr>
          <p:spPr>
            <a:xfrm flipH="1">
              <a:off x="0" y="169161"/>
              <a:ext cx="2664743" cy="1110487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0" name="Shape 570"/>
            <p:cNvSpPr/>
            <p:nvPr/>
          </p:nvSpPr>
          <p:spPr>
            <a:xfrm>
              <a:off x="2823406" y="0"/>
              <a:ext cx="1904040" cy="623400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Asynchronous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6724222"/>
      </p:ext>
    </p:extLst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Sequence Diagram</a:t>
            </a:r>
          </a:p>
        </p:txBody>
      </p:sp>
      <p:sp>
        <p:nvSpPr>
          <p:cNvPr id="576" name="Shape 576"/>
          <p:cNvSpPr/>
          <p:nvPr/>
        </p:nvSpPr>
        <p:spPr>
          <a:xfrm>
            <a:off x="1714588" y="1837619"/>
            <a:ext cx="5085452" cy="867600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 dirty="0">
                <a:latin typeface="Calibri"/>
                <a:ea typeface="Calibri"/>
                <a:cs typeface="Calibri"/>
                <a:sym typeface="Calibri"/>
              </a:rPr>
              <a:t>Alternative Fragment: Similar like if condition in programming. Go either way based on the condition. Mutual exclusion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 dirty="0">
                <a:latin typeface="Calibri"/>
                <a:ea typeface="Calibri"/>
                <a:cs typeface="Calibri"/>
                <a:sym typeface="Calibri"/>
              </a:rPr>
              <a:t>Loop Fragment: Always loop when fulfills condition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 dirty="0">
                <a:latin typeface="Calibri"/>
                <a:ea typeface="Calibri"/>
                <a:cs typeface="Calibri"/>
                <a:sym typeface="Calibri"/>
              </a:rPr>
              <a:t>Optional Fragment: Execute fragment when condition is true</a:t>
            </a:r>
          </a:p>
        </p:txBody>
      </p:sp>
      <p:pic>
        <p:nvPicPr>
          <p:cNvPr id="577" name="Shape 5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0241" y="3162780"/>
            <a:ext cx="2456729" cy="27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Shape 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7509" y="3130110"/>
            <a:ext cx="2311740" cy="2639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Shape 57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84541" y="3117149"/>
            <a:ext cx="1887571" cy="26657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0" name="Shape 580"/>
          <p:cNvCxnSpPr/>
          <p:nvPr/>
        </p:nvCxnSpPr>
        <p:spPr>
          <a:xfrm flipH="1">
            <a:off x="3600269" y="3116880"/>
            <a:ext cx="0" cy="2666791"/>
          </a:xfrm>
          <a:prstGeom prst="straightConnector1">
            <a:avLst/>
          </a:prstGeom>
          <a:noFill/>
          <a:ln w="22300" cap="rnd" cmpd="sng">
            <a:solidFill>
              <a:srgbClr val="4A7EBB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581" name="Shape 581"/>
          <p:cNvCxnSpPr/>
          <p:nvPr/>
        </p:nvCxnSpPr>
        <p:spPr>
          <a:xfrm>
            <a:off x="6063209" y="3116880"/>
            <a:ext cx="0" cy="2666791"/>
          </a:xfrm>
          <a:prstGeom prst="straightConnector1">
            <a:avLst/>
          </a:prstGeom>
          <a:noFill/>
          <a:ln w="22300" cap="rnd" cmpd="sng">
            <a:solidFill>
              <a:srgbClr val="4A7EBB"/>
            </a:solidFill>
            <a:prstDash val="dash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89089711"/>
      </p:ext>
    </p:extLst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State Diagram</a:t>
            </a:r>
          </a:p>
        </p:txBody>
      </p:sp>
      <p:pic>
        <p:nvPicPr>
          <p:cNvPr id="587" name="Shape 5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90" y="2400300"/>
            <a:ext cx="3313981" cy="331398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Shape 588"/>
          <p:cNvSpPr/>
          <p:nvPr/>
        </p:nvSpPr>
        <p:spPr>
          <a:xfrm>
            <a:off x="1714588" y="1817742"/>
            <a:ext cx="5085452" cy="267526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Drag items in state machine list and drop on canvas</a:t>
            </a:r>
          </a:p>
        </p:txBody>
      </p:sp>
    </p:spTree>
    <p:extLst>
      <p:ext uri="{BB962C8B-B14F-4D97-AF65-F5344CB8AC3E}">
        <p14:creationId xmlns:p14="http://schemas.microsoft.com/office/powerpoint/2010/main" val="1614811588"/>
      </p:ext>
    </p:extLst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State Diagram</a:t>
            </a:r>
          </a:p>
        </p:txBody>
      </p:sp>
      <p:sp>
        <p:nvSpPr>
          <p:cNvPr id="594" name="Shape 594"/>
          <p:cNvSpPr/>
          <p:nvPr/>
        </p:nvSpPr>
        <p:spPr>
          <a:xfrm>
            <a:off x="1714591" y="1828709"/>
            <a:ext cx="5480731" cy="867600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 dirty="0">
                <a:latin typeface="Calibri"/>
                <a:ea typeface="Calibri"/>
                <a:cs typeface="Calibri"/>
                <a:sym typeface="Calibri"/>
              </a:rPr>
              <a:t>Lines between different state is transition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 dirty="0">
                <a:latin typeface="Calibri"/>
                <a:ea typeface="Calibri"/>
                <a:cs typeface="Calibri"/>
                <a:sym typeface="Calibri"/>
              </a:rPr>
              <a:t>Format of transition can be </a:t>
            </a:r>
            <a:r>
              <a:rPr lang="en-US" sz="1350" b="1" i="1" dirty="0">
                <a:latin typeface="Calibri"/>
                <a:ea typeface="Calibri"/>
                <a:cs typeface="Calibri"/>
                <a:sym typeface="Calibri"/>
              </a:rPr>
              <a:t>Event</a:t>
            </a:r>
            <a:r>
              <a:rPr lang="en-US" sz="1350" i="1" dirty="0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1350" b="1" i="1" dirty="0">
                <a:latin typeface="Calibri"/>
                <a:ea typeface="Calibri"/>
                <a:cs typeface="Calibri"/>
                <a:sym typeface="Calibri"/>
              </a:rPr>
              <a:t>Event [Guard] / Action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 dirty="0">
                <a:latin typeface="Calibri"/>
                <a:ea typeface="Calibri"/>
                <a:cs typeface="Calibri"/>
                <a:sym typeface="Calibri"/>
              </a:rPr>
              <a:t>Event triggers transition; Guard must be true; Action invokes method</a:t>
            </a:r>
          </a:p>
        </p:txBody>
      </p:sp>
      <p:pic>
        <p:nvPicPr>
          <p:cNvPr id="595" name="Shape 5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9729" y="2973779"/>
            <a:ext cx="4483890" cy="30261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6" name="Shape 596"/>
          <p:cNvGrpSpPr/>
          <p:nvPr/>
        </p:nvGrpSpPr>
        <p:grpSpPr>
          <a:xfrm>
            <a:off x="6062841" y="2725268"/>
            <a:ext cx="789579" cy="276189"/>
            <a:chOff x="-1" y="0"/>
            <a:chExt cx="1052771" cy="368249"/>
          </a:xfrm>
        </p:grpSpPr>
        <p:sp>
          <p:nvSpPr>
            <p:cNvPr id="597" name="Shape 597"/>
            <p:cNvSpPr/>
            <p:nvPr/>
          </p:nvSpPr>
          <p:spPr>
            <a:xfrm>
              <a:off x="291728" y="26429"/>
              <a:ext cx="761042" cy="30384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8" name="Shape 598"/>
            <p:cNvCxnSpPr/>
            <p:nvPr/>
          </p:nvCxnSpPr>
          <p:spPr>
            <a:xfrm flipH="1">
              <a:off x="-1" y="83398"/>
              <a:ext cx="228313" cy="284850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9" name="Shape 599"/>
            <p:cNvSpPr/>
            <p:nvPr/>
          </p:nvSpPr>
          <p:spPr>
            <a:xfrm>
              <a:off x="291728" y="0"/>
              <a:ext cx="761042" cy="356700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5912790" y="3312772"/>
            <a:ext cx="1282531" cy="388502"/>
            <a:chOff x="0" y="-1"/>
            <a:chExt cx="1710039" cy="518003"/>
          </a:xfrm>
        </p:grpSpPr>
        <p:sp>
          <p:nvSpPr>
            <p:cNvPr id="601" name="Shape 601"/>
            <p:cNvSpPr/>
            <p:nvPr/>
          </p:nvSpPr>
          <p:spPr>
            <a:xfrm>
              <a:off x="720399" y="187731"/>
              <a:ext cx="989639" cy="30384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2" name="Shape 602"/>
            <p:cNvCxnSpPr/>
            <p:nvPr/>
          </p:nvCxnSpPr>
          <p:spPr>
            <a:xfrm rot="10800000">
              <a:off x="0" y="-1"/>
              <a:ext cx="637933" cy="244703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3" name="Shape 603"/>
            <p:cNvSpPr/>
            <p:nvPr/>
          </p:nvSpPr>
          <p:spPr>
            <a:xfrm>
              <a:off x="720399" y="161301"/>
              <a:ext cx="989639" cy="356701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Action</a:t>
              </a:r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3891232" y="4353098"/>
            <a:ext cx="789579" cy="276189"/>
            <a:chOff x="-1" y="0"/>
            <a:chExt cx="1052771" cy="368249"/>
          </a:xfrm>
        </p:grpSpPr>
        <p:sp>
          <p:nvSpPr>
            <p:cNvPr id="605" name="Shape 605"/>
            <p:cNvSpPr/>
            <p:nvPr/>
          </p:nvSpPr>
          <p:spPr>
            <a:xfrm>
              <a:off x="291728" y="26429"/>
              <a:ext cx="761042" cy="30384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6" name="Shape 606"/>
            <p:cNvCxnSpPr/>
            <p:nvPr/>
          </p:nvCxnSpPr>
          <p:spPr>
            <a:xfrm flipH="1">
              <a:off x="-1" y="83398"/>
              <a:ext cx="228313" cy="284850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7" name="Shape 607"/>
            <p:cNvSpPr/>
            <p:nvPr/>
          </p:nvSpPr>
          <p:spPr>
            <a:xfrm>
              <a:off x="291728" y="0"/>
              <a:ext cx="761042" cy="356700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Guard</a:t>
              </a:r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1990874" y="2624827"/>
            <a:ext cx="1318338" cy="308744"/>
            <a:chOff x="-1" y="0"/>
            <a:chExt cx="1757782" cy="411657"/>
          </a:xfrm>
        </p:grpSpPr>
        <p:sp>
          <p:nvSpPr>
            <p:cNvPr id="609" name="Shape 609"/>
            <p:cNvSpPr/>
            <p:nvPr/>
          </p:nvSpPr>
          <p:spPr>
            <a:xfrm>
              <a:off x="310939" y="26429"/>
              <a:ext cx="1446841" cy="30384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0" name="Shape 610"/>
            <p:cNvCxnSpPr/>
            <p:nvPr/>
          </p:nvCxnSpPr>
          <p:spPr>
            <a:xfrm flipH="1">
              <a:off x="-1" y="83398"/>
              <a:ext cx="190377" cy="328258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1" name="Shape 611"/>
            <p:cNvSpPr/>
            <p:nvPr/>
          </p:nvSpPr>
          <p:spPr>
            <a:xfrm>
              <a:off x="310939" y="0"/>
              <a:ext cx="1446841" cy="356700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Initial State</a:t>
              </a:r>
            </a:p>
          </p:txBody>
        </p:sp>
      </p:grpSp>
      <p:grpSp>
        <p:nvGrpSpPr>
          <p:cNvPr id="612" name="Shape 612"/>
          <p:cNvGrpSpPr/>
          <p:nvPr/>
        </p:nvGrpSpPr>
        <p:grpSpPr>
          <a:xfrm>
            <a:off x="5980801" y="4383924"/>
            <a:ext cx="1298762" cy="375479"/>
            <a:chOff x="0" y="0"/>
            <a:chExt cx="1731680" cy="500636"/>
          </a:xfrm>
        </p:grpSpPr>
        <p:sp>
          <p:nvSpPr>
            <p:cNvPr id="613" name="Shape 613"/>
            <p:cNvSpPr/>
            <p:nvPr/>
          </p:nvSpPr>
          <p:spPr>
            <a:xfrm>
              <a:off x="284838" y="170366"/>
              <a:ext cx="1446841" cy="30384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4" name="Shape 614"/>
            <p:cNvCxnSpPr/>
            <p:nvPr/>
          </p:nvCxnSpPr>
          <p:spPr>
            <a:xfrm rot="10800000">
              <a:off x="0" y="0"/>
              <a:ext cx="164274" cy="227336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5" name="Shape 615"/>
            <p:cNvSpPr/>
            <p:nvPr/>
          </p:nvSpPr>
          <p:spPr>
            <a:xfrm>
              <a:off x="284838" y="143935"/>
              <a:ext cx="1446841" cy="356701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End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0383752"/>
      </p:ext>
    </p:extLst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System Architecture</a:t>
            </a:r>
          </a:p>
        </p:txBody>
      </p:sp>
      <p:pic>
        <p:nvPicPr>
          <p:cNvPr id="621" name="Shape 6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3009" y="1885950"/>
            <a:ext cx="1720710" cy="3892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Shape 6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6351" y="1885951"/>
            <a:ext cx="1599479" cy="4006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652914"/>
      </p:ext>
    </p:extLst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System Architecture</a:t>
            </a:r>
          </a:p>
        </p:txBody>
      </p:sp>
      <p:pic>
        <p:nvPicPr>
          <p:cNvPr id="628" name="Shape 6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5901" y="2400301"/>
            <a:ext cx="5778539" cy="3135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6290742"/>
      </p:ext>
    </p:extLst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System Architecture</a:t>
            </a:r>
          </a:p>
        </p:txBody>
      </p:sp>
      <p:pic>
        <p:nvPicPr>
          <p:cNvPr id="634" name="Shape 6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251" y="1904041"/>
            <a:ext cx="4799789" cy="3684151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Shape 635"/>
          <p:cNvSpPr/>
          <p:nvPr/>
        </p:nvSpPr>
        <p:spPr>
          <a:xfrm>
            <a:off x="1371690" y="5715089"/>
            <a:ext cx="4113991" cy="162750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SzPct val="25000"/>
            </a:pPr>
            <a:r>
              <a:rPr lang="en-US" sz="675">
                <a:latin typeface="Calibri"/>
                <a:ea typeface="Calibri"/>
                <a:cs typeface="Calibri"/>
                <a:sym typeface="Calibri"/>
              </a:rPr>
              <a:t>[1] Image From Google</a:t>
            </a:r>
          </a:p>
        </p:txBody>
      </p:sp>
    </p:spTree>
    <p:extLst>
      <p:ext uri="{BB962C8B-B14F-4D97-AF65-F5344CB8AC3E}">
        <p14:creationId xmlns:p14="http://schemas.microsoft.com/office/powerpoint/2010/main" val="3269162163"/>
      </p:ext>
    </p:extLst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LINUX MACHINE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open </a:t>
            </a:r>
            <a:r>
              <a:rPr lang="en-US" dirty="0" err="1" smtClean="0"/>
              <a:t>Git</a:t>
            </a:r>
            <a:r>
              <a:rPr lang="en-US" dirty="0" smtClean="0"/>
              <a:t> Shell by clicking icon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19400"/>
            <a:ext cx="5737854" cy="193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1264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login?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Download putty </a:t>
            </a:r>
            <a:r>
              <a:rPr lang="en-US" dirty="0">
                <a:hlinkClick r:id="rId2"/>
              </a:rPr>
              <a:t>http://www.chiark.greenend.org.uk/~sgtatham/putty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Host </a:t>
            </a:r>
            <a:r>
              <a:rPr lang="en-US" dirty="0">
                <a:solidFill>
                  <a:srgbClr val="FF0000"/>
                </a:solidFill>
              </a:rPr>
              <a:t>name is </a:t>
            </a:r>
            <a:r>
              <a:rPr lang="en-US" dirty="0" err="1" smtClean="0">
                <a:solidFill>
                  <a:srgbClr val="FF0000"/>
                </a:solidFill>
              </a:rPr>
              <a:t>Ip</a:t>
            </a:r>
            <a:r>
              <a:rPr lang="en-US" dirty="0" smtClean="0">
                <a:solidFill>
                  <a:srgbClr val="FF0000"/>
                </a:solidFill>
              </a:rPr>
              <a:t> Address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Each group will have an account, user name and password are same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 example, for group1, user name is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group1</a:t>
            </a:r>
            <a:r>
              <a:rPr lang="en-US" dirty="0" smtClean="0">
                <a:solidFill>
                  <a:srgbClr val="FF0000"/>
                </a:solidFill>
              </a:rPr>
              <a:t>, password is also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You can change your password by typing </a:t>
            </a:r>
            <a:r>
              <a:rPr lang="en-US" i="1" dirty="0" err="1" smtClean="0">
                <a:solidFill>
                  <a:schemeClr val="accent5"/>
                </a:solidFill>
              </a:rPr>
              <a:t>passwd</a:t>
            </a:r>
            <a:endParaRPr lang="en-US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0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6248400" cy="60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4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CLOUDERA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Cloudera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for Apache Hadoop and its ecosystem</a:t>
            </a:r>
          </a:p>
          <a:p>
            <a:r>
              <a:rPr lang="en-US" dirty="0" smtClean="0"/>
              <a:t>CDH (</a:t>
            </a:r>
            <a:r>
              <a:rPr lang="en-US" dirty="0" err="1" smtClean="0"/>
              <a:t>Cloudera</a:t>
            </a:r>
            <a:r>
              <a:rPr lang="en-US" dirty="0" smtClean="0"/>
              <a:t> Distribution Including Apache Hadoop) is its open source Apache Hadoop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Cloudera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1. Download </a:t>
            </a:r>
            <a:r>
              <a:rPr lang="en-US" dirty="0" err="1" smtClean="0"/>
              <a:t>Vmware</a:t>
            </a:r>
            <a:r>
              <a:rPr lang="en-US" dirty="0" smtClean="0"/>
              <a:t> player (</a:t>
            </a:r>
            <a:r>
              <a:rPr lang="en-US" dirty="0">
                <a:hlinkClick r:id="rId2"/>
              </a:rPr>
              <a:t>http://www.vmware.com/products/player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2. Go to </a:t>
            </a:r>
            <a:r>
              <a:rPr lang="en-US" dirty="0" smtClean="0">
                <a:hlinkClick r:id="rId3"/>
              </a:rPr>
              <a:t>http://www.cloudera.com/content/support/en/downloads/download-components/download-products.html?productID=F6mO278Rvo</a:t>
            </a:r>
            <a:endParaRPr lang="en-US" dirty="0" smtClean="0"/>
          </a:p>
          <a:p>
            <a:r>
              <a:rPr lang="en-US" dirty="0" smtClean="0"/>
              <a:t>You can get the Cloudera 5.4.5 image. You can choose </a:t>
            </a:r>
            <a:r>
              <a:rPr lang="en-US" dirty="0" err="1" smtClean="0"/>
              <a:t>Vmware</a:t>
            </a:r>
            <a:r>
              <a:rPr lang="en-US" dirty="0" smtClean="0"/>
              <a:t> or </a:t>
            </a:r>
            <a:r>
              <a:rPr lang="en-US" dirty="0" err="1" smtClean="0"/>
              <a:t>Virtualbox</a:t>
            </a:r>
            <a:r>
              <a:rPr lang="en-US" dirty="0" smtClean="0"/>
              <a:t> one. What I used is </a:t>
            </a:r>
            <a:r>
              <a:rPr lang="en-US" dirty="0" err="1" smtClean="0"/>
              <a:t>Vmware</a:t>
            </a:r>
            <a:r>
              <a:rPr lang="en-US" dirty="0" smtClean="0"/>
              <a:t> one</a:t>
            </a:r>
          </a:p>
          <a:p>
            <a:r>
              <a:rPr lang="en-US" dirty="0" smtClean="0"/>
              <a:t>3. BIOS configuration: enable Virtualization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Cloudera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Open </a:t>
            </a:r>
            <a:r>
              <a:rPr lang="en-US" dirty="0" err="1" smtClean="0"/>
              <a:t>Vmware</a:t>
            </a:r>
            <a:r>
              <a:rPr lang="en-US" dirty="0" smtClean="0"/>
              <a:t>-&gt;open-&gt;the image you just download, start the image</a:t>
            </a:r>
          </a:p>
          <a:p>
            <a:r>
              <a:rPr lang="en-US" dirty="0" smtClean="0"/>
              <a:t>4. User name and password is “</a:t>
            </a:r>
            <a:r>
              <a:rPr lang="en-US" dirty="0" err="1" smtClean="0"/>
              <a:t>cloudera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5. log in to system</a:t>
            </a:r>
          </a:p>
          <a:p>
            <a:r>
              <a:rPr lang="en-US" dirty="0" smtClean="0"/>
              <a:t>6. Open Firefox, you can see some tabs are already made for you, like </a:t>
            </a:r>
            <a:r>
              <a:rPr lang="en-US" dirty="0" err="1" smtClean="0"/>
              <a:t>cloudera</a:t>
            </a:r>
            <a:r>
              <a:rPr lang="en-US" dirty="0" smtClean="0"/>
              <a:t> manager, </a:t>
            </a:r>
            <a:r>
              <a:rPr lang="en-US" dirty="0" err="1" smtClean="0"/>
              <a:t>solr</a:t>
            </a:r>
            <a:r>
              <a:rPr lang="en-US" dirty="0" smtClean="0"/>
              <a:t>, hue. Just click them </a:t>
            </a:r>
            <a:r>
              <a:rPr lang="en-US" smtClean="0"/>
              <a:t>to login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12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Cloudera GUI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0228"/>
            <a:ext cx="8229600" cy="43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416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Hadoop fs –ls (</a:t>
            </a:r>
            <a:r>
              <a:rPr lang="en-US" dirty="0">
                <a:solidFill>
                  <a:srgbClr val="FF0000"/>
                </a:solidFill>
              </a:rPr>
              <a:t>list everything under HDFS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Hadoop fs –</a:t>
            </a:r>
            <a:r>
              <a:rPr lang="en-US" dirty="0" err="1"/>
              <a:t>rm</a:t>
            </a:r>
            <a:r>
              <a:rPr lang="en-US" dirty="0"/>
              <a:t> xxx (</a:t>
            </a:r>
            <a:r>
              <a:rPr lang="en-US" dirty="0">
                <a:solidFill>
                  <a:srgbClr val="FF0000"/>
                </a:solidFill>
              </a:rPr>
              <a:t>remove file from HDFS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Hadoop fs –</a:t>
            </a:r>
            <a:r>
              <a:rPr lang="en-US" dirty="0" err="1"/>
              <a:t>rm</a:t>
            </a:r>
            <a:r>
              <a:rPr lang="en-US" dirty="0"/>
              <a:t> –r xxx (</a:t>
            </a:r>
            <a:r>
              <a:rPr lang="en-US" dirty="0">
                <a:solidFill>
                  <a:srgbClr val="FF0000"/>
                </a:solidFill>
              </a:rPr>
              <a:t>remove </a:t>
            </a:r>
            <a:r>
              <a:rPr lang="en-US" dirty="0" err="1">
                <a:solidFill>
                  <a:srgbClr val="FF0000"/>
                </a:solidFill>
              </a:rPr>
              <a:t>dir</a:t>
            </a:r>
            <a:r>
              <a:rPr lang="en-US" dirty="0">
                <a:solidFill>
                  <a:srgbClr val="FF0000"/>
                </a:solidFill>
              </a:rPr>
              <a:t> from HDFS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Hadoop fs –put xxx </a:t>
            </a:r>
            <a:r>
              <a:rPr lang="en-US" dirty="0" err="1"/>
              <a:t>xxx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put file from local to HDFS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Hadoop fs –cat xxx (</a:t>
            </a:r>
            <a:r>
              <a:rPr lang="en-US" dirty="0">
                <a:solidFill>
                  <a:srgbClr val="FF0000"/>
                </a:solidFill>
              </a:rPr>
              <a:t>concatenate message to screen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Hadoop jar xxx.jar (</a:t>
            </a:r>
            <a:r>
              <a:rPr lang="en-US" dirty="0">
                <a:solidFill>
                  <a:srgbClr val="FF0000"/>
                </a:solidFill>
              </a:rPr>
              <a:t>run jar file in Hadoop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885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pPr algn="ctr">
              <a:buNone/>
            </a:pPr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END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1. Create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05" y="1417638"/>
            <a:ext cx="8229600" cy="27733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will add each group to our created organization “</a:t>
            </a:r>
            <a:r>
              <a:rPr lang="en-US" b="1" dirty="0" smtClean="0"/>
              <a:t>SCE-UMKC</a:t>
            </a:r>
            <a:r>
              <a:rPr lang="en-US" dirty="0" smtClean="0"/>
              <a:t>”. </a:t>
            </a:r>
          </a:p>
          <a:p>
            <a:r>
              <a:rPr lang="en-US" dirty="0" smtClean="0"/>
              <a:t>Create your project under Owner SCE-UMKC, give a project name. That is the repository</a:t>
            </a:r>
          </a:p>
          <a:p>
            <a:r>
              <a:rPr lang="en-US" dirty="0" smtClean="0"/>
              <a:t>Project </a:t>
            </a:r>
            <a:r>
              <a:rPr lang="en-US" smtClean="0"/>
              <a:t>Naming </a:t>
            </a:r>
            <a:r>
              <a:rPr lang="en-US" b="1" smtClean="0"/>
              <a:t>BigData-Spring2016</a:t>
            </a:r>
            <a:r>
              <a:rPr lang="en-US" smtClean="0"/>
              <a:t>-</a:t>
            </a:r>
            <a:r>
              <a:rPr lang="en-US" i="1" smtClean="0"/>
              <a:t>YourProjectName</a:t>
            </a:r>
            <a:endParaRPr lang="en-US" i="1" dirty="0" smtClean="0"/>
          </a:p>
          <a:p>
            <a:r>
              <a:rPr lang="en-US" dirty="0" smtClean="0"/>
              <a:t>If you are not the member of SCE-UMKC yet, you can just create a repository under your username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91000"/>
            <a:ext cx="7403805" cy="248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858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2. Clone repository to your 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867400"/>
            <a:ext cx="8534400" cy="717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clone </a:t>
            </a:r>
            <a:r>
              <a:rPr lang="en-US" dirty="0">
                <a:solidFill>
                  <a:srgbClr val="FF0000"/>
                </a:solidFill>
              </a:rPr>
              <a:t>https://</a:t>
            </a:r>
            <a:r>
              <a:rPr lang="en-US" dirty="0" smtClean="0">
                <a:solidFill>
                  <a:srgbClr val="FF0000"/>
                </a:solidFill>
              </a:rPr>
              <a:t>github.com/xxxxxxx.git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199"/>
            <a:ext cx="8229600" cy="404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33600" y="3352800"/>
            <a:ext cx="457200" cy="26947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4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3633</TotalTime>
  <Words>1742</Words>
  <Application>Microsoft Office PowerPoint</Application>
  <PresentationFormat>On-screen Show (4:3)</PresentationFormat>
  <Paragraphs>275</Paragraphs>
  <Slides>78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Helvetica Neue</vt:lpstr>
      <vt:lpstr>Arial</vt:lpstr>
      <vt:lpstr>Calibri</vt:lpstr>
      <vt:lpstr>Times New Roman</vt:lpstr>
      <vt:lpstr>Wingdings</vt:lpstr>
      <vt:lpstr>Office Theme</vt:lpstr>
      <vt:lpstr>CS5543  BigData Apps and Analytics  Tutorial 1 January 21, 2016</vt:lpstr>
      <vt:lpstr>Topics to cover</vt:lpstr>
      <vt:lpstr>Git Basic Tasks</vt:lpstr>
      <vt:lpstr>Git Project Management Tasks</vt:lpstr>
      <vt:lpstr>Git 1. Create Repository</vt:lpstr>
      <vt:lpstr>Git</vt:lpstr>
      <vt:lpstr>Git</vt:lpstr>
      <vt:lpstr>Git 1. Create Repository</vt:lpstr>
      <vt:lpstr>Git 2. Clone repository to your local</vt:lpstr>
      <vt:lpstr>Git</vt:lpstr>
      <vt:lpstr>Git 3. Add file to local repository</vt:lpstr>
      <vt:lpstr>Git 4. Commit this change</vt:lpstr>
      <vt:lpstr>Git 5. Push the change to remote</vt:lpstr>
      <vt:lpstr>Git 5. Push the change to remote</vt:lpstr>
      <vt:lpstr>Git 5. Push the change to remote</vt:lpstr>
      <vt:lpstr>Git 6. Sync local with remote</vt:lpstr>
      <vt:lpstr>PowerPoint Presentation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6. Sync local with remote (Non-Windows User)</vt:lpstr>
      <vt:lpstr>Git Project Management 1. Branch</vt:lpstr>
      <vt:lpstr>Git Project Management 1. Branch</vt:lpstr>
      <vt:lpstr>Git Project Management 2. Checkout</vt:lpstr>
      <vt:lpstr>Git Project Management 3. Merge</vt:lpstr>
      <vt:lpstr>Git Project Management 3. Merge</vt:lpstr>
      <vt:lpstr>Git Project Management 3. Merge</vt:lpstr>
      <vt:lpstr>ZenHub for GitHub project management</vt:lpstr>
      <vt:lpstr>PowerPoint Presentation</vt:lpstr>
      <vt:lpstr>ZenHub</vt:lpstr>
      <vt:lpstr>Add Issues</vt:lpstr>
      <vt:lpstr>Add Issues</vt:lpstr>
      <vt:lpstr>Add Issues</vt:lpstr>
      <vt:lpstr>Add Issues</vt:lpstr>
      <vt:lpstr>Add Issues</vt:lpstr>
      <vt:lpstr>Add Issues</vt:lpstr>
      <vt:lpstr>Board</vt:lpstr>
      <vt:lpstr>Add Milestones</vt:lpstr>
      <vt:lpstr>Add Milestones</vt:lpstr>
      <vt:lpstr>PowerPoint Presentation</vt:lpstr>
      <vt:lpstr>Add Milestones</vt:lpstr>
      <vt:lpstr>Add Milestones</vt:lpstr>
      <vt:lpstr>Build Burndown Chart </vt:lpstr>
      <vt:lpstr>Build Burndown Chart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REMOTE LINUX MACHINE</vt:lpstr>
      <vt:lpstr>How to login?</vt:lpstr>
      <vt:lpstr>PowerPoint Presentation</vt:lpstr>
      <vt:lpstr>CLOUDERA</vt:lpstr>
      <vt:lpstr>Cloudera Introduction</vt:lpstr>
      <vt:lpstr>Install Cloudera</vt:lpstr>
      <vt:lpstr>Install Cloudera</vt:lpstr>
      <vt:lpstr>Cloudera GUI</vt:lpstr>
      <vt:lpstr>Hadoop Basic Commands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CS551 Tutorial 1</dc:title>
  <dc:creator>Sourav</dc:creator>
  <cp:lastModifiedBy>Lee, Yugyung</cp:lastModifiedBy>
  <cp:revision>703</cp:revision>
  <dcterms:created xsi:type="dcterms:W3CDTF">2013-01-17T01:43:07Z</dcterms:created>
  <dcterms:modified xsi:type="dcterms:W3CDTF">2016-01-21T20:24:55Z</dcterms:modified>
</cp:coreProperties>
</file>