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8" r:id="rId2"/>
    <p:sldId id="279" r:id="rId3"/>
    <p:sldId id="280" r:id="rId4"/>
    <p:sldId id="281" r:id="rId5"/>
    <p:sldId id="276" r:id="rId6"/>
    <p:sldId id="257" r:id="rId7"/>
    <p:sldId id="258" r:id="rId8"/>
    <p:sldId id="259" r:id="rId9"/>
    <p:sldId id="265" r:id="rId10"/>
    <p:sldId id="260" r:id="rId11"/>
    <p:sldId id="286" r:id="rId12"/>
    <p:sldId id="262" r:id="rId13"/>
    <p:sldId id="261" r:id="rId14"/>
    <p:sldId id="264" r:id="rId15"/>
    <p:sldId id="266" r:id="rId16"/>
    <p:sldId id="275" r:id="rId17"/>
    <p:sldId id="289" r:id="rId18"/>
    <p:sldId id="287" r:id="rId19"/>
    <p:sldId id="288" r:id="rId20"/>
    <p:sldId id="282" r:id="rId21"/>
    <p:sldId id="283" r:id="rId22"/>
    <p:sldId id="285" r:id="rId23"/>
    <p:sldId id="284" r:id="rId24"/>
    <p:sldId id="2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2C5"/>
    <a:srgbClr val="FFD7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4" autoAdjust="0"/>
  </p:normalViewPr>
  <p:slideViewPr>
    <p:cSldViewPr>
      <p:cViewPr varScale="1">
        <p:scale>
          <a:sx n="42" d="100"/>
          <a:sy n="42" d="100"/>
        </p:scale>
        <p:origin x="672" y="60"/>
      </p:cViewPr>
      <p:guideLst>
        <p:guide orient="horz" pos="2160"/>
        <p:guide pos="2880"/>
      </p:guideLst>
    </p:cSldViewPr>
  </p:slideViewPr>
  <p:outlineViewPr>
    <p:cViewPr>
      <p:scale>
        <a:sx n="33" d="100"/>
        <a:sy n="33" d="100"/>
      </p:scale>
      <p:origin x="30" y="94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7B0E2-2AA2-4630-8115-B8AF225FAD51}" type="datetimeFigureOut">
              <a:rPr lang="en-US" smtClean="0"/>
              <a:pPr/>
              <a:t>9/20/2016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354E13-A43D-4E34-827F-CE180BBF00BA}" type="slidenum">
              <a:rPr lang="en-US" smtClean="0"/>
              <a:pPr/>
              <a:t>‹#›</a:t>
            </a:fld>
            <a:endParaRPr lang="en-US"/>
          </a:p>
        </p:txBody>
      </p:sp>
    </p:spTree>
    <p:extLst>
      <p:ext uri="{BB962C8B-B14F-4D97-AF65-F5344CB8AC3E}">
        <p14:creationId xmlns:p14="http://schemas.microsoft.com/office/powerpoint/2010/main" val="2122972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BFE0BF9-9A51-4498-9DA6-E47567BC37E5}" type="slidenum">
              <a:rPr lang="en-US" smtClean="0"/>
              <a:pPr/>
              <a:t>1</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685800" y="4343400"/>
            <a:ext cx="5486400" cy="4114800"/>
          </a:xfrm>
          <a:noFill/>
          <a:ln/>
        </p:spPr>
        <p:txBody>
          <a:bodyPr/>
          <a:lstStyle/>
          <a:p>
            <a:endParaRPr lang="en-US" b="1" smtClean="0">
              <a:cs typeface="Arial" charset="0"/>
            </a:endParaRPr>
          </a:p>
        </p:txBody>
      </p:sp>
    </p:spTree>
    <p:extLst>
      <p:ext uri="{BB962C8B-B14F-4D97-AF65-F5344CB8AC3E}">
        <p14:creationId xmlns:p14="http://schemas.microsoft.com/office/powerpoint/2010/main" val="2518098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0CD4859-6C27-44F2-A029-35B327F12636}" type="slidenum">
              <a:rPr lang="en-US" smtClean="0"/>
              <a:pPr/>
              <a:t>2</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685800" y="4343400"/>
            <a:ext cx="5486400" cy="4114800"/>
          </a:xfrm>
          <a:noFill/>
          <a:ln/>
        </p:spPr>
        <p:txBody>
          <a:bodyPr/>
          <a:lstStyle/>
          <a:p>
            <a:r>
              <a:rPr lang="en-US" b="1" smtClean="0"/>
              <a:t>OBJECTIVE 11</a:t>
            </a:r>
            <a:r>
              <a:rPr lang="en-US" b="1" smtClean="0">
                <a:cs typeface="Arial" charset="0"/>
              </a:rPr>
              <a:t>| Explain the human tendency to perceive order in random events.</a:t>
            </a:r>
          </a:p>
        </p:txBody>
      </p:sp>
    </p:spTree>
    <p:extLst>
      <p:ext uri="{BB962C8B-B14F-4D97-AF65-F5344CB8AC3E}">
        <p14:creationId xmlns:p14="http://schemas.microsoft.com/office/powerpoint/2010/main" val="373024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042B713-3A14-4810-9F21-DFBF6C298BE4}" type="slidenum">
              <a:rPr lang="en-US" smtClean="0"/>
              <a:pPr/>
              <a:t>15</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685800" y="4343400"/>
            <a:ext cx="5486400" cy="4114800"/>
          </a:xfrm>
          <a:noFill/>
          <a:ln/>
        </p:spPr>
        <p:txBody>
          <a:bodyPr/>
          <a:lstStyle/>
          <a:p>
            <a:r>
              <a:rPr lang="en-US" b="1" smtClean="0"/>
              <a:t>OBJECTIVE 9</a:t>
            </a:r>
            <a:r>
              <a:rPr lang="en-US" b="1" smtClean="0">
                <a:cs typeface="Arial" charset="0"/>
              </a:rPr>
              <a:t>| Explain why correlational research fails to provide evidence of cause-effect relationships.</a:t>
            </a:r>
          </a:p>
        </p:txBody>
      </p:sp>
    </p:spTree>
    <p:extLst>
      <p:ext uri="{BB962C8B-B14F-4D97-AF65-F5344CB8AC3E}">
        <p14:creationId xmlns:p14="http://schemas.microsoft.com/office/powerpoint/2010/main" val="159519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A01B9C4-22EB-4031-94F2-8216BD92E04A}" type="slidenum">
              <a:rPr lang="en-US" smtClean="0"/>
              <a:pPr/>
              <a:t>20</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685800" y="4343400"/>
            <a:ext cx="5486400" cy="4114800"/>
          </a:xfrm>
          <a:noFill/>
          <a:ln/>
        </p:spPr>
        <p:txBody>
          <a:bodyPr/>
          <a:lstStyle/>
          <a:p>
            <a:r>
              <a:rPr lang="en-US" b="1" smtClean="0"/>
              <a:t>OBJECTIVE 10</a:t>
            </a:r>
            <a:r>
              <a:rPr lang="en-US" b="1" smtClean="0">
                <a:cs typeface="Arial" charset="0"/>
              </a:rPr>
              <a:t>| Describe how people form illusory correlations.</a:t>
            </a:r>
          </a:p>
        </p:txBody>
      </p:sp>
    </p:spTree>
    <p:extLst>
      <p:ext uri="{BB962C8B-B14F-4D97-AF65-F5344CB8AC3E}">
        <p14:creationId xmlns:p14="http://schemas.microsoft.com/office/powerpoint/2010/main" val="116453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6DE36C-484C-4766-8A1B-0433361B56C4}"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1A009-6A55-4734-8D69-084AF3AFA2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6DE36C-484C-4766-8A1B-0433361B56C4}"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1A009-6A55-4734-8D69-084AF3AFA2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6DE36C-484C-4766-8A1B-0433361B56C4}"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1A009-6A55-4734-8D69-084AF3AFA2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BC787C6D-091A-408C-8A49-949511C9C4C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981200"/>
            <a:ext cx="3810000" cy="41148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8048D13-2E71-4A50-B71D-FB4FA584217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B232CB5-D060-45D9-9F9A-8A5C8F3AFE9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6DE36C-484C-4766-8A1B-0433361B56C4}"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1A009-6A55-4734-8D69-084AF3AFA2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DE36C-484C-4766-8A1B-0433361B56C4}"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1A009-6A55-4734-8D69-084AF3AFA2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6DE36C-484C-4766-8A1B-0433361B56C4}" type="datetimeFigureOut">
              <a:rPr lang="en-US" smtClean="0"/>
              <a:pPr/>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1A009-6A55-4734-8D69-084AF3AFA2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6DE36C-484C-4766-8A1B-0433361B56C4}" type="datetimeFigureOut">
              <a:rPr lang="en-US" smtClean="0"/>
              <a:pPr/>
              <a:t>9/20/2016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1A009-6A55-4734-8D69-084AF3AFA2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6DE36C-484C-4766-8A1B-0433361B56C4}" type="datetimeFigureOut">
              <a:rPr lang="en-US" smtClean="0"/>
              <a:pPr/>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1A009-6A55-4734-8D69-084AF3AFA2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DE36C-484C-4766-8A1B-0433361B56C4}" type="datetimeFigureOut">
              <a:rPr lang="en-US" smtClean="0"/>
              <a:pPr/>
              <a:t>9/20/2016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1A009-6A55-4734-8D69-084AF3AFA2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DE36C-484C-4766-8A1B-0433361B56C4}" type="datetimeFigureOut">
              <a:rPr lang="en-US" smtClean="0"/>
              <a:pPr/>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1A009-6A55-4734-8D69-084AF3AFA2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DE36C-484C-4766-8A1B-0433361B56C4}" type="datetimeFigureOut">
              <a:rPr lang="en-US" smtClean="0"/>
              <a:pPr/>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1A009-6A55-4734-8D69-084AF3AFA2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E2C5">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DE36C-484C-4766-8A1B-0433361B56C4}" type="datetimeFigureOut">
              <a:rPr lang="en-US" smtClean="0"/>
              <a:pPr/>
              <a:t>9/20/2016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1A009-6A55-4734-8D69-084AF3AFA2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slideLayout" Target="../slideLayouts/slideLayout12.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u2zXSaDFi7o&amp;feature=related" TargetMode="External"/><Relationship Id="rId2" Type="http://schemas.openxmlformats.org/officeDocument/2006/relationships/hyperlink" Target="http://www.youtube.com/watch?v=vkAymkcZO48&amp;feature=related" TargetMode="Externa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762000" y="1371600"/>
            <a:ext cx="7629525" cy="900113"/>
          </a:xfrm>
        </p:spPr>
        <p:txBody>
          <a:bodyPr>
            <a:normAutofit lnSpcReduction="10000"/>
          </a:bodyPr>
          <a:lstStyle/>
          <a:p>
            <a:pPr marL="0" indent="0" algn="ctr">
              <a:buFont typeface="Wingdings" pitchFamily="2" charset="2"/>
              <a:buNone/>
            </a:pPr>
            <a:r>
              <a:rPr lang="en-US" altLang="en-US" sz="2800" smtClean="0">
                <a:latin typeface="Palatino Linotype" pitchFamily="18" charset="0"/>
              </a:rPr>
              <a:t>Given random data, we look for order and meaningful patterns.</a:t>
            </a:r>
          </a:p>
        </p:txBody>
      </p:sp>
      <p:pic>
        <p:nvPicPr>
          <p:cNvPr id="29699" name="Picture 3" descr="1-3"/>
          <p:cNvPicPr>
            <a:picLocks noChangeAspect="1" noChangeArrowheads="1"/>
          </p:cNvPicPr>
          <p:nvPr/>
        </p:nvPicPr>
        <p:blipFill>
          <a:blip r:embed="rId3" cstate="print"/>
          <a:srcRect l="2377" t="2167" r="1848" b="2527"/>
          <a:stretch>
            <a:fillRect/>
          </a:stretch>
        </p:blipFill>
        <p:spPr bwMode="auto">
          <a:xfrm>
            <a:off x="2266950" y="2560638"/>
            <a:ext cx="4972050" cy="3217862"/>
          </a:xfrm>
          <a:prstGeom prst="rect">
            <a:avLst/>
          </a:prstGeom>
          <a:noFill/>
          <a:ln w="9525">
            <a:noFill/>
            <a:miter lim="800000"/>
            <a:headEnd/>
            <a:tailEnd/>
          </a:ln>
        </p:spPr>
      </p:pic>
      <p:sp>
        <p:nvSpPr>
          <p:cNvPr id="29700" name="Rectangle 4"/>
          <p:cNvSpPr>
            <a:spLocks noGrp="1" noChangeArrowheads="1"/>
          </p:cNvSpPr>
          <p:nvPr>
            <p:ph type="title"/>
          </p:nvPr>
        </p:nvSpPr>
        <p:spPr>
          <a:xfrm>
            <a:off x="685800" y="304800"/>
            <a:ext cx="7772400" cy="1143000"/>
          </a:xfrm>
        </p:spPr>
        <p:txBody>
          <a:bodyPr/>
          <a:lstStyle/>
          <a:p>
            <a:r>
              <a:rPr lang="en-US" altLang="en-US" sz="4000" smtClean="0">
                <a:solidFill>
                  <a:schemeClr val="tx1"/>
                </a:solidFill>
                <a:latin typeface="Palatino Linotype" pitchFamily="18" charset="0"/>
              </a:rPr>
              <a:t>Order in Random Events</a:t>
            </a:r>
            <a:endParaRPr lang="en-US" sz="4000" smtClean="0">
              <a:solidFill>
                <a:schemeClr val="tx1"/>
              </a:solidFill>
              <a:latin typeface="Palatino Linotype" pitchFamily="18" charset="0"/>
            </a:endParaRPr>
          </a:p>
        </p:txBody>
      </p:sp>
      <p:sp>
        <p:nvSpPr>
          <p:cNvPr id="95237" name="Rectangle 5"/>
          <p:cNvSpPr>
            <a:spLocks noChangeArrowheads="1"/>
          </p:cNvSpPr>
          <p:nvPr/>
        </p:nvSpPr>
        <p:spPr bwMode="auto">
          <a:xfrm>
            <a:off x="1524000" y="5943600"/>
            <a:ext cx="6096000" cy="762000"/>
          </a:xfrm>
          <a:prstGeom prst="rect">
            <a:avLst/>
          </a:prstGeom>
          <a:noFill/>
          <a:ln w="9525">
            <a:noFill/>
            <a:miter lim="800000"/>
            <a:headEnd/>
            <a:tailEnd/>
          </a:ln>
        </p:spPr>
        <p:txBody>
          <a:bodyPr/>
          <a:lstStyle/>
          <a:p>
            <a:pPr algn="ctr">
              <a:spcBef>
                <a:spcPct val="20000"/>
              </a:spcBef>
              <a:buFont typeface="Wingdings" pitchFamily="2" charset="2"/>
              <a:buNone/>
            </a:pPr>
            <a:r>
              <a:rPr lang="en-US" altLang="en-US" sz="1800">
                <a:latin typeface="Palatino Linotype" pitchFamily="18" charset="0"/>
              </a:rPr>
              <a:t>Your chances of being dealt either of these hands is precisely the same:  1 in 2,598,960.</a:t>
            </a:r>
          </a:p>
        </p:txBody>
      </p:sp>
      <p:sp>
        <p:nvSpPr>
          <p:cNvPr id="29702" name="WordArt 6"/>
          <p:cNvSpPr>
            <a:spLocks noChangeArrowheads="1" noChangeShapeType="1" noTextEdit="1"/>
          </p:cNvSpPr>
          <p:nvPr/>
        </p:nvSpPr>
        <p:spPr bwMode="auto">
          <a:xfrm>
            <a:off x="3200400" y="5257800"/>
            <a:ext cx="200025"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A</a:t>
            </a:r>
          </a:p>
        </p:txBody>
      </p:sp>
      <p:sp>
        <p:nvSpPr>
          <p:cNvPr id="29703" name="WordArt 7"/>
          <p:cNvSpPr>
            <a:spLocks noChangeArrowheads="1" noChangeShapeType="1" noTextEdit="1"/>
          </p:cNvSpPr>
          <p:nvPr/>
        </p:nvSpPr>
        <p:spPr bwMode="auto">
          <a:xfrm>
            <a:off x="5029200" y="5257800"/>
            <a:ext cx="200025" cy="361950"/>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FFFFFF"/>
                </a:solidFill>
                <a:latin typeface="Arial Black"/>
              </a:rPr>
              <a:t>B</a:t>
            </a:r>
          </a:p>
        </p:txBody>
      </p:sp>
      <p:sp>
        <p:nvSpPr>
          <p:cNvPr id="29704" name="Text Box 8"/>
          <p:cNvSpPr txBox="1">
            <a:spLocks noChangeArrowheads="1"/>
          </p:cNvSpPr>
          <p:nvPr/>
        </p:nvSpPr>
        <p:spPr bwMode="auto">
          <a:xfrm>
            <a:off x="228600" y="2590800"/>
            <a:ext cx="1600200" cy="3195638"/>
          </a:xfrm>
          <a:prstGeom prst="rect">
            <a:avLst/>
          </a:prstGeom>
          <a:noFill/>
          <a:ln w="9525">
            <a:noFill/>
            <a:miter lim="800000"/>
            <a:headEnd/>
            <a:tailEnd/>
          </a:ln>
        </p:spPr>
        <p:txBody>
          <a:bodyPr>
            <a:spAutoFit/>
          </a:bodyPr>
          <a:lstStyle/>
          <a:p>
            <a:pPr>
              <a:spcBef>
                <a:spcPct val="50000"/>
              </a:spcBef>
            </a:pPr>
            <a:r>
              <a:rPr lang="en-US"/>
              <a:t>Are your chances better for getting dealt hand </a:t>
            </a:r>
          </a:p>
          <a:p>
            <a:pPr>
              <a:spcBef>
                <a:spcPct val="50000"/>
              </a:spcBef>
            </a:pPr>
            <a:r>
              <a:rPr lang="en-US"/>
              <a:t>A or 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 calcmode="lin" valueType="num">
                                      <p:cBhvr additive="base">
                                        <p:cTn id="7" dur="500" fill="hold"/>
                                        <p:tgtEl>
                                          <p:spTgt spid="95237"/>
                                        </p:tgtEl>
                                        <p:attrNameLst>
                                          <p:attrName>ppt_x</p:attrName>
                                        </p:attrNameLst>
                                      </p:cBhvr>
                                      <p:tavLst>
                                        <p:tav tm="0">
                                          <p:val>
                                            <p:strVal val="#ppt_x"/>
                                          </p:val>
                                        </p:tav>
                                        <p:tav tm="100000">
                                          <p:val>
                                            <p:strVal val="#ppt_x"/>
                                          </p:val>
                                        </p:tav>
                                      </p:tavLst>
                                    </p:anim>
                                    <p:anim calcmode="lin" valueType="num">
                                      <p:cBhvr additive="base">
                                        <p:cTn id="8" dur="500" fill="hold"/>
                                        <p:tgtEl>
                                          <p:spTgt spid="952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398838" y="3668713"/>
            <a:ext cx="2205037" cy="701675"/>
          </a:xfrm>
          <a:prstGeom prst="rect">
            <a:avLst/>
          </a:prstGeom>
          <a:noFill/>
          <a:ln w="9525">
            <a:noFill/>
            <a:miter lim="800000"/>
            <a:headEnd/>
            <a:tailEnd/>
          </a:ln>
        </p:spPr>
        <p:txBody>
          <a:bodyPr wrap="none">
            <a:spAutoFit/>
          </a:bodyPr>
          <a:lstStyle/>
          <a:p>
            <a:pPr algn="ctr"/>
            <a:r>
              <a:rPr lang="en-US" sz="2000">
                <a:latin typeface="Palatino Linotype" pitchFamily="18" charset="0"/>
              </a:rPr>
              <a:t>Perfect positive</a:t>
            </a:r>
          </a:p>
          <a:p>
            <a:pPr algn="ctr"/>
            <a:r>
              <a:rPr lang="en-US" sz="2000">
                <a:latin typeface="Palatino Linotype" pitchFamily="18" charset="0"/>
              </a:rPr>
              <a:t>correlation (+1.00)</a:t>
            </a:r>
          </a:p>
        </p:txBody>
      </p:sp>
      <p:grpSp>
        <p:nvGrpSpPr>
          <p:cNvPr id="2" name="Group 3"/>
          <p:cNvGrpSpPr>
            <a:grpSpLocks noChangeAspect="1"/>
          </p:cNvGrpSpPr>
          <p:nvPr/>
        </p:nvGrpSpPr>
        <p:grpSpPr bwMode="auto">
          <a:xfrm>
            <a:off x="3238500" y="1371600"/>
            <a:ext cx="2667000" cy="2286000"/>
            <a:chOff x="2040" y="1008"/>
            <a:chExt cx="1680" cy="1200"/>
          </a:xfrm>
        </p:grpSpPr>
        <p:grpSp>
          <p:nvGrpSpPr>
            <p:cNvPr id="3" name="Group 4"/>
            <p:cNvGrpSpPr>
              <a:grpSpLocks noChangeAspect="1"/>
            </p:cNvGrpSpPr>
            <p:nvPr/>
          </p:nvGrpSpPr>
          <p:grpSpPr bwMode="auto">
            <a:xfrm>
              <a:off x="2040" y="1008"/>
              <a:ext cx="1680" cy="1200"/>
              <a:chOff x="336" y="1776"/>
              <a:chExt cx="1680" cy="1200"/>
            </a:xfrm>
          </p:grpSpPr>
          <p:sp>
            <p:nvSpPr>
              <p:cNvPr id="24584" name="Rectangle 5"/>
              <p:cNvSpPr>
                <a:spLocks noChangeAspect="1" noChangeArrowheads="1"/>
              </p:cNvSpPr>
              <p:nvPr/>
            </p:nvSpPr>
            <p:spPr bwMode="auto">
              <a:xfrm>
                <a:off x="432" y="1776"/>
                <a:ext cx="1584" cy="1104"/>
              </a:xfrm>
              <a:prstGeom prst="rect">
                <a:avLst/>
              </a:prstGeom>
              <a:solidFill>
                <a:srgbClr val="FFE5B5"/>
              </a:solidFill>
              <a:ln w="9525">
                <a:noFill/>
                <a:miter lim="800000"/>
                <a:headEnd/>
                <a:tailEnd/>
              </a:ln>
            </p:spPr>
            <p:txBody>
              <a:bodyPr wrap="none" anchor="ctr"/>
              <a:lstStyle/>
              <a:p>
                <a:endParaRPr lang="en-US"/>
              </a:p>
            </p:txBody>
          </p:sp>
          <p:sp>
            <p:nvSpPr>
              <p:cNvPr id="24585" name="Line 6"/>
              <p:cNvSpPr>
                <a:spLocks noChangeAspect="1" noChangeShapeType="1"/>
              </p:cNvSpPr>
              <p:nvPr/>
            </p:nvSpPr>
            <p:spPr bwMode="auto">
              <a:xfrm>
                <a:off x="432" y="1776"/>
                <a:ext cx="0" cy="1104"/>
              </a:xfrm>
              <a:prstGeom prst="line">
                <a:avLst/>
              </a:prstGeom>
              <a:noFill/>
              <a:ln w="38100">
                <a:solidFill>
                  <a:schemeClr val="tx1"/>
                </a:solidFill>
                <a:round/>
                <a:headEnd/>
                <a:tailEnd/>
              </a:ln>
            </p:spPr>
            <p:txBody>
              <a:bodyPr wrap="none" anchor="ctr"/>
              <a:lstStyle/>
              <a:p>
                <a:endParaRPr lang="en-US"/>
              </a:p>
            </p:txBody>
          </p:sp>
          <p:sp>
            <p:nvSpPr>
              <p:cNvPr id="24586" name="Line 7"/>
              <p:cNvSpPr>
                <a:spLocks noChangeAspect="1" noChangeShapeType="1"/>
              </p:cNvSpPr>
              <p:nvPr/>
            </p:nvSpPr>
            <p:spPr bwMode="auto">
              <a:xfrm>
                <a:off x="432" y="2880"/>
                <a:ext cx="1584" cy="0"/>
              </a:xfrm>
              <a:prstGeom prst="line">
                <a:avLst/>
              </a:prstGeom>
              <a:noFill/>
              <a:ln w="38100">
                <a:solidFill>
                  <a:schemeClr val="tx1"/>
                </a:solidFill>
                <a:round/>
                <a:headEnd/>
                <a:tailEnd/>
              </a:ln>
            </p:spPr>
            <p:txBody>
              <a:bodyPr wrap="none" anchor="ctr"/>
              <a:lstStyle/>
              <a:p>
                <a:endParaRPr lang="en-US"/>
              </a:p>
            </p:txBody>
          </p:sp>
          <p:sp>
            <p:nvSpPr>
              <p:cNvPr id="24587" name="Line 8"/>
              <p:cNvSpPr>
                <a:spLocks noChangeAspect="1" noChangeShapeType="1"/>
              </p:cNvSpPr>
              <p:nvPr/>
            </p:nvSpPr>
            <p:spPr bwMode="auto">
              <a:xfrm flipV="1">
                <a:off x="336" y="1776"/>
                <a:ext cx="0" cy="1200"/>
              </a:xfrm>
              <a:prstGeom prst="line">
                <a:avLst/>
              </a:prstGeom>
              <a:noFill/>
              <a:ln w="9525">
                <a:solidFill>
                  <a:schemeClr val="tx1"/>
                </a:solidFill>
                <a:round/>
                <a:headEnd/>
                <a:tailEnd type="triangle" w="med" len="med"/>
              </a:ln>
            </p:spPr>
            <p:txBody>
              <a:bodyPr wrap="none" anchor="ctr"/>
              <a:lstStyle/>
              <a:p>
                <a:endParaRPr lang="en-US"/>
              </a:p>
            </p:txBody>
          </p:sp>
          <p:sp>
            <p:nvSpPr>
              <p:cNvPr id="24588" name="Line 9"/>
              <p:cNvSpPr>
                <a:spLocks noChangeAspect="1" noChangeShapeType="1"/>
              </p:cNvSpPr>
              <p:nvPr/>
            </p:nvSpPr>
            <p:spPr bwMode="auto">
              <a:xfrm>
                <a:off x="336" y="2976"/>
                <a:ext cx="1680" cy="0"/>
              </a:xfrm>
              <a:prstGeom prst="line">
                <a:avLst/>
              </a:prstGeom>
              <a:noFill/>
              <a:ln w="9525">
                <a:solidFill>
                  <a:schemeClr val="tx1"/>
                </a:solidFill>
                <a:round/>
                <a:headEnd/>
                <a:tailEnd type="triangle" w="med" len="med"/>
              </a:ln>
            </p:spPr>
            <p:txBody>
              <a:bodyPr wrap="none" anchor="ctr"/>
              <a:lstStyle/>
              <a:p>
                <a:endParaRPr lang="en-US"/>
              </a:p>
            </p:txBody>
          </p:sp>
        </p:grpSp>
        <p:sp>
          <p:nvSpPr>
            <p:cNvPr id="24583" name="Line 10"/>
            <p:cNvSpPr>
              <a:spLocks noChangeAspect="1" noChangeShapeType="1"/>
            </p:cNvSpPr>
            <p:nvPr/>
          </p:nvSpPr>
          <p:spPr bwMode="auto">
            <a:xfrm flipV="1">
              <a:off x="2136" y="1008"/>
              <a:ext cx="1296" cy="1104"/>
            </a:xfrm>
            <a:prstGeom prst="line">
              <a:avLst/>
            </a:prstGeom>
            <a:noFill/>
            <a:ln w="57150">
              <a:solidFill>
                <a:srgbClr val="0000FF"/>
              </a:solidFill>
              <a:prstDash val="sysDot"/>
              <a:round/>
              <a:headEnd/>
              <a:tailEnd/>
            </a:ln>
          </p:spPr>
          <p:txBody>
            <a:bodyPr wrap="none" anchor="ctr"/>
            <a:lstStyle/>
            <a:p>
              <a:endParaRPr lang="en-US"/>
            </a:p>
          </p:txBody>
        </p:sp>
      </p:grpSp>
      <p:sp>
        <p:nvSpPr>
          <p:cNvPr id="87051" name="Text Box 11"/>
          <p:cNvSpPr txBox="1">
            <a:spLocks noChangeArrowheads="1"/>
          </p:cNvSpPr>
          <p:nvPr/>
        </p:nvSpPr>
        <p:spPr bwMode="auto">
          <a:xfrm>
            <a:off x="498475" y="4527550"/>
            <a:ext cx="8115300" cy="1800225"/>
          </a:xfrm>
          <a:prstGeom prst="rect">
            <a:avLst/>
          </a:prstGeom>
          <a:noFill/>
          <a:ln w="9525">
            <a:noFill/>
            <a:miter lim="800000"/>
            <a:headEnd/>
            <a:tailEnd/>
          </a:ln>
        </p:spPr>
        <p:txBody>
          <a:bodyPr>
            <a:spAutoFit/>
          </a:bodyPr>
          <a:lstStyle/>
          <a:p>
            <a:pPr algn="ctr" eaLnBrk="1" hangingPunct="1">
              <a:spcBef>
                <a:spcPct val="20000"/>
              </a:spcBef>
              <a:buFont typeface="Wingdings" pitchFamily="2" charset="2"/>
              <a:buNone/>
            </a:pPr>
            <a:r>
              <a:rPr lang="en-US" altLang="en-US" sz="2800" dirty="0" err="1">
                <a:solidFill>
                  <a:srgbClr val="FF0000"/>
                </a:solidFill>
                <a:latin typeface="Palatino Linotype" pitchFamily="18" charset="0"/>
              </a:rPr>
              <a:t>Scatterplot</a:t>
            </a:r>
            <a:r>
              <a:rPr lang="en-US" altLang="en-US" sz="2800" dirty="0">
                <a:solidFill>
                  <a:srgbClr val="6600CC"/>
                </a:solidFill>
                <a:latin typeface="Palatino Linotype" pitchFamily="18" charset="0"/>
              </a:rPr>
              <a:t> </a:t>
            </a:r>
            <a:r>
              <a:rPr lang="en-US" altLang="en-US" sz="2800" dirty="0">
                <a:latin typeface="Palatino Linotype" pitchFamily="18" charset="0"/>
              </a:rPr>
              <a:t>is a graph comprised of points that are generated by values of two variables. The slope of the points depicts the direction, while the amount of scatter depicts the strength of the relationship. </a:t>
            </a:r>
          </a:p>
        </p:txBody>
      </p:sp>
      <p:sp>
        <p:nvSpPr>
          <p:cNvPr id="24581" name="Rectangle 12"/>
          <p:cNvSpPr>
            <a:spLocks noGrp="1" noChangeArrowheads="1"/>
          </p:cNvSpPr>
          <p:nvPr>
            <p:ph type="title"/>
          </p:nvPr>
        </p:nvSpPr>
        <p:spPr/>
        <p:txBody>
          <a:bodyPr/>
          <a:lstStyle/>
          <a:p>
            <a:r>
              <a:rPr lang="en-US" sz="4000" smtClean="0">
                <a:latin typeface="Palatino Linotype" pitchFamily="18" charset="0"/>
              </a:rPr>
              <a:t>Scatterplots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051">
                                            <p:txEl>
                                              <p:pRg st="0" end="0"/>
                                            </p:txEl>
                                          </p:spTgt>
                                        </p:tgtEl>
                                        <p:attrNameLst>
                                          <p:attrName>style.visibility</p:attrName>
                                        </p:attrNameLst>
                                      </p:cBhvr>
                                      <p:to>
                                        <p:strVal val="visible"/>
                                      </p:to>
                                    </p:set>
                                    <p:anim calcmode="lin" valueType="num">
                                      <p:cBhvr additive="base">
                                        <p:cTn id="7" dur="500" fill="hold"/>
                                        <p:tgtEl>
                                          <p:spTgt spid="87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5181600" y="2743200"/>
            <a:ext cx="3810000" cy="3048000"/>
          </a:xfrm>
        </p:spPr>
        <p:txBody>
          <a:bodyPr>
            <a:normAutofit fontScale="62500" lnSpcReduction="20000"/>
          </a:bodyPr>
          <a:lstStyle/>
          <a:p>
            <a:pPr>
              <a:buNone/>
            </a:pPr>
            <a:r>
              <a:rPr lang="en-US" dirty="0" smtClean="0"/>
              <a:t>Label the graph with the appropriate correlation coefficient. </a:t>
            </a:r>
          </a:p>
          <a:p>
            <a:r>
              <a:rPr lang="en-US" dirty="0" smtClean="0"/>
              <a:t>0</a:t>
            </a:r>
          </a:p>
          <a:p>
            <a:r>
              <a:rPr lang="en-US" smtClean="0"/>
              <a:t>+1</a:t>
            </a:r>
            <a:endParaRPr lang="en-US" dirty="0" smtClean="0"/>
          </a:p>
          <a:p>
            <a:r>
              <a:rPr lang="en-US" dirty="0" smtClean="0"/>
              <a:t>+.8</a:t>
            </a:r>
          </a:p>
          <a:p>
            <a:r>
              <a:rPr lang="en-US" dirty="0" smtClean="0"/>
              <a:t>-.3</a:t>
            </a:r>
          </a:p>
          <a:p>
            <a:r>
              <a:rPr lang="en-US" dirty="0" smtClean="0"/>
              <a:t>-.8 </a:t>
            </a:r>
          </a:p>
          <a:p>
            <a:r>
              <a:rPr lang="en-US" dirty="0" smtClean="0"/>
              <a:t>-1</a:t>
            </a:r>
          </a:p>
          <a:p>
            <a:r>
              <a:rPr lang="en-US" dirty="0" smtClean="0"/>
              <a:t>+.3</a:t>
            </a:r>
          </a:p>
        </p:txBody>
      </p:sp>
      <p:pic>
        <p:nvPicPr>
          <p:cNvPr id="43011" name="Picture 3"/>
          <p:cNvPicPr>
            <a:picLocks noChangeAspect="1" noChangeArrowheads="1"/>
          </p:cNvPicPr>
          <p:nvPr/>
        </p:nvPicPr>
        <p:blipFill>
          <a:blip r:embed="rId27" cstate="print"/>
          <a:srcRect/>
          <a:stretch>
            <a:fillRect/>
          </a:stretch>
        </p:blipFill>
        <p:spPr bwMode="auto">
          <a:xfrm>
            <a:off x="304800" y="457200"/>
            <a:ext cx="8610600" cy="1323975"/>
          </a:xfrm>
          <a:prstGeom prst="rect">
            <a:avLst/>
          </a:prstGeom>
          <a:noFill/>
          <a:ln w="9525">
            <a:noFill/>
            <a:miter lim="800000"/>
            <a:headEnd/>
            <a:tailEnd/>
          </a:ln>
        </p:spPr>
      </p:pic>
      <p:sp>
        <p:nvSpPr>
          <p:cNvPr id="8" name="Rectangle 7"/>
          <p:cNvSpPr/>
          <p:nvPr/>
        </p:nvSpPr>
        <p:spPr>
          <a:xfrm>
            <a:off x="1828800" y="1600200"/>
            <a:ext cx="533400" cy="923330"/>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Text Placeholder 8"/>
          <p:cNvSpPr>
            <a:spLocks noGrp="1"/>
          </p:cNvSpPr>
          <p:nvPr>
            <p:ph type="body" sz="half" idx="1"/>
          </p:nvPr>
        </p:nvSpPr>
        <p:spPr>
          <a:xfrm>
            <a:off x="0" y="2286000"/>
            <a:ext cx="4648200" cy="5472267"/>
          </a:xfrm>
          <a:prstGeom prst="rect">
            <a:avLst/>
          </a:prstGeom>
          <a:noFill/>
        </p:spPr>
        <p:txBody>
          <a:bodyPr wrap="square" lIns="91440" tIns="45720" rIns="91440" bIns="45720">
            <a:spAutoFit/>
          </a:bodyPr>
          <a:lstStyle/>
          <a:p>
            <a:pPr algn="ctr">
              <a:buNone/>
            </a:pPr>
            <a:r>
              <a:rPr lang="en-US" sz="4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Pick from A, B, C</a:t>
            </a:r>
          </a:p>
          <a:p>
            <a:pPr marL="742950" indent="-742950">
              <a:buAutoNum type="arabicPeriod"/>
            </a:pPr>
            <a:r>
              <a:rPr lang="en-US" sz="2800" b="1" dirty="0" smtClean="0">
                <a:ln w="12700">
                  <a:solidFill>
                    <a:schemeClr val="tx2">
                      <a:satMod val="155000"/>
                    </a:schemeClr>
                  </a:solidFill>
                  <a:prstDash val="solid"/>
                </a:ln>
                <a:solidFill>
                  <a:schemeClr val="accent1">
                    <a:lumMod val="75000"/>
                  </a:schemeClr>
                </a:solidFill>
                <a:effectLst>
                  <a:outerShdw blurRad="41275" dist="20320" dir="1800000" algn="tl" rotWithShape="0">
                    <a:srgbClr val="000000">
                      <a:alpha val="40000"/>
                    </a:srgbClr>
                  </a:outerShdw>
                </a:effectLst>
              </a:rPr>
              <a:t>Relationship self-esteem and depression.</a:t>
            </a:r>
          </a:p>
          <a:p>
            <a:pPr marL="742950" indent="-742950">
              <a:buAutoNum type="arabicPeriod"/>
            </a:pPr>
            <a:r>
              <a:rPr lang="en-US" sz="2800" b="1" dirty="0" smtClean="0">
                <a:ln w="12700">
                  <a:solidFill>
                    <a:schemeClr val="tx2">
                      <a:satMod val="155000"/>
                    </a:schemeClr>
                  </a:solidFill>
                  <a:prstDash val="solid"/>
                </a:ln>
                <a:solidFill>
                  <a:schemeClr val="accent1">
                    <a:lumMod val="75000"/>
                  </a:schemeClr>
                </a:solidFill>
                <a:effectLst>
                  <a:outerShdw blurRad="41275" dist="20320" dir="1800000" algn="tl" rotWithShape="0">
                    <a:srgbClr val="000000">
                      <a:alpha val="40000"/>
                    </a:srgbClr>
                  </a:outerShdw>
                </a:effectLst>
              </a:rPr>
              <a:t>Relationship between pairs of shoes owned and IQ score. </a:t>
            </a:r>
          </a:p>
          <a:p>
            <a:pPr marL="742950" indent="-742950">
              <a:buAutoNum type="arabicPeriod"/>
            </a:pPr>
            <a:r>
              <a:rPr lang="en-US" sz="2800" b="1" dirty="0" smtClean="0">
                <a:ln w="12700">
                  <a:solidFill>
                    <a:schemeClr val="tx2">
                      <a:satMod val="155000"/>
                    </a:schemeClr>
                  </a:solidFill>
                  <a:prstDash val="solid"/>
                </a:ln>
                <a:solidFill>
                  <a:schemeClr val="accent1">
                    <a:lumMod val="75000"/>
                  </a:schemeClr>
                </a:solidFill>
                <a:effectLst>
                  <a:outerShdw blurRad="41275" dist="20320" dir="1800000" algn="tl" rotWithShape="0">
                    <a:srgbClr val="000000">
                      <a:alpha val="40000"/>
                    </a:srgbClr>
                  </a:outerShdw>
                </a:effectLst>
              </a:rPr>
              <a:t>Relationship between SAT score and first year college GPA.</a:t>
            </a:r>
            <a:endParaRPr lang="en-US" sz="2800" b="1" cap="none" spc="0" dirty="0" smtClean="0">
              <a:ln w="12700">
                <a:solidFill>
                  <a:schemeClr val="tx2">
                    <a:satMod val="155000"/>
                  </a:schemeClr>
                </a:solidFill>
                <a:prstDash val="solid"/>
              </a:ln>
              <a:solidFill>
                <a:schemeClr val="accent1">
                  <a:lumMod val="75000"/>
                </a:schemeClr>
              </a:solidFill>
              <a:effectLst>
                <a:outerShdw blurRad="41275" dist="20320" dir="1800000" algn="tl" rotWithShape="0">
                  <a:srgbClr val="000000">
                    <a:alpha val="40000"/>
                  </a:srgbClr>
                </a:outerShdw>
              </a:effectLst>
            </a:endParaRPr>
          </a:p>
          <a:p>
            <a:pPr algn="ctr">
              <a:buNone/>
            </a:pP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a:off x="4343400" y="1600200"/>
            <a:ext cx="533400" cy="923330"/>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a:off x="6858000" y="1524000"/>
            <a:ext cx="533400" cy="923330"/>
          </a:xfrm>
          <a:prstGeom prst="rect">
            <a:avLst/>
          </a:prstGeom>
          <a:noFill/>
        </p:spPr>
        <p:txBody>
          <a:bodyPr wrap="squar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nvGrpSpPr>
          <p:cNvPr id="43118" name="SMARTInkShape-Group41"/>
          <p:cNvGrpSpPr/>
          <p:nvPr/>
        </p:nvGrpSpPr>
        <p:grpSpPr>
          <a:xfrm>
            <a:off x="3509367" y="6279218"/>
            <a:ext cx="387077" cy="319822"/>
            <a:chOff x="3509367" y="6279218"/>
            <a:chExt cx="387077" cy="319822"/>
          </a:xfrm>
        </p:grpSpPr>
        <p:sp>
          <p:nvSpPr>
            <p:cNvPr id="43116" name="SMARTInkShape-101"/>
            <p:cNvSpPr/>
            <p:nvPr>
              <p:custDataLst>
                <p:tags r:id="rId24"/>
              </p:custDataLst>
            </p:nvPr>
          </p:nvSpPr>
          <p:spPr>
            <a:xfrm>
              <a:off x="3509367" y="6465095"/>
              <a:ext cx="178595" cy="40459"/>
            </a:xfrm>
            <a:custGeom>
              <a:avLst/>
              <a:gdLst/>
              <a:ahLst/>
              <a:cxnLst/>
              <a:rect l="0" t="0" r="0" b="0"/>
              <a:pathLst>
                <a:path w="178595" h="40459">
                  <a:moveTo>
                    <a:pt x="0" y="35718"/>
                  </a:moveTo>
                  <a:lnTo>
                    <a:pt x="14221" y="40458"/>
                  </a:lnTo>
                  <a:lnTo>
                    <a:pt x="58697" y="37027"/>
                  </a:lnTo>
                  <a:lnTo>
                    <a:pt x="99789" y="31236"/>
                  </a:lnTo>
                  <a:lnTo>
                    <a:pt x="141420" y="14401"/>
                  </a:lnTo>
                  <a:lnTo>
                    <a:pt x="178594"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17" name="SMARTInkShape-102"/>
            <p:cNvSpPr/>
            <p:nvPr>
              <p:custDataLst>
                <p:tags r:id="rId25"/>
              </p:custDataLst>
            </p:nvPr>
          </p:nvSpPr>
          <p:spPr>
            <a:xfrm>
              <a:off x="3527297" y="6279218"/>
              <a:ext cx="369147" cy="319822"/>
            </a:xfrm>
            <a:custGeom>
              <a:avLst/>
              <a:gdLst/>
              <a:ahLst/>
              <a:cxnLst/>
              <a:rect l="0" t="0" r="0" b="0"/>
              <a:pathLst>
                <a:path w="369147" h="319822">
                  <a:moveTo>
                    <a:pt x="62437" y="25141"/>
                  </a:moveTo>
                  <a:lnTo>
                    <a:pt x="67178" y="29882"/>
                  </a:lnTo>
                  <a:lnTo>
                    <a:pt x="70126" y="47051"/>
                  </a:lnTo>
                  <a:lnTo>
                    <a:pt x="70999" y="66250"/>
                  </a:lnTo>
                  <a:lnTo>
                    <a:pt x="54537" y="110641"/>
                  </a:lnTo>
                  <a:lnTo>
                    <a:pt x="42237" y="131172"/>
                  </a:lnTo>
                  <a:lnTo>
                    <a:pt x="25044" y="155888"/>
                  </a:lnTo>
                  <a:lnTo>
                    <a:pt x="12093" y="188992"/>
                  </a:lnTo>
                  <a:lnTo>
                    <a:pt x="3975" y="227258"/>
                  </a:lnTo>
                  <a:lnTo>
                    <a:pt x="1128" y="267040"/>
                  </a:lnTo>
                  <a:lnTo>
                    <a:pt x="0" y="304165"/>
                  </a:lnTo>
                  <a:lnTo>
                    <a:pt x="931" y="268591"/>
                  </a:lnTo>
                  <a:lnTo>
                    <a:pt x="6999" y="228342"/>
                  </a:lnTo>
                  <a:lnTo>
                    <a:pt x="13232" y="187209"/>
                  </a:lnTo>
                  <a:lnTo>
                    <a:pt x="17881" y="149428"/>
                  </a:lnTo>
                  <a:lnTo>
                    <a:pt x="27325" y="107422"/>
                  </a:lnTo>
                  <a:lnTo>
                    <a:pt x="42673" y="66257"/>
                  </a:lnTo>
                  <a:lnTo>
                    <a:pt x="60591" y="26501"/>
                  </a:lnTo>
                  <a:lnTo>
                    <a:pt x="64183" y="17118"/>
                  </a:lnTo>
                  <a:lnTo>
                    <a:pt x="68562" y="10863"/>
                  </a:lnTo>
                  <a:lnTo>
                    <a:pt x="78719" y="3912"/>
                  </a:lnTo>
                  <a:lnTo>
                    <a:pt x="90853" y="0"/>
                  </a:lnTo>
                  <a:lnTo>
                    <a:pt x="102848" y="7022"/>
                  </a:lnTo>
                  <a:lnTo>
                    <a:pt x="116116" y="20065"/>
                  </a:lnTo>
                  <a:lnTo>
                    <a:pt x="140821" y="61368"/>
                  </a:lnTo>
                  <a:lnTo>
                    <a:pt x="176792" y="105575"/>
                  </a:lnTo>
                  <a:lnTo>
                    <a:pt x="206734" y="145981"/>
                  </a:lnTo>
                  <a:lnTo>
                    <a:pt x="241312" y="190195"/>
                  </a:lnTo>
                  <a:lnTo>
                    <a:pt x="276805" y="225387"/>
                  </a:lnTo>
                  <a:lnTo>
                    <a:pt x="307739" y="265227"/>
                  </a:lnTo>
                  <a:lnTo>
                    <a:pt x="350517" y="305466"/>
                  </a:lnTo>
                  <a:lnTo>
                    <a:pt x="360137" y="313442"/>
                  </a:lnTo>
                  <a:lnTo>
                    <a:pt x="369146" y="317930"/>
                  </a:lnTo>
                  <a:lnTo>
                    <a:pt x="369105" y="318561"/>
                  </a:lnTo>
                  <a:lnTo>
                    <a:pt x="366047" y="31982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3121" name="SMARTInkShape-Group42"/>
          <p:cNvGrpSpPr/>
          <p:nvPr/>
        </p:nvGrpSpPr>
        <p:grpSpPr>
          <a:xfrm>
            <a:off x="3481323" y="4974146"/>
            <a:ext cx="319076" cy="359298"/>
            <a:chOff x="3481323" y="4974146"/>
            <a:chExt cx="319076" cy="359298"/>
          </a:xfrm>
        </p:grpSpPr>
        <p:sp>
          <p:nvSpPr>
            <p:cNvPr id="43119" name="SMARTInkShape-103"/>
            <p:cNvSpPr/>
            <p:nvPr>
              <p:custDataLst>
                <p:tags r:id="rId22"/>
              </p:custDataLst>
            </p:nvPr>
          </p:nvSpPr>
          <p:spPr>
            <a:xfrm>
              <a:off x="3481323" y="4974146"/>
              <a:ext cx="319076" cy="359298"/>
            </a:xfrm>
            <a:custGeom>
              <a:avLst/>
              <a:gdLst/>
              <a:ahLst/>
              <a:cxnLst/>
              <a:rect l="0" t="0" r="0" b="0"/>
              <a:pathLst>
                <a:path w="319076" h="359298">
                  <a:moveTo>
                    <a:pt x="10185" y="142565"/>
                  </a:moveTo>
                  <a:lnTo>
                    <a:pt x="10185" y="137825"/>
                  </a:lnTo>
                  <a:lnTo>
                    <a:pt x="2496" y="113886"/>
                  </a:lnTo>
                  <a:lnTo>
                    <a:pt x="6363" y="99451"/>
                  </a:lnTo>
                  <a:lnTo>
                    <a:pt x="18534" y="82607"/>
                  </a:lnTo>
                  <a:lnTo>
                    <a:pt x="58578" y="53211"/>
                  </a:lnTo>
                  <a:lnTo>
                    <a:pt x="94308" y="35392"/>
                  </a:lnTo>
                  <a:lnTo>
                    <a:pt x="136313" y="17545"/>
                  </a:lnTo>
                  <a:lnTo>
                    <a:pt x="177533" y="4980"/>
                  </a:lnTo>
                  <a:lnTo>
                    <a:pt x="212236" y="1258"/>
                  </a:lnTo>
                  <a:lnTo>
                    <a:pt x="245887" y="0"/>
                  </a:lnTo>
                  <a:lnTo>
                    <a:pt x="251656" y="3865"/>
                  </a:lnTo>
                  <a:lnTo>
                    <a:pt x="260711" y="18743"/>
                  </a:lnTo>
                  <a:lnTo>
                    <a:pt x="261538" y="26283"/>
                  </a:lnTo>
                  <a:lnTo>
                    <a:pt x="257166" y="39951"/>
                  </a:lnTo>
                  <a:lnTo>
                    <a:pt x="229988" y="83301"/>
                  </a:lnTo>
                  <a:lnTo>
                    <a:pt x="201769" y="123582"/>
                  </a:lnTo>
                  <a:lnTo>
                    <a:pt x="162114" y="165756"/>
                  </a:lnTo>
                  <a:lnTo>
                    <a:pt x="154438" y="172715"/>
                  </a:lnTo>
                  <a:lnTo>
                    <a:pt x="150696" y="174817"/>
                  </a:lnTo>
                  <a:lnTo>
                    <a:pt x="159746" y="171414"/>
                  </a:lnTo>
                  <a:lnTo>
                    <a:pt x="199210" y="163398"/>
                  </a:lnTo>
                  <a:lnTo>
                    <a:pt x="236369" y="161011"/>
                  </a:lnTo>
                  <a:lnTo>
                    <a:pt x="259539" y="162670"/>
                  </a:lnTo>
                  <a:lnTo>
                    <a:pt x="296506" y="174760"/>
                  </a:lnTo>
                  <a:lnTo>
                    <a:pt x="310410" y="185317"/>
                  </a:lnTo>
                  <a:lnTo>
                    <a:pt x="317251" y="199269"/>
                  </a:lnTo>
                  <a:lnTo>
                    <a:pt x="319075" y="207156"/>
                  </a:lnTo>
                  <a:lnTo>
                    <a:pt x="315811" y="223858"/>
                  </a:lnTo>
                  <a:lnTo>
                    <a:pt x="302816" y="247350"/>
                  </a:lnTo>
                  <a:lnTo>
                    <a:pt x="283753" y="266878"/>
                  </a:lnTo>
                  <a:lnTo>
                    <a:pt x="245904" y="295995"/>
                  </a:lnTo>
                  <a:lnTo>
                    <a:pt x="207138" y="316900"/>
                  </a:lnTo>
                  <a:lnTo>
                    <a:pt x="164232" y="335662"/>
                  </a:lnTo>
                  <a:lnTo>
                    <a:pt x="120100" y="349048"/>
                  </a:lnTo>
                  <a:lnTo>
                    <a:pt x="75605" y="359297"/>
                  </a:lnTo>
                  <a:lnTo>
                    <a:pt x="35742" y="359139"/>
                  </a:lnTo>
                  <a:lnTo>
                    <a:pt x="13017" y="352807"/>
                  </a:lnTo>
                  <a:lnTo>
                    <a:pt x="3837" y="339524"/>
                  </a:lnTo>
                  <a:lnTo>
                    <a:pt x="0" y="330426"/>
                  </a:lnTo>
                  <a:lnTo>
                    <a:pt x="1028" y="309733"/>
                  </a:lnTo>
                  <a:lnTo>
                    <a:pt x="36974" y="2140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20" name="SMARTInkShape-104"/>
            <p:cNvSpPr/>
            <p:nvPr>
              <p:custDataLst>
                <p:tags r:id="rId23"/>
              </p:custDataLst>
            </p:nvPr>
          </p:nvSpPr>
          <p:spPr>
            <a:xfrm>
              <a:off x="3513734" y="5063133"/>
              <a:ext cx="93861" cy="220590"/>
            </a:xfrm>
            <a:custGeom>
              <a:avLst/>
              <a:gdLst/>
              <a:ahLst/>
              <a:cxnLst/>
              <a:rect l="0" t="0" r="0" b="0"/>
              <a:pathLst>
                <a:path w="93861" h="220590">
                  <a:moveTo>
                    <a:pt x="4563" y="0"/>
                  </a:moveTo>
                  <a:lnTo>
                    <a:pt x="9303" y="9481"/>
                  </a:lnTo>
                  <a:lnTo>
                    <a:pt x="9708" y="12273"/>
                  </a:lnTo>
                  <a:lnTo>
                    <a:pt x="8985" y="14135"/>
                  </a:lnTo>
                  <a:lnTo>
                    <a:pt x="7511" y="15377"/>
                  </a:lnTo>
                  <a:lnTo>
                    <a:pt x="3227" y="16756"/>
                  </a:lnTo>
                  <a:lnTo>
                    <a:pt x="696" y="17124"/>
                  </a:lnTo>
                  <a:lnTo>
                    <a:pt x="0" y="19353"/>
                  </a:lnTo>
                  <a:lnTo>
                    <a:pt x="3762" y="31972"/>
                  </a:lnTo>
                  <a:lnTo>
                    <a:pt x="16756" y="74043"/>
                  </a:lnTo>
                  <a:lnTo>
                    <a:pt x="29424" y="110685"/>
                  </a:lnTo>
                  <a:lnTo>
                    <a:pt x="47361" y="152024"/>
                  </a:lnTo>
                  <a:lnTo>
                    <a:pt x="53350" y="163808"/>
                  </a:lnTo>
                  <a:lnTo>
                    <a:pt x="63857" y="204583"/>
                  </a:lnTo>
                  <a:lnTo>
                    <a:pt x="65642" y="214288"/>
                  </a:lnTo>
                  <a:lnTo>
                    <a:pt x="67111" y="217272"/>
                  </a:lnTo>
                  <a:lnTo>
                    <a:pt x="69081" y="219262"/>
                  </a:lnTo>
                  <a:lnTo>
                    <a:pt x="71388" y="220589"/>
                  </a:lnTo>
                  <a:lnTo>
                    <a:pt x="74910" y="217504"/>
                  </a:lnTo>
                  <a:lnTo>
                    <a:pt x="93860" y="18752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122" name="SMARTInkShape-105"/>
          <p:cNvSpPr/>
          <p:nvPr>
            <p:custDataLst>
              <p:tags r:id="rId1"/>
            </p:custDataLst>
          </p:nvPr>
        </p:nvSpPr>
        <p:spPr>
          <a:xfrm>
            <a:off x="3669346" y="3619115"/>
            <a:ext cx="325243" cy="291795"/>
          </a:xfrm>
          <a:custGeom>
            <a:avLst/>
            <a:gdLst/>
            <a:ahLst/>
            <a:cxnLst/>
            <a:rect l="0" t="0" r="0" b="0"/>
            <a:pathLst>
              <a:path w="325243" h="291795">
                <a:moveTo>
                  <a:pt x="241857" y="24198"/>
                </a:moveTo>
                <a:lnTo>
                  <a:pt x="241857" y="19457"/>
                </a:lnTo>
                <a:lnTo>
                  <a:pt x="240865" y="18061"/>
                </a:lnTo>
                <a:lnTo>
                  <a:pt x="239212" y="17130"/>
                </a:lnTo>
                <a:lnTo>
                  <a:pt x="237117" y="16509"/>
                </a:lnTo>
                <a:lnTo>
                  <a:pt x="232143" y="10528"/>
                </a:lnTo>
                <a:lnTo>
                  <a:pt x="229428" y="6155"/>
                </a:lnTo>
                <a:lnTo>
                  <a:pt x="225634" y="3239"/>
                </a:lnTo>
                <a:lnTo>
                  <a:pt x="216126" y="0"/>
                </a:lnTo>
                <a:lnTo>
                  <a:pt x="180587" y="5049"/>
                </a:lnTo>
                <a:lnTo>
                  <a:pt x="141229" y="15601"/>
                </a:lnTo>
                <a:lnTo>
                  <a:pt x="109846" y="26942"/>
                </a:lnTo>
                <a:lnTo>
                  <a:pt x="72575" y="53293"/>
                </a:lnTo>
                <a:lnTo>
                  <a:pt x="37542" y="82016"/>
                </a:lnTo>
                <a:lnTo>
                  <a:pt x="10484" y="121204"/>
                </a:lnTo>
                <a:lnTo>
                  <a:pt x="4265" y="130541"/>
                </a:lnTo>
                <a:lnTo>
                  <a:pt x="0" y="159435"/>
                </a:lnTo>
                <a:lnTo>
                  <a:pt x="2404" y="191459"/>
                </a:lnTo>
                <a:lnTo>
                  <a:pt x="10087" y="215614"/>
                </a:lnTo>
                <a:lnTo>
                  <a:pt x="30310" y="245948"/>
                </a:lnTo>
                <a:lnTo>
                  <a:pt x="49279" y="259344"/>
                </a:lnTo>
                <a:lnTo>
                  <a:pt x="93794" y="280769"/>
                </a:lnTo>
                <a:lnTo>
                  <a:pt x="128974" y="288734"/>
                </a:lnTo>
                <a:lnTo>
                  <a:pt x="164534" y="291094"/>
                </a:lnTo>
                <a:lnTo>
                  <a:pt x="200205" y="291794"/>
                </a:lnTo>
                <a:lnTo>
                  <a:pt x="240685" y="290046"/>
                </a:lnTo>
                <a:lnTo>
                  <a:pt x="279990" y="272649"/>
                </a:lnTo>
                <a:lnTo>
                  <a:pt x="311456" y="259585"/>
                </a:lnTo>
                <a:lnTo>
                  <a:pt x="323774" y="257322"/>
                </a:lnTo>
                <a:lnTo>
                  <a:pt x="325242" y="257997"/>
                </a:lnTo>
                <a:lnTo>
                  <a:pt x="322224" y="26529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3125" name="SMARTInkShape-Group44"/>
          <p:cNvGrpSpPr/>
          <p:nvPr/>
        </p:nvGrpSpPr>
        <p:grpSpPr>
          <a:xfrm>
            <a:off x="8126384" y="155590"/>
            <a:ext cx="303242" cy="192669"/>
            <a:chOff x="8126384" y="155590"/>
            <a:chExt cx="303242" cy="192669"/>
          </a:xfrm>
        </p:grpSpPr>
        <p:sp>
          <p:nvSpPr>
            <p:cNvPr id="43123" name="SMARTInkShape-106"/>
            <p:cNvSpPr/>
            <p:nvPr>
              <p:custDataLst>
                <p:tags r:id="rId20"/>
              </p:custDataLst>
            </p:nvPr>
          </p:nvSpPr>
          <p:spPr>
            <a:xfrm>
              <a:off x="8402836" y="155590"/>
              <a:ext cx="26790" cy="192669"/>
            </a:xfrm>
            <a:custGeom>
              <a:avLst/>
              <a:gdLst/>
              <a:ahLst/>
              <a:cxnLst/>
              <a:rect l="0" t="0" r="0" b="0"/>
              <a:pathLst>
                <a:path w="26790" h="192669">
                  <a:moveTo>
                    <a:pt x="0" y="5144"/>
                  </a:moveTo>
                  <a:lnTo>
                    <a:pt x="4741" y="5144"/>
                  </a:lnTo>
                  <a:lnTo>
                    <a:pt x="6137" y="4152"/>
                  </a:lnTo>
                  <a:lnTo>
                    <a:pt x="7068" y="2499"/>
                  </a:lnTo>
                  <a:lnTo>
                    <a:pt x="7689" y="404"/>
                  </a:lnTo>
                  <a:lnTo>
                    <a:pt x="8103" y="0"/>
                  </a:lnTo>
                  <a:lnTo>
                    <a:pt x="8378" y="722"/>
                  </a:lnTo>
                  <a:lnTo>
                    <a:pt x="8897" y="39224"/>
                  </a:lnTo>
                  <a:lnTo>
                    <a:pt x="15060" y="79235"/>
                  </a:lnTo>
                  <a:lnTo>
                    <a:pt x="18022" y="121686"/>
                  </a:lnTo>
                  <a:lnTo>
                    <a:pt x="26789" y="19266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24" name="SMARTInkShape-107"/>
            <p:cNvSpPr/>
            <p:nvPr>
              <p:custDataLst>
                <p:tags r:id="rId21"/>
              </p:custDataLst>
            </p:nvPr>
          </p:nvSpPr>
          <p:spPr>
            <a:xfrm>
              <a:off x="8126384" y="267891"/>
              <a:ext cx="62140" cy="8930"/>
            </a:xfrm>
            <a:custGeom>
              <a:avLst/>
              <a:gdLst/>
              <a:ahLst/>
              <a:cxnLst/>
              <a:rect l="0" t="0" r="0" b="0"/>
              <a:pathLst>
                <a:path w="62140" h="8930">
                  <a:moveTo>
                    <a:pt x="8561" y="0"/>
                  </a:moveTo>
                  <a:lnTo>
                    <a:pt x="0" y="8562"/>
                  </a:lnTo>
                  <a:lnTo>
                    <a:pt x="40750" y="8923"/>
                  </a:lnTo>
                  <a:lnTo>
                    <a:pt x="62139"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3129" name="SMARTInkShape-Group45"/>
          <p:cNvGrpSpPr/>
          <p:nvPr/>
        </p:nvGrpSpPr>
        <p:grpSpPr>
          <a:xfrm>
            <a:off x="6806031" y="181991"/>
            <a:ext cx="548578" cy="187145"/>
            <a:chOff x="6806031" y="181991"/>
            <a:chExt cx="548578" cy="187145"/>
          </a:xfrm>
        </p:grpSpPr>
        <p:sp>
          <p:nvSpPr>
            <p:cNvPr id="43126" name="SMARTInkShape-108"/>
            <p:cNvSpPr/>
            <p:nvPr>
              <p:custDataLst>
                <p:tags r:id="rId17"/>
              </p:custDataLst>
            </p:nvPr>
          </p:nvSpPr>
          <p:spPr>
            <a:xfrm>
              <a:off x="7209985" y="181991"/>
              <a:ext cx="144624" cy="187145"/>
            </a:xfrm>
            <a:custGeom>
              <a:avLst/>
              <a:gdLst/>
              <a:ahLst/>
              <a:cxnLst/>
              <a:rect l="0" t="0" r="0" b="0"/>
              <a:pathLst>
                <a:path w="144624" h="187145">
                  <a:moveTo>
                    <a:pt x="58781" y="41251"/>
                  </a:moveTo>
                  <a:lnTo>
                    <a:pt x="54040" y="36511"/>
                  </a:lnTo>
                  <a:lnTo>
                    <a:pt x="49067" y="34183"/>
                  </a:lnTo>
                  <a:lnTo>
                    <a:pt x="8852" y="32430"/>
                  </a:lnTo>
                  <a:lnTo>
                    <a:pt x="4659" y="33386"/>
                  </a:lnTo>
                  <a:lnTo>
                    <a:pt x="1864" y="35016"/>
                  </a:lnTo>
                  <a:lnTo>
                    <a:pt x="0" y="37094"/>
                  </a:lnTo>
                  <a:lnTo>
                    <a:pt x="742" y="39472"/>
                  </a:lnTo>
                  <a:lnTo>
                    <a:pt x="6858" y="44760"/>
                  </a:lnTo>
                  <a:lnTo>
                    <a:pt x="46357" y="68513"/>
                  </a:lnTo>
                  <a:lnTo>
                    <a:pt x="84879" y="87463"/>
                  </a:lnTo>
                  <a:lnTo>
                    <a:pt x="129374" y="121756"/>
                  </a:lnTo>
                  <a:lnTo>
                    <a:pt x="139765" y="133586"/>
                  </a:lnTo>
                  <a:lnTo>
                    <a:pt x="144383" y="145458"/>
                  </a:lnTo>
                  <a:lnTo>
                    <a:pt x="144623" y="150410"/>
                  </a:lnTo>
                  <a:lnTo>
                    <a:pt x="142242" y="158558"/>
                  </a:lnTo>
                  <a:lnTo>
                    <a:pt x="125843" y="173464"/>
                  </a:lnTo>
                  <a:lnTo>
                    <a:pt x="106873" y="185707"/>
                  </a:lnTo>
                  <a:lnTo>
                    <a:pt x="92062" y="187144"/>
                  </a:lnTo>
                  <a:lnTo>
                    <a:pt x="77541" y="184475"/>
                  </a:lnTo>
                  <a:lnTo>
                    <a:pt x="67780" y="179982"/>
                  </a:lnTo>
                  <a:lnTo>
                    <a:pt x="64780" y="175410"/>
                  </a:lnTo>
                  <a:lnTo>
                    <a:pt x="61447" y="162393"/>
                  </a:lnTo>
                  <a:lnTo>
                    <a:pt x="72574" y="123646"/>
                  </a:lnTo>
                  <a:lnTo>
                    <a:pt x="88001" y="83654"/>
                  </a:lnTo>
                  <a:lnTo>
                    <a:pt x="108526" y="40331"/>
                  </a:lnTo>
                  <a:lnTo>
                    <a:pt x="117066" y="21024"/>
                  </a:lnTo>
                  <a:lnTo>
                    <a:pt x="120733" y="211"/>
                  </a:lnTo>
                  <a:lnTo>
                    <a:pt x="120918" y="0"/>
                  </a:lnTo>
                  <a:lnTo>
                    <a:pt x="121288" y="553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27" name="SMARTInkShape-109"/>
            <p:cNvSpPr/>
            <p:nvPr>
              <p:custDataLst>
                <p:tags r:id="rId18"/>
              </p:custDataLst>
            </p:nvPr>
          </p:nvSpPr>
          <p:spPr>
            <a:xfrm>
              <a:off x="7045523" y="321469"/>
              <a:ext cx="8563" cy="40229"/>
            </a:xfrm>
            <a:custGeom>
              <a:avLst/>
              <a:gdLst/>
              <a:ahLst/>
              <a:cxnLst/>
              <a:rect l="0" t="0" r="0" b="0"/>
              <a:pathLst>
                <a:path w="8563" h="40229">
                  <a:moveTo>
                    <a:pt x="0" y="0"/>
                  </a:moveTo>
                  <a:lnTo>
                    <a:pt x="6137" y="14258"/>
                  </a:lnTo>
                  <a:lnTo>
                    <a:pt x="8562" y="32500"/>
                  </a:lnTo>
                  <a:lnTo>
                    <a:pt x="6121" y="36934"/>
                  </a:lnTo>
                  <a:lnTo>
                    <a:pt x="4081" y="39505"/>
                  </a:lnTo>
                  <a:lnTo>
                    <a:pt x="2720" y="40228"/>
                  </a:lnTo>
                  <a:lnTo>
                    <a:pt x="1814" y="39717"/>
                  </a:lnTo>
                  <a:lnTo>
                    <a:pt x="0" y="3571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28" name="SMARTInkShape-110"/>
            <p:cNvSpPr/>
            <p:nvPr>
              <p:custDataLst>
                <p:tags r:id="rId19"/>
              </p:custDataLst>
            </p:nvPr>
          </p:nvSpPr>
          <p:spPr>
            <a:xfrm>
              <a:off x="6806031" y="339328"/>
              <a:ext cx="51970" cy="8921"/>
            </a:xfrm>
            <a:custGeom>
              <a:avLst/>
              <a:gdLst/>
              <a:ahLst/>
              <a:cxnLst/>
              <a:rect l="0" t="0" r="0" b="0"/>
              <a:pathLst>
                <a:path w="51970" h="8921">
                  <a:moveTo>
                    <a:pt x="16250" y="0"/>
                  </a:moveTo>
                  <a:lnTo>
                    <a:pt x="11509" y="0"/>
                  </a:lnTo>
                  <a:lnTo>
                    <a:pt x="6537" y="2646"/>
                  </a:lnTo>
                  <a:lnTo>
                    <a:pt x="0" y="7689"/>
                  </a:lnTo>
                  <a:lnTo>
                    <a:pt x="456" y="8102"/>
                  </a:lnTo>
                  <a:lnTo>
                    <a:pt x="19653" y="8920"/>
                  </a:lnTo>
                  <a:lnTo>
                    <a:pt x="5196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3133" name="SMARTInkShape-Group46"/>
          <p:cNvGrpSpPr/>
          <p:nvPr/>
        </p:nvGrpSpPr>
        <p:grpSpPr>
          <a:xfrm>
            <a:off x="5491758" y="169827"/>
            <a:ext cx="544471" cy="195923"/>
            <a:chOff x="5491758" y="169827"/>
            <a:chExt cx="544471" cy="195923"/>
          </a:xfrm>
        </p:grpSpPr>
        <p:sp>
          <p:nvSpPr>
            <p:cNvPr id="43130" name="SMARTInkShape-111"/>
            <p:cNvSpPr/>
            <p:nvPr>
              <p:custDataLst>
                <p:tags r:id="rId14"/>
              </p:custDataLst>
            </p:nvPr>
          </p:nvSpPr>
          <p:spPr>
            <a:xfrm>
              <a:off x="5870590" y="169827"/>
              <a:ext cx="165639" cy="178432"/>
            </a:xfrm>
            <a:custGeom>
              <a:avLst/>
              <a:gdLst/>
              <a:ahLst/>
              <a:cxnLst/>
              <a:rect l="0" t="0" r="0" b="0"/>
              <a:pathLst>
                <a:path w="165639" h="178432">
                  <a:moveTo>
                    <a:pt x="5144" y="44486"/>
                  </a:moveTo>
                  <a:lnTo>
                    <a:pt x="404" y="44486"/>
                  </a:lnTo>
                  <a:lnTo>
                    <a:pt x="0" y="43493"/>
                  </a:lnTo>
                  <a:lnTo>
                    <a:pt x="3179" y="36364"/>
                  </a:lnTo>
                  <a:lnTo>
                    <a:pt x="4271" y="27316"/>
                  </a:lnTo>
                  <a:lnTo>
                    <a:pt x="6547" y="23117"/>
                  </a:lnTo>
                  <a:lnTo>
                    <a:pt x="19230" y="12468"/>
                  </a:lnTo>
                  <a:lnTo>
                    <a:pt x="35556" y="4020"/>
                  </a:lnTo>
                  <a:lnTo>
                    <a:pt x="76823" y="204"/>
                  </a:lnTo>
                  <a:lnTo>
                    <a:pt x="90248" y="0"/>
                  </a:lnTo>
                  <a:lnTo>
                    <a:pt x="95615" y="1930"/>
                  </a:lnTo>
                  <a:lnTo>
                    <a:pt x="104223" y="9366"/>
                  </a:lnTo>
                  <a:lnTo>
                    <a:pt x="108711" y="16640"/>
                  </a:lnTo>
                  <a:lnTo>
                    <a:pt x="121255" y="58664"/>
                  </a:lnTo>
                  <a:lnTo>
                    <a:pt x="129065" y="74924"/>
                  </a:lnTo>
                  <a:lnTo>
                    <a:pt x="143687" y="95551"/>
                  </a:lnTo>
                  <a:lnTo>
                    <a:pt x="148078" y="103892"/>
                  </a:lnTo>
                  <a:lnTo>
                    <a:pt x="163143" y="121700"/>
                  </a:lnTo>
                  <a:lnTo>
                    <a:pt x="165068" y="133400"/>
                  </a:lnTo>
                  <a:lnTo>
                    <a:pt x="165638" y="144693"/>
                  </a:lnTo>
                  <a:lnTo>
                    <a:pt x="163126" y="151199"/>
                  </a:lnTo>
                  <a:lnTo>
                    <a:pt x="150423" y="169462"/>
                  </a:lnTo>
                  <a:lnTo>
                    <a:pt x="148019" y="17843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31" name="SMARTInkShape-112"/>
            <p:cNvSpPr/>
            <p:nvPr>
              <p:custDataLst>
                <p:tags r:id="rId15"/>
              </p:custDataLst>
            </p:nvPr>
          </p:nvSpPr>
          <p:spPr>
            <a:xfrm>
              <a:off x="5768578" y="321469"/>
              <a:ext cx="16251" cy="35720"/>
            </a:xfrm>
            <a:custGeom>
              <a:avLst/>
              <a:gdLst/>
              <a:ahLst/>
              <a:cxnLst/>
              <a:rect l="0" t="0" r="0" b="0"/>
              <a:pathLst>
                <a:path w="16251" h="35720">
                  <a:moveTo>
                    <a:pt x="0" y="0"/>
                  </a:moveTo>
                  <a:lnTo>
                    <a:pt x="4741" y="0"/>
                  </a:lnTo>
                  <a:lnTo>
                    <a:pt x="9713" y="5291"/>
                  </a:lnTo>
                  <a:lnTo>
                    <a:pt x="14240" y="13266"/>
                  </a:lnTo>
                  <a:lnTo>
                    <a:pt x="16250" y="20117"/>
                  </a:lnTo>
                  <a:lnTo>
                    <a:pt x="14802" y="22341"/>
                  </a:lnTo>
                  <a:lnTo>
                    <a:pt x="5268" y="26463"/>
                  </a:lnTo>
                  <a:lnTo>
                    <a:pt x="0" y="3571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32" name="SMARTInkShape-113"/>
            <p:cNvSpPr/>
            <p:nvPr>
              <p:custDataLst>
                <p:tags r:id="rId16"/>
              </p:custDataLst>
            </p:nvPr>
          </p:nvSpPr>
          <p:spPr>
            <a:xfrm>
              <a:off x="5491758" y="339328"/>
              <a:ext cx="107157" cy="26422"/>
            </a:xfrm>
            <a:custGeom>
              <a:avLst/>
              <a:gdLst/>
              <a:ahLst/>
              <a:cxnLst/>
              <a:rect l="0" t="0" r="0" b="0"/>
              <a:pathLst>
                <a:path w="107157" h="26422">
                  <a:moveTo>
                    <a:pt x="0" y="17860"/>
                  </a:moveTo>
                  <a:lnTo>
                    <a:pt x="0" y="25548"/>
                  </a:lnTo>
                  <a:lnTo>
                    <a:pt x="9481" y="26421"/>
                  </a:lnTo>
                  <a:lnTo>
                    <a:pt x="16781" y="23980"/>
                  </a:lnTo>
                  <a:lnTo>
                    <a:pt x="26310" y="19587"/>
                  </a:lnTo>
                  <a:lnTo>
                    <a:pt x="68913" y="9004"/>
                  </a:lnTo>
                  <a:lnTo>
                    <a:pt x="10715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134" name="SMARTInkShape-114"/>
          <p:cNvSpPr/>
          <p:nvPr>
            <p:custDataLst>
              <p:tags r:id="rId2"/>
            </p:custDataLst>
          </p:nvPr>
        </p:nvSpPr>
        <p:spPr>
          <a:xfrm>
            <a:off x="4476279" y="187523"/>
            <a:ext cx="169276" cy="194364"/>
          </a:xfrm>
          <a:custGeom>
            <a:avLst/>
            <a:gdLst/>
            <a:ahLst/>
            <a:cxnLst/>
            <a:rect l="0" t="0" r="0" b="0"/>
            <a:pathLst>
              <a:path w="169276" h="194364">
                <a:moveTo>
                  <a:pt x="68932" y="35719"/>
                </a:moveTo>
                <a:lnTo>
                  <a:pt x="52150" y="28651"/>
                </a:lnTo>
                <a:lnTo>
                  <a:pt x="48815" y="28031"/>
                </a:lnTo>
                <a:lnTo>
                  <a:pt x="45598" y="28609"/>
                </a:lnTo>
                <a:lnTo>
                  <a:pt x="20819" y="44068"/>
                </a:lnTo>
                <a:lnTo>
                  <a:pt x="10176" y="57289"/>
                </a:lnTo>
                <a:lnTo>
                  <a:pt x="5949" y="64982"/>
                </a:lnTo>
                <a:lnTo>
                  <a:pt x="0" y="99511"/>
                </a:lnTo>
                <a:lnTo>
                  <a:pt x="2977" y="131680"/>
                </a:lnTo>
                <a:lnTo>
                  <a:pt x="14883" y="160064"/>
                </a:lnTo>
                <a:lnTo>
                  <a:pt x="28043" y="173004"/>
                </a:lnTo>
                <a:lnTo>
                  <a:pt x="60745" y="189396"/>
                </a:lnTo>
                <a:lnTo>
                  <a:pt x="87011" y="194363"/>
                </a:lnTo>
                <a:lnTo>
                  <a:pt x="104749" y="190233"/>
                </a:lnTo>
                <a:lnTo>
                  <a:pt x="140389" y="171412"/>
                </a:lnTo>
                <a:lnTo>
                  <a:pt x="152946" y="157543"/>
                </a:lnTo>
                <a:lnTo>
                  <a:pt x="169092" y="124386"/>
                </a:lnTo>
                <a:lnTo>
                  <a:pt x="169275" y="83819"/>
                </a:lnTo>
                <a:lnTo>
                  <a:pt x="163045" y="48317"/>
                </a:lnTo>
                <a:lnTo>
                  <a:pt x="150175" y="23687"/>
                </a:lnTo>
                <a:lnTo>
                  <a:pt x="138534" y="8562"/>
                </a:lnTo>
                <a:lnTo>
                  <a:pt x="131947" y="3806"/>
                </a:lnTo>
                <a:lnTo>
                  <a:pt x="12251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3139" name="SMARTInkShape-Group48"/>
          <p:cNvGrpSpPr/>
          <p:nvPr/>
        </p:nvGrpSpPr>
        <p:grpSpPr>
          <a:xfrm>
            <a:off x="2778851" y="145042"/>
            <a:ext cx="451175" cy="274654"/>
            <a:chOff x="2778851" y="145042"/>
            <a:chExt cx="451175" cy="274654"/>
          </a:xfrm>
        </p:grpSpPr>
        <p:sp>
          <p:nvSpPr>
            <p:cNvPr id="43135" name="SMARTInkShape-115"/>
            <p:cNvSpPr/>
            <p:nvPr>
              <p:custDataLst>
                <p:tags r:id="rId10"/>
              </p:custDataLst>
            </p:nvPr>
          </p:nvSpPr>
          <p:spPr>
            <a:xfrm>
              <a:off x="3018234" y="145042"/>
              <a:ext cx="211792" cy="185357"/>
            </a:xfrm>
            <a:custGeom>
              <a:avLst/>
              <a:gdLst/>
              <a:ahLst/>
              <a:cxnLst/>
              <a:rect l="0" t="0" r="0" b="0"/>
              <a:pathLst>
                <a:path w="211792" h="185357">
                  <a:moveTo>
                    <a:pt x="0" y="51411"/>
                  </a:moveTo>
                  <a:lnTo>
                    <a:pt x="20738" y="33319"/>
                  </a:lnTo>
                  <a:lnTo>
                    <a:pt x="64441" y="12702"/>
                  </a:lnTo>
                  <a:lnTo>
                    <a:pt x="100343" y="477"/>
                  </a:lnTo>
                  <a:lnTo>
                    <a:pt x="115043" y="0"/>
                  </a:lnTo>
                  <a:lnTo>
                    <a:pt x="124883" y="3096"/>
                  </a:lnTo>
                  <a:lnTo>
                    <a:pt x="127904" y="5310"/>
                  </a:lnTo>
                  <a:lnTo>
                    <a:pt x="131260" y="10417"/>
                  </a:lnTo>
                  <a:lnTo>
                    <a:pt x="133841" y="44602"/>
                  </a:lnTo>
                  <a:lnTo>
                    <a:pt x="134891" y="54338"/>
                  </a:lnTo>
                  <a:lnTo>
                    <a:pt x="141628" y="67108"/>
                  </a:lnTo>
                  <a:lnTo>
                    <a:pt x="181367" y="92477"/>
                  </a:lnTo>
                  <a:lnTo>
                    <a:pt x="198377" y="102825"/>
                  </a:lnTo>
                  <a:lnTo>
                    <a:pt x="206569" y="112627"/>
                  </a:lnTo>
                  <a:lnTo>
                    <a:pt x="210871" y="126243"/>
                  </a:lnTo>
                  <a:lnTo>
                    <a:pt x="211791" y="141224"/>
                  </a:lnTo>
                  <a:lnTo>
                    <a:pt x="206731" y="159823"/>
                  </a:lnTo>
                  <a:lnTo>
                    <a:pt x="196131" y="175499"/>
                  </a:lnTo>
                  <a:lnTo>
                    <a:pt x="190357" y="180975"/>
                  </a:lnTo>
                  <a:lnTo>
                    <a:pt x="178594" y="1853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36" name="SMARTInkShape-116"/>
            <p:cNvSpPr/>
            <p:nvPr>
              <p:custDataLst>
                <p:tags r:id="rId11"/>
              </p:custDataLst>
            </p:nvPr>
          </p:nvSpPr>
          <p:spPr>
            <a:xfrm>
              <a:off x="2778851" y="276820"/>
              <a:ext cx="96509" cy="89298"/>
            </a:xfrm>
            <a:custGeom>
              <a:avLst/>
              <a:gdLst/>
              <a:ahLst/>
              <a:cxnLst/>
              <a:rect l="0" t="0" r="0" b="0"/>
              <a:pathLst>
                <a:path w="96509" h="89298">
                  <a:moveTo>
                    <a:pt x="25071" y="89297"/>
                  </a:moveTo>
                  <a:lnTo>
                    <a:pt x="12642" y="89297"/>
                  </a:lnTo>
                  <a:lnTo>
                    <a:pt x="6979" y="86651"/>
                  </a:lnTo>
                  <a:lnTo>
                    <a:pt x="0" y="81609"/>
                  </a:lnTo>
                  <a:lnTo>
                    <a:pt x="1691" y="75628"/>
                  </a:lnTo>
                  <a:lnTo>
                    <a:pt x="6742" y="66355"/>
                  </a:lnTo>
                  <a:lnTo>
                    <a:pt x="32314" y="38694"/>
                  </a:lnTo>
                  <a:lnTo>
                    <a:pt x="72156" y="12821"/>
                  </a:lnTo>
                  <a:lnTo>
                    <a:pt x="9650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37" name="SMARTInkShape-117"/>
            <p:cNvSpPr/>
            <p:nvPr>
              <p:custDataLst>
                <p:tags r:id="rId12"/>
              </p:custDataLst>
            </p:nvPr>
          </p:nvSpPr>
          <p:spPr>
            <a:xfrm>
              <a:off x="2804031" y="233413"/>
              <a:ext cx="42522" cy="150565"/>
            </a:xfrm>
            <a:custGeom>
              <a:avLst/>
              <a:gdLst/>
              <a:ahLst/>
              <a:cxnLst/>
              <a:rect l="0" t="0" r="0" b="0"/>
              <a:pathLst>
                <a:path w="42522" h="150565">
                  <a:moveTo>
                    <a:pt x="8821" y="7689"/>
                  </a:moveTo>
                  <a:lnTo>
                    <a:pt x="1132" y="0"/>
                  </a:lnTo>
                  <a:lnTo>
                    <a:pt x="718" y="579"/>
                  </a:lnTo>
                  <a:lnTo>
                    <a:pt x="0" y="11297"/>
                  </a:lnTo>
                  <a:lnTo>
                    <a:pt x="2585" y="16899"/>
                  </a:lnTo>
                  <a:lnTo>
                    <a:pt x="4663" y="19782"/>
                  </a:lnTo>
                  <a:lnTo>
                    <a:pt x="15341" y="58352"/>
                  </a:lnTo>
                  <a:lnTo>
                    <a:pt x="18664" y="73862"/>
                  </a:lnTo>
                  <a:lnTo>
                    <a:pt x="37727" y="118145"/>
                  </a:lnTo>
                  <a:lnTo>
                    <a:pt x="42521" y="133131"/>
                  </a:lnTo>
                  <a:lnTo>
                    <a:pt x="42201" y="136957"/>
                  </a:lnTo>
                  <a:lnTo>
                    <a:pt x="35610" y="15056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38" name="SMARTInkShape-118"/>
            <p:cNvSpPr/>
            <p:nvPr>
              <p:custDataLst>
                <p:tags r:id="rId13"/>
              </p:custDataLst>
            </p:nvPr>
          </p:nvSpPr>
          <p:spPr>
            <a:xfrm>
              <a:off x="3089672" y="410766"/>
              <a:ext cx="8931" cy="8930"/>
            </a:xfrm>
            <a:custGeom>
              <a:avLst/>
              <a:gdLst/>
              <a:ahLst/>
              <a:cxnLst/>
              <a:rect l="0" t="0" r="0" b="0"/>
              <a:pathLst>
                <a:path w="8931" h="8930">
                  <a:moveTo>
                    <a:pt x="0" y="8929"/>
                  </a:moveTo>
                  <a:lnTo>
                    <a:pt x="0" y="109"/>
                  </a:lnTo>
                  <a:lnTo>
                    <a:pt x="893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3144" name="SMARTInkShape-Group49"/>
          <p:cNvGrpSpPr/>
          <p:nvPr/>
        </p:nvGrpSpPr>
        <p:grpSpPr>
          <a:xfrm>
            <a:off x="1769687" y="187523"/>
            <a:ext cx="468128" cy="205384"/>
            <a:chOff x="1769687" y="187523"/>
            <a:chExt cx="468128" cy="205384"/>
          </a:xfrm>
        </p:grpSpPr>
        <p:sp>
          <p:nvSpPr>
            <p:cNvPr id="43140" name="SMARTInkShape-119"/>
            <p:cNvSpPr/>
            <p:nvPr>
              <p:custDataLst>
                <p:tags r:id="rId6"/>
              </p:custDataLst>
            </p:nvPr>
          </p:nvSpPr>
          <p:spPr>
            <a:xfrm>
              <a:off x="2092615" y="187523"/>
              <a:ext cx="145200" cy="173629"/>
            </a:xfrm>
            <a:custGeom>
              <a:avLst/>
              <a:gdLst/>
              <a:ahLst/>
              <a:cxnLst/>
              <a:rect l="0" t="0" r="0" b="0"/>
              <a:pathLst>
                <a:path w="145200" h="173629">
                  <a:moveTo>
                    <a:pt x="41580" y="17860"/>
                  </a:moveTo>
                  <a:lnTo>
                    <a:pt x="41580" y="10171"/>
                  </a:lnTo>
                  <a:lnTo>
                    <a:pt x="32099" y="4557"/>
                  </a:lnTo>
                  <a:lnTo>
                    <a:pt x="21463" y="1351"/>
                  </a:lnTo>
                  <a:lnTo>
                    <a:pt x="7287" y="5141"/>
                  </a:lnTo>
                  <a:lnTo>
                    <a:pt x="3835" y="7396"/>
                  </a:lnTo>
                  <a:lnTo>
                    <a:pt x="0" y="12548"/>
                  </a:lnTo>
                  <a:lnTo>
                    <a:pt x="3587" y="23436"/>
                  </a:lnTo>
                  <a:lnTo>
                    <a:pt x="11796" y="36213"/>
                  </a:lnTo>
                  <a:lnTo>
                    <a:pt x="53329" y="71902"/>
                  </a:lnTo>
                  <a:lnTo>
                    <a:pt x="94622" y="104552"/>
                  </a:lnTo>
                  <a:lnTo>
                    <a:pt x="118865" y="123289"/>
                  </a:lnTo>
                  <a:lnTo>
                    <a:pt x="140778" y="151243"/>
                  </a:lnTo>
                  <a:lnTo>
                    <a:pt x="145199" y="160816"/>
                  </a:lnTo>
                  <a:lnTo>
                    <a:pt x="143402" y="163765"/>
                  </a:lnTo>
                  <a:lnTo>
                    <a:pt x="120620" y="173628"/>
                  </a:lnTo>
                  <a:lnTo>
                    <a:pt x="117094" y="173299"/>
                  </a:lnTo>
                  <a:lnTo>
                    <a:pt x="113751" y="171095"/>
                  </a:lnTo>
                  <a:lnTo>
                    <a:pt x="107390" y="162363"/>
                  </a:lnTo>
                  <a:lnTo>
                    <a:pt x="99224" y="141704"/>
                  </a:lnTo>
                  <a:lnTo>
                    <a:pt x="95694" y="110371"/>
                  </a:lnTo>
                  <a:lnTo>
                    <a:pt x="107538" y="67957"/>
                  </a:lnTo>
                  <a:lnTo>
                    <a:pt x="112296" y="26135"/>
                  </a:lnTo>
                  <a:lnTo>
                    <a:pt x="11301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41" name="SMARTInkShape-120"/>
            <p:cNvSpPr/>
            <p:nvPr>
              <p:custDataLst>
                <p:tags r:id="rId7"/>
              </p:custDataLst>
            </p:nvPr>
          </p:nvSpPr>
          <p:spPr>
            <a:xfrm>
              <a:off x="2000250" y="285750"/>
              <a:ext cx="17860" cy="26790"/>
            </a:xfrm>
            <a:custGeom>
              <a:avLst/>
              <a:gdLst/>
              <a:ahLst/>
              <a:cxnLst/>
              <a:rect l="0" t="0" r="0" b="0"/>
              <a:pathLst>
                <a:path w="17860" h="26790">
                  <a:moveTo>
                    <a:pt x="0" y="0"/>
                  </a:moveTo>
                  <a:lnTo>
                    <a:pt x="4740" y="4740"/>
                  </a:lnTo>
                  <a:lnTo>
                    <a:pt x="9714" y="7068"/>
                  </a:lnTo>
                  <a:lnTo>
                    <a:pt x="12429" y="7688"/>
                  </a:lnTo>
                  <a:lnTo>
                    <a:pt x="14239" y="9094"/>
                  </a:lnTo>
                  <a:lnTo>
                    <a:pt x="16250" y="13302"/>
                  </a:lnTo>
                  <a:lnTo>
                    <a:pt x="17859" y="2678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42" name="SMARTInkShape-121"/>
            <p:cNvSpPr/>
            <p:nvPr>
              <p:custDataLst>
                <p:tags r:id="rId8"/>
              </p:custDataLst>
            </p:nvPr>
          </p:nvSpPr>
          <p:spPr>
            <a:xfrm>
              <a:off x="1769687" y="303609"/>
              <a:ext cx="87689" cy="53580"/>
            </a:xfrm>
            <a:custGeom>
              <a:avLst/>
              <a:gdLst/>
              <a:ahLst/>
              <a:cxnLst/>
              <a:rect l="0" t="0" r="0" b="0"/>
              <a:pathLst>
                <a:path w="87689" h="53580">
                  <a:moveTo>
                    <a:pt x="16251" y="53579"/>
                  </a:moveTo>
                  <a:lnTo>
                    <a:pt x="11510" y="53579"/>
                  </a:lnTo>
                  <a:lnTo>
                    <a:pt x="6537" y="50933"/>
                  </a:lnTo>
                  <a:lnTo>
                    <a:pt x="0" y="45890"/>
                  </a:lnTo>
                  <a:lnTo>
                    <a:pt x="456" y="44484"/>
                  </a:lnTo>
                  <a:lnTo>
                    <a:pt x="3608" y="40276"/>
                  </a:lnTo>
                  <a:lnTo>
                    <a:pt x="8317" y="37744"/>
                  </a:lnTo>
                  <a:lnTo>
                    <a:pt x="10961" y="37069"/>
                  </a:lnTo>
                  <a:lnTo>
                    <a:pt x="50125" y="10980"/>
                  </a:lnTo>
                  <a:lnTo>
                    <a:pt x="8768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43" name="SMARTInkShape-122"/>
            <p:cNvSpPr/>
            <p:nvPr>
              <p:custDataLst>
                <p:tags r:id="rId9"/>
              </p:custDataLst>
            </p:nvPr>
          </p:nvSpPr>
          <p:spPr>
            <a:xfrm>
              <a:off x="1794867" y="250399"/>
              <a:ext cx="80368" cy="142508"/>
            </a:xfrm>
            <a:custGeom>
              <a:avLst/>
              <a:gdLst/>
              <a:ahLst/>
              <a:cxnLst/>
              <a:rect l="0" t="0" r="0" b="0"/>
              <a:pathLst>
                <a:path w="80368" h="142508">
                  <a:moveTo>
                    <a:pt x="0" y="8562"/>
                  </a:moveTo>
                  <a:lnTo>
                    <a:pt x="0" y="874"/>
                  </a:lnTo>
                  <a:lnTo>
                    <a:pt x="992" y="460"/>
                  </a:lnTo>
                  <a:lnTo>
                    <a:pt x="4741" y="0"/>
                  </a:lnTo>
                  <a:lnTo>
                    <a:pt x="6137" y="870"/>
                  </a:lnTo>
                  <a:lnTo>
                    <a:pt x="7068" y="2442"/>
                  </a:lnTo>
                  <a:lnTo>
                    <a:pt x="25990" y="42542"/>
                  </a:lnTo>
                  <a:lnTo>
                    <a:pt x="46797" y="78987"/>
                  </a:lnTo>
                  <a:lnTo>
                    <a:pt x="74017" y="121612"/>
                  </a:lnTo>
                  <a:lnTo>
                    <a:pt x="80367" y="14250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3148" name="SMARTInkShape-Group50"/>
          <p:cNvGrpSpPr/>
          <p:nvPr/>
        </p:nvGrpSpPr>
        <p:grpSpPr>
          <a:xfrm>
            <a:off x="669727" y="188765"/>
            <a:ext cx="285751" cy="177353"/>
            <a:chOff x="669727" y="188765"/>
            <a:chExt cx="285751" cy="177353"/>
          </a:xfrm>
        </p:grpSpPr>
        <p:sp>
          <p:nvSpPr>
            <p:cNvPr id="43145" name="SMARTInkShape-123"/>
            <p:cNvSpPr/>
            <p:nvPr>
              <p:custDataLst>
                <p:tags r:id="rId3"/>
              </p:custDataLst>
            </p:nvPr>
          </p:nvSpPr>
          <p:spPr>
            <a:xfrm>
              <a:off x="892969" y="188765"/>
              <a:ext cx="62509" cy="177353"/>
            </a:xfrm>
            <a:custGeom>
              <a:avLst/>
              <a:gdLst/>
              <a:ahLst/>
              <a:cxnLst/>
              <a:rect l="0" t="0" r="0" b="0"/>
              <a:pathLst>
                <a:path w="62509" h="177353">
                  <a:moveTo>
                    <a:pt x="0" y="7688"/>
                  </a:moveTo>
                  <a:lnTo>
                    <a:pt x="0" y="0"/>
                  </a:lnTo>
                  <a:lnTo>
                    <a:pt x="2646" y="24836"/>
                  </a:lnTo>
                  <a:lnTo>
                    <a:pt x="15231" y="63965"/>
                  </a:lnTo>
                  <a:lnTo>
                    <a:pt x="29811" y="101530"/>
                  </a:lnTo>
                  <a:lnTo>
                    <a:pt x="46825" y="143891"/>
                  </a:lnTo>
                  <a:lnTo>
                    <a:pt x="62508" y="17735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46" name="SMARTInkShape-124"/>
            <p:cNvSpPr/>
            <p:nvPr>
              <p:custDataLst>
                <p:tags r:id="rId4"/>
              </p:custDataLst>
            </p:nvPr>
          </p:nvSpPr>
          <p:spPr>
            <a:xfrm>
              <a:off x="669727" y="267891"/>
              <a:ext cx="160735" cy="49794"/>
            </a:xfrm>
            <a:custGeom>
              <a:avLst/>
              <a:gdLst/>
              <a:ahLst/>
              <a:cxnLst/>
              <a:rect l="0" t="0" r="0" b="0"/>
              <a:pathLst>
                <a:path w="160735" h="49794">
                  <a:moveTo>
                    <a:pt x="0" y="44648"/>
                  </a:moveTo>
                  <a:lnTo>
                    <a:pt x="4740" y="49389"/>
                  </a:lnTo>
                  <a:lnTo>
                    <a:pt x="8121" y="49793"/>
                  </a:lnTo>
                  <a:lnTo>
                    <a:pt x="50241" y="39745"/>
                  </a:lnTo>
                  <a:lnTo>
                    <a:pt x="84670" y="27982"/>
                  </a:lnTo>
                  <a:lnTo>
                    <a:pt x="115707" y="18212"/>
                  </a:lnTo>
                  <a:lnTo>
                    <a:pt x="160734"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47" name="SMARTInkShape-125"/>
            <p:cNvSpPr/>
            <p:nvPr>
              <p:custDataLst>
                <p:tags r:id="rId5"/>
              </p:custDataLst>
            </p:nvPr>
          </p:nvSpPr>
          <p:spPr>
            <a:xfrm>
              <a:off x="732234" y="205492"/>
              <a:ext cx="35720" cy="115978"/>
            </a:xfrm>
            <a:custGeom>
              <a:avLst/>
              <a:gdLst/>
              <a:ahLst/>
              <a:cxnLst/>
              <a:rect l="0" t="0" r="0" b="0"/>
              <a:pathLst>
                <a:path w="35720" h="115978">
                  <a:moveTo>
                    <a:pt x="0" y="8821"/>
                  </a:moveTo>
                  <a:lnTo>
                    <a:pt x="0" y="1132"/>
                  </a:lnTo>
                  <a:lnTo>
                    <a:pt x="993" y="718"/>
                  </a:lnTo>
                  <a:lnTo>
                    <a:pt x="7689" y="0"/>
                  </a:lnTo>
                  <a:lnTo>
                    <a:pt x="8103" y="956"/>
                  </a:lnTo>
                  <a:lnTo>
                    <a:pt x="8562" y="4664"/>
                  </a:lnTo>
                  <a:lnTo>
                    <a:pt x="11412" y="9619"/>
                  </a:lnTo>
                  <a:lnTo>
                    <a:pt x="13562" y="12329"/>
                  </a:lnTo>
                  <a:lnTo>
                    <a:pt x="23745" y="50853"/>
                  </a:lnTo>
                  <a:lnTo>
                    <a:pt x="31129" y="90019"/>
                  </a:lnTo>
                  <a:lnTo>
                    <a:pt x="35719" y="11597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388" y="0"/>
            <a:ext cx="9493388" cy="1754326"/>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Create a </a:t>
            </a:r>
            <a:r>
              <a:rPr lang="en-US" sz="54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Scatterplot</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with the data:</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TextBox 2"/>
          <p:cNvSpPr txBox="1"/>
          <p:nvPr/>
        </p:nvSpPr>
        <p:spPr>
          <a:xfrm>
            <a:off x="304800" y="1752600"/>
            <a:ext cx="2971800" cy="400110"/>
          </a:xfrm>
          <a:prstGeom prst="rect">
            <a:avLst/>
          </a:prstGeom>
          <a:noFill/>
        </p:spPr>
        <p:txBody>
          <a:bodyPr wrap="square" rtlCol="0">
            <a:spAutoFit/>
          </a:bodyPr>
          <a:lstStyle/>
          <a:p>
            <a:r>
              <a:rPr lang="en-US" sz="2000" dirty="0" smtClean="0"/>
              <a:t>Number of doors a car has</a:t>
            </a:r>
            <a:endParaRPr lang="en-US" sz="2000" dirty="0"/>
          </a:p>
        </p:txBody>
      </p:sp>
      <p:sp>
        <p:nvSpPr>
          <p:cNvPr id="4" name="TextBox 3"/>
          <p:cNvSpPr txBox="1"/>
          <p:nvPr/>
        </p:nvSpPr>
        <p:spPr>
          <a:xfrm>
            <a:off x="1371600" y="2209800"/>
            <a:ext cx="457200" cy="2677656"/>
          </a:xfrm>
          <a:prstGeom prst="rect">
            <a:avLst/>
          </a:prstGeom>
          <a:noFill/>
        </p:spPr>
        <p:txBody>
          <a:bodyPr wrap="square" rtlCol="0">
            <a:spAutoFit/>
          </a:bodyPr>
          <a:lstStyle/>
          <a:p>
            <a:r>
              <a:rPr lang="en-US" sz="2400" dirty="0" smtClean="0"/>
              <a:t>2</a:t>
            </a:r>
          </a:p>
          <a:p>
            <a:r>
              <a:rPr lang="en-US" sz="2400" dirty="0" smtClean="0"/>
              <a:t>3</a:t>
            </a:r>
          </a:p>
          <a:p>
            <a:r>
              <a:rPr lang="en-US" sz="2400" dirty="0" smtClean="0"/>
              <a:t>4</a:t>
            </a:r>
          </a:p>
          <a:p>
            <a:r>
              <a:rPr lang="en-US" sz="2400" dirty="0" smtClean="0"/>
              <a:t>5</a:t>
            </a:r>
          </a:p>
          <a:p>
            <a:r>
              <a:rPr lang="en-US" sz="2400" dirty="0" smtClean="0"/>
              <a:t>6</a:t>
            </a:r>
          </a:p>
          <a:p>
            <a:r>
              <a:rPr lang="en-US" sz="2400" dirty="0" smtClean="0"/>
              <a:t>7</a:t>
            </a:r>
          </a:p>
          <a:p>
            <a:r>
              <a:rPr lang="en-US" sz="2400" dirty="0" smtClean="0"/>
              <a:t>8</a:t>
            </a:r>
          </a:p>
        </p:txBody>
      </p:sp>
      <p:sp>
        <p:nvSpPr>
          <p:cNvPr id="5" name="TextBox 4"/>
          <p:cNvSpPr txBox="1"/>
          <p:nvPr/>
        </p:nvSpPr>
        <p:spPr>
          <a:xfrm>
            <a:off x="4800600" y="1828800"/>
            <a:ext cx="2895600" cy="400110"/>
          </a:xfrm>
          <a:prstGeom prst="rect">
            <a:avLst/>
          </a:prstGeom>
          <a:noFill/>
        </p:spPr>
        <p:txBody>
          <a:bodyPr wrap="square" rtlCol="0">
            <a:spAutoFit/>
          </a:bodyPr>
          <a:lstStyle/>
          <a:p>
            <a:r>
              <a:rPr lang="en-US" sz="2000" dirty="0" smtClean="0"/>
              <a:t>Average Driving Speed</a:t>
            </a:r>
            <a:endParaRPr lang="en-US" sz="2000" dirty="0"/>
          </a:p>
        </p:txBody>
      </p:sp>
      <p:sp>
        <p:nvSpPr>
          <p:cNvPr id="6" name="TextBox 5"/>
          <p:cNvSpPr txBox="1"/>
          <p:nvPr/>
        </p:nvSpPr>
        <p:spPr>
          <a:xfrm>
            <a:off x="5410200" y="2209800"/>
            <a:ext cx="838200" cy="3231654"/>
          </a:xfrm>
          <a:prstGeom prst="rect">
            <a:avLst/>
          </a:prstGeom>
          <a:noFill/>
        </p:spPr>
        <p:txBody>
          <a:bodyPr wrap="square" rtlCol="0">
            <a:spAutoFit/>
          </a:bodyPr>
          <a:lstStyle/>
          <a:p>
            <a:r>
              <a:rPr lang="en-US" sz="2400" dirty="0" smtClean="0"/>
              <a:t>73</a:t>
            </a:r>
          </a:p>
          <a:p>
            <a:r>
              <a:rPr lang="en-US" sz="2400" dirty="0" smtClean="0"/>
              <a:t>75</a:t>
            </a:r>
          </a:p>
          <a:p>
            <a:r>
              <a:rPr lang="en-US" sz="2400" dirty="0" smtClean="0"/>
              <a:t>60</a:t>
            </a:r>
          </a:p>
          <a:p>
            <a:r>
              <a:rPr lang="en-US" sz="2400" dirty="0" smtClean="0"/>
              <a:t>55</a:t>
            </a:r>
          </a:p>
          <a:p>
            <a:r>
              <a:rPr lang="en-US" sz="2400" dirty="0" smtClean="0"/>
              <a:t>50</a:t>
            </a:r>
          </a:p>
          <a:p>
            <a:r>
              <a:rPr lang="en-US" sz="2400" dirty="0" smtClean="0"/>
              <a:t>48</a:t>
            </a:r>
          </a:p>
          <a:p>
            <a:r>
              <a:rPr lang="en-US" sz="2400" dirty="0" smtClean="0"/>
              <a:t>45</a:t>
            </a:r>
          </a:p>
          <a:p>
            <a:endParaRPr lang="en-US" dirty="0" smtClean="0"/>
          </a:p>
          <a:p>
            <a:endParaRPr lang="en-US" dirty="0" smtClean="0"/>
          </a:p>
        </p:txBody>
      </p:sp>
      <p:sp>
        <p:nvSpPr>
          <p:cNvPr id="7" name="Rectangle 6"/>
          <p:cNvSpPr/>
          <p:nvPr/>
        </p:nvSpPr>
        <p:spPr>
          <a:xfrm>
            <a:off x="304800" y="4876800"/>
            <a:ext cx="8488221" cy="923330"/>
          </a:xfrm>
          <a:prstGeom prst="rect">
            <a:avLst/>
          </a:prstGeom>
          <a:noFill/>
        </p:spPr>
        <p:txBody>
          <a:bodyPr wrap="none" lIns="91440" tIns="45720" rIns="91440" bIns="45720">
            <a:spAutoFit/>
          </a:bodyPr>
          <a:lstStyle/>
          <a:p>
            <a:pPr algn="ctr"/>
            <a:r>
              <a:rPr lang="en-US"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What kind of correlation exists</a:t>
            </a: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Rectangle 8"/>
          <p:cNvSpPr/>
          <p:nvPr/>
        </p:nvSpPr>
        <p:spPr>
          <a:xfrm>
            <a:off x="-46336" y="5715000"/>
            <a:ext cx="9190336" cy="923330"/>
          </a:xfrm>
          <a:prstGeom prst="rect">
            <a:avLst/>
          </a:prstGeom>
          <a:noFill/>
        </p:spPr>
        <p:txBody>
          <a:bodyPr wrap="none" lIns="91440" tIns="45720" rIns="91440" bIns="45720">
            <a:spAutoFit/>
          </a:bodyPr>
          <a:lstStyle/>
          <a:p>
            <a:pPr algn="ctr"/>
            <a:r>
              <a:rPr lang="en-US" sz="5400" b="1" dirty="0" smtClean="0">
                <a:ln w="18000">
                  <a:solidFill>
                    <a:srgbClr val="FF0000"/>
                  </a:solidFill>
                  <a:prstDash val="solid"/>
                  <a:miter lim="800000"/>
                </a:ln>
                <a:noFill/>
                <a:effectLst>
                  <a:outerShdw blurRad="25500" dist="23000" dir="7020000" algn="tl">
                    <a:srgbClr val="000000">
                      <a:alpha val="50000"/>
                    </a:srgbClr>
                  </a:outerShdw>
                </a:effectLst>
              </a:rPr>
              <a:t>Relatively Strong Negative</a:t>
            </a:r>
            <a:endParaRPr lang="en-US" sz="5400" b="1" cap="none" spc="0" dirty="0">
              <a:ln w="18000">
                <a:solidFill>
                  <a:srgbClr val="FF0000"/>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481638" y="3879850"/>
            <a:ext cx="2622550" cy="396875"/>
          </a:xfrm>
          <a:prstGeom prst="rect">
            <a:avLst/>
          </a:prstGeom>
          <a:noFill/>
          <a:ln w="9525">
            <a:noFill/>
            <a:miter lim="800000"/>
            <a:headEnd/>
            <a:tailEnd/>
          </a:ln>
        </p:spPr>
        <p:txBody>
          <a:bodyPr wrap="none">
            <a:spAutoFit/>
          </a:bodyPr>
          <a:lstStyle/>
          <a:p>
            <a:pPr algn="ctr"/>
            <a:r>
              <a:rPr lang="en-US" sz="2000">
                <a:latin typeface="Palatino Linotype" pitchFamily="18" charset="0"/>
              </a:rPr>
              <a:t>No relationship (0.00)</a:t>
            </a:r>
            <a:endParaRPr lang="en-US">
              <a:latin typeface="Palatino Linotype" pitchFamily="18" charset="0"/>
            </a:endParaRPr>
          </a:p>
        </p:txBody>
      </p:sp>
      <p:sp>
        <p:nvSpPr>
          <p:cNvPr id="25603" name="Text Box 3"/>
          <p:cNvSpPr txBox="1">
            <a:spLocks noChangeArrowheads="1"/>
          </p:cNvSpPr>
          <p:nvPr/>
        </p:nvSpPr>
        <p:spPr bwMode="auto">
          <a:xfrm>
            <a:off x="1230313" y="3810000"/>
            <a:ext cx="2162175" cy="701675"/>
          </a:xfrm>
          <a:prstGeom prst="rect">
            <a:avLst/>
          </a:prstGeom>
          <a:noFill/>
          <a:ln w="9525">
            <a:noFill/>
            <a:miter lim="800000"/>
            <a:headEnd/>
            <a:tailEnd/>
          </a:ln>
        </p:spPr>
        <p:txBody>
          <a:bodyPr wrap="none">
            <a:spAutoFit/>
          </a:bodyPr>
          <a:lstStyle/>
          <a:p>
            <a:pPr algn="ctr"/>
            <a:r>
              <a:rPr lang="en-US" sz="2000">
                <a:latin typeface="Palatino Linotype" pitchFamily="18" charset="0"/>
              </a:rPr>
              <a:t>Perfect negative</a:t>
            </a:r>
          </a:p>
          <a:p>
            <a:pPr algn="ctr"/>
            <a:r>
              <a:rPr lang="en-US" sz="2000">
                <a:latin typeface="Palatino Linotype" pitchFamily="18" charset="0"/>
              </a:rPr>
              <a:t>correlation (-1.00)</a:t>
            </a:r>
          </a:p>
        </p:txBody>
      </p:sp>
      <p:grpSp>
        <p:nvGrpSpPr>
          <p:cNvPr id="2" name="Group 4"/>
          <p:cNvGrpSpPr>
            <a:grpSpLocks noChangeAspect="1"/>
          </p:cNvGrpSpPr>
          <p:nvPr/>
        </p:nvGrpSpPr>
        <p:grpSpPr bwMode="auto">
          <a:xfrm>
            <a:off x="990600" y="1447800"/>
            <a:ext cx="2667000" cy="2286000"/>
            <a:chOff x="480" y="912"/>
            <a:chExt cx="1680" cy="1200"/>
          </a:xfrm>
        </p:grpSpPr>
        <p:grpSp>
          <p:nvGrpSpPr>
            <p:cNvPr id="3" name="Group 5"/>
            <p:cNvGrpSpPr>
              <a:grpSpLocks noChangeAspect="1"/>
            </p:cNvGrpSpPr>
            <p:nvPr/>
          </p:nvGrpSpPr>
          <p:grpSpPr bwMode="auto">
            <a:xfrm>
              <a:off x="480" y="912"/>
              <a:ext cx="1680" cy="1200"/>
              <a:chOff x="336" y="1776"/>
              <a:chExt cx="1680" cy="1200"/>
            </a:xfrm>
          </p:grpSpPr>
          <p:sp>
            <p:nvSpPr>
              <p:cNvPr id="25634" name="Rectangle 6"/>
              <p:cNvSpPr>
                <a:spLocks noChangeAspect="1" noChangeArrowheads="1"/>
              </p:cNvSpPr>
              <p:nvPr/>
            </p:nvSpPr>
            <p:spPr bwMode="auto">
              <a:xfrm>
                <a:off x="432" y="1776"/>
                <a:ext cx="1584" cy="1104"/>
              </a:xfrm>
              <a:prstGeom prst="rect">
                <a:avLst/>
              </a:prstGeom>
              <a:solidFill>
                <a:srgbClr val="FFE5B5"/>
              </a:solidFill>
              <a:ln w="9525">
                <a:noFill/>
                <a:miter lim="800000"/>
                <a:headEnd/>
                <a:tailEnd/>
              </a:ln>
            </p:spPr>
            <p:txBody>
              <a:bodyPr wrap="none" anchor="ctr"/>
              <a:lstStyle/>
              <a:p>
                <a:endParaRPr lang="en-US"/>
              </a:p>
            </p:txBody>
          </p:sp>
          <p:sp>
            <p:nvSpPr>
              <p:cNvPr id="25635" name="Line 7"/>
              <p:cNvSpPr>
                <a:spLocks noChangeAspect="1" noChangeShapeType="1"/>
              </p:cNvSpPr>
              <p:nvPr/>
            </p:nvSpPr>
            <p:spPr bwMode="auto">
              <a:xfrm>
                <a:off x="432" y="1776"/>
                <a:ext cx="0" cy="1104"/>
              </a:xfrm>
              <a:prstGeom prst="line">
                <a:avLst/>
              </a:prstGeom>
              <a:noFill/>
              <a:ln w="38100">
                <a:solidFill>
                  <a:schemeClr val="tx1"/>
                </a:solidFill>
                <a:round/>
                <a:headEnd/>
                <a:tailEnd/>
              </a:ln>
            </p:spPr>
            <p:txBody>
              <a:bodyPr wrap="none" anchor="ctr"/>
              <a:lstStyle/>
              <a:p>
                <a:endParaRPr lang="en-US"/>
              </a:p>
            </p:txBody>
          </p:sp>
          <p:sp>
            <p:nvSpPr>
              <p:cNvPr id="25636" name="Line 8"/>
              <p:cNvSpPr>
                <a:spLocks noChangeAspect="1" noChangeShapeType="1"/>
              </p:cNvSpPr>
              <p:nvPr/>
            </p:nvSpPr>
            <p:spPr bwMode="auto">
              <a:xfrm>
                <a:off x="432" y="2880"/>
                <a:ext cx="1584" cy="0"/>
              </a:xfrm>
              <a:prstGeom prst="line">
                <a:avLst/>
              </a:prstGeom>
              <a:noFill/>
              <a:ln w="38100">
                <a:solidFill>
                  <a:schemeClr val="tx1"/>
                </a:solidFill>
                <a:round/>
                <a:headEnd/>
                <a:tailEnd/>
              </a:ln>
            </p:spPr>
            <p:txBody>
              <a:bodyPr wrap="none" anchor="ctr"/>
              <a:lstStyle/>
              <a:p>
                <a:endParaRPr lang="en-US"/>
              </a:p>
            </p:txBody>
          </p:sp>
          <p:sp>
            <p:nvSpPr>
              <p:cNvPr id="25637" name="Line 9"/>
              <p:cNvSpPr>
                <a:spLocks noChangeAspect="1" noChangeShapeType="1"/>
              </p:cNvSpPr>
              <p:nvPr/>
            </p:nvSpPr>
            <p:spPr bwMode="auto">
              <a:xfrm flipV="1">
                <a:off x="336" y="1776"/>
                <a:ext cx="0" cy="1200"/>
              </a:xfrm>
              <a:prstGeom prst="line">
                <a:avLst/>
              </a:prstGeom>
              <a:noFill/>
              <a:ln w="9525">
                <a:solidFill>
                  <a:schemeClr val="tx1"/>
                </a:solidFill>
                <a:round/>
                <a:headEnd/>
                <a:tailEnd type="triangle" w="med" len="med"/>
              </a:ln>
            </p:spPr>
            <p:txBody>
              <a:bodyPr wrap="none" anchor="ctr"/>
              <a:lstStyle/>
              <a:p>
                <a:endParaRPr lang="en-US"/>
              </a:p>
            </p:txBody>
          </p:sp>
          <p:sp>
            <p:nvSpPr>
              <p:cNvPr id="25638" name="Line 10"/>
              <p:cNvSpPr>
                <a:spLocks noChangeAspect="1" noChangeShapeType="1"/>
              </p:cNvSpPr>
              <p:nvPr/>
            </p:nvSpPr>
            <p:spPr bwMode="auto">
              <a:xfrm>
                <a:off x="336" y="2976"/>
                <a:ext cx="1680" cy="0"/>
              </a:xfrm>
              <a:prstGeom prst="line">
                <a:avLst/>
              </a:prstGeom>
              <a:noFill/>
              <a:ln w="9525">
                <a:solidFill>
                  <a:schemeClr val="tx1"/>
                </a:solidFill>
                <a:round/>
                <a:headEnd/>
                <a:tailEnd type="triangle" w="med" len="med"/>
              </a:ln>
            </p:spPr>
            <p:txBody>
              <a:bodyPr wrap="none" anchor="ctr"/>
              <a:lstStyle/>
              <a:p>
                <a:endParaRPr lang="en-US"/>
              </a:p>
            </p:txBody>
          </p:sp>
        </p:grpSp>
        <p:sp>
          <p:nvSpPr>
            <p:cNvPr id="25633" name="Line 11"/>
            <p:cNvSpPr>
              <a:spLocks noChangeAspect="1" noChangeShapeType="1"/>
            </p:cNvSpPr>
            <p:nvPr/>
          </p:nvSpPr>
          <p:spPr bwMode="auto">
            <a:xfrm>
              <a:off x="576" y="912"/>
              <a:ext cx="1248" cy="1104"/>
            </a:xfrm>
            <a:prstGeom prst="line">
              <a:avLst/>
            </a:prstGeom>
            <a:noFill/>
            <a:ln w="57150">
              <a:solidFill>
                <a:srgbClr val="0000FF"/>
              </a:solidFill>
              <a:prstDash val="sysDot"/>
              <a:round/>
              <a:headEnd/>
              <a:tailEnd/>
            </a:ln>
          </p:spPr>
          <p:txBody>
            <a:bodyPr wrap="none" anchor="ctr"/>
            <a:lstStyle/>
            <a:p>
              <a:endParaRPr lang="en-US"/>
            </a:p>
          </p:txBody>
        </p:sp>
      </p:grpSp>
      <p:sp>
        <p:nvSpPr>
          <p:cNvPr id="88076" name="Text Box 12"/>
          <p:cNvSpPr txBox="1">
            <a:spLocks noChangeArrowheads="1"/>
          </p:cNvSpPr>
          <p:nvPr/>
        </p:nvSpPr>
        <p:spPr bwMode="auto">
          <a:xfrm>
            <a:off x="504825" y="4940300"/>
            <a:ext cx="8115300" cy="1200329"/>
          </a:xfrm>
          <a:prstGeom prst="rect">
            <a:avLst/>
          </a:prstGeom>
          <a:noFill/>
          <a:ln w="9525">
            <a:noFill/>
            <a:miter lim="800000"/>
            <a:headEnd/>
            <a:tailEnd/>
          </a:ln>
        </p:spPr>
        <p:txBody>
          <a:bodyPr>
            <a:spAutoFit/>
          </a:bodyPr>
          <a:lstStyle/>
          <a:p>
            <a:pPr algn="ctr" eaLnBrk="1" hangingPunct="1">
              <a:spcBef>
                <a:spcPct val="20000"/>
              </a:spcBef>
              <a:buFont typeface="Wingdings" pitchFamily="2" charset="2"/>
              <a:buNone/>
            </a:pPr>
            <a:r>
              <a:rPr lang="en-US" altLang="en-US" dirty="0">
                <a:latin typeface="Palatino Linotype" pitchFamily="18" charset="0"/>
              </a:rPr>
              <a:t>The </a:t>
            </a:r>
            <a:r>
              <a:rPr lang="en-US" altLang="en-US" dirty="0" err="1">
                <a:latin typeface="Palatino Linotype" pitchFamily="18" charset="0"/>
              </a:rPr>
              <a:t>Scatterplot</a:t>
            </a:r>
            <a:r>
              <a:rPr lang="en-US" altLang="en-US" dirty="0">
                <a:latin typeface="Palatino Linotype" pitchFamily="18" charset="0"/>
              </a:rPr>
              <a:t> on the left shows a </a:t>
            </a:r>
            <a:r>
              <a:rPr lang="en-US" altLang="en-US" dirty="0">
                <a:solidFill>
                  <a:srgbClr val="FF0000"/>
                </a:solidFill>
                <a:latin typeface="Palatino Linotype" pitchFamily="18" charset="0"/>
              </a:rPr>
              <a:t>negative correlation</a:t>
            </a:r>
            <a:r>
              <a:rPr lang="en-US" altLang="en-US" dirty="0">
                <a:latin typeface="Palatino Linotype" pitchFamily="18" charset="0"/>
              </a:rPr>
              <a:t>, while the one on the right shows </a:t>
            </a:r>
            <a:r>
              <a:rPr lang="en-US" altLang="en-US" dirty="0">
                <a:solidFill>
                  <a:srgbClr val="FF0000"/>
                </a:solidFill>
                <a:latin typeface="Palatino Linotype" pitchFamily="18" charset="0"/>
              </a:rPr>
              <a:t>no relationship </a:t>
            </a:r>
            <a:r>
              <a:rPr lang="en-US" altLang="en-US" dirty="0">
                <a:latin typeface="Palatino Linotype" pitchFamily="18" charset="0"/>
              </a:rPr>
              <a:t>between the two variables.</a:t>
            </a:r>
          </a:p>
        </p:txBody>
      </p:sp>
      <p:sp>
        <p:nvSpPr>
          <p:cNvPr id="25606" name="Rectangle 13"/>
          <p:cNvSpPr>
            <a:spLocks noGrp="1" noChangeArrowheads="1"/>
          </p:cNvSpPr>
          <p:nvPr>
            <p:ph type="title"/>
          </p:nvPr>
        </p:nvSpPr>
        <p:spPr/>
        <p:txBody>
          <a:bodyPr/>
          <a:lstStyle/>
          <a:p>
            <a:r>
              <a:rPr lang="en-US" sz="4000" smtClean="0">
                <a:latin typeface="Palatino Linotype" pitchFamily="18" charset="0"/>
              </a:rPr>
              <a:t>Scatterplots</a:t>
            </a:r>
          </a:p>
        </p:txBody>
      </p:sp>
      <p:grpSp>
        <p:nvGrpSpPr>
          <p:cNvPr id="4" name="Group 14"/>
          <p:cNvGrpSpPr>
            <a:grpSpLocks noChangeAspect="1"/>
          </p:cNvGrpSpPr>
          <p:nvPr/>
        </p:nvGrpSpPr>
        <p:grpSpPr bwMode="auto">
          <a:xfrm>
            <a:off x="5470525" y="1447800"/>
            <a:ext cx="2667000" cy="2286000"/>
            <a:chOff x="3446" y="912"/>
            <a:chExt cx="1680" cy="1440"/>
          </a:xfrm>
        </p:grpSpPr>
        <p:grpSp>
          <p:nvGrpSpPr>
            <p:cNvPr id="5" name="Group 15"/>
            <p:cNvGrpSpPr>
              <a:grpSpLocks noChangeAspect="1"/>
            </p:cNvGrpSpPr>
            <p:nvPr/>
          </p:nvGrpSpPr>
          <p:grpSpPr bwMode="auto">
            <a:xfrm>
              <a:off x="3446" y="912"/>
              <a:ext cx="1680" cy="1440"/>
              <a:chOff x="336" y="1776"/>
              <a:chExt cx="1680" cy="1200"/>
            </a:xfrm>
          </p:grpSpPr>
          <p:sp>
            <p:nvSpPr>
              <p:cNvPr id="25627" name="Rectangle 16"/>
              <p:cNvSpPr>
                <a:spLocks noChangeAspect="1" noChangeArrowheads="1"/>
              </p:cNvSpPr>
              <p:nvPr/>
            </p:nvSpPr>
            <p:spPr bwMode="auto">
              <a:xfrm>
                <a:off x="432" y="1776"/>
                <a:ext cx="1584" cy="1104"/>
              </a:xfrm>
              <a:prstGeom prst="rect">
                <a:avLst/>
              </a:prstGeom>
              <a:solidFill>
                <a:srgbClr val="FFE5B5"/>
              </a:solidFill>
              <a:ln w="9525">
                <a:noFill/>
                <a:miter lim="800000"/>
                <a:headEnd/>
                <a:tailEnd/>
              </a:ln>
            </p:spPr>
            <p:txBody>
              <a:bodyPr wrap="none" anchor="ctr"/>
              <a:lstStyle/>
              <a:p>
                <a:endParaRPr lang="en-US"/>
              </a:p>
            </p:txBody>
          </p:sp>
          <p:sp>
            <p:nvSpPr>
              <p:cNvPr id="25628" name="Line 17"/>
              <p:cNvSpPr>
                <a:spLocks noChangeAspect="1" noChangeShapeType="1"/>
              </p:cNvSpPr>
              <p:nvPr/>
            </p:nvSpPr>
            <p:spPr bwMode="auto">
              <a:xfrm>
                <a:off x="432" y="1776"/>
                <a:ext cx="0" cy="1104"/>
              </a:xfrm>
              <a:prstGeom prst="line">
                <a:avLst/>
              </a:prstGeom>
              <a:noFill/>
              <a:ln w="38100">
                <a:solidFill>
                  <a:schemeClr val="tx1"/>
                </a:solidFill>
                <a:round/>
                <a:headEnd/>
                <a:tailEnd/>
              </a:ln>
            </p:spPr>
            <p:txBody>
              <a:bodyPr wrap="none" anchor="ctr"/>
              <a:lstStyle/>
              <a:p>
                <a:endParaRPr lang="en-US"/>
              </a:p>
            </p:txBody>
          </p:sp>
          <p:sp>
            <p:nvSpPr>
              <p:cNvPr id="25629" name="Line 18"/>
              <p:cNvSpPr>
                <a:spLocks noChangeAspect="1" noChangeShapeType="1"/>
              </p:cNvSpPr>
              <p:nvPr/>
            </p:nvSpPr>
            <p:spPr bwMode="auto">
              <a:xfrm>
                <a:off x="432" y="2880"/>
                <a:ext cx="1584" cy="0"/>
              </a:xfrm>
              <a:prstGeom prst="line">
                <a:avLst/>
              </a:prstGeom>
              <a:noFill/>
              <a:ln w="38100">
                <a:solidFill>
                  <a:schemeClr val="tx1"/>
                </a:solidFill>
                <a:round/>
                <a:headEnd/>
                <a:tailEnd/>
              </a:ln>
            </p:spPr>
            <p:txBody>
              <a:bodyPr wrap="none" anchor="ctr"/>
              <a:lstStyle/>
              <a:p>
                <a:endParaRPr lang="en-US"/>
              </a:p>
            </p:txBody>
          </p:sp>
          <p:sp>
            <p:nvSpPr>
              <p:cNvPr id="25630" name="Line 19"/>
              <p:cNvSpPr>
                <a:spLocks noChangeAspect="1" noChangeShapeType="1"/>
              </p:cNvSpPr>
              <p:nvPr/>
            </p:nvSpPr>
            <p:spPr bwMode="auto">
              <a:xfrm flipV="1">
                <a:off x="336" y="1776"/>
                <a:ext cx="0" cy="1200"/>
              </a:xfrm>
              <a:prstGeom prst="line">
                <a:avLst/>
              </a:prstGeom>
              <a:noFill/>
              <a:ln w="9525">
                <a:solidFill>
                  <a:schemeClr val="tx1"/>
                </a:solidFill>
                <a:round/>
                <a:headEnd/>
                <a:tailEnd type="triangle" w="med" len="med"/>
              </a:ln>
            </p:spPr>
            <p:txBody>
              <a:bodyPr wrap="none" anchor="ctr"/>
              <a:lstStyle/>
              <a:p>
                <a:endParaRPr lang="en-US"/>
              </a:p>
            </p:txBody>
          </p:sp>
          <p:sp>
            <p:nvSpPr>
              <p:cNvPr id="25631" name="Line 20"/>
              <p:cNvSpPr>
                <a:spLocks noChangeAspect="1" noChangeShapeType="1"/>
              </p:cNvSpPr>
              <p:nvPr/>
            </p:nvSpPr>
            <p:spPr bwMode="auto">
              <a:xfrm>
                <a:off x="336" y="2976"/>
                <a:ext cx="1680" cy="0"/>
              </a:xfrm>
              <a:prstGeom prst="line">
                <a:avLst/>
              </a:prstGeom>
              <a:noFill/>
              <a:ln w="9525">
                <a:solidFill>
                  <a:schemeClr val="tx1"/>
                </a:solidFill>
                <a:round/>
                <a:headEnd/>
                <a:tailEnd type="triangle" w="med" len="med"/>
              </a:ln>
            </p:spPr>
            <p:txBody>
              <a:bodyPr wrap="none" anchor="ctr"/>
              <a:lstStyle/>
              <a:p>
                <a:endParaRPr lang="en-US"/>
              </a:p>
            </p:txBody>
          </p:sp>
        </p:grpSp>
        <p:sp>
          <p:nvSpPr>
            <p:cNvPr id="25609" name="Line 21"/>
            <p:cNvSpPr>
              <a:spLocks noChangeAspect="1" noChangeShapeType="1"/>
            </p:cNvSpPr>
            <p:nvPr/>
          </p:nvSpPr>
          <p:spPr bwMode="auto">
            <a:xfrm>
              <a:off x="3734" y="1142"/>
              <a:ext cx="0" cy="0"/>
            </a:xfrm>
            <a:prstGeom prst="line">
              <a:avLst/>
            </a:prstGeom>
            <a:noFill/>
            <a:ln w="9525">
              <a:solidFill>
                <a:srgbClr val="0000FF"/>
              </a:solidFill>
              <a:round/>
              <a:headEnd/>
              <a:tailEnd/>
            </a:ln>
          </p:spPr>
          <p:txBody>
            <a:bodyPr wrap="none" anchor="ctr"/>
            <a:lstStyle/>
            <a:p>
              <a:endParaRPr lang="en-US"/>
            </a:p>
          </p:txBody>
        </p:sp>
        <p:sp>
          <p:nvSpPr>
            <p:cNvPr id="25610" name="Rectangle 22"/>
            <p:cNvSpPr>
              <a:spLocks noChangeAspect="1" noChangeArrowheads="1"/>
            </p:cNvSpPr>
            <p:nvPr/>
          </p:nvSpPr>
          <p:spPr bwMode="auto">
            <a:xfrm>
              <a:off x="4069" y="1029"/>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11" name="Rectangle 23"/>
            <p:cNvSpPr>
              <a:spLocks noChangeAspect="1" noChangeArrowheads="1"/>
            </p:cNvSpPr>
            <p:nvPr/>
          </p:nvSpPr>
          <p:spPr bwMode="auto">
            <a:xfrm>
              <a:off x="3792" y="1200"/>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12" name="Rectangle 24"/>
            <p:cNvSpPr>
              <a:spLocks noChangeAspect="1" noChangeArrowheads="1"/>
            </p:cNvSpPr>
            <p:nvPr/>
          </p:nvSpPr>
          <p:spPr bwMode="auto">
            <a:xfrm>
              <a:off x="4320" y="1248"/>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13" name="Rectangle 25"/>
            <p:cNvSpPr>
              <a:spLocks noChangeAspect="1" noChangeArrowheads="1"/>
            </p:cNvSpPr>
            <p:nvPr/>
          </p:nvSpPr>
          <p:spPr bwMode="auto">
            <a:xfrm>
              <a:off x="4560" y="1104"/>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14" name="Rectangle 26"/>
            <p:cNvSpPr>
              <a:spLocks noChangeAspect="1" noChangeArrowheads="1"/>
            </p:cNvSpPr>
            <p:nvPr/>
          </p:nvSpPr>
          <p:spPr bwMode="auto">
            <a:xfrm>
              <a:off x="5040" y="1200"/>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15" name="Rectangle 27"/>
            <p:cNvSpPr>
              <a:spLocks noChangeAspect="1" noChangeArrowheads="1"/>
            </p:cNvSpPr>
            <p:nvPr/>
          </p:nvSpPr>
          <p:spPr bwMode="auto">
            <a:xfrm>
              <a:off x="3984" y="1440"/>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16" name="Rectangle 28"/>
            <p:cNvSpPr>
              <a:spLocks noChangeAspect="1" noChangeArrowheads="1"/>
            </p:cNvSpPr>
            <p:nvPr/>
          </p:nvSpPr>
          <p:spPr bwMode="auto">
            <a:xfrm>
              <a:off x="3744" y="1584"/>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17" name="Rectangle 29"/>
            <p:cNvSpPr>
              <a:spLocks noChangeAspect="1" noChangeArrowheads="1"/>
            </p:cNvSpPr>
            <p:nvPr/>
          </p:nvSpPr>
          <p:spPr bwMode="auto">
            <a:xfrm>
              <a:off x="4176" y="1680"/>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18" name="Rectangle 30"/>
            <p:cNvSpPr>
              <a:spLocks noChangeAspect="1" noChangeArrowheads="1"/>
            </p:cNvSpPr>
            <p:nvPr/>
          </p:nvSpPr>
          <p:spPr bwMode="auto">
            <a:xfrm>
              <a:off x="3984" y="1680"/>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19" name="Rectangle 31"/>
            <p:cNvSpPr>
              <a:spLocks noChangeAspect="1" noChangeArrowheads="1"/>
            </p:cNvSpPr>
            <p:nvPr/>
          </p:nvSpPr>
          <p:spPr bwMode="auto">
            <a:xfrm>
              <a:off x="4800" y="1680"/>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20" name="Rectangle 32"/>
            <p:cNvSpPr>
              <a:spLocks noChangeAspect="1" noChangeArrowheads="1"/>
            </p:cNvSpPr>
            <p:nvPr/>
          </p:nvSpPr>
          <p:spPr bwMode="auto">
            <a:xfrm>
              <a:off x="4464" y="1632"/>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21" name="Rectangle 33"/>
            <p:cNvSpPr>
              <a:spLocks noChangeAspect="1" noChangeArrowheads="1"/>
            </p:cNvSpPr>
            <p:nvPr/>
          </p:nvSpPr>
          <p:spPr bwMode="auto">
            <a:xfrm>
              <a:off x="4848" y="1776"/>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22" name="Rectangle 34"/>
            <p:cNvSpPr>
              <a:spLocks noChangeAspect="1" noChangeArrowheads="1"/>
            </p:cNvSpPr>
            <p:nvPr/>
          </p:nvSpPr>
          <p:spPr bwMode="auto">
            <a:xfrm>
              <a:off x="3888" y="1824"/>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23" name="Rectangle 35"/>
            <p:cNvSpPr>
              <a:spLocks noChangeAspect="1" noChangeArrowheads="1"/>
            </p:cNvSpPr>
            <p:nvPr/>
          </p:nvSpPr>
          <p:spPr bwMode="auto">
            <a:xfrm>
              <a:off x="4224" y="1872"/>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24" name="Rectangle 36"/>
            <p:cNvSpPr>
              <a:spLocks noChangeAspect="1" noChangeArrowheads="1"/>
            </p:cNvSpPr>
            <p:nvPr/>
          </p:nvSpPr>
          <p:spPr bwMode="auto">
            <a:xfrm>
              <a:off x="4368" y="1872"/>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25" name="Rectangle 37"/>
            <p:cNvSpPr>
              <a:spLocks noChangeAspect="1" noChangeArrowheads="1"/>
            </p:cNvSpPr>
            <p:nvPr/>
          </p:nvSpPr>
          <p:spPr bwMode="auto">
            <a:xfrm>
              <a:off x="4800" y="1872"/>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sp>
          <p:nvSpPr>
            <p:cNvPr id="25626" name="Rectangle 38"/>
            <p:cNvSpPr>
              <a:spLocks noChangeAspect="1" noChangeArrowheads="1"/>
            </p:cNvSpPr>
            <p:nvPr/>
          </p:nvSpPr>
          <p:spPr bwMode="auto">
            <a:xfrm>
              <a:off x="4512" y="2112"/>
              <a:ext cx="29" cy="29"/>
            </a:xfrm>
            <a:prstGeom prst="rect">
              <a:avLst/>
            </a:prstGeom>
            <a:solidFill>
              <a:srgbClr val="0000FF"/>
            </a:solidFill>
            <a:ln w="9525">
              <a:solidFill>
                <a:srgbClr val="0000FF"/>
              </a:solid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076">
                                            <p:txEl>
                                              <p:pRg st="0" end="0"/>
                                            </p:txEl>
                                          </p:spTgt>
                                        </p:tgtEl>
                                        <p:attrNameLst>
                                          <p:attrName>style.visibility</p:attrName>
                                        </p:attrNameLst>
                                      </p:cBhvr>
                                      <p:to>
                                        <p:strVal val="visible"/>
                                      </p:to>
                                    </p:set>
                                    <p:anim calcmode="lin" valueType="num">
                                      <p:cBhvr additive="base">
                                        <p:cTn id="7" dur="500" fill="hold"/>
                                        <p:tgtEl>
                                          <p:spTgt spid="88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7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76200"/>
            <a:ext cx="7772400" cy="1143000"/>
          </a:xfrm>
        </p:spPr>
        <p:txBody>
          <a:bodyPr/>
          <a:lstStyle/>
          <a:p>
            <a:r>
              <a:rPr lang="en-US" altLang="en-US" sz="4000" dirty="0" err="1" smtClean="0">
                <a:solidFill>
                  <a:schemeClr val="tx1"/>
                </a:solidFill>
                <a:latin typeface="Palatino Linotype" pitchFamily="18" charset="0"/>
              </a:rPr>
              <a:t>Scatterplot</a:t>
            </a:r>
            <a:endParaRPr lang="en-US" sz="4000" dirty="0" smtClean="0">
              <a:solidFill>
                <a:schemeClr val="tx1"/>
              </a:solidFill>
              <a:latin typeface="Palatino Linotype" pitchFamily="18" charset="0"/>
            </a:endParaRPr>
          </a:p>
        </p:txBody>
      </p:sp>
      <p:pic>
        <p:nvPicPr>
          <p:cNvPr id="27651" name="Picture 3" descr="figure-02-05"/>
          <p:cNvPicPr>
            <a:picLocks noGrp="1" noChangeAspect="1" noChangeArrowheads="1"/>
          </p:cNvPicPr>
          <p:nvPr>
            <p:ph idx="1"/>
          </p:nvPr>
        </p:nvPicPr>
        <p:blipFill>
          <a:blip r:embed="rId2" cstate="print"/>
          <a:srcRect r="1929"/>
          <a:stretch>
            <a:fillRect/>
          </a:stretch>
        </p:blipFill>
        <p:spPr>
          <a:xfrm>
            <a:off x="685800" y="2650854"/>
            <a:ext cx="6400800" cy="3878534"/>
          </a:xfrm>
          <a:noFill/>
        </p:spPr>
      </p:pic>
      <p:sp>
        <p:nvSpPr>
          <p:cNvPr id="27652" name="Rectangle 4"/>
          <p:cNvSpPr>
            <a:spLocks noChangeArrowheads="1"/>
          </p:cNvSpPr>
          <p:nvPr/>
        </p:nvSpPr>
        <p:spPr bwMode="auto">
          <a:xfrm>
            <a:off x="381000" y="1066800"/>
            <a:ext cx="8305800" cy="1219200"/>
          </a:xfrm>
          <a:prstGeom prst="rect">
            <a:avLst/>
          </a:prstGeom>
          <a:noFill/>
          <a:ln w="9525">
            <a:noFill/>
            <a:miter lim="800000"/>
            <a:headEnd/>
            <a:tailEnd/>
          </a:ln>
        </p:spPr>
        <p:txBody>
          <a:bodyPr/>
          <a:lstStyle/>
          <a:p>
            <a:pPr algn="ctr">
              <a:lnSpc>
                <a:spcPct val="90000"/>
              </a:lnSpc>
              <a:spcBef>
                <a:spcPct val="20000"/>
              </a:spcBef>
              <a:buFont typeface="Wingdings" pitchFamily="2" charset="2"/>
              <a:buNone/>
            </a:pPr>
            <a:r>
              <a:rPr lang="en-US" altLang="en-US" sz="2800" dirty="0">
                <a:latin typeface="Palatino Linotype" pitchFamily="18" charset="0"/>
              </a:rPr>
              <a:t>The </a:t>
            </a:r>
            <a:r>
              <a:rPr lang="en-US" altLang="en-US" sz="2800" dirty="0" err="1">
                <a:solidFill>
                  <a:srgbClr val="FF0000"/>
                </a:solidFill>
                <a:latin typeface="Palatino Linotype" pitchFamily="18" charset="0"/>
              </a:rPr>
              <a:t>Scatterplot</a:t>
            </a:r>
            <a:r>
              <a:rPr lang="en-US" altLang="en-US" sz="2800" dirty="0">
                <a:latin typeface="Palatino Linotype" pitchFamily="18" charset="0"/>
              </a:rPr>
              <a:t> below shows the relationship between height and temperament in people.  </a:t>
            </a:r>
          </a:p>
          <a:p>
            <a:pPr algn="ctr">
              <a:lnSpc>
                <a:spcPct val="90000"/>
              </a:lnSpc>
              <a:spcBef>
                <a:spcPct val="20000"/>
              </a:spcBef>
              <a:buFont typeface="Wingdings" pitchFamily="2" charset="2"/>
              <a:buNone/>
            </a:pPr>
            <a:r>
              <a:rPr lang="en-US" altLang="en-US" sz="2800" dirty="0">
                <a:latin typeface="Palatino Linotype" pitchFamily="18" charset="0"/>
              </a:rPr>
              <a:t>There is  a moderate positive correlation of +0.63.</a:t>
            </a:r>
            <a:endParaRPr lang="en-US" sz="2800" dirty="0">
              <a:latin typeface="Palatino Linotype"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4335463" y="4051300"/>
            <a:ext cx="438150" cy="396875"/>
          </a:xfrm>
          <a:prstGeom prst="rect">
            <a:avLst/>
          </a:prstGeom>
          <a:noFill/>
          <a:ln w="9525">
            <a:noFill/>
            <a:miter lim="800000"/>
            <a:headEnd/>
            <a:tailEnd/>
          </a:ln>
        </p:spPr>
        <p:txBody>
          <a:bodyPr wrap="none">
            <a:spAutoFit/>
          </a:bodyPr>
          <a:lstStyle/>
          <a:p>
            <a:pPr algn="ctr"/>
            <a:r>
              <a:rPr lang="en-US" sz="2000" b="1">
                <a:latin typeface="Arial" charset="0"/>
              </a:rPr>
              <a:t>or</a:t>
            </a:r>
            <a:endParaRPr lang="en-US" b="1">
              <a:latin typeface="Arial" charset="0"/>
            </a:endParaRPr>
          </a:p>
        </p:txBody>
      </p:sp>
      <p:sp>
        <p:nvSpPr>
          <p:cNvPr id="28675" name="Rectangle 3"/>
          <p:cNvSpPr>
            <a:spLocks noGrp="1" noChangeArrowheads="1"/>
          </p:cNvSpPr>
          <p:nvPr>
            <p:ph type="title"/>
          </p:nvPr>
        </p:nvSpPr>
        <p:spPr>
          <a:xfrm>
            <a:off x="685800" y="0"/>
            <a:ext cx="7772400" cy="1143000"/>
          </a:xfrm>
        </p:spPr>
        <p:txBody>
          <a:bodyPr/>
          <a:lstStyle/>
          <a:p>
            <a:r>
              <a:rPr lang="en-US" altLang="en-US" sz="4000" dirty="0" smtClean="0">
                <a:solidFill>
                  <a:schemeClr val="tx1"/>
                </a:solidFill>
                <a:latin typeface="Palatino Linotype" pitchFamily="18" charset="0"/>
              </a:rPr>
              <a:t>Correlation and Causation</a:t>
            </a:r>
            <a:endParaRPr lang="en-US" sz="4000" dirty="0" smtClean="0">
              <a:solidFill>
                <a:schemeClr val="tx1"/>
              </a:solidFill>
              <a:latin typeface="Palatino Linotype" pitchFamily="18" charset="0"/>
            </a:endParaRPr>
          </a:p>
        </p:txBody>
      </p:sp>
      <p:pic>
        <p:nvPicPr>
          <p:cNvPr id="28676" name="Picture 4" descr="12673_MyersPsy8e_fig"/>
          <p:cNvPicPr>
            <a:picLocks noGrp="1" noChangeAspect="1" noChangeArrowheads="1"/>
          </p:cNvPicPr>
          <p:nvPr>
            <p:ph idx="1"/>
          </p:nvPr>
        </p:nvPicPr>
        <p:blipFill>
          <a:blip r:embed="rId3" cstate="print"/>
          <a:srcRect l="1564" t="1517" r="1146" b="1453"/>
          <a:stretch>
            <a:fillRect/>
          </a:stretch>
        </p:blipFill>
        <p:spPr>
          <a:xfrm>
            <a:off x="990600" y="1143000"/>
            <a:ext cx="7315200" cy="5089525"/>
          </a:xfr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smtClean="0">
                <a:solidFill>
                  <a:srgbClr val="FF0000"/>
                </a:solidFill>
                <a:hlinkClick r:id="rId2"/>
              </a:rPr>
              <a:t>Confounding Variables</a:t>
            </a:r>
            <a:endParaRPr lang="en-US" dirty="0">
              <a:solidFill>
                <a:srgbClr val="FF0000"/>
              </a:solidFill>
            </a:endParaRPr>
          </a:p>
        </p:txBody>
      </p:sp>
      <p:sp>
        <p:nvSpPr>
          <p:cNvPr id="3" name="Content Placeholder 2"/>
          <p:cNvSpPr>
            <a:spLocks noGrp="1"/>
          </p:cNvSpPr>
          <p:nvPr>
            <p:ph idx="1"/>
          </p:nvPr>
        </p:nvSpPr>
        <p:spPr>
          <a:xfrm>
            <a:off x="228600" y="1600200"/>
            <a:ext cx="3962400" cy="4114800"/>
          </a:xfrm>
        </p:spPr>
        <p:txBody>
          <a:bodyPr>
            <a:normAutofit fontScale="92500" lnSpcReduction="10000"/>
          </a:bodyPr>
          <a:lstStyle/>
          <a:p>
            <a:r>
              <a:rPr lang="en-US" sz="2800" dirty="0" smtClean="0"/>
              <a:t>Length of a marriage has a positive correlation with hair loss in men.</a:t>
            </a:r>
          </a:p>
          <a:p>
            <a:r>
              <a:rPr lang="en-US" sz="2800" dirty="0" smtClean="0"/>
              <a:t>Does marriage cause hair loss?</a:t>
            </a:r>
          </a:p>
          <a:p>
            <a:r>
              <a:rPr lang="en-US" sz="2800" dirty="0" smtClean="0"/>
              <a:t>Do balding men make better husbands?</a:t>
            </a:r>
          </a:p>
          <a:p>
            <a:r>
              <a:rPr lang="en-US" sz="2800" dirty="0" smtClean="0"/>
              <a:t>Does another factor underline this correlation?</a:t>
            </a:r>
          </a:p>
        </p:txBody>
      </p:sp>
      <p:pic>
        <p:nvPicPr>
          <p:cNvPr id="83970" name="Picture 2" descr="http://home.sprynet.com/~knduffy/happyguy.gif">
            <a:hlinkClick r:id="rId3"/>
          </p:cNvPr>
          <p:cNvPicPr>
            <a:picLocks noChangeAspect="1" noChangeArrowheads="1"/>
          </p:cNvPicPr>
          <p:nvPr/>
        </p:nvPicPr>
        <p:blipFill>
          <a:blip r:embed="rId4" cstate="print"/>
          <a:srcRect/>
          <a:stretch>
            <a:fillRect/>
          </a:stretch>
        </p:blipFill>
        <p:spPr bwMode="auto">
          <a:xfrm>
            <a:off x="4648200" y="1752600"/>
            <a:ext cx="3381375" cy="428625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dirty="0" smtClean="0"/>
              <a:t>Positive correlation  between sleeping with  your shoes on and waking up with a headache. </a:t>
            </a:r>
            <a:br>
              <a:rPr lang="en-US" dirty="0" smtClean="0"/>
            </a:br>
            <a:endParaRPr lang="en-US" dirty="0"/>
          </a:p>
        </p:txBody>
      </p:sp>
      <p:sp>
        <p:nvSpPr>
          <p:cNvPr id="3" name="Content Placeholder 2"/>
          <p:cNvSpPr>
            <a:spLocks noGrp="1"/>
          </p:cNvSpPr>
          <p:nvPr>
            <p:ph idx="1"/>
          </p:nvPr>
        </p:nvSpPr>
        <p:spPr>
          <a:xfrm>
            <a:off x="457200" y="2667000"/>
            <a:ext cx="4343400" cy="1524000"/>
          </a:xfrm>
        </p:spPr>
        <p:txBody>
          <a:bodyPr>
            <a:normAutofit/>
          </a:bodyPr>
          <a:lstStyle/>
          <a:p>
            <a:pPr>
              <a:buNone/>
            </a:pPr>
            <a:r>
              <a:rPr lang="en-US" dirty="0" smtClean="0"/>
              <a:t>Does wearing your shoes</a:t>
            </a:r>
          </a:p>
          <a:p>
            <a:pPr>
              <a:buNone/>
            </a:pPr>
            <a:r>
              <a:rPr lang="en-US" dirty="0" smtClean="0"/>
              <a:t>to bed cause headaches?</a:t>
            </a:r>
          </a:p>
          <a:p>
            <a:pPr>
              <a:buNone/>
            </a:pPr>
            <a:endParaRPr lang="en-US" dirty="0"/>
          </a:p>
        </p:txBody>
      </p:sp>
      <p:pic>
        <p:nvPicPr>
          <p:cNvPr id="46082" name="Picture 2" descr="http://www.financetwitter.com/wp-content/uploads/2014/06/Japanese-Culture-Drunken-Sleeping-in-Public-2.jpg"/>
          <p:cNvPicPr>
            <a:picLocks noChangeAspect="1" noChangeArrowheads="1"/>
          </p:cNvPicPr>
          <p:nvPr/>
        </p:nvPicPr>
        <p:blipFill>
          <a:blip r:embed="rId2" cstate="print"/>
          <a:srcRect/>
          <a:stretch>
            <a:fillRect/>
          </a:stretch>
        </p:blipFill>
        <p:spPr bwMode="auto">
          <a:xfrm>
            <a:off x="4882182" y="2362200"/>
            <a:ext cx="4261818" cy="44958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44034" name="Picture 2" descr="Spurious Correlations - 06"/>
          <p:cNvPicPr>
            <a:picLocks noChangeAspect="1" noChangeArrowheads="1"/>
          </p:cNvPicPr>
          <p:nvPr/>
        </p:nvPicPr>
        <p:blipFill>
          <a:blip r:embed="rId2" cstate="print"/>
          <a:srcRect/>
          <a:stretch>
            <a:fillRect/>
          </a:stretch>
        </p:blipFill>
        <p:spPr bwMode="auto">
          <a:xfrm>
            <a:off x="0" y="0"/>
            <a:ext cx="9140488" cy="5791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5058" name="Picture 2" descr="Spurious Correlations - 09"/>
          <p:cNvPicPr>
            <a:picLocks noChangeAspect="1" noChangeArrowheads="1"/>
          </p:cNvPicPr>
          <p:nvPr/>
        </p:nvPicPr>
        <p:blipFill>
          <a:blip r:embed="rId2" cstate="print"/>
          <a:srcRect/>
          <a:stretch>
            <a:fillRect/>
          </a:stretch>
        </p:blipFill>
        <p:spPr bwMode="auto">
          <a:xfrm>
            <a:off x="7516" y="0"/>
            <a:ext cx="9136484" cy="57753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z="4000" smtClean="0">
                <a:solidFill>
                  <a:schemeClr val="tx1"/>
                </a:solidFill>
                <a:latin typeface="Palatino Linotype" pitchFamily="18" charset="0"/>
              </a:rPr>
              <a:t>Order in Random Events</a:t>
            </a:r>
            <a:endParaRPr lang="en-US" sz="4000" smtClean="0">
              <a:solidFill>
                <a:schemeClr val="tx1"/>
              </a:solidFill>
              <a:latin typeface="Palatino Linotype" pitchFamily="18" charset="0"/>
            </a:endParaRPr>
          </a:p>
        </p:txBody>
      </p:sp>
      <p:sp>
        <p:nvSpPr>
          <p:cNvPr id="30723" name="Rectangle 3"/>
          <p:cNvSpPr>
            <a:spLocks noGrp="1" noChangeArrowheads="1"/>
          </p:cNvSpPr>
          <p:nvPr>
            <p:ph type="body" sz="half" idx="1"/>
          </p:nvPr>
        </p:nvSpPr>
        <p:spPr>
          <a:xfrm>
            <a:off x="762000" y="1600200"/>
            <a:ext cx="7556500" cy="969963"/>
          </a:xfrm>
        </p:spPr>
        <p:txBody>
          <a:bodyPr/>
          <a:lstStyle/>
          <a:p>
            <a:pPr marL="0" indent="0" algn="ctr">
              <a:buFont typeface="Wingdings" pitchFamily="2" charset="2"/>
              <a:buNone/>
            </a:pPr>
            <a:r>
              <a:rPr lang="en-US" altLang="en-US" sz="2800" smtClean="0">
                <a:latin typeface="Palatino Linotype" pitchFamily="18" charset="0"/>
              </a:rPr>
              <a:t>Given large numbers of random outcomes, a few are likely to express order.</a:t>
            </a:r>
          </a:p>
        </p:txBody>
      </p:sp>
      <p:pic>
        <p:nvPicPr>
          <p:cNvPr id="30724" name="Picture 4" descr="12673_MyersPsy8e_01UN11"/>
          <p:cNvPicPr>
            <a:picLocks noGrp="1" noChangeAspect="1" noChangeArrowheads="1"/>
          </p:cNvPicPr>
          <p:nvPr>
            <p:ph sz="quarter" idx="3"/>
          </p:nvPr>
        </p:nvPicPr>
        <p:blipFill>
          <a:blip r:embed="rId3" cstate="print"/>
          <a:srcRect/>
          <a:stretch>
            <a:fillRect/>
          </a:stretch>
        </p:blipFill>
        <p:spPr>
          <a:xfrm>
            <a:off x="3429000" y="2590800"/>
            <a:ext cx="2322513" cy="2819400"/>
          </a:xfrm>
          <a:noFill/>
        </p:spPr>
      </p:pic>
      <p:sp>
        <p:nvSpPr>
          <p:cNvPr id="30725" name="Rectangle 5"/>
          <p:cNvSpPr>
            <a:spLocks noChangeArrowheads="1"/>
          </p:cNvSpPr>
          <p:nvPr/>
        </p:nvSpPr>
        <p:spPr bwMode="auto">
          <a:xfrm>
            <a:off x="1976438" y="5562600"/>
            <a:ext cx="5195887" cy="914400"/>
          </a:xfrm>
          <a:prstGeom prst="rect">
            <a:avLst/>
          </a:prstGeom>
          <a:noFill/>
          <a:ln w="9525">
            <a:noFill/>
            <a:miter lim="800000"/>
            <a:headEnd/>
            <a:tailEnd/>
          </a:ln>
        </p:spPr>
        <p:txBody>
          <a:bodyPr/>
          <a:lstStyle/>
          <a:p>
            <a:pPr algn="ctr">
              <a:spcBef>
                <a:spcPct val="20000"/>
              </a:spcBef>
              <a:buFont typeface="Wingdings" pitchFamily="2" charset="2"/>
              <a:buNone/>
            </a:pPr>
            <a:r>
              <a:rPr lang="en-US" altLang="en-US" sz="2000">
                <a:latin typeface="Palatino Linotype" pitchFamily="18" charset="0"/>
              </a:rPr>
              <a:t>Angelo and Maria Gallina won two California lottery games on the same day.</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z="4000" dirty="0" smtClean="0">
                <a:solidFill>
                  <a:srgbClr val="FF0000"/>
                </a:solidFill>
                <a:latin typeface="Palatino Linotype" pitchFamily="18" charset="0"/>
              </a:rPr>
              <a:t>Illusory Correlation</a:t>
            </a:r>
            <a:endParaRPr lang="en-US" sz="4000" dirty="0" smtClean="0">
              <a:solidFill>
                <a:srgbClr val="FF0000"/>
              </a:solidFill>
              <a:latin typeface="Palatino Linotype" pitchFamily="18" charset="0"/>
            </a:endParaRPr>
          </a:p>
        </p:txBody>
      </p:sp>
      <p:sp>
        <p:nvSpPr>
          <p:cNvPr id="31747" name="Rectangle 3"/>
          <p:cNvSpPr>
            <a:spLocks noGrp="1" noChangeArrowheads="1"/>
          </p:cNvSpPr>
          <p:nvPr>
            <p:ph type="body" sz="half" idx="1"/>
          </p:nvPr>
        </p:nvSpPr>
        <p:spPr>
          <a:xfrm>
            <a:off x="838200" y="1600200"/>
            <a:ext cx="7412038" cy="969963"/>
          </a:xfrm>
        </p:spPr>
        <p:txBody>
          <a:bodyPr>
            <a:normAutofit fontScale="92500"/>
          </a:bodyPr>
          <a:lstStyle/>
          <a:p>
            <a:pPr marL="0" indent="0" algn="ctr">
              <a:buFont typeface="Wingdings" pitchFamily="2" charset="2"/>
              <a:buNone/>
            </a:pPr>
            <a:r>
              <a:rPr lang="en-US" altLang="en-US" sz="2400" dirty="0" smtClean="0">
                <a:solidFill>
                  <a:srgbClr val="FF0000"/>
                </a:solidFill>
                <a:latin typeface="Palatino Linotype" pitchFamily="18" charset="0"/>
              </a:rPr>
              <a:t>The perception of a relationship where no relationship actually exists</a:t>
            </a:r>
            <a:r>
              <a:rPr lang="en-US" altLang="en-US" sz="2400" dirty="0" smtClean="0">
                <a:latin typeface="Palatino Linotype" pitchFamily="18" charset="0"/>
              </a:rPr>
              <a:t>.  </a:t>
            </a:r>
            <a:r>
              <a:rPr lang="en-US" altLang="en-US" sz="2400" i="1" dirty="0" smtClean="0">
                <a:latin typeface="Palatino Linotype" pitchFamily="18" charset="0"/>
              </a:rPr>
              <a:t>Parents conceive children after adoption.</a:t>
            </a:r>
          </a:p>
        </p:txBody>
      </p:sp>
      <p:sp>
        <p:nvSpPr>
          <p:cNvPr id="31748" name="Line 4"/>
          <p:cNvSpPr>
            <a:spLocks noChangeShapeType="1"/>
          </p:cNvSpPr>
          <p:nvPr/>
        </p:nvSpPr>
        <p:spPr bwMode="auto">
          <a:xfrm>
            <a:off x="152400" y="2286000"/>
            <a:ext cx="2362200" cy="0"/>
          </a:xfrm>
          <a:prstGeom prst="line">
            <a:avLst/>
          </a:prstGeom>
          <a:noFill/>
          <a:ln w="28575" cap="sq">
            <a:noFill/>
            <a:round/>
            <a:headEnd/>
            <a:tailEnd/>
          </a:ln>
        </p:spPr>
        <p:txBody>
          <a:bodyPr/>
          <a:lstStyle/>
          <a:p>
            <a:endParaRPr lang="en-US"/>
          </a:p>
        </p:txBody>
      </p:sp>
      <p:sp>
        <p:nvSpPr>
          <p:cNvPr id="31749" name="Line 5"/>
          <p:cNvSpPr>
            <a:spLocks noChangeShapeType="1"/>
          </p:cNvSpPr>
          <p:nvPr/>
        </p:nvSpPr>
        <p:spPr bwMode="auto">
          <a:xfrm>
            <a:off x="152400" y="5973763"/>
            <a:ext cx="2362200" cy="0"/>
          </a:xfrm>
          <a:prstGeom prst="line">
            <a:avLst/>
          </a:prstGeom>
          <a:noFill/>
          <a:ln w="28575" cap="sq">
            <a:noFill/>
            <a:round/>
            <a:headEnd/>
            <a:tailEnd/>
          </a:ln>
        </p:spPr>
        <p:txBody>
          <a:bodyPr/>
          <a:lstStyle/>
          <a:p>
            <a:endParaRPr lang="en-US"/>
          </a:p>
        </p:txBody>
      </p:sp>
      <p:sp>
        <p:nvSpPr>
          <p:cNvPr id="31750" name="Line 6"/>
          <p:cNvSpPr>
            <a:spLocks noChangeShapeType="1"/>
          </p:cNvSpPr>
          <p:nvPr/>
        </p:nvSpPr>
        <p:spPr bwMode="auto">
          <a:xfrm>
            <a:off x="152400" y="2286000"/>
            <a:ext cx="0" cy="1228725"/>
          </a:xfrm>
          <a:prstGeom prst="line">
            <a:avLst/>
          </a:prstGeom>
          <a:noFill/>
          <a:ln w="28575" cap="sq">
            <a:noFill/>
            <a:round/>
            <a:headEnd/>
            <a:tailEnd/>
          </a:ln>
        </p:spPr>
        <p:txBody>
          <a:bodyPr/>
          <a:lstStyle/>
          <a:p>
            <a:endParaRPr lang="en-US"/>
          </a:p>
        </p:txBody>
      </p:sp>
      <p:sp>
        <p:nvSpPr>
          <p:cNvPr id="31751" name="Line 7"/>
          <p:cNvSpPr>
            <a:spLocks noChangeShapeType="1"/>
          </p:cNvSpPr>
          <p:nvPr/>
        </p:nvSpPr>
        <p:spPr bwMode="auto">
          <a:xfrm>
            <a:off x="7239000" y="2286000"/>
            <a:ext cx="0" cy="1228725"/>
          </a:xfrm>
          <a:prstGeom prst="line">
            <a:avLst/>
          </a:prstGeom>
          <a:noFill/>
          <a:ln w="28575" cap="sq">
            <a:noFill/>
            <a:round/>
            <a:headEnd/>
            <a:tailEnd/>
          </a:ln>
        </p:spPr>
        <p:txBody>
          <a:bodyPr/>
          <a:lstStyle/>
          <a:p>
            <a:endParaRPr lang="en-US"/>
          </a:p>
        </p:txBody>
      </p:sp>
      <p:sp>
        <p:nvSpPr>
          <p:cNvPr id="31752" name="Line 8"/>
          <p:cNvSpPr>
            <a:spLocks noChangeShapeType="1"/>
          </p:cNvSpPr>
          <p:nvPr/>
        </p:nvSpPr>
        <p:spPr bwMode="auto">
          <a:xfrm>
            <a:off x="2514600" y="2286000"/>
            <a:ext cx="2362200" cy="0"/>
          </a:xfrm>
          <a:prstGeom prst="line">
            <a:avLst/>
          </a:prstGeom>
          <a:noFill/>
          <a:ln w="28575" cap="sq">
            <a:noFill/>
            <a:round/>
            <a:headEnd/>
            <a:tailEnd/>
          </a:ln>
        </p:spPr>
        <p:txBody>
          <a:bodyPr/>
          <a:lstStyle/>
          <a:p>
            <a:endParaRPr lang="en-US"/>
          </a:p>
        </p:txBody>
      </p:sp>
      <p:sp>
        <p:nvSpPr>
          <p:cNvPr id="31753" name="Line 9"/>
          <p:cNvSpPr>
            <a:spLocks noChangeShapeType="1"/>
          </p:cNvSpPr>
          <p:nvPr/>
        </p:nvSpPr>
        <p:spPr bwMode="auto">
          <a:xfrm>
            <a:off x="152400" y="3514725"/>
            <a:ext cx="0" cy="1230313"/>
          </a:xfrm>
          <a:prstGeom prst="line">
            <a:avLst/>
          </a:prstGeom>
          <a:noFill/>
          <a:ln w="28575" cap="sq">
            <a:noFill/>
            <a:round/>
            <a:headEnd/>
            <a:tailEnd/>
          </a:ln>
        </p:spPr>
        <p:txBody>
          <a:bodyPr/>
          <a:lstStyle/>
          <a:p>
            <a:endParaRPr lang="en-US"/>
          </a:p>
        </p:txBody>
      </p:sp>
      <p:sp>
        <p:nvSpPr>
          <p:cNvPr id="31754" name="Line 10"/>
          <p:cNvSpPr>
            <a:spLocks noChangeShapeType="1"/>
          </p:cNvSpPr>
          <p:nvPr/>
        </p:nvSpPr>
        <p:spPr bwMode="auto">
          <a:xfrm>
            <a:off x="4876800" y="2286000"/>
            <a:ext cx="2362200" cy="0"/>
          </a:xfrm>
          <a:prstGeom prst="line">
            <a:avLst/>
          </a:prstGeom>
          <a:noFill/>
          <a:ln w="28575" cap="sq">
            <a:noFill/>
            <a:round/>
            <a:headEnd/>
            <a:tailEnd/>
          </a:ln>
        </p:spPr>
        <p:txBody>
          <a:bodyPr/>
          <a:lstStyle/>
          <a:p>
            <a:endParaRPr lang="en-US"/>
          </a:p>
        </p:txBody>
      </p:sp>
      <p:sp>
        <p:nvSpPr>
          <p:cNvPr id="31755" name="Line 11"/>
          <p:cNvSpPr>
            <a:spLocks noChangeShapeType="1"/>
          </p:cNvSpPr>
          <p:nvPr/>
        </p:nvSpPr>
        <p:spPr bwMode="auto">
          <a:xfrm>
            <a:off x="7239000" y="3514725"/>
            <a:ext cx="0" cy="1230313"/>
          </a:xfrm>
          <a:prstGeom prst="line">
            <a:avLst/>
          </a:prstGeom>
          <a:noFill/>
          <a:ln w="28575" cap="sq">
            <a:noFill/>
            <a:round/>
            <a:headEnd/>
            <a:tailEnd/>
          </a:ln>
        </p:spPr>
        <p:txBody>
          <a:bodyPr/>
          <a:lstStyle/>
          <a:p>
            <a:endParaRPr lang="en-US"/>
          </a:p>
        </p:txBody>
      </p:sp>
      <p:sp>
        <p:nvSpPr>
          <p:cNvPr id="31756" name="Line 12"/>
          <p:cNvSpPr>
            <a:spLocks noChangeShapeType="1"/>
          </p:cNvSpPr>
          <p:nvPr/>
        </p:nvSpPr>
        <p:spPr bwMode="auto">
          <a:xfrm>
            <a:off x="152400" y="4745038"/>
            <a:ext cx="0" cy="1228725"/>
          </a:xfrm>
          <a:prstGeom prst="line">
            <a:avLst/>
          </a:prstGeom>
          <a:noFill/>
          <a:ln w="28575" cap="sq">
            <a:noFill/>
            <a:round/>
            <a:headEnd/>
            <a:tailEnd/>
          </a:ln>
        </p:spPr>
        <p:txBody>
          <a:bodyPr/>
          <a:lstStyle/>
          <a:p>
            <a:endParaRPr lang="en-US"/>
          </a:p>
        </p:txBody>
      </p:sp>
      <p:sp>
        <p:nvSpPr>
          <p:cNvPr id="31757" name="Line 13"/>
          <p:cNvSpPr>
            <a:spLocks noChangeShapeType="1"/>
          </p:cNvSpPr>
          <p:nvPr/>
        </p:nvSpPr>
        <p:spPr bwMode="auto">
          <a:xfrm>
            <a:off x="7239000" y="4745038"/>
            <a:ext cx="0" cy="1228725"/>
          </a:xfrm>
          <a:prstGeom prst="line">
            <a:avLst/>
          </a:prstGeom>
          <a:noFill/>
          <a:ln w="28575" cap="sq">
            <a:noFill/>
            <a:round/>
            <a:headEnd/>
            <a:tailEnd/>
          </a:ln>
        </p:spPr>
        <p:txBody>
          <a:bodyPr/>
          <a:lstStyle/>
          <a:p>
            <a:endParaRPr lang="en-US"/>
          </a:p>
        </p:txBody>
      </p:sp>
      <p:sp>
        <p:nvSpPr>
          <p:cNvPr id="31758" name="Line 14"/>
          <p:cNvSpPr>
            <a:spLocks noChangeShapeType="1"/>
          </p:cNvSpPr>
          <p:nvPr/>
        </p:nvSpPr>
        <p:spPr bwMode="auto">
          <a:xfrm>
            <a:off x="2514600" y="5973763"/>
            <a:ext cx="2362200" cy="0"/>
          </a:xfrm>
          <a:prstGeom prst="line">
            <a:avLst/>
          </a:prstGeom>
          <a:noFill/>
          <a:ln w="28575" cap="sq">
            <a:noFill/>
            <a:round/>
            <a:headEnd/>
            <a:tailEnd/>
          </a:ln>
        </p:spPr>
        <p:txBody>
          <a:bodyPr/>
          <a:lstStyle/>
          <a:p>
            <a:endParaRPr lang="en-US"/>
          </a:p>
        </p:txBody>
      </p:sp>
      <p:sp>
        <p:nvSpPr>
          <p:cNvPr id="31759" name="Line 15"/>
          <p:cNvSpPr>
            <a:spLocks noChangeShapeType="1"/>
          </p:cNvSpPr>
          <p:nvPr/>
        </p:nvSpPr>
        <p:spPr bwMode="auto">
          <a:xfrm>
            <a:off x="4876800" y="5973763"/>
            <a:ext cx="2362200" cy="0"/>
          </a:xfrm>
          <a:prstGeom prst="line">
            <a:avLst/>
          </a:prstGeom>
          <a:noFill/>
          <a:ln w="28575" cap="sq">
            <a:noFill/>
            <a:round/>
            <a:headEnd/>
            <a:tailEnd/>
          </a:ln>
        </p:spPr>
        <p:txBody>
          <a:bodyPr/>
          <a:lstStyle/>
          <a:p>
            <a:endParaRPr lang="en-US"/>
          </a:p>
        </p:txBody>
      </p:sp>
      <p:grpSp>
        <p:nvGrpSpPr>
          <p:cNvPr id="2" name="Group 16"/>
          <p:cNvGrpSpPr>
            <a:grpSpLocks/>
          </p:cNvGrpSpPr>
          <p:nvPr/>
        </p:nvGrpSpPr>
        <p:grpSpPr bwMode="auto">
          <a:xfrm>
            <a:off x="457200" y="2667000"/>
            <a:ext cx="5943600" cy="3306763"/>
            <a:chOff x="816" y="1680"/>
            <a:chExt cx="3744" cy="2083"/>
          </a:xfrm>
        </p:grpSpPr>
        <p:sp>
          <p:nvSpPr>
            <p:cNvPr id="31763" name="Rectangle 17"/>
            <p:cNvSpPr>
              <a:spLocks noChangeArrowheads="1"/>
            </p:cNvSpPr>
            <p:nvPr/>
          </p:nvSpPr>
          <p:spPr bwMode="auto">
            <a:xfrm>
              <a:off x="3072" y="2989"/>
              <a:ext cx="1488" cy="774"/>
            </a:xfrm>
            <a:prstGeom prst="rect">
              <a:avLst/>
            </a:prstGeom>
            <a:solidFill>
              <a:srgbClr val="FFE5B5"/>
            </a:solidFill>
            <a:ln w="9525">
              <a:noFill/>
              <a:miter lim="800000"/>
              <a:headEnd/>
              <a:tailEnd/>
            </a:ln>
          </p:spPr>
          <p:txBody>
            <a:bodyPr anchor="ctr" anchorCtr="1"/>
            <a:lstStyle/>
            <a:p>
              <a:pPr algn="ctr">
                <a:spcBef>
                  <a:spcPct val="20000"/>
                </a:spcBef>
              </a:pPr>
              <a:r>
                <a:rPr lang="en-US">
                  <a:latin typeface="Times" charset="0"/>
                </a:rPr>
                <a:t>Confirming evidence</a:t>
              </a:r>
            </a:p>
          </p:txBody>
        </p:sp>
        <p:sp>
          <p:nvSpPr>
            <p:cNvPr id="31764" name="Rectangle 18"/>
            <p:cNvSpPr>
              <a:spLocks noChangeArrowheads="1"/>
            </p:cNvSpPr>
            <p:nvPr/>
          </p:nvSpPr>
          <p:spPr bwMode="auto">
            <a:xfrm>
              <a:off x="1584" y="2989"/>
              <a:ext cx="1488" cy="774"/>
            </a:xfrm>
            <a:prstGeom prst="rect">
              <a:avLst/>
            </a:prstGeom>
            <a:solidFill>
              <a:srgbClr val="FFE5B5"/>
            </a:solidFill>
            <a:ln w="9525">
              <a:noFill/>
              <a:miter lim="800000"/>
              <a:headEnd/>
              <a:tailEnd/>
            </a:ln>
          </p:spPr>
          <p:txBody>
            <a:bodyPr anchor="ctr" anchorCtr="1"/>
            <a:lstStyle/>
            <a:p>
              <a:pPr algn="ctr">
                <a:spcBef>
                  <a:spcPct val="20000"/>
                </a:spcBef>
              </a:pPr>
              <a:r>
                <a:rPr lang="en-US">
                  <a:latin typeface="Times" charset="0"/>
                </a:rPr>
                <a:t>Disconfirming evidence</a:t>
              </a:r>
            </a:p>
          </p:txBody>
        </p:sp>
        <p:sp>
          <p:nvSpPr>
            <p:cNvPr id="31765" name="Rectangle 19"/>
            <p:cNvSpPr>
              <a:spLocks noChangeArrowheads="1"/>
            </p:cNvSpPr>
            <p:nvPr/>
          </p:nvSpPr>
          <p:spPr bwMode="auto">
            <a:xfrm>
              <a:off x="816" y="2989"/>
              <a:ext cx="768" cy="774"/>
            </a:xfrm>
            <a:prstGeom prst="rect">
              <a:avLst/>
            </a:prstGeom>
            <a:noFill/>
            <a:ln w="9525">
              <a:noFill/>
              <a:miter lim="800000"/>
              <a:headEnd/>
              <a:tailEnd/>
            </a:ln>
          </p:spPr>
          <p:txBody>
            <a:bodyPr anchor="ctr"/>
            <a:lstStyle/>
            <a:p>
              <a:pPr algn="r">
                <a:spcBef>
                  <a:spcPct val="20000"/>
                </a:spcBef>
              </a:pPr>
              <a:r>
                <a:rPr lang="en-US">
                  <a:latin typeface="Times" charset="0"/>
                </a:rPr>
                <a:t>Do not</a:t>
              </a:r>
            </a:p>
            <a:p>
              <a:pPr algn="r">
                <a:spcBef>
                  <a:spcPct val="20000"/>
                </a:spcBef>
              </a:pPr>
              <a:r>
                <a:rPr lang="en-US">
                  <a:latin typeface="Times" charset="0"/>
                </a:rPr>
                <a:t>adopt</a:t>
              </a:r>
            </a:p>
          </p:txBody>
        </p:sp>
        <p:sp>
          <p:nvSpPr>
            <p:cNvPr id="31766" name="Rectangle 20"/>
            <p:cNvSpPr>
              <a:spLocks noChangeArrowheads="1"/>
            </p:cNvSpPr>
            <p:nvPr/>
          </p:nvSpPr>
          <p:spPr bwMode="auto">
            <a:xfrm>
              <a:off x="3072" y="2214"/>
              <a:ext cx="1488" cy="775"/>
            </a:xfrm>
            <a:prstGeom prst="rect">
              <a:avLst/>
            </a:prstGeom>
            <a:solidFill>
              <a:srgbClr val="FFE5B5"/>
            </a:solidFill>
            <a:ln w="9525">
              <a:noFill/>
              <a:miter lim="800000"/>
              <a:headEnd/>
              <a:tailEnd/>
            </a:ln>
          </p:spPr>
          <p:txBody>
            <a:bodyPr anchor="ctr" anchorCtr="1"/>
            <a:lstStyle/>
            <a:p>
              <a:pPr algn="ctr">
                <a:spcBef>
                  <a:spcPct val="20000"/>
                </a:spcBef>
              </a:pPr>
              <a:r>
                <a:rPr lang="en-US">
                  <a:latin typeface="Times" charset="0"/>
                </a:rPr>
                <a:t>Disconfirming evidence</a:t>
              </a:r>
            </a:p>
          </p:txBody>
        </p:sp>
        <p:sp>
          <p:nvSpPr>
            <p:cNvPr id="31767" name="Rectangle 21"/>
            <p:cNvSpPr>
              <a:spLocks noChangeArrowheads="1"/>
            </p:cNvSpPr>
            <p:nvPr/>
          </p:nvSpPr>
          <p:spPr bwMode="auto">
            <a:xfrm>
              <a:off x="1584" y="2214"/>
              <a:ext cx="1488" cy="775"/>
            </a:xfrm>
            <a:prstGeom prst="rect">
              <a:avLst/>
            </a:prstGeom>
            <a:solidFill>
              <a:srgbClr val="FFE5B5"/>
            </a:solidFill>
            <a:ln w="9525">
              <a:noFill/>
              <a:miter lim="800000"/>
              <a:headEnd/>
              <a:tailEnd/>
            </a:ln>
          </p:spPr>
          <p:txBody>
            <a:bodyPr anchor="ctr" anchorCtr="1"/>
            <a:lstStyle/>
            <a:p>
              <a:pPr algn="ctr">
                <a:spcBef>
                  <a:spcPct val="20000"/>
                </a:spcBef>
              </a:pPr>
              <a:r>
                <a:rPr lang="en-US">
                  <a:latin typeface="Times" charset="0"/>
                </a:rPr>
                <a:t>Confirming evidence</a:t>
              </a:r>
            </a:p>
          </p:txBody>
        </p:sp>
        <p:sp>
          <p:nvSpPr>
            <p:cNvPr id="31768" name="Rectangle 22"/>
            <p:cNvSpPr>
              <a:spLocks noChangeArrowheads="1"/>
            </p:cNvSpPr>
            <p:nvPr/>
          </p:nvSpPr>
          <p:spPr bwMode="auto">
            <a:xfrm>
              <a:off x="912" y="2214"/>
              <a:ext cx="672" cy="775"/>
            </a:xfrm>
            <a:prstGeom prst="rect">
              <a:avLst/>
            </a:prstGeom>
            <a:noFill/>
            <a:ln w="9525">
              <a:noFill/>
              <a:miter lim="800000"/>
              <a:headEnd/>
              <a:tailEnd/>
            </a:ln>
          </p:spPr>
          <p:txBody>
            <a:bodyPr anchor="ctr"/>
            <a:lstStyle/>
            <a:p>
              <a:pPr algn="r">
                <a:spcBef>
                  <a:spcPct val="20000"/>
                </a:spcBef>
              </a:pPr>
              <a:r>
                <a:rPr lang="en-US">
                  <a:latin typeface="Times" charset="0"/>
                </a:rPr>
                <a:t>Adopt</a:t>
              </a:r>
            </a:p>
          </p:txBody>
        </p:sp>
        <p:sp>
          <p:nvSpPr>
            <p:cNvPr id="31769" name="Rectangle 23"/>
            <p:cNvSpPr>
              <a:spLocks noChangeArrowheads="1"/>
            </p:cNvSpPr>
            <p:nvPr/>
          </p:nvSpPr>
          <p:spPr bwMode="auto">
            <a:xfrm>
              <a:off x="3072" y="1680"/>
              <a:ext cx="1488" cy="534"/>
            </a:xfrm>
            <a:prstGeom prst="rect">
              <a:avLst/>
            </a:prstGeom>
            <a:noFill/>
            <a:ln w="9525">
              <a:noFill/>
              <a:miter lim="800000"/>
              <a:headEnd/>
              <a:tailEnd/>
            </a:ln>
          </p:spPr>
          <p:txBody>
            <a:bodyPr anchor="b"/>
            <a:lstStyle/>
            <a:p>
              <a:pPr algn="ctr">
                <a:spcBef>
                  <a:spcPct val="20000"/>
                </a:spcBef>
              </a:pPr>
              <a:r>
                <a:rPr lang="en-US">
                  <a:latin typeface="Times" charset="0"/>
                </a:rPr>
                <a:t>Do not conceive</a:t>
              </a:r>
            </a:p>
          </p:txBody>
        </p:sp>
        <p:sp>
          <p:nvSpPr>
            <p:cNvPr id="31770" name="Rectangle 24"/>
            <p:cNvSpPr>
              <a:spLocks noChangeArrowheads="1"/>
            </p:cNvSpPr>
            <p:nvPr/>
          </p:nvSpPr>
          <p:spPr bwMode="auto">
            <a:xfrm>
              <a:off x="1584" y="1872"/>
              <a:ext cx="1488" cy="342"/>
            </a:xfrm>
            <a:prstGeom prst="rect">
              <a:avLst/>
            </a:prstGeom>
            <a:noFill/>
            <a:ln w="9525">
              <a:noFill/>
              <a:miter lim="800000"/>
              <a:headEnd/>
              <a:tailEnd/>
            </a:ln>
          </p:spPr>
          <p:txBody>
            <a:bodyPr anchor="b"/>
            <a:lstStyle/>
            <a:p>
              <a:pPr algn="ctr">
                <a:spcBef>
                  <a:spcPct val="20000"/>
                </a:spcBef>
              </a:pPr>
              <a:r>
                <a:rPr lang="en-US">
                  <a:latin typeface="Times" charset="0"/>
                </a:rPr>
                <a:t>Conceive</a:t>
              </a:r>
            </a:p>
          </p:txBody>
        </p:sp>
        <p:sp>
          <p:nvSpPr>
            <p:cNvPr id="31771" name="Line 25"/>
            <p:cNvSpPr>
              <a:spLocks noChangeShapeType="1"/>
            </p:cNvSpPr>
            <p:nvPr/>
          </p:nvSpPr>
          <p:spPr bwMode="auto">
            <a:xfrm>
              <a:off x="3072" y="2214"/>
              <a:ext cx="0" cy="1549"/>
            </a:xfrm>
            <a:prstGeom prst="line">
              <a:avLst/>
            </a:prstGeom>
            <a:noFill/>
            <a:ln w="28575">
              <a:solidFill>
                <a:schemeClr val="accent1"/>
              </a:solidFill>
              <a:round/>
              <a:headEnd/>
              <a:tailEnd/>
            </a:ln>
          </p:spPr>
          <p:txBody>
            <a:bodyPr/>
            <a:lstStyle/>
            <a:p>
              <a:endParaRPr lang="en-US"/>
            </a:p>
          </p:txBody>
        </p:sp>
        <p:sp>
          <p:nvSpPr>
            <p:cNvPr id="31772" name="Line 26"/>
            <p:cNvSpPr>
              <a:spLocks noChangeShapeType="1"/>
            </p:cNvSpPr>
            <p:nvPr/>
          </p:nvSpPr>
          <p:spPr bwMode="auto">
            <a:xfrm>
              <a:off x="1584" y="2989"/>
              <a:ext cx="2976" cy="0"/>
            </a:xfrm>
            <a:prstGeom prst="line">
              <a:avLst/>
            </a:prstGeom>
            <a:noFill/>
            <a:ln w="28575">
              <a:solidFill>
                <a:schemeClr val="accent1"/>
              </a:solidFill>
              <a:round/>
              <a:headEnd/>
              <a:tailEnd/>
            </a:ln>
          </p:spPr>
          <p:txBody>
            <a:bodyPr/>
            <a:lstStyle/>
            <a:p>
              <a:endParaRPr lang="en-US"/>
            </a:p>
          </p:txBody>
        </p:sp>
      </p:grpSp>
      <p:pic>
        <p:nvPicPr>
          <p:cNvPr id="31761" name="Picture 27" descr="12673_MyersPsy8e_fig"/>
          <p:cNvPicPr>
            <a:picLocks noChangeAspect="1" noChangeArrowheads="1"/>
          </p:cNvPicPr>
          <p:nvPr/>
        </p:nvPicPr>
        <p:blipFill>
          <a:blip r:embed="rId3" cstate="print"/>
          <a:srcRect l="11301" r="18069"/>
          <a:stretch>
            <a:fillRect/>
          </a:stretch>
        </p:blipFill>
        <p:spPr bwMode="auto">
          <a:xfrm>
            <a:off x="6705600" y="4114800"/>
            <a:ext cx="1905000" cy="1828800"/>
          </a:xfrm>
          <a:prstGeom prst="rect">
            <a:avLst/>
          </a:prstGeom>
          <a:noFill/>
          <a:ln w="9525">
            <a:noFill/>
            <a:miter lim="800000"/>
            <a:headEnd/>
            <a:tailEnd/>
          </a:ln>
        </p:spPr>
      </p:pic>
      <p:sp>
        <p:nvSpPr>
          <p:cNvPr id="31762" name="Text Box 28"/>
          <p:cNvSpPr txBox="1">
            <a:spLocks noChangeArrowheads="1"/>
          </p:cNvSpPr>
          <p:nvPr/>
        </p:nvSpPr>
        <p:spPr bwMode="auto">
          <a:xfrm rot="5400000">
            <a:off x="7805738" y="4919662"/>
            <a:ext cx="1854200" cy="244475"/>
          </a:xfrm>
          <a:prstGeom prst="rect">
            <a:avLst/>
          </a:prstGeom>
          <a:noFill/>
          <a:ln w="9525">
            <a:noFill/>
            <a:miter lim="800000"/>
            <a:headEnd/>
            <a:tailEnd/>
          </a:ln>
        </p:spPr>
        <p:txBody>
          <a:bodyPr wrap="none">
            <a:spAutoFit/>
          </a:bodyPr>
          <a:lstStyle/>
          <a:p>
            <a:pPr eaLnBrk="1" hangingPunct="1"/>
            <a:r>
              <a:rPr lang="en-US" sz="1000">
                <a:latin typeface="Times New Roman" pitchFamily="18" charset="0"/>
              </a:rPr>
              <a:t>Michael Newman Jr./ Photo Edit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Confounding Variables</a:t>
            </a:r>
            <a:endParaRPr lang="en-US" dirty="0"/>
          </a:p>
        </p:txBody>
      </p:sp>
      <p:sp>
        <p:nvSpPr>
          <p:cNvPr id="3" name="Text Placeholder 2"/>
          <p:cNvSpPr>
            <a:spLocks noGrp="1"/>
          </p:cNvSpPr>
          <p:nvPr>
            <p:ph type="body" sz="half" idx="1"/>
          </p:nvPr>
        </p:nvSpPr>
        <p:spPr>
          <a:xfrm>
            <a:off x="685800" y="1600200"/>
            <a:ext cx="7696200" cy="1143000"/>
          </a:xfrm>
        </p:spPr>
        <p:txBody>
          <a:bodyPr/>
          <a:lstStyle/>
          <a:p>
            <a:r>
              <a:rPr lang="en-US" dirty="0" smtClean="0"/>
              <a:t>There is a strong positive correlation between shoe size and reading skill </a:t>
            </a:r>
            <a:endParaRPr lang="en-US" dirty="0"/>
          </a:p>
        </p:txBody>
      </p:sp>
      <p:cxnSp>
        <p:nvCxnSpPr>
          <p:cNvPr id="7" name="Straight Connector 6"/>
          <p:cNvCxnSpPr/>
          <p:nvPr/>
        </p:nvCxnSpPr>
        <p:spPr>
          <a:xfrm>
            <a:off x="2057400" y="3124200"/>
            <a:ext cx="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057400" y="5867400"/>
            <a:ext cx="3581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54835" y="6132015"/>
            <a:ext cx="2487094" cy="369332"/>
          </a:xfrm>
          <a:prstGeom prst="rect">
            <a:avLst/>
          </a:prstGeom>
          <a:noFill/>
        </p:spPr>
        <p:txBody>
          <a:bodyPr wrap="square" lIns="91440" tIns="45720" rIns="91440" bIns="45720">
            <a:spAutoFit/>
          </a:bodyPr>
          <a:lstStyle/>
          <a:p>
            <a:pPr algn="ctr"/>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Shoe Size</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Rectangle 11"/>
          <p:cNvSpPr/>
          <p:nvPr/>
        </p:nvSpPr>
        <p:spPr>
          <a:xfrm rot="16200000">
            <a:off x="884634" y="4144567"/>
            <a:ext cx="1495667" cy="369332"/>
          </a:xfrm>
          <a:prstGeom prst="rect">
            <a:avLst/>
          </a:prstGeom>
        </p:spPr>
        <p:txBody>
          <a:bodyPr wrap="none">
            <a:spAutoFit/>
          </a:bodyP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Reading Level</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Oval 13"/>
          <p:cNvSpPr/>
          <p:nvPr/>
        </p:nvSpPr>
        <p:spPr>
          <a:xfrm>
            <a:off x="2286000" y="5410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514600" y="5410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6670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8956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194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2098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9718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2004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352800" y="472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048000" y="4495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4572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810000" y="4114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581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1148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886200"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114800" y="4495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276600" y="4419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1910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1148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4196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672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657600" y="3124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33800" y="3733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6482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495800" y="3352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419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0060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1816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862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953000" y="3505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Describe the relationship</a:t>
            </a:r>
            <a:endParaRPr lang="en-US" dirty="0"/>
          </a:p>
        </p:txBody>
      </p:sp>
      <p:pic>
        <p:nvPicPr>
          <p:cNvPr id="1026" name="Picture 2" descr="sleep"/>
          <p:cNvPicPr>
            <a:picLocks noChangeAspect="1" noChangeArrowheads="1"/>
          </p:cNvPicPr>
          <p:nvPr/>
        </p:nvPicPr>
        <p:blipFill>
          <a:blip r:embed="rId2" cstate="print"/>
          <a:srcRect/>
          <a:stretch>
            <a:fillRect/>
          </a:stretch>
        </p:blipFill>
        <p:spPr bwMode="auto">
          <a:xfrm>
            <a:off x="914400" y="1295400"/>
            <a:ext cx="7315200" cy="527464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Describe the relationship. </a:t>
            </a:r>
            <a:endParaRPr lang="en-US" dirty="0"/>
          </a:p>
        </p:txBody>
      </p:sp>
      <p:pic>
        <p:nvPicPr>
          <p:cNvPr id="6" name="Content Placeholder 5" descr="income and education.png"/>
          <p:cNvPicPr>
            <a:picLocks noGrp="1" noChangeAspect="1"/>
          </p:cNvPicPr>
          <p:nvPr>
            <p:ph sz="quarter" idx="2"/>
          </p:nvPr>
        </p:nvPicPr>
        <p:blipFill>
          <a:blip r:embed="rId2" cstate="print"/>
          <a:stretch>
            <a:fillRect/>
          </a:stretch>
        </p:blipFill>
        <p:spPr>
          <a:xfrm>
            <a:off x="481950" y="1295400"/>
            <a:ext cx="8662050" cy="53340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i="1" smtClean="0"/>
              <a:t>Correlational Research</a:t>
            </a:r>
          </a:p>
        </p:txBody>
      </p:sp>
      <p:sp>
        <p:nvSpPr>
          <p:cNvPr id="80899" name="Rectangle 3"/>
          <p:cNvSpPr>
            <a:spLocks noGrp="1" noChangeArrowheads="1"/>
          </p:cNvSpPr>
          <p:nvPr>
            <p:ph type="body" sz="half" idx="1"/>
          </p:nvPr>
        </p:nvSpPr>
        <p:spPr>
          <a:xfrm>
            <a:off x="381000" y="1524000"/>
            <a:ext cx="4495800" cy="4876800"/>
          </a:xfrm>
        </p:spPr>
        <p:txBody>
          <a:bodyPr/>
          <a:lstStyle/>
          <a:p>
            <a:pPr>
              <a:lnSpc>
                <a:spcPct val="80000"/>
              </a:lnSpc>
            </a:pPr>
            <a:r>
              <a:rPr lang="en-US" sz="2000" b="1" i="1" dirty="0" smtClean="0">
                <a:solidFill>
                  <a:srgbClr val="FF0000"/>
                </a:solidFill>
              </a:rPr>
              <a:t>Correlation</a:t>
            </a:r>
            <a:r>
              <a:rPr lang="en-US" sz="2000" dirty="0" smtClean="0"/>
              <a:t> is the relationship between two variables.</a:t>
            </a:r>
          </a:p>
          <a:p>
            <a:pPr>
              <a:lnSpc>
                <a:spcPct val="80000"/>
              </a:lnSpc>
            </a:pPr>
            <a:r>
              <a:rPr lang="en-US" sz="2000" b="1" i="1" dirty="0" smtClean="0">
                <a:solidFill>
                  <a:srgbClr val="FF0000"/>
                </a:solidFill>
              </a:rPr>
              <a:t>Positive correlation</a:t>
            </a:r>
            <a:r>
              <a:rPr lang="en-US" sz="2000" dirty="0" smtClean="0">
                <a:solidFill>
                  <a:srgbClr val="FF0000"/>
                </a:solidFill>
              </a:rPr>
              <a:t> </a:t>
            </a:r>
            <a:r>
              <a:rPr lang="en-US" sz="2000" dirty="0" smtClean="0"/>
              <a:t>– both values increase</a:t>
            </a:r>
          </a:p>
          <a:p>
            <a:pPr>
              <a:lnSpc>
                <a:spcPct val="80000"/>
              </a:lnSpc>
            </a:pPr>
            <a:r>
              <a:rPr lang="en-US" sz="2000" b="1" i="1" dirty="0" smtClean="0">
                <a:solidFill>
                  <a:srgbClr val="FF0000"/>
                </a:solidFill>
              </a:rPr>
              <a:t>Negative correlation</a:t>
            </a:r>
            <a:r>
              <a:rPr lang="en-US" sz="2000" dirty="0" smtClean="0">
                <a:solidFill>
                  <a:srgbClr val="FF0000"/>
                </a:solidFill>
              </a:rPr>
              <a:t> </a:t>
            </a:r>
            <a:r>
              <a:rPr lang="en-US" sz="2000" dirty="0" smtClean="0"/>
              <a:t>–</a:t>
            </a:r>
          </a:p>
          <a:p>
            <a:pPr>
              <a:lnSpc>
                <a:spcPct val="80000"/>
              </a:lnSpc>
              <a:buFontTx/>
              <a:buNone/>
            </a:pPr>
            <a:r>
              <a:rPr lang="en-US" sz="2000" dirty="0" smtClean="0"/>
              <a:t>	One variable increases, while the other decreases.</a:t>
            </a:r>
          </a:p>
          <a:p>
            <a:pPr>
              <a:lnSpc>
                <a:spcPct val="80000"/>
              </a:lnSpc>
            </a:pPr>
            <a:r>
              <a:rPr lang="en-US" sz="2000" b="1" i="1" dirty="0" err="1" smtClean="0">
                <a:solidFill>
                  <a:srgbClr val="FF0000"/>
                </a:solidFill>
              </a:rPr>
              <a:t>Correlational</a:t>
            </a:r>
            <a:r>
              <a:rPr lang="en-US" sz="2000" b="1" i="1" dirty="0" smtClean="0">
                <a:solidFill>
                  <a:srgbClr val="FF0000"/>
                </a:solidFill>
              </a:rPr>
              <a:t> Coefficient</a:t>
            </a:r>
            <a:r>
              <a:rPr lang="en-US" sz="2000" dirty="0" smtClean="0">
                <a:solidFill>
                  <a:srgbClr val="FF0000"/>
                </a:solidFill>
              </a:rPr>
              <a:t> </a:t>
            </a:r>
            <a:r>
              <a:rPr lang="en-US" sz="2000" dirty="0" smtClean="0"/>
              <a:t>– strength of the relationship</a:t>
            </a:r>
          </a:p>
          <a:p>
            <a:pPr>
              <a:lnSpc>
                <a:spcPct val="80000"/>
              </a:lnSpc>
              <a:buFontTx/>
              <a:buNone/>
            </a:pPr>
            <a:r>
              <a:rPr lang="en-US" sz="2000" dirty="0" smtClean="0"/>
              <a:t>	0= no relationship</a:t>
            </a:r>
          </a:p>
          <a:p>
            <a:pPr>
              <a:lnSpc>
                <a:spcPct val="80000"/>
              </a:lnSpc>
              <a:buFontTx/>
              <a:buNone/>
            </a:pPr>
            <a:r>
              <a:rPr lang="en-US" sz="2000" dirty="0" smtClean="0"/>
              <a:t>	+1 or – 1 = perfect relationship</a:t>
            </a:r>
          </a:p>
          <a:p>
            <a:pPr>
              <a:lnSpc>
                <a:spcPct val="80000"/>
              </a:lnSpc>
              <a:buFontTx/>
              <a:buNone/>
            </a:pPr>
            <a:endParaRPr lang="en-US" sz="2000" dirty="0" smtClean="0"/>
          </a:p>
          <a:p>
            <a:pPr>
              <a:lnSpc>
                <a:spcPct val="80000"/>
              </a:lnSpc>
              <a:buFontTx/>
              <a:buNone/>
            </a:pPr>
            <a:r>
              <a:rPr lang="en-US" sz="2000" b="1" dirty="0" smtClean="0">
                <a:latin typeface="Papyrus" pitchFamily="66" charset="0"/>
              </a:rPr>
              <a:t>Examples:</a:t>
            </a:r>
            <a:r>
              <a:rPr lang="en-US" sz="2000" b="1" dirty="0" smtClean="0">
                <a:solidFill>
                  <a:srgbClr val="00CC00"/>
                </a:solidFill>
                <a:latin typeface="Papyrus" pitchFamily="66" charset="0"/>
              </a:rPr>
              <a:t> </a:t>
            </a:r>
            <a:r>
              <a:rPr lang="en-US" sz="2000" dirty="0" smtClean="0">
                <a:solidFill>
                  <a:srgbClr val="666600"/>
                </a:solidFill>
                <a:latin typeface="Papyrus" pitchFamily="66" charset="0"/>
              </a:rPr>
              <a:t>SAT scores and success in college; Red wine and heart attacks; Prejudice and age; length of marriage and hair loss, etc.</a:t>
            </a:r>
            <a:r>
              <a:rPr lang="en-US" sz="2000" dirty="0" smtClean="0"/>
              <a:t> </a:t>
            </a:r>
          </a:p>
        </p:txBody>
      </p:sp>
      <p:pic>
        <p:nvPicPr>
          <p:cNvPr id="80900" name="Picture 4" descr="0402_Income"/>
          <p:cNvPicPr>
            <a:picLocks noGrp="1" noChangeAspect="1" noChangeArrowheads="1"/>
          </p:cNvPicPr>
          <p:nvPr>
            <p:ph type="chart" sz="half" idx="2"/>
          </p:nvPr>
        </p:nvPicPr>
        <p:blipFill>
          <a:blip r:embed="rId2" cstate="print"/>
          <a:srcRect/>
          <a:stretch>
            <a:fillRect/>
          </a:stretch>
        </p:blipFill>
        <p:spPr>
          <a:xfrm>
            <a:off x="4953000" y="1600200"/>
            <a:ext cx="4191000" cy="4062413"/>
          </a:xfrm>
          <a:noFill/>
        </p:spPr>
      </p:pic>
      <p:sp>
        <p:nvSpPr>
          <p:cNvPr id="80901" name="Line 5"/>
          <p:cNvSpPr>
            <a:spLocks noChangeShapeType="1"/>
          </p:cNvSpPr>
          <p:nvPr/>
        </p:nvSpPr>
        <p:spPr bwMode="auto">
          <a:xfrm flipV="1">
            <a:off x="5562600" y="2438400"/>
            <a:ext cx="3048000" cy="16002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additive="base">
                                        <p:cTn id="7" dur="500" fill="hold"/>
                                        <p:tgtEl>
                                          <p:spTgt spid="80898"/>
                                        </p:tgtEl>
                                        <p:attrNameLst>
                                          <p:attrName>ppt_x</p:attrName>
                                        </p:attrNameLst>
                                      </p:cBhvr>
                                      <p:tavLst>
                                        <p:tav tm="0">
                                          <p:val>
                                            <p:strVal val="0-#ppt_w/2"/>
                                          </p:val>
                                        </p:tav>
                                        <p:tav tm="100000">
                                          <p:val>
                                            <p:strVal val="#ppt_x"/>
                                          </p:val>
                                        </p:tav>
                                      </p:tavLst>
                                    </p:anim>
                                    <p:anim calcmode="lin" valueType="num">
                                      <p:cBhvr additive="base">
                                        <p:cTn id="8" dur="500" fill="hold"/>
                                        <p:tgtEl>
                                          <p:spTgt spid="808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899">
                                            <p:txEl>
                                              <p:pRg st="0" end="0"/>
                                            </p:txEl>
                                          </p:spTgt>
                                        </p:tgtEl>
                                        <p:attrNameLst>
                                          <p:attrName>style.visibility</p:attrName>
                                        </p:attrNameLst>
                                      </p:cBhvr>
                                      <p:to>
                                        <p:strVal val="visible"/>
                                      </p:to>
                                    </p:set>
                                    <p:anim calcmode="lin" valueType="num">
                                      <p:cBhvr additive="base">
                                        <p:cTn id="13"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899">
                                            <p:txEl>
                                              <p:pRg st="1" end="1"/>
                                            </p:txEl>
                                          </p:spTgt>
                                        </p:tgtEl>
                                        <p:attrNameLst>
                                          <p:attrName>style.visibility</p:attrName>
                                        </p:attrNameLst>
                                      </p:cBhvr>
                                      <p:to>
                                        <p:strVal val="visible"/>
                                      </p:to>
                                    </p:set>
                                    <p:anim calcmode="lin" valueType="num">
                                      <p:cBhvr additive="base">
                                        <p:cTn id="19" dur="5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0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0899">
                                            <p:txEl>
                                              <p:pRg st="2" end="2"/>
                                            </p:txEl>
                                          </p:spTgt>
                                        </p:tgtEl>
                                        <p:attrNameLst>
                                          <p:attrName>style.visibility</p:attrName>
                                        </p:attrNameLst>
                                      </p:cBhvr>
                                      <p:to>
                                        <p:strVal val="visible"/>
                                      </p:to>
                                    </p:set>
                                    <p:anim calcmode="lin" valueType="num">
                                      <p:cBhvr additive="base">
                                        <p:cTn id="25" dur="500" fill="hold"/>
                                        <p:tgtEl>
                                          <p:spTgt spid="8089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08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0899">
                                            <p:txEl>
                                              <p:pRg st="3" end="3"/>
                                            </p:txEl>
                                          </p:spTgt>
                                        </p:tgtEl>
                                        <p:attrNameLst>
                                          <p:attrName>style.visibility</p:attrName>
                                        </p:attrNameLst>
                                      </p:cBhvr>
                                      <p:to>
                                        <p:strVal val="visible"/>
                                      </p:to>
                                    </p:set>
                                    <p:anim calcmode="lin" valueType="num">
                                      <p:cBhvr additive="base">
                                        <p:cTn id="31" dur="500" fill="hold"/>
                                        <p:tgtEl>
                                          <p:spTgt spid="8089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08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0899">
                                            <p:txEl>
                                              <p:pRg st="4" end="4"/>
                                            </p:txEl>
                                          </p:spTgt>
                                        </p:tgtEl>
                                        <p:attrNameLst>
                                          <p:attrName>style.visibility</p:attrName>
                                        </p:attrNameLst>
                                      </p:cBhvr>
                                      <p:to>
                                        <p:strVal val="visible"/>
                                      </p:to>
                                    </p:set>
                                    <p:anim calcmode="lin" valueType="num">
                                      <p:cBhvr additive="base">
                                        <p:cTn id="37" dur="500" fill="hold"/>
                                        <p:tgtEl>
                                          <p:spTgt spid="8089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08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0899">
                                            <p:txEl>
                                              <p:pRg st="5" end="5"/>
                                            </p:txEl>
                                          </p:spTgt>
                                        </p:tgtEl>
                                        <p:attrNameLst>
                                          <p:attrName>style.visibility</p:attrName>
                                        </p:attrNameLst>
                                      </p:cBhvr>
                                      <p:to>
                                        <p:strVal val="visible"/>
                                      </p:to>
                                    </p:set>
                                    <p:anim calcmode="lin" valueType="num">
                                      <p:cBhvr additive="base">
                                        <p:cTn id="43" dur="500" fill="hold"/>
                                        <p:tgtEl>
                                          <p:spTgt spid="80899">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08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0899">
                                            <p:txEl>
                                              <p:pRg st="6" end="6"/>
                                            </p:txEl>
                                          </p:spTgt>
                                        </p:tgtEl>
                                        <p:attrNameLst>
                                          <p:attrName>style.visibility</p:attrName>
                                        </p:attrNameLst>
                                      </p:cBhvr>
                                      <p:to>
                                        <p:strVal val="visible"/>
                                      </p:to>
                                    </p:set>
                                    <p:anim calcmode="lin" valueType="num">
                                      <p:cBhvr additive="base">
                                        <p:cTn id="49" dur="500" fill="hold"/>
                                        <p:tgtEl>
                                          <p:spTgt spid="80899">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08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0899">
                                            <p:txEl>
                                              <p:pRg st="8" end="8"/>
                                            </p:txEl>
                                          </p:spTgt>
                                        </p:tgtEl>
                                        <p:attrNameLst>
                                          <p:attrName>style.visibility</p:attrName>
                                        </p:attrNameLst>
                                      </p:cBhvr>
                                      <p:to>
                                        <p:strVal val="visible"/>
                                      </p:to>
                                    </p:set>
                                    <p:anim calcmode="lin" valueType="num">
                                      <p:cBhvr additive="base">
                                        <p:cTn id="55" dur="500" fill="hold"/>
                                        <p:tgtEl>
                                          <p:spTgt spid="8089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089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80900"/>
                                        </p:tgtEl>
                                        <p:attrNameLst>
                                          <p:attrName>style.visibility</p:attrName>
                                        </p:attrNameLst>
                                      </p:cBhvr>
                                      <p:to>
                                        <p:strVal val="visible"/>
                                      </p:to>
                                    </p:set>
                                    <p:anim calcmode="lin" valueType="num">
                                      <p:cBhvr additive="base">
                                        <p:cTn id="61" dur="500" fill="hold"/>
                                        <p:tgtEl>
                                          <p:spTgt spid="80900"/>
                                        </p:tgtEl>
                                        <p:attrNameLst>
                                          <p:attrName>ppt_x</p:attrName>
                                        </p:attrNameLst>
                                      </p:cBhvr>
                                      <p:tavLst>
                                        <p:tav tm="0">
                                          <p:val>
                                            <p:strVal val="1+#ppt_w/2"/>
                                          </p:val>
                                        </p:tav>
                                        <p:tav tm="100000">
                                          <p:val>
                                            <p:strVal val="#ppt_x"/>
                                          </p:val>
                                        </p:tav>
                                      </p:tavLst>
                                    </p:anim>
                                    <p:anim calcmode="lin" valueType="num">
                                      <p:cBhvr additive="base">
                                        <p:cTn id="62" dur="500" fill="hold"/>
                                        <p:tgtEl>
                                          <p:spTgt spid="8090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80901"/>
                                        </p:tgtEl>
                                        <p:attrNameLst>
                                          <p:attrName>style.visibility</p:attrName>
                                        </p:attrNameLst>
                                      </p:cBhvr>
                                      <p:to>
                                        <p:strVal val="visible"/>
                                      </p:to>
                                    </p:set>
                                    <p:anim calcmode="lin" valueType="num">
                                      <p:cBhvr additive="base">
                                        <p:cTn id="67" dur="500" fill="hold"/>
                                        <p:tgtEl>
                                          <p:spTgt spid="80901"/>
                                        </p:tgtEl>
                                        <p:attrNameLst>
                                          <p:attrName>ppt_x</p:attrName>
                                        </p:attrNameLst>
                                      </p:cBhvr>
                                      <p:tavLst>
                                        <p:tav tm="0">
                                          <p:val>
                                            <p:strVal val="1+#ppt_w/2"/>
                                          </p:val>
                                        </p:tav>
                                        <p:tav tm="100000">
                                          <p:val>
                                            <p:strVal val="#ppt_x"/>
                                          </p:val>
                                        </p:tav>
                                      </p:tavLst>
                                    </p:anim>
                                    <p:anim calcmode="lin" valueType="num">
                                      <p:cBhvr additive="base">
                                        <p:cTn id="68" dur="500" fill="hold"/>
                                        <p:tgtEl>
                                          <p:spTgt spid="809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build="p" autoUpdateAnimBg="0"/>
      <p:bldP spid="8090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fontScale="90000"/>
          </a:bodyPr>
          <a:lstStyle/>
          <a:p>
            <a:r>
              <a:rPr lang="en-US" dirty="0" smtClean="0"/>
              <a:t>Extraordinary events may have chance related explanations.</a:t>
            </a:r>
            <a:endParaRPr lang="en-US" dirty="0"/>
          </a:p>
        </p:txBody>
      </p:sp>
      <p:sp>
        <p:nvSpPr>
          <p:cNvPr id="3" name="Content Placeholder 2"/>
          <p:cNvSpPr>
            <a:spLocks noGrp="1"/>
          </p:cNvSpPr>
          <p:nvPr>
            <p:ph idx="1"/>
          </p:nvPr>
        </p:nvSpPr>
        <p:spPr>
          <a:xfrm>
            <a:off x="685800" y="1295400"/>
            <a:ext cx="7772400" cy="4114800"/>
          </a:xfrm>
        </p:spPr>
        <p:txBody>
          <a:bodyPr>
            <a:normAutofit fontScale="92500" lnSpcReduction="20000"/>
          </a:bodyPr>
          <a:lstStyle/>
          <a:p>
            <a:r>
              <a:rPr lang="en-US" dirty="0" smtClean="0"/>
              <a:t>A one in a million miracle happens 295 times a day in America</a:t>
            </a:r>
          </a:p>
          <a:p>
            <a:r>
              <a:rPr lang="en-US" dirty="0" smtClean="0"/>
              <a:t>You hear strange things, like dreaming about the death of a person and then getting a phone call about the death of that person.</a:t>
            </a:r>
          </a:p>
          <a:p>
            <a:pPr lvl="1"/>
            <a:r>
              <a:rPr lang="en-US" sz="2400" dirty="0" smtClean="0"/>
              <a:t>Suppose 10 people you know die a year</a:t>
            </a:r>
          </a:p>
          <a:p>
            <a:pPr lvl="1"/>
            <a:r>
              <a:rPr lang="en-US" sz="2400" dirty="0" smtClean="0"/>
              <a:t>1 year contains 105,120 five minute intervals during which you might think about 1 of those 10 people</a:t>
            </a:r>
          </a:p>
          <a:p>
            <a:pPr lvl="1"/>
            <a:r>
              <a:rPr lang="en-US" sz="2400" dirty="0" smtClean="0"/>
              <a:t>Yet there are 295 million Americans  that makes it 1/10,512 x 295,000,000 = 28,063 or about 77 a day if a few make news this confirms our belief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 is human nature to find order/patterns</a:t>
            </a:r>
            <a:endParaRPr lang="en-US" dirty="0"/>
          </a:p>
        </p:txBody>
      </p:sp>
      <p:sp>
        <p:nvSpPr>
          <p:cNvPr id="3" name="Content Placeholder 2"/>
          <p:cNvSpPr>
            <a:spLocks noGrp="1"/>
          </p:cNvSpPr>
          <p:nvPr>
            <p:ph idx="1"/>
          </p:nvPr>
        </p:nvSpPr>
        <p:spPr/>
        <p:txBody>
          <a:bodyPr/>
          <a:lstStyle/>
          <a:p>
            <a:pPr lvl="1"/>
            <a:r>
              <a:rPr lang="en-US" dirty="0" smtClean="0"/>
              <a:t>Superstitions</a:t>
            </a:r>
          </a:p>
          <a:p>
            <a:pPr lvl="2"/>
            <a:r>
              <a:rPr lang="en-US" dirty="0" smtClean="0"/>
              <a:t>Water causes cramps</a:t>
            </a:r>
          </a:p>
          <a:p>
            <a:pPr lvl="2"/>
            <a:r>
              <a:rPr lang="en-US" dirty="0" smtClean="0"/>
              <a:t>Getting cold makes someone sick</a:t>
            </a:r>
          </a:p>
          <a:p>
            <a:pPr lvl="2"/>
            <a:r>
              <a:rPr lang="en-US" dirty="0" smtClean="0"/>
              <a:t>Weather changes cause arthritis pain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of a confounding variable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Correlation btw. Men with nice cars and wealth.  </a:t>
            </a:r>
          </a:p>
          <a:p>
            <a:r>
              <a:rPr lang="en-US" dirty="0" smtClean="0"/>
              <a:t>Conclusion: having a nice car makes you wealthy</a:t>
            </a:r>
          </a:p>
          <a:p>
            <a:r>
              <a:rPr lang="en-US" dirty="0" smtClean="0"/>
              <a:t>+ Correlation btw. wearing bifocals and cancer.</a:t>
            </a:r>
          </a:p>
          <a:p>
            <a:r>
              <a:rPr lang="en-US" dirty="0" smtClean="0"/>
              <a:t>Conclusion: wearing bifocals may lead to cancer</a:t>
            </a:r>
          </a:p>
          <a:p>
            <a:r>
              <a:rPr lang="en-US" dirty="0" smtClean="0"/>
              <a:t>- Correlation btw. hours spent at the tutoring center and scores on college exams.</a:t>
            </a:r>
          </a:p>
          <a:p>
            <a:r>
              <a:rPr lang="en-US" dirty="0" smtClean="0"/>
              <a:t>Conclusion: Studying is bad for exam scores</a:t>
            </a:r>
          </a:p>
          <a:p>
            <a:r>
              <a:rPr lang="en-US" dirty="0" smtClean="0"/>
              <a:t>-Correlation btw. Length of marriage and cancer in men.</a:t>
            </a:r>
          </a:p>
          <a:p>
            <a:pPr lvl="1"/>
            <a:r>
              <a:rPr lang="en-US" dirty="0" smtClean="0"/>
              <a:t>Conclusion: Woman cause cancer.</a:t>
            </a:r>
          </a:p>
          <a:p>
            <a:pPr lvl="1"/>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solidFill>
                  <a:srgbClr val="FF0000"/>
                </a:solidFill>
              </a:rPr>
              <a:t>Correlational Research</a:t>
            </a:r>
          </a:p>
        </p:txBody>
      </p:sp>
      <p:sp>
        <p:nvSpPr>
          <p:cNvPr id="28675" name="Rectangle 3"/>
          <p:cNvSpPr>
            <a:spLocks noGrp="1" noChangeArrowheads="1"/>
          </p:cNvSpPr>
          <p:nvPr>
            <p:ph type="body" sz="half" idx="1"/>
          </p:nvPr>
        </p:nvSpPr>
        <p:spPr>
          <a:xfrm>
            <a:off x="685800" y="1676400"/>
            <a:ext cx="7772400" cy="4114800"/>
          </a:xfrm>
        </p:spPr>
        <p:txBody>
          <a:bodyPr/>
          <a:lstStyle/>
          <a:p>
            <a:r>
              <a:rPr lang="en-US" sz="2800" dirty="0" smtClean="0">
                <a:solidFill>
                  <a:srgbClr val="FF0000"/>
                </a:solidFill>
              </a:rPr>
              <a:t>Detects relationships between variables.</a:t>
            </a:r>
          </a:p>
          <a:p>
            <a:r>
              <a:rPr lang="en-US" sz="2800" dirty="0" smtClean="0"/>
              <a:t>Does </a:t>
            </a:r>
            <a:r>
              <a:rPr lang="en-US" sz="2800" dirty="0" smtClean="0">
                <a:solidFill>
                  <a:srgbClr val="FF0000"/>
                </a:solidFill>
              </a:rPr>
              <a:t>NOT</a:t>
            </a:r>
            <a:r>
              <a:rPr lang="en-US" sz="2800" dirty="0" smtClean="0"/>
              <a:t> say that one variable causes another.</a:t>
            </a:r>
          </a:p>
          <a:p>
            <a:r>
              <a:rPr lang="en-US" sz="2800" dirty="0" smtClean="0"/>
              <a:t>Can be use to </a:t>
            </a:r>
            <a:r>
              <a:rPr lang="en-US" sz="2800" dirty="0" smtClean="0">
                <a:solidFill>
                  <a:srgbClr val="FF0000"/>
                </a:solidFill>
              </a:rPr>
              <a:t>predict</a:t>
            </a:r>
            <a:r>
              <a:rPr lang="en-US" sz="2800" dirty="0" smtClean="0"/>
              <a:t> </a:t>
            </a:r>
          </a:p>
        </p:txBody>
      </p:sp>
      <p:pic>
        <p:nvPicPr>
          <p:cNvPr id="28682" name="Picture 10" descr="ice-cream-15"/>
          <p:cNvPicPr>
            <a:picLocks noGrp="1" noChangeAspect="1" noChangeArrowheads="1"/>
          </p:cNvPicPr>
          <p:nvPr>
            <p:ph sz="quarter" idx="2"/>
          </p:nvPr>
        </p:nvPicPr>
        <p:blipFill>
          <a:blip r:embed="rId2" cstate="print"/>
          <a:srcRect/>
          <a:stretch>
            <a:fillRect/>
          </a:stretch>
        </p:blipFill>
        <p:spPr>
          <a:xfrm>
            <a:off x="609600" y="4038600"/>
            <a:ext cx="2371725" cy="1981200"/>
          </a:xfrm>
          <a:noFill/>
        </p:spPr>
      </p:pic>
      <p:sp>
        <p:nvSpPr>
          <p:cNvPr id="28680" name="Text Box 8"/>
          <p:cNvSpPr txBox="1">
            <a:spLocks noChangeArrowheads="1"/>
          </p:cNvSpPr>
          <p:nvPr/>
        </p:nvSpPr>
        <p:spPr bwMode="auto">
          <a:xfrm>
            <a:off x="3124200" y="3733800"/>
            <a:ext cx="3505200" cy="2282825"/>
          </a:xfrm>
          <a:prstGeom prst="rect">
            <a:avLst/>
          </a:prstGeom>
          <a:noFill/>
          <a:ln w="9525">
            <a:noFill/>
            <a:miter lim="800000"/>
            <a:headEnd/>
            <a:tailEnd/>
          </a:ln>
        </p:spPr>
        <p:txBody>
          <a:bodyPr>
            <a:spAutoFit/>
          </a:bodyPr>
          <a:lstStyle/>
          <a:p>
            <a:r>
              <a:rPr lang="en-US"/>
              <a:t>There is a positive correlation between ice cream and shark attacks.  Does that mean that ice cream causes shark attacks?</a:t>
            </a:r>
          </a:p>
        </p:txBody>
      </p:sp>
      <p:pic>
        <p:nvPicPr>
          <p:cNvPr id="28688" name="Picture 16" descr="SharkAttack"/>
          <p:cNvPicPr>
            <a:picLocks noGrp="1" noChangeAspect="1" noChangeArrowheads="1"/>
          </p:cNvPicPr>
          <p:nvPr>
            <p:ph sz="quarter" idx="3"/>
          </p:nvPr>
        </p:nvPicPr>
        <p:blipFill>
          <a:blip r:embed="rId3" cstate="print"/>
          <a:srcRect/>
          <a:stretch>
            <a:fillRect/>
          </a:stretch>
        </p:blipFill>
        <p:spPr>
          <a:xfrm>
            <a:off x="6400800" y="4343400"/>
            <a:ext cx="2441575" cy="144145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80">
                                            <p:txEl>
                                              <p:pRg st="0" end="0"/>
                                            </p:txEl>
                                          </p:spTgt>
                                        </p:tgtEl>
                                        <p:attrNameLst>
                                          <p:attrName>style.visibility</p:attrName>
                                        </p:attrNameLst>
                                      </p:cBhvr>
                                      <p:to>
                                        <p:strVal val="visible"/>
                                      </p:to>
                                    </p:set>
                                    <p:animEffect transition="in" filter="blinds(horizontal)">
                                      <p:cBhvr>
                                        <p:cTn id="12" dur="500"/>
                                        <p:tgtEl>
                                          <p:spTgt spid="28680">
                                            <p:txEl>
                                              <p:pRg st="0" end="0"/>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286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21" dur="500"/>
                                        <p:tgtEl>
                                          <p:spTgt spid="2867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26"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sz="4000" dirty="0" smtClean="0">
                <a:latin typeface="Comic Sans MS" pitchFamily="66" charset="0"/>
              </a:rPr>
              <a:t>Measured using a </a:t>
            </a:r>
            <a:r>
              <a:rPr lang="en-US" sz="4000" b="1" i="1" dirty="0" smtClean="0">
                <a:solidFill>
                  <a:srgbClr val="FF0000"/>
                </a:solidFill>
                <a:latin typeface="Comic Sans MS" pitchFamily="66" charset="0"/>
              </a:rPr>
              <a:t>correlation coefficient</a:t>
            </a:r>
            <a:r>
              <a:rPr lang="en-US" sz="4000" dirty="0" smtClean="0">
                <a:solidFill>
                  <a:srgbClr val="FF0000"/>
                </a:solidFill>
                <a:latin typeface="Comic Sans MS" pitchFamily="66" charset="0"/>
              </a:rPr>
              <a:t>.</a:t>
            </a:r>
          </a:p>
        </p:txBody>
      </p:sp>
      <p:sp>
        <p:nvSpPr>
          <p:cNvPr id="21507" name="Rectangle 3"/>
          <p:cNvSpPr>
            <a:spLocks noGrp="1" noChangeArrowheads="1"/>
          </p:cNvSpPr>
          <p:nvPr>
            <p:ph type="body" idx="1"/>
          </p:nvPr>
        </p:nvSpPr>
        <p:spPr/>
        <p:txBody>
          <a:bodyPr/>
          <a:lstStyle/>
          <a:p>
            <a:r>
              <a:rPr lang="en-US" dirty="0" smtClean="0">
                <a:latin typeface="Comic Sans MS" pitchFamily="66" charset="0"/>
              </a:rPr>
              <a:t>A statistical measure of the extent to which two factors relate to one another</a:t>
            </a:r>
          </a:p>
        </p:txBody>
      </p:sp>
      <p:pic>
        <p:nvPicPr>
          <p:cNvPr id="21509" name="Picture 5" descr="Correlation Coefficient Formula"/>
          <p:cNvPicPr>
            <a:picLocks noChangeAspect="1" noChangeArrowheads="1"/>
          </p:cNvPicPr>
          <p:nvPr/>
        </p:nvPicPr>
        <p:blipFill>
          <a:blip r:embed="rId2" cstate="print"/>
          <a:srcRect/>
          <a:stretch>
            <a:fillRect/>
          </a:stretch>
        </p:blipFill>
        <p:spPr bwMode="auto">
          <a:xfrm>
            <a:off x="2667000" y="3124200"/>
            <a:ext cx="6172201" cy="236601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555625" y="738188"/>
            <a:ext cx="8026400" cy="5384800"/>
          </a:xfrm>
          <a:prstGeom prst="rect">
            <a:avLst/>
          </a:prstGeom>
          <a:noFill/>
          <a:ln w="9525">
            <a:noFill/>
            <a:miter lim="800000"/>
            <a:headEnd/>
            <a:tailEnd/>
          </a:ln>
        </p:spPr>
      </p:pic>
      <p:sp>
        <p:nvSpPr>
          <p:cNvPr id="23555" name="Rectangle 3"/>
          <p:cNvSpPr>
            <a:spLocks noChangeArrowheads="1"/>
          </p:cNvSpPr>
          <p:nvPr/>
        </p:nvSpPr>
        <p:spPr bwMode="auto">
          <a:xfrm>
            <a:off x="685800" y="228600"/>
            <a:ext cx="7772400" cy="533400"/>
          </a:xfrm>
          <a:prstGeom prst="rect">
            <a:avLst/>
          </a:prstGeom>
          <a:noFill/>
          <a:ln w="9525">
            <a:noFill/>
            <a:miter lim="800000"/>
            <a:headEnd/>
            <a:tailEnd/>
          </a:ln>
        </p:spPr>
        <p:txBody>
          <a:bodyPr anchor="ctr"/>
          <a:lstStyle/>
          <a:p>
            <a:pPr algn="ctr"/>
            <a:r>
              <a:rPr lang="en-US" sz="3600">
                <a:solidFill>
                  <a:schemeClr val="tx2"/>
                </a:solidFill>
                <a:latin typeface="Times" charset="0"/>
              </a:rPr>
              <a:t>How to Read a Correlation Coefficient</a:t>
            </a:r>
            <a:endParaRPr lang="en-US" sz="4400">
              <a:solidFill>
                <a:schemeClr val="tx2"/>
              </a:solidFill>
              <a:latin typeface="Times"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4000" smtClean="0"/>
              <a:t>Which of the following has the strongest relationship?</a:t>
            </a:r>
          </a:p>
        </p:txBody>
      </p:sp>
      <p:sp>
        <p:nvSpPr>
          <p:cNvPr id="120835" name="Rectangle 3"/>
          <p:cNvSpPr>
            <a:spLocks noGrp="1" noChangeArrowheads="1"/>
          </p:cNvSpPr>
          <p:nvPr>
            <p:ph type="body" idx="1"/>
          </p:nvPr>
        </p:nvSpPr>
        <p:spPr/>
        <p:txBody>
          <a:bodyPr/>
          <a:lstStyle/>
          <a:p>
            <a:pPr marL="609600" indent="-609600">
              <a:buFontTx/>
              <a:buAutoNum type="arabicParenR"/>
            </a:pPr>
            <a:r>
              <a:rPr lang="en-US" smtClean="0"/>
              <a:t>.5</a:t>
            </a:r>
          </a:p>
          <a:p>
            <a:pPr marL="609600" indent="-609600">
              <a:buFontTx/>
              <a:buAutoNum type="arabicParenR"/>
            </a:pPr>
            <a:r>
              <a:rPr lang="en-US" smtClean="0"/>
              <a:t>-.5</a:t>
            </a:r>
          </a:p>
          <a:p>
            <a:pPr marL="609600" indent="-609600">
              <a:buFontTx/>
              <a:buAutoNum type="arabicParenR"/>
            </a:pPr>
            <a:r>
              <a:rPr lang="en-US" smtClean="0"/>
              <a:t>-.98</a:t>
            </a:r>
          </a:p>
          <a:p>
            <a:pPr marL="609600" indent="-609600">
              <a:buFontTx/>
              <a:buAutoNum type="arabicParenR"/>
            </a:pPr>
            <a:r>
              <a:rPr lang="en-US" smtClean="0"/>
              <a:t>-.75</a:t>
            </a:r>
          </a:p>
          <a:p>
            <a:pPr marL="609600" indent="-609600">
              <a:buFontTx/>
              <a:buAutoNum type="arabicParenR"/>
            </a:pPr>
            <a:r>
              <a:rPr lang="en-US" smtClean="0"/>
              <a:t>.75</a:t>
            </a:r>
          </a:p>
          <a:p>
            <a:pPr marL="609600" indent="-609600">
              <a:buFontTx/>
              <a:buAutoNum type="arabicParenR"/>
            </a:pPr>
            <a:r>
              <a:rPr lang="en-US" smtClean="0"/>
              <a:t>.005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20835">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769</Words>
  <Application>Microsoft Office PowerPoint</Application>
  <PresentationFormat>On-screen Show (4:3)</PresentationFormat>
  <Paragraphs>136</Paragraphs>
  <Slides>24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Calibri</vt:lpstr>
      <vt:lpstr>Comic Sans MS</vt:lpstr>
      <vt:lpstr>Palatino Linotype</vt:lpstr>
      <vt:lpstr>Papyrus</vt:lpstr>
      <vt:lpstr>Times</vt:lpstr>
      <vt:lpstr>Times New Roman</vt:lpstr>
      <vt:lpstr>Wingdings</vt:lpstr>
      <vt:lpstr>Office Theme</vt:lpstr>
      <vt:lpstr>Order in Random Events</vt:lpstr>
      <vt:lpstr>Order in Random Events</vt:lpstr>
      <vt:lpstr>Extraordinary events may have chance related explanations.</vt:lpstr>
      <vt:lpstr>It is human nature to find order/patterns</vt:lpstr>
      <vt:lpstr>Think of a confounding variable</vt:lpstr>
      <vt:lpstr>Correlational Research</vt:lpstr>
      <vt:lpstr>Measured using a correlation coefficient.</vt:lpstr>
      <vt:lpstr>PowerPoint Presentation</vt:lpstr>
      <vt:lpstr>Which of the following has the strongest relationship?</vt:lpstr>
      <vt:lpstr>Scatterplots</vt:lpstr>
      <vt:lpstr>PowerPoint Presentation</vt:lpstr>
      <vt:lpstr>PowerPoint Presentation</vt:lpstr>
      <vt:lpstr>Scatterplots</vt:lpstr>
      <vt:lpstr>Scatterplot</vt:lpstr>
      <vt:lpstr>Correlation and Causation</vt:lpstr>
      <vt:lpstr>Confounding Variables</vt:lpstr>
      <vt:lpstr>Positive correlation  between sleeping with  your shoes on and waking up with a headache.  </vt:lpstr>
      <vt:lpstr>PowerPoint Presentation</vt:lpstr>
      <vt:lpstr>PowerPoint Presentation</vt:lpstr>
      <vt:lpstr>Illusory Correlation</vt:lpstr>
      <vt:lpstr>Confounding Variables</vt:lpstr>
      <vt:lpstr>Describe the relationship</vt:lpstr>
      <vt:lpstr>Describe the relationship. </vt:lpstr>
      <vt:lpstr>Correlational Research</vt:lpstr>
    </vt:vector>
  </TitlesOfParts>
  <Company>Pittsford Central School District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Correlational Research</dc:title>
  <dc:creator>PCSD</dc:creator>
  <cp:lastModifiedBy>Thomas Welsher</cp:lastModifiedBy>
  <cp:revision>27</cp:revision>
  <dcterms:created xsi:type="dcterms:W3CDTF">2009-09-18T11:11:07Z</dcterms:created>
  <dcterms:modified xsi:type="dcterms:W3CDTF">2016-09-20T18:20:53Z</dcterms:modified>
</cp:coreProperties>
</file>