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33"/>
  </p:notesMasterIdLst>
  <p:sldIdLst>
    <p:sldId id="256" r:id="rId2"/>
    <p:sldId id="257" r:id="rId3"/>
    <p:sldId id="312" r:id="rId4"/>
    <p:sldId id="313" r:id="rId5"/>
    <p:sldId id="259" r:id="rId6"/>
    <p:sldId id="260" r:id="rId7"/>
    <p:sldId id="314" r:id="rId8"/>
    <p:sldId id="315" r:id="rId9"/>
    <p:sldId id="316" r:id="rId10"/>
    <p:sldId id="263" r:id="rId11"/>
    <p:sldId id="318" r:id="rId12"/>
    <p:sldId id="265" r:id="rId13"/>
    <p:sldId id="319" r:id="rId14"/>
    <p:sldId id="320" r:id="rId15"/>
    <p:sldId id="267" r:id="rId16"/>
    <p:sldId id="321" r:id="rId17"/>
    <p:sldId id="269" r:id="rId18"/>
    <p:sldId id="270" r:id="rId19"/>
    <p:sldId id="271" r:id="rId20"/>
    <p:sldId id="272" r:id="rId21"/>
    <p:sldId id="274" r:id="rId22"/>
    <p:sldId id="275" r:id="rId23"/>
    <p:sldId id="322" r:id="rId24"/>
    <p:sldId id="277" r:id="rId25"/>
    <p:sldId id="323" r:id="rId26"/>
    <p:sldId id="278" r:id="rId27"/>
    <p:sldId id="324" r:id="rId28"/>
    <p:sldId id="333" r:id="rId29"/>
    <p:sldId id="326" r:id="rId30"/>
    <p:sldId id="282" r:id="rId31"/>
    <p:sldId id="325" r:id="rId3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FF0000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80"/>
    <a:srgbClr val="FF3300"/>
    <a:srgbClr val="FF9900"/>
    <a:srgbClr val="2C2CB0"/>
    <a:srgbClr val="00FFFF"/>
    <a:srgbClr val="D1D1D1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preferSingleView="1"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4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8370AD37-205F-4D9A-AFCC-970F70D93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5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FE4B0-6859-4371-96FC-2BDF9BA04E0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84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2C051-F15C-43A0-9736-40CF1796D78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82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5471E-CE01-4A18-AA29-3D6811245B7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18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247FF7-A776-4D2B-8DFA-799D938451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76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659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0468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2524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51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6364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B52-3748-4E95-8E6D-1D11D4FA47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1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0457-F58E-4E14-9F58-EF444B4ACC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12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0718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92CEEE4-509C-4004-A6DF-A8D29ABC57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5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29AE546-D792-460C-A009-A3B50208EF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1DD8E25-F938-4102-9DB0-ECEAF53AE0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727B-BDFC-4614-BF5B-FF88E1A4F8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81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B772-0A68-493B-B686-9ACAB5408F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4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AE50-7491-4D3A-821B-8A4799A7A1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59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9B6C7D5-0414-465B-8A76-7C8779E082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8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DD236C-652B-4D3C-9965-DEEDE0F030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4" name="Rectangle 23"/>
          <p:cNvSpPr>
            <a:spLocks noChangeArrowheads="1"/>
          </p:cNvSpPr>
          <p:nvPr userDrawn="1"/>
        </p:nvSpPr>
        <p:spPr bwMode="auto">
          <a:xfrm>
            <a:off x="0" y="6629400"/>
            <a:ext cx="381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Copyright © 2005 Brooks/Cole, a division of Thomson Learning, Inc. </a:t>
            </a:r>
            <a:endParaRPr lang="en-US" altLang="en-US" sz="9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Xm17-02.xl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Xm17-02.x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hyperlink" Target="Xm17-02.xl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hyperlink" Target="Xm17-02.xls" TargetMode="Externa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458200" cy="1600200"/>
          </a:xfrm>
        </p:spPr>
        <p:txBody>
          <a:bodyPr anchor="ctr">
            <a:normAutofit fontScale="90000"/>
          </a:bodyPr>
          <a:lstStyle/>
          <a:p>
            <a:r>
              <a:rPr lang="en-US" altLang="en-US" sz="5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Linear Regression </a:t>
            </a:r>
            <a:br>
              <a:rPr lang="en-US" altLang="en-US" sz="5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en-US" sz="54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en-US" sz="3200" b="0"/>
              <a:t>  Example 17.2 (</a:t>
            </a:r>
            <a:r>
              <a:rPr lang="en-US" altLang="en-US" sz="3200" b="0">
                <a:hlinkClick r:id="rId3" action="ppaction://hlinkfile"/>
              </a:rPr>
              <a:t>Xm17-02</a:t>
            </a:r>
            <a:r>
              <a:rPr lang="en-US" altLang="en-US" sz="3200" b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67000"/>
            <a:ext cx="4724400" cy="3657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A car dealer wants to find </a:t>
            </a:r>
            <a:br>
              <a:rPr lang="en-US" altLang="en-US"/>
            </a:br>
            <a:r>
              <a:rPr lang="en-US" altLang="en-US"/>
              <a:t>the relationship between </a:t>
            </a:r>
            <a:br>
              <a:rPr lang="en-US" altLang="en-US"/>
            </a:br>
            <a:r>
              <a:rPr lang="en-US" altLang="en-US"/>
              <a:t>the odometer reading and </a:t>
            </a:r>
            <a:br>
              <a:rPr lang="en-US" altLang="en-US"/>
            </a:br>
            <a:r>
              <a:rPr lang="en-US" altLang="en-US"/>
              <a:t>the selling price of used cars.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random sample of 100 cars is selected, and the data </a:t>
            </a:r>
            <a:br>
              <a:rPr lang="en-US" altLang="en-US"/>
            </a:br>
            <a:r>
              <a:rPr lang="en-US" altLang="en-US"/>
              <a:t>recorded.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Find the regression line.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875338" y="3357563"/>
          <a:ext cx="244157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Worksheet" r:id="rId4" imgW="1381038" imgH="1628803" progId="Excel.Sheet.8">
                  <p:embed/>
                </p:oleObj>
              </mc:Choice>
              <mc:Fallback>
                <p:oleObj name="Worksheet" r:id="rId4" imgW="1381038" imgH="162880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357563"/>
                        <a:ext cx="2441575" cy="2892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373813" y="5410200"/>
            <a:ext cx="1279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Independent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variable  X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543800" y="5410200"/>
            <a:ext cx="1154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Dependent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variable  Y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2C2CB0"/>
                </a:solidFill>
                <a:latin typeface="Arial Narrow" panose="020B0606020202030204" pitchFamily="34" charset="0"/>
              </a:rPr>
              <a:t>The Simple Linear Regression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762000" y="990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2C2CB0"/>
                </a:solidFill>
                <a:latin typeface="Arial Narrow" panose="020B0606020202030204" pitchFamily="34" charset="0"/>
              </a:rPr>
              <a:t>Solution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>
                <a:solidFill>
                  <a:srgbClr val="2C2CB0"/>
                </a:solidFill>
                <a:latin typeface="Arial Narrow" panose="020B0606020202030204" pitchFamily="34" charset="0"/>
              </a:rPr>
              <a:t>Solving by hand: Calculate a number of statistics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676400" y="2254250"/>
          <a:ext cx="22955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3" imgW="1181100" imgH="660400" progId="Equation.3">
                  <p:embed/>
                </p:oleObj>
              </mc:Choice>
              <mc:Fallback>
                <p:oleObj name="Equation" r:id="rId3" imgW="11811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54250"/>
                        <a:ext cx="22955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635375" y="2025650"/>
          <a:ext cx="4768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5" imgW="2743200" imgH="889000" progId="Equation.3">
                  <p:embed/>
                </p:oleObj>
              </mc:Choice>
              <mc:Fallback>
                <p:oleObj name="Equation" r:id="rId5" imgW="27432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25650"/>
                        <a:ext cx="47688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562100" y="3463925"/>
            <a:ext cx="1481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where  n = 100.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817688" y="3875088"/>
          <a:ext cx="60912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7" imgW="3517900" imgH="635000" progId="Equation.3">
                  <p:embed/>
                </p:oleObj>
              </mc:Choice>
              <mc:Fallback>
                <p:oleObj name="Equation" r:id="rId7" imgW="35179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875088"/>
                        <a:ext cx="60912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2214563" y="5157788"/>
          <a:ext cx="47910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9" imgW="1905000" imgH="215900" progId="Equation.3">
                  <p:embed/>
                </p:oleObj>
              </mc:Choice>
              <mc:Fallback>
                <p:oleObj name="Equation" r:id="rId9" imgW="19050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157788"/>
                        <a:ext cx="4791075" cy="492125"/>
                      </a:xfrm>
                      <a:prstGeom prst="rect">
                        <a:avLst/>
                      </a:prstGeom>
                      <a:solidFill>
                        <a:srgbClr val="D1D1D1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9144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2C2CB0"/>
                </a:solidFill>
                <a:latin typeface="Arial Narrow" panose="020B0606020202030204" pitchFamily="34" charset="0"/>
              </a:rPr>
              <a:t>Solution – continued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>
                <a:solidFill>
                  <a:srgbClr val="2C2CB0"/>
                </a:solidFill>
                <a:latin typeface="Arial Narrow" panose="020B0606020202030204" pitchFamily="34" charset="0"/>
              </a:rPr>
              <a:t>Using the computer (</a:t>
            </a:r>
            <a:r>
              <a:rPr lang="en-US" altLang="en-US" sz="2800">
                <a:solidFill>
                  <a:srgbClr val="2C2CB0"/>
                </a:solidFill>
                <a:latin typeface="Arial Narrow" panose="020B0606020202030204" pitchFamily="34" charset="0"/>
                <a:hlinkClick r:id="rId2"/>
              </a:rPr>
              <a:t>Xm17-02</a:t>
            </a:r>
            <a:r>
              <a:rPr lang="en-US" altLang="en-US" sz="2800">
                <a:solidFill>
                  <a:srgbClr val="2C2CB0"/>
                </a:solidFill>
                <a:latin typeface="Arial Narrow" panose="020B0606020202030204" pitchFamily="34" charset="0"/>
              </a:rPr>
              <a:t>)</a:t>
            </a:r>
            <a:endParaRPr lang="en-US" altLang="en-US" sz="3200">
              <a:solidFill>
                <a:srgbClr val="2C2CB0"/>
              </a:solidFill>
              <a:latin typeface="Arial Narrow" panose="020B0606020202030204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676400" y="3124200"/>
            <a:ext cx="568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>
                <a:solidFill>
                  <a:schemeClr val="tx1"/>
                </a:solidFill>
              </a:rPr>
              <a:t>Tools &gt; Data Analysis &gt; Regression &gt; </a:t>
            </a:r>
            <a:br>
              <a:rPr lang="en-US" altLang="en-US" sz="2800">
                <a:solidFill>
                  <a:schemeClr val="tx1"/>
                </a:solidFill>
              </a:rPr>
            </a:br>
            <a:r>
              <a:rPr lang="en-US" altLang="en-US" sz="2800">
                <a:solidFill>
                  <a:schemeClr val="tx1"/>
                </a:solidFill>
              </a:rPr>
              <a:t>[Shade the Y range and the X range] &gt;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922338" y="1600200"/>
          <a:ext cx="7396162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Worksheet" r:id="rId3" imgW="6507480" imgH="2828544" progId="Excel.Sheet.8">
                  <p:embed/>
                </p:oleObj>
              </mc:Choice>
              <mc:Fallback>
                <p:oleObj name="Worksheet" r:id="rId3" imgW="6507480" imgH="2828544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600200"/>
                        <a:ext cx="7396162" cy="3819525"/>
                      </a:xfrm>
                      <a:prstGeom prst="rect">
                        <a:avLst/>
                      </a:prstGeom>
                      <a:solidFill>
                        <a:srgbClr val="D1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447925" y="4953000"/>
            <a:ext cx="879475" cy="5334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2905125" y="3403600"/>
            <a:ext cx="736600" cy="1549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438525" y="2881313"/>
          <a:ext cx="2895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5" imgW="1270000" imgH="203200" progId="Equation.3">
                  <p:embed/>
                </p:oleObj>
              </mc:Choice>
              <mc:Fallback>
                <p:oleObj name="Equation" r:id="rId5" imgW="1270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2881313"/>
                        <a:ext cx="2895600" cy="471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886200" y="990600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2C2CB0"/>
                </a:solidFill>
                <a:hlinkClick r:id="rId7"/>
              </a:rPr>
              <a:t>Xm17-02</a:t>
            </a:r>
            <a:endParaRPr lang="en-US" altLang="en-US" sz="2800">
              <a:solidFill>
                <a:srgbClr val="2C2CB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543550" y="58293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724400" y="5200650"/>
            <a:ext cx="3998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This is the slope of the line.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For each additional mile on the odometer,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the price decreases by an average of $0.0623</a:t>
            </a:r>
          </a:p>
        </p:txBody>
      </p:sp>
      <p:graphicFrame>
        <p:nvGraphicFramePr>
          <p:cNvPr id="77945" name="Object 121"/>
          <p:cNvGraphicFramePr>
            <a:graphicFrameLocks noChangeAspect="1"/>
          </p:cNvGraphicFramePr>
          <p:nvPr/>
        </p:nvGraphicFramePr>
        <p:xfrm>
          <a:off x="2438400" y="1752600"/>
          <a:ext cx="44958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name="Chart" r:id="rId3" imgW="3657838" imgH="2171938" progId="Excel.Chart.8">
                  <p:embed/>
                </p:oleObj>
              </mc:Choice>
              <mc:Fallback>
                <p:oleObj name="Chart" r:id="rId3" imgW="3657838" imgH="2171938" progId="Excel.Chart.8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4958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43" name="Object 119"/>
          <p:cNvGraphicFramePr>
            <a:graphicFrameLocks noChangeAspect="1"/>
          </p:cNvGraphicFramePr>
          <p:nvPr/>
        </p:nvGraphicFramePr>
        <p:xfrm>
          <a:off x="3352800" y="4419600"/>
          <a:ext cx="2438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name="Equation" r:id="rId5" imgW="1270000" imgH="203200" progId="Equation.3">
                  <p:embed/>
                </p:oleObj>
              </mc:Choice>
              <mc:Fallback>
                <p:oleObj name="Equation" r:id="rId5" imgW="1270000" imgH="2032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2438400" cy="3476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Interpreting the Linear Regression -Equation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338263" y="5200650"/>
            <a:ext cx="2582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The intercept is b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= $17067.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V="1">
            <a:off x="3124200" y="474345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 flipV="1">
            <a:off x="5181600" y="4724400"/>
            <a:ext cx="5334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Freeform 11"/>
          <p:cNvSpPr>
            <a:spLocks/>
          </p:cNvSpPr>
          <p:nvPr/>
        </p:nvSpPr>
        <p:spPr bwMode="auto">
          <a:xfrm>
            <a:off x="4495800" y="4724400"/>
            <a:ext cx="1524000" cy="1485900"/>
          </a:xfrm>
          <a:custGeom>
            <a:avLst/>
            <a:gdLst>
              <a:gd name="T0" fmla="*/ 960 w 960"/>
              <a:gd name="T1" fmla="*/ 768 h 864"/>
              <a:gd name="T2" fmla="*/ 960 w 960"/>
              <a:gd name="T3" fmla="*/ 864 h 864"/>
              <a:gd name="T4" fmla="*/ 0 w 960"/>
              <a:gd name="T5" fmla="*/ 864 h 864"/>
              <a:gd name="T6" fmla="*/ 0 w 960"/>
              <a:gd name="T7" fmla="*/ 192 h 864"/>
              <a:gd name="T8" fmla="*/ 144 w 960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864">
                <a:moveTo>
                  <a:pt x="960" y="768"/>
                </a:moveTo>
                <a:lnTo>
                  <a:pt x="960" y="864"/>
                </a:lnTo>
                <a:lnTo>
                  <a:pt x="0" y="864"/>
                </a:lnTo>
                <a:lnTo>
                  <a:pt x="0" y="192"/>
                </a:lnTo>
                <a:cubicBezTo>
                  <a:pt x="48" y="128"/>
                  <a:pt x="144" y="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37" name="Group 13"/>
          <p:cNvGrpSpPr>
            <a:grpSpLocks/>
          </p:cNvGrpSpPr>
          <p:nvPr/>
        </p:nvGrpSpPr>
        <p:grpSpPr bwMode="auto">
          <a:xfrm>
            <a:off x="1670050" y="1450975"/>
            <a:ext cx="2041525" cy="2381250"/>
            <a:chOff x="646" y="851"/>
            <a:chExt cx="1344" cy="720"/>
          </a:xfrm>
        </p:grpSpPr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>
              <a:off x="646" y="157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 flipV="1">
              <a:off x="646" y="851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0" name="Line 16"/>
          <p:cNvSpPr>
            <a:spLocks noChangeShapeType="1"/>
          </p:cNvSpPr>
          <p:nvPr/>
        </p:nvSpPr>
        <p:spPr bwMode="auto">
          <a:xfrm flipH="1" flipV="1">
            <a:off x="3676650" y="2517775"/>
            <a:ext cx="2667000" cy="8858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 flipV="1">
            <a:off x="1652588" y="1893888"/>
            <a:ext cx="2057400" cy="6477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1527175" y="366077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2152650" y="3641725"/>
            <a:ext cx="841375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No data</a:t>
            </a:r>
          </a:p>
        </p:txBody>
      </p:sp>
      <p:sp>
        <p:nvSpPr>
          <p:cNvPr id="77845" name="AutoShape 21"/>
          <p:cNvSpPr>
            <a:spLocks/>
          </p:cNvSpPr>
          <p:nvPr/>
        </p:nvSpPr>
        <p:spPr bwMode="auto">
          <a:xfrm rot="-5400000">
            <a:off x="2571750" y="3108325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685800" y="5638800"/>
            <a:ext cx="3529013" cy="650875"/>
          </a:xfrm>
          <a:prstGeom prst="rect">
            <a:avLst/>
          </a:prstGeom>
          <a:solidFill>
            <a:srgbClr val="D1D1D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Do not interpret the intercept as the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“Price of cars that have not been driven”</a:t>
            </a:r>
          </a:p>
        </p:txBody>
      </p:sp>
      <p:sp>
        <p:nvSpPr>
          <p:cNvPr id="77946" name="Line 122"/>
          <p:cNvSpPr>
            <a:spLocks noChangeShapeType="1"/>
          </p:cNvSpPr>
          <p:nvPr/>
        </p:nvSpPr>
        <p:spPr bwMode="auto">
          <a:xfrm>
            <a:off x="3676650" y="2270125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47" name="Text Box 123"/>
          <p:cNvSpPr txBox="1">
            <a:spLocks noChangeArrowheads="1"/>
          </p:cNvSpPr>
          <p:nvPr/>
        </p:nvSpPr>
        <p:spPr bwMode="auto">
          <a:xfrm>
            <a:off x="784225" y="17145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17067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29" grpId="0" autoUpdateAnimBg="0"/>
      <p:bldP spid="77832" grpId="0" autoUpdateAnimBg="0"/>
      <p:bldP spid="77833" grpId="0" animBg="1"/>
      <p:bldP spid="77834" grpId="0" animBg="1"/>
      <p:bldP spid="77835" grpId="0" animBg="1"/>
      <p:bldP spid="77840" grpId="0" animBg="1"/>
      <p:bldP spid="77841" grpId="0" animBg="1"/>
      <p:bldP spid="77843" grpId="0" autoUpdateAnimBg="0"/>
      <p:bldP spid="77844" grpId="0" animBg="1" autoUpdateAnimBg="0"/>
      <p:bldP spid="77845" grpId="0" animBg="1"/>
      <p:bldP spid="7784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algn="l"/>
            <a:r>
              <a:rPr lang="en-US" altLang="en-US" sz="3600"/>
              <a:t>Error Variable: Required Conditions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error </a:t>
            </a:r>
            <a:r>
              <a:rPr lang="en-US" altLang="en-US">
                <a:latin typeface="Symbol" panose="05050102010706020507" pitchFamily="18" charset="2"/>
              </a:rPr>
              <a:t>e </a:t>
            </a:r>
            <a:r>
              <a:rPr lang="en-US" altLang="en-US"/>
              <a:t>is a critical part of the regression model.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Four requirements involving the distribution of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must be satisfied.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probability distribution of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is normal.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mean of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is zero: E(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) = 0.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standard deviation of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is </a:t>
            </a:r>
            <a:r>
              <a:rPr lang="en-US" altLang="en-US">
                <a:latin typeface="Symbol" panose="05050102010706020507" pitchFamily="18" charset="2"/>
              </a:rPr>
              <a:t>s</a:t>
            </a:r>
            <a:r>
              <a:rPr lang="en-US" altLang="en-US" baseline="-25000">
                <a:latin typeface="Symbol" panose="05050102010706020507" pitchFamily="18" charset="2"/>
              </a:rPr>
              <a:t>e</a:t>
            </a:r>
            <a:r>
              <a:rPr lang="en-US" altLang="en-US" baseline="-25000"/>
              <a:t> </a:t>
            </a:r>
            <a:r>
              <a:rPr lang="en-US" altLang="en-US"/>
              <a:t>for all values of X.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set of errors associated with different values of Y are all independent.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/>
              <a:t>The Normality of </a:t>
            </a:r>
            <a:r>
              <a:rPr lang="en-US" altLang="en-US">
                <a:latin typeface="Symbol" panose="05050102010706020507" pitchFamily="18" charset="2"/>
              </a:rPr>
              <a:t>e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5283200" y="1600200"/>
            <a:ext cx="2743200" cy="2743200"/>
            <a:chOff x="3216" y="1536"/>
            <a:chExt cx="1728" cy="1728"/>
          </a:xfrm>
        </p:grpSpPr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 flipV="1">
              <a:off x="3216" y="1536"/>
              <a:ext cx="1584" cy="91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 flipV="1">
              <a:off x="3216" y="2160"/>
              <a:ext cx="1728" cy="110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82600" y="4724400"/>
            <a:ext cx="4495800" cy="1562100"/>
          </a:xfrm>
          <a:prstGeom prst="rect">
            <a:avLst/>
          </a:prstGeom>
          <a:solidFill>
            <a:srgbClr val="D1D1D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18900000" algn="ctr" rotWithShape="0">
              <a:schemeClr val="accent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From the first three assumptions we</a:t>
            </a:r>
          </a:p>
          <a:p>
            <a:pPr algn="l"/>
            <a:r>
              <a:rPr lang="en-US" altLang="en-US" sz="2400">
                <a:solidFill>
                  <a:schemeClr val="tx1"/>
                </a:solidFill>
              </a:rPr>
              <a:t>have: Y is normally distributed with mean E(Y) = 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400" baseline="-25000">
                <a:solidFill>
                  <a:schemeClr val="tx1"/>
                </a:solidFill>
              </a:rPr>
              <a:t>0</a:t>
            </a:r>
            <a:r>
              <a:rPr lang="en-US" altLang="en-US" sz="2400">
                <a:solidFill>
                  <a:schemeClr val="tx1"/>
                </a:solidFill>
              </a:rPr>
              <a:t> + 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400" baseline="-25000">
                <a:solidFill>
                  <a:schemeClr val="tx1"/>
                </a:solidFill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X, and a constant standard deviation 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400" baseline="-2500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4448175" y="191928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4448175" y="458628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V="1">
            <a:off x="4445000" y="2209800"/>
            <a:ext cx="3365500" cy="1971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rot="5400000">
            <a:off x="4353719" y="3740944"/>
            <a:ext cx="1843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0" name="Group 12"/>
          <p:cNvGrpSpPr>
            <a:grpSpLocks/>
          </p:cNvGrpSpPr>
          <p:nvPr/>
        </p:nvGrpSpPr>
        <p:grpSpPr bwMode="auto">
          <a:xfrm rot="5400000">
            <a:off x="4941887" y="3378201"/>
            <a:ext cx="1389063" cy="646112"/>
            <a:chOff x="1776" y="1008"/>
            <a:chExt cx="2256" cy="1008"/>
          </a:xfrm>
        </p:grpSpPr>
        <p:sp>
          <p:nvSpPr>
            <p:cNvPr id="78861" name="Freeform 13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862" name="Freeform 14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863" name="Line 15"/>
          <p:cNvSpPr>
            <a:spLocks noChangeShapeType="1"/>
          </p:cNvSpPr>
          <p:nvPr/>
        </p:nvSpPr>
        <p:spPr bwMode="auto">
          <a:xfrm rot="5400000">
            <a:off x="5512594" y="3442494"/>
            <a:ext cx="2439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 rot="5400000">
            <a:off x="6394450" y="2505075"/>
            <a:ext cx="1389063" cy="646113"/>
            <a:chOff x="1776" y="1008"/>
            <a:chExt cx="2256" cy="1008"/>
          </a:xfrm>
        </p:grpSpPr>
        <p:sp>
          <p:nvSpPr>
            <p:cNvPr id="78865" name="Freeform 17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866" name="Freeform 18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867" name="Line 19"/>
          <p:cNvSpPr>
            <a:spLocks noChangeShapeType="1"/>
          </p:cNvSpPr>
          <p:nvPr/>
        </p:nvSpPr>
        <p:spPr bwMode="auto">
          <a:xfrm rot="5400000">
            <a:off x="6234906" y="3099594"/>
            <a:ext cx="3125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7493000" y="18288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3</a:t>
            </a:r>
            <a:endParaRPr lang="en-US" altLang="en-US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3530600" y="3421063"/>
            <a:ext cx="2438400" cy="366712"/>
            <a:chOff x="2292" y="2696"/>
            <a:chExt cx="734" cy="255"/>
          </a:xfrm>
        </p:grpSpPr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450" y="2889"/>
              <a:ext cx="5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2292" y="2696"/>
              <a:ext cx="2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aseline="-25000">
                  <a:solidFill>
                    <a:schemeClr val="tx1"/>
                  </a:solidFill>
                </a:rPr>
                <a:t>0</a:t>
              </a:r>
              <a:r>
                <a:rPr lang="en-US" altLang="en-US">
                  <a:solidFill>
                    <a:schemeClr val="tx1"/>
                  </a:solidFill>
                </a:rPr>
                <a:t> + </a:t>
              </a:r>
              <a:r>
                <a:rPr lang="en-US" altLang="en-US">
                  <a:solidFill>
                    <a:schemeClr val="tx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aseline="-25000">
                  <a:solidFill>
                    <a:schemeClr val="tx1"/>
                  </a:solidFill>
                </a:rPr>
                <a:t>1</a:t>
              </a:r>
              <a:r>
                <a:rPr lang="en-US" altLang="en-US">
                  <a:solidFill>
                    <a:schemeClr val="tx1"/>
                  </a:solidFill>
                </a:rPr>
                <a:t>X</a:t>
              </a:r>
              <a:r>
                <a:rPr lang="en-US" altLang="en-US" baseline="-250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8872" name="Group 24"/>
          <p:cNvGrpSpPr>
            <a:grpSpLocks/>
          </p:cNvGrpSpPr>
          <p:nvPr/>
        </p:nvGrpSpPr>
        <p:grpSpPr bwMode="auto">
          <a:xfrm>
            <a:off x="3502025" y="2514600"/>
            <a:ext cx="3914775" cy="366713"/>
            <a:chOff x="2217" y="2169"/>
            <a:chExt cx="1721" cy="230"/>
          </a:xfrm>
        </p:grpSpPr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 flipV="1">
              <a:off x="2450" y="2376"/>
              <a:ext cx="14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2217" y="2169"/>
              <a:ext cx="44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aseline="-25000">
                  <a:solidFill>
                    <a:schemeClr val="tx1"/>
                  </a:solidFill>
                </a:rPr>
                <a:t>0</a:t>
              </a:r>
              <a:r>
                <a:rPr lang="en-US" altLang="en-US">
                  <a:solidFill>
                    <a:schemeClr val="tx1"/>
                  </a:solidFill>
                </a:rPr>
                <a:t> + </a:t>
              </a:r>
              <a:r>
                <a:rPr lang="en-US" altLang="en-US">
                  <a:solidFill>
                    <a:schemeClr val="tx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aseline="-25000">
                  <a:solidFill>
                    <a:schemeClr val="tx1"/>
                  </a:solidFill>
                </a:rPr>
                <a:t>1 </a:t>
              </a:r>
              <a:r>
                <a:rPr lang="en-US" altLang="en-US">
                  <a:solidFill>
                    <a:schemeClr val="tx1"/>
                  </a:solidFill>
                </a:rPr>
                <a:t>X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78875" name="Group 27"/>
          <p:cNvGrpSpPr>
            <a:grpSpLocks/>
          </p:cNvGrpSpPr>
          <p:nvPr/>
        </p:nvGrpSpPr>
        <p:grpSpPr bwMode="auto">
          <a:xfrm>
            <a:off x="3490913" y="1905000"/>
            <a:ext cx="4306887" cy="366713"/>
            <a:chOff x="2135" y="1785"/>
            <a:chExt cx="2571" cy="231"/>
          </a:xfrm>
        </p:grpSpPr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2498" y="1977"/>
              <a:ext cx="22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135" y="1785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aseline="-25000">
                  <a:solidFill>
                    <a:schemeClr val="tx1"/>
                  </a:solidFill>
                </a:rPr>
                <a:t>0</a:t>
              </a:r>
              <a:r>
                <a:rPr lang="en-US" altLang="en-US">
                  <a:solidFill>
                    <a:schemeClr val="tx1"/>
                  </a:solidFill>
                </a:rPr>
                <a:t> + </a:t>
              </a:r>
              <a:r>
                <a:rPr lang="en-US" altLang="en-US">
                  <a:solidFill>
                    <a:schemeClr val="tx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aseline="-25000">
                  <a:solidFill>
                    <a:schemeClr val="tx1"/>
                  </a:solidFill>
                </a:rPr>
                <a:t>1 </a:t>
              </a:r>
              <a:r>
                <a:rPr lang="en-US" altLang="en-US">
                  <a:solidFill>
                    <a:schemeClr val="tx1"/>
                  </a:solidFill>
                </a:rPr>
                <a:t>X</a:t>
              </a:r>
              <a:r>
                <a:rPr lang="en-US" altLang="en-US" baseline="-2500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8878" name="Group 30"/>
          <p:cNvGrpSpPr>
            <a:grpSpLocks/>
          </p:cNvGrpSpPr>
          <p:nvPr/>
        </p:nvGrpSpPr>
        <p:grpSpPr bwMode="auto">
          <a:xfrm>
            <a:off x="5559425" y="2209800"/>
            <a:ext cx="1019175" cy="457200"/>
            <a:chOff x="3390" y="1920"/>
            <a:chExt cx="642" cy="288"/>
          </a:xfrm>
        </p:grpSpPr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3390" y="1920"/>
              <a:ext cx="5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E(Y|X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  <a:r>
                <a:rPr lang="en-US" altLang="en-US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3840" y="21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81" name="Group 33"/>
          <p:cNvGrpSpPr>
            <a:grpSpLocks/>
          </p:cNvGrpSpPr>
          <p:nvPr/>
        </p:nvGrpSpPr>
        <p:grpSpPr bwMode="auto">
          <a:xfrm>
            <a:off x="7010400" y="1219200"/>
            <a:ext cx="801688" cy="762000"/>
            <a:chOff x="4304" y="1401"/>
            <a:chExt cx="505" cy="480"/>
          </a:xfrm>
        </p:grpSpPr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304" y="1401"/>
              <a:ext cx="5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E(Y|X</a:t>
              </a:r>
              <a:r>
                <a:rPr lang="en-US" altLang="en-US" baseline="-25000">
                  <a:solidFill>
                    <a:schemeClr val="tx1"/>
                  </a:solidFill>
                </a:rPr>
                <a:t>3</a:t>
              </a:r>
              <a:r>
                <a:rPr lang="en-US" altLang="en-US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4658" y="1641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5153025" y="4586288"/>
            <a:ext cx="379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6600825" y="4586288"/>
            <a:ext cx="379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631113" y="4586288"/>
            <a:ext cx="379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3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978400" y="33528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D1D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1</a:t>
            </a:r>
            <a:endParaRPr lang="en-US" altLang="en-US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grpSp>
        <p:nvGrpSpPr>
          <p:cNvPr id="78888" name="Group 40"/>
          <p:cNvGrpSpPr>
            <a:grpSpLocks/>
          </p:cNvGrpSpPr>
          <p:nvPr/>
        </p:nvGrpSpPr>
        <p:grpSpPr bwMode="auto">
          <a:xfrm>
            <a:off x="4495800" y="2909888"/>
            <a:ext cx="801688" cy="685800"/>
            <a:chOff x="2720" y="2361"/>
            <a:chExt cx="505" cy="432"/>
          </a:xfrm>
        </p:grpSpPr>
        <p:sp>
          <p:nvSpPr>
            <p:cNvPr id="78889" name="Text Box 41"/>
            <p:cNvSpPr txBox="1">
              <a:spLocks noChangeArrowheads="1"/>
            </p:cNvSpPr>
            <p:nvPr/>
          </p:nvSpPr>
          <p:spPr bwMode="auto">
            <a:xfrm>
              <a:off x="2720" y="2361"/>
              <a:ext cx="5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E(Y|X</a:t>
              </a:r>
              <a:r>
                <a:rPr lang="en-US" altLang="en-US" baseline="-25000">
                  <a:solidFill>
                    <a:schemeClr val="tx1"/>
                  </a:solidFill>
                </a:rPr>
                <a:t>1</a:t>
              </a:r>
              <a:r>
                <a:rPr lang="en-US" altLang="en-US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978" y="2553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91" name="Group 43"/>
          <p:cNvGrpSpPr>
            <a:grpSpLocks/>
          </p:cNvGrpSpPr>
          <p:nvPr/>
        </p:nvGrpSpPr>
        <p:grpSpPr bwMode="auto">
          <a:xfrm rot="5400000">
            <a:off x="5064125" y="3190875"/>
            <a:ext cx="1389063" cy="646113"/>
            <a:chOff x="1776" y="1008"/>
            <a:chExt cx="2256" cy="1008"/>
          </a:xfrm>
        </p:grpSpPr>
        <p:sp>
          <p:nvSpPr>
            <p:cNvPr id="78892" name="Freeform 44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893" name="Freeform 45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894" name="Group 46"/>
          <p:cNvGrpSpPr>
            <a:grpSpLocks/>
          </p:cNvGrpSpPr>
          <p:nvPr/>
        </p:nvGrpSpPr>
        <p:grpSpPr bwMode="auto">
          <a:xfrm rot="5400000">
            <a:off x="5313363" y="3059113"/>
            <a:ext cx="1389062" cy="646112"/>
            <a:chOff x="1776" y="1008"/>
            <a:chExt cx="2256" cy="1008"/>
          </a:xfrm>
        </p:grpSpPr>
        <p:sp>
          <p:nvSpPr>
            <p:cNvPr id="78895" name="Freeform 47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896" name="Freeform 48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897" name="Group 49"/>
          <p:cNvGrpSpPr>
            <a:grpSpLocks/>
          </p:cNvGrpSpPr>
          <p:nvPr/>
        </p:nvGrpSpPr>
        <p:grpSpPr bwMode="auto">
          <a:xfrm rot="5400000">
            <a:off x="5597525" y="2886075"/>
            <a:ext cx="1389063" cy="646113"/>
            <a:chOff x="1776" y="1008"/>
            <a:chExt cx="2256" cy="1008"/>
          </a:xfrm>
        </p:grpSpPr>
        <p:sp>
          <p:nvSpPr>
            <p:cNvPr id="78898" name="Freeform 50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899" name="Freeform 51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00" name="Group 52"/>
          <p:cNvGrpSpPr>
            <a:grpSpLocks/>
          </p:cNvGrpSpPr>
          <p:nvPr/>
        </p:nvGrpSpPr>
        <p:grpSpPr bwMode="auto">
          <a:xfrm rot="5400000">
            <a:off x="5826125" y="2733675"/>
            <a:ext cx="1389063" cy="646113"/>
            <a:chOff x="1776" y="1008"/>
            <a:chExt cx="2256" cy="1008"/>
          </a:xfrm>
        </p:grpSpPr>
        <p:sp>
          <p:nvSpPr>
            <p:cNvPr id="78901" name="Freeform 53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02" name="Freeform 54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03" name="Group 55"/>
          <p:cNvGrpSpPr>
            <a:grpSpLocks/>
          </p:cNvGrpSpPr>
          <p:nvPr/>
        </p:nvGrpSpPr>
        <p:grpSpPr bwMode="auto">
          <a:xfrm rot="5400000">
            <a:off x="6054725" y="2581275"/>
            <a:ext cx="1389063" cy="646113"/>
            <a:chOff x="1776" y="1008"/>
            <a:chExt cx="2256" cy="1008"/>
          </a:xfrm>
        </p:grpSpPr>
        <p:sp>
          <p:nvSpPr>
            <p:cNvPr id="78904" name="Freeform 56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05" name="Freeform 57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06" name="Text Box 58"/>
          <p:cNvSpPr txBox="1">
            <a:spLocks noChangeArrowheads="1"/>
          </p:cNvSpPr>
          <p:nvPr/>
        </p:nvSpPr>
        <p:spPr bwMode="auto">
          <a:xfrm>
            <a:off x="6415088" y="251460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2</a:t>
            </a:r>
            <a:endParaRPr lang="en-US" altLang="en-US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grpSp>
        <p:nvGrpSpPr>
          <p:cNvPr id="78907" name="Group 59"/>
          <p:cNvGrpSpPr>
            <a:grpSpLocks/>
          </p:cNvGrpSpPr>
          <p:nvPr/>
        </p:nvGrpSpPr>
        <p:grpSpPr bwMode="auto">
          <a:xfrm rot="5400000">
            <a:off x="6567488" y="2300288"/>
            <a:ext cx="1389062" cy="646112"/>
            <a:chOff x="1776" y="1008"/>
            <a:chExt cx="2256" cy="1008"/>
          </a:xfrm>
        </p:grpSpPr>
        <p:sp>
          <p:nvSpPr>
            <p:cNvPr id="78908" name="Freeform 60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09" name="Freeform 61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10" name="Group 62"/>
          <p:cNvGrpSpPr>
            <a:grpSpLocks/>
          </p:cNvGrpSpPr>
          <p:nvPr/>
        </p:nvGrpSpPr>
        <p:grpSpPr bwMode="auto">
          <a:xfrm rot="5400000">
            <a:off x="6780213" y="2106613"/>
            <a:ext cx="1389062" cy="646112"/>
            <a:chOff x="1776" y="1008"/>
            <a:chExt cx="2256" cy="1008"/>
          </a:xfrm>
        </p:grpSpPr>
        <p:sp>
          <p:nvSpPr>
            <p:cNvPr id="78911" name="Freeform 63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12" name="Freeform 64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13" name="Group 65"/>
          <p:cNvGrpSpPr>
            <a:grpSpLocks/>
          </p:cNvGrpSpPr>
          <p:nvPr/>
        </p:nvGrpSpPr>
        <p:grpSpPr bwMode="auto">
          <a:xfrm rot="5400000">
            <a:off x="7121525" y="1971675"/>
            <a:ext cx="1389063" cy="646113"/>
            <a:chOff x="1776" y="1008"/>
            <a:chExt cx="2256" cy="1008"/>
          </a:xfrm>
        </p:grpSpPr>
        <p:sp>
          <p:nvSpPr>
            <p:cNvPr id="78914" name="Freeform 66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15" name="Freeform 67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16" name="Group 68"/>
          <p:cNvGrpSpPr>
            <a:grpSpLocks/>
          </p:cNvGrpSpPr>
          <p:nvPr/>
        </p:nvGrpSpPr>
        <p:grpSpPr bwMode="auto">
          <a:xfrm rot="5400000">
            <a:off x="7426326" y="1878012"/>
            <a:ext cx="1389062" cy="646113"/>
            <a:chOff x="1776" y="1008"/>
            <a:chExt cx="2256" cy="1008"/>
          </a:xfrm>
        </p:grpSpPr>
        <p:sp>
          <p:nvSpPr>
            <p:cNvPr id="78917" name="Freeform 69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18" name="Freeform 70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19" name="Text Box 71"/>
          <p:cNvSpPr txBox="1">
            <a:spLocks noChangeArrowheads="1"/>
          </p:cNvSpPr>
          <p:nvPr/>
        </p:nvSpPr>
        <p:spPr bwMode="auto">
          <a:xfrm>
            <a:off x="3683000" y="1519238"/>
            <a:ext cx="3632200" cy="376237"/>
          </a:xfrm>
          <a:prstGeom prst="rect">
            <a:avLst/>
          </a:prstGeom>
          <a:solidFill>
            <a:srgbClr val="D1D1D1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The standard deviation remains constant,</a:t>
            </a:r>
          </a:p>
        </p:txBody>
      </p:sp>
      <p:sp>
        <p:nvSpPr>
          <p:cNvPr id="78920" name="Text Box 72"/>
          <p:cNvSpPr txBox="1">
            <a:spLocks noChangeArrowheads="1"/>
          </p:cNvSpPr>
          <p:nvPr/>
        </p:nvSpPr>
        <p:spPr bwMode="auto">
          <a:xfrm>
            <a:off x="1316038" y="2967038"/>
            <a:ext cx="3111500" cy="376237"/>
          </a:xfrm>
          <a:prstGeom prst="rect">
            <a:avLst/>
          </a:prstGeom>
          <a:solidFill>
            <a:srgbClr val="D1D1D1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but the mean value changes with X</a:t>
            </a:r>
          </a:p>
        </p:txBody>
      </p:sp>
      <p:sp>
        <p:nvSpPr>
          <p:cNvPr id="78921" name="AutoShape 73"/>
          <p:cNvSpPr>
            <a:spLocks noChangeArrowheads="1"/>
          </p:cNvSpPr>
          <p:nvPr/>
        </p:nvSpPr>
        <p:spPr bwMode="auto">
          <a:xfrm>
            <a:off x="4368800" y="2286000"/>
            <a:ext cx="304800" cy="13716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00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  <p:bldP spid="78856" grpId="0" animBg="1"/>
      <p:bldP spid="78857" grpId="0" animBg="1"/>
      <p:bldP spid="78858" grpId="0" animBg="1"/>
      <p:bldP spid="78859" grpId="0" animBg="1"/>
      <p:bldP spid="78863" grpId="0" animBg="1"/>
      <p:bldP spid="78867" grpId="0" animBg="1"/>
      <p:bldP spid="78868" grpId="0" autoUpdateAnimBg="0"/>
      <p:bldP spid="78884" grpId="0" autoUpdateAnimBg="0"/>
      <p:bldP spid="78885" grpId="0" autoUpdateAnimBg="0"/>
      <p:bldP spid="78886" grpId="0" autoUpdateAnimBg="0"/>
      <p:bldP spid="78887" grpId="0" autoUpdateAnimBg="0"/>
      <p:bldP spid="78906" grpId="0" autoUpdateAnimBg="0"/>
      <p:bldP spid="78919" grpId="0" animBg="1" autoUpdateAnimBg="0"/>
      <p:bldP spid="78920" grpId="0" animBg="1" autoUpdateAnimBg="0"/>
      <p:bldP spid="789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Assessing the Model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least squares method will produces a regression line whether or not there are linear relationship between X and 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Consequently, it is important to assess how well the linear model fits the data.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Several methods are used to assess the model. All are based on the sum of squares for errors, SSE.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  Sum of Squares for Errors	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2057400"/>
          </a:xfrm>
        </p:spPr>
        <p:txBody>
          <a:bodyPr/>
          <a:lstStyle/>
          <a:p>
            <a:pPr lvl="1"/>
            <a:r>
              <a:rPr lang="en-US" altLang="en-US"/>
              <a:t>This is the sum of differences between the points and the regression line.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It can serve as a measure of how well the line fits the data.  SSE is defined by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336925" y="3570288"/>
          <a:ext cx="2239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3" imgW="1155700" imgH="431800" progId="Equation.3">
                  <p:embed/>
                </p:oleObj>
              </mc:Choice>
              <mc:Fallback>
                <p:oleObj name="Equation" r:id="rId3" imgW="1155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570288"/>
                        <a:ext cx="2239963" cy="8318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Object 35"/>
          <p:cNvGraphicFramePr>
            <a:graphicFrameLocks noChangeAspect="1"/>
          </p:cNvGraphicFramePr>
          <p:nvPr/>
        </p:nvGraphicFramePr>
        <p:xfrm>
          <a:off x="2667000" y="5105400"/>
          <a:ext cx="3581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5" imgW="1879600" imgH="431800" progId="Equation.3">
                  <p:embed/>
                </p:oleObj>
              </mc:Choice>
              <mc:Fallback>
                <p:oleObj name="Equation" r:id="rId5" imgW="18796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3581400" cy="93027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35003" dir="18671156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609600" y="4495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rgbClr val="2C2CB0"/>
                </a:solidFill>
                <a:latin typeface="Arial Narrow" panose="020B060602020203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2C2CB0"/>
                </a:solidFill>
                <a:latin typeface="Arial Narrow" panose="020B060602020203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2C2CB0"/>
                </a:solidFill>
                <a:latin typeface="Arial Narrow" panose="020B060602020203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9pPr>
          </a:lstStyle>
          <a:p>
            <a:pPr lvl="1"/>
            <a:r>
              <a:rPr lang="en-US" altLang="en-US"/>
              <a:t>A shortcut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685800"/>
          </a:xfrm>
          <a:noFill/>
          <a:ln/>
        </p:spPr>
        <p:txBody>
          <a:bodyPr/>
          <a:lstStyle/>
          <a:p>
            <a:r>
              <a:rPr lang="en-US" altLang="en-US"/>
              <a:t>  Standard Error of Estimate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3276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The mean error is equal to zero.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>
                <a:latin typeface="Symbol" panose="05050102010706020507" pitchFamily="18" charset="2"/>
              </a:rPr>
              <a:t>s</a:t>
            </a:r>
            <a:r>
              <a:rPr lang="en-US" altLang="en-US" baseline="-25000">
                <a:latin typeface="Symbol" panose="05050102010706020507" pitchFamily="18" charset="2"/>
              </a:rPr>
              <a:t>e</a:t>
            </a:r>
            <a:r>
              <a:rPr lang="en-US" altLang="en-US"/>
              <a:t> is small the errors tend to be close to zero (close to the mean error). Then, the model fits the data well.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Therefore, we can, use </a:t>
            </a:r>
            <a:r>
              <a:rPr lang="en-US" altLang="en-US">
                <a:latin typeface="Symbol" panose="05050102010706020507" pitchFamily="18" charset="2"/>
              </a:rPr>
              <a:t>s</a:t>
            </a:r>
            <a:r>
              <a:rPr lang="en-US" altLang="en-US" baseline="-25000">
                <a:latin typeface="Symbol" panose="05050102010706020507" pitchFamily="18" charset="2"/>
              </a:rPr>
              <a:t>e</a:t>
            </a:r>
            <a:r>
              <a:rPr lang="en-US" altLang="en-US"/>
              <a:t> as a measure of the suitability of using a linear model.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estimator of </a:t>
            </a:r>
            <a:r>
              <a:rPr lang="en-US" altLang="en-US">
                <a:latin typeface="Symbol" panose="05050102010706020507" pitchFamily="18" charset="2"/>
              </a:rPr>
              <a:t>s</a:t>
            </a:r>
            <a:r>
              <a:rPr lang="en-US" altLang="en-US" baseline="-25000">
                <a:latin typeface="Symbol" panose="05050102010706020507" pitchFamily="18" charset="2"/>
              </a:rPr>
              <a:t>e</a:t>
            </a:r>
            <a:r>
              <a:rPr lang="en-US" altLang="en-US"/>
              <a:t> is given by s</a:t>
            </a:r>
            <a:r>
              <a:rPr lang="en-US" altLang="en-US" baseline="-25000">
                <a:latin typeface="Symbol" panose="05050102010706020507" pitchFamily="18" charset="2"/>
              </a:rPr>
              <a:t>e</a:t>
            </a:r>
            <a:r>
              <a:rPr lang="en-US" altLang="en-US"/>
              <a:t>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590800" y="4648200"/>
          <a:ext cx="388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1803400" imgH="622300" progId="Equation.3">
                  <p:embed/>
                </p:oleObj>
              </mc:Choice>
              <mc:Fallback>
                <p:oleObj name="Equation" r:id="rId3" imgW="18034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3886200" cy="13716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Chapters 17 to 19, we examine the relationship between interval variables via a mathematical equation.</a:t>
            </a:r>
          </a:p>
          <a:p>
            <a:r>
              <a:rPr lang="en-US" altLang="en-US"/>
              <a:t>The motivation for using the technique:</a:t>
            </a:r>
          </a:p>
          <a:p>
            <a:pPr lvl="1"/>
            <a:r>
              <a:rPr lang="en-US" altLang="en-US"/>
              <a:t>Forecast the value of a dependent variable (Y) from the value of independent variables (X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,…X</a:t>
            </a:r>
            <a:r>
              <a:rPr lang="en-US" altLang="en-US" baseline="-25000"/>
              <a:t>k</a:t>
            </a:r>
            <a:r>
              <a:rPr lang="en-US" altLang="en-US"/>
              <a:t>.).</a:t>
            </a:r>
          </a:p>
          <a:p>
            <a:pPr lvl="1"/>
            <a:r>
              <a:rPr lang="en-US" altLang="en-US"/>
              <a:t>Analyze the specific relationships between the independent variables and the dependent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772400" cy="18478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/>
              <a:t>Example 17.3</a:t>
            </a:r>
          </a:p>
          <a:p>
            <a:pPr lvl="1"/>
            <a:r>
              <a:rPr lang="en-US" altLang="en-US" sz="2400"/>
              <a:t>Calculate the standard error of estimate for Example 17.2, and describe what does it tell you about the model fit?</a:t>
            </a:r>
          </a:p>
          <a:p>
            <a:r>
              <a:rPr lang="en-US" altLang="en-US" sz="2800"/>
              <a:t>Solution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08038" y="2641600"/>
          <a:ext cx="72390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4533840" imgH="1371600" progId="Equation.3">
                  <p:embed/>
                </p:oleObj>
              </mc:Choice>
              <mc:Fallback>
                <p:oleObj name="Equation" r:id="rId3" imgW="453384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641600"/>
                        <a:ext cx="723900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345238" y="2789238"/>
            <a:ext cx="165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Calculated before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6324600" y="3105150"/>
            <a:ext cx="5334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6629400" y="3086100"/>
            <a:ext cx="9144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4572000" y="4724400"/>
            <a:ext cx="4265613" cy="1562100"/>
            <a:chOff x="3015" y="3264"/>
            <a:chExt cx="3116" cy="984"/>
          </a:xfrm>
        </p:grpSpPr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3015" y="3264"/>
              <a:ext cx="3116" cy="984"/>
            </a:xfrm>
            <a:prstGeom prst="rect">
              <a:avLst/>
            </a:prstGeom>
            <a:solidFill>
              <a:srgbClr val="D1D1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2400">
                  <a:solidFill>
                    <a:schemeClr val="tx1"/>
                  </a:solidFill>
                </a:rPr>
                <a:t>It is hard to assess the model based </a:t>
              </a:r>
            </a:p>
            <a:p>
              <a:pPr algn="l"/>
              <a:r>
                <a:rPr lang="en-US" altLang="en-US" sz="2400">
                  <a:solidFill>
                    <a:schemeClr val="tx1"/>
                  </a:solidFill>
                </a:rPr>
                <a:t>on s</a:t>
              </a:r>
              <a:r>
                <a:rPr lang="en-US" altLang="en-US" sz="2400" baseline="-25000">
                  <a:solidFill>
                    <a:schemeClr val="tx1"/>
                  </a:solidFill>
                  <a:latin typeface="Symbol" panose="05050102010706020507" pitchFamily="18" charset="2"/>
                </a:rPr>
                <a:t>e</a:t>
              </a:r>
              <a:r>
                <a:rPr lang="en-US" altLang="en-US" sz="2400" baseline="-25000">
                  <a:solidFill>
                    <a:schemeClr val="tx1"/>
                  </a:solidFill>
                </a:rPr>
                <a:t> </a:t>
              </a:r>
              <a:r>
                <a:rPr lang="en-US" altLang="en-US" sz="2400">
                  <a:solidFill>
                    <a:schemeClr val="tx1"/>
                  </a:solidFill>
                </a:rPr>
                <a:t>even when compared with the </a:t>
              </a:r>
            </a:p>
            <a:p>
              <a:pPr algn="l"/>
              <a:r>
                <a:rPr lang="en-US" altLang="en-US" sz="2400">
                  <a:solidFill>
                    <a:schemeClr val="tx1"/>
                  </a:solidFill>
                </a:rPr>
                <a:t>mean value of Y.  </a:t>
              </a:r>
            </a:p>
            <a:p>
              <a:pPr algn="l"/>
              <a:endParaRPr lang="en-US" altLang="en-US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3636" y="3983"/>
            <a:ext cx="146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Equation" r:id="rId5" imgW="1066680" imgH="190440" progId="Equation.3">
                    <p:embed/>
                  </p:oleObj>
                </mc:Choice>
                <mc:Fallback>
                  <p:oleObj name="Equation" r:id="rId5" imgW="106668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3983"/>
                          <a:ext cx="1468" cy="262"/>
                        </a:xfrm>
                        <a:prstGeom prst="rect">
                          <a:avLst/>
                        </a:prstGeom>
                        <a:solidFill>
                          <a:srgbClr val="D1D1D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6" name="Rectangle 330"/>
          <p:cNvSpPr>
            <a:spLocks noChangeArrowheads="1"/>
          </p:cNvSpPr>
          <p:nvPr/>
        </p:nvSpPr>
        <p:spPr bwMode="auto">
          <a:xfrm>
            <a:off x="1371600" y="2590800"/>
            <a:ext cx="67056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99" name="Group 323"/>
          <p:cNvGrpSpPr>
            <a:grpSpLocks/>
          </p:cNvGrpSpPr>
          <p:nvPr/>
        </p:nvGrpSpPr>
        <p:grpSpPr bwMode="auto">
          <a:xfrm>
            <a:off x="3365500" y="3048000"/>
            <a:ext cx="1968500" cy="1570038"/>
            <a:chOff x="2898" y="624"/>
            <a:chExt cx="1240" cy="989"/>
          </a:xfrm>
        </p:grpSpPr>
        <p:grpSp>
          <p:nvGrpSpPr>
            <p:cNvPr id="24692" name="Group 116"/>
            <p:cNvGrpSpPr>
              <a:grpSpLocks/>
            </p:cNvGrpSpPr>
            <p:nvPr/>
          </p:nvGrpSpPr>
          <p:grpSpPr bwMode="auto">
            <a:xfrm rot="1305360">
              <a:off x="2928" y="624"/>
              <a:ext cx="1210" cy="989"/>
              <a:chOff x="1296" y="1872"/>
              <a:chExt cx="1210" cy="989"/>
            </a:xfrm>
          </p:grpSpPr>
          <p:sp>
            <p:nvSpPr>
              <p:cNvPr id="24693" name="Line 117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94" name="Group 118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69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 b="1">
                      <a:solidFill>
                        <a:schemeClr val="accent2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696" name="Group 120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697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 b="1">
                        <a:solidFill>
                          <a:schemeClr val="accent2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grpSp>
                <p:nvGrpSpPr>
                  <p:cNvPr id="24698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699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0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1" name="Text Box 1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2" name="Text Box 1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3" name="Text Box 1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4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5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6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07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 b="1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893" name="Freeform 317"/>
            <p:cNvSpPr>
              <a:spLocks/>
            </p:cNvSpPr>
            <p:nvPr/>
          </p:nvSpPr>
          <p:spPr bwMode="auto">
            <a:xfrm>
              <a:off x="2898" y="1105"/>
              <a:ext cx="864" cy="102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02" name="Group 326"/>
          <p:cNvGrpSpPr>
            <a:grpSpLocks/>
          </p:cNvGrpSpPr>
          <p:nvPr/>
        </p:nvGrpSpPr>
        <p:grpSpPr bwMode="auto">
          <a:xfrm>
            <a:off x="2422525" y="2697163"/>
            <a:ext cx="1920875" cy="1570037"/>
            <a:chOff x="672" y="2976"/>
            <a:chExt cx="1210" cy="989"/>
          </a:xfrm>
        </p:grpSpPr>
        <p:grpSp>
          <p:nvGrpSpPr>
            <p:cNvPr id="24628" name="Group 52"/>
            <p:cNvGrpSpPr>
              <a:grpSpLocks/>
            </p:cNvGrpSpPr>
            <p:nvPr/>
          </p:nvGrpSpPr>
          <p:grpSpPr bwMode="auto">
            <a:xfrm rot="266543">
              <a:off x="672" y="2976"/>
              <a:ext cx="1210" cy="989"/>
              <a:chOff x="1296" y="1872"/>
              <a:chExt cx="1210" cy="989"/>
            </a:xfrm>
          </p:grpSpPr>
          <p:sp>
            <p:nvSpPr>
              <p:cNvPr id="24629" name="Line 53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30" name="Group 54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6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632" name="Group 56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63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grpSp>
                <p:nvGrpSpPr>
                  <p:cNvPr id="2463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635" name="Text Box 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36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37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38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39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40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41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42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43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901" name="Freeform 325"/>
            <p:cNvSpPr>
              <a:spLocks/>
            </p:cNvSpPr>
            <p:nvPr/>
          </p:nvSpPr>
          <p:spPr bwMode="auto">
            <a:xfrm>
              <a:off x="715" y="3370"/>
              <a:ext cx="864" cy="388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  Testing the Slope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914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When no linear relationship exists between two variables, the regression line should be horizontal.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971800" y="3657600"/>
            <a:ext cx="320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  <a:latin typeface="Wingdings" panose="05000000000000000000" pitchFamily="2" charset="2"/>
              </a:rPr>
              <a:t>q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2286000" y="3276600"/>
            <a:ext cx="320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  <a:latin typeface="Wingdings" panose="05000000000000000000" pitchFamily="2" charset="2"/>
              </a:rPr>
              <a:t>q</a:t>
            </a:r>
          </a:p>
        </p:txBody>
      </p:sp>
      <p:grpSp>
        <p:nvGrpSpPr>
          <p:cNvPr id="24620" name="Group 44"/>
          <p:cNvGrpSpPr>
            <a:grpSpLocks/>
          </p:cNvGrpSpPr>
          <p:nvPr/>
        </p:nvGrpSpPr>
        <p:grpSpPr bwMode="auto">
          <a:xfrm>
            <a:off x="5181600" y="2895600"/>
            <a:ext cx="2819400" cy="1676400"/>
            <a:chOff x="1008" y="2304"/>
            <a:chExt cx="1776" cy="1056"/>
          </a:xfrm>
        </p:grpSpPr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1008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1008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20" name="Group 244"/>
          <p:cNvGrpSpPr>
            <a:grpSpLocks/>
          </p:cNvGrpSpPr>
          <p:nvPr/>
        </p:nvGrpSpPr>
        <p:grpSpPr bwMode="auto">
          <a:xfrm rot="1648336">
            <a:off x="3352800" y="3124200"/>
            <a:ext cx="1920875" cy="1570038"/>
            <a:chOff x="1296" y="1872"/>
            <a:chExt cx="1210" cy="989"/>
          </a:xfrm>
        </p:grpSpPr>
        <p:sp>
          <p:nvSpPr>
            <p:cNvPr id="24821" name="Line 245"/>
            <p:cNvSpPr>
              <a:spLocks noChangeShapeType="1"/>
            </p:cNvSpPr>
            <p:nvPr/>
          </p:nvSpPr>
          <p:spPr bwMode="auto">
            <a:xfrm flipV="1">
              <a:off x="1344" y="2112"/>
              <a:ext cx="1104" cy="57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22" name="Group 246"/>
            <p:cNvGrpSpPr>
              <a:grpSpLocks/>
            </p:cNvGrpSpPr>
            <p:nvPr/>
          </p:nvGrpSpPr>
          <p:grpSpPr bwMode="auto">
            <a:xfrm>
              <a:off x="1296" y="1872"/>
              <a:ext cx="1210" cy="989"/>
              <a:chOff x="1296" y="1872"/>
              <a:chExt cx="1210" cy="989"/>
            </a:xfrm>
          </p:grpSpPr>
          <p:sp>
            <p:nvSpPr>
              <p:cNvPr id="24823" name="Text Box 247"/>
              <p:cNvSpPr txBox="1">
                <a:spLocks noChangeArrowheads="1"/>
              </p:cNvSpPr>
              <p:nvPr/>
            </p:nvSpPr>
            <p:spPr bwMode="auto">
              <a:xfrm>
                <a:off x="1632" y="249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200">
                    <a:solidFill>
                      <a:schemeClr val="tx1"/>
                    </a:solidFill>
                    <a:latin typeface="Wingdings" panose="05000000000000000000" pitchFamily="2" charset="2"/>
                  </a:rPr>
                  <a:t>q</a:t>
                </a:r>
              </a:p>
            </p:txBody>
          </p:sp>
          <p:grpSp>
            <p:nvGrpSpPr>
              <p:cNvPr id="24824" name="Group 248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825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1488" y="225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826" name="Group 250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827" name="Text Box 2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3" y="2410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28" name="Text 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6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29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11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30" name="Text Box 2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304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31" name="Text Box 2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3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49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33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87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3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35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01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</p:grpSp>
          </p:grpSp>
        </p:grpSp>
      </p:grpSp>
      <p:grpSp>
        <p:nvGrpSpPr>
          <p:cNvPr id="24836" name="Group 260"/>
          <p:cNvGrpSpPr>
            <a:grpSpLocks/>
          </p:cNvGrpSpPr>
          <p:nvPr/>
        </p:nvGrpSpPr>
        <p:grpSpPr bwMode="auto">
          <a:xfrm rot="1648336">
            <a:off x="4937125" y="3124200"/>
            <a:ext cx="1920875" cy="1570038"/>
            <a:chOff x="1296" y="1872"/>
            <a:chExt cx="1210" cy="989"/>
          </a:xfrm>
        </p:grpSpPr>
        <p:sp>
          <p:nvSpPr>
            <p:cNvPr id="24837" name="Line 261"/>
            <p:cNvSpPr>
              <a:spLocks noChangeShapeType="1"/>
            </p:cNvSpPr>
            <p:nvPr/>
          </p:nvSpPr>
          <p:spPr bwMode="auto">
            <a:xfrm flipV="1">
              <a:off x="1344" y="2112"/>
              <a:ext cx="1104" cy="57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38" name="Group 262"/>
            <p:cNvGrpSpPr>
              <a:grpSpLocks/>
            </p:cNvGrpSpPr>
            <p:nvPr/>
          </p:nvGrpSpPr>
          <p:grpSpPr bwMode="auto">
            <a:xfrm>
              <a:off x="1296" y="1872"/>
              <a:ext cx="1210" cy="989"/>
              <a:chOff x="1296" y="1872"/>
              <a:chExt cx="1210" cy="989"/>
            </a:xfrm>
          </p:grpSpPr>
          <p:sp>
            <p:nvSpPr>
              <p:cNvPr id="24839" name="Text Box 263"/>
              <p:cNvSpPr txBox="1">
                <a:spLocks noChangeArrowheads="1"/>
              </p:cNvSpPr>
              <p:nvPr/>
            </p:nvSpPr>
            <p:spPr bwMode="auto">
              <a:xfrm>
                <a:off x="1632" y="249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200">
                    <a:solidFill>
                      <a:schemeClr val="tx1"/>
                    </a:solidFill>
                    <a:latin typeface="Wingdings" panose="05000000000000000000" pitchFamily="2" charset="2"/>
                  </a:rPr>
                  <a:t>q</a:t>
                </a:r>
              </a:p>
            </p:txBody>
          </p:sp>
          <p:grpSp>
            <p:nvGrpSpPr>
              <p:cNvPr id="24840" name="Group 264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8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488" y="225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842" name="Group 266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843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3" y="2410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44" name="Text Box 2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6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45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11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46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304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47" name="Text Box 2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48" name="Text Box 2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49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49" name="Text Box 2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87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50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51" name="Text Box 2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01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</p:grpSp>
          </p:grpSp>
        </p:grpSp>
      </p:grpSp>
      <p:grpSp>
        <p:nvGrpSpPr>
          <p:cNvPr id="24852" name="Group 276"/>
          <p:cNvGrpSpPr>
            <a:grpSpLocks/>
          </p:cNvGrpSpPr>
          <p:nvPr/>
        </p:nvGrpSpPr>
        <p:grpSpPr bwMode="auto">
          <a:xfrm rot="1648336">
            <a:off x="5181600" y="3124200"/>
            <a:ext cx="1920875" cy="1570038"/>
            <a:chOff x="1296" y="1872"/>
            <a:chExt cx="1210" cy="989"/>
          </a:xfrm>
        </p:grpSpPr>
        <p:sp>
          <p:nvSpPr>
            <p:cNvPr id="24853" name="Line 277"/>
            <p:cNvSpPr>
              <a:spLocks noChangeShapeType="1"/>
            </p:cNvSpPr>
            <p:nvPr/>
          </p:nvSpPr>
          <p:spPr bwMode="auto">
            <a:xfrm flipV="1">
              <a:off x="1344" y="2112"/>
              <a:ext cx="1104" cy="57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54" name="Group 278"/>
            <p:cNvGrpSpPr>
              <a:grpSpLocks/>
            </p:cNvGrpSpPr>
            <p:nvPr/>
          </p:nvGrpSpPr>
          <p:grpSpPr bwMode="auto">
            <a:xfrm>
              <a:off x="1296" y="1872"/>
              <a:ext cx="1210" cy="989"/>
              <a:chOff x="1296" y="1872"/>
              <a:chExt cx="1210" cy="989"/>
            </a:xfrm>
          </p:grpSpPr>
          <p:sp>
            <p:nvSpPr>
              <p:cNvPr id="24855" name="Text Box 279"/>
              <p:cNvSpPr txBox="1">
                <a:spLocks noChangeArrowheads="1"/>
              </p:cNvSpPr>
              <p:nvPr/>
            </p:nvSpPr>
            <p:spPr bwMode="auto">
              <a:xfrm>
                <a:off x="1632" y="249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200">
                    <a:solidFill>
                      <a:schemeClr val="tx1"/>
                    </a:solidFill>
                    <a:latin typeface="Wingdings" panose="05000000000000000000" pitchFamily="2" charset="2"/>
                  </a:rPr>
                  <a:t>q</a:t>
                </a:r>
              </a:p>
            </p:txBody>
          </p:sp>
          <p:grpSp>
            <p:nvGrpSpPr>
              <p:cNvPr id="24856" name="Group 280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8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488" y="225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858" name="Group 282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859" name="Text Box 2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3" y="2410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0" name="Text Box 2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6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1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11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2" name="Text Box 2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304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3" name="Text Box 2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4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49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5" name="Text Box 2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87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6" name="Text Box 2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67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01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</p:grpSp>
          </p:grpSp>
        </p:grpSp>
      </p:grpSp>
      <p:grpSp>
        <p:nvGrpSpPr>
          <p:cNvPr id="24868" name="Group 292"/>
          <p:cNvGrpSpPr>
            <a:grpSpLocks/>
          </p:cNvGrpSpPr>
          <p:nvPr/>
        </p:nvGrpSpPr>
        <p:grpSpPr bwMode="auto">
          <a:xfrm rot="1648336">
            <a:off x="5470525" y="3135313"/>
            <a:ext cx="1920875" cy="1570037"/>
            <a:chOff x="1296" y="1872"/>
            <a:chExt cx="1210" cy="989"/>
          </a:xfrm>
        </p:grpSpPr>
        <p:sp>
          <p:nvSpPr>
            <p:cNvPr id="24869" name="Line 293"/>
            <p:cNvSpPr>
              <a:spLocks noChangeShapeType="1"/>
            </p:cNvSpPr>
            <p:nvPr/>
          </p:nvSpPr>
          <p:spPr bwMode="auto">
            <a:xfrm flipV="1">
              <a:off x="1344" y="2112"/>
              <a:ext cx="1104" cy="57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70" name="Group 294"/>
            <p:cNvGrpSpPr>
              <a:grpSpLocks/>
            </p:cNvGrpSpPr>
            <p:nvPr/>
          </p:nvGrpSpPr>
          <p:grpSpPr bwMode="auto">
            <a:xfrm>
              <a:off x="1296" y="1872"/>
              <a:ext cx="1210" cy="989"/>
              <a:chOff x="1296" y="1872"/>
              <a:chExt cx="1210" cy="989"/>
            </a:xfrm>
          </p:grpSpPr>
          <p:sp>
            <p:nvSpPr>
              <p:cNvPr id="24871" name="Text Box 295"/>
              <p:cNvSpPr txBox="1">
                <a:spLocks noChangeArrowheads="1"/>
              </p:cNvSpPr>
              <p:nvPr/>
            </p:nvSpPr>
            <p:spPr bwMode="auto">
              <a:xfrm>
                <a:off x="1632" y="249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200">
                    <a:solidFill>
                      <a:schemeClr val="tx1"/>
                    </a:solidFill>
                    <a:latin typeface="Wingdings" panose="05000000000000000000" pitchFamily="2" charset="2"/>
                  </a:rPr>
                  <a:t>q</a:t>
                </a:r>
              </a:p>
            </p:txBody>
          </p:sp>
          <p:grpSp>
            <p:nvGrpSpPr>
              <p:cNvPr id="24872" name="Group 296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8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488" y="225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874" name="Group 298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875" name="Text Box 2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3" y="2410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76" name="Text Box 3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6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77" name="Text Box 3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11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78" name="Text Box 3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304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79" name="Text Box 3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80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49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81" name="Text Box 3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87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82" name="Text Box 3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sp>
                <p:nvSpPr>
                  <p:cNvPr id="24883" name="Text Box 3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01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</p:grpSp>
          </p:grpSp>
        </p:grpSp>
      </p:grp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828800" y="2895600"/>
            <a:ext cx="2819400" cy="1676400"/>
            <a:chOff x="1008" y="2304"/>
            <a:chExt cx="1776" cy="1056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1008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1008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95" name="Group 319"/>
          <p:cNvGrpSpPr>
            <a:grpSpLocks/>
          </p:cNvGrpSpPr>
          <p:nvPr/>
        </p:nvGrpSpPr>
        <p:grpSpPr bwMode="auto">
          <a:xfrm>
            <a:off x="2133600" y="2697163"/>
            <a:ext cx="1920875" cy="1570037"/>
            <a:chOff x="2304" y="240"/>
            <a:chExt cx="1210" cy="989"/>
          </a:xfrm>
        </p:grpSpPr>
        <p:grpSp>
          <p:nvGrpSpPr>
            <p:cNvPr id="24627" name="Group 51"/>
            <p:cNvGrpSpPr>
              <a:grpSpLocks/>
            </p:cNvGrpSpPr>
            <p:nvPr/>
          </p:nvGrpSpPr>
          <p:grpSpPr bwMode="auto">
            <a:xfrm>
              <a:off x="2304" y="240"/>
              <a:ext cx="1210" cy="989"/>
              <a:chOff x="1296" y="1872"/>
              <a:chExt cx="1210" cy="989"/>
            </a:xfrm>
          </p:grpSpPr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26" name="Group 50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6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625" name="Group 49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60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grpSp>
                <p:nvGrpSpPr>
                  <p:cNvPr id="2462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60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19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890" name="Freeform 314"/>
            <p:cNvSpPr>
              <a:spLocks/>
            </p:cNvSpPr>
            <p:nvPr/>
          </p:nvSpPr>
          <p:spPr bwMode="auto">
            <a:xfrm>
              <a:off x="2400" y="591"/>
              <a:ext cx="864" cy="454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97" name="Group 321"/>
          <p:cNvGrpSpPr>
            <a:grpSpLocks/>
          </p:cNvGrpSpPr>
          <p:nvPr/>
        </p:nvGrpSpPr>
        <p:grpSpPr bwMode="auto">
          <a:xfrm>
            <a:off x="2682875" y="2773363"/>
            <a:ext cx="1920875" cy="1570037"/>
            <a:chOff x="2304" y="0"/>
            <a:chExt cx="1210" cy="989"/>
          </a:xfrm>
        </p:grpSpPr>
        <p:grpSp>
          <p:nvGrpSpPr>
            <p:cNvPr id="24660" name="Group 84"/>
            <p:cNvGrpSpPr>
              <a:grpSpLocks/>
            </p:cNvGrpSpPr>
            <p:nvPr/>
          </p:nvGrpSpPr>
          <p:grpSpPr bwMode="auto">
            <a:xfrm rot="433026">
              <a:off x="2304" y="0"/>
              <a:ext cx="1210" cy="989"/>
              <a:chOff x="1296" y="1872"/>
              <a:chExt cx="1210" cy="989"/>
            </a:xfrm>
          </p:grpSpPr>
          <p:sp>
            <p:nvSpPr>
              <p:cNvPr id="24661" name="Line 85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62" name="Group 86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66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664" name="Group 88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665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grpSp>
                <p:nvGrpSpPr>
                  <p:cNvPr id="24666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667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68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69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70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71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72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73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74" name="Text Box 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75" name="Text Box 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891" name="Freeform 315"/>
            <p:cNvSpPr>
              <a:spLocks/>
            </p:cNvSpPr>
            <p:nvPr/>
          </p:nvSpPr>
          <p:spPr bwMode="auto">
            <a:xfrm>
              <a:off x="2329" y="417"/>
              <a:ext cx="864" cy="324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98" name="Group 322"/>
          <p:cNvGrpSpPr>
            <a:grpSpLocks/>
          </p:cNvGrpSpPr>
          <p:nvPr/>
        </p:nvGrpSpPr>
        <p:grpSpPr bwMode="auto">
          <a:xfrm>
            <a:off x="2971800" y="2895600"/>
            <a:ext cx="1920875" cy="1570038"/>
            <a:chOff x="3696" y="0"/>
            <a:chExt cx="1210" cy="989"/>
          </a:xfrm>
        </p:grpSpPr>
        <p:grpSp>
          <p:nvGrpSpPr>
            <p:cNvPr id="24676" name="Group 100"/>
            <p:cNvGrpSpPr>
              <a:grpSpLocks/>
            </p:cNvGrpSpPr>
            <p:nvPr/>
          </p:nvGrpSpPr>
          <p:grpSpPr bwMode="auto">
            <a:xfrm rot="898629">
              <a:off x="3696" y="0"/>
              <a:ext cx="1210" cy="989"/>
              <a:chOff x="1296" y="1872"/>
              <a:chExt cx="1210" cy="989"/>
            </a:xfrm>
          </p:grpSpPr>
          <p:sp>
            <p:nvSpPr>
              <p:cNvPr id="24677" name="Line 10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78" name="Group 102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6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680" name="Group 104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681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grpSp>
                <p:nvGrpSpPr>
                  <p:cNvPr id="24682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683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84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85" name="Text Box 1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86" name="Text Box 1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87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88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89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90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691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892" name="Freeform 316"/>
            <p:cNvSpPr>
              <a:spLocks/>
            </p:cNvSpPr>
            <p:nvPr/>
          </p:nvSpPr>
          <p:spPr bwMode="auto">
            <a:xfrm>
              <a:off x="3696" y="457"/>
              <a:ext cx="864" cy="215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00" name="Group 324"/>
          <p:cNvGrpSpPr>
            <a:grpSpLocks/>
          </p:cNvGrpSpPr>
          <p:nvPr/>
        </p:nvGrpSpPr>
        <p:grpSpPr bwMode="auto">
          <a:xfrm>
            <a:off x="4648200" y="3078163"/>
            <a:ext cx="1971675" cy="1570037"/>
            <a:chOff x="2656" y="3120"/>
            <a:chExt cx="1242" cy="989"/>
          </a:xfrm>
        </p:grpSpPr>
        <p:grpSp>
          <p:nvGrpSpPr>
            <p:cNvPr id="24708" name="Group 132"/>
            <p:cNvGrpSpPr>
              <a:grpSpLocks/>
            </p:cNvGrpSpPr>
            <p:nvPr/>
          </p:nvGrpSpPr>
          <p:grpSpPr bwMode="auto">
            <a:xfrm rot="1521774">
              <a:off x="2688" y="3120"/>
              <a:ext cx="1210" cy="989"/>
              <a:chOff x="1296" y="1872"/>
              <a:chExt cx="1210" cy="989"/>
            </a:xfrm>
          </p:grpSpPr>
          <p:sp>
            <p:nvSpPr>
              <p:cNvPr id="24709" name="Line 133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10" name="Group 134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7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en-US" sz="1200">
                      <a:solidFill>
                        <a:schemeClr val="tx1"/>
                      </a:solidFill>
                      <a:latin typeface="Wingdings" panose="05000000000000000000" pitchFamily="2" charset="2"/>
                    </a:rPr>
                    <a:t>q</a:t>
                  </a:r>
                </a:p>
              </p:txBody>
            </p:sp>
            <p:grpSp>
              <p:nvGrpSpPr>
                <p:cNvPr id="24712" name="Group 136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713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en-US" sz="1200">
                        <a:solidFill>
                          <a:schemeClr val="tx1"/>
                        </a:solidFill>
                        <a:latin typeface="Wingdings" panose="05000000000000000000" pitchFamily="2" charset="2"/>
                      </a:rPr>
                      <a:t>q</a:t>
                    </a:r>
                  </a:p>
                </p:txBody>
              </p:sp>
              <p:grpSp>
                <p:nvGrpSpPr>
                  <p:cNvPr id="2471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715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16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17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18" name="Text Box 1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19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20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21" name="Text Box 1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22" name="Text Box 1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  <p:sp>
                  <p:nvSpPr>
                    <p:cNvPr id="24723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894" name="Freeform 318"/>
            <p:cNvSpPr>
              <a:spLocks/>
            </p:cNvSpPr>
            <p:nvPr/>
          </p:nvSpPr>
          <p:spPr bwMode="auto">
            <a:xfrm>
              <a:off x="2656" y="3617"/>
              <a:ext cx="864" cy="47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03" name="Text Box 327"/>
          <p:cNvSpPr txBox="1">
            <a:spLocks noChangeArrowheads="1"/>
          </p:cNvSpPr>
          <p:nvPr/>
        </p:nvSpPr>
        <p:spPr bwMode="auto">
          <a:xfrm>
            <a:off x="2141538" y="4921250"/>
            <a:ext cx="218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Different inputs (X) yield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different outputs (Y).</a:t>
            </a:r>
          </a:p>
        </p:txBody>
      </p:sp>
      <p:sp>
        <p:nvSpPr>
          <p:cNvPr id="24905" name="Text Box 329"/>
          <p:cNvSpPr txBox="1">
            <a:spLocks noChangeArrowheads="1"/>
          </p:cNvSpPr>
          <p:nvPr/>
        </p:nvSpPr>
        <p:spPr bwMode="auto">
          <a:xfrm>
            <a:off x="5410200" y="4665663"/>
            <a:ext cx="2184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No linear relationship.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Different inputs (X) yield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the same output (Y).</a:t>
            </a:r>
          </a:p>
        </p:txBody>
      </p:sp>
      <p:sp>
        <p:nvSpPr>
          <p:cNvPr id="24907" name="Text Box 331"/>
          <p:cNvSpPr txBox="1">
            <a:spLocks noChangeArrowheads="1"/>
          </p:cNvSpPr>
          <p:nvPr/>
        </p:nvSpPr>
        <p:spPr bwMode="auto">
          <a:xfrm>
            <a:off x="2073275" y="5572125"/>
            <a:ext cx="2652713" cy="376238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The slope is not equal to zero</a:t>
            </a:r>
          </a:p>
        </p:txBody>
      </p:sp>
      <p:sp>
        <p:nvSpPr>
          <p:cNvPr id="24908" name="Text Box 332"/>
          <p:cNvSpPr txBox="1">
            <a:spLocks noChangeArrowheads="1"/>
          </p:cNvSpPr>
          <p:nvPr/>
        </p:nvSpPr>
        <p:spPr bwMode="auto">
          <a:xfrm>
            <a:off x="5359400" y="5572125"/>
            <a:ext cx="2339975" cy="376238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The slope is equal to zero</a:t>
            </a:r>
          </a:p>
        </p:txBody>
      </p:sp>
      <p:sp>
        <p:nvSpPr>
          <p:cNvPr id="24909" name="Text Box 333"/>
          <p:cNvSpPr txBox="1">
            <a:spLocks noChangeArrowheads="1"/>
          </p:cNvSpPr>
          <p:nvPr/>
        </p:nvSpPr>
        <p:spPr bwMode="auto">
          <a:xfrm>
            <a:off x="2133600" y="4648200"/>
            <a:ext cx="191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Linear relationship.</a:t>
            </a:r>
          </a:p>
        </p:txBody>
      </p:sp>
      <p:sp>
        <p:nvSpPr>
          <p:cNvPr id="24914" name="Text Box 338"/>
          <p:cNvSpPr txBox="1">
            <a:spLocks noChangeArrowheads="1"/>
          </p:cNvSpPr>
          <p:nvPr/>
        </p:nvSpPr>
        <p:spPr bwMode="auto">
          <a:xfrm>
            <a:off x="2133600" y="4648200"/>
            <a:ext cx="191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Linear relationship.</a:t>
            </a:r>
          </a:p>
        </p:txBody>
      </p:sp>
      <p:sp>
        <p:nvSpPr>
          <p:cNvPr id="24915" name="Text Box 339"/>
          <p:cNvSpPr txBox="1">
            <a:spLocks noChangeArrowheads="1"/>
          </p:cNvSpPr>
          <p:nvPr/>
        </p:nvSpPr>
        <p:spPr bwMode="auto">
          <a:xfrm>
            <a:off x="2133600" y="4648200"/>
            <a:ext cx="191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Linear relationship.</a:t>
            </a:r>
          </a:p>
        </p:txBody>
      </p:sp>
      <p:sp>
        <p:nvSpPr>
          <p:cNvPr id="24916" name="Text Box 340"/>
          <p:cNvSpPr txBox="1">
            <a:spLocks noChangeArrowheads="1"/>
          </p:cNvSpPr>
          <p:nvPr/>
        </p:nvSpPr>
        <p:spPr bwMode="auto">
          <a:xfrm>
            <a:off x="2133600" y="4648200"/>
            <a:ext cx="191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Linear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4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2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05" grpId="0" autoUpdateAnimBg="0"/>
      <p:bldP spid="24908" grpId="0" animBg="1" autoUpdateAnimBg="0"/>
      <p:bldP spid="24909" grpId="0" autoUpdateAnimBg="0"/>
      <p:bldP spid="24914" grpId="0" autoUpdateAnimBg="0"/>
      <p:bldP spid="24915" grpId="0" autoUpdateAnimBg="0"/>
      <p:bldP spid="249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can draw inference about </a:t>
            </a: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 baseline="-25000"/>
              <a:t>1 </a:t>
            </a:r>
            <a:r>
              <a:rPr lang="en-US" altLang="en-US"/>
              <a:t>from b</a:t>
            </a:r>
            <a:r>
              <a:rPr lang="en-US" altLang="en-US" baseline="-25000"/>
              <a:t>1 </a:t>
            </a:r>
            <a:r>
              <a:rPr lang="en-US" altLang="en-US"/>
              <a:t>by testing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: </a:t>
            </a: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 baseline="-25000"/>
              <a:t>1</a:t>
            </a:r>
            <a:r>
              <a:rPr lang="en-US" altLang="en-US"/>
              <a:t> =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H</a:t>
            </a:r>
            <a:r>
              <a:rPr lang="en-US" altLang="en-US" baseline="-25000"/>
              <a:t>1</a:t>
            </a:r>
            <a:r>
              <a:rPr lang="en-US" altLang="en-US"/>
              <a:t>: </a:t>
            </a: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 baseline="-25000"/>
              <a:t>1 </a:t>
            </a:r>
            <a:r>
              <a:rPr lang="en-US" altLang="en-US">
                <a:latin typeface="Symbol" panose="05050102010706020507" pitchFamily="18" charset="2"/>
              </a:rPr>
              <a:t>¹</a:t>
            </a:r>
            <a:r>
              <a:rPr lang="en-US" altLang="en-US"/>
              <a:t> 0 (or &lt; 0,or &gt; 0)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test statistic is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If the error variable is normally distributed, the statistic has Student t distribution with d.f. = n-2.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343150" y="3124200"/>
          <a:ext cx="17367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647700" imgH="419100" progId="Equation.3">
                  <p:embed/>
                </p:oleObj>
              </mc:Choice>
              <mc:Fallback>
                <p:oleObj name="Equation" r:id="rId3" imgW="647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124200"/>
                        <a:ext cx="1736725" cy="11239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1393825" y="3962400"/>
            <a:ext cx="2222500" cy="747713"/>
            <a:chOff x="770" y="2736"/>
            <a:chExt cx="1400" cy="471"/>
          </a:xfrm>
        </p:grpSpPr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770" y="2976"/>
              <a:ext cx="1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The standard error of b</a:t>
              </a:r>
              <a:r>
                <a:rPr lang="en-US" altLang="en-US" baseline="-25000">
                  <a:solidFill>
                    <a:schemeClr val="tx1"/>
                  </a:solidFill>
                </a:rPr>
                <a:t>1</a:t>
              </a:r>
              <a:r>
                <a:rPr lang="en-US" altLang="en-US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V="1">
              <a:off x="1776" y="2736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800600" y="3124200"/>
          <a:ext cx="27320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5" imgW="1028700" imgH="444500" progId="Equation.3">
                  <p:embed/>
                </p:oleObj>
              </mc:Choice>
              <mc:Fallback>
                <p:oleObj name="Equation" r:id="rId5" imgW="10287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24200"/>
                        <a:ext cx="2732088" cy="11811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152900" y="3384550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/>
              <a:t>Example 17.4</a:t>
            </a:r>
          </a:p>
          <a:p>
            <a:pPr lvl="1"/>
            <a:r>
              <a:rPr lang="en-US" altLang="en-US"/>
              <a:t>Test to determine whether there is enough evidence to infer that there is a linear relationship between the car auction price and the odometer reading for all three-year-old Tauruses, in Example 17.2. </a:t>
            </a:r>
            <a:br>
              <a:rPr lang="en-US" altLang="en-US"/>
            </a:br>
            <a:r>
              <a:rPr lang="en-US" altLang="en-US"/>
              <a:t>Use </a:t>
            </a:r>
            <a:r>
              <a:rPr lang="en-US" altLang="en-US">
                <a:latin typeface="Symbol" panose="05050102010706020507" pitchFamily="18" charset="2"/>
              </a:rPr>
              <a:t>a</a:t>
            </a:r>
            <a:r>
              <a:rPr lang="en-US" altLang="en-US"/>
              <a:t> = 5%.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Solving by hand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To compute “t” we need the values of b</a:t>
            </a:r>
            <a:r>
              <a:rPr lang="en-US" altLang="en-US" sz="2400" baseline="-25000"/>
              <a:t>1</a:t>
            </a:r>
            <a:r>
              <a:rPr lang="en-US" altLang="en-US" sz="2400"/>
              <a:t> and s</a:t>
            </a:r>
            <a:r>
              <a:rPr lang="en-US" altLang="en-US" sz="2400" baseline="-25000"/>
              <a:t>b1</a:t>
            </a:r>
            <a:r>
              <a:rPr lang="en-US" altLang="en-US" sz="2400"/>
              <a:t>.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rejection region is t &gt; t</a:t>
            </a:r>
            <a:r>
              <a:rPr lang="en-US" altLang="en-US" sz="2400" baseline="-25000"/>
              <a:t>.025</a:t>
            </a:r>
            <a:r>
              <a:rPr lang="en-US" altLang="en-US" sz="2400"/>
              <a:t> or t &lt; -t</a:t>
            </a:r>
            <a:r>
              <a:rPr lang="en-US" altLang="en-US" sz="2400" baseline="-25000"/>
              <a:t>.025  </a:t>
            </a:r>
            <a:r>
              <a:rPr lang="en-US" altLang="en-US" sz="2400"/>
              <a:t>with </a:t>
            </a:r>
            <a:r>
              <a:rPr lang="en-US" altLang="en-US" sz="2400">
                <a:latin typeface="Symbol" panose="05050102010706020507" pitchFamily="18" charset="2"/>
              </a:rPr>
              <a:t>n</a:t>
            </a:r>
            <a:r>
              <a:rPr lang="en-US" altLang="en-US" sz="2400"/>
              <a:t> = n-2 = 98.</a:t>
            </a:r>
            <a:br>
              <a:rPr lang="en-US" altLang="en-US" sz="2400"/>
            </a:br>
            <a:r>
              <a:rPr lang="en-US" altLang="en-US" sz="2400"/>
              <a:t>Approximately, t</a:t>
            </a:r>
            <a:r>
              <a:rPr lang="en-US" altLang="en-US" sz="2400" baseline="-25000"/>
              <a:t>.025 </a:t>
            </a:r>
            <a:r>
              <a:rPr lang="en-US" altLang="en-US" sz="2400"/>
              <a:t>= 1.984 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828800" y="2286000"/>
          <a:ext cx="546258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2882900" imgH="1130300" progId="Equation.3">
                  <p:embed/>
                </p:oleObj>
              </mc:Choice>
              <mc:Fallback>
                <p:oleObj name="Equation" r:id="rId3" imgW="2882900" imgH="1130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5462588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492125" y="1905000"/>
          <a:ext cx="849947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Worksheet" r:id="rId3" imgW="7446264" imgH="2828544" progId="Excel.Sheet.8">
                  <p:embed/>
                </p:oleObj>
              </mc:Choice>
              <mc:Fallback>
                <p:oleObj name="Worksheet" r:id="rId3" imgW="7446264" imgH="2828544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905000"/>
                        <a:ext cx="849947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33400" y="1143000"/>
            <a:ext cx="434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rgbClr val="2C2CB0"/>
                </a:solidFill>
                <a:latin typeface="Arial Narrow" panose="020B060602020203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2C2CB0"/>
                </a:solidFill>
                <a:latin typeface="Arial Narrow" panose="020B060602020203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2C2CB0"/>
                </a:solidFill>
                <a:latin typeface="Arial Narrow" panose="020B060602020203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Using the computer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930775" y="2644775"/>
            <a:ext cx="3506788" cy="925513"/>
          </a:xfrm>
          <a:prstGeom prst="rect">
            <a:avLst/>
          </a:prstGeom>
          <a:solidFill>
            <a:srgbClr val="D1D1D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There is overwhelming evidence to infer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that the odometer reading affects the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auction selling price.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441950" y="876300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hlinkClick r:id="rId5"/>
              </a:rPr>
              <a:t>Xm17-02</a:t>
            </a:r>
            <a:endParaRPr lang="en-US" altLang="en-US" sz="2800"/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5692775" y="3559175"/>
            <a:ext cx="1066800" cy="1828800"/>
          </a:xfrm>
          <a:custGeom>
            <a:avLst/>
            <a:gdLst>
              <a:gd name="T0" fmla="*/ 960 w 960"/>
              <a:gd name="T1" fmla="*/ 0 h 1152"/>
              <a:gd name="T2" fmla="*/ 960 w 960"/>
              <a:gd name="T3" fmla="*/ 576 h 1152"/>
              <a:gd name="T4" fmla="*/ 0 w 960"/>
              <a:gd name="T5" fmla="*/ 576 h 1152"/>
              <a:gd name="T6" fmla="*/ 0 w 960"/>
              <a:gd name="T7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152">
                <a:moveTo>
                  <a:pt x="960" y="0"/>
                </a:moveTo>
                <a:lnTo>
                  <a:pt x="960" y="576"/>
                </a:lnTo>
                <a:lnTo>
                  <a:pt x="0" y="576"/>
                </a:lnTo>
                <a:lnTo>
                  <a:pt x="0" y="1152"/>
                </a:ln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Coefficient of Determination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lvl="1"/>
            <a:r>
              <a:rPr lang="en-US" altLang="en-US"/>
              <a:t>To measure the strength of the linear relationship we use the coefficient of determination: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76400" y="2971800"/>
          <a:ext cx="6400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2730500" imgH="901700" progId="Equation.3">
                  <p:embed/>
                </p:oleObj>
              </mc:Choice>
              <mc:Fallback>
                <p:oleObj name="Equation" r:id="rId3" imgW="27305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6400800" cy="23622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35003" dir="18671156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rgbClr val="2C2CB0"/>
                </a:solidFill>
                <a:latin typeface="Arial Narrow" panose="020B060602020203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2C2CB0"/>
                </a:solidFill>
                <a:latin typeface="Arial Narrow" panose="020B060602020203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2C2CB0"/>
                </a:solidFill>
                <a:latin typeface="Arial Narrow" panose="020B060602020203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To understand the significance of this coefficient note: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38200" y="3810000"/>
            <a:ext cx="2997200" cy="528638"/>
          </a:xfrm>
          <a:prstGeom prst="rect">
            <a:avLst/>
          </a:prstGeom>
          <a:solidFill>
            <a:srgbClr val="D1D1D1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>
                <a:solidFill>
                  <a:srgbClr val="2C2CB0"/>
                </a:solidFill>
              </a:rPr>
              <a:t>Overall variability in Y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3014663" cy="528638"/>
          </a:xfrm>
          <a:prstGeom prst="rect">
            <a:avLst/>
          </a:prstGeom>
          <a:solidFill>
            <a:srgbClr val="D1D1D1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>
                <a:solidFill>
                  <a:srgbClr val="2C2CB0"/>
                </a:solidFill>
              </a:rPr>
              <a:t>The regression model</a:t>
            </a: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3808413" y="4102100"/>
            <a:ext cx="2940050" cy="749300"/>
            <a:chOff x="2517" y="3646"/>
            <a:chExt cx="1852" cy="472"/>
          </a:xfrm>
        </p:grpSpPr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 rot="976826">
              <a:off x="2517" y="3830"/>
              <a:ext cx="18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solidFill>
                    <a:schemeClr val="tx1"/>
                  </a:solidFill>
                </a:rPr>
                <a:t>Remains, in part, unexplained</a:t>
              </a:r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 rot="-25659">
              <a:off x="2687" y="3646"/>
              <a:ext cx="1537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705600" y="4648200"/>
            <a:ext cx="1392238" cy="528638"/>
          </a:xfrm>
          <a:prstGeom prst="rect">
            <a:avLst/>
          </a:prstGeom>
          <a:solidFill>
            <a:srgbClr val="D1D1D1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>
                <a:solidFill>
                  <a:srgbClr val="2C2CB0"/>
                </a:solidFill>
              </a:rPr>
              <a:t>The error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3848100" y="3495675"/>
            <a:ext cx="1830388" cy="533400"/>
            <a:chOff x="2542" y="3264"/>
            <a:chExt cx="1153" cy="336"/>
          </a:xfrm>
        </p:grpSpPr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 rot="-1014792">
              <a:off x="2542" y="3264"/>
              <a:ext cx="1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Explained in part by</a:t>
              </a:r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 flipH="1">
              <a:off x="2640" y="3286"/>
              <a:ext cx="1030" cy="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nimBg="1" autoUpdateAnimBg="0"/>
      <p:bldP spid="81925" grpId="0" animBg="1" autoUpdateAnimBg="0"/>
      <p:bldP spid="819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Line 3"/>
          <p:cNvSpPr>
            <a:spLocks noChangeShapeType="1"/>
          </p:cNvSpPr>
          <p:nvPr/>
        </p:nvSpPr>
        <p:spPr bwMode="auto">
          <a:xfrm flipV="1">
            <a:off x="1676400" y="2601913"/>
            <a:ext cx="2209800" cy="990600"/>
          </a:xfrm>
          <a:prstGeom prst="line">
            <a:avLst/>
          </a:prstGeom>
          <a:noFill/>
          <a:ln w="9525">
            <a:solidFill>
              <a:srgbClr val="2C2C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V="1">
            <a:off x="2743200" y="2525713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2662238" y="2540000"/>
            <a:ext cx="0" cy="10112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638800" y="170815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590800" y="3059113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Freeform 8"/>
          <p:cNvSpPr>
            <a:spLocks/>
          </p:cNvSpPr>
          <p:nvPr/>
        </p:nvSpPr>
        <p:spPr bwMode="auto">
          <a:xfrm>
            <a:off x="1600200" y="925513"/>
            <a:ext cx="4572000" cy="3429000"/>
          </a:xfrm>
          <a:custGeom>
            <a:avLst/>
            <a:gdLst>
              <a:gd name="T0" fmla="*/ 0 w 2880"/>
              <a:gd name="T1" fmla="*/ 0 h 1632"/>
              <a:gd name="T2" fmla="*/ 0 w 2880"/>
              <a:gd name="T3" fmla="*/ 1632 h 1632"/>
              <a:gd name="T4" fmla="*/ 2880 w 288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0" h="1632">
                <a:moveTo>
                  <a:pt x="0" y="0"/>
                </a:moveTo>
                <a:lnTo>
                  <a:pt x="0" y="1632"/>
                </a:lnTo>
                <a:lnTo>
                  <a:pt x="2880" y="16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524000" y="2678113"/>
            <a:ext cx="4114800" cy="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1D1D1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2667000" y="3744913"/>
            <a:ext cx="0" cy="60960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5715000" y="1230313"/>
            <a:ext cx="0" cy="312420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H="1">
            <a:off x="1600200" y="3668713"/>
            <a:ext cx="990600" cy="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H="1">
            <a:off x="1600200" y="1154113"/>
            <a:ext cx="4038600" cy="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>
            <a:off x="2570163" y="3557588"/>
            <a:ext cx="180975" cy="2063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AutoShape 15"/>
          <p:cNvSpPr>
            <a:spLocks noChangeArrowheads="1"/>
          </p:cNvSpPr>
          <p:nvPr/>
        </p:nvSpPr>
        <p:spPr bwMode="auto">
          <a:xfrm>
            <a:off x="5621338" y="1060450"/>
            <a:ext cx="180975" cy="2063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2417763" y="440055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5465763" y="440055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295400" y="3516313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y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1295400" y="925513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y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92180" name="Group 20"/>
          <p:cNvGrpSpPr>
            <a:grpSpLocks/>
          </p:cNvGrpSpPr>
          <p:nvPr/>
        </p:nvGrpSpPr>
        <p:grpSpPr bwMode="auto">
          <a:xfrm>
            <a:off x="1322388" y="2525713"/>
            <a:ext cx="277812" cy="366712"/>
            <a:chOff x="1017" y="1949"/>
            <a:chExt cx="175" cy="231"/>
          </a:xfrm>
        </p:grpSpPr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1017" y="1949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1056" y="19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600200" y="1143000"/>
            <a:ext cx="4152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Two data points (X</a:t>
            </a:r>
            <a:r>
              <a:rPr lang="en-US" altLang="en-US" sz="2400" baseline="-25000">
                <a:solidFill>
                  <a:schemeClr val="tx1"/>
                </a:solidFill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,Y</a:t>
            </a:r>
            <a:r>
              <a:rPr lang="en-US" altLang="en-US" sz="2400" baseline="-25000">
                <a:solidFill>
                  <a:schemeClr val="tx1"/>
                </a:solidFill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) and (X</a:t>
            </a:r>
            <a:r>
              <a:rPr lang="en-US" altLang="en-US" sz="2400" baseline="-25000">
                <a:solidFill>
                  <a:schemeClr val="tx1"/>
                </a:solidFill>
              </a:rPr>
              <a:t>2</a:t>
            </a:r>
            <a:r>
              <a:rPr lang="en-US" altLang="en-US" sz="2400">
                <a:solidFill>
                  <a:schemeClr val="tx1"/>
                </a:solidFill>
              </a:rPr>
              <a:t>,Y</a:t>
            </a:r>
            <a:r>
              <a:rPr lang="en-US" altLang="en-US" sz="2400" baseline="-25000">
                <a:solidFill>
                  <a:schemeClr val="tx1"/>
                </a:solidFill>
              </a:rPr>
              <a:t>2</a:t>
            </a:r>
            <a:r>
              <a:rPr lang="en-US" altLang="en-US" sz="2400">
                <a:solidFill>
                  <a:schemeClr val="tx1"/>
                </a:solidFill>
              </a:rPr>
              <a:t>) </a:t>
            </a:r>
          </a:p>
          <a:p>
            <a:pPr algn="l"/>
            <a:r>
              <a:rPr lang="en-US" altLang="en-US" sz="2400">
                <a:solidFill>
                  <a:schemeClr val="tx1"/>
                </a:solidFill>
              </a:rPr>
              <a:t>of a certain sample are shown.</a:t>
            </a:r>
          </a:p>
        </p:txBody>
      </p:sp>
      <p:sp>
        <p:nvSpPr>
          <p:cNvPr id="92184" name="Line 24"/>
          <p:cNvSpPr>
            <a:spLocks noChangeShapeType="1"/>
          </p:cNvSpPr>
          <p:nvPr/>
        </p:nvSpPr>
        <p:spPr bwMode="auto">
          <a:xfrm flipV="1">
            <a:off x="2743200" y="3135313"/>
            <a:ext cx="0" cy="533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5638800" y="1154113"/>
            <a:ext cx="0" cy="65087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5638800" y="1771650"/>
            <a:ext cx="0" cy="830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7" name="Object 27"/>
          <p:cNvGraphicFramePr>
            <a:graphicFrameLocks noChangeAspect="1"/>
          </p:cNvGraphicFramePr>
          <p:nvPr/>
        </p:nvGraphicFramePr>
        <p:xfrm>
          <a:off x="914400" y="5410200"/>
          <a:ext cx="21701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3" imgW="1333500" imgH="203200" progId="Equation.3">
                  <p:embed/>
                </p:oleObj>
              </mc:Choice>
              <mc:Fallback>
                <p:oleObj name="Equation" r:id="rId3" imgW="13335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2170113" cy="350838"/>
                      </a:xfrm>
                      <a:prstGeom prst="rect">
                        <a:avLst/>
                      </a:prstGeom>
                      <a:solidFill>
                        <a:srgbClr val="D1D1D1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28"/>
          <p:cNvGraphicFramePr>
            <a:graphicFrameLocks noChangeAspect="1"/>
          </p:cNvGraphicFramePr>
          <p:nvPr/>
        </p:nvGraphicFramePr>
        <p:xfrm>
          <a:off x="3276600" y="5410200"/>
          <a:ext cx="19970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5" imgW="1206500" imgH="215900" progId="Equation.3">
                  <p:embed/>
                </p:oleObj>
              </mc:Choice>
              <mc:Fallback>
                <p:oleObj name="Equation" r:id="rId5" imgW="1206500" imgH="215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1997075" cy="373063"/>
                      </a:xfrm>
                      <a:prstGeom prst="rect">
                        <a:avLst/>
                      </a:prstGeom>
                      <a:solidFill>
                        <a:srgbClr val="D1D1D1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29"/>
          <p:cNvGraphicFramePr>
            <a:graphicFrameLocks noChangeAspect="1"/>
          </p:cNvGraphicFramePr>
          <p:nvPr/>
        </p:nvGraphicFramePr>
        <p:xfrm>
          <a:off x="5638800" y="5410200"/>
          <a:ext cx="21415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Equation" r:id="rId7" imgW="1320800" imgH="215900" progId="Equation.3">
                  <p:embed/>
                </p:oleObj>
              </mc:Choice>
              <mc:Fallback>
                <p:oleObj name="Equation" r:id="rId7" imgW="1320800" imgH="215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10200"/>
                        <a:ext cx="2141538" cy="373063"/>
                      </a:xfrm>
                      <a:prstGeom prst="rect">
                        <a:avLst/>
                      </a:prstGeom>
                      <a:solidFill>
                        <a:srgbClr val="D1D1D1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914400" y="4800600"/>
            <a:ext cx="20320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b="1">
                <a:solidFill>
                  <a:srgbClr val="FF0066"/>
                </a:solidFill>
              </a:rPr>
              <a:t>Total variation in Y =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3048000" y="4648200"/>
            <a:ext cx="2438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Variation explained by the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regression line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5638800" y="4800600"/>
            <a:ext cx="2730500" cy="376238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solidFill>
                  <a:srgbClr val="008080"/>
                </a:solidFill>
              </a:rPr>
              <a:t>+ Unexplained variation (error)</a:t>
            </a:r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>
            <a:off x="5715000" y="1230313"/>
            <a:ext cx="0" cy="13652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 flipV="1">
            <a:off x="3962400" y="1570038"/>
            <a:ext cx="2209800" cy="990600"/>
          </a:xfrm>
          <a:prstGeom prst="line">
            <a:avLst/>
          </a:prstGeom>
          <a:noFill/>
          <a:ln w="9525">
            <a:solidFill>
              <a:srgbClr val="2C2C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3001963" y="3230563"/>
            <a:ext cx="5334000" cy="685800"/>
          </a:xfrm>
          <a:prstGeom prst="rect">
            <a:avLst/>
          </a:prstGeom>
          <a:solidFill>
            <a:srgbClr val="FF9900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rgbClr val="2C2CB0"/>
                </a:solidFill>
                <a:latin typeface="Arial Narrow" panose="020B060602020203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2C2CB0"/>
                </a:solidFill>
                <a:latin typeface="Arial Narrow" panose="020B060602020203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2C2CB0"/>
                </a:solidFill>
                <a:latin typeface="Arial Narrow" panose="020B060602020203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/>
              <a:t>Variation in Y = SSR + 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  <p:bldP spid="92167" grpId="0" animBg="1"/>
      <p:bldP spid="92184" grpId="0" animBg="1"/>
      <p:bldP spid="92185" grpId="0" animBg="1"/>
      <p:bldP spid="92186" grpId="0" animBg="1"/>
      <p:bldP spid="92190" grpId="0" animBg="1" autoUpdateAnimBg="0"/>
      <p:bldP spid="92191" grpId="0" animBg="1" autoUpdateAnimBg="0"/>
      <p:bldP spid="92192" grpId="0" animBg="1" autoUpdateAnimBg="0"/>
      <p:bldP spid="92193" grpId="0" animBg="1"/>
      <p:bldP spid="9219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81000" y="990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2C2CB0"/>
                </a:solidFill>
                <a:latin typeface="Arial Narrow" panose="020B0606020202030204" pitchFamily="34" charset="0"/>
              </a:rPr>
              <a:t>R</a:t>
            </a:r>
            <a:r>
              <a:rPr lang="en-US" altLang="en-US" sz="3200" baseline="30000">
                <a:solidFill>
                  <a:srgbClr val="2C2CB0"/>
                </a:solidFill>
                <a:latin typeface="Arial Narrow" panose="020B0606020202030204" pitchFamily="34" charset="0"/>
              </a:rPr>
              <a:t>2 </a:t>
            </a:r>
            <a:r>
              <a:rPr lang="en-US" altLang="en-US" sz="3200">
                <a:solidFill>
                  <a:srgbClr val="2C2CB0"/>
                </a:solidFill>
                <a:latin typeface="Arial Narrow" panose="020B0606020202030204" pitchFamily="34" charset="0"/>
              </a:rPr>
              <a:t>measures the proportion of the variation in Y that is explained by the variation in X.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914400" y="2514600"/>
          <a:ext cx="69770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3" imgW="3352800" imgH="508000" progId="Equation.3">
                  <p:embed/>
                </p:oleObj>
              </mc:Choice>
              <mc:Fallback>
                <p:oleObj name="Equation" r:id="rId3" imgW="33528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6977063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Freeform 6"/>
          <p:cNvSpPr>
            <a:spLocks/>
          </p:cNvSpPr>
          <p:nvPr/>
        </p:nvSpPr>
        <p:spPr bwMode="auto">
          <a:xfrm>
            <a:off x="6400800" y="1752600"/>
            <a:ext cx="863600" cy="914400"/>
          </a:xfrm>
          <a:custGeom>
            <a:avLst/>
            <a:gdLst>
              <a:gd name="T0" fmla="*/ 0 w 496"/>
              <a:gd name="T1" fmla="*/ 0 h 576"/>
              <a:gd name="T2" fmla="*/ 432 w 496"/>
              <a:gd name="T3" fmla="*/ 192 h 576"/>
              <a:gd name="T4" fmla="*/ 384 w 49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576">
                <a:moveTo>
                  <a:pt x="0" y="0"/>
                </a:moveTo>
                <a:cubicBezTo>
                  <a:pt x="184" y="48"/>
                  <a:pt x="368" y="96"/>
                  <a:pt x="432" y="192"/>
                </a:cubicBezTo>
                <a:cubicBezTo>
                  <a:pt x="496" y="288"/>
                  <a:pt x="440" y="432"/>
                  <a:pt x="384" y="576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81000" y="4191000"/>
            <a:ext cx="8458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rgbClr val="2C2CB0"/>
                </a:solidFill>
                <a:latin typeface="Arial Narrow" panose="020B060602020203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2C2CB0"/>
                </a:solidFill>
                <a:latin typeface="Arial Narrow" panose="020B060602020203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2C2CB0"/>
                </a:solidFill>
                <a:latin typeface="Arial Narrow" panose="020B060602020203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C2CB0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R</a:t>
            </a:r>
            <a:r>
              <a:rPr lang="en-US" altLang="en-US" baseline="30000"/>
              <a:t>2 </a:t>
            </a:r>
            <a:r>
              <a:rPr lang="en-US" altLang="en-US"/>
              <a:t>takes on any value between zero and one.</a:t>
            </a:r>
          </a:p>
          <a:p>
            <a:pPr lvl="1">
              <a:buFontTx/>
              <a:buNone/>
            </a:pPr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1: Perfect match between the line and the data points.</a:t>
            </a:r>
          </a:p>
          <a:p>
            <a:pPr lvl="1">
              <a:buFontTx/>
              <a:buNone/>
            </a:pPr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0: There are no linear relationship between X and 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utoUpdateAnimBg="0" advAuto="0"/>
      <p:bldP spid="83974" grpId="0" animBg="1"/>
      <p:bldP spid="839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857875" y="572928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House size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128838" y="2722563"/>
            <a:ext cx="725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House</a:t>
            </a:r>
          </a:p>
          <a:p>
            <a:r>
              <a:rPr lang="en-US" altLang="en-US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68618" name="Freeform 10"/>
          <p:cNvSpPr>
            <a:spLocks/>
          </p:cNvSpPr>
          <p:nvPr/>
        </p:nvSpPr>
        <p:spPr bwMode="auto">
          <a:xfrm>
            <a:off x="2819400" y="2874963"/>
            <a:ext cx="3657600" cy="2895600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066800" y="4527550"/>
            <a:ext cx="13652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u="sng">
                <a:solidFill>
                  <a:schemeClr val="accent2"/>
                </a:solidFill>
              </a:rPr>
              <a:t>Most</a:t>
            </a:r>
            <a:r>
              <a:rPr lang="en-US" altLang="en-US">
                <a:solidFill>
                  <a:schemeClr val="accent2"/>
                </a:solidFill>
              </a:rPr>
              <a:t> lots sell 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for $25,000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 rot="-1345203">
            <a:off x="2895600" y="3560763"/>
            <a:ext cx="2905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solidFill>
                  <a:schemeClr val="accent2"/>
                </a:solidFill>
              </a:rPr>
              <a:t>Building a house costs </a:t>
            </a:r>
            <a:r>
              <a:rPr lang="en-US" altLang="en-US" sz="2000" u="sng">
                <a:solidFill>
                  <a:schemeClr val="accent2"/>
                </a:solidFill>
              </a:rPr>
              <a:t>about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</a:p>
          <a:p>
            <a:pPr algn="l"/>
            <a:r>
              <a:rPr lang="en-US" altLang="en-US" sz="2000">
                <a:solidFill>
                  <a:schemeClr val="accent2"/>
                </a:solidFill>
              </a:rPr>
              <a:t>$75 per square foot. </a:t>
            </a: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2819400" y="3636963"/>
            <a:ext cx="289560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 rot="-1342336">
            <a:off x="3062288" y="4106863"/>
            <a:ext cx="305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solidFill>
                  <a:schemeClr val="accent2"/>
                </a:solidFill>
              </a:rPr>
              <a:t>House cost = 25000 + 75(Size)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2362200" y="4856163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en-US" sz="3600"/>
              <a:t>The Model</a:t>
            </a: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762000" y="1905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2C2CB0"/>
                </a:solidFill>
                <a:latin typeface="Arial Narrow" panose="020B0606020202030204" pitchFamily="34" charset="0"/>
              </a:rPr>
              <a:t>The model has a deterministic and a probabilistic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  <p:bldP spid="68620" grpId="0" autoUpdateAnimBg="0"/>
      <p:bldP spid="68621" grpId="0" animBg="1"/>
      <p:bldP spid="68623" grpId="0" autoUpdateAnimBg="0"/>
      <p:bldP spid="686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r>
              <a:rPr lang="en-US" altLang="en-US"/>
              <a:t>Example 17.5</a:t>
            </a:r>
          </a:p>
          <a:p>
            <a:pPr lvl="1"/>
            <a:r>
              <a:rPr lang="en-US" altLang="en-US"/>
              <a:t>Find the coefficient of determination for Example 17.2; what does this statistic tell you about the model?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Solving by hand;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447800" y="4267200"/>
          <a:ext cx="61690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2578100" imgH="431800" progId="Equation.3">
                  <p:embed/>
                </p:oleObj>
              </mc:Choice>
              <mc:Fallback>
                <p:oleObj name="Equation" r:id="rId3" imgW="2578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61690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093788" y="2079625"/>
          <a:ext cx="74676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Worksheet" r:id="rId3" imgW="7077135" imgH="2981206" progId="Excel.Sheet.8">
                  <p:embed/>
                </p:oleObj>
              </mc:Choice>
              <mc:Fallback>
                <p:oleObj name="Worksheet" r:id="rId3" imgW="7077135" imgH="298120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079625"/>
                        <a:ext cx="746760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4967288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 altLang="en-US" sz="2800">
                <a:solidFill>
                  <a:srgbClr val="2C2CB0"/>
                </a:solidFill>
              </a:rPr>
              <a:t>  Using the computer</a:t>
            </a:r>
            <a:br>
              <a:rPr lang="en-US" altLang="en-US" sz="2800">
                <a:solidFill>
                  <a:srgbClr val="2C2CB0"/>
                </a:solidFill>
              </a:rPr>
            </a:br>
            <a:r>
              <a:rPr lang="en-US" altLang="en-US" sz="2800">
                <a:solidFill>
                  <a:srgbClr val="2C2CB0"/>
                </a:solidFill>
              </a:rPr>
              <a:t>    </a:t>
            </a:r>
            <a:r>
              <a:rPr lang="en-US" altLang="en-US" sz="2400">
                <a:solidFill>
                  <a:srgbClr val="2C2CB0"/>
                </a:solidFill>
              </a:rPr>
              <a:t>From the regression output we have</a:t>
            </a:r>
          </a:p>
          <a:p>
            <a:pPr algn="l"/>
            <a:endParaRPr lang="en-US" alt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979988" y="2217738"/>
            <a:ext cx="3101975" cy="1474787"/>
          </a:xfrm>
          <a:prstGeom prst="rect">
            <a:avLst/>
          </a:prstGeom>
          <a:solidFill>
            <a:srgbClr val="D1D1D1"/>
          </a:solidFill>
          <a:ln w="9525">
            <a:solidFill>
              <a:srgbClr val="2C2CB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65% of the variation in the auction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selling price is explained by the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variation in odometer reading.  The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rest (35%) remains unexplained by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this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2" name="Text Box 10"/>
          <p:cNvSpPr txBox="1">
            <a:spLocks noChangeArrowheads="1"/>
          </p:cNvSpPr>
          <p:nvPr/>
        </p:nvSpPr>
        <p:spPr bwMode="auto">
          <a:xfrm rot="20207">
            <a:off x="3505200" y="4710113"/>
            <a:ext cx="370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accent2"/>
                </a:solidFill>
              </a:rPr>
              <a:t>House cost = 25000 + 75 (Size)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629275" y="534987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House size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900238" y="2324100"/>
            <a:ext cx="725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House</a:t>
            </a:r>
          </a:p>
          <a:p>
            <a:r>
              <a:rPr lang="en-US" altLang="en-US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69637" name="Freeform 5"/>
          <p:cNvSpPr>
            <a:spLocks/>
          </p:cNvSpPr>
          <p:nvPr/>
        </p:nvSpPr>
        <p:spPr bwMode="auto">
          <a:xfrm>
            <a:off x="2590800" y="2495550"/>
            <a:ext cx="3657600" cy="2895600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19200" y="4171950"/>
            <a:ext cx="1319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accent2"/>
                </a:solidFill>
              </a:rPr>
              <a:t>Most lots sell 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for $25,000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2590800" y="3257550"/>
            <a:ext cx="28956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 rot="61149">
            <a:off x="7100888" y="47244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tx1"/>
                </a:solidFill>
                <a:latin typeface="Symbol" panose="05050102010706020507" pitchFamily="18" charset="2"/>
              </a:rPr>
              <a:t>+ </a:t>
            </a:r>
            <a:r>
              <a:rPr lang="en-US" altLang="en-US" sz="2400" b="1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</a:p>
        </p:txBody>
      </p: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3276600" y="3638550"/>
            <a:ext cx="136525" cy="990600"/>
            <a:chOff x="2208" y="2256"/>
            <a:chExt cx="86" cy="624"/>
          </a:xfrm>
        </p:grpSpPr>
        <p:pic>
          <p:nvPicPr>
            <p:cNvPr id="69644" name="Picture 12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56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45" name="Picture 13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410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46" name="Picture 14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44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47" name="Picture 15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794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3749675" y="3409950"/>
            <a:ext cx="136525" cy="990600"/>
            <a:chOff x="2506" y="2112"/>
            <a:chExt cx="86" cy="624"/>
          </a:xfrm>
        </p:grpSpPr>
        <p:pic>
          <p:nvPicPr>
            <p:cNvPr id="69648" name="Picture 16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112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49" name="Picture 17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266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0" name="Picture 18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400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1" name="Picture 19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650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5273675" y="3028950"/>
            <a:ext cx="136525" cy="990600"/>
            <a:chOff x="3466" y="1872"/>
            <a:chExt cx="86" cy="624"/>
          </a:xfrm>
        </p:grpSpPr>
        <p:pic>
          <p:nvPicPr>
            <p:cNvPr id="69656" name="Picture 24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872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7" name="Picture 25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2026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8" name="Picture 26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2160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9" name="Picture 27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2410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4495800" y="2952750"/>
            <a:ext cx="136525" cy="1524000"/>
            <a:chOff x="2976" y="1824"/>
            <a:chExt cx="86" cy="960"/>
          </a:xfrm>
        </p:grpSpPr>
        <p:pic>
          <p:nvPicPr>
            <p:cNvPr id="69652" name="Picture 20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824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3" name="Picture 21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978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4" name="Picture 22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112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55" name="Picture 23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362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60" name="Picture 28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458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61" name="Picture 29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698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914400" y="1295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>
                <a:solidFill>
                  <a:schemeClr val="accent2"/>
                </a:solidFill>
              </a:rPr>
              <a:t>However, house cost vary even among same size houses!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200400" y="1866900"/>
            <a:ext cx="3922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accent2"/>
                </a:solidFill>
              </a:rPr>
              <a:t>Since cost behave unpredictably, </a:t>
            </a:r>
            <a:br>
              <a:rPr lang="en-US" altLang="en-US" sz="2400">
                <a:solidFill>
                  <a:schemeClr val="accent2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we add a random component. </a:t>
            </a:r>
          </a:p>
        </p:txBody>
      </p:sp>
      <p:grpSp>
        <p:nvGrpSpPr>
          <p:cNvPr id="69675" name="Group 43"/>
          <p:cNvGrpSpPr>
            <a:grpSpLocks/>
          </p:cNvGrpSpPr>
          <p:nvPr/>
        </p:nvGrpSpPr>
        <p:grpSpPr bwMode="auto">
          <a:xfrm>
            <a:off x="5276850" y="3067050"/>
            <a:ext cx="95250" cy="857250"/>
            <a:chOff x="3468" y="2172"/>
            <a:chExt cx="60" cy="540"/>
          </a:xfrm>
        </p:grpSpPr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3468" y="234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>
              <a:off x="3528" y="23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 flipV="1">
              <a:off x="3504" y="2172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 autoUpdateAnimBg="0"/>
      <p:bldP spid="69662" grpId="0" autoUpdateAnimBg="0"/>
      <p:bldP spid="696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first order linear model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Y = dependent variable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X = independent variable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 sz="2400" baseline="-25000"/>
              <a:t>0</a:t>
            </a:r>
            <a:r>
              <a:rPr lang="en-US" altLang="en-US"/>
              <a:t> = Y-intercept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 sz="2400" baseline="-25000"/>
              <a:t>1</a:t>
            </a:r>
            <a:r>
              <a:rPr lang="en-US" altLang="en-US"/>
              <a:t> = slope of the line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= error variable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75194"/>
              </p:ext>
            </p:extLst>
          </p:nvPr>
        </p:nvGraphicFramePr>
        <p:xfrm>
          <a:off x="2479675" y="2154238"/>
          <a:ext cx="3368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1003300" imgH="177800" progId="Equation.3">
                  <p:embed/>
                </p:oleObj>
              </mc:Choice>
              <mc:Fallback>
                <p:oleObj name="Equation" r:id="rId3" imgW="10033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154238"/>
                        <a:ext cx="3368675" cy="596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>
                        <a:outerShdw dist="117088" dir="18636078" algn="ctr" rotWithShape="0">
                          <a:srgbClr val="2C2CB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9" name="Group 19"/>
          <p:cNvGrpSpPr>
            <a:grpSpLocks/>
          </p:cNvGrpSpPr>
          <p:nvPr/>
        </p:nvGrpSpPr>
        <p:grpSpPr bwMode="auto">
          <a:xfrm>
            <a:off x="5257800" y="3429000"/>
            <a:ext cx="2667000" cy="1981200"/>
            <a:chOff x="3408" y="2496"/>
            <a:chExt cx="1680" cy="1248"/>
          </a:xfrm>
        </p:grpSpPr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3408" y="249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3408" y="374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680325" y="533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013325" y="32416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5257800" y="3581400"/>
            <a:ext cx="2438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937125" y="5062538"/>
            <a:ext cx="38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5486400" y="4572000"/>
            <a:ext cx="685800" cy="457200"/>
          </a:xfrm>
          <a:custGeom>
            <a:avLst/>
            <a:gdLst>
              <a:gd name="T0" fmla="*/ 0 w 432"/>
              <a:gd name="T1" fmla="*/ 288 h 288"/>
              <a:gd name="T2" fmla="*/ 432 w 432"/>
              <a:gd name="T3" fmla="*/ 288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lnTo>
                  <a:pt x="432" y="288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546725" y="4987925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156325" y="46069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6994525" y="4681538"/>
            <a:ext cx="1370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= Rise/Run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181600" y="518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562600" y="2970213"/>
            <a:ext cx="3236913" cy="9255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are unknown population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parameters, therefore are estimated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from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Estimating the Coefficients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2133600"/>
          </a:xfrm>
        </p:spPr>
        <p:txBody>
          <a:bodyPr/>
          <a:lstStyle/>
          <a:p>
            <a:r>
              <a:rPr lang="en-US" altLang="en-US"/>
              <a:t>The estimates are determined by </a:t>
            </a:r>
          </a:p>
          <a:p>
            <a:pPr lvl="1"/>
            <a:r>
              <a:rPr lang="en-US" altLang="en-US"/>
              <a:t>drawing a sample from the population of interest,</a:t>
            </a:r>
          </a:p>
          <a:p>
            <a:pPr lvl="1"/>
            <a:r>
              <a:rPr lang="en-US" altLang="en-US"/>
              <a:t>calculating sample statistics.</a:t>
            </a:r>
          </a:p>
          <a:p>
            <a:pPr lvl="1"/>
            <a:r>
              <a:rPr lang="en-US" altLang="en-US"/>
              <a:t>producing a straight line that cuts into the data.</a:t>
            </a:r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2209800" y="3948113"/>
            <a:ext cx="4302125" cy="2147887"/>
          </a:xfrm>
          <a:custGeom>
            <a:avLst/>
            <a:gdLst>
              <a:gd name="T0" fmla="*/ 0 w 2112"/>
              <a:gd name="T1" fmla="*/ 0 h 1248"/>
              <a:gd name="T2" fmla="*/ 0 w 2112"/>
              <a:gd name="T3" fmla="*/ 1248 h 1248"/>
              <a:gd name="T4" fmla="*/ 2112 w 2112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" h="1248">
                <a:moveTo>
                  <a:pt x="0" y="0"/>
                </a:moveTo>
                <a:lnTo>
                  <a:pt x="0" y="1248"/>
                </a:lnTo>
                <a:lnTo>
                  <a:pt x="2112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422525" y="40751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879725" y="43799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879725" y="48371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879725" y="51816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413125" y="5029200"/>
            <a:ext cx="299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  w      w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81450" y="46847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92638" y="5299075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 w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368925" y="49530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405188" y="5294313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91050" y="55991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3068638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560763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4149725" y="4724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4745038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5541963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2209800" y="4689475"/>
            <a:ext cx="411480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209800" y="4191000"/>
            <a:ext cx="4038600" cy="1905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2209800" y="4953000"/>
            <a:ext cx="403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726113" y="4202113"/>
            <a:ext cx="3140075" cy="831850"/>
          </a:xfrm>
          <a:prstGeom prst="rect">
            <a:avLst/>
          </a:prstGeom>
          <a:solidFill>
            <a:srgbClr val="D1D1D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Question: What should be 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2400">
                <a:solidFill>
                  <a:schemeClr val="tx1"/>
                </a:solidFill>
              </a:rPr>
              <a:t>considered a good line?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486400" y="60198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008188" y="399732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 animBg="1"/>
      <p:bldP spid="8217" grpId="0" animBg="1"/>
      <p:bldP spid="8219" grpId="0" animBg="1"/>
      <p:bldP spid="82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Least Squares (Regression) Line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143000" y="2492375"/>
            <a:ext cx="6770688" cy="1563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>
                <a:solidFill>
                  <a:schemeClr val="tx1"/>
                </a:solidFill>
              </a:rPr>
              <a:t>A good line is one that minimizes </a:t>
            </a:r>
            <a:br>
              <a:rPr lang="en-US" altLang="en-US" sz="3200">
                <a:solidFill>
                  <a:schemeClr val="tx1"/>
                </a:solidFill>
              </a:rPr>
            </a:br>
            <a:r>
              <a:rPr lang="en-US" altLang="en-US" sz="3200">
                <a:solidFill>
                  <a:schemeClr val="tx1"/>
                </a:solidFill>
              </a:rPr>
              <a:t>the sum of squared differences between the </a:t>
            </a:r>
          </a:p>
          <a:p>
            <a:pPr algn="l"/>
            <a:r>
              <a:rPr lang="en-US" altLang="en-US" sz="3200">
                <a:solidFill>
                  <a:schemeClr val="tx1"/>
                </a:solidFill>
              </a:rPr>
              <a:t>points and the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86175" y="49879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806450" y="2819400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1035050" y="3062288"/>
            <a:ext cx="2819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829050" y="30686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>
            <a:off x="1035050" y="1676400"/>
            <a:ext cx="4724400" cy="3352800"/>
          </a:xfrm>
          <a:custGeom>
            <a:avLst/>
            <a:gdLst>
              <a:gd name="T0" fmla="*/ 0 w 3744"/>
              <a:gd name="T1" fmla="*/ 0 h 2112"/>
              <a:gd name="T2" fmla="*/ 0 w 3744"/>
              <a:gd name="T3" fmla="*/ 2112 h 2112"/>
              <a:gd name="T4" fmla="*/ 3744 w 3744"/>
              <a:gd name="T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4" h="2112">
                <a:moveTo>
                  <a:pt x="0" y="0"/>
                </a:moveTo>
                <a:lnTo>
                  <a:pt x="0" y="2112"/>
                </a:lnTo>
                <a:lnTo>
                  <a:pt x="3744" y="21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633538" y="3581400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667125" y="3844925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593975" y="22860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692650" y="27432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1035050" y="2432050"/>
            <a:ext cx="3803650" cy="236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179705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V="1">
            <a:off x="2746375" y="2514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4849813" y="2419350"/>
            <a:ext cx="142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692650" y="49879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790575" y="4073525"/>
            <a:ext cx="1143000" cy="1281113"/>
            <a:chOff x="854" y="3382"/>
            <a:chExt cx="720" cy="807"/>
          </a:xfrm>
        </p:grpSpPr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1392" y="39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854" y="3382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90575" y="20923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227138" y="3657600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(1,2)</a:t>
            </a:r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 flipH="1">
            <a:off x="1035050" y="4343400"/>
            <a:ext cx="762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2595563" y="49879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785813" y="34639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1025525" y="3733800"/>
            <a:ext cx="1719263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559050" y="2057400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(2,4)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3838575" y="3733800"/>
            <a:ext cx="72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(3,1.5)</a:t>
            </a:r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flipH="1">
            <a:off x="1035050" y="2438400"/>
            <a:ext cx="3810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1111250" y="1219200"/>
            <a:ext cx="2814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Sum of squared differences =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810000" y="1219200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(2 - 1)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4572000" y="1219200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(4 - 2)</a:t>
            </a:r>
            <a:r>
              <a:rPr lang="en-US" altLang="en-US" b="1" baseline="30000">
                <a:solidFill>
                  <a:schemeClr val="tx1"/>
                </a:solidFill>
              </a:rPr>
              <a:t>2 </a:t>
            </a:r>
            <a:r>
              <a:rPr lang="en-US" altLang="en-US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5299075" y="1219200"/>
            <a:ext cx="107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(1.5 - 3)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905375" y="2701925"/>
            <a:ext cx="72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(4,3.2)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6248400" y="1219200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(3.2 - 4)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= 6.89</a:t>
            </a: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035050" y="3394075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17" name="Group 37"/>
          <p:cNvGrpSpPr>
            <a:grpSpLocks/>
          </p:cNvGrpSpPr>
          <p:nvPr/>
        </p:nvGrpSpPr>
        <p:grpSpPr bwMode="auto">
          <a:xfrm>
            <a:off x="1778000" y="2514600"/>
            <a:ext cx="3048000" cy="1489075"/>
            <a:chOff x="1488" y="2400"/>
            <a:chExt cx="1920" cy="938"/>
          </a:xfrm>
        </p:grpSpPr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1488" y="2950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 flipV="1">
              <a:off x="2050" y="2400"/>
              <a:ext cx="0" cy="5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 flipV="1">
              <a:off x="3408" y="26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>
              <a:off x="2732" y="2954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22" name="Group 42"/>
          <p:cNvGrpSpPr>
            <a:grpSpLocks/>
          </p:cNvGrpSpPr>
          <p:nvPr/>
        </p:nvGrpSpPr>
        <p:grpSpPr bwMode="auto">
          <a:xfrm>
            <a:off x="1111250" y="1538288"/>
            <a:ext cx="7239000" cy="366712"/>
            <a:chOff x="1056" y="1785"/>
            <a:chExt cx="4560" cy="231"/>
          </a:xfrm>
        </p:grpSpPr>
        <p:sp>
          <p:nvSpPr>
            <p:cNvPr id="71723" name="Text Box 43"/>
            <p:cNvSpPr txBox="1">
              <a:spLocks noChangeArrowheads="1"/>
            </p:cNvSpPr>
            <p:nvPr/>
          </p:nvSpPr>
          <p:spPr bwMode="auto">
            <a:xfrm>
              <a:off x="1056" y="1785"/>
              <a:ext cx="17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Sum of squared differences =</a:t>
              </a:r>
            </a:p>
          </p:txBody>
        </p:sp>
        <p:sp>
          <p:nvSpPr>
            <p:cNvPr id="71724" name="Text Box 44"/>
            <p:cNvSpPr txBox="1">
              <a:spLocks noChangeArrowheads="1"/>
            </p:cNvSpPr>
            <p:nvPr/>
          </p:nvSpPr>
          <p:spPr bwMode="auto">
            <a:xfrm>
              <a:off x="2756" y="1785"/>
              <a:ext cx="6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(2 -2.5)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71725" name="Text Box 45"/>
            <p:cNvSpPr txBox="1">
              <a:spLocks noChangeArrowheads="1"/>
            </p:cNvSpPr>
            <p:nvPr/>
          </p:nvSpPr>
          <p:spPr bwMode="auto">
            <a:xfrm>
              <a:off x="3319" y="1785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(4 - 2.5)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 </a:t>
              </a:r>
              <a:r>
                <a:rPr lang="en-US" altLang="en-US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71726" name="Text Box 46"/>
            <p:cNvSpPr txBox="1">
              <a:spLocks noChangeArrowheads="1"/>
            </p:cNvSpPr>
            <p:nvPr/>
          </p:nvSpPr>
          <p:spPr bwMode="auto">
            <a:xfrm>
              <a:off x="3888" y="1785"/>
              <a:ext cx="7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(1.5 - 2.5)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71727" name="Text Box 47"/>
            <p:cNvSpPr txBox="1">
              <a:spLocks noChangeArrowheads="1"/>
            </p:cNvSpPr>
            <p:nvPr/>
          </p:nvSpPr>
          <p:spPr bwMode="auto">
            <a:xfrm>
              <a:off x="4580" y="1785"/>
              <a:ext cx="10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(3.2 - 2.5)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= 3.99</a:t>
              </a:r>
            </a:p>
          </p:txBody>
        </p:sp>
      </p:grp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638175" y="3159125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2.5</a:t>
            </a:r>
          </a:p>
        </p:txBody>
      </p:sp>
      <p:sp>
        <p:nvSpPr>
          <p:cNvPr id="71729" name="Text Box 49"/>
          <p:cNvSpPr txBox="1">
            <a:spLocks noChangeArrowheads="1"/>
          </p:cNvSpPr>
          <p:nvPr/>
        </p:nvSpPr>
        <p:spPr bwMode="auto">
          <a:xfrm>
            <a:off x="5214938" y="1828800"/>
            <a:ext cx="294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Let us compare two lines</a:t>
            </a:r>
          </a:p>
        </p:txBody>
      </p:sp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5214938" y="221138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accent2"/>
                </a:solidFill>
              </a:rPr>
              <a:t>The second line is horizontal</a:t>
            </a: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5867400" y="4572000"/>
            <a:ext cx="2805113" cy="1562100"/>
          </a:xfrm>
          <a:prstGeom prst="rect">
            <a:avLst/>
          </a:prstGeom>
          <a:solidFill>
            <a:srgbClr val="D1D1D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The smaller the sum of </a:t>
            </a:r>
          </a:p>
          <a:p>
            <a:pPr algn="l"/>
            <a:r>
              <a:rPr lang="en-US" altLang="en-US" sz="2400">
                <a:solidFill>
                  <a:schemeClr val="tx1"/>
                </a:solidFill>
              </a:rPr>
              <a:t>squared differences</a:t>
            </a:r>
          </a:p>
          <a:p>
            <a:pPr algn="l"/>
            <a:r>
              <a:rPr lang="en-US" altLang="en-US" sz="2400">
                <a:solidFill>
                  <a:schemeClr val="tx1"/>
                </a:solidFill>
              </a:rPr>
              <a:t>the better the fit of the </a:t>
            </a:r>
          </a:p>
          <a:p>
            <a:pPr algn="l"/>
            <a:r>
              <a:rPr lang="en-US" altLang="en-US" sz="2400">
                <a:solidFill>
                  <a:schemeClr val="tx1"/>
                </a:solidFill>
              </a:rPr>
              <a:t>line to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  <p:bldP spid="71686" grpId="0" animBg="1"/>
      <p:bldP spid="71693" grpId="0" animBg="1"/>
      <p:bldP spid="71694" grpId="0" animBg="1"/>
      <p:bldP spid="71695" grpId="0" animBg="1"/>
      <p:bldP spid="71696" grpId="0" animBg="1"/>
      <p:bldP spid="71703" grpId="0" animBg="1"/>
      <p:bldP spid="71706" grpId="0" animBg="1"/>
      <p:bldP spid="71709" grpId="0" animBg="1"/>
      <p:bldP spid="71710" grpId="0" autoUpdateAnimBg="0"/>
      <p:bldP spid="71711" grpId="0" autoUpdateAnimBg="0"/>
      <p:bldP spid="71712" grpId="0" autoUpdateAnimBg="0"/>
      <p:bldP spid="71713" grpId="0" autoUpdateAnimBg="0"/>
      <p:bldP spid="71715" grpId="0" autoUpdateAnimBg="0"/>
      <p:bldP spid="71716" grpId="0" animBg="1"/>
      <p:bldP spid="71729" grpId="0" autoUpdateAnimBg="0"/>
      <p:bldP spid="71730" grpId="0" autoUpdateAnimBg="0"/>
      <p:bldP spid="7173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Estimated Coefficients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57200" y="2438400"/>
            <a:ext cx="4267200" cy="335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800600" y="2438400"/>
            <a:ext cx="4191000" cy="335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4114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>
                <a:solidFill>
                  <a:schemeClr val="tx1"/>
                </a:solidFill>
              </a:rPr>
              <a:t>To calculate the estimates of the line coefficients, that minimize the differences between the data points and the line, use the formulas: 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009650" y="4057650"/>
          <a:ext cx="3238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3" imgW="1384300" imgH="698500" progId="Equation.3">
                  <p:embed/>
                </p:oleObj>
              </mc:Choice>
              <mc:Fallback>
                <p:oleObj name="Equation" r:id="rId3" imgW="13843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057650"/>
                        <a:ext cx="3238500" cy="15621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876800" y="2647950"/>
            <a:ext cx="4040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solidFill>
                  <a:schemeClr val="tx1"/>
                </a:solidFill>
              </a:rPr>
              <a:t>The regression equation that estimates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</a:rPr>
              <a:t>the equation of the first order linear model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</a:rPr>
              <a:t>is: 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5732463" y="4227513"/>
          <a:ext cx="22669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5" imgW="762000" imgH="215900" progId="Equation.3">
                  <p:embed/>
                </p:oleObj>
              </mc:Choice>
              <mc:Fallback>
                <p:oleObj name="Equation" r:id="rId5" imgW="7620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4227513"/>
                        <a:ext cx="2266950" cy="642937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rgbClr val="2C2CB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12" grpId="0" autoUpdateAnimBg="0"/>
    </p:bld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4683</TotalTime>
  <Words>1394</Words>
  <Application>Microsoft Office PowerPoint</Application>
  <PresentationFormat>Prezentácia na obrazovke (4:3)</PresentationFormat>
  <Paragraphs>351</Paragraphs>
  <Slides>31</Slides>
  <Notes>3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snímok</vt:lpstr>
      </vt:variant>
      <vt:variant>
        <vt:i4>31</vt:i4>
      </vt:variant>
    </vt:vector>
  </HeadingPairs>
  <TitlesOfParts>
    <vt:vector size="40" baseType="lpstr">
      <vt:lpstr>Times New Roman</vt:lpstr>
      <vt:lpstr>Arial Narrow</vt:lpstr>
      <vt:lpstr>Symbol</vt:lpstr>
      <vt:lpstr>Wingdings</vt:lpstr>
      <vt:lpstr>Dym</vt:lpstr>
      <vt:lpstr>Microsoft Equation</vt:lpstr>
      <vt:lpstr>Microsoft Excel Worksheet</vt:lpstr>
      <vt:lpstr>Microsoft Excel Chart</vt:lpstr>
      <vt:lpstr>Microsoft Equation 3.0</vt:lpstr>
      <vt:lpstr>Simple Linear Regression  </vt:lpstr>
      <vt:lpstr>Introduction</vt:lpstr>
      <vt:lpstr>The Model</vt:lpstr>
      <vt:lpstr>Prezentácia programu PowerPoint</vt:lpstr>
      <vt:lpstr>Prezentácia programu PowerPoint</vt:lpstr>
      <vt:lpstr>Estimating the Coefficients</vt:lpstr>
      <vt:lpstr>The Least Squares (Regression) Line</vt:lpstr>
      <vt:lpstr>Prezentácia programu PowerPoint</vt:lpstr>
      <vt:lpstr>The Estimated Coefficients</vt:lpstr>
      <vt:lpstr>  Example 17.2 (Xm17-02)</vt:lpstr>
      <vt:lpstr>Prezentácia programu PowerPoint</vt:lpstr>
      <vt:lpstr>Prezentácia programu PowerPoint</vt:lpstr>
      <vt:lpstr>Prezentácia programu PowerPoint</vt:lpstr>
      <vt:lpstr>Interpreting the Linear Regression -Equation</vt:lpstr>
      <vt:lpstr>Error Variable: Required Conditions</vt:lpstr>
      <vt:lpstr>The Normality of e</vt:lpstr>
      <vt:lpstr>Assessing the Model  </vt:lpstr>
      <vt:lpstr>  Sum of Squares for Errors </vt:lpstr>
      <vt:lpstr>  Standard Error of Estimate</vt:lpstr>
      <vt:lpstr>Prezentácia programu PowerPoint</vt:lpstr>
      <vt:lpstr>  Testing the Slope</vt:lpstr>
      <vt:lpstr>Prezentácia programu PowerPoint</vt:lpstr>
      <vt:lpstr>Prezentácia programu PowerPoint</vt:lpstr>
      <vt:lpstr>Prezentácia programu PowerPoint</vt:lpstr>
      <vt:lpstr>Prezentácia programu PowerPoint</vt:lpstr>
      <vt:lpstr>Coefficient of Determination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 and Correlation</dc:title>
  <dc:creator>Zvi Goldstein</dc:creator>
  <cp:lastModifiedBy>Charlotka</cp:lastModifiedBy>
  <cp:revision>114</cp:revision>
  <dcterms:created xsi:type="dcterms:W3CDTF">1999-05-08T03:38:50Z</dcterms:created>
  <dcterms:modified xsi:type="dcterms:W3CDTF">2016-03-17T14:37:46Z</dcterms:modified>
</cp:coreProperties>
</file>