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1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8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D15392-C216-41AB-B01E-8E4E7BDA7D8D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E065651-4CF5-492B-90BA-54FC978559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 200C</a:t>
            </a:r>
            <a:br>
              <a:rPr lang="en-US" dirty="0"/>
            </a:br>
            <a:r>
              <a:rPr lang="en-US" dirty="0"/>
              <a:t>Section 9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November 30,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5791200" y="2590800"/>
          <a:ext cx="199104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949456" imgH="728461" progId="Word.Document.12">
                  <p:embed/>
                </p:oleObj>
              </mc:Choice>
              <mc:Fallback>
                <p:oleObj name="Document" r:id="rId3" imgW="5949456" imgH="72846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91200" y="2590800"/>
                        <a:ext cx="199104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F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F equals 1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Implies that the between- and within-group variability are equal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 greater than 1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Implies that variability between groups is larger than variability within groups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 between 0 and 1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Implies that variability between groups is smaller than the variability within groups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F negative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Not possible! The numerator and the denominator are both measures of spread, and these can never be negative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 The F-distribution is always greater than 0 with the “hump” at 1.</a:t>
            </a:r>
          </a:p>
          <a:p>
            <a:pPr marL="0" indent="0">
              <a:lnSpc>
                <a:spcPct val="120000"/>
              </a:lnSpc>
            </a:pP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2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 It depends on respective degrees of freedom (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df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and </a:t>
            </a:r>
            <a:r>
              <a:rPr lang="en-US" dirty="0" err="1">
                <a:ea typeface="Arial Unicode MS" pitchFamily="34" charset="-128"/>
                <a:cs typeface="Arial Unicode MS" pitchFamily="34" charset="-128"/>
              </a:rPr>
              <a:t>df</a:t>
            </a:r>
            <a:r>
              <a:rPr lang="en-US" baseline="-25000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 indent="0">
              <a:lnSpc>
                <a:spcPct val="120000"/>
              </a:lnSpc>
            </a:pP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12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The larger the F-statistic, the more we believe the groups are statistically different from one another</a:t>
            </a:r>
            <a:endParaRPr lang="en-US" baseline="-25000" dirty="0"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pic>
        <p:nvPicPr>
          <p:cNvPr id="4" name="Picture 4" descr="bow20583_UN0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0"/>
            <a:ext cx="4038600" cy="4385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Effect Size (</a:t>
            </a:r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848719" y="2708275"/>
          <a:ext cx="10373719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6397837" imgH="679573" progId="Word.Document.12">
                  <p:embed/>
                </p:oleObj>
              </mc:Choice>
              <mc:Fallback>
                <p:oleObj name="Document" r:id="rId3" imgW="6397837" imgH="67957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8719" y="2708275"/>
                        <a:ext cx="10373719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rejected H</a:t>
            </a:r>
            <a:r>
              <a:rPr lang="en-US" baseline="-25000" dirty="0"/>
              <a:t>0</a:t>
            </a:r>
            <a:r>
              <a:rPr lang="en-US" dirty="0"/>
              <a:t>, now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our null hypothesis is:</a:t>
            </a:r>
          </a:p>
          <a:p>
            <a:pPr algn="ctr">
              <a:buNone/>
            </a:pPr>
            <a:r>
              <a:rPr lang="en-US" dirty="0"/>
              <a:t>	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>
                <a:latin typeface="Cambria Math"/>
                <a:ea typeface="Cambria Math"/>
              </a:rPr>
              <a:t>μ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3</a:t>
            </a:r>
            <a:r>
              <a:rPr lang="en-US" dirty="0"/>
              <a:t>=…=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n</a:t>
            </a:r>
          </a:p>
          <a:p>
            <a:r>
              <a:rPr lang="en-US" dirty="0"/>
              <a:t>Rejecting this means simply that not all means are equal</a:t>
            </a:r>
          </a:p>
          <a:p>
            <a:r>
              <a:rPr lang="en-US" dirty="0"/>
              <a:t>This gives you warrant to start doing t tests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is a pain…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457200" y="4343400"/>
          <a:ext cx="63976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397837" imgH="1325618" progId="Word.Document.12">
                  <p:embed/>
                </p:oleObj>
              </mc:Choice>
              <mc:Fallback>
                <p:oleObj name="Document" r:id="rId3" imgW="6397837" imgH="13256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4343400"/>
                        <a:ext cx="6397625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89175" y="4762500"/>
          <a:ext cx="63976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5" imgW="6397837" imgH="342851" progId="Word.Document.12">
                  <p:embed/>
                </p:oleObj>
              </mc:Choice>
              <mc:Fallback>
                <p:oleObj name="Document" r:id="rId5" imgW="6397837" imgH="34285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762500"/>
                        <a:ext cx="63976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Significant Difference (LSD)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calculate a “critical value” for the difference between means—any difference between means that exceeds this will be significant</a:t>
            </a:r>
          </a:p>
          <a:p>
            <a:r>
              <a:rPr lang="en-US" dirty="0"/>
              <a:t>Note: need groups of equal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</a:t>
            </a:r>
            <a:r>
              <a:rPr lang="el-GR" baseline="-25000" dirty="0">
                <a:latin typeface="Cambria Math"/>
                <a:ea typeface="Cambria Math"/>
              </a:rPr>
              <a:t>α</a:t>
            </a:r>
            <a:r>
              <a:rPr lang="en-US" dirty="0"/>
              <a:t> is the critical value for a two tailed test with </a:t>
            </a:r>
            <a:r>
              <a:rPr lang="en-US" dirty="0" err="1"/>
              <a:t>df</a:t>
            </a:r>
            <a:r>
              <a:rPr lang="en-US" dirty="0"/>
              <a:t>=N-k, and n is the size of the groups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3583" y="3962400"/>
          <a:ext cx="783601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6397837" imgH="946715" progId="Word.Document.12">
                  <p:embed/>
                </p:oleObj>
              </mc:Choice>
              <mc:Fallback>
                <p:oleObj name="Document" r:id="rId3" imgW="6397837" imgH="9467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83" y="3962400"/>
                        <a:ext cx="783601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following are creativity test scores from a study examining the link between age and creativity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null hypothesis?</a:t>
            </a:r>
          </a:p>
          <a:p>
            <a:r>
              <a:rPr lang="en-US" dirty="0"/>
              <a:t>Find F and compare to the appropriate critical F score for this study. Do we reject the null hypothesis?</a:t>
            </a:r>
          </a:p>
          <a:p>
            <a:r>
              <a:rPr lang="en-US" dirty="0"/>
              <a:t>Perform appropriate post hoc comparisons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57150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  <a:p>
            <a:r>
              <a:rPr lang="en-US" dirty="0"/>
              <a:t>Least Significant Difference (LSD)</a:t>
            </a:r>
          </a:p>
          <a:p>
            <a:r>
              <a:rPr lang="en-US" dirty="0"/>
              <a:t>Practice Problem</a:t>
            </a:r>
          </a:p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ANOVA?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good at comparing the means of one or two groups—what happens if we have more?</a:t>
            </a:r>
          </a:p>
          <a:p>
            <a:endParaRPr lang="en-US" dirty="0"/>
          </a:p>
          <a:p>
            <a:r>
              <a:rPr lang="en-US" dirty="0"/>
              <a:t>Test pair-wise difference of all means?</a:t>
            </a:r>
          </a:p>
          <a:p>
            <a:pPr lvl="1"/>
            <a:r>
              <a:rPr lang="en-US" dirty="0"/>
              <a:t>No—we know eventually we’ll make a Type I error</a:t>
            </a:r>
          </a:p>
          <a:p>
            <a:pPr lvl="1"/>
            <a:r>
              <a:rPr lang="en-US" dirty="0"/>
              <a:t>Why??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ANOVA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allows us to test whether multiple means are equal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>
                <a:latin typeface="Cambria Math"/>
                <a:ea typeface="Cambria Math"/>
              </a:rPr>
              <a:t>μ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3</a:t>
            </a:r>
            <a:r>
              <a:rPr lang="en-US" dirty="0"/>
              <a:t>=…=</a:t>
            </a:r>
            <a:r>
              <a:rPr lang="el-GR" dirty="0">
                <a:latin typeface="Cambria Math"/>
                <a:ea typeface="Cambria Math"/>
              </a:rPr>
              <a:t> μ</a:t>
            </a:r>
            <a:r>
              <a:rPr lang="en-US" baseline="-25000" dirty="0"/>
              <a:t>n</a:t>
            </a:r>
          </a:p>
          <a:p>
            <a:r>
              <a:rPr lang="en-US" dirty="0"/>
              <a:t>Compares the variation in group means to the variation we think occurs because of sampling error</a:t>
            </a:r>
          </a:p>
          <a:p>
            <a:r>
              <a:rPr lang="en-US" dirty="0"/>
              <a:t>More formally, a comparison of variation between groups to the variation within groups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vs. within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group variation</a:t>
            </a:r>
          </a:p>
          <a:p>
            <a:pPr lvl="1"/>
            <a:r>
              <a:rPr lang="en-US" dirty="0"/>
              <a:t>Description of the spread of group means</a:t>
            </a:r>
          </a:p>
          <a:p>
            <a:pPr lvl="1"/>
            <a:r>
              <a:rPr lang="en-US" dirty="0"/>
              <a:t>The variation of the means </a:t>
            </a:r>
            <a:r>
              <a:rPr lang="en-US" i="1" dirty="0"/>
              <a:t>between</a:t>
            </a:r>
            <a:r>
              <a:rPr lang="en-US" dirty="0"/>
              <a:t> groups</a:t>
            </a:r>
          </a:p>
          <a:p>
            <a:pPr lvl="1"/>
            <a:r>
              <a:rPr lang="en-US" dirty="0"/>
              <a:t>Calculated in reference to the “grand mean”—the mean of all of the data combined</a:t>
            </a:r>
          </a:p>
          <a:p>
            <a:r>
              <a:rPr lang="en-US" dirty="0"/>
              <a:t>Within group variation</a:t>
            </a:r>
          </a:p>
          <a:p>
            <a:pPr lvl="1"/>
            <a:r>
              <a:rPr lang="en-US" dirty="0"/>
              <a:t>Description of the spread of observations </a:t>
            </a:r>
            <a:r>
              <a:rPr lang="en-US" i="1" dirty="0"/>
              <a:t>within</a:t>
            </a:r>
            <a:r>
              <a:rPr lang="en-US" dirty="0"/>
              <a:t> a group</a:t>
            </a:r>
          </a:p>
          <a:p>
            <a:pPr lvl="1"/>
            <a:r>
              <a:rPr lang="en-US" dirty="0"/>
              <a:t>Calculated in reference to each group’s own mean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Sums of Squares (SS)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Degrees of freedom (</a:t>
            </a:r>
            <a:r>
              <a:rPr lang="en-US" sz="4000" dirty="0" err="1"/>
              <a:t>df</a:t>
            </a:r>
            <a:r>
              <a:rPr lang="en-US" sz="4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Mean Squares (MS)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F-statistic (F)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Effect size (</a:t>
            </a:r>
            <a:r>
              <a:rPr lang="el-GR" sz="4000" dirty="0">
                <a:latin typeface="Cambria Math"/>
                <a:ea typeface="Cambria Math"/>
              </a:rPr>
              <a:t>ω</a:t>
            </a:r>
            <a:r>
              <a:rPr lang="en-US" sz="4000" baseline="30000" dirty="0"/>
              <a:t>2</a:t>
            </a:r>
            <a:r>
              <a:rPr lang="en-US" sz="40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Sum of Squares (SS)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-51806" y="2401888"/>
          <a:ext cx="9138759" cy="2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6397837" imgH="2053139" progId="Word.Document.12">
                  <p:embed/>
                </p:oleObj>
              </mc:Choice>
              <mc:Fallback>
                <p:oleObj name="Document" r:id="rId3" imgW="6397837" imgH="205313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1806" y="2401888"/>
                        <a:ext cx="9138759" cy="293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Degrees of 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4800" dirty="0" err="1"/>
              <a:t>df</a:t>
            </a:r>
            <a:r>
              <a:rPr lang="en-US" sz="4800" baseline="-25000" dirty="0" err="1"/>
              <a:t>B</a:t>
            </a:r>
            <a:r>
              <a:rPr lang="en-US" sz="4800" dirty="0"/>
              <a:t>=k-1</a:t>
            </a:r>
          </a:p>
          <a:p>
            <a:pPr algn="ctr">
              <a:buNone/>
            </a:pPr>
            <a:r>
              <a:rPr lang="en-US" sz="4800" dirty="0" err="1"/>
              <a:t>df</a:t>
            </a:r>
            <a:r>
              <a:rPr lang="en-US" sz="4800" baseline="-25000" dirty="0" err="1"/>
              <a:t>W</a:t>
            </a:r>
            <a:r>
              <a:rPr lang="en-US" sz="4800" dirty="0"/>
              <a:t>=N-k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Mean Squares (MS)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3429000" y="1752600"/>
          <a:ext cx="14900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5949456" imgH="730620" progId="Word.Document.12">
                  <p:embed/>
                </p:oleObj>
              </mc:Choice>
              <mc:Fallback>
                <p:oleObj name="Document" r:id="rId3" imgW="5949456" imgH="73062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29000" y="1752600"/>
                        <a:ext cx="149002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-3786188" y="3657600"/>
          <a:ext cx="155209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5" imgW="5949456" imgH="730620" progId="Word.Document.12">
                  <p:embed/>
                </p:oleObj>
              </mc:Choice>
              <mc:Fallback>
                <p:oleObj name="Document" r:id="rId5" imgW="5949456" imgH="73062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86188" y="3657600"/>
                        <a:ext cx="1552098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ctio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</Template>
  <TotalTime>679</TotalTime>
  <Words>566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section</vt:lpstr>
      <vt:lpstr>Document</vt:lpstr>
      <vt:lpstr>EDUC 200C Section 9 ANOVA</vt:lpstr>
      <vt:lpstr>Goals</vt:lpstr>
      <vt:lpstr>Why use ANOVA?</vt:lpstr>
      <vt:lpstr>What ANOVA does</vt:lpstr>
      <vt:lpstr>Between vs. within</vt:lpstr>
      <vt:lpstr>The components of ANOVA</vt:lpstr>
      <vt:lpstr>1. Sum of Squares (SS)</vt:lpstr>
      <vt:lpstr>2. Degrees of freedom (df)</vt:lpstr>
      <vt:lpstr>3. Mean Squares (MS)</vt:lpstr>
      <vt:lpstr>4. F statistic</vt:lpstr>
      <vt:lpstr>Interpreting the F statistic</vt:lpstr>
      <vt:lpstr>The F distribution</vt:lpstr>
      <vt:lpstr>5. Effect Size (ω2)</vt:lpstr>
      <vt:lpstr>You rejected H0, now what?</vt:lpstr>
      <vt:lpstr>Least Significant Difference (LSD)</vt:lpstr>
      <vt:lpstr>Practice Problem</vt:lpstr>
      <vt:lpstr>QUESTIONS?</vt:lpstr>
    </vt:vector>
  </TitlesOfParts>
  <Company>Stanford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 200C Section 8 - ANOVA</dc:title>
  <dc:creator>Melissa Kemmerle</dc:creator>
  <cp:lastModifiedBy>George Mount</cp:lastModifiedBy>
  <cp:revision>25</cp:revision>
  <dcterms:created xsi:type="dcterms:W3CDTF">2010-11-18T22:01:52Z</dcterms:created>
  <dcterms:modified xsi:type="dcterms:W3CDTF">2020-06-01T21:20:57Z</dcterms:modified>
</cp:coreProperties>
</file>