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83" r:id="rId18"/>
    <p:sldId id="273" r:id="rId19"/>
    <p:sldId id="284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8288000" cy="10287000"/>
  <p:notesSz cx="6858000" cy="9144000"/>
  <p:embeddedFontLst>
    <p:embeddedFont>
      <p:font typeface="Aileron Regular Bold" charset="0"/>
      <p:regular r:id="rId30"/>
    </p:embeddedFon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Arimo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8" d="100"/>
          <a:sy n="78" d="100"/>
        </p:scale>
        <p:origin x="-29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37891" y="1263470"/>
            <a:ext cx="10121409" cy="7760060"/>
            <a:chOff x="0" y="0"/>
            <a:chExt cx="13495211" cy="1034674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8464936" y="3847653"/>
              <a:ext cx="1074302" cy="2620248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951874" y="2722593"/>
              <a:ext cx="1451690" cy="112506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449180" y="0"/>
              <a:ext cx="1851568" cy="18423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95814" y="0"/>
              <a:ext cx="1451690" cy="1577924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9861015" y="4832730"/>
              <a:ext cx="1510288" cy="1659657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1934667" y="8507576"/>
              <a:ext cx="1056804" cy="166425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4870467" y="6433688"/>
              <a:ext cx="1008995" cy="1940376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6492816" y="4466259"/>
              <a:ext cx="1721294" cy="119629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11494446" y="133227"/>
              <a:ext cx="1694468" cy="1575856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 rot="-5400000">
              <a:off x="5200005" y="1708631"/>
              <a:ext cx="1179867" cy="2681516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11793320" y="2227080"/>
              <a:ext cx="1163847" cy="2116086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9190780" y="43360"/>
              <a:ext cx="1738034" cy="175559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481532" y="2227080"/>
              <a:ext cx="544852" cy="286764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>
            <a:xfrm>
              <a:off x="7353463" y="2614857"/>
              <a:ext cx="2033942" cy="75255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>
            <a:xfrm>
              <a:off x="6966175" y="169207"/>
              <a:ext cx="1629861" cy="1629861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11430927" y="4676862"/>
              <a:ext cx="2064284" cy="1971392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>
            <a:xfrm>
              <a:off x="9939011" y="2227080"/>
              <a:ext cx="1354295" cy="2116086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>
            <a:xfrm>
              <a:off x="4374492" y="4085944"/>
              <a:ext cx="1641644" cy="1608811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>
            <a:xfrm>
              <a:off x="0" y="5863818"/>
              <a:ext cx="1643318" cy="1257138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>
            <a:xfrm>
              <a:off x="10813991" y="6951893"/>
              <a:ext cx="1846521" cy="1264867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>
            <a:xfrm>
              <a:off x="8464936" y="6951893"/>
              <a:ext cx="1451690" cy="1183127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>
            <a:xfrm>
              <a:off x="6300748" y="6358072"/>
              <a:ext cx="1634967" cy="198177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>
            <a:xfrm>
              <a:off x="227113" y="8121538"/>
              <a:ext cx="1053691" cy="2026328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>
            <a:xfrm>
              <a:off x="2053590" y="4832730"/>
              <a:ext cx="2004710" cy="862025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>
            <a:xfrm>
              <a:off x="2452162" y="6358072"/>
              <a:ext cx="1765746" cy="1730431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>
            <a:xfrm>
              <a:off x="1951874" y="8718254"/>
              <a:ext cx="1805690" cy="1453581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>
            <a:xfrm>
              <a:off x="4506406" y="8887568"/>
              <a:ext cx="1737117" cy="1459178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>
            <a:xfrm>
              <a:off x="7209871" y="8433284"/>
              <a:ext cx="1451690" cy="1738551"/>
            </a:xfrm>
            <a:prstGeom prst="rect">
              <a:avLst/>
            </a:prstGeom>
          </p:spPr>
        </p:pic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30"/>
            <a:srcRect/>
            <a:stretch>
              <a:fillRect/>
            </a:stretch>
          </p:blipFill>
          <p:spPr>
            <a:xfrm>
              <a:off x="9613237" y="8575769"/>
              <a:ext cx="1680069" cy="1596066"/>
            </a:xfrm>
            <a:prstGeom prst="rect">
              <a:avLst/>
            </a:prstGeom>
          </p:spPr>
        </p:pic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31"/>
            <a:srcRect/>
            <a:stretch>
              <a:fillRect/>
            </a:stretch>
          </p:blipFill>
          <p:spPr>
            <a:xfrm>
              <a:off x="2339481" y="0"/>
              <a:ext cx="1224894" cy="2227080"/>
            </a:xfrm>
            <a:prstGeom prst="rect">
              <a:avLst/>
            </a:prstGeom>
          </p:spPr>
        </p:pic>
      </p:grpSp>
      <p:grpSp>
        <p:nvGrpSpPr>
          <p:cNvPr id="33" name="Group 33"/>
          <p:cNvGrpSpPr/>
          <p:nvPr/>
        </p:nvGrpSpPr>
        <p:grpSpPr>
          <a:xfrm>
            <a:off x="387935" y="2240975"/>
            <a:ext cx="6749957" cy="5480463"/>
            <a:chOff x="0" y="0"/>
            <a:chExt cx="8999942" cy="7307284"/>
          </a:xfrm>
        </p:grpSpPr>
        <p:sp>
          <p:nvSpPr>
            <p:cNvPr id="34" name="TextBox 34"/>
            <p:cNvSpPr txBox="1"/>
            <p:nvPr/>
          </p:nvSpPr>
          <p:spPr>
            <a:xfrm>
              <a:off x="0" y="-142875"/>
              <a:ext cx="8999942" cy="6336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40"/>
                </a:lnSpc>
              </a:pPr>
              <a:r>
                <a:rPr lang="en-US" sz="5600" spc="-56">
                  <a:solidFill>
                    <a:srgbClr val="08104D"/>
                  </a:solidFill>
                  <a:latin typeface="Aileron Regular"/>
                </a:rPr>
                <a:t>Создание</a:t>
              </a:r>
              <a:r>
                <a:rPr lang="en-US" sz="5600" spc="-56">
                  <a:solidFill>
                    <a:srgbClr val="000000"/>
                  </a:solidFill>
                  <a:latin typeface="Aileron Regular"/>
                </a:rPr>
                <a:t> блога:</a:t>
              </a:r>
            </a:p>
            <a:p>
              <a:pPr>
                <a:lnSpc>
                  <a:spcPts val="7840"/>
                </a:lnSpc>
              </a:pPr>
              <a:r>
                <a:rPr lang="en-US" sz="5600" spc="-56">
                  <a:solidFill>
                    <a:srgbClr val="000000"/>
                  </a:solidFill>
                  <a:latin typeface="Aileron Regular"/>
                </a:rPr>
                <a:t>размещение сайта в сети Интернет.</a:t>
              </a:r>
            </a:p>
            <a:p>
              <a:pPr>
                <a:lnSpc>
                  <a:spcPts val="7280"/>
                </a:lnSpc>
              </a:pPr>
              <a:r>
                <a:rPr lang="en-US" sz="5600" spc="-56">
                  <a:solidFill>
                    <a:srgbClr val="000000"/>
                  </a:solidFill>
                  <a:latin typeface="Aileron Regular"/>
                </a:rPr>
                <a:t>Выбор </a:t>
              </a:r>
              <a:r>
                <a:rPr lang="en-US" sz="5600" spc="-56">
                  <a:solidFill>
                    <a:srgbClr val="08104D"/>
                  </a:solidFill>
                  <a:latin typeface="Aileron Regular"/>
                </a:rPr>
                <a:t>темы проекта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6683141"/>
              <a:ext cx="8999942" cy="624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760">
                  <a:solidFill>
                    <a:srgbClr val="08104D"/>
                  </a:solidFill>
                  <a:latin typeface="Aileron Regular"/>
                </a:rPr>
                <a:t>Урок № 10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55358" y="2667524"/>
            <a:ext cx="10003942" cy="495195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926097"/>
            <a:ext cx="5410200" cy="6434807"/>
            <a:chOff x="0" y="0"/>
            <a:chExt cx="7213600" cy="8579742"/>
          </a:xfrm>
        </p:grpSpPr>
        <p:sp>
          <p:nvSpPr>
            <p:cNvPr id="5" name="TextBox 5"/>
            <p:cNvSpPr txBox="1"/>
            <p:nvPr/>
          </p:nvSpPr>
          <p:spPr>
            <a:xfrm>
              <a:off x="0" y="-47625"/>
              <a:ext cx="7213600" cy="33679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Хостинг</a:t>
              </a:r>
              <a:r>
                <a:rPr lang="en-US" sz="8000">
                  <a:solidFill>
                    <a:srgbClr val="08104D"/>
                  </a:solidFill>
                  <a:latin typeface="Aileron Heavy"/>
                </a:rPr>
                <a:t> </a:t>
              </a:r>
              <a:r>
                <a:rPr lang="en-US" sz="8000" u="none">
                  <a:solidFill>
                    <a:srgbClr val="08104D"/>
                  </a:solidFill>
                  <a:latin typeface="Aileron Heavy"/>
                </a:rPr>
                <a:t>и</a:t>
              </a:r>
              <a:r>
                <a:rPr lang="en-US" sz="8000">
                  <a:solidFill>
                    <a:srgbClr val="08104D"/>
                  </a:solidFill>
                  <a:latin typeface="Aileron Heavy"/>
                </a:rPr>
                <a:t> </a:t>
              </a:r>
              <a:r>
                <a:rPr lang="en-US" sz="8000" u="none">
                  <a:solidFill>
                    <a:srgbClr val="08104D"/>
                  </a:solidFill>
                  <a:latin typeface="Aileron Heavy"/>
                </a:rPr>
                <a:t>домен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725094"/>
              <a:ext cx="7213600" cy="4854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982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8104D"/>
                  </a:solidFill>
                  <a:latin typeface="Aileron Regular"/>
                </a:rPr>
                <a:t>Сайт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готов,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но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возникает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задача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–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где его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разместить,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чтобы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он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был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доступен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всем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.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Сайт,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который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никто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не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может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посетить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–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плохой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сайт.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</a:p>
            <a:p>
              <a:pPr marL="0" lvl="0" indent="0">
                <a:lnSpc>
                  <a:spcPts val="2981"/>
                </a:lnSpc>
                <a:spcBef>
                  <a:spcPct val="0"/>
                </a:spcBef>
              </a:pP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Именно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для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этого и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нужен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хостинг,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он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является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сервисом,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который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предоставляет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место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для хранения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сайта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.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 Также он позволяет публиковать сайты в сети Интернет и гарантиро</a:t>
              </a:r>
              <a:r>
                <a:rPr lang="en-US" sz="2099" u="none">
                  <a:solidFill>
                    <a:srgbClr val="08104D"/>
                  </a:solidFill>
                  <a:latin typeface="Aileron Regular"/>
                </a:rPr>
                <a:t>вать доступ круглые сутки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55358" y="2667524"/>
            <a:ext cx="10003942" cy="495195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557036"/>
            <a:ext cx="5410200" cy="7172929"/>
            <a:chOff x="0" y="0"/>
            <a:chExt cx="7213600" cy="9563905"/>
          </a:xfrm>
        </p:grpSpPr>
        <p:sp>
          <p:nvSpPr>
            <p:cNvPr id="5" name="TextBox 5"/>
            <p:cNvSpPr txBox="1"/>
            <p:nvPr/>
          </p:nvSpPr>
          <p:spPr>
            <a:xfrm>
              <a:off x="0" y="-47625"/>
              <a:ext cx="7213600" cy="33679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"/>
                </a:rPr>
                <a:t>Хостинг </a:t>
              </a:r>
              <a:r>
                <a:rPr lang="en-US" sz="8000" u="none">
                  <a:solidFill>
                    <a:srgbClr val="08104D"/>
                  </a:solidFill>
                  <a:latin typeface="Aileron Heavy"/>
                </a:rPr>
                <a:t>и</a:t>
              </a:r>
              <a:r>
                <a:rPr lang="en-US" sz="8000">
                  <a:solidFill>
                    <a:srgbClr val="08104D"/>
                  </a:solidFill>
                  <a:latin typeface="Aileron Heavy"/>
                </a:rPr>
                <a:t> </a:t>
              </a:r>
              <a:r>
                <a:rPr lang="en-US" sz="8000" u="none">
                  <a:solidFill>
                    <a:srgbClr val="08104D"/>
                  </a:solidFill>
                  <a:latin typeface="Aileron Heavy Bold"/>
                </a:rPr>
                <a:t>домен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725094"/>
              <a:ext cx="7213600" cy="5838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8104D"/>
                  </a:solidFill>
                  <a:latin typeface="Aileron Regular"/>
                </a:rPr>
                <a:t>Размещая с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айт на хо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с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т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инге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, обязательно по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требу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ет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ся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д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омен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.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Д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оме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н –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это ун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ика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л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ьн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ое им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я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сайт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а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, которое может сост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оя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ть из букв л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атинск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о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г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о алфа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ви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т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а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и цифр, разд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е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л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енных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то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чк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о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й.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Условн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о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до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ме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н мо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ж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н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о разд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е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ли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т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ь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на так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ие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составля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ющи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е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,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как доменн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а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я зона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(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.com,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.net, .edu), имя р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е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сурса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и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по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дд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о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м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е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н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(не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о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бяз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ат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ел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ь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-</a:t>
              </a:r>
            </a:p>
            <a:p>
              <a:pPr marL="0" lvl="0" indent="0">
                <a:lnSpc>
                  <a:spcPts val="2981"/>
                </a:lnSpc>
                <a:spcBef>
                  <a:spcPct val="0"/>
                </a:spcBef>
              </a:pP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ная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ч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а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с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т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ь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дом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енн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ого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и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ме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ни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, 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в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ыделяющ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а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я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по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д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раздел как 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от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дельн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у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ю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ло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г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ич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е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скую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 с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ос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т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авляющую, напр</a:t>
              </a:r>
              <a:r>
                <a:rPr lang="en-US" sz="2099">
                  <a:solidFill>
                    <a:srgbClr val="000000"/>
                  </a:solidFill>
                  <a:latin typeface="Aileron Regular"/>
                </a:rPr>
                <a:t>и</a:t>
              </a:r>
              <a:r>
                <a:rPr lang="en-US" sz="2099" u="none">
                  <a:solidFill>
                    <a:srgbClr val="000000"/>
                  </a:solidFill>
                  <a:latin typeface="Aileron Regular"/>
                </a:rPr>
                <a:t>мер, </a:t>
              </a:r>
              <a:r>
                <a:rPr lang="en-US" sz="2099" u="none">
                  <a:solidFill>
                    <a:srgbClr val="08104D"/>
                  </a:solidFill>
                  <a:latin typeface="Aileron Regular"/>
                </a:rPr>
                <a:t>images).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5706" y="2476500"/>
            <a:ext cx="8089600" cy="4796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09"/>
              </a:lnSpc>
              <a:spcBef>
                <a:spcPct val="0"/>
              </a:spcBef>
            </a:pP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До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менное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имя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нужно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зарегистрировать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,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иначе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 smtClean="0">
                <a:solidFill>
                  <a:srgbClr val="000000"/>
                </a:solidFill>
                <a:latin typeface="Aileron Regular"/>
              </a:rPr>
              <a:t>мы</a:t>
            </a:r>
            <a:r>
              <a:rPr lang="en-US" sz="2649" dirty="0" smtClean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 smtClean="0">
                <a:solidFill>
                  <a:srgbClr val="000000"/>
                </a:solidFill>
                <a:latin typeface="Aileron Regular"/>
              </a:rPr>
              <a:t>не</a:t>
            </a:r>
            <a:r>
              <a:rPr lang="en-US" sz="2649" dirty="0" smtClean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сможем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его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р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азм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е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сти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ть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н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а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хостин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г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е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.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Часто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ресурсы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,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которые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предоставля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ю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т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услуги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хостинг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а</a:t>
            </a:r>
            <a:r>
              <a:rPr lang="en-US" sz="2649" u="none" dirty="0">
                <a:solidFill>
                  <a:srgbClr val="000000"/>
                </a:solidFill>
                <a:latin typeface="Aileron Regular"/>
              </a:rPr>
              <a:t>,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предлагают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в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ыбра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ть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и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домен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.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Но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е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с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ли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такой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возможно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сти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не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т</a:t>
            </a:r>
            <a:r>
              <a:rPr lang="en-US" sz="2649" u="none" dirty="0">
                <a:solidFill>
                  <a:srgbClr val="000000"/>
                </a:solidFill>
                <a:latin typeface="Aileron Regular"/>
              </a:rPr>
              <a:t>,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можно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восполь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з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ова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ть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ся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сторонним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ресурсом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.</a:t>
            </a:r>
          </a:p>
          <a:p>
            <a:pPr marL="0" lvl="0" indent="0">
              <a:lnSpc>
                <a:spcPts val="3762"/>
              </a:lnSpc>
              <a:spcBef>
                <a:spcPct val="0"/>
              </a:spcBef>
            </a:pPr>
            <a:r>
              <a:rPr lang="en-US" sz="2649" dirty="0" err="1" smtClean="0">
                <a:solidFill>
                  <a:srgbClr val="000000"/>
                </a:solidFill>
                <a:latin typeface="Aileron Regular"/>
              </a:rPr>
              <a:t>Namecheap</a:t>
            </a:r>
            <a:r>
              <a:rPr lang="en-US" sz="2649" dirty="0" smtClean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(</a:t>
            </a:r>
            <a:r>
              <a:rPr lang="en-US" sz="2649" u="none" dirty="0">
                <a:solidFill>
                  <a:srgbClr val="000000"/>
                </a:solidFill>
                <a:latin typeface="Aileron Regular"/>
              </a:rPr>
              <a:t>https://www.namecheap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.com). 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Введите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имя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дом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ена</a:t>
            </a:r>
            <a:r>
              <a:rPr lang="en-US" sz="2649" u="none" dirty="0">
                <a:solidFill>
                  <a:srgbClr val="000000"/>
                </a:solidFill>
                <a:latin typeface="Aileron Regular"/>
              </a:rPr>
              <a:t>,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после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че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г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о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б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удет</a:t>
            </a:r>
            <a:r>
              <a:rPr lang="en-US" sz="2649" u="none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ука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зана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цена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или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,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е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с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л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и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это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т</a:t>
            </a:r>
            <a:r>
              <a:rPr lang="en-US" sz="2649" u="none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ва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р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и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а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нт</a:t>
            </a:r>
            <a:r>
              <a:rPr lang="en-US" sz="2649" u="none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уж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е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з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а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нят</a:t>
            </a:r>
            <a:r>
              <a:rPr lang="en-US" sz="2649" u="none" dirty="0">
                <a:solidFill>
                  <a:srgbClr val="000000"/>
                </a:solidFill>
                <a:latin typeface="Aileron Regular"/>
              </a:rPr>
              <a:t>,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буду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т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пред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лож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ен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ы</a:t>
            </a:r>
            <a:r>
              <a:rPr lang="en-US" sz="2649" u="none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др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угие</a:t>
            </a:r>
            <a:r>
              <a:rPr lang="en-US" sz="2649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досту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п</a:t>
            </a:r>
            <a:r>
              <a:rPr lang="en-US" sz="2649" dirty="0" err="1">
                <a:solidFill>
                  <a:srgbClr val="000000"/>
                </a:solidFill>
                <a:latin typeface="Aileron Regular"/>
              </a:rPr>
              <a:t>н</a:t>
            </a:r>
            <a:r>
              <a:rPr lang="en-US" sz="2649" u="none" dirty="0" err="1">
                <a:solidFill>
                  <a:srgbClr val="000000"/>
                </a:solidFill>
                <a:latin typeface="Aileron Regular"/>
              </a:rPr>
              <a:t>ые</a:t>
            </a:r>
            <a:r>
              <a:rPr lang="en-US" sz="2649" u="none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649" u="none" dirty="0" err="1">
                <a:solidFill>
                  <a:srgbClr val="08104D"/>
                </a:solidFill>
                <a:latin typeface="Aileron Regular"/>
              </a:rPr>
              <a:t>в</a:t>
            </a: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арианты</a:t>
            </a:r>
            <a:endParaRPr lang="en-US" sz="2649" dirty="0">
              <a:solidFill>
                <a:srgbClr val="08104D"/>
              </a:solidFill>
              <a:latin typeface="Aileron Regular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19614" y="7549534"/>
            <a:ext cx="10287000" cy="244338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"/>
              </a:rPr>
              <a:t>Регистраци</a:t>
            </a:r>
            <a:r>
              <a:rPr lang="en-US" sz="8000" u="none">
                <a:solidFill>
                  <a:srgbClr val="08104D"/>
                </a:solidFill>
                <a:latin typeface="Aileron Heavy"/>
              </a:rPr>
              <a:t>я</a:t>
            </a:r>
            <a:r>
              <a:rPr lang="en-US" sz="8000">
                <a:solidFill>
                  <a:srgbClr val="08104D"/>
                </a:solidFill>
                <a:latin typeface="Aileron Heavy"/>
              </a:rPr>
              <a:t> домен</a:t>
            </a:r>
            <a:r>
              <a:rPr lang="en-US" sz="8000" u="none">
                <a:solidFill>
                  <a:srgbClr val="08104D"/>
                </a:solidFill>
                <a:latin typeface="Aileron Heavy"/>
              </a:rPr>
              <a:t>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96785" y="3252692"/>
            <a:ext cx="12294430" cy="62312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73515" y="2569441"/>
            <a:ext cx="8089600" cy="44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62"/>
              </a:lnSpc>
              <a:spcBef>
                <a:spcPct val="0"/>
              </a:spcBef>
            </a:pPr>
            <a:r>
              <a:rPr lang="en-US" sz="2649">
                <a:solidFill>
                  <a:srgbClr val="08104D"/>
                </a:solidFill>
                <a:latin typeface="Aileron Regular"/>
              </a:rPr>
              <a:t>Hostinger (https://www.</a:t>
            </a:r>
            <a:r>
              <a:rPr lang="en-US" sz="2649" u="none">
                <a:solidFill>
                  <a:srgbClr val="08104D"/>
                </a:solidFill>
                <a:latin typeface="Aileron Regular"/>
              </a:rPr>
              <a:t>hosti</a:t>
            </a:r>
            <a:r>
              <a:rPr lang="en-US" sz="2649">
                <a:solidFill>
                  <a:srgbClr val="08104D"/>
                </a:solidFill>
                <a:latin typeface="Aileron Regular"/>
              </a:rPr>
              <a:t>n</a:t>
            </a:r>
            <a:r>
              <a:rPr lang="en-US" sz="2649" u="none">
                <a:solidFill>
                  <a:srgbClr val="08104D"/>
                </a:solidFill>
                <a:latin typeface="Aileron Regular"/>
              </a:rPr>
              <a:t>g</a:t>
            </a:r>
            <a:r>
              <a:rPr lang="en-US" sz="2649">
                <a:solidFill>
                  <a:srgbClr val="08104D"/>
                </a:solidFill>
                <a:latin typeface="Aileron Regular"/>
              </a:rPr>
              <a:t>e</a:t>
            </a:r>
            <a:r>
              <a:rPr lang="en-US" sz="2649" u="none">
                <a:solidFill>
                  <a:srgbClr val="08104D"/>
                </a:solidFill>
                <a:latin typeface="Aileron Regular"/>
              </a:rPr>
              <a:t>r</a:t>
            </a:r>
            <a:r>
              <a:rPr lang="en-US" sz="2649">
                <a:solidFill>
                  <a:srgbClr val="08104D"/>
                </a:solidFill>
                <a:latin typeface="Aileron Regular"/>
              </a:rPr>
              <a:t>.com)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"/>
              </a:rPr>
              <a:t>Обзор существующих хостингов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002451" y="3400242"/>
            <a:ext cx="12283097" cy="567236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73515" y="2569441"/>
            <a:ext cx="8089600" cy="44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62"/>
              </a:lnSpc>
              <a:spcBef>
                <a:spcPct val="0"/>
              </a:spcBef>
            </a:pPr>
            <a:r>
              <a:rPr lang="en-US" sz="2649">
                <a:solidFill>
                  <a:srgbClr val="08104D"/>
                </a:solidFill>
                <a:latin typeface="Aileron Regular"/>
              </a:rPr>
              <a:t>Freehostia (https://www.freehosti</a:t>
            </a:r>
            <a:r>
              <a:rPr lang="en-US" sz="2649" u="none">
                <a:solidFill>
                  <a:srgbClr val="08104D"/>
                </a:solidFill>
                <a:latin typeface="Aileron Regular"/>
              </a:rPr>
              <a:t>a</a:t>
            </a:r>
            <a:r>
              <a:rPr lang="en-US" sz="2649">
                <a:solidFill>
                  <a:srgbClr val="08104D"/>
                </a:solidFill>
                <a:latin typeface="Aileron Regular"/>
              </a:rPr>
              <a:t>.com)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"/>
              </a:rPr>
              <a:t>Обзор существующих хостингов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29078" y="3405301"/>
            <a:ext cx="11668073" cy="585299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73515" y="2569441"/>
            <a:ext cx="8089600" cy="44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62"/>
              </a:lnSpc>
              <a:spcBef>
                <a:spcPct val="0"/>
              </a:spcBef>
            </a:pPr>
            <a:r>
              <a:rPr lang="en-US" sz="2649">
                <a:solidFill>
                  <a:srgbClr val="08104D"/>
                </a:solidFill>
                <a:latin typeface="Aileron Regular"/>
              </a:rPr>
              <a:t>Infinity Free (https://infinityfree.net)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"/>
              </a:rPr>
              <a:t>Обзор существующих хостингов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19771" y="3312565"/>
            <a:ext cx="12848459" cy="594573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73515" y="2569441"/>
            <a:ext cx="8089600" cy="44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62"/>
              </a:lnSpc>
              <a:spcBef>
                <a:spcPct val="0"/>
              </a:spcBef>
            </a:pPr>
            <a:r>
              <a:rPr lang="en-US" sz="2649">
                <a:solidFill>
                  <a:srgbClr val="08104D"/>
                </a:solidFill>
                <a:latin typeface="Aileron Regular"/>
              </a:rPr>
              <a:t>Cоздаем свой акк на гит Хабе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 Bold"/>
              </a:rPr>
              <a:t>GitHub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344400" y="2263118"/>
            <a:ext cx="45385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https://</a:t>
            </a:r>
            <a:r>
              <a:rPr lang="en-US" sz="4400" dirty="0" smtClean="0"/>
              <a:t>github.com</a:t>
            </a:r>
            <a:endParaRPr lang="ru-RU" sz="4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73515" y="2569441"/>
            <a:ext cx="8089600" cy="44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62"/>
              </a:lnSpc>
              <a:spcBef>
                <a:spcPct val="0"/>
              </a:spcBef>
            </a:pPr>
            <a:r>
              <a:rPr lang="en-US" sz="2649">
                <a:solidFill>
                  <a:srgbClr val="08104D"/>
                </a:solidFill>
                <a:latin typeface="Aileron Regular"/>
              </a:rPr>
              <a:t>Cоздаем свой акк на гит Хабе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 Bold"/>
              </a:rPr>
              <a:t>GitHub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344400" y="2263118"/>
            <a:ext cx="45385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https://</a:t>
            </a:r>
            <a:r>
              <a:rPr lang="en-US" sz="4400" dirty="0" smtClean="0"/>
              <a:t>github.com</a:t>
            </a:r>
            <a:endParaRPr lang="ru-RU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314700"/>
            <a:ext cx="70294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010246"/>
            <a:ext cx="71247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5981700"/>
            <a:ext cx="69627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08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73515" y="2569441"/>
            <a:ext cx="15985785" cy="466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62"/>
              </a:lnSpc>
              <a:spcBef>
                <a:spcPct val="0"/>
              </a:spcBef>
            </a:pPr>
            <a:r>
              <a:rPr lang="ru-RU" sz="2649" dirty="0" smtClean="0">
                <a:solidFill>
                  <a:srgbClr val="08104D"/>
                </a:solidFill>
                <a:latin typeface="Aileron Regular"/>
              </a:rPr>
              <a:t>Перед началом нужно подтвердить свою почту</a:t>
            </a:r>
            <a:endParaRPr lang="en-US" sz="2649" dirty="0">
              <a:solidFill>
                <a:srgbClr val="08104D"/>
              </a:solidFill>
              <a:latin typeface="Aileron Regula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 Bold"/>
              </a:rPr>
              <a:t>GitHub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13" y="3543300"/>
            <a:ext cx="13304987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73515" y="2569441"/>
            <a:ext cx="15985785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62"/>
              </a:lnSpc>
              <a:spcBef>
                <a:spcPct val="0"/>
              </a:spcBef>
            </a:pP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Cоздаем</a:t>
            </a:r>
            <a:r>
              <a:rPr lang="en-US" sz="2649" dirty="0">
                <a:solidFill>
                  <a:srgbClr val="08104D"/>
                </a:solidFill>
                <a:latin typeface="Aileron Regular"/>
              </a:rPr>
              <a:t>  </a:t>
            </a: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свой</a:t>
            </a:r>
            <a:r>
              <a:rPr lang="en-US" sz="2649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первый</a:t>
            </a:r>
            <a:r>
              <a:rPr lang="en-US" sz="2649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649" dirty="0">
                <a:solidFill>
                  <a:srgbClr val="08104D"/>
                </a:solidFill>
                <a:latin typeface="Aileron Regular Bold"/>
              </a:rPr>
              <a:t>repositories. </a:t>
            </a: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Нажимаем</a:t>
            </a:r>
            <a:r>
              <a:rPr lang="en-US" sz="2649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на</a:t>
            </a:r>
            <a:r>
              <a:rPr lang="en-US" sz="2649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ru-RU" sz="2649" dirty="0" smtClean="0">
                <a:solidFill>
                  <a:srgbClr val="08104D"/>
                </a:solidFill>
                <a:latin typeface="Aileron Regular"/>
              </a:rPr>
              <a:t>пункт меню</a:t>
            </a:r>
            <a:endParaRPr lang="en-US" sz="2649" dirty="0">
              <a:solidFill>
                <a:srgbClr val="08104D"/>
              </a:solidFill>
              <a:latin typeface="Aileron Regula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 Bold"/>
              </a:rPr>
              <a:t>GitHub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38500"/>
            <a:ext cx="13620750" cy="646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09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24885" y="2163382"/>
            <a:ext cx="8349936" cy="5960237"/>
            <a:chOff x="0" y="0"/>
            <a:chExt cx="11133248" cy="7946983"/>
          </a:xfrm>
        </p:grpSpPr>
        <p:sp>
          <p:nvSpPr>
            <p:cNvPr id="3" name="TextBox 3"/>
            <p:cNvSpPr txBox="1"/>
            <p:nvPr/>
          </p:nvSpPr>
          <p:spPr>
            <a:xfrm>
              <a:off x="0" y="-142875"/>
              <a:ext cx="11133248" cy="2284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39"/>
                </a:lnSpc>
              </a:pPr>
              <a:r>
                <a:rPr lang="en-US" sz="5600" spc="-56">
                  <a:solidFill>
                    <a:srgbClr val="08104D"/>
                  </a:solidFill>
                  <a:latin typeface="Aileron Heavy"/>
                </a:rPr>
                <a:t>Использование кнопок</a:t>
              </a:r>
            </a:p>
            <a:p>
              <a:pPr>
                <a:lnSpc>
                  <a:spcPts val="5992"/>
                </a:lnSpc>
              </a:pPr>
              <a:r>
                <a:rPr lang="en-US" sz="5600" spc="-56">
                  <a:solidFill>
                    <a:srgbClr val="08104D"/>
                  </a:solidFill>
                  <a:latin typeface="Arimo"/>
                </a:rPr>
                <a:t>на</a:t>
              </a:r>
              <a:r>
                <a:rPr lang="en-US" sz="5600" spc="-56">
                  <a:solidFill>
                    <a:srgbClr val="08104D"/>
                  </a:solidFill>
                  <a:latin typeface="Aileron Heavy"/>
                </a:rPr>
                <a:t> сайте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73410"/>
              <a:ext cx="11133248" cy="5573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800"/>
                </a:lnSpc>
              </a:pPr>
              <a:r>
                <a:rPr lang="en-US" sz="3200" spc="128">
                  <a:solidFill>
                    <a:srgbClr val="08104D"/>
                  </a:solidFill>
                  <a:latin typeface="Aileron Regular"/>
                </a:rPr>
                <a:t>Кнопку</a:t>
              </a:r>
              <a:r>
                <a:rPr lang="en-US" sz="3200" spc="128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3200" u="none" spc="128">
                  <a:solidFill>
                    <a:srgbClr val="000000"/>
                  </a:solidFill>
                  <a:latin typeface="Aileron Regular"/>
                </a:rPr>
                <a:t>всегда</a:t>
              </a:r>
              <a:r>
                <a:rPr lang="en-US" sz="3200" spc="128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3200" u="none" spc="128">
                  <a:solidFill>
                    <a:srgbClr val="000000"/>
                  </a:solidFill>
                  <a:latin typeface="Aileron Regular"/>
                </a:rPr>
                <a:t>нужно</a:t>
              </a:r>
              <a:r>
                <a:rPr lang="en-US" sz="3200" spc="128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3200" u="none" spc="128">
                  <a:solidFill>
                    <a:srgbClr val="000000"/>
                  </a:solidFill>
                  <a:latin typeface="Aileron Regular"/>
                </a:rPr>
                <a:t>делать</a:t>
              </a:r>
              <a:r>
                <a:rPr lang="en-US" sz="3200" spc="128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3200" u="none" spc="128">
                  <a:solidFill>
                    <a:srgbClr val="000000"/>
                  </a:solidFill>
                  <a:latin typeface="Aileron Regular"/>
                </a:rPr>
                <a:t>в</a:t>
              </a:r>
              <a:r>
                <a:rPr lang="en-US" sz="3200" spc="128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3200" u="none" spc="128">
                  <a:solidFill>
                    <a:srgbClr val="000000"/>
                  </a:solidFill>
                  <a:latin typeface="Aileron Regular"/>
                </a:rPr>
                <a:t>рамках</a:t>
              </a:r>
              <a:r>
                <a:rPr lang="en-US" sz="3200" spc="128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3200" u="none" spc="128">
                  <a:solidFill>
                    <a:srgbClr val="000000"/>
                  </a:solidFill>
                  <a:latin typeface="Aileron Regular"/>
                </a:rPr>
                <a:t>общей</a:t>
              </a:r>
              <a:r>
                <a:rPr lang="en-US" sz="3200" spc="128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3200" u="none" spc="128">
                  <a:solidFill>
                    <a:srgbClr val="000000"/>
                  </a:solidFill>
                  <a:latin typeface="Aileron Regular"/>
                </a:rPr>
                <a:t>стилистики</a:t>
              </a:r>
              <a:r>
                <a:rPr lang="en-US" sz="3200" spc="128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3200" u="none" spc="128">
                  <a:solidFill>
                    <a:srgbClr val="000000"/>
                  </a:solidFill>
                  <a:latin typeface="Aileron Regular"/>
                </a:rPr>
                <a:t>сайта.</a:t>
              </a:r>
              <a:r>
                <a:rPr lang="en-US" sz="3200" spc="128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3200" u="none" spc="128">
                  <a:solidFill>
                    <a:srgbClr val="000000"/>
                  </a:solidFill>
                  <a:latin typeface="Aileron Regular"/>
                </a:rPr>
                <a:t>Учитывайте,</a:t>
              </a:r>
              <a:r>
                <a:rPr lang="en-US" sz="3200" spc="128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3200" u="none" spc="128">
                  <a:solidFill>
                    <a:srgbClr val="000000"/>
                  </a:solidFill>
                  <a:latin typeface="Aileron Regular"/>
                </a:rPr>
                <a:t>что</a:t>
              </a:r>
              <a:r>
                <a:rPr lang="en-US" sz="3200" spc="128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3200" u="none" spc="128">
                  <a:solidFill>
                    <a:srgbClr val="000000"/>
                  </a:solidFill>
                  <a:latin typeface="Aileron Regular"/>
                </a:rPr>
                <a:t>она</a:t>
              </a:r>
              <a:r>
                <a:rPr lang="en-US" sz="3200" spc="128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3200" u="none" spc="128">
                  <a:solidFill>
                    <a:srgbClr val="000000"/>
                  </a:solidFill>
                  <a:latin typeface="Aileron Regular"/>
                </a:rPr>
                <a:t>может</a:t>
              </a:r>
              <a:r>
                <a:rPr lang="en-US" sz="3200" spc="128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3200" u="none" spc="128">
                  <a:solidFill>
                    <a:srgbClr val="000000"/>
                  </a:solidFill>
                  <a:latin typeface="Aileron Regular"/>
                </a:rPr>
                <a:t>принимать несколько</a:t>
              </a:r>
              <a:r>
                <a:rPr lang="en-US" sz="3200" spc="128">
                  <a:solidFill>
                    <a:srgbClr val="000000"/>
                  </a:solidFill>
                  <a:latin typeface="Aileron Regular"/>
                </a:rPr>
                <a:t> </a:t>
              </a:r>
              <a:r>
                <a:rPr lang="en-US" sz="3200" u="none" spc="128">
                  <a:solidFill>
                    <a:srgbClr val="000000"/>
                  </a:solidFill>
                  <a:latin typeface="Aileron Regular"/>
                </a:rPr>
                <a:t>состояний, например, кнопка нажата, не нажата, наведен курсор. В CSS такие состояния называются </a:t>
              </a:r>
              <a:r>
                <a:rPr lang="en-US" sz="3200" u="none" spc="128">
                  <a:solidFill>
                    <a:srgbClr val="08104D"/>
                  </a:solidFill>
                  <a:latin typeface="Aileron Regular Bold"/>
                </a:rPr>
                <a:t>псевдоклассами</a:t>
              </a:r>
              <a:r>
                <a:rPr lang="en-US" sz="3200" spc="128">
                  <a:solidFill>
                    <a:srgbClr val="08104D"/>
                  </a:solidFill>
                  <a:latin typeface="Aileron Regular Bold"/>
                </a:rPr>
                <a:t>.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67700" y="1526731"/>
            <a:ext cx="6861592" cy="7111932"/>
          </a:xfrm>
          <a:prstGeom prst="rect">
            <a:avLst/>
          </a:prstGeom>
        </p:spPr>
      </p:pic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6990819" y="7710290"/>
            <a:ext cx="456627" cy="456627"/>
            <a:chOff x="0" y="0"/>
            <a:chExt cx="1708150" cy="1708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84071" y="3459578"/>
            <a:ext cx="301783" cy="301783"/>
            <a:chOff x="1371600" y="6705600"/>
            <a:chExt cx="10972800" cy="10972800"/>
          </a:xfrm>
        </p:grpSpPr>
        <p:sp>
          <p:nvSpPr>
            <p:cNvPr id="9" name="Freeform 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76301" y="1408980"/>
            <a:ext cx="3976325" cy="722968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990819" y="1408980"/>
            <a:ext cx="411432" cy="4114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73515" y="2569441"/>
            <a:ext cx="15985785" cy="44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62"/>
              </a:lnSpc>
              <a:spcBef>
                <a:spcPct val="0"/>
              </a:spcBef>
            </a:pPr>
            <a:r>
              <a:rPr lang="en-US" sz="2649">
                <a:solidFill>
                  <a:srgbClr val="08104D"/>
                </a:solidFill>
                <a:latin typeface="Aileron Regular"/>
              </a:rPr>
              <a:t>Cоздаем  свой первый </a:t>
            </a:r>
            <a:r>
              <a:rPr lang="en-US" sz="2649">
                <a:solidFill>
                  <a:srgbClr val="08104D"/>
                </a:solidFill>
                <a:latin typeface="Aileron Regular Bold"/>
              </a:rPr>
              <a:t>repositories. </a:t>
            </a:r>
            <a:r>
              <a:rPr lang="en-US" sz="2649">
                <a:solidFill>
                  <a:srgbClr val="08104D"/>
                </a:solidFill>
                <a:latin typeface="Aileron Regular"/>
              </a:rPr>
              <a:t>Нажимаем на кнопку New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 Bold"/>
              </a:rPr>
              <a:t>GitHub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52900"/>
            <a:ext cx="1296918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61222" y="1028700"/>
            <a:ext cx="9398078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2888069"/>
            <a:ext cx="5675856" cy="4143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62"/>
              </a:lnSpc>
            </a:pPr>
            <a:r>
              <a:rPr lang="en-US" sz="2649">
                <a:solidFill>
                  <a:srgbClr val="08104D"/>
                </a:solidFill>
                <a:latin typeface="Aileron Regular"/>
              </a:rPr>
              <a:t>Заполняем поле с именем репозитория, а так же ставим галочку на против Public. Это делаем для того, чтобы у пользователей был доступ к сайту. </a:t>
            </a:r>
          </a:p>
          <a:p>
            <a:pPr marL="0" lvl="0" indent="0">
              <a:lnSpc>
                <a:spcPts val="3762"/>
              </a:lnSpc>
              <a:spcBef>
                <a:spcPct val="0"/>
              </a:spcBef>
            </a:pPr>
            <a:r>
              <a:rPr lang="en-US" sz="2649">
                <a:solidFill>
                  <a:srgbClr val="08104D"/>
                </a:solidFill>
                <a:latin typeface="Aileron Regular"/>
              </a:rPr>
              <a:t>Не забываем поставить галочку в самом конце, чтобы создать файл Read me.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 Bold"/>
              </a:rPr>
              <a:t>GitHub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03132" y="2243334"/>
            <a:ext cx="13452697" cy="669473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3581447"/>
            <a:ext cx="2998188" cy="3411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62"/>
              </a:lnSpc>
              <a:spcBef>
                <a:spcPct val="0"/>
              </a:spcBef>
            </a:pP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Перетаскиваем</a:t>
            </a:r>
            <a:r>
              <a:rPr lang="en-US" sz="2649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ru-RU" sz="2649" b="1" u="sng" dirty="0" smtClean="0">
                <a:solidFill>
                  <a:srgbClr val="08104D"/>
                </a:solidFill>
                <a:latin typeface="Aileron Regular"/>
              </a:rPr>
              <a:t>содержимое</a:t>
            </a:r>
            <a:r>
              <a:rPr lang="ru-RU" sz="2649" dirty="0" smtClean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649" dirty="0" err="1" smtClean="0">
                <a:solidFill>
                  <a:srgbClr val="08104D"/>
                </a:solidFill>
                <a:latin typeface="Aileron Regular"/>
              </a:rPr>
              <a:t>папк</a:t>
            </a:r>
            <a:r>
              <a:rPr lang="ru-RU" sz="2649" dirty="0" smtClean="0">
                <a:solidFill>
                  <a:srgbClr val="08104D"/>
                </a:solidFill>
                <a:latin typeface="Aileron Regular"/>
              </a:rPr>
              <a:t>и </a:t>
            </a:r>
            <a:r>
              <a:rPr lang="en-US" sz="2649" dirty="0" smtClean="0">
                <a:solidFill>
                  <a:srgbClr val="08104D"/>
                </a:solidFill>
                <a:latin typeface="Aileron Regular"/>
              </a:rPr>
              <a:t>с </a:t>
            </a: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проектом</a:t>
            </a:r>
            <a:r>
              <a:rPr lang="en-US" sz="2649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на</a:t>
            </a:r>
            <a:r>
              <a:rPr lang="en-US" sz="2649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сайт</a:t>
            </a:r>
            <a:r>
              <a:rPr lang="en-US" sz="2649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гит</a:t>
            </a:r>
            <a:r>
              <a:rPr lang="en-US" sz="2649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хаба</a:t>
            </a:r>
            <a:r>
              <a:rPr lang="en-US" sz="2649" dirty="0">
                <a:solidFill>
                  <a:srgbClr val="08104D"/>
                </a:solidFill>
                <a:latin typeface="Aileron Regular"/>
              </a:rPr>
              <a:t>, </a:t>
            </a: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тем</a:t>
            </a:r>
            <a:r>
              <a:rPr lang="en-US" sz="2649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самым</a:t>
            </a:r>
            <a:r>
              <a:rPr lang="en-US" sz="2649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добавляя</a:t>
            </a:r>
            <a:r>
              <a:rPr lang="en-US" sz="2649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проект</a:t>
            </a:r>
            <a:r>
              <a:rPr lang="en-US" sz="2649" dirty="0">
                <a:solidFill>
                  <a:srgbClr val="08104D"/>
                </a:solidFill>
                <a:latin typeface="Aileron Regular"/>
              </a:rPr>
              <a:t> в </a:t>
            </a:r>
            <a:r>
              <a:rPr lang="en-US" sz="2649" dirty="0" err="1">
                <a:solidFill>
                  <a:srgbClr val="08104D"/>
                </a:solidFill>
                <a:latin typeface="Aileron Regular"/>
              </a:rPr>
              <a:t>репозиторий</a:t>
            </a:r>
            <a:endParaRPr lang="en-US" sz="2649" dirty="0">
              <a:solidFill>
                <a:srgbClr val="08104D"/>
              </a:solidFill>
              <a:latin typeface="Aileron Regula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 Bold"/>
              </a:rPr>
              <a:t>GitHub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36703" y="1028700"/>
            <a:ext cx="12122597" cy="833639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t="888" b="888"/>
          <a:stretch>
            <a:fillRect/>
          </a:stretch>
        </p:blipFill>
        <p:spPr>
          <a:xfrm>
            <a:off x="5136703" y="5384214"/>
            <a:ext cx="12122597" cy="398087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3350321"/>
            <a:ext cx="3836098" cy="3218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62"/>
              </a:lnSpc>
              <a:spcBef>
                <a:spcPct val="0"/>
              </a:spcBef>
            </a:pPr>
            <a:r>
              <a:rPr lang="en-US" sz="2649">
                <a:solidFill>
                  <a:srgbClr val="08104D"/>
                </a:solidFill>
                <a:latin typeface="Aileron Regular"/>
              </a:rPr>
              <a:t>Когда всё загрузилось, нам с вами нужно подписать изменения, которые мы внесли в репозиторий, чтобы в дальнейшем знать, что было загружено!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 Bold"/>
              </a:rPr>
              <a:t>GitHub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52299" y="2544597"/>
            <a:ext cx="9183402" cy="519780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 Bold"/>
              </a:rPr>
              <a:t>Ждем-с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45685" y="2045849"/>
            <a:ext cx="10424826" cy="588498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4737077"/>
            <a:ext cx="3836098" cy="44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62"/>
              </a:lnSpc>
              <a:spcBef>
                <a:spcPct val="0"/>
              </a:spcBef>
            </a:pPr>
            <a:r>
              <a:rPr lang="en-US" sz="2649">
                <a:solidFill>
                  <a:srgbClr val="08104D"/>
                </a:solidFill>
                <a:latin typeface="Aileron Regular"/>
              </a:rPr>
              <a:t>Переходим в Settings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 Bold"/>
              </a:rPr>
              <a:t>GitHub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64798" y="2464952"/>
            <a:ext cx="13242600" cy="623575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4737077"/>
            <a:ext cx="3836098" cy="44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62"/>
              </a:lnSpc>
              <a:spcBef>
                <a:spcPct val="0"/>
              </a:spcBef>
            </a:pPr>
            <a:r>
              <a:rPr lang="en-US" sz="2649">
                <a:solidFill>
                  <a:srgbClr val="08104D"/>
                </a:solidFill>
                <a:latin typeface="Aileron Regular"/>
              </a:rPr>
              <a:t>Листаем до раздела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 Bold"/>
              </a:rPr>
              <a:t>GitHub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43311" y="2243334"/>
            <a:ext cx="12830197" cy="735489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4505951"/>
            <a:ext cx="3836098" cy="907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62"/>
              </a:lnSpc>
              <a:spcBef>
                <a:spcPct val="0"/>
              </a:spcBef>
            </a:pPr>
            <a:r>
              <a:rPr lang="en-US" sz="2649">
                <a:solidFill>
                  <a:srgbClr val="08104D"/>
                </a:solidFill>
                <a:latin typeface="Aileron Regular"/>
              </a:rPr>
              <a:t>В sourse выбираем master branch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 Bold"/>
              </a:rPr>
              <a:t>GitHub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733800" y="6972300"/>
            <a:ext cx="2667000" cy="990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29609" y="2717051"/>
            <a:ext cx="14667010" cy="689442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981075"/>
            <a:ext cx="16230600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 Bold"/>
              </a:rPr>
              <a:t>Ссылка на проект: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47118" y="5369172"/>
            <a:ext cx="293273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37623" y="981075"/>
            <a:ext cx="6921677" cy="1259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ECF2FE"/>
                </a:solidFill>
                <a:latin typeface="Aileron Heavy"/>
              </a:rPr>
              <a:t>Псевдокласс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03518" y="1948889"/>
            <a:ext cx="6164322" cy="638922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943639" y="3266561"/>
            <a:ext cx="7142136" cy="4670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20"/>
              </a:lnSpc>
            </a:pPr>
            <a:r>
              <a:rPr lang="en-US" sz="2800" spc="112">
                <a:solidFill>
                  <a:srgbClr val="ECF2FE"/>
                </a:solidFill>
                <a:latin typeface="Aileron Regular"/>
              </a:rPr>
              <a:t>Так, псевдокласс :active соответствует элементу, ко</a:t>
            </a:r>
            <a:r>
              <a:rPr lang="en-US" sz="2800" u="none" spc="112">
                <a:solidFill>
                  <a:srgbClr val="ECF2FE"/>
                </a:solidFill>
                <a:latin typeface="Aileron Regular"/>
              </a:rPr>
              <a:t>торый активируется при нажатии, а псевдокласс :hover</a:t>
            </a:r>
          </a:p>
          <a:p>
            <a:pPr marL="0" lvl="0" indent="0">
              <a:lnSpc>
                <a:spcPts val="3919"/>
              </a:lnSpc>
            </a:pPr>
            <a:r>
              <a:rPr lang="en-US" sz="2800" u="none" spc="112">
                <a:solidFill>
                  <a:srgbClr val="ECF2FE"/>
                </a:solidFill>
                <a:latin typeface="Aileron Regular"/>
              </a:rPr>
              <a:t>применяется, когда пользователь навел курсор на элемент, :focus определяет элемент, на который было выполнено нажатие.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>
                <a:solidFill>
                  <a:srgbClr val="ECF2FE"/>
                </a:solidFill>
                <a:latin typeface="Arimo"/>
              </a:rPr>
              <a:t>Все эти свойства можно посмотреть, открыв код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>
                <a:solidFill>
                  <a:srgbClr val="ECF2FE"/>
                </a:solidFill>
                <a:latin typeface="Arimo"/>
              </a:rPr>
              <a:t>страницы. Откроем документацию Bootstrap и перей-</a:t>
            </a:r>
          </a:p>
          <a:p>
            <a:pPr marL="0" lvl="0" indent="0">
              <a:lnSpc>
                <a:spcPts val="2520"/>
              </a:lnSpc>
            </a:pPr>
            <a:r>
              <a:rPr lang="en-US" sz="1800" u="none">
                <a:solidFill>
                  <a:srgbClr val="ECF2FE"/>
                </a:solidFill>
                <a:latin typeface="Arimo"/>
              </a:rPr>
              <a:t>дем в раздел Buttons (https://getbootstrap.com/docs/4.2/</a:t>
            </a:r>
          </a:p>
          <a:p>
            <a:pPr marL="0" lvl="0" indent="0" algn="l">
              <a:lnSpc>
                <a:spcPts val="2520"/>
              </a:lnSpc>
            </a:pPr>
            <a:r>
              <a:rPr lang="en-US" sz="1800" u="none">
                <a:solidFill>
                  <a:srgbClr val="ECF2FE"/>
                </a:solidFill>
                <a:latin typeface="Arimo"/>
              </a:rPr>
              <a:t>components/buttons/).</a:t>
            </a: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6266513" y="5143500"/>
            <a:ext cx="992787" cy="992787"/>
            <a:chOff x="1371600" y="6705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28700" y="3083538"/>
            <a:ext cx="511468" cy="511468"/>
            <a:chOff x="0" y="0"/>
            <a:chExt cx="1708150" cy="17081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8091773" y="3339272"/>
            <a:ext cx="338027" cy="338027"/>
            <a:chOff x="1371600" y="6705600"/>
            <a:chExt cx="10972800" cy="10972800"/>
          </a:xfrm>
        </p:grpSpPr>
        <p:sp>
          <p:nvSpPr>
            <p:cNvPr id="10" name="Freeform 10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02872" y="3314320"/>
            <a:ext cx="5585882" cy="469214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388754" y="7561562"/>
            <a:ext cx="460845" cy="460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81075"/>
            <a:ext cx="15004417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 Bold"/>
              </a:rPr>
              <a:t>Посмотрим на странице?</a:t>
            </a: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7323051" y="617706"/>
            <a:ext cx="217618" cy="217618"/>
            <a:chOff x="0" y="0"/>
            <a:chExt cx="1708150" cy="17081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5224307" y="3868962"/>
            <a:ext cx="180655" cy="180655"/>
            <a:chOff x="1371600" y="6705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806934" y="726515"/>
            <a:ext cx="3031833" cy="314244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387464" y="1090960"/>
            <a:ext cx="196890" cy="19689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404962" y="1335720"/>
            <a:ext cx="2452366" cy="232974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28700" y="3001330"/>
            <a:ext cx="7772035" cy="173526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28700" y="5327809"/>
            <a:ext cx="10090784" cy="343867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1826500" y="5267775"/>
            <a:ext cx="6254674" cy="34987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03518" y="1948889"/>
            <a:ext cx="6164322" cy="6389223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8700" y="3083538"/>
            <a:ext cx="511468" cy="511468"/>
            <a:chOff x="0" y="0"/>
            <a:chExt cx="1708150" cy="17081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8091773" y="3339272"/>
            <a:ext cx="338027" cy="338027"/>
            <a:chOff x="1371600" y="6705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02872" y="3314320"/>
            <a:ext cx="5585882" cy="469214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388754" y="7561562"/>
            <a:ext cx="460845" cy="46084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653135" y="3314320"/>
            <a:ext cx="9225490" cy="113271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655322" y="6353509"/>
            <a:ext cx="10223303" cy="858757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8943639" y="914152"/>
            <a:ext cx="8934985" cy="2040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374"/>
              </a:lnSpc>
              <a:spcBef>
                <a:spcPct val="0"/>
              </a:spcBef>
            </a:pPr>
            <a:r>
              <a:rPr lang="en-US" sz="4265">
                <a:solidFill>
                  <a:srgbClr val="ECF2FE"/>
                </a:solidFill>
                <a:latin typeface="Aileron Heavy"/>
              </a:rPr>
              <a:t>В Bootstrap 4 для добавления кнопок используется тег &lt;button&gt;: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43639" y="4625654"/>
            <a:ext cx="8934985" cy="1140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536"/>
              </a:lnSpc>
              <a:spcBef>
                <a:spcPct val="0"/>
              </a:spcBef>
            </a:pPr>
            <a:r>
              <a:rPr lang="en-US" sz="3600">
                <a:solidFill>
                  <a:srgbClr val="EDF8FA"/>
                </a:solidFill>
                <a:latin typeface="Aileron Heavy"/>
              </a:rPr>
              <a:t>Кнопку можно сделать из элемента &lt;a&gt;, добавив класс btn: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8091773" y="3339272"/>
            <a:ext cx="338027" cy="338027"/>
            <a:chOff x="1371600" y="6705600"/>
            <a:chExt cx="10972800" cy="10972800"/>
          </a:xfrm>
        </p:grpSpPr>
        <p:sp>
          <p:nvSpPr>
            <p:cNvPr id="3" name="Freeform 3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730828" y="478560"/>
            <a:ext cx="4881229" cy="165777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11927" y="5252793"/>
            <a:ext cx="10900130" cy="1910332"/>
          </a:xfrm>
          <a:prstGeom prst="rect">
            <a:avLst/>
          </a:prstGeom>
        </p:spPr>
      </p:pic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748376" y="257030"/>
            <a:ext cx="296028" cy="296028"/>
            <a:chOff x="0" y="0"/>
            <a:chExt cx="1708150" cy="1708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5673" y="405044"/>
            <a:ext cx="4124238" cy="427470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39177" y="1233752"/>
            <a:ext cx="3335981" cy="316918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570976" y="7750018"/>
            <a:ext cx="9041081" cy="196384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26348" y="8017536"/>
            <a:ext cx="5281780" cy="1873341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091773" y="2727136"/>
            <a:ext cx="9987212" cy="211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80"/>
              </a:lnSpc>
              <a:spcBef>
                <a:spcPct val="0"/>
              </a:spcBef>
            </a:pPr>
            <a:r>
              <a:rPr lang="en-US" sz="2682">
                <a:solidFill>
                  <a:srgbClr val="F9FCFF"/>
                </a:solidFill>
                <a:latin typeface="Aileron Heavy"/>
              </a:rPr>
              <a:t>Такую кнопку можно кастомизировать, как с помо</a:t>
            </a:r>
            <a:r>
              <a:rPr lang="en-US" sz="2682">
                <a:solidFill>
                  <a:srgbClr val="F9FCFF"/>
                </a:solidFill>
                <a:latin typeface="Arimo"/>
              </a:rPr>
              <a:t>щью стандартных классов</a:t>
            </a:r>
            <a:r>
              <a:rPr lang="en-US" sz="2682">
                <a:solidFill>
                  <a:srgbClr val="F9FCFF"/>
                </a:solidFill>
                <a:latin typeface="Aileron Heavy"/>
              </a:rPr>
              <a:t> Bootstrap, так и с помощьюс стилей CSS. Если воспользоваться первым способом, то можно добавить класс btn-outline-warning (оформление кнопки) и три состояния: не нажата, нажата (focus), активна (active):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25673" y="6233415"/>
            <a:ext cx="5582455" cy="1389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771"/>
              </a:lnSpc>
              <a:spcBef>
                <a:spcPct val="0"/>
              </a:spcBef>
            </a:pPr>
            <a:r>
              <a:rPr lang="en-US" sz="2199">
                <a:solidFill>
                  <a:srgbClr val="ECF2FE"/>
                </a:solidFill>
                <a:latin typeface="Aileron Heavy"/>
              </a:rPr>
              <a:t>Если же требуется соз</a:t>
            </a:r>
            <a:r>
              <a:rPr lang="en-US" sz="2199">
                <a:solidFill>
                  <a:srgbClr val="ECF2FE"/>
                </a:solidFill>
                <a:latin typeface="Arimo"/>
              </a:rPr>
              <a:t>дать уникал</a:t>
            </a:r>
            <a:r>
              <a:rPr lang="en-US" sz="2199">
                <a:solidFill>
                  <a:srgbClr val="ECF2FE"/>
                </a:solidFill>
                <a:latin typeface="Aileron Heavy"/>
              </a:rPr>
              <a:t>ьную кнопку, то можно задать ряд стилей, например, изменить вид текста, регистр: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7534035" y="7590099"/>
            <a:ext cx="144698" cy="144698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6435184" y="9904801"/>
            <a:ext cx="120121" cy="120121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1447" y="7486689"/>
            <a:ext cx="2185497" cy="22652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65989" y="7780953"/>
            <a:ext cx="2185497" cy="203251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824244" y="7459183"/>
            <a:ext cx="130916" cy="13091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43770" y="525699"/>
            <a:ext cx="6841626" cy="647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08104D"/>
                </a:solidFill>
                <a:latin typeface="Aileron Regular"/>
              </a:rPr>
              <a:t>Ранее мы рассматривали, как добавлять кнопки на </a:t>
            </a:r>
            <a:r>
              <a:rPr lang="en-US" sz="2800">
                <a:solidFill>
                  <a:srgbClr val="08104D"/>
                </a:solidFill>
                <a:latin typeface="Arimo"/>
              </a:rPr>
              <a:t>сайт. Однако несколько таких элементов можно объединить в группу. Для блога это могут быть кнопки l</a:t>
            </a:r>
            <a:r>
              <a:rPr lang="en-US" sz="2800">
                <a:solidFill>
                  <a:srgbClr val="08104D"/>
                </a:solidFill>
                <a:latin typeface="Aileron Regular"/>
              </a:rPr>
              <a:t>i</a:t>
            </a:r>
            <a:r>
              <a:rPr lang="en-US" sz="2800" u="none">
                <a:solidFill>
                  <a:srgbClr val="08104D"/>
                </a:solidFill>
                <a:latin typeface="Aileron Regular"/>
              </a:rPr>
              <a:t>k</a:t>
            </a:r>
            <a:r>
              <a:rPr lang="en-US" sz="2800">
                <a:solidFill>
                  <a:srgbClr val="08104D"/>
                </a:solidFill>
                <a:latin typeface="Aileron Regular"/>
              </a:rPr>
              <a:t>e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800" u="none">
                <a:solidFill>
                  <a:srgbClr val="08104D"/>
                </a:solidFill>
                <a:latin typeface="Aileron Regular"/>
              </a:rPr>
              <a:t>и</a:t>
            </a:r>
            <a:r>
              <a:rPr lang="en-US" sz="280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8104D"/>
                </a:solidFill>
                <a:latin typeface="Aileron Regular"/>
              </a:rPr>
              <a:t>di</a:t>
            </a:r>
            <a:r>
              <a:rPr lang="en-US" sz="2800">
                <a:solidFill>
                  <a:srgbClr val="08104D"/>
                </a:solidFill>
                <a:latin typeface="Aileron Regular"/>
              </a:rPr>
              <a:t>s</a:t>
            </a:r>
            <a:r>
              <a:rPr lang="en-US" sz="2800" u="none">
                <a:solidFill>
                  <a:srgbClr val="08104D"/>
                </a:solidFill>
                <a:latin typeface="Aileron Regular"/>
              </a:rPr>
              <a:t>l</a:t>
            </a:r>
            <a:r>
              <a:rPr lang="en-US" sz="2800">
                <a:solidFill>
                  <a:srgbClr val="08104D"/>
                </a:solidFill>
                <a:latin typeface="Aileron Regular"/>
              </a:rPr>
              <a:t>ik</a:t>
            </a:r>
            <a:r>
              <a:rPr lang="en-US" sz="2800" u="none">
                <a:solidFill>
                  <a:srgbClr val="08104D"/>
                </a:solidFill>
                <a:latin typeface="Aileron Regular"/>
              </a:rPr>
              <a:t>e, например, после постов и записей.</a:t>
            </a:r>
          </a:p>
          <a:p>
            <a:pPr marL="0" lvl="0" indent="0" algn="l">
              <a:lnSpc>
                <a:spcPts val="3976"/>
              </a:lnSpc>
              <a:spcBef>
                <a:spcPct val="0"/>
              </a:spcBef>
            </a:pPr>
            <a:r>
              <a:rPr lang="en-US" sz="2800" u="none">
                <a:solidFill>
                  <a:srgbClr val="08104D"/>
                </a:solidFill>
                <a:latin typeface="Aileron Regular"/>
              </a:rPr>
              <a:t>Создадим такой элемент на</a:t>
            </a:r>
            <a:r>
              <a:rPr lang="en-US" sz="280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8104D"/>
                </a:solidFill>
                <a:latin typeface="Aileron Regular"/>
              </a:rPr>
              <a:t>странице,</a:t>
            </a:r>
            <a:r>
              <a:rPr lang="en-US" sz="280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8104D"/>
                </a:solidFill>
                <a:latin typeface="Aileron Regular"/>
              </a:rPr>
              <a:t>а</a:t>
            </a:r>
            <a:r>
              <a:rPr lang="en-US" sz="280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8104D"/>
                </a:solidFill>
                <a:latin typeface="Aileron Regular"/>
              </a:rPr>
              <a:t>для этого воспользуемся тегом-оберткой</a:t>
            </a:r>
            <a:r>
              <a:rPr lang="en-US" sz="280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8104D"/>
                </a:solidFill>
                <a:latin typeface="Aileron Regular"/>
              </a:rPr>
              <a:t>&lt;</a:t>
            </a:r>
            <a:r>
              <a:rPr lang="en-US" sz="2800">
                <a:solidFill>
                  <a:srgbClr val="08104D"/>
                </a:solidFill>
                <a:latin typeface="Aileron Regular"/>
              </a:rPr>
              <a:t>d</a:t>
            </a:r>
            <a:r>
              <a:rPr lang="en-US" sz="2800" u="none">
                <a:solidFill>
                  <a:srgbClr val="08104D"/>
                </a:solidFill>
                <a:latin typeface="Aileron Regular"/>
              </a:rPr>
              <a:t>iv&gt;.</a:t>
            </a:r>
            <a:r>
              <a:rPr lang="en-US" sz="280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8104D"/>
                </a:solidFill>
                <a:latin typeface="Aileron Regular"/>
              </a:rPr>
              <a:t>Добавим</a:t>
            </a:r>
            <a:r>
              <a:rPr lang="en-US" sz="280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8104D"/>
                </a:solidFill>
                <a:latin typeface="Aileron Regular"/>
              </a:rPr>
              <a:t>для него класс</a:t>
            </a:r>
            <a:r>
              <a:rPr lang="en-US" sz="2800">
                <a:solidFill>
                  <a:srgbClr val="08104D"/>
                </a:solidFill>
                <a:latin typeface="Aileron Regular"/>
              </a:rPr>
              <a:t> b</a:t>
            </a:r>
            <a:r>
              <a:rPr lang="en-US" sz="2800" u="none">
                <a:solidFill>
                  <a:srgbClr val="08104D"/>
                </a:solidFill>
                <a:latin typeface="Aileron Regular"/>
              </a:rPr>
              <a:t>tn-g</a:t>
            </a:r>
            <a:r>
              <a:rPr lang="en-US" sz="2800">
                <a:solidFill>
                  <a:srgbClr val="08104D"/>
                </a:solidFill>
                <a:latin typeface="Aileron Regular"/>
              </a:rPr>
              <a:t>r</a:t>
            </a:r>
            <a:r>
              <a:rPr lang="en-US" sz="2800" u="none">
                <a:solidFill>
                  <a:srgbClr val="08104D"/>
                </a:solidFill>
                <a:latin typeface="Aileron Regular"/>
              </a:rPr>
              <a:t>oup</a:t>
            </a:r>
            <a:r>
              <a:rPr lang="en-US" sz="2800">
                <a:solidFill>
                  <a:srgbClr val="08104D"/>
                </a:solidFill>
                <a:latin typeface="Aileron Regular"/>
              </a:rPr>
              <a:t>.</a:t>
            </a:r>
            <a:r>
              <a:rPr lang="en-US" sz="2800" u="none">
                <a:solidFill>
                  <a:srgbClr val="08104D"/>
                </a:solidFill>
                <a:latin typeface="Aileron Regular"/>
              </a:rPr>
              <a:t> Внутри данного тега будут распола гаться кнопки, а реализовано все это с помощью следу-ющего кода: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5658" y="1755201"/>
            <a:ext cx="10131286" cy="40880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7534035" y="7590099"/>
            <a:ext cx="144698" cy="144698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6435184" y="9904801"/>
            <a:ext cx="120121" cy="120121"/>
            <a:chOff x="1371600" y="6705600"/>
            <a:chExt cx="10972800" cy="10972800"/>
          </a:xfrm>
        </p:grpSpPr>
        <p:sp>
          <p:nvSpPr>
            <p:cNvPr id="5" name="Freeform 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1447" y="7486689"/>
            <a:ext cx="2185497" cy="226523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65989" y="7780953"/>
            <a:ext cx="2185497" cy="203251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824244" y="7459183"/>
            <a:ext cx="130916" cy="13091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38550" y="2562643"/>
            <a:ext cx="3525970" cy="1668201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43770" y="525699"/>
            <a:ext cx="16915530" cy="149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Aileron Regular"/>
              </a:rPr>
              <a:t>Размер кноп</a:t>
            </a:r>
            <a:r>
              <a:rPr lang="en-US" sz="2800">
                <a:solidFill>
                  <a:srgbClr val="000000"/>
                </a:solidFill>
                <a:latin typeface="Arimo"/>
              </a:rPr>
              <a:t>ок в группе также можно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 наст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р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ои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ть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.</a:t>
            </a:r>
          </a:p>
          <a:p>
            <a:pPr marL="0" lvl="0" indent="0" algn="ctr">
              <a:lnSpc>
                <a:spcPts val="3976"/>
              </a:lnSpc>
              <a:spcBef>
                <a:spcPct val="0"/>
              </a:spcBef>
            </a:pPr>
            <a:r>
              <a:rPr lang="en-US" sz="2800" u="none">
                <a:solidFill>
                  <a:srgbClr val="000000"/>
                </a:solidFill>
                <a:latin typeface="Arimo"/>
              </a:rPr>
              <a:t>Ч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то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бы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сд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е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ла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т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ь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 и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х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б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оль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ш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е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,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д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обавим класс btn-group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-lg, ме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н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ьше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–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btn-group-sm.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В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це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л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ом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т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а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кие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 кнопки 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п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р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ивл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е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к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а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ют д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о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ст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а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точ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но в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нимания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и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выглядят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д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о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в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о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л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ь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н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о о</a:t>
            </a:r>
            <a:r>
              <a:rPr lang="en-US" sz="2800" u="none">
                <a:solidFill>
                  <a:srgbClr val="000000"/>
                </a:solidFill>
                <a:latin typeface="Aileron Regular"/>
              </a:rPr>
              <a:t>рг</a:t>
            </a:r>
            <a:r>
              <a:rPr lang="en-US" sz="2800">
                <a:solidFill>
                  <a:srgbClr val="000000"/>
                </a:solidFill>
                <a:latin typeface="Aileron Regular"/>
              </a:rPr>
              <a:t>а</a:t>
            </a:r>
            <a:r>
              <a:rPr lang="en-US" sz="2800" u="none">
                <a:solidFill>
                  <a:srgbClr val="08104D"/>
                </a:solidFill>
                <a:latin typeface="Aileron Regular"/>
              </a:rPr>
              <a:t>нично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061940" y="5455969"/>
            <a:ext cx="6164121" cy="1615197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67121" y="4356808"/>
            <a:ext cx="16915530" cy="502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Arimo"/>
              </a:rPr>
              <a:t>Давайте создадим еще одну кнопку?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6710093" y="1086851"/>
            <a:ext cx="223700" cy="223700"/>
            <a:chOff x="0" y="0"/>
            <a:chExt cx="1708150" cy="17081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5011299" y="4665316"/>
            <a:ext cx="185704" cy="185704"/>
            <a:chOff x="1371600" y="6705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123658" y="1198701"/>
            <a:ext cx="3116563" cy="3230269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307205" y="1028700"/>
            <a:ext cx="202392" cy="20239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738398" y="1824931"/>
            <a:ext cx="2520902" cy="239485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859118" y="3072639"/>
            <a:ext cx="10131535" cy="6185661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981075"/>
            <a:ext cx="13379702" cy="126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8000">
                <a:solidFill>
                  <a:srgbClr val="08104D"/>
                </a:solidFill>
                <a:latin typeface="Aileron Heavy Bold"/>
              </a:rPr>
              <a:t>Партнерские кнопки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700</Words>
  <Application>Microsoft Office PowerPoint</Application>
  <PresentationFormat>Произвольный</PresentationFormat>
  <Paragraphs>68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Arial</vt:lpstr>
      <vt:lpstr>Aileron Regular Bold</vt:lpstr>
      <vt:lpstr>Aileron Regular</vt:lpstr>
      <vt:lpstr>Calibri</vt:lpstr>
      <vt:lpstr>Aileron Heavy Bold</vt:lpstr>
      <vt:lpstr>Aileron Heavy</vt:lpstr>
      <vt:lpstr>Arimo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Orange Technology Sales Presentation</dc:title>
  <dc:creator>Лиза Несен</dc:creator>
  <cp:lastModifiedBy>Несен Елизавета</cp:lastModifiedBy>
  <cp:revision>7</cp:revision>
  <dcterms:created xsi:type="dcterms:W3CDTF">2006-08-16T00:00:00Z</dcterms:created>
  <dcterms:modified xsi:type="dcterms:W3CDTF">2020-06-12T19:32:52Z</dcterms:modified>
  <dc:identifier>DAD-SX-yTBE</dc:identifier>
</cp:coreProperties>
</file>