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4" r:id="rId7"/>
    <p:sldId id="282" r:id="rId8"/>
    <p:sldId id="281" r:id="rId9"/>
    <p:sldId id="283" r:id="rId10"/>
    <p:sldId id="284" r:id="rId11"/>
    <p:sldId id="286" r:id="rId12"/>
    <p:sldId id="289" r:id="rId13"/>
    <p:sldId id="290" r:id="rId14"/>
    <p:sldId id="291" r:id="rId15"/>
    <p:sldId id="292" r:id="rId16"/>
    <p:sldId id="297" r:id="rId17"/>
    <p:sldId id="299" r:id="rId18"/>
    <p:sldId id="298" r:id="rId19"/>
    <p:sldId id="300" r:id="rId20"/>
    <p:sldId id="301" r:id="rId21"/>
    <p:sldId id="296" r:id="rId22"/>
    <p:sldId id="295" r:id="rId23"/>
    <p:sldId id="304" r:id="rId24"/>
    <p:sldId id="294" r:id="rId25"/>
    <p:sldId id="302" r:id="rId26"/>
    <p:sldId id="306" r:id="rId27"/>
    <p:sldId id="303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4253EEF6-0103-4EC1-87DB-02161CEF9D61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EE3225CD-E41E-405E-A83B-360C07E3AE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4253EEF6-0103-4EC1-87DB-02161CEF9D61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EE3225CD-E41E-405E-A83B-360C07E3AE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94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7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3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EEF6-0103-4EC1-87DB-02161CEF9D61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25CD-E41E-405E-A83B-360C07E3A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68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to relation schema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to 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Employee (</a:t>
            </a:r>
            <a:r>
              <a:rPr lang="en-US" altLang="zh-TW" u="sng" dirty="0" err="1"/>
              <a:t>ssn</a:t>
            </a:r>
            <a:r>
              <a:rPr lang="en-US" altLang="zh-TW" dirty="0"/>
              <a:t>, name, sex, </a:t>
            </a:r>
            <a:r>
              <a:rPr lang="en-US" altLang="zh-TW" dirty="0" err="1"/>
              <a:t>bdate</a:t>
            </a:r>
            <a:r>
              <a:rPr lang="en-US" altLang="zh-TW" dirty="0"/>
              <a:t>, address, salary)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Department (</a:t>
            </a:r>
            <a:r>
              <a:rPr lang="en-US" altLang="zh-TW" u="sng" dirty="0"/>
              <a:t>number</a:t>
            </a:r>
            <a:r>
              <a:rPr lang="en-US" altLang="zh-TW" dirty="0"/>
              <a:t>, name)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Project (</a:t>
            </a:r>
            <a:r>
              <a:rPr lang="en-US" altLang="zh-TW" u="sng" dirty="0"/>
              <a:t>number</a:t>
            </a:r>
            <a:r>
              <a:rPr lang="en-US" altLang="zh-TW" dirty="0"/>
              <a:t>, name)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Location (</a:t>
            </a:r>
            <a:r>
              <a:rPr lang="en-US" altLang="zh-TW" u="sng" dirty="0"/>
              <a:t>name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Dependent (</a:t>
            </a:r>
            <a:r>
              <a:rPr lang="en-US" altLang="zh-TW" u="sng" dirty="0" err="1"/>
              <a:t>ssn</a:t>
            </a:r>
            <a:r>
              <a:rPr lang="en-US" altLang="zh-TW" dirty="0"/>
              <a:t>, </a:t>
            </a:r>
            <a:r>
              <a:rPr lang="en-US" altLang="zh-TW" u="sng" dirty="0"/>
              <a:t>name</a:t>
            </a:r>
            <a:r>
              <a:rPr lang="en-US" altLang="zh-TW" dirty="0"/>
              <a:t>, sex, birthdate, relationship)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4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Relationship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Employee (</a:t>
            </a:r>
            <a:r>
              <a:rPr lang="en-US" altLang="zh-TW" u="sng" dirty="0" err="1"/>
              <a:t>ssn</a:t>
            </a:r>
            <a:r>
              <a:rPr lang="en-US" altLang="zh-TW" dirty="0"/>
              <a:t>, name, sex, </a:t>
            </a:r>
            <a:r>
              <a:rPr lang="en-US" altLang="zh-TW" dirty="0" err="1"/>
              <a:t>bdate</a:t>
            </a:r>
            <a:r>
              <a:rPr lang="en-US" altLang="zh-TW" dirty="0"/>
              <a:t>, address, salary, </a:t>
            </a:r>
            <a:r>
              <a:rPr lang="en-US" altLang="zh-TW" dirty="0" err="1">
                <a:solidFill>
                  <a:srgbClr val="FF0000"/>
                </a:solidFill>
              </a:rPr>
              <a:t>Supssn</a:t>
            </a:r>
            <a:r>
              <a:rPr lang="en-US" altLang="zh-TW" dirty="0"/>
              <a:t>, number)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Department (</a:t>
            </a:r>
            <a:r>
              <a:rPr lang="en-US" altLang="zh-TW" u="sng" dirty="0"/>
              <a:t>number</a:t>
            </a:r>
            <a:r>
              <a:rPr lang="en-US" altLang="zh-TW" dirty="0"/>
              <a:t>, name)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Project (</a:t>
            </a:r>
            <a:r>
              <a:rPr lang="en-US" altLang="zh-TW" u="sng" dirty="0"/>
              <a:t>number</a:t>
            </a:r>
            <a:r>
              <a:rPr lang="en-US" altLang="zh-TW" dirty="0"/>
              <a:t>, name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Dnumber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Lname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Location (</a:t>
            </a:r>
            <a:r>
              <a:rPr lang="en-US" altLang="zh-TW" u="sng" dirty="0"/>
              <a:t>name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Dependent (</a:t>
            </a:r>
            <a:r>
              <a:rPr lang="en-US" altLang="zh-TW" u="sng" dirty="0" err="1"/>
              <a:t>ssn</a:t>
            </a:r>
            <a:r>
              <a:rPr lang="en-US" altLang="zh-TW" dirty="0"/>
              <a:t>, name, sex, birthdate, relationship)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Manages (</a:t>
            </a:r>
            <a:r>
              <a:rPr lang="en-US" altLang="zh-TW" u="sng" dirty="0" err="1"/>
              <a:t>ssn</a:t>
            </a:r>
            <a:r>
              <a:rPr lang="en-US" altLang="zh-TW" dirty="0"/>
              <a:t>, </a:t>
            </a:r>
            <a:r>
              <a:rPr lang="en-US" altLang="zh-TW" u="sng" dirty="0"/>
              <a:t>number</a:t>
            </a:r>
            <a:r>
              <a:rPr lang="en-US" altLang="zh-TW" dirty="0"/>
              <a:t>, </a:t>
            </a:r>
            <a:r>
              <a:rPr lang="en-US" altLang="zh-TW" dirty="0" err="1"/>
              <a:t>startdate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Works_on</a:t>
            </a:r>
            <a:r>
              <a:rPr lang="en-US" altLang="zh-TW" dirty="0"/>
              <a:t> (</a:t>
            </a:r>
            <a:r>
              <a:rPr lang="en-US" altLang="zh-TW" u="sng" dirty="0" err="1"/>
              <a:t>ssn</a:t>
            </a:r>
            <a:r>
              <a:rPr lang="en-US" altLang="zh-TW" dirty="0"/>
              <a:t>, </a:t>
            </a:r>
            <a:r>
              <a:rPr lang="en-US" altLang="zh-TW" u="sng" dirty="0"/>
              <a:t>number</a:t>
            </a:r>
            <a:r>
              <a:rPr lang="en-US" altLang="zh-TW" dirty="0"/>
              <a:t>, hours)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Is_located_on</a:t>
            </a:r>
            <a:r>
              <a:rPr lang="en-US" altLang="zh-TW" dirty="0"/>
              <a:t> (</a:t>
            </a:r>
            <a:r>
              <a:rPr lang="en-US" altLang="zh-TW" u="sng" dirty="0"/>
              <a:t>number</a:t>
            </a:r>
            <a:r>
              <a:rPr lang="en-US" altLang="zh-TW" dirty="0"/>
              <a:t>, </a:t>
            </a:r>
            <a:r>
              <a:rPr lang="en-US" altLang="zh-TW" u="sng" dirty="0"/>
              <a:t>name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920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 dependency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closure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function </a:t>
            </a:r>
            <a:r>
              <a:rPr lang="en-US" altLang="zh-TW" dirty="0"/>
              <a:t>dependency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</a:t>
            </a:r>
            <a:r>
              <a:rPr lang="zh-TW" altLang="en-US" dirty="0" smtClean="0"/>
              <a:t>可以決定</a:t>
            </a:r>
            <a:r>
              <a:rPr lang="en-US" altLang="zh-TW" dirty="0" smtClean="0"/>
              <a:t>Y</a:t>
            </a:r>
            <a:r>
              <a:rPr lang="zh-TW" altLang="en-US" dirty="0" smtClean="0"/>
              <a:t>；</a:t>
            </a:r>
            <a:r>
              <a:rPr lang="en-US" altLang="zh-TW" dirty="0" smtClean="0"/>
              <a:t>Y</a:t>
            </a:r>
            <a:r>
              <a:rPr lang="zh-TW" altLang="en-US" dirty="0" smtClean="0"/>
              <a:t>功能相依於</a:t>
            </a:r>
            <a:r>
              <a:rPr lang="en-US" altLang="zh-TW" dirty="0" smtClean="0"/>
              <a:t>X</a:t>
            </a:r>
          </a:p>
          <a:p>
            <a:pPr marL="0" indent="0">
              <a:buNone/>
            </a:pPr>
            <a:r>
              <a:rPr lang="en-US" altLang="zh-TW" dirty="0" smtClean="0"/>
              <a:t>Ex.</a:t>
            </a:r>
          </a:p>
          <a:p>
            <a:pPr lvl="1"/>
            <a:r>
              <a:rPr lang="en-US" altLang="zh-TW" dirty="0" smtClean="0"/>
              <a:t>SSN</a:t>
            </a:r>
            <a:r>
              <a:rPr lang="zh-TW" altLang="en-US" dirty="0" smtClean="0"/>
              <a:t> → </a:t>
            </a:r>
            <a:r>
              <a:rPr lang="en-US" altLang="zh-TW" dirty="0" err="1" smtClean="0"/>
              <a:t>Ename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Pnumber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Pname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Plocation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{SSN, </a:t>
            </a:r>
            <a:r>
              <a:rPr lang="en-US" altLang="zh-TW" dirty="0" err="1" smtClean="0"/>
              <a:t>Pnumber</a:t>
            </a:r>
            <a:r>
              <a:rPr lang="en-US" altLang="zh-TW" dirty="0" smtClean="0"/>
              <a:t>}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Hours</a:t>
            </a:r>
          </a:p>
          <a:p>
            <a:pPr marL="0" indent="0">
              <a:buNone/>
            </a:pPr>
            <a:r>
              <a:rPr lang="en-US" altLang="zh-TW" dirty="0" smtClean="0"/>
              <a:t>Ex.</a:t>
            </a:r>
            <a:endParaRPr lang="en-US" altLang="zh-TW" dirty="0"/>
          </a:p>
          <a:p>
            <a:pPr lvl="1"/>
            <a:r>
              <a:rPr lang="zh-TW" altLang="en-US" dirty="0" smtClean="0"/>
              <a:t>身</a:t>
            </a:r>
            <a:r>
              <a:rPr lang="zh-TW" altLang="en-US" dirty="0"/>
              <a:t>分</a:t>
            </a:r>
            <a:r>
              <a:rPr lang="zh-TW" altLang="en-US" dirty="0" smtClean="0"/>
              <a:t>證字號 → 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學號→ </a:t>
            </a:r>
            <a:r>
              <a:rPr lang="en-US" altLang="zh-TW" dirty="0" smtClean="0"/>
              <a:t>{</a:t>
            </a:r>
            <a:r>
              <a:rPr lang="zh-TW" altLang="en-US" dirty="0" smtClean="0"/>
              <a:t>姓名、系所、級別</a:t>
            </a:r>
            <a:r>
              <a:rPr lang="en-US" altLang="zh-TW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Definitions of keys and attributes participating in keys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Person </a:t>
            </a:r>
            <a:r>
              <a:rPr lang="en-US" altLang="zh-TW" dirty="0"/>
              <a:t>(</a:t>
            </a:r>
            <a:r>
              <a:rPr lang="en-US" altLang="zh-TW" u="sng" dirty="0"/>
              <a:t>SSN</a:t>
            </a:r>
            <a:r>
              <a:rPr lang="en-US" altLang="zh-TW" dirty="0"/>
              <a:t>, Name, Sex, </a:t>
            </a:r>
            <a:r>
              <a:rPr lang="en-US" altLang="zh-TW" dirty="0" err="1"/>
              <a:t>Bdate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zh-TW" dirty="0"/>
          </a:p>
          <a:p>
            <a:r>
              <a:rPr lang="en-US" dirty="0" smtClean="0"/>
              <a:t>Key</a:t>
            </a:r>
            <a:r>
              <a:rPr lang="zh-TW" altLang="en-US" dirty="0" smtClean="0"/>
              <a:t>：用最少的屬性能決定其</a:t>
            </a:r>
            <a:r>
              <a:rPr lang="zh-TW" altLang="en-US" dirty="0"/>
              <a:t>它</a:t>
            </a:r>
            <a:r>
              <a:rPr lang="zh-TW" altLang="en-US" dirty="0" smtClean="0"/>
              <a:t>所有屬性即是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SSN</a:t>
            </a:r>
            <a:r>
              <a:rPr lang="zh-TW" altLang="en-US" dirty="0" smtClean="0"/>
              <a:t>。</a:t>
            </a:r>
            <a:endParaRPr lang="en-US" dirty="0"/>
          </a:p>
          <a:p>
            <a:r>
              <a:rPr lang="en-US" altLang="zh-TW" dirty="0" err="1" smtClean="0"/>
              <a:t>Superkey</a:t>
            </a:r>
            <a:r>
              <a:rPr lang="zh-TW" altLang="en-US" dirty="0"/>
              <a:t>：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加上任意數量的其它屬性即是</a:t>
            </a:r>
            <a:r>
              <a:rPr lang="en-US" altLang="zh-TW" dirty="0" err="1" smtClean="0"/>
              <a:t>superkey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{SSN, Name}</a:t>
            </a:r>
            <a:r>
              <a:rPr lang="zh-TW" altLang="en-US" dirty="0" smtClean="0"/>
              <a:t>、</a:t>
            </a:r>
            <a:r>
              <a:rPr lang="en-US" altLang="zh-TW" dirty="0" smtClean="0"/>
              <a:t>{SSN, Sex}</a:t>
            </a:r>
            <a:r>
              <a:rPr lang="zh-TW" altLang="en-US" dirty="0" smtClean="0"/>
              <a:t>、</a:t>
            </a:r>
            <a:r>
              <a:rPr lang="en-US" altLang="zh-TW" dirty="0" smtClean="0"/>
              <a:t>{SSN, Name, Sex}…</a:t>
            </a:r>
            <a:endParaRPr lang="en-US" altLang="zh-TW" dirty="0"/>
          </a:p>
          <a:p>
            <a:r>
              <a:rPr lang="en-US" dirty="0"/>
              <a:t>Candidate </a:t>
            </a:r>
            <a:r>
              <a:rPr lang="en-US" dirty="0" smtClean="0"/>
              <a:t>key</a:t>
            </a:r>
            <a:r>
              <a:rPr lang="zh-TW" altLang="en-US" dirty="0" smtClean="0"/>
              <a:t>：若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有一個以上，則稱這些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candidate key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TW" dirty="0" smtClean="0"/>
              <a:t>Prime attribute</a:t>
            </a:r>
            <a:r>
              <a:rPr lang="zh-TW" altLang="en-US" dirty="0" smtClean="0"/>
              <a:t>：屬於</a:t>
            </a:r>
            <a:r>
              <a:rPr lang="en-US" altLang="zh-TW" dirty="0" smtClean="0"/>
              <a:t>candidate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的屬性，都是</a:t>
            </a:r>
            <a:r>
              <a:rPr lang="en-US" altLang="zh-TW" dirty="0" smtClean="0"/>
              <a:t>prime attribute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SSN</a:t>
            </a:r>
          </a:p>
          <a:p>
            <a:r>
              <a:rPr lang="en-US" dirty="0" smtClean="0"/>
              <a:t>Nonprime attribute</a:t>
            </a:r>
            <a:r>
              <a:rPr lang="zh-TW" altLang="en-US" dirty="0" smtClean="0"/>
              <a:t>：不是</a:t>
            </a:r>
            <a:r>
              <a:rPr lang="en-US" altLang="zh-TW" dirty="0" smtClean="0"/>
              <a:t>prime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者，皆是</a:t>
            </a:r>
            <a:r>
              <a:rPr lang="en-US" altLang="zh-TW" dirty="0" smtClean="0"/>
              <a:t>nonprime attribute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Name, Sex, </a:t>
            </a:r>
            <a:r>
              <a:rPr lang="en-US" altLang="zh-TW" dirty="0" err="1" smtClean="0"/>
              <a:t>Bdate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9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Property_id</a:t>
            </a:r>
            <a:r>
              <a:rPr lang="en-US" altLang="zh-TW" dirty="0"/>
              <a:t>#, {</a:t>
            </a:r>
            <a:r>
              <a:rPr lang="en-US" altLang="zh-TW" dirty="0" err="1"/>
              <a:t>Country_name</a:t>
            </a:r>
            <a:r>
              <a:rPr lang="en-US" altLang="zh-TW" dirty="0"/>
              <a:t>, Lot#}</a:t>
            </a:r>
            <a:endParaRPr lang="en-US" altLang="zh-TW" dirty="0" smtClean="0"/>
          </a:p>
          <a:p>
            <a:r>
              <a:rPr lang="en-US" dirty="0" err="1" smtClean="0"/>
              <a:t>Superkey</a:t>
            </a:r>
            <a:r>
              <a:rPr lang="zh-TW" altLang="en-US" dirty="0" smtClean="0"/>
              <a:t>：包含</a:t>
            </a:r>
            <a:r>
              <a:rPr lang="en-US" altLang="zh-TW" dirty="0" err="1" smtClean="0"/>
              <a:t>property_id</a:t>
            </a:r>
            <a:r>
              <a:rPr lang="en-US" altLang="zh-TW" dirty="0" smtClean="0"/>
              <a:t>#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Country_name</a:t>
            </a:r>
            <a:r>
              <a:rPr lang="en-US" altLang="zh-TW" dirty="0"/>
              <a:t>, Lot</a:t>
            </a:r>
            <a:r>
              <a:rPr lang="en-US" altLang="zh-TW" dirty="0" smtClean="0"/>
              <a:t>#}</a:t>
            </a:r>
            <a:r>
              <a:rPr lang="zh-TW" altLang="en-US" dirty="0" smtClean="0"/>
              <a:t>的任意組合</a:t>
            </a:r>
            <a:endParaRPr lang="en-US" altLang="zh-TW" dirty="0" smtClean="0"/>
          </a:p>
          <a:p>
            <a:r>
              <a:rPr lang="en-US" dirty="0" smtClean="0"/>
              <a:t>Candidate key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  <a:r>
              <a:rPr lang="en-US" altLang="zh-TW" dirty="0" err="1"/>
              <a:t>Property_id</a:t>
            </a:r>
            <a:r>
              <a:rPr lang="en-US" altLang="zh-TW" dirty="0" smtClean="0"/>
              <a:t>#, {</a:t>
            </a:r>
            <a:r>
              <a:rPr lang="en-US" altLang="zh-TW" dirty="0" err="1" smtClean="0"/>
              <a:t>Country_name</a:t>
            </a:r>
            <a:r>
              <a:rPr lang="en-US" altLang="zh-TW" dirty="0" smtClean="0"/>
              <a:t>, Lot#}</a:t>
            </a:r>
          </a:p>
          <a:p>
            <a:r>
              <a:rPr lang="en-US" altLang="zh-TW" dirty="0"/>
              <a:t>Prime 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：</a:t>
            </a:r>
            <a:r>
              <a:rPr lang="en-US" altLang="zh-TW" dirty="0" err="1"/>
              <a:t>Property_id</a:t>
            </a:r>
            <a:r>
              <a:rPr lang="en-US" altLang="zh-TW" dirty="0" smtClean="0"/>
              <a:t>#, </a:t>
            </a:r>
            <a:r>
              <a:rPr lang="en-US" altLang="zh-TW" dirty="0" err="1"/>
              <a:t>Country_name</a:t>
            </a:r>
            <a:r>
              <a:rPr lang="en-US" altLang="zh-TW" dirty="0"/>
              <a:t>, Lot</a:t>
            </a:r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Nonprime attribute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Area, Price, </a:t>
            </a:r>
            <a:r>
              <a:rPr lang="en-US" altLang="zh-TW" dirty="0" err="1" smtClean="0"/>
              <a:t>Tax_rate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08" y="195308"/>
            <a:ext cx="8576592" cy="37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Inference Rules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 </a:t>
            </a:r>
            <a:r>
              <a:rPr lang="en-US" altLang="zh-TW" dirty="0"/>
              <a:t>dependency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IR1</a:t>
            </a:r>
            <a:r>
              <a:rPr lang="zh-TW" altLang="en-US" dirty="0" smtClean="0"/>
              <a:t>：</a:t>
            </a:r>
            <a:r>
              <a:rPr lang="en-US" dirty="0"/>
              <a:t>If </a:t>
            </a:r>
            <a:r>
              <a:rPr lang="en-US" i="1" dirty="0"/>
              <a:t>X </a:t>
            </a:r>
            <a:r>
              <a:rPr lang="en-US" dirty="0"/>
              <a:t>⊇ </a:t>
            </a:r>
            <a:r>
              <a:rPr lang="en-US" i="1" dirty="0"/>
              <a:t>Y</a:t>
            </a:r>
            <a:r>
              <a:rPr lang="en-US" dirty="0"/>
              <a:t>, then </a:t>
            </a:r>
            <a:r>
              <a:rPr lang="en-US" i="1" dirty="0"/>
              <a:t>X </a:t>
            </a:r>
            <a:r>
              <a:rPr lang="en-US" dirty="0"/>
              <a:t>→</a:t>
            </a:r>
            <a:r>
              <a:rPr lang="en-US" i="1" dirty="0"/>
              <a:t>Y</a:t>
            </a:r>
            <a:endParaRPr lang="en-US" altLang="zh-TW" dirty="0" smtClean="0"/>
          </a:p>
          <a:p>
            <a:r>
              <a:rPr lang="en-US" altLang="zh-TW" dirty="0" smtClean="0"/>
              <a:t>IR2</a:t>
            </a:r>
            <a:r>
              <a:rPr lang="zh-TW" altLang="en-US" dirty="0" smtClean="0"/>
              <a:t>：</a:t>
            </a:r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Y</a:t>
            </a:r>
            <a:r>
              <a:rPr lang="en-US" dirty="0"/>
              <a:t>} </a:t>
            </a:r>
            <a:r>
              <a:rPr lang="en-US" dirty="0" smtClean="0"/>
              <a:t>|=</a:t>
            </a:r>
            <a:r>
              <a:rPr lang="zh-TW" altLang="en-US" dirty="0" smtClean="0"/>
              <a:t> </a:t>
            </a:r>
            <a:r>
              <a:rPr lang="en-US" i="1" dirty="0" smtClean="0"/>
              <a:t>XZ </a:t>
            </a:r>
            <a:r>
              <a:rPr lang="en-US" dirty="0"/>
              <a:t>→ </a:t>
            </a:r>
            <a:r>
              <a:rPr lang="en-US" i="1" dirty="0" smtClean="0"/>
              <a:t>YZ</a:t>
            </a:r>
            <a:endParaRPr lang="en-US" altLang="zh-TW" dirty="0" smtClean="0"/>
          </a:p>
          <a:p>
            <a:r>
              <a:rPr lang="en-US" altLang="zh-TW" dirty="0" smtClean="0"/>
              <a:t>IR3</a:t>
            </a:r>
            <a:r>
              <a:rPr lang="zh-TW" altLang="en-US" dirty="0" smtClean="0"/>
              <a:t>：</a:t>
            </a:r>
            <a:r>
              <a:rPr lang="es-ES" dirty="0"/>
              <a:t>{</a:t>
            </a:r>
            <a:r>
              <a:rPr lang="es-ES" i="1" dirty="0"/>
              <a:t>X </a:t>
            </a:r>
            <a:r>
              <a:rPr lang="es-ES" dirty="0"/>
              <a:t>→ </a:t>
            </a:r>
            <a:r>
              <a:rPr lang="es-ES" i="1" dirty="0" smtClean="0"/>
              <a:t>Y</a:t>
            </a:r>
            <a:r>
              <a:rPr lang="es-ES" dirty="0"/>
              <a:t>, </a:t>
            </a:r>
            <a:r>
              <a:rPr lang="es-ES" i="1" dirty="0"/>
              <a:t>Y </a:t>
            </a:r>
            <a:r>
              <a:rPr lang="es-ES" dirty="0"/>
              <a:t>→ </a:t>
            </a:r>
            <a:r>
              <a:rPr lang="es-ES" i="1" dirty="0"/>
              <a:t>Z</a:t>
            </a:r>
            <a:r>
              <a:rPr lang="es-ES" dirty="0"/>
              <a:t>} </a:t>
            </a:r>
            <a:r>
              <a:rPr lang="es-ES" dirty="0" smtClean="0"/>
              <a:t>|=</a:t>
            </a:r>
            <a:r>
              <a:rPr lang="zh-TW" altLang="en-US" dirty="0" smtClean="0"/>
              <a:t> </a:t>
            </a:r>
            <a:r>
              <a:rPr lang="es-ES" i="1" dirty="0" smtClean="0"/>
              <a:t>X </a:t>
            </a:r>
            <a:r>
              <a:rPr lang="es-ES" dirty="0"/>
              <a:t>→ </a:t>
            </a:r>
            <a:r>
              <a:rPr lang="es-ES" i="1" dirty="0" smtClean="0"/>
              <a:t>Z</a:t>
            </a:r>
          </a:p>
          <a:p>
            <a:endParaRPr lang="es-ES" i="1" dirty="0"/>
          </a:p>
          <a:p>
            <a:r>
              <a:rPr lang="zh-TW" altLang="en-US" dirty="0"/>
              <a:t>簡化推理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en-US" altLang="zh-TW" dirty="0" smtClean="0"/>
              <a:t>IR4</a:t>
            </a:r>
            <a:r>
              <a:rPr lang="zh-TW" altLang="en-US" dirty="0" smtClean="0"/>
              <a:t>：</a:t>
            </a:r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YZ</a:t>
            </a:r>
            <a:r>
              <a:rPr lang="en-US" dirty="0"/>
              <a:t>} </a:t>
            </a:r>
            <a:r>
              <a:rPr lang="en-US" dirty="0" smtClean="0"/>
              <a:t>|= </a:t>
            </a:r>
            <a:r>
              <a:rPr lang="en-US" i="1" dirty="0" smtClean="0"/>
              <a:t>X </a:t>
            </a:r>
            <a:r>
              <a:rPr lang="en-US" dirty="0"/>
              <a:t>→ </a:t>
            </a:r>
            <a:r>
              <a:rPr lang="en-US" i="1" dirty="0" smtClean="0"/>
              <a:t>Y</a:t>
            </a:r>
            <a:r>
              <a:rPr lang="en-US" i="1" dirty="0"/>
              <a:t>, X </a:t>
            </a:r>
            <a:r>
              <a:rPr lang="en-US" dirty="0"/>
              <a:t>→ </a:t>
            </a:r>
            <a:r>
              <a:rPr lang="en-US" i="1" dirty="0"/>
              <a:t>Z</a:t>
            </a:r>
            <a:endParaRPr lang="en-US" altLang="zh-TW" dirty="0" smtClean="0"/>
          </a:p>
          <a:p>
            <a:r>
              <a:rPr lang="en-US" altLang="zh-TW" dirty="0" smtClean="0"/>
              <a:t>IR5</a:t>
            </a:r>
            <a:r>
              <a:rPr lang="zh-TW" altLang="en-US" dirty="0" smtClean="0"/>
              <a:t>：</a:t>
            </a:r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Z</a:t>
            </a:r>
            <a:r>
              <a:rPr lang="en-US" dirty="0"/>
              <a:t>} </a:t>
            </a:r>
            <a:r>
              <a:rPr lang="en-US" dirty="0" smtClean="0"/>
              <a:t>|= </a:t>
            </a:r>
            <a:r>
              <a:rPr lang="en-US" i="1" dirty="0" smtClean="0"/>
              <a:t>X </a:t>
            </a:r>
            <a:r>
              <a:rPr lang="en-US" dirty="0"/>
              <a:t>→ </a:t>
            </a:r>
            <a:r>
              <a:rPr lang="en-US" i="1" dirty="0"/>
              <a:t>YZ</a:t>
            </a:r>
            <a:endParaRPr lang="en-US" altLang="zh-TW" dirty="0" smtClean="0"/>
          </a:p>
          <a:p>
            <a:r>
              <a:rPr lang="en-US" altLang="zh-TW" dirty="0" smtClean="0"/>
              <a:t>IR6</a:t>
            </a:r>
            <a:r>
              <a:rPr lang="zh-TW" altLang="en-US" dirty="0" smtClean="0"/>
              <a:t>：</a:t>
            </a:r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Y</a:t>
            </a:r>
            <a:r>
              <a:rPr lang="en-US" dirty="0"/>
              <a:t>, W</a:t>
            </a:r>
            <a:r>
              <a:rPr lang="en-US" i="1" dirty="0"/>
              <a:t>Y </a:t>
            </a:r>
            <a:r>
              <a:rPr lang="en-US" dirty="0"/>
              <a:t>→ </a:t>
            </a:r>
            <a:r>
              <a:rPr lang="en-US" i="1" dirty="0"/>
              <a:t>Z</a:t>
            </a:r>
            <a:r>
              <a:rPr lang="en-US" dirty="0"/>
              <a:t>} </a:t>
            </a:r>
            <a:r>
              <a:rPr lang="en-US" dirty="0" smtClean="0"/>
              <a:t>|= W</a:t>
            </a:r>
            <a:r>
              <a:rPr lang="en-US" i="1" dirty="0" smtClean="0"/>
              <a:t>X </a:t>
            </a:r>
            <a:r>
              <a:rPr lang="en-US" dirty="0"/>
              <a:t>→ </a:t>
            </a:r>
            <a:r>
              <a:rPr lang="en-US" i="1" dirty="0" smtClean="0"/>
              <a:t>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key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只</a:t>
            </a:r>
            <a:r>
              <a:rPr lang="zh-TW" altLang="en-US" dirty="0">
                <a:solidFill>
                  <a:srgbClr val="FF0000"/>
                </a:solidFill>
              </a:rPr>
              <a:t>出現</a:t>
            </a:r>
            <a:r>
              <a:rPr lang="zh-TW" altLang="en-US" dirty="0"/>
              <a:t>在功能相依的</a:t>
            </a:r>
            <a:r>
              <a:rPr lang="zh-TW" altLang="en-US" dirty="0">
                <a:solidFill>
                  <a:srgbClr val="FF0000"/>
                </a:solidFill>
              </a:rPr>
              <a:t>左手邊</a:t>
            </a:r>
            <a:r>
              <a:rPr lang="zh-TW" altLang="en-US" dirty="0"/>
              <a:t>的屬性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一定是</a:t>
            </a:r>
            <a:r>
              <a:rPr lang="zh-TW" altLang="en-US" dirty="0" smtClean="0"/>
              <a:t>鍵</a:t>
            </a:r>
            <a:r>
              <a:rPr lang="zh-TW" altLang="en-US" dirty="0"/>
              <a:t>的一部分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從來</a:t>
            </a:r>
            <a:r>
              <a:rPr lang="zh-TW" altLang="en-US" dirty="0">
                <a:solidFill>
                  <a:srgbClr val="FF0000"/>
                </a:solidFill>
              </a:rPr>
              <a:t>沒有出現</a:t>
            </a:r>
            <a:r>
              <a:rPr lang="zh-TW" altLang="en-US" dirty="0"/>
              <a:t>在功能相依的</a:t>
            </a:r>
            <a:r>
              <a:rPr lang="zh-TW" altLang="en-US" dirty="0">
                <a:solidFill>
                  <a:srgbClr val="FF0000"/>
                </a:solidFill>
              </a:rPr>
              <a:t>左右兩邊</a:t>
            </a:r>
            <a:r>
              <a:rPr lang="zh-TW" altLang="en-US" dirty="0"/>
              <a:t>的屬性，</a:t>
            </a:r>
            <a:r>
              <a:rPr lang="zh-TW" altLang="en-US" dirty="0">
                <a:solidFill>
                  <a:srgbClr val="FF0000"/>
                </a:solidFill>
              </a:rPr>
              <a:t>一定</a:t>
            </a:r>
            <a:r>
              <a:rPr lang="zh-TW" altLang="en-US" dirty="0" smtClean="0"/>
              <a:t>是鍵</a:t>
            </a:r>
            <a:r>
              <a:rPr lang="zh-TW" altLang="en-US" dirty="0"/>
              <a:t>的一部分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同時</a:t>
            </a:r>
            <a:r>
              <a:rPr lang="zh-TW" altLang="en-US" dirty="0">
                <a:solidFill>
                  <a:srgbClr val="FF0000"/>
                </a:solidFill>
              </a:rPr>
              <a:t>出現</a:t>
            </a:r>
            <a:r>
              <a:rPr lang="zh-TW" altLang="en-US" dirty="0"/>
              <a:t>在功能相依的</a:t>
            </a:r>
            <a:r>
              <a:rPr lang="zh-TW" altLang="en-US" dirty="0">
                <a:solidFill>
                  <a:srgbClr val="FF0000"/>
                </a:solidFill>
              </a:rPr>
              <a:t>左右兩邊</a:t>
            </a:r>
            <a:r>
              <a:rPr lang="zh-TW" altLang="en-US" dirty="0"/>
              <a:t>的屬性，</a:t>
            </a:r>
            <a:r>
              <a:rPr lang="zh-TW" altLang="en-US" dirty="0">
                <a:solidFill>
                  <a:srgbClr val="FF0000"/>
                </a:solidFill>
              </a:rPr>
              <a:t>可能</a:t>
            </a:r>
            <a:r>
              <a:rPr lang="zh-TW" altLang="en-US" dirty="0" smtClean="0">
                <a:solidFill>
                  <a:srgbClr val="FF0000"/>
                </a:solidFill>
              </a:rPr>
              <a:t>是</a:t>
            </a:r>
            <a:r>
              <a:rPr lang="zh-TW" altLang="en-US" dirty="0" smtClean="0"/>
              <a:t>鍵</a:t>
            </a:r>
            <a:r>
              <a:rPr lang="zh-TW" altLang="en-US" dirty="0"/>
              <a:t>的</a:t>
            </a:r>
            <a:r>
              <a:rPr lang="zh-TW" altLang="en-US" dirty="0" smtClean="0"/>
              <a:t>一部分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R(A</a:t>
            </a:r>
            <a:r>
              <a:rPr lang="pt-BR" dirty="0"/>
              <a:t>, B, C, D, E, 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FD1</a:t>
            </a:r>
            <a:r>
              <a:rPr lang="zh-TW" altLang="en-US" dirty="0" smtClean="0"/>
              <a:t>：</a:t>
            </a:r>
            <a:r>
              <a:rPr lang="pt-BR" dirty="0" smtClean="0"/>
              <a:t> {A, C}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B</a:t>
            </a:r>
          </a:p>
          <a:p>
            <a:pPr marL="0" indent="0">
              <a:buNone/>
            </a:pPr>
            <a:r>
              <a:rPr lang="en-US" altLang="zh-TW" dirty="0" smtClean="0"/>
              <a:t>FD2</a:t>
            </a:r>
            <a:r>
              <a:rPr lang="zh-TW" altLang="en-US" dirty="0" smtClean="0"/>
              <a:t>：</a:t>
            </a:r>
            <a:r>
              <a:rPr lang="pt-BR" dirty="0" smtClean="0"/>
              <a:t>C </a:t>
            </a:r>
            <a:r>
              <a:rPr lang="zh-TW" altLang="en-US" dirty="0"/>
              <a:t>→ </a:t>
            </a:r>
            <a:r>
              <a:rPr lang="en-US" altLang="zh-TW" dirty="0"/>
              <a:t>B</a:t>
            </a:r>
          </a:p>
          <a:p>
            <a:pPr marL="0" indent="0">
              <a:buNone/>
            </a:pPr>
            <a:r>
              <a:rPr lang="en-US" altLang="zh-TW" dirty="0" smtClean="0"/>
              <a:t>FD3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{</a:t>
            </a:r>
            <a:r>
              <a:rPr lang="pt-BR" dirty="0" smtClean="0"/>
              <a:t>A, C} </a:t>
            </a:r>
            <a:r>
              <a:rPr lang="zh-TW" altLang="en-US" dirty="0"/>
              <a:t>→ </a:t>
            </a:r>
            <a:r>
              <a:rPr lang="en-US" altLang="zh-TW" dirty="0" smtClean="0"/>
              <a:t>D</a:t>
            </a:r>
          </a:p>
          <a:p>
            <a:pPr marL="0" indent="0">
              <a:buNone/>
            </a:pPr>
            <a:r>
              <a:rPr lang="en-US" altLang="zh-TW" dirty="0" smtClean="0"/>
              <a:t>FD4</a:t>
            </a:r>
            <a:r>
              <a:rPr lang="zh-TW" altLang="en-US" dirty="0" smtClean="0"/>
              <a:t>：</a:t>
            </a:r>
            <a:r>
              <a:rPr lang="en-US" altLang="zh-TW" dirty="0"/>
              <a:t>{</a:t>
            </a:r>
            <a:r>
              <a:rPr lang="pt-BR" dirty="0" smtClean="0"/>
              <a:t>A, C}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E, F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{C}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= {C, B}</a:t>
            </a:r>
          </a:p>
          <a:p>
            <a:pPr marL="0" indent="0">
              <a:buNone/>
            </a:pPr>
            <a:r>
              <a:rPr lang="en-US" altLang="zh-TW" dirty="0" smtClean="0"/>
              <a:t>{AC}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= {A, C, B, D, E, F} </a:t>
            </a:r>
            <a:r>
              <a:rPr lang="zh-TW" altLang="en-US" dirty="0" smtClean="0"/>
              <a:t>＝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Key, candidate key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068389" y="2497114"/>
            <a:ext cx="6953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TIP. </a:t>
            </a:r>
          </a:p>
          <a:p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左手邊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從來沒有出現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同時出現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smtClean="0"/>
              <a:t>(</a:t>
            </a:r>
            <a:r>
              <a:rPr lang="en-US" dirty="0" err="1" smtClean="0"/>
              <a:t>Classid</a:t>
            </a:r>
            <a:r>
              <a:rPr lang="en-US" dirty="0"/>
              <a:t>, Course#, </a:t>
            </a:r>
            <a:r>
              <a:rPr lang="en-US" dirty="0" err="1"/>
              <a:t>Instr_name</a:t>
            </a:r>
            <a:r>
              <a:rPr lang="en-US" dirty="0"/>
              <a:t>, </a:t>
            </a:r>
            <a:r>
              <a:rPr lang="en-US" dirty="0" err="1"/>
              <a:t>Credit_hrs</a:t>
            </a:r>
            <a:r>
              <a:rPr lang="en-US" dirty="0"/>
              <a:t>, Text, </a:t>
            </a:r>
            <a:r>
              <a:rPr lang="en-US" dirty="0" smtClean="0"/>
              <a:t>Publisher, Classroom</a:t>
            </a:r>
            <a:r>
              <a:rPr lang="en-US" dirty="0"/>
              <a:t>, Capacity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</a:t>
            </a:r>
            <a:r>
              <a:rPr lang="en-US" dirty="0"/>
              <a:t>: </a:t>
            </a:r>
            <a:r>
              <a:rPr lang="en-US" dirty="0" err="1"/>
              <a:t>Classid</a:t>
            </a:r>
            <a:r>
              <a:rPr lang="en-US" dirty="0" smtClean="0"/>
              <a:t> </a:t>
            </a:r>
            <a:r>
              <a:rPr lang="en-US" dirty="0"/>
              <a:t>→ Course#, </a:t>
            </a:r>
            <a:r>
              <a:rPr lang="en-US" dirty="0" err="1"/>
              <a:t>Instr_name</a:t>
            </a:r>
            <a:r>
              <a:rPr lang="en-US" dirty="0"/>
              <a:t>, </a:t>
            </a:r>
            <a:r>
              <a:rPr lang="en-US" dirty="0" err="1"/>
              <a:t>Credit_hrs</a:t>
            </a:r>
            <a:r>
              <a:rPr lang="en-US" dirty="0"/>
              <a:t>, Text, </a:t>
            </a:r>
            <a:r>
              <a:rPr lang="en-US" dirty="0" smtClean="0"/>
              <a:t>Publisher, Classroom</a:t>
            </a:r>
            <a:r>
              <a:rPr lang="en-US" dirty="0"/>
              <a:t>, Capacity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FD2: Course# → </a:t>
            </a:r>
            <a:r>
              <a:rPr lang="en-US" dirty="0" err="1"/>
              <a:t>Credit_hrs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FD3: {Course#, </a:t>
            </a:r>
            <a:r>
              <a:rPr lang="en-US" dirty="0" err="1"/>
              <a:t>Instr_name</a:t>
            </a:r>
            <a:r>
              <a:rPr lang="en-US" dirty="0"/>
              <a:t>} → Text, Classroom;</a:t>
            </a:r>
          </a:p>
          <a:p>
            <a:pPr marL="0" indent="0">
              <a:buNone/>
            </a:pPr>
            <a:r>
              <a:rPr lang="en-US" dirty="0"/>
              <a:t>FD4: Text → Publisher</a:t>
            </a:r>
          </a:p>
          <a:p>
            <a:pPr marL="0" indent="0">
              <a:buNone/>
            </a:pPr>
            <a:r>
              <a:rPr lang="en-US" dirty="0"/>
              <a:t>FD5: Classroom → Capacity</a:t>
            </a:r>
          </a:p>
        </p:txBody>
      </p:sp>
      <p:sp>
        <p:nvSpPr>
          <p:cNvPr id="4" name="矩形 3"/>
          <p:cNvSpPr/>
          <p:nvPr/>
        </p:nvSpPr>
        <p:spPr>
          <a:xfrm>
            <a:off x="5251269" y="5201126"/>
            <a:ext cx="69407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TIP. </a:t>
            </a:r>
          </a:p>
          <a:p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左手邊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從來沒有出現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同時出現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ER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73192"/>
              </p:ext>
            </p:extLst>
          </p:nvPr>
        </p:nvGraphicFramePr>
        <p:xfrm>
          <a:off x="2477192" y="1540275"/>
          <a:ext cx="6600305" cy="52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" name="Visio" r:id="rId3" imgW="10287179" imgH="8105941" progId="Visio.Drawing.15">
                  <p:embed/>
                </p:oleObj>
              </mc:Choice>
              <mc:Fallback>
                <p:oleObj name="Visio" r:id="rId3" imgW="10287179" imgH="81059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192" y="1540275"/>
                        <a:ext cx="6600305" cy="5203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5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Classid</a:t>
            </a:r>
            <a:r>
              <a:rPr lang="en-US" dirty="0" smtClean="0"/>
              <a:t>}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dirty="0" err="1" smtClean="0"/>
              <a:t>Classid</a:t>
            </a:r>
            <a:r>
              <a:rPr lang="en-US" dirty="0" smtClean="0"/>
              <a:t> ,Course</a:t>
            </a:r>
            <a:r>
              <a:rPr lang="en-US" dirty="0"/>
              <a:t>#, </a:t>
            </a:r>
            <a:r>
              <a:rPr lang="en-US" dirty="0" err="1"/>
              <a:t>Instr_name</a:t>
            </a:r>
            <a:r>
              <a:rPr lang="en-US" dirty="0"/>
              <a:t>, </a:t>
            </a:r>
            <a:r>
              <a:rPr lang="en-US" dirty="0" err="1"/>
              <a:t>Credit_hrs</a:t>
            </a:r>
            <a:r>
              <a:rPr lang="en-US" dirty="0"/>
              <a:t>, Text, Publisher, Classroom, Capacity</a:t>
            </a:r>
            <a:r>
              <a:rPr lang="en-US" dirty="0" smtClean="0"/>
              <a:t>} </a:t>
            </a:r>
            <a:r>
              <a:rPr lang="zh-TW" altLang="en-US" dirty="0"/>
              <a:t>＝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Key, candidate key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{Course#}</a:t>
            </a:r>
            <a:r>
              <a:rPr lang="en-US" baseline="30000" dirty="0" smtClean="0"/>
              <a:t>+</a:t>
            </a:r>
            <a:r>
              <a:rPr lang="en-US" dirty="0" smtClean="0"/>
              <a:t> = {Course#, </a:t>
            </a:r>
            <a:r>
              <a:rPr lang="en-US" dirty="0" err="1"/>
              <a:t>Credit_hrs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altLang="zh-TW" dirty="0" smtClean="0"/>
              <a:t>Text</a:t>
            </a:r>
            <a:r>
              <a:rPr lang="en-US" dirty="0" smtClean="0"/>
              <a:t>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{Text, Publisher}</a:t>
            </a:r>
          </a:p>
          <a:p>
            <a:pPr marL="0" indent="0">
              <a:buNone/>
            </a:pPr>
            <a:r>
              <a:rPr lang="en-US" dirty="0" smtClean="0"/>
              <a:t>{Classroom}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{Classroom, Capacity}</a:t>
            </a:r>
          </a:p>
          <a:p>
            <a:pPr marL="0" indent="0">
              <a:buNone/>
            </a:pPr>
            <a:r>
              <a:rPr lang="en-US" dirty="0"/>
              <a:t>{Course#, </a:t>
            </a:r>
            <a:r>
              <a:rPr lang="en-US" dirty="0" err="1" smtClean="0"/>
              <a:t>Instr_name</a:t>
            </a:r>
            <a:r>
              <a:rPr lang="en-US" dirty="0" smtClean="0"/>
              <a:t>}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dirty="0"/>
              <a:t>Course#, </a:t>
            </a:r>
            <a:r>
              <a:rPr lang="en-US" dirty="0" err="1" smtClean="0"/>
              <a:t>Instr_name</a:t>
            </a:r>
            <a:r>
              <a:rPr lang="en-US" dirty="0" smtClean="0"/>
              <a:t>, </a:t>
            </a:r>
            <a:r>
              <a:rPr lang="en-US" dirty="0" err="1" smtClean="0"/>
              <a:t>Credit_hrs</a:t>
            </a:r>
            <a:r>
              <a:rPr lang="en-US" dirty="0" smtClean="0"/>
              <a:t>, Text</a:t>
            </a:r>
            <a:r>
              <a:rPr lang="en-US" dirty="0"/>
              <a:t>, </a:t>
            </a:r>
            <a:r>
              <a:rPr lang="en-US" dirty="0" smtClean="0"/>
              <a:t>Classroom, Publisher, Capacity}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Normalization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5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為何需要正規化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避免</a:t>
            </a:r>
            <a:r>
              <a:rPr lang="zh-TW" altLang="en-US" dirty="0"/>
              <a:t>資料重複或相互</a:t>
            </a:r>
            <a:r>
              <a:rPr lang="zh-TW" altLang="en-US" dirty="0" smtClean="0"/>
              <a:t>矛盾</a:t>
            </a:r>
            <a:r>
              <a:rPr lang="en-US" altLang="zh-TW" dirty="0" smtClean="0"/>
              <a:t>(</a:t>
            </a:r>
            <a:r>
              <a:rPr lang="zh-TW" altLang="en-US" dirty="0" smtClean="0"/>
              <a:t>更新異常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情形</a:t>
            </a:r>
            <a:r>
              <a:rPr lang="en-US" altLang="zh-TW" dirty="0"/>
              <a:t>,</a:t>
            </a:r>
          </a:p>
          <a:p>
            <a:r>
              <a:rPr lang="zh-TW" altLang="en-US" dirty="0" smtClean="0"/>
              <a:t>使</a:t>
            </a:r>
            <a:r>
              <a:rPr lang="zh-TW" altLang="en-US" dirty="0"/>
              <a:t>資料庫在使用時能更有效率、更容易維護。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正規化步驟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2" y="266019"/>
            <a:ext cx="6656479" cy="64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value of any attribute in a tuple must be </a:t>
            </a:r>
            <a:r>
              <a:rPr lang="en-US" altLang="zh-TW" dirty="0" smtClean="0">
                <a:solidFill>
                  <a:srgbClr val="FF0000"/>
                </a:solidFill>
              </a:rPr>
              <a:t>a single value 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資料表中的所有記錄之</a:t>
            </a:r>
            <a:r>
              <a:rPr lang="zh-TW" altLang="en-US" dirty="0" smtClean="0"/>
              <a:t>屬性</a:t>
            </a:r>
            <a:r>
              <a:rPr lang="zh-TW" altLang="en-US" dirty="0"/>
              <a:t>值</a:t>
            </a:r>
            <a:r>
              <a:rPr lang="zh-TW" altLang="en-US" dirty="0" smtClean="0"/>
              <a:t>都</a:t>
            </a:r>
            <a:r>
              <a:rPr lang="zh-TW" altLang="en-US" dirty="0"/>
              <a:t>是基元值</a:t>
            </a:r>
            <a:r>
              <a:rPr lang="en-US" altLang="zh-TW" dirty="0"/>
              <a:t>(</a:t>
            </a:r>
            <a:r>
              <a:rPr lang="en-US" altLang="zh-TW" dirty="0" smtClean="0"/>
              <a:t>Atomic </a:t>
            </a:r>
            <a:r>
              <a:rPr lang="en-US" dirty="0" smtClean="0"/>
              <a:t>Value)</a:t>
            </a:r>
          </a:p>
          <a:p>
            <a:endParaRPr lang="en-US" dirty="0"/>
          </a:p>
        </p:txBody>
      </p:sp>
      <p:sp>
        <p:nvSpPr>
          <p:cNvPr id="7" name="向右箭號 6"/>
          <p:cNvSpPr/>
          <p:nvPr/>
        </p:nvSpPr>
        <p:spPr>
          <a:xfrm rot="2037515">
            <a:off x="4880275" y="5103155"/>
            <a:ext cx="1436914" cy="9927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</a:t>
            </a:r>
            <a:endParaRPr 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985345" y="2768827"/>
            <a:ext cx="7746681" cy="1914910"/>
            <a:chOff x="985345" y="2768827"/>
            <a:chExt cx="7746681" cy="191491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345" y="2768827"/>
              <a:ext cx="7746681" cy="191491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25590" y="3461660"/>
              <a:ext cx="3030583" cy="4441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631266" y="4605359"/>
            <a:ext cx="5415273" cy="2301491"/>
            <a:chOff x="3169608" y="4482834"/>
            <a:chExt cx="5415273" cy="230149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08" y="4482834"/>
              <a:ext cx="5415273" cy="230149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315200" y="5029200"/>
              <a:ext cx="1110343" cy="10319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2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schema R is in 2NF if every nonprime attribute A in R is not </a:t>
            </a:r>
            <a:r>
              <a:rPr lang="en-US" dirty="0" smtClean="0">
                <a:solidFill>
                  <a:srgbClr val="FF0000"/>
                </a:solidFill>
              </a:rPr>
              <a:t>partially dependent </a:t>
            </a:r>
            <a:r>
              <a:rPr lang="en-US" dirty="0" smtClean="0"/>
              <a:t>on any key of R.</a:t>
            </a:r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與非主要屬性間沒有部份相依的關係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7" y="3151687"/>
            <a:ext cx="8576592" cy="37063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4277" y="5590903"/>
            <a:ext cx="8428545" cy="586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22822" y="58839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部份相依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5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838200" y="1690689"/>
            <a:ext cx="7738946" cy="2725604"/>
            <a:chOff x="838200" y="1690689"/>
            <a:chExt cx="7738946" cy="272560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9"/>
              <a:ext cx="6307183" cy="272560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892636" y="3463698"/>
              <a:ext cx="6198310" cy="4290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090946" y="3562373"/>
              <a:ext cx="1486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部份相依</a:t>
              </a:r>
              <a:endPara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69" y="4401141"/>
            <a:ext cx="10040897" cy="244170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2352115">
            <a:off x="470789" y="4893608"/>
            <a:ext cx="1436914" cy="9927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schema R is in 3NF if every nonprime attribute of R meets both of the following conditions:</a:t>
            </a:r>
          </a:p>
          <a:p>
            <a:pPr lvl="1"/>
            <a:r>
              <a:rPr lang="en-US" dirty="0" smtClean="0"/>
              <a:t>It is fully functionally dependent on every key of R. (2NF)</a:t>
            </a:r>
          </a:p>
          <a:p>
            <a:pPr lvl="1"/>
            <a:r>
              <a:rPr lang="en-US" dirty="0" smtClean="0"/>
              <a:t>It </a:t>
            </a:r>
            <a:r>
              <a:rPr lang="en-US" dirty="0" err="1" smtClean="0">
                <a:solidFill>
                  <a:srgbClr val="FF0000"/>
                </a:solidFill>
              </a:rPr>
              <a:t>nontransitively</a:t>
            </a:r>
            <a:r>
              <a:rPr lang="en-US" dirty="0" smtClean="0"/>
              <a:t> dependent on every key of R. </a:t>
            </a:r>
          </a:p>
          <a:p>
            <a:pPr lvl="1"/>
            <a:endParaRPr lang="en-US" dirty="0"/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與</a:t>
            </a:r>
            <a:r>
              <a:rPr lang="zh-TW" altLang="en-US" dirty="0"/>
              <a:t>非主要屬性間沒有部份相依的</a:t>
            </a:r>
            <a:r>
              <a:rPr lang="zh-TW" altLang="en-US" dirty="0" smtClean="0"/>
              <a:t>關係 </a:t>
            </a:r>
            <a:r>
              <a:rPr lang="en-US" altLang="zh-TW" dirty="0" smtClean="0"/>
              <a:t>(2NF)</a:t>
            </a:r>
            <a:endParaRPr lang="en-US" dirty="0"/>
          </a:p>
          <a:p>
            <a:r>
              <a:rPr lang="zh-TW" altLang="en-US" dirty="0" smtClean="0"/>
              <a:t>非</a:t>
            </a:r>
            <a:r>
              <a:rPr lang="zh-TW" altLang="en-US" dirty="0"/>
              <a:t>主要屬性間</a:t>
            </a:r>
            <a:r>
              <a:rPr lang="zh-TW" altLang="en-US" dirty="0" smtClean="0"/>
              <a:t>沒有間接相依</a:t>
            </a:r>
            <a:r>
              <a:rPr lang="zh-TW" altLang="en-US" dirty="0"/>
              <a:t>的關係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35624"/>
          <a:stretch/>
        </p:blipFill>
        <p:spPr>
          <a:xfrm>
            <a:off x="1243149" y="1832371"/>
            <a:ext cx="6463938" cy="24417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5044" y="3722915"/>
            <a:ext cx="6198310" cy="55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68936" y="3846478"/>
            <a:ext cx="14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1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34" y="4804399"/>
            <a:ext cx="9125666" cy="1950916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352115">
            <a:off x="739729" y="5130983"/>
            <a:ext cx="1436914" cy="9927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</a:t>
            </a:r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r="35624"/>
          <a:stretch/>
        </p:blipFill>
        <p:spPr>
          <a:xfrm>
            <a:off x="1243149" y="1832371"/>
            <a:ext cx="6463938" cy="24417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45044" y="3722915"/>
            <a:ext cx="6198310" cy="55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368936" y="3846478"/>
            <a:ext cx="14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4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 Entity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每個</a:t>
            </a:r>
            <a:r>
              <a:rPr lang="en-US" altLang="zh-TW" dirty="0"/>
              <a:t>strong/weak entity</a:t>
            </a:r>
            <a:r>
              <a:rPr lang="zh-TW" altLang="zh-TW" dirty="0"/>
              <a:t>各自轉成一個</a:t>
            </a:r>
            <a:r>
              <a:rPr lang="en-US" altLang="zh-TW" dirty="0"/>
              <a:t>relation</a:t>
            </a:r>
            <a:endParaRPr lang="zh-TW" altLang="zh-TW" dirty="0"/>
          </a:p>
          <a:p>
            <a:pPr lvl="1">
              <a:lnSpc>
                <a:spcPct val="150000"/>
              </a:lnSpc>
            </a:pPr>
            <a:r>
              <a:rPr lang="zh-TW" altLang="zh-TW" dirty="0"/>
              <a:t>對特定的</a:t>
            </a:r>
            <a:r>
              <a:rPr lang="en-US" altLang="zh-TW" dirty="0"/>
              <a:t>entity</a:t>
            </a:r>
            <a:r>
              <a:rPr lang="zh-TW" altLang="zh-TW" dirty="0"/>
              <a:t>，如</a:t>
            </a:r>
            <a:r>
              <a:rPr lang="en-US" altLang="zh-TW" dirty="0"/>
              <a:t>weak entity/subclass entity</a:t>
            </a:r>
            <a:r>
              <a:rPr lang="zh-TW" altLang="zh-TW" dirty="0"/>
              <a:t>等，除了自己的</a:t>
            </a:r>
            <a:r>
              <a:rPr lang="en-US" altLang="zh-TW" dirty="0"/>
              <a:t>attribute</a:t>
            </a:r>
            <a:r>
              <a:rPr lang="zh-TW" altLang="zh-TW" dirty="0"/>
              <a:t>外，尚須加上其</a:t>
            </a:r>
            <a:r>
              <a:rPr lang="en-US" altLang="zh-TW" dirty="0"/>
              <a:t>parent </a:t>
            </a:r>
            <a:r>
              <a:rPr lang="zh-TW" altLang="zh-TW" dirty="0"/>
              <a:t>的</a:t>
            </a:r>
            <a:r>
              <a:rPr lang="en-US" altLang="zh-TW" dirty="0"/>
              <a:t>primary </a:t>
            </a:r>
            <a:r>
              <a:rPr lang="en-US" altLang="zh-TW" dirty="0" smtClean="0"/>
              <a:t>key</a:t>
            </a:r>
          </a:p>
          <a:p>
            <a:pPr marL="457200" lvl="1" indent="0">
              <a:buNone/>
            </a:pPr>
            <a:r>
              <a:rPr lang="en-US" altLang="zh-TW" dirty="0" smtClean="0"/>
              <a:t>ex</a:t>
            </a:r>
            <a:r>
              <a:rPr lang="en-US" altLang="zh-TW" dirty="0"/>
              <a:t>. Student (entity) is a Person (entity), </a:t>
            </a:r>
            <a:r>
              <a:rPr lang="zh-TW" altLang="zh-TW" dirty="0"/>
              <a:t>除了</a:t>
            </a:r>
            <a:r>
              <a:rPr lang="en-US" altLang="zh-TW" dirty="0"/>
              <a:t>student </a:t>
            </a:r>
            <a:r>
              <a:rPr lang="zh-TW" altLang="zh-TW" dirty="0"/>
              <a:t>自己</a:t>
            </a:r>
            <a:r>
              <a:rPr lang="zh-TW" altLang="zh-TW" dirty="0" smtClean="0"/>
              <a:t>的</a:t>
            </a:r>
            <a:r>
              <a:rPr lang="en-US" altLang="zh-TW" dirty="0" smtClean="0"/>
              <a:t>attribute</a:t>
            </a:r>
            <a:r>
              <a:rPr lang="zh-TW" altLang="zh-TW" dirty="0"/>
              <a:t>要轉成欄位名稱之外，需再加上</a:t>
            </a:r>
            <a:r>
              <a:rPr lang="en-US" altLang="zh-TW" dirty="0"/>
              <a:t>Person</a:t>
            </a:r>
            <a:r>
              <a:rPr lang="zh-TW" altLang="zh-TW" dirty="0"/>
              <a:t>的</a:t>
            </a:r>
            <a:r>
              <a:rPr lang="en-US" altLang="zh-TW" dirty="0"/>
              <a:t>primary key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9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3NF allows FD having the RHS as a prime attribute, but is absent from BCNF</a:t>
            </a:r>
          </a:p>
          <a:p>
            <a:endParaRPr lang="en-US" dirty="0" smtClean="0"/>
          </a:p>
          <a:p>
            <a:r>
              <a:rPr lang="zh-TW" altLang="en-US" dirty="0"/>
              <a:t>主要</a:t>
            </a:r>
            <a:r>
              <a:rPr lang="zh-TW" altLang="en-US" dirty="0" smtClean="0"/>
              <a:t>屬性不相依於非主要</a:t>
            </a:r>
            <a:r>
              <a:rPr lang="zh-TW" altLang="en-US" dirty="0"/>
              <a:t>屬性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25" y="2998694"/>
            <a:ext cx="6393075" cy="38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dependency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 B, C, D, E, 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FD1: </a:t>
            </a:r>
            <a:r>
              <a:rPr lang="en-US" altLang="zh-TW" dirty="0" smtClean="0"/>
              <a:t>A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B</a:t>
            </a:r>
            <a:r>
              <a:rPr lang="en-US" altLang="zh-TW" dirty="0"/>
              <a:t>, C, D, E, </a:t>
            </a:r>
            <a:r>
              <a:rPr lang="en-US" altLang="zh-TW" dirty="0" smtClean="0"/>
              <a:t>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FD2:</a:t>
            </a:r>
            <a:r>
              <a:rPr lang="zh-TW" altLang="en-US" dirty="0" smtClean="0"/>
              <a:t> </a:t>
            </a:r>
            <a:r>
              <a:rPr lang="en-US" altLang="zh-TW" dirty="0" smtClean="0"/>
              <a:t>{B, C}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A, D, E, F</a:t>
            </a:r>
          </a:p>
          <a:p>
            <a:pPr marL="0" indent="0">
              <a:buNone/>
            </a:pPr>
            <a:r>
              <a:rPr lang="en-US" dirty="0" smtClean="0"/>
              <a:t>FD3: B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F</a:t>
            </a:r>
          </a:p>
          <a:p>
            <a:pPr marL="0" indent="0">
              <a:buNone/>
            </a:pPr>
            <a:r>
              <a:rPr lang="en-US" altLang="zh-TW" dirty="0" smtClean="0"/>
              <a:t>FD4: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E</a:t>
            </a:r>
          </a:p>
          <a:p>
            <a:pPr marL="0" indent="0">
              <a:buNone/>
            </a:pPr>
            <a:r>
              <a:rPr lang="en-US" altLang="zh-TW" dirty="0" smtClean="0"/>
              <a:t>FD5: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/>
              <a:t> → </a:t>
            </a:r>
            <a:r>
              <a:rPr lang="en-US" altLang="zh-TW" dirty="0" smtClean="0"/>
              <a:t>B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59" y="3737540"/>
            <a:ext cx="8011132" cy="29063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74460" y="5222603"/>
            <a:ext cx="7696754" cy="53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66462" y="53077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部份相依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4460" y="5637395"/>
            <a:ext cx="7696754" cy="53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66462" y="57225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4459" y="6123716"/>
            <a:ext cx="7696754" cy="53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90927" y="625429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性相依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於非主要屬性</a:t>
            </a:r>
          </a:p>
        </p:txBody>
      </p:sp>
    </p:spTree>
    <p:extLst>
      <p:ext uri="{BB962C8B-B14F-4D97-AF65-F5344CB8AC3E}">
        <p14:creationId xmlns:p14="http://schemas.microsoft.com/office/powerpoint/2010/main" val="34480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16" grpId="0"/>
      <p:bldP spid="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dependency – Find key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37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 B, C, D, E, 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FD1: </a:t>
            </a:r>
            <a:r>
              <a:rPr lang="en-US" altLang="zh-TW" dirty="0" smtClean="0"/>
              <a:t>A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B</a:t>
            </a:r>
            <a:r>
              <a:rPr lang="en-US" altLang="zh-TW" dirty="0"/>
              <a:t>, C, D, E, </a:t>
            </a:r>
            <a:r>
              <a:rPr lang="en-US" altLang="zh-TW" dirty="0" smtClean="0"/>
              <a:t>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FD2:</a:t>
            </a:r>
            <a:r>
              <a:rPr lang="zh-TW" altLang="en-US" dirty="0" smtClean="0"/>
              <a:t> </a:t>
            </a:r>
            <a:r>
              <a:rPr lang="en-US" altLang="zh-TW" dirty="0" smtClean="0"/>
              <a:t>{B, C}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A, D, E, F</a:t>
            </a:r>
          </a:p>
          <a:p>
            <a:pPr marL="0" indent="0">
              <a:buNone/>
            </a:pPr>
            <a:r>
              <a:rPr lang="en-US" dirty="0" smtClean="0"/>
              <a:t>FD3: B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F</a:t>
            </a:r>
          </a:p>
          <a:p>
            <a:pPr marL="0" indent="0">
              <a:buNone/>
            </a:pPr>
            <a:r>
              <a:rPr lang="en-US" altLang="zh-TW" dirty="0" smtClean="0"/>
              <a:t>FD4: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E</a:t>
            </a:r>
          </a:p>
          <a:p>
            <a:pPr marL="0" indent="0">
              <a:buNone/>
            </a:pPr>
            <a:r>
              <a:rPr lang="en-US" altLang="zh-TW" dirty="0" smtClean="0"/>
              <a:t>FD5: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/>
              <a:t> →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096000" y="1825625"/>
            <a:ext cx="5431971" cy="503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{A}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{A, B, C, D, E, F}</a:t>
            </a:r>
          </a:p>
          <a:p>
            <a:pPr marL="0" indent="0">
              <a:buNone/>
            </a:pPr>
            <a:r>
              <a:rPr lang="en-US" dirty="0" smtClean="0"/>
              <a:t>{B}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{B, F}</a:t>
            </a:r>
          </a:p>
          <a:p>
            <a:pPr marL="0" indent="0">
              <a:buNone/>
            </a:pPr>
            <a:r>
              <a:rPr lang="en-US" dirty="0" smtClean="0"/>
              <a:t>{D}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{D, E, B, F}</a:t>
            </a:r>
          </a:p>
          <a:p>
            <a:pPr marL="0" indent="0">
              <a:buNone/>
            </a:pPr>
            <a:r>
              <a:rPr lang="en-US" dirty="0" smtClean="0"/>
              <a:t>{B, C}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{B, C, A, D, E, F}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Candidate key = A, {B, C}</a:t>
            </a:r>
          </a:p>
          <a:p>
            <a:pPr marL="0" indent="0">
              <a:buNone/>
            </a:pPr>
            <a:r>
              <a:rPr lang="en-US" dirty="0" smtClean="0"/>
              <a:t>Prime </a:t>
            </a:r>
            <a:r>
              <a:rPr lang="en-US" dirty="0"/>
              <a:t>attribute </a:t>
            </a:r>
            <a:r>
              <a:rPr lang="en-US" dirty="0" smtClean="0"/>
              <a:t>= A, B,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Nonprime attribute = D, E,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054" y="5103673"/>
            <a:ext cx="6953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TIP. </a:t>
            </a:r>
          </a:p>
          <a:p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左手邊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從來沒有出現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是鍵的一部分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同時出現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在功能相依的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左右兩邊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鍵的一部分</a:t>
            </a: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2NF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37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 B, C, D, E, 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FD1: </a:t>
            </a:r>
            <a:r>
              <a:rPr lang="en-US" altLang="zh-TW" dirty="0" smtClean="0"/>
              <a:t>A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B</a:t>
            </a:r>
            <a:r>
              <a:rPr lang="en-US" altLang="zh-TW" dirty="0"/>
              <a:t>, C, D, E, </a:t>
            </a:r>
            <a:r>
              <a:rPr lang="en-US" altLang="zh-TW" dirty="0" smtClean="0"/>
              <a:t>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FD2:</a:t>
            </a:r>
            <a:r>
              <a:rPr lang="zh-TW" altLang="en-US" dirty="0" smtClean="0"/>
              <a:t> </a:t>
            </a:r>
            <a:r>
              <a:rPr lang="en-US" altLang="zh-TW" dirty="0" smtClean="0"/>
              <a:t>{B, C}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A, D, E, F</a:t>
            </a:r>
          </a:p>
          <a:p>
            <a:pPr marL="0" indent="0">
              <a:buNone/>
            </a:pPr>
            <a:r>
              <a:rPr lang="en-US" dirty="0" smtClean="0"/>
              <a:t>FD3: B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F</a:t>
            </a:r>
          </a:p>
          <a:p>
            <a:pPr marL="0" indent="0">
              <a:buNone/>
            </a:pPr>
            <a:r>
              <a:rPr lang="en-US" altLang="zh-TW" dirty="0" smtClean="0"/>
              <a:t>FD4: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E</a:t>
            </a:r>
          </a:p>
          <a:p>
            <a:pPr marL="0" indent="0">
              <a:buNone/>
            </a:pPr>
            <a:r>
              <a:rPr lang="en-US" altLang="zh-TW" dirty="0" smtClean="0"/>
              <a:t>FD5: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/>
              <a:t> →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5486400" y="229053"/>
            <a:ext cx="5431971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Candidate key = A, {B, C}</a:t>
            </a:r>
          </a:p>
          <a:p>
            <a:pPr marL="0" indent="0">
              <a:buNone/>
            </a:pPr>
            <a:r>
              <a:rPr lang="en-US" dirty="0" smtClean="0"/>
              <a:t>Prime </a:t>
            </a:r>
            <a:r>
              <a:rPr lang="en-US" dirty="0"/>
              <a:t>attribute </a:t>
            </a:r>
            <a:r>
              <a:rPr lang="en-US" dirty="0" smtClean="0"/>
              <a:t>= A, B,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Nonprime attribute = D, E,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2NF: partially dependent</a:t>
            </a:r>
          </a:p>
          <a:p>
            <a:pPr marL="0" indent="0">
              <a:buNone/>
            </a:pPr>
            <a:r>
              <a:rPr lang="en-US" dirty="0"/>
              <a:t>FD3: B</a:t>
            </a:r>
            <a:r>
              <a:rPr lang="zh-TW" altLang="en-US" dirty="0"/>
              <a:t> → </a:t>
            </a:r>
            <a:r>
              <a:rPr lang="en-US" altLang="zh-TW" dirty="0" smtClean="0"/>
              <a:t>F;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PK = 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R1 (</a:t>
            </a:r>
            <a:r>
              <a:rPr lang="en-US" altLang="zh-TW" u="sng" dirty="0" smtClean="0"/>
              <a:t>A</a:t>
            </a:r>
            <a:r>
              <a:rPr lang="en-US" altLang="zh-TW" dirty="0" smtClean="0"/>
              <a:t>, B, C, D, E)</a:t>
            </a:r>
          </a:p>
          <a:p>
            <a:pPr marL="0" indent="0">
              <a:buNone/>
            </a:pPr>
            <a:r>
              <a:rPr lang="en-US" altLang="zh-TW" dirty="0" smtClean="0"/>
              <a:t>R2 (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, F)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998857" y="229053"/>
            <a:ext cx="3193143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PK = {B, C}</a:t>
            </a:r>
          </a:p>
          <a:p>
            <a:pPr marL="0" indent="0">
              <a:buNone/>
            </a:pPr>
            <a:r>
              <a:rPr lang="en-US" altLang="zh-TW" dirty="0"/>
              <a:t>R1 (A, </a:t>
            </a:r>
            <a:r>
              <a:rPr lang="en-US" altLang="zh-TW" u="sng" dirty="0"/>
              <a:t>B</a:t>
            </a:r>
            <a:r>
              <a:rPr lang="en-US" altLang="zh-TW" dirty="0"/>
              <a:t>, </a:t>
            </a:r>
            <a:r>
              <a:rPr lang="en-US" altLang="zh-TW" u="sng" dirty="0"/>
              <a:t>C</a:t>
            </a:r>
            <a:r>
              <a:rPr lang="en-US" altLang="zh-TW" dirty="0"/>
              <a:t>, D, E)</a:t>
            </a:r>
          </a:p>
          <a:p>
            <a:pPr marL="0" indent="0">
              <a:buNone/>
            </a:pPr>
            <a:r>
              <a:rPr lang="en-US" altLang="zh-TW" dirty="0"/>
              <a:t>R2 (</a:t>
            </a:r>
            <a:r>
              <a:rPr lang="en-US" altLang="zh-TW" u="sng" dirty="0"/>
              <a:t>B</a:t>
            </a:r>
            <a:r>
              <a:rPr lang="en-US" altLang="zh-TW" dirty="0"/>
              <a:t>, F)</a:t>
            </a:r>
            <a:endParaRPr lang="en-US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22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3NF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37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 B, C, D, E, 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FD1: </a:t>
            </a:r>
            <a:r>
              <a:rPr lang="en-US" altLang="zh-TW" dirty="0" smtClean="0"/>
              <a:t>A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B</a:t>
            </a:r>
            <a:r>
              <a:rPr lang="en-US" altLang="zh-TW" dirty="0"/>
              <a:t>, C, D, E, </a:t>
            </a:r>
            <a:r>
              <a:rPr lang="en-US" altLang="zh-TW" dirty="0" smtClean="0"/>
              <a:t>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FD2:</a:t>
            </a:r>
            <a:r>
              <a:rPr lang="zh-TW" altLang="en-US" dirty="0" smtClean="0"/>
              <a:t> </a:t>
            </a:r>
            <a:r>
              <a:rPr lang="en-US" altLang="zh-TW" dirty="0" smtClean="0"/>
              <a:t>{B, C}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A, D, E, F</a:t>
            </a:r>
          </a:p>
          <a:p>
            <a:pPr marL="0" indent="0">
              <a:buNone/>
            </a:pPr>
            <a:r>
              <a:rPr lang="en-US" dirty="0" smtClean="0"/>
              <a:t>FD3: B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F</a:t>
            </a:r>
          </a:p>
          <a:p>
            <a:pPr marL="0" indent="0">
              <a:buNone/>
            </a:pPr>
            <a:r>
              <a:rPr lang="en-US" altLang="zh-TW" dirty="0" smtClean="0"/>
              <a:t>FD4: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E</a:t>
            </a:r>
          </a:p>
          <a:p>
            <a:pPr marL="0" indent="0">
              <a:buNone/>
            </a:pPr>
            <a:r>
              <a:rPr lang="en-US" altLang="zh-TW" dirty="0" smtClean="0"/>
              <a:t>FD5: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/>
              <a:t> →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5486400" y="229053"/>
            <a:ext cx="5431971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Candidate key = A, {B, C}</a:t>
            </a:r>
          </a:p>
          <a:p>
            <a:pPr marL="0" indent="0">
              <a:buNone/>
            </a:pPr>
            <a:r>
              <a:rPr lang="en-US" dirty="0" smtClean="0"/>
              <a:t>Prime </a:t>
            </a:r>
            <a:r>
              <a:rPr lang="en-US" dirty="0"/>
              <a:t>attribute </a:t>
            </a:r>
            <a:r>
              <a:rPr lang="en-US" dirty="0" smtClean="0"/>
              <a:t>= A, B,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Nonprime attribute = D, E,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3NF: transitively dependent</a:t>
            </a:r>
          </a:p>
          <a:p>
            <a:pPr marL="0" indent="0">
              <a:buNone/>
            </a:pPr>
            <a:r>
              <a:rPr lang="en-US" dirty="0" smtClean="0"/>
              <a:t>FD4: D</a:t>
            </a:r>
            <a:r>
              <a:rPr lang="zh-TW" altLang="en-US" dirty="0" smtClean="0"/>
              <a:t> </a:t>
            </a:r>
            <a:r>
              <a:rPr lang="zh-TW" altLang="en-US" dirty="0"/>
              <a:t>→ </a:t>
            </a:r>
            <a:r>
              <a:rPr lang="en-US" altLang="zh-TW" dirty="0" smtClean="0"/>
              <a:t>E;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PK = 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R1 (</a:t>
            </a:r>
            <a:r>
              <a:rPr lang="en-US" altLang="zh-TW" u="sng" dirty="0" smtClean="0"/>
              <a:t>A</a:t>
            </a:r>
            <a:r>
              <a:rPr lang="en-US" altLang="zh-TW" dirty="0" smtClean="0"/>
              <a:t>, B, C, D)</a:t>
            </a:r>
          </a:p>
          <a:p>
            <a:pPr marL="0" indent="0">
              <a:buNone/>
            </a:pPr>
            <a:r>
              <a:rPr lang="en-US" altLang="zh-TW" dirty="0" smtClean="0"/>
              <a:t>R2 (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, F)</a:t>
            </a:r>
          </a:p>
          <a:p>
            <a:pPr marL="0" indent="0">
              <a:buNone/>
            </a:pPr>
            <a:r>
              <a:rPr lang="en-US" altLang="zh-TW" dirty="0" smtClean="0"/>
              <a:t>R3 (</a:t>
            </a:r>
            <a:r>
              <a:rPr lang="en-US" altLang="zh-TW" u="sng" dirty="0" smtClean="0"/>
              <a:t>D</a:t>
            </a:r>
            <a:r>
              <a:rPr lang="en-US" altLang="zh-TW" dirty="0" smtClean="0"/>
              <a:t>, E)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998857" y="229053"/>
            <a:ext cx="3193143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PK = {B, C}</a:t>
            </a:r>
          </a:p>
          <a:p>
            <a:pPr marL="0" indent="0">
              <a:buNone/>
            </a:pPr>
            <a:r>
              <a:rPr lang="en-US" altLang="zh-TW" dirty="0"/>
              <a:t>R1 (A, </a:t>
            </a:r>
            <a:r>
              <a:rPr lang="en-US" altLang="zh-TW" u="sng" dirty="0"/>
              <a:t>B</a:t>
            </a:r>
            <a:r>
              <a:rPr lang="en-US" altLang="zh-TW" dirty="0"/>
              <a:t>, </a:t>
            </a:r>
            <a:r>
              <a:rPr lang="en-US" altLang="zh-TW" u="sng" dirty="0"/>
              <a:t>C</a:t>
            </a:r>
            <a:r>
              <a:rPr lang="en-US" altLang="zh-TW" dirty="0"/>
              <a:t>, </a:t>
            </a:r>
            <a:r>
              <a:rPr lang="en-US" altLang="zh-TW" dirty="0" smtClean="0"/>
              <a:t>D)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R2 (</a:t>
            </a:r>
            <a:r>
              <a:rPr lang="en-US" altLang="zh-TW" u="sng" dirty="0"/>
              <a:t>B</a:t>
            </a:r>
            <a:r>
              <a:rPr lang="en-US" altLang="zh-TW" dirty="0"/>
              <a:t>, F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R3 (</a:t>
            </a:r>
            <a:r>
              <a:rPr lang="en-US" u="sng" dirty="0" smtClean="0"/>
              <a:t>D</a:t>
            </a:r>
            <a:r>
              <a:rPr lang="en-US" dirty="0" smtClean="0"/>
              <a:t>, E)</a:t>
            </a:r>
            <a:endParaRPr lang="en-US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04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BCNF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37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 B, C, D, E, 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FD1: </a:t>
            </a:r>
            <a:r>
              <a:rPr lang="en-US" altLang="zh-TW" dirty="0" smtClean="0"/>
              <a:t>A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B</a:t>
            </a:r>
            <a:r>
              <a:rPr lang="en-US" altLang="zh-TW" dirty="0"/>
              <a:t>, C, D, E, </a:t>
            </a:r>
            <a:r>
              <a:rPr lang="en-US" altLang="zh-TW" dirty="0" smtClean="0"/>
              <a:t>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FD2:</a:t>
            </a:r>
            <a:r>
              <a:rPr lang="zh-TW" altLang="en-US" dirty="0" smtClean="0"/>
              <a:t> </a:t>
            </a:r>
            <a:r>
              <a:rPr lang="en-US" altLang="zh-TW" dirty="0" smtClean="0"/>
              <a:t>{B, C}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A, D, E, F</a:t>
            </a:r>
          </a:p>
          <a:p>
            <a:pPr marL="0" indent="0">
              <a:buNone/>
            </a:pPr>
            <a:r>
              <a:rPr lang="en-US" dirty="0" smtClean="0"/>
              <a:t>FD3: B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F</a:t>
            </a:r>
          </a:p>
          <a:p>
            <a:pPr marL="0" indent="0">
              <a:buNone/>
            </a:pPr>
            <a:r>
              <a:rPr lang="en-US" altLang="zh-TW" dirty="0" smtClean="0"/>
              <a:t>FD4: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E</a:t>
            </a:r>
          </a:p>
          <a:p>
            <a:pPr marL="0" indent="0">
              <a:buNone/>
            </a:pPr>
            <a:r>
              <a:rPr lang="en-US" altLang="zh-TW" dirty="0" smtClean="0"/>
              <a:t>FD5: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/>
              <a:t> →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5486400" y="229053"/>
            <a:ext cx="6705600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Candidate key = A, {B, C}</a:t>
            </a:r>
          </a:p>
          <a:p>
            <a:pPr marL="0" indent="0">
              <a:buNone/>
            </a:pPr>
            <a:r>
              <a:rPr lang="en-US" dirty="0" smtClean="0"/>
              <a:t>Prime </a:t>
            </a:r>
            <a:r>
              <a:rPr lang="en-US" dirty="0"/>
              <a:t>attribute </a:t>
            </a:r>
            <a:r>
              <a:rPr lang="en-US" dirty="0" smtClean="0"/>
              <a:t>= A, B,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Nonprime attribute = D, E,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BCNF: </a:t>
            </a:r>
            <a:r>
              <a:rPr lang="en-US" dirty="0"/>
              <a:t>Prime attribute </a:t>
            </a:r>
            <a:r>
              <a:rPr lang="en-US" dirty="0" smtClean="0"/>
              <a:t>depends on nonprime attribute</a:t>
            </a:r>
          </a:p>
          <a:p>
            <a:pPr marL="0" indent="0">
              <a:buNone/>
            </a:pPr>
            <a:r>
              <a:rPr lang="en-US" dirty="0" smtClean="0"/>
              <a:t>FD5: D</a:t>
            </a:r>
            <a:r>
              <a:rPr lang="zh-TW" altLang="en-US" dirty="0" smtClean="0"/>
              <a:t> </a:t>
            </a:r>
            <a:r>
              <a:rPr lang="zh-TW" altLang="en-US" dirty="0"/>
              <a:t>→ </a:t>
            </a:r>
            <a:r>
              <a:rPr lang="en-US" altLang="zh-TW" dirty="0" smtClean="0"/>
              <a:t>B;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PK = 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R1 (</a:t>
            </a:r>
            <a:r>
              <a:rPr lang="en-US" altLang="zh-TW" u="sng" dirty="0" smtClean="0"/>
              <a:t>A</a:t>
            </a:r>
            <a:r>
              <a:rPr lang="en-US" altLang="zh-TW" dirty="0" smtClean="0"/>
              <a:t>, C, D)</a:t>
            </a:r>
          </a:p>
          <a:p>
            <a:pPr marL="0" indent="0">
              <a:buNone/>
            </a:pPr>
            <a:r>
              <a:rPr lang="en-US" altLang="zh-TW" dirty="0" smtClean="0"/>
              <a:t>R2 (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, F)</a:t>
            </a:r>
          </a:p>
          <a:p>
            <a:pPr marL="0" indent="0">
              <a:buNone/>
            </a:pPr>
            <a:r>
              <a:rPr lang="en-US" altLang="zh-TW" dirty="0" smtClean="0"/>
              <a:t>R3 (</a:t>
            </a:r>
            <a:r>
              <a:rPr lang="en-US" altLang="zh-TW" u="sng" dirty="0" smtClean="0"/>
              <a:t>D</a:t>
            </a:r>
            <a:r>
              <a:rPr lang="en-US" altLang="zh-TW" dirty="0" smtClean="0"/>
              <a:t>, E)</a:t>
            </a:r>
          </a:p>
          <a:p>
            <a:pPr marL="0" indent="0">
              <a:buNone/>
            </a:pPr>
            <a:r>
              <a:rPr lang="en-US" altLang="zh-TW" dirty="0" smtClean="0"/>
              <a:t>R4 (</a:t>
            </a:r>
            <a:r>
              <a:rPr lang="en-US" altLang="zh-TW" u="sng" dirty="0" smtClean="0"/>
              <a:t>D</a:t>
            </a:r>
            <a:r>
              <a:rPr lang="en-US" altLang="zh-TW" dirty="0" smtClean="0"/>
              <a:t>, B)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998857" y="229053"/>
            <a:ext cx="3193143" cy="662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PK = {B, C}</a:t>
            </a:r>
          </a:p>
          <a:p>
            <a:pPr marL="0" indent="0">
              <a:buNone/>
            </a:pPr>
            <a:r>
              <a:rPr lang="en-US" altLang="zh-TW" dirty="0"/>
              <a:t>R1 (A, </a:t>
            </a:r>
            <a:r>
              <a:rPr lang="en-US" altLang="zh-TW" u="sng" dirty="0"/>
              <a:t>B</a:t>
            </a:r>
            <a:r>
              <a:rPr lang="en-US" altLang="zh-TW" dirty="0"/>
              <a:t>, </a:t>
            </a:r>
            <a:r>
              <a:rPr lang="en-US" altLang="zh-TW" u="sng" dirty="0"/>
              <a:t>C</a:t>
            </a:r>
            <a:r>
              <a:rPr lang="en-US" altLang="zh-TW" dirty="0"/>
              <a:t>, </a:t>
            </a:r>
            <a:r>
              <a:rPr lang="en-US" altLang="zh-TW" dirty="0" smtClean="0"/>
              <a:t>D)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R2 (</a:t>
            </a:r>
            <a:r>
              <a:rPr lang="en-US" altLang="zh-TW" u="sng" dirty="0"/>
              <a:t>B</a:t>
            </a:r>
            <a:r>
              <a:rPr lang="en-US" altLang="zh-TW" dirty="0"/>
              <a:t>, F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R3 (</a:t>
            </a:r>
            <a:r>
              <a:rPr lang="en-US" u="sng" dirty="0" smtClean="0"/>
              <a:t>D</a:t>
            </a:r>
            <a:r>
              <a:rPr lang="en-US" dirty="0" smtClean="0"/>
              <a:t>, E)</a:t>
            </a:r>
            <a:endParaRPr 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乘號 3"/>
          <p:cNvSpPr/>
          <p:nvPr/>
        </p:nvSpPr>
        <p:spPr>
          <a:xfrm>
            <a:off x="10464801" y="4949373"/>
            <a:ext cx="1538514" cy="1465942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Entity to relation schema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Person (</a:t>
            </a:r>
            <a:r>
              <a:rPr lang="en-US" altLang="zh-TW" u="sng" dirty="0"/>
              <a:t>SSN</a:t>
            </a:r>
            <a:r>
              <a:rPr lang="en-US" altLang="zh-TW" dirty="0"/>
              <a:t>, Name, Sex, </a:t>
            </a:r>
            <a:r>
              <a:rPr lang="en-US" altLang="zh-TW" dirty="0" err="1"/>
              <a:t>Bdate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Teacher (</a:t>
            </a:r>
            <a:r>
              <a:rPr lang="en-US" altLang="zh-TW" u="sng" dirty="0"/>
              <a:t>TID</a:t>
            </a:r>
            <a:r>
              <a:rPr lang="en-US" altLang="zh-TW" dirty="0"/>
              <a:t>, Rank, Office, </a:t>
            </a:r>
            <a:r>
              <a:rPr lang="en-US" altLang="zh-TW" dirty="0" smtClean="0"/>
              <a:t>Salary, SSN)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Student (</a:t>
            </a:r>
            <a:r>
              <a:rPr lang="en-US" altLang="zh-TW" u="sng" dirty="0"/>
              <a:t>SID</a:t>
            </a:r>
            <a:r>
              <a:rPr lang="en-US" altLang="zh-TW" dirty="0"/>
              <a:t>, </a:t>
            </a:r>
            <a:r>
              <a:rPr lang="en-US" altLang="zh-TW" dirty="0" smtClean="0"/>
              <a:t>Year, SSN)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Graduate </a:t>
            </a:r>
            <a:r>
              <a:rPr lang="en-US" altLang="zh-TW" dirty="0"/>
              <a:t>(</a:t>
            </a:r>
            <a:r>
              <a:rPr lang="en-US" altLang="zh-TW" u="sng" dirty="0"/>
              <a:t>SID</a:t>
            </a:r>
            <a:r>
              <a:rPr lang="en-US" altLang="zh-TW" dirty="0"/>
              <a:t>, Degree, Thesis)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59887"/>
              </p:ext>
            </p:extLst>
          </p:nvPr>
        </p:nvGraphicFramePr>
        <p:xfrm>
          <a:off x="5591695" y="1654143"/>
          <a:ext cx="6600305" cy="52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Visio" r:id="rId3" imgW="10287179" imgH="8105941" progId="Visio.Drawing.15">
                  <p:embed/>
                </p:oleObj>
              </mc:Choice>
              <mc:Fallback>
                <p:oleObj name="Visio" r:id="rId3" imgW="10287179" imgH="8105941" progId="Visio.Drawing.15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695" y="1654143"/>
                        <a:ext cx="6600305" cy="5203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916189" y="3715789"/>
            <a:ext cx="1147156" cy="8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28858" y="2435629"/>
            <a:ext cx="1147156" cy="8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112778" y="3710347"/>
            <a:ext cx="1147156" cy="8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33214" y="5220392"/>
            <a:ext cx="1147156" cy="8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695406" y="2090057"/>
            <a:ext cx="2833453" cy="748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6792686" y="2730137"/>
            <a:ext cx="596638" cy="985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4598126" y="3082834"/>
            <a:ext cx="5518464" cy="1206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5486400" y="3710347"/>
            <a:ext cx="4626380" cy="2022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 </a:t>
            </a:r>
            <a:r>
              <a:rPr lang="en-US" altLang="zh-TW" b="1" dirty="0" smtClean="0"/>
              <a:t>Relationship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US" altLang="zh-TW" sz="2700" dirty="0" smtClean="0"/>
              <a:t>(1) </a:t>
            </a:r>
            <a:r>
              <a:rPr lang="zh-TW" altLang="zh-TW" sz="2700" dirty="0" smtClean="0"/>
              <a:t>若</a:t>
            </a:r>
            <a:r>
              <a:rPr lang="zh-TW" altLang="zh-TW" sz="2700" dirty="0"/>
              <a:t>為</a:t>
            </a:r>
            <a:r>
              <a:rPr lang="en-US" altLang="zh-TW" sz="2700" dirty="0"/>
              <a:t>ID</a:t>
            </a:r>
            <a:r>
              <a:rPr lang="zh-TW" altLang="zh-TW" sz="2700" dirty="0"/>
              <a:t>所依賴的</a:t>
            </a:r>
            <a:r>
              <a:rPr lang="en-US" altLang="zh-TW" sz="2700" dirty="0"/>
              <a:t>identifying relationship</a:t>
            </a:r>
            <a:r>
              <a:rPr lang="zh-TW" altLang="zh-TW" sz="2700" dirty="0"/>
              <a:t>，如</a:t>
            </a:r>
            <a:r>
              <a:rPr lang="en-US" altLang="zh-TW" sz="2700" dirty="0"/>
              <a:t>weak entity relationship</a:t>
            </a:r>
            <a:r>
              <a:rPr lang="zh-TW" altLang="zh-TW" sz="2700" dirty="0"/>
              <a:t>或</a:t>
            </a:r>
            <a:r>
              <a:rPr lang="zh-TW" altLang="zh-TW" sz="2700" dirty="0" smtClean="0"/>
              <a:t>為</a:t>
            </a:r>
            <a:r>
              <a:rPr lang="en-US" altLang="zh-TW" sz="2700" dirty="0" smtClean="0"/>
              <a:t>is-a</a:t>
            </a:r>
            <a:r>
              <a:rPr lang="zh-TW" altLang="zh-TW" sz="2700" dirty="0"/>
              <a:t>，則不需再轉換，因</a:t>
            </a:r>
            <a:r>
              <a:rPr lang="en-US" altLang="zh-TW" sz="2700" dirty="0"/>
              <a:t>relationship</a:t>
            </a:r>
            <a:r>
              <a:rPr lang="zh-TW" altLang="zh-TW" sz="2700" dirty="0"/>
              <a:t>已含入應有的</a:t>
            </a:r>
            <a:r>
              <a:rPr lang="en-US" altLang="zh-TW" sz="2700" dirty="0"/>
              <a:t>entity</a:t>
            </a:r>
            <a:r>
              <a:rPr lang="zh-TW" altLang="zh-TW" sz="2700" dirty="0" smtClean="0"/>
              <a:t>中</a:t>
            </a:r>
            <a:endParaRPr lang="en-US" altLang="zh-TW" sz="2700" dirty="0" smtClean="0"/>
          </a:p>
          <a:p>
            <a:pPr marL="0" lvl="0" indent="0">
              <a:lnSpc>
                <a:spcPct val="170000"/>
              </a:lnSpc>
              <a:buNone/>
            </a:pPr>
            <a:r>
              <a:rPr lang="en-US" altLang="zh-TW" sz="2700" dirty="0" smtClean="0"/>
              <a:t>(2)</a:t>
            </a:r>
            <a:r>
              <a:rPr lang="zh-TW" altLang="en-US" sz="2700" dirty="0" smtClean="0"/>
              <a:t> </a:t>
            </a:r>
            <a:r>
              <a:rPr lang="zh-TW" altLang="zh-TW" sz="2700" dirty="0" smtClean="0"/>
              <a:t>若</a:t>
            </a:r>
            <a:r>
              <a:rPr lang="en-US" altLang="zh-TW" sz="2700" dirty="0" smtClean="0"/>
              <a:t>relationship</a:t>
            </a:r>
            <a:r>
              <a:rPr lang="zh-TW" altLang="zh-TW" sz="2700" dirty="0" smtClean="0"/>
              <a:t>有自己的</a:t>
            </a:r>
            <a:r>
              <a:rPr lang="en-US" altLang="zh-TW" sz="2700" dirty="0" smtClean="0"/>
              <a:t>attribute</a:t>
            </a:r>
            <a:r>
              <a:rPr lang="zh-TW" altLang="zh-TW" sz="2700" dirty="0" smtClean="0"/>
              <a:t>，使用</a:t>
            </a:r>
            <a:r>
              <a:rPr lang="en-US" altLang="zh-TW" sz="2700" b="1" dirty="0" smtClean="0"/>
              <a:t>separate relation approach</a:t>
            </a:r>
            <a:endParaRPr lang="zh-TW" altLang="zh-TW" sz="2700" dirty="0" smtClean="0"/>
          </a:p>
          <a:p>
            <a:pPr marL="0" lvl="0" indent="0">
              <a:lnSpc>
                <a:spcPct val="170000"/>
              </a:lnSpc>
              <a:buNone/>
            </a:pPr>
            <a:r>
              <a:rPr lang="en-US" altLang="zh-TW" sz="2700" dirty="0" smtClean="0"/>
              <a:t>(3)</a:t>
            </a:r>
            <a:r>
              <a:rPr lang="zh-TW" altLang="en-US" sz="2700" dirty="0" smtClean="0"/>
              <a:t> </a:t>
            </a:r>
            <a:r>
              <a:rPr lang="zh-TW" altLang="zh-TW" sz="2700" dirty="0" smtClean="0"/>
              <a:t>若為多元</a:t>
            </a:r>
            <a:r>
              <a:rPr lang="en-US" altLang="zh-TW" sz="2700" dirty="0" smtClean="0"/>
              <a:t>relationship (</a:t>
            </a:r>
            <a:r>
              <a:rPr lang="en-US" altLang="zh-TW" sz="2700" dirty="0" err="1" smtClean="0"/>
              <a:t>eg</a:t>
            </a:r>
            <a:r>
              <a:rPr lang="en-US" altLang="zh-TW" sz="2700" dirty="0" smtClean="0"/>
              <a:t>. ternary)</a:t>
            </a:r>
            <a:r>
              <a:rPr lang="zh-TW" altLang="zh-TW" sz="2700" dirty="0" smtClean="0"/>
              <a:t>，使用</a:t>
            </a:r>
            <a:r>
              <a:rPr lang="en-US" altLang="zh-TW" sz="2700" b="1" dirty="0" smtClean="0"/>
              <a:t>separate relation approach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b="1" dirty="0" smtClean="0"/>
              <a:t>PS. separate relation approach</a:t>
            </a:r>
            <a:r>
              <a:rPr lang="zh-TW" altLang="zh-TW" b="1" dirty="0" smtClean="0"/>
              <a:t>：</a:t>
            </a:r>
            <a:r>
              <a:rPr lang="zh-TW" altLang="zh-TW" dirty="0" smtClean="0"/>
              <a:t>將所有與該</a:t>
            </a:r>
            <a:r>
              <a:rPr lang="en-US" altLang="zh-TW" dirty="0" smtClean="0"/>
              <a:t>relationship</a:t>
            </a:r>
            <a:r>
              <a:rPr lang="zh-TW" altLang="zh-TW" dirty="0" smtClean="0"/>
              <a:t>有關係</a:t>
            </a:r>
            <a:r>
              <a:rPr lang="en-US" altLang="zh-TW" dirty="0" smtClean="0"/>
              <a:t>entity</a:t>
            </a:r>
            <a:r>
              <a:rPr lang="zh-TW" altLang="zh-TW" dirty="0" smtClean="0"/>
              <a:t>的</a:t>
            </a:r>
            <a:r>
              <a:rPr lang="en-US" altLang="zh-TW" dirty="0" smtClean="0"/>
              <a:t>primary key</a:t>
            </a:r>
            <a:r>
              <a:rPr lang="zh-TW" altLang="zh-TW" dirty="0" smtClean="0"/>
              <a:t>提出來，若</a:t>
            </a:r>
            <a:r>
              <a:rPr lang="en-US" altLang="zh-TW" dirty="0" smtClean="0"/>
              <a:t>relationship</a:t>
            </a:r>
            <a:r>
              <a:rPr lang="zh-TW" altLang="zh-TW" dirty="0" smtClean="0"/>
              <a:t>有自己的</a:t>
            </a:r>
            <a:r>
              <a:rPr lang="en-US" altLang="zh-TW" dirty="0" smtClean="0"/>
              <a:t>attribute</a:t>
            </a:r>
            <a:r>
              <a:rPr lang="zh-TW" altLang="zh-TW" dirty="0" smtClean="0"/>
              <a:t>，則再加上自己的</a:t>
            </a:r>
            <a:r>
              <a:rPr lang="en-US" altLang="zh-TW" dirty="0" smtClean="0"/>
              <a:t>attribute</a:t>
            </a:r>
            <a:r>
              <a:rPr lang="zh-TW" altLang="zh-TW" dirty="0" smtClean="0"/>
              <a:t>並與提出之</a:t>
            </a:r>
            <a:r>
              <a:rPr lang="en-US" altLang="zh-TW" dirty="0" smtClean="0"/>
              <a:t>primary key</a:t>
            </a:r>
            <a:r>
              <a:rPr lang="zh-TW" altLang="zh-TW" dirty="0" smtClean="0"/>
              <a:t>形成一個</a:t>
            </a:r>
            <a:r>
              <a:rPr lang="en-US" altLang="zh-TW" dirty="0" smtClean="0"/>
              <a:t>relation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 </a:t>
            </a:r>
            <a:r>
              <a:rPr lang="en-US" altLang="zh-TW" b="1" dirty="0" smtClean="0"/>
              <a:t>Relationship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(4)</a:t>
            </a:r>
            <a:r>
              <a:rPr lang="zh-TW" altLang="en-US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兩個有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relationship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( 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B)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。若只有其中一個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具有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(1, 1) 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(0, 1)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cardinality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，使用</a:t>
            </a:r>
            <a:r>
              <a:rPr lang="en-US" altLang="zh-TW" sz="23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foreign key approach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，將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B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加入至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(5) 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兩個有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relationship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( 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B)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。若兩者皆是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(1, 1)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(0, 1)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cardinality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，使用</a:t>
            </a:r>
            <a:r>
              <a:rPr lang="en-US" altLang="zh-TW" sz="23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foreign key approach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，將任一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加入至對方的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中，如將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加入至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；或將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 B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加入至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。但不可同時將彼此的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加入至對方的</a:t>
            </a: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</a:t>
            </a:r>
            <a:endParaRPr lang="zh-TW" altLang="zh-TW" sz="23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(6) </a:t>
            </a:r>
            <a:r>
              <a:rPr lang="zh-TW" altLang="zh-TW" sz="23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不屬於上列情形者，皆使用</a:t>
            </a:r>
            <a:r>
              <a:rPr lang="en-US" altLang="zh-TW" sz="23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separate relation approach</a:t>
            </a:r>
            <a:endParaRPr lang="zh-TW" altLang="zh-TW" sz="23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For Relationship –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arenBoth"/>
            </a:pPr>
            <a:r>
              <a:rPr lang="zh-TW" altLang="en-US" dirty="0" smtClean="0"/>
              <a:t>看到有</a:t>
            </a:r>
            <a:r>
              <a:rPr lang="en-US" altLang="zh-TW" dirty="0" smtClean="0"/>
              <a:t>(</a:t>
            </a:r>
            <a:r>
              <a:rPr lang="en-US" altLang="zh-TW" dirty="0"/>
              <a:t>1, 1) </a:t>
            </a:r>
            <a:r>
              <a:rPr lang="zh-TW" altLang="zh-TW" dirty="0"/>
              <a:t>或</a:t>
            </a:r>
            <a:r>
              <a:rPr lang="en-US" altLang="zh-TW" dirty="0"/>
              <a:t>(0, 1)</a:t>
            </a:r>
            <a:r>
              <a:rPr lang="zh-TW" altLang="zh-TW" dirty="0"/>
              <a:t>的</a:t>
            </a:r>
            <a:r>
              <a:rPr lang="en-US" altLang="zh-TW" dirty="0"/>
              <a:t>cardinality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就是可以</a:t>
            </a:r>
            <a:r>
              <a:rPr lang="zh-TW" altLang="zh-TW" dirty="0" smtClean="0"/>
              <a:t>使用</a:t>
            </a:r>
            <a:r>
              <a:rPr lang="en-US" altLang="zh-TW" b="1" dirty="0"/>
              <a:t>foreign key approach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把</a:t>
            </a:r>
            <a:r>
              <a:rPr lang="en-US" altLang="zh-TW" dirty="0" smtClean="0"/>
              <a:t>cardinality</a:t>
            </a:r>
            <a:r>
              <a:rPr lang="zh-TW" altLang="en-US" dirty="0" smtClean="0"/>
              <a:t>大的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primary key</a:t>
            </a:r>
            <a:r>
              <a:rPr lang="zh-TW" altLang="en-US" dirty="0" smtClean="0"/>
              <a:t>加到對方的</a:t>
            </a:r>
            <a:r>
              <a:rPr lang="en-US" altLang="zh-TW" dirty="0" smtClean="0"/>
              <a:t>relation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 algn="just">
              <a:buNone/>
            </a:pPr>
            <a:r>
              <a:rPr lang="zh-TW" altLang="en-US" sz="2800" dirty="0" smtClean="0"/>
              <a:t>若兩邊</a:t>
            </a:r>
            <a:r>
              <a:rPr lang="en-US" altLang="zh-TW" sz="2800" dirty="0"/>
              <a:t>cardinality</a:t>
            </a:r>
            <a:r>
              <a:rPr lang="zh-TW" altLang="en-US" sz="2800" dirty="0" smtClean="0"/>
              <a:t>一樣大，</a:t>
            </a:r>
            <a:r>
              <a:rPr lang="zh-TW" altLang="zh-TW" sz="2800" dirty="0"/>
              <a:t>將任一</a:t>
            </a:r>
            <a:r>
              <a:rPr lang="en-US" altLang="zh-TW" sz="2800" dirty="0"/>
              <a:t>entity</a:t>
            </a:r>
            <a:r>
              <a:rPr lang="zh-TW" altLang="zh-TW" sz="2800" dirty="0"/>
              <a:t>的</a:t>
            </a:r>
            <a:r>
              <a:rPr lang="en-US" altLang="zh-TW" sz="2800" dirty="0"/>
              <a:t>primary key</a:t>
            </a:r>
            <a:r>
              <a:rPr lang="zh-TW" altLang="zh-TW" sz="2800" dirty="0"/>
              <a:t>加入至對方的</a:t>
            </a:r>
            <a:r>
              <a:rPr lang="en-US" altLang="zh-TW" sz="2800" dirty="0"/>
              <a:t>relation</a:t>
            </a:r>
            <a:r>
              <a:rPr lang="zh-TW" altLang="zh-TW" sz="2800" dirty="0" smtClean="0"/>
              <a:t>中</a:t>
            </a:r>
            <a:r>
              <a:rPr lang="zh-TW" altLang="en-US" sz="2800" dirty="0" smtClean="0"/>
              <a:t>，但不要同時將彼此的</a:t>
            </a:r>
            <a:r>
              <a:rPr lang="en-US" altLang="zh-TW" sz="2800" dirty="0" smtClean="0"/>
              <a:t>primary key</a:t>
            </a:r>
            <a:r>
              <a:rPr lang="zh-TW" altLang="en-US" sz="2800" dirty="0" smtClean="0"/>
              <a:t>加到對方的</a:t>
            </a:r>
            <a:r>
              <a:rPr lang="en-US" altLang="zh-TW" sz="2800" dirty="0" smtClean="0"/>
              <a:t>relation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 algn="just">
              <a:buAutoNum type="arabicParenBoth"/>
            </a:pPr>
            <a:r>
              <a:rPr lang="zh-TW" altLang="en-US" dirty="0" smtClean="0"/>
              <a:t>其它情形都用</a:t>
            </a:r>
            <a:r>
              <a:rPr lang="en-US" altLang="zh-TW" b="1" dirty="0"/>
              <a:t>separate relation approach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82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For Relationship – foreign key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Person (</a:t>
            </a:r>
            <a:r>
              <a:rPr lang="en-US" altLang="zh-TW" u="sng" dirty="0"/>
              <a:t>SSN</a:t>
            </a:r>
            <a:r>
              <a:rPr lang="en-US" altLang="zh-TW" dirty="0"/>
              <a:t>, Name, Sex, </a:t>
            </a:r>
            <a:r>
              <a:rPr lang="en-US" altLang="zh-TW" dirty="0" err="1"/>
              <a:t>Bdate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Teacher (</a:t>
            </a:r>
            <a:r>
              <a:rPr lang="en-US" altLang="zh-TW" u="sng" dirty="0"/>
              <a:t>TID</a:t>
            </a:r>
            <a:r>
              <a:rPr lang="en-US" altLang="zh-TW" dirty="0"/>
              <a:t>, Rank, Office, Salary, SSN)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Student (</a:t>
            </a:r>
            <a:r>
              <a:rPr lang="en-US" altLang="zh-TW" u="sng" dirty="0"/>
              <a:t>SID</a:t>
            </a:r>
            <a:r>
              <a:rPr lang="en-US" altLang="zh-TW" dirty="0"/>
              <a:t>, Year, SSN)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Graduate </a:t>
            </a:r>
            <a:r>
              <a:rPr lang="en-US" altLang="zh-TW" dirty="0"/>
              <a:t>(</a:t>
            </a:r>
            <a:r>
              <a:rPr lang="en-US" altLang="zh-TW" u="sng" dirty="0"/>
              <a:t>SID</a:t>
            </a:r>
            <a:r>
              <a:rPr lang="en-US" altLang="zh-TW" dirty="0"/>
              <a:t>, Degree, </a:t>
            </a:r>
            <a:r>
              <a:rPr lang="en-US" altLang="zh-TW" dirty="0" smtClean="0"/>
              <a:t>Thesis</a:t>
            </a:r>
            <a:r>
              <a:rPr lang="en-US" altLang="zh-TW" dirty="0" smtClean="0">
                <a:solidFill>
                  <a:srgbClr val="FF0000"/>
                </a:solidFill>
              </a:rPr>
              <a:t>, TID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286574"/>
              </p:ext>
            </p:extLst>
          </p:nvPr>
        </p:nvGraphicFramePr>
        <p:xfrm>
          <a:off x="5896585" y="1825625"/>
          <a:ext cx="6214775" cy="489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Visio" r:id="rId3" imgW="10287179" imgH="8105941" progId="Visio.Drawing.15">
                  <p:embed/>
                </p:oleObj>
              </mc:Choice>
              <mc:Fallback>
                <p:oleObj name="Visio" r:id="rId3" imgW="10287179" imgH="8105941" progId="Visio.Drawing.15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585" y="1825625"/>
                        <a:ext cx="6214775" cy="4899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028335" y="4418812"/>
            <a:ext cx="421074" cy="26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98519" y="5309767"/>
            <a:ext cx="421074" cy="26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1641" y="5942568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只有一邊的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具有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(1, 1) </a:t>
            </a:r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(0, 1)</a:t>
            </a:r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cardinality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752108"/>
            <a:ext cx="231811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29759"/>
              </p:ext>
            </p:extLst>
          </p:nvPr>
        </p:nvGraphicFramePr>
        <p:xfrm>
          <a:off x="363939" y="620102"/>
          <a:ext cx="11464122" cy="610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5" name="Visio" r:id="rId3" imgW="17592697" imgH="9353643" progId="Visio.Drawing.15">
                  <p:embed/>
                </p:oleObj>
              </mc:Choice>
              <mc:Fallback>
                <p:oleObj name="Visio" r:id="rId3" imgW="17592697" imgH="93536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39" y="620102"/>
                        <a:ext cx="11464122" cy="6105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928</TotalTime>
  <Words>2284</Words>
  <Application>Microsoft Office PowerPoint</Application>
  <PresentationFormat>寬螢幕</PresentationFormat>
  <Paragraphs>278</Paragraphs>
  <Slides>35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Visio</vt:lpstr>
      <vt:lpstr>ER model to relation schema</vt:lpstr>
      <vt:lpstr>Example ER model</vt:lpstr>
      <vt:lpstr>For Entity </vt:lpstr>
      <vt:lpstr>Entity to relation schema</vt:lpstr>
      <vt:lpstr>For Relationship</vt:lpstr>
      <vt:lpstr>For Relationship</vt:lpstr>
      <vt:lpstr>For Relationship – summary</vt:lpstr>
      <vt:lpstr>For Relationship – foreign key approach</vt:lpstr>
      <vt:lpstr>Practice</vt:lpstr>
      <vt:lpstr>Entity to relation</vt:lpstr>
      <vt:lpstr>For Relationship</vt:lpstr>
      <vt:lpstr>Function dependency &amp; closure</vt:lpstr>
      <vt:lpstr>Definition of function dependency</vt:lpstr>
      <vt:lpstr>Definitions of keys and attributes participating in keys</vt:lpstr>
      <vt:lpstr>Example</vt:lpstr>
      <vt:lpstr>Inference Rules for Function dependency</vt:lpstr>
      <vt:lpstr>How to find key</vt:lpstr>
      <vt:lpstr>Example</vt:lpstr>
      <vt:lpstr>Practice</vt:lpstr>
      <vt:lpstr>Answer</vt:lpstr>
      <vt:lpstr>Normalization</vt:lpstr>
      <vt:lpstr>為何需要正規化</vt:lpstr>
      <vt:lpstr>正規化步驟</vt:lpstr>
      <vt:lpstr>First Normal Form (1NF)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Boyce-Codd Normal Form (BCNF)</vt:lpstr>
      <vt:lpstr>Function dependency </vt:lpstr>
      <vt:lpstr>Function dependency – Find key</vt:lpstr>
      <vt:lpstr>2NF</vt:lpstr>
      <vt:lpstr>3NF</vt:lpstr>
      <vt:lpstr>BCNF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 to relation schema</dc:title>
  <dc:creator>Ren Lin</dc:creator>
  <cp:lastModifiedBy>Ren Lin</cp:lastModifiedBy>
  <cp:revision>546</cp:revision>
  <dcterms:created xsi:type="dcterms:W3CDTF">2017-05-19T14:53:39Z</dcterms:created>
  <dcterms:modified xsi:type="dcterms:W3CDTF">2017-05-25T09:30:16Z</dcterms:modified>
</cp:coreProperties>
</file>