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3" r:id="rId4"/>
    <p:sldId id="265" r:id="rId5"/>
    <p:sldId id="266" r:id="rId6"/>
    <p:sldId id="267" r:id="rId7"/>
    <p:sldId id="268" r:id="rId8"/>
    <p:sldId id="269" r:id="rId9"/>
    <p:sldId id="270" r:id="rId10"/>
    <p:sldId id="271"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17649D-C303-4B5A-84F1-5E357E4D52A7}" v="40" dt="2019-12-18T20:34:23.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53" d="100"/>
          <a:sy n="53" d="100"/>
        </p:scale>
        <p:origin x="86" y="17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 💕" userId="ae4b55c486bded0c" providerId="LiveId" clId="{4717649D-C303-4B5A-84F1-5E357E4D52A7}"/>
    <pc:docChg chg="undo redo custSel addSld delSld modSld sldOrd">
      <pc:chgData name="Char 💕" userId="ae4b55c486bded0c" providerId="LiveId" clId="{4717649D-C303-4B5A-84F1-5E357E4D52A7}" dt="2019-12-18T20:40:32.073" v="7179" actId="20577"/>
      <pc:docMkLst>
        <pc:docMk/>
      </pc:docMkLst>
      <pc:sldChg chg="modSp">
        <pc:chgData name="Char 💕" userId="ae4b55c486bded0c" providerId="LiveId" clId="{4717649D-C303-4B5A-84F1-5E357E4D52A7}" dt="2019-12-18T19:28:45.305" v="5185" actId="114"/>
        <pc:sldMkLst>
          <pc:docMk/>
          <pc:sldMk cId="2809919036" sldId="258"/>
        </pc:sldMkLst>
        <pc:spChg chg="mod">
          <ac:chgData name="Char 💕" userId="ae4b55c486bded0c" providerId="LiveId" clId="{4717649D-C303-4B5A-84F1-5E357E4D52A7}" dt="2019-12-18T19:28:45.305" v="5185" actId="114"/>
          <ac:spMkLst>
            <pc:docMk/>
            <pc:sldMk cId="2809919036" sldId="258"/>
            <ac:spMk id="3" creationId="{4289E3A1-D371-46D8-A0F5-AB566EC464F5}"/>
          </ac:spMkLst>
        </pc:spChg>
      </pc:sldChg>
      <pc:sldChg chg="del">
        <pc:chgData name="Char 💕" userId="ae4b55c486bded0c" providerId="LiveId" clId="{4717649D-C303-4B5A-84F1-5E357E4D52A7}" dt="2019-12-18T19:21:42.112" v="4030" actId="2696"/>
        <pc:sldMkLst>
          <pc:docMk/>
          <pc:sldMk cId="3330067631" sldId="259"/>
        </pc:sldMkLst>
      </pc:sldChg>
      <pc:sldChg chg="del">
        <pc:chgData name="Char 💕" userId="ae4b55c486bded0c" providerId="LiveId" clId="{4717649D-C303-4B5A-84F1-5E357E4D52A7}" dt="2019-12-18T19:21:42.091" v="4027" actId="2696"/>
        <pc:sldMkLst>
          <pc:docMk/>
          <pc:sldMk cId="2042032390" sldId="260"/>
        </pc:sldMkLst>
      </pc:sldChg>
      <pc:sldChg chg="del">
        <pc:chgData name="Char 💕" userId="ae4b55c486bded0c" providerId="LiveId" clId="{4717649D-C303-4B5A-84F1-5E357E4D52A7}" dt="2019-12-18T19:21:42.100" v="4028" actId="2696"/>
        <pc:sldMkLst>
          <pc:docMk/>
          <pc:sldMk cId="1091777458" sldId="261"/>
        </pc:sldMkLst>
      </pc:sldChg>
      <pc:sldChg chg="modSp del">
        <pc:chgData name="Char 💕" userId="ae4b55c486bded0c" providerId="LiveId" clId="{4717649D-C303-4B5A-84F1-5E357E4D52A7}" dt="2019-12-18T19:21:42.100" v="4029" actId="2696"/>
        <pc:sldMkLst>
          <pc:docMk/>
          <pc:sldMk cId="239522369" sldId="262"/>
        </pc:sldMkLst>
        <pc:spChg chg="mod">
          <ac:chgData name="Char 💕" userId="ae4b55c486bded0c" providerId="LiveId" clId="{4717649D-C303-4B5A-84F1-5E357E4D52A7}" dt="2019-12-18T18:22:38.907" v="659" actId="20577"/>
          <ac:spMkLst>
            <pc:docMk/>
            <pc:sldMk cId="239522369" sldId="262"/>
            <ac:spMk id="3" creationId="{4289E3A1-D371-46D8-A0F5-AB566EC464F5}"/>
          </ac:spMkLst>
        </pc:spChg>
      </pc:sldChg>
      <pc:sldChg chg="addSp modSp add ord">
        <pc:chgData name="Char 💕" userId="ae4b55c486bded0c" providerId="LiveId" clId="{4717649D-C303-4B5A-84F1-5E357E4D52A7}" dt="2019-12-18T19:07:41.321" v="2800" actId="404"/>
        <pc:sldMkLst>
          <pc:docMk/>
          <pc:sldMk cId="2632652809" sldId="263"/>
        </pc:sldMkLst>
        <pc:spChg chg="mod">
          <ac:chgData name="Char 💕" userId="ae4b55c486bded0c" providerId="LiveId" clId="{4717649D-C303-4B5A-84F1-5E357E4D52A7}" dt="2019-12-18T19:07:41.321" v="2800" actId="404"/>
          <ac:spMkLst>
            <pc:docMk/>
            <pc:sldMk cId="2632652809" sldId="263"/>
            <ac:spMk id="2" creationId="{0B915B09-0889-4B13-849E-BB93019A0928}"/>
          </ac:spMkLst>
        </pc:spChg>
        <pc:spChg chg="mod">
          <ac:chgData name="Char 💕" userId="ae4b55c486bded0c" providerId="LiveId" clId="{4717649D-C303-4B5A-84F1-5E357E4D52A7}" dt="2019-12-18T19:00:30.808" v="1851" actId="403"/>
          <ac:spMkLst>
            <pc:docMk/>
            <pc:sldMk cId="2632652809" sldId="263"/>
            <ac:spMk id="3" creationId="{4289E3A1-D371-46D8-A0F5-AB566EC464F5}"/>
          </ac:spMkLst>
        </pc:spChg>
        <pc:spChg chg="add mod">
          <ac:chgData name="Char 💕" userId="ae4b55c486bded0c" providerId="LiveId" clId="{4717649D-C303-4B5A-84F1-5E357E4D52A7}" dt="2019-12-18T18:30:03.230" v="767" actId="1076"/>
          <ac:spMkLst>
            <pc:docMk/>
            <pc:sldMk cId="2632652809" sldId="263"/>
            <ac:spMk id="6" creationId="{F1914C61-B12B-4B12-8943-6D052CB9E5A5}"/>
          </ac:spMkLst>
        </pc:spChg>
      </pc:sldChg>
      <pc:sldChg chg="modSp add del">
        <pc:chgData name="Char 💕" userId="ae4b55c486bded0c" providerId="LiveId" clId="{4717649D-C303-4B5A-84F1-5E357E4D52A7}" dt="2019-12-18T18:26:06.687" v="694" actId="2696"/>
        <pc:sldMkLst>
          <pc:docMk/>
          <pc:sldMk cId="1478902520" sldId="264"/>
        </pc:sldMkLst>
        <pc:spChg chg="mod">
          <ac:chgData name="Char 💕" userId="ae4b55c486bded0c" providerId="LiveId" clId="{4717649D-C303-4B5A-84F1-5E357E4D52A7}" dt="2019-12-18T18:25:18.312" v="675" actId="404"/>
          <ac:spMkLst>
            <pc:docMk/>
            <pc:sldMk cId="1478902520" sldId="264"/>
            <ac:spMk id="2" creationId="{0B915B09-0889-4B13-849E-BB93019A0928}"/>
          </ac:spMkLst>
        </pc:spChg>
        <pc:spChg chg="mod">
          <ac:chgData name="Char 💕" userId="ae4b55c486bded0c" providerId="LiveId" clId="{4717649D-C303-4B5A-84F1-5E357E4D52A7}" dt="2019-12-18T18:24:49.339" v="667"/>
          <ac:spMkLst>
            <pc:docMk/>
            <pc:sldMk cId="1478902520" sldId="264"/>
            <ac:spMk id="3" creationId="{4289E3A1-D371-46D8-A0F5-AB566EC464F5}"/>
          </ac:spMkLst>
        </pc:spChg>
      </pc:sldChg>
      <pc:sldChg chg="add del">
        <pc:chgData name="Char 💕" userId="ae4b55c486bded0c" providerId="LiveId" clId="{4717649D-C303-4B5A-84F1-5E357E4D52A7}" dt="2019-12-18T19:27:57.312" v="5181" actId="2696"/>
        <pc:sldMkLst>
          <pc:docMk/>
          <pc:sldMk cId="1681828089" sldId="264"/>
        </pc:sldMkLst>
      </pc:sldChg>
      <pc:sldChg chg="modSp add del">
        <pc:chgData name="Char 💕" userId="ae4b55c486bded0c" providerId="LiveId" clId="{4717649D-C303-4B5A-84F1-5E357E4D52A7}" dt="2019-12-18T18:26:07.471" v="695" actId="2696"/>
        <pc:sldMkLst>
          <pc:docMk/>
          <pc:sldMk cId="546201678" sldId="265"/>
        </pc:sldMkLst>
        <pc:spChg chg="mod">
          <ac:chgData name="Char 💕" userId="ae4b55c486bded0c" providerId="LiveId" clId="{4717649D-C303-4B5A-84F1-5E357E4D52A7}" dt="2019-12-18T18:25:35.556" v="690" actId="20577"/>
          <ac:spMkLst>
            <pc:docMk/>
            <pc:sldMk cId="546201678" sldId="265"/>
            <ac:spMk id="2" creationId="{0B915B09-0889-4B13-849E-BB93019A0928}"/>
          </ac:spMkLst>
        </pc:spChg>
        <pc:spChg chg="mod">
          <ac:chgData name="Char 💕" userId="ae4b55c486bded0c" providerId="LiveId" clId="{4717649D-C303-4B5A-84F1-5E357E4D52A7}" dt="2019-12-18T18:25:24.672" v="677"/>
          <ac:spMkLst>
            <pc:docMk/>
            <pc:sldMk cId="546201678" sldId="265"/>
            <ac:spMk id="3" creationId="{4289E3A1-D371-46D8-A0F5-AB566EC464F5}"/>
          </ac:spMkLst>
        </pc:spChg>
      </pc:sldChg>
      <pc:sldChg chg="modSp add del">
        <pc:chgData name="Char 💕" userId="ae4b55c486bded0c" providerId="LiveId" clId="{4717649D-C303-4B5A-84F1-5E357E4D52A7}" dt="2019-12-18T18:30:04.605" v="768" actId="2696"/>
        <pc:sldMkLst>
          <pc:docMk/>
          <pc:sldMk cId="2079945029" sldId="265"/>
        </pc:sldMkLst>
        <pc:spChg chg="mod">
          <ac:chgData name="Char 💕" userId="ae4b55c486bded0c" providerId="LiveId" clId="{4717649D-C303-4B5A-84F1-5E357E4D52A7}" dt="2019-12-18T18:29:33.139" v="765" actId="20577"/>
          <ac:spMkLst>
            <pc:docMk/>
            <pc:sldMk cId="2079945029" sldId="265"/>
            <ac:spMk id="2" creationId="{0B915B09-0889-4B13-849E-BB93019A0928}"/>
          </ac:spMkLst>
        </pc:spChg>
      </pc:sldChg>
      <pc:sldChg chg="modSp add">
        <pc:chgData name="Char 💕" userId="ae4b55c486bded0c" providerId="LiveId" clId="{4717649D-C303-4B5A-84F1-5E357E4D52A7}" dt="2019-12-18T19:09:54.762" v="3253" actId="20577"/>
        <pc:sldMkLst>
          <pc:docMk/>
          <pc:sldMk cId="2475823337" sldId="265"/>
        </pc:sldMkLst>
        <pc:spChg chg="mod">
          <ac:chgData name="Char 💕" userId="ae4b55c486bded0c" providerId="LiveId" clId="{4717649D-C303-4B5A-84F1-5E357E4D52A7}" dt="2019-12-18T19:07:33.915" v="2798" actId="20577"/>
          <ac:spMkLst>
            <pc:docMk/>
            <pc:sldMk cId="2475823337" sldId="265"/>
            <ac:spMk id="2" creationId="{0B915B09-0889-4B13-849E-BB93019A0928}"/>
          </ac:spMkLst>
        </pc:spChg>
        <pc:spChg chg="mod">
          <ac:chgData name="Char 💕" userId="ae4b55c486bded0c" providerId="LiveId" clId="{4717649D-C303-4B5A-84F1-5E357E4D52A7}" dt="2019-12-18T19:09:54.762" v="3253" actId="20577"/>
          <ac:spMkLst>
            <pc:docMk/>
            <pc:sldMk cId="2475823337" sldId="265"/>
            <ac:spMk id="3" creationId="{4289E3A1-D371-46D8-A0F5-AB566EC464F5}"/>
          </ac:spMkLst>
        </pc:spChg>
      </pc:sldChg>
      <pc:sldChg chg="modSp add">
        <pc:chgData name="Char 💕" userId="ae4b55c486bded0c" providerId="LiveId" clId="{4717649D-C303-4B5A-84F1-5E357E4D52A7}" dt="2019-12-18T19:10:45.114" v="3450" actId="20577"/>
        <pc:sldMkLst>
          <pc:docMk/>
          <pc:sldMk cId="4028687197" sldId="266"/>
        </pc:sldMkLst>
        <pc:spChg chg="mod">
          <ac:chgData name="Char 💕" userId="ae4b55c486bded0c" providerId="LiveId" clId="{4717649D-C303-4B5A-84F1-5E357E4D52A7}" dt="2019-12-18T19:07:26.895" v="2795" actId="404"/>
          <ac:spMkLst>
            <pc:docMk/>
            <pc:sldMk cId="4028687197" sldId="266"/>
            <ac:spMk id="2" creationId="{0B915B09-0889-4B13-849E-BB93019A0928}"/>
          </ac:spMkLst>
        </pc:spChg>
        <pc:spChg chg="mod">
          <ac:chgData name="Char 💕" userId="ae4b55c486bded0c" providerId="LiveId" clId="{4717649D-C303-4B5A-84F1-5E357E4D52A7}" dt="2019-12-18T19:10:45.114" v="3450" actId="20577"/>
          <ac:spMkLst>
            <pc:docMk/>
            <pc:sldMk cId="4028687197" sldId="266"/>
            <ac:spMk id="3" creationId="{4289E3A1-D371-46D8-A0F5-AB566EC464F5}"/>
          </ac:spMkLst>
        </pc:spChg>
      </pc:sldChg>
      <pc:sldChg chg="modSp add">
        <pc:chgData name="Char 💕" userId="ae4b55c486bded0c" providerId="LiveId" clId="{4717649D-C303-4B5A-84F1-5E357E4D52A7}" dt="2019-12-18T19:28:59.308" v="5190" actId="121"/>
        <pc:sldMkLst>
          <pc:docMk/>
          <pc:sldMk cId="146482857" sldId="267"/>
        </pc:sldMkLst>
        <pc:spChg chg="mod">
          <ac:chgData name="Char 💕" userId="ae4b55c486bded0c" providerId="LiveId" clId="{4717649D-C303-4B5A-84F1-5E357E4D52A7}" dt="2019-12-18T19:13:50.251" v="3503" actId="20577"/>
          <ac:spMkLst>
            <pc:docMk/>
            <pc:sldMk cId="146482857" sldId="267"/>
            <ac:spMk id="2" creationId="{0B915B09-0889-4B13-849E-BB93019A0928}"/>
          </ac:spMkLst>
        </pc:spChg>
        <pc:spChg chg="mod">
          <ac:chgData name="Char 💕" userId="ae4b55c486bded0c" providerId="LiveId" clId="{4717649D-C303-4B5A-84F1-5E357E4D52A7}" dt="2019-12-18T19:22:42.075" v="4261" actId="20577"/>
          <ac:spMkLst>
            <pc:docMk/>
            <pc:sldMk cId="146482857" sldId="267"/>
            <ac:spMk id="3" creationId="{4289E3A1-D371-46D8-A0F5-AB566EC464F5}"/>
          </ac:spMkLst>
        </pc:spChg>
        <pc:spChg chg="mod">
          <ac:chgData name="Char 💕" userId="ae4b55c486bded0c" providerId="LiveId" clId="{4717649D-C303-4B5A-84F1-5E357E4D52A7}" dt="2019-12-18T19:28:59.308" v="5190" actId="121"/>
          <ac:spMkLst>
            <pc:docMk/>
            <pc:sldMk cId="146482857" sldId="267"/>
            <ac:spMk id="6" creationId="{F1914C61-B12B-4B12-8943-6D052CB9E5A5}"/>
          </ac:spMkLst>
        </pc:spChg>
      </pc:sldChg>
      <pc:sldChg chg="modSp add">
        <pc:chgData name="Char 💕" userId="ae4b55c486bded0c" providerId="LiveId" clId="{4717649D-C303-4B5A-84F1-5E357E4D52A7}" dt="2019-12-18T19:30:55.768" v="5195" actId="121"/>
        <pc:sldMkLst>
          <pc:docMk/>
          <pc:sldMk cId="1893560839" sldId="268"/>
        </pc:sldMkLst>
        <pc:spChg chg="mod">
          <ac:chgData name="Char 💕" userId="ae4b55c486bded0c" providerId="LiveId" clId="{4717649D-C303-4B5A-84F1-5E357E4D52A7}" dt="2019-12-18T19:23:43.938" v="4425" actId="255"/>
          <ac:spMkLst>
            <pc:docMk/>
            <pc:sldMk cId="1893560839" sldId="268"/>
            <ac:spMk id="2" creationId="{0B915B09-0889-4B13-849E-BB93019A0928}"/>
          </ac:spMkLst>
        </pc:spChg>
        <pc:spChg chg="mod">
          <ac:chgData name="Char 💕" userId="ae4b55c486bded0c" providerId="LiveId" clId="{4717649D-C303-4B5A-84F1-5E357E4D52A7}" dt="2019-12-18T19:27:25.420" v="5148" actId="20577"/>
          <ac:spMkLst>
            <pc:docMk/>
            <pc:sldMk cId="1893560839" sldId="268"/>
            <ac:spMk id="3" creationId="{4289E3A1-D371-46D8-A0F5-AB566EC464F5}"/>
          </ac:spMkLst>
        </pc:spChg>
        <pc:spChg chg="mod">
          <ac:chgData name="Char 💕" userId="ae4b55c486bded0c" providerId="LiveId" clId="{4717649D-C303-4B5A-84F1-5E357E4D52A7}" dt="2019-12-18T19:30:55.768" v="5195" actId="121"/>
          <ac:spMkLst>
            <pc:docMk/>
            <pc:sldMk cId="1893560839" sldId="268"/>
            <ac:spMk id="6" creationId="{F1914C61-B12B-4B12-8943-6D052CB9E5A5}"/>
          </ac:spMkLst>
        </pc:spChg>
      </pc:sldChg>
      <pc:sldChg chg="modSp add">
        <pc:chgData name="Char 💕" userId="ae4b55c486bded0c" providerId="LiveId" clId="{4717649D-C303-4B5A-84F1-5E357E4D52A7}" dt="2019-12-18T19:53:24.202" v="5835" actId="1037"/>
        <pc:sldMkLst>
          <pc:docMk/>
          <pc:sldMk cId="903969175" sldId="269"/>
        </pc:sldMkLst>
        <pc:spChg chg="mod">
          <ac:chgData name="Char 💕" userId="ae4b55c486bded0c" providerId="LiveId" clId="{4717649D-C303-4B5A-84F1-5E357E4D52A7}" dt="2019-12-18T19:27:42.535" v="5177" actId="20577"/>
          <ac:spMkLst>
            <pc:docMk/>
            <pc:sldMk cId="903969175" sldId="269"/>
            <ac:spMk id="2" creationId="{0B915B09-0889-4B13-849E-BB93019A0928}"/>
          </ac:spMkLst>
        </pc:spChg>
        <pc:spChg chg="mod">
          <ac:chgData name="Char 💕" userId="ae4b55c486bded0c" providerId="LiveId" clId="{4717649D-C303-4B5A-84F1-5E357E4D52A7}" dt="2019-12-18T19:53:07.230" v="5823" actId="20577"/>
          <ac:spMkLst>
            <pc:docMk/>
            <pc:sldMk cId="903969175" sldId="269"/>
            <ac:spMk id="3" creationId="{4289E3A1-D371-46D8-A0F5-AB566EC464F5}"/>
          </ac:spMkLst>
        </pc:spChg>
        <pc:spChg chg="mod">
          <ac:chgData name="Char 💕" userId="ae4b55c486bded0c" providerId="LiveId" clId="{4717649D-C303-4B5A-84F1-5E357E4D52A7}" dt="2019-12-18T19:53:24.202" v="5835" actId="1037"/>
          <ac:spMkLst>
            <pc:docMk/>
            <pc:sldMk cId="903969175" sldId="269"/>
            <ac:spMk id="6" creationId="{F1914C61-B12B-4B12-8943-6D052CB9E5A5}"/>
          </ac:spMkLst>
        </pc:spChg>
      </pc:sldChg>
      <pc:sldChg chg="modSp add">
        <pc:chgData name="Char 💕" userId="ae4b55c486bded0c" providerId="LiveId" clId="{4717649D-C303-4B5A-84F1-5E357E4D52A7}" dt="2019-12-18T20:14:53.844" v="6468" actId="20577"/>
        <pc:sldMkLst>
          <pc:docMk/>
          <pc:sldMk cId="1626181803" sldId="270"/>
        </pc:sldMkLst>
        <pc:spChg chg="mod">
          <ac:chgData name="Char 💕" userId="ae4b55c486bded0c" providerId="LiveId" clId="{4717649D-C303-4B5A-84F1-5E357E4D52A7}" dt="2019-12-18T20:02:54.131" v="6130" actId="20577"/>
          <ac:spMkLst>
            <pc:docMk/>
            <pc:sldMk cId="1626181803" sldId="270"/>
            <ac:spMk id="2" creationId="{0B915B09-0889-4B13-849E-BB93019A0928}"/>
          </ac:spMkLst>
        </pc:spChg>
        <pc:spChg chg="mod">
          <ac:chgData name="Char 💕" userId="ae4b55c486bded0c" providerId="LiveId" clId="{4717649D-C303-4B5A-84F1-5E357E4D52A7}" dt="2019-12-18T20:14:53.844" v="6468" actId="20577"/>
          <ac:spMkLst>
            <pc:docMk/>
            <pc:sldMk cId="1626181803" sldId="270"/>
            <ac:spMk id="3" creationId="{4289E3A1-D371-46D8-A0F5-AB566EC464F5}"/>
          </ac:spMkLst>
        </pc:spChg>
      </pc:sldChg>
      <pc:sldChg chg="modSp add">
        <pc:chgData name="Char 💕" userId="ae4b55c486bded0c" providerId="LiveId" clId="{4717649D-C303-4B5A-84F1-5E357E4D52A7}" dt="2019-12-18T20:40:32.073" v="7179" actId="20577"/>
        <pc:sldMkLst>
          <pc:docMk/>
          <pc:sldMk cId="1580968442" sldId="271"/>
        </pc:sldMkLst>
        <pc:spChg chg="mod">
          <ac:chgData name="Char 💕" userId="ae4b55c486bded0c" providerId="LiveId" clId="{4717649D-C303-4B5A-84F1-5E357E4D52A7}" dt="2019-12-18T20:38:12.994" v="6512" actId="20577"/>
          <ac:spMkLst>
            <pc:docMk/>
            <pc:sldMk cId="1580968442" sldId="271"/>
            <ac:spMk id="2" creationId="{0B915B09-0889-4B13-849E-BB93019A0928}"/>
          </ac:spMkLst>
        </pc:spChg>
        <pc:spChg chg="mod">
          <ac:chgData name="Char 💕" userId="ae4b55c486bded0c" providerId="LiveId" clId="{4717649D-C303-4B5A-84F1-5E357E4D52A7}" dt="2019-12-18T20:40:32.073" v="7179" actId="20577"/>
          <ac:spMkLst>
            <pc:docMk/>
            <pc:sldMk cId="1580968442" sldId="271"/>
            <ac:spMk id="3" creationId="{4289E3A1-D371-46D8-A0F5-AB566EC464F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5488" y="2166364"/>
            <a:ext cx="11247120" cy="1739347"/>
          </a:xfrm>
        </p:spPr>
        <p:txBody>
          <a:bodyPr tIns="45720" bIns="45720" anchor="ctr">
            <a:normAutofit/>
          </a:bodyPr>
          <a:lstStyle>
            <a:lvl1pPr algn="ctr">
              <a:lnSpc>
                <a:spcPct val="80000"/>
              </a:lnSpc>
              <a:defRPr sz="6000" spc="1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47472" y="3913632"/>
            <a:ext cx="11506200" cy="457200"/>
          </a:xfrm>
        </p:spPr>
        <p:txBody>
          <a:bodyPr>
            <a:normAutofit/>
          </a:bodyPr>
          <a:lstStyle>
            <a:lvl1pPr marL="0" indent="0" algn="ctr">
              <a:spcBef>
                <a:spcPts val="0"/>
              </a:spcBef>
              <a:spcAft>
                <a:spcPts val="0"/>
              </a:spcAft>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DE74AC-EB08-4610-9F65-BBC5713AA892}" type="datetimeFigureOut">
              <a:rPr lang="en-GB" smtClean="0"/>
              <a:t>2019-12-18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EA389F-728A-409C-B97B-EF81D75EE75F}" type="slidenum">
              <a:rPr lang="en-GB" smtClean="0"/>
              <a:t>‹#›</a:t>
            </a:fld>
            <a:endParaRPr lang="en-GB"/>
          </a:p>
        </p:txBody>
      </p:sp>
    </p:spTree>
    <p:extLst>
      <p:ext uri="{BB962C8B-B14F-4D97-AF65-F5344CB8AC3E}">
        <p14:creationId xmlns:p14="http://schemas.microsoft.com/office/powerpoint/2010/main" val="371461700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DE74AC-EB08-4610-9F65-BBC5713AA892}" type="datetimeFigureOut">
              <a:rPr lang="en-GB" smtClean="0"/>
              <a:t>2019-12-18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EA389F-728A-409C-B97B-EF81D75EE75F}" type="slidenum">
              <a:rPr lang="en-GB" smtClean="0"/>
              <a:t>‹#›</a:t>
            </a:fld>
            <a:endParaRPr lang="en-GB"/>
          </a:p>
        </p:txBody>
      </p:sp>
    </p:spTree>
    <p:extLst>
      <p:ext uri="{BB962C8B-B14F-4D97-AF65-F5344CB8AC3E}">
        <p14:creationId xmlns:p14="http://schemas.microsoft.com/office/powerpoint/2010/main" val="3640404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FDE74AC-EB08-4610-9F65-BBC5713AA892}" type="datetimeFigureOut">
              <a:rPr lang="en-GB" smtClean="0"/>
              <a:t>2019-12-18</a:t>
            </a:fld>
            <a:endParaRPr lang="en-GB"/>
          </a:p>
        </p:txBody>
      </p:sp>
      <p:sp>
        <p:nvSpPr>
          <p:cNvPr id="5" name="Footer Placeholder 4"/>
          <p:cNvSpPr>
            <a:spLocks noGrp="1"/>
          </p:cNvSpPr>
          <p:nvPr>
            <p:ph type="ftr" sz="quarter" idx="11"/>
          </p:nvPr>
        </p:nvSpPr>
        <p:spPr>
          <a:xfrm>
            <a:off x="3776135" y="6422854"/>
            <a:ext cx="4279669" cy="365125"/>
          </a:xfrm>
        </p:spPr>
        <p:txBody>
          <a:bodyPr/>
          <a:lstStyle/>
          <a:p>
            <a:endParaRPr lang="en-GB"/>
          </a:p>
        </p:txBody>
      </p:sp>
      <p:sp>
        <p:nvSpPr>
          <p:cNvPr id="6" name="Slide Number Placeholder 5"/>
          <p:cNvSpPr>
            <a:spLocks noGrp="1"/>
          </p:cNvSpPr>
          <p:nvPr>
            <p:ph type="sldNum" sz="quarter" idx="12"/>
          </p:nvPr>
        </p:nvSpPr>
        <p:spPr>
          <a:xfrm>
            <a:off x="8073048" y="6422854"/>
            <a:ext cx="879759" cy="365125"/>
          </a:xfrm>
        </p:spPr>
        <p:txBody>
          <a:bodyPr/>
          <a:lstStyle/>
          <a:p>
            <a:fld id="{55EA389F-728A-409C-B97B-EF81D75EE75F}" type="slidenum">
              <a:rPr lang="en-GB" smtClean="0"/>
              <a:t>‹#›</a:t>
            </a:fld>
            <a:endParaRPr lang="en-GB"/>
          </a:p>
        </p:txBody>
      </p:sp>
    </p:spTree>
    <p:extLst>
      <p:ext uri="{BB962C8B-B14F-4D97-AF65-F5344CB8AC3E}">
        <p14:creationId xmlns:p14="http://schemas.microsoft.com/office/powerpoint/2010/main" val="3548766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DE74AC-EB08-4610-9F65-BBC5713AA892}" type="datetimeFigureOut">
              <a:rPr lang="en-GB" smtClean="0"/>
              <a:t>2019-12-18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EA389F-728A-409C-B97B-EF81D75EE75F}" type="slidenum">
              <a:rPr lang="en-GB" smtClean="0"/>
              <a:t>‹#›</a:t>
            </a:fld>
            <a:endParaRPr lang="en-GB"/>
          </a:p>
        </p:txBody>
      </p:sp>
    </p:spTree>
    <p:extLst>
      <p:ext uri="{BB962C8B-B14F-4D97-AF65-F5344CB8AC3E}">
        <p14:creationId xmlns:p14="http://schemas.microsoft.com/office/powerpoint/2010/main" val="3230982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67128"/>
            <a:ext cx="11247120" cy="173736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3212"/>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6FDE74AC-EB08-4610-9F65-BBC5713AA892}" type="datetimeFigureOut">
              <a:rPr lang="en-GB" smtClean="0"/>
              <a:t>2019-12-18</a:t>
            </a:fld>
            <a:endParaRPr lang="en-GB"/>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55EA389F-728A-409C-B97B-EF81D75EE75F}" type="slidenum">
              <a:rPr lang="en-GB" smtClean="0"/>
              <a:t>‹#›</a:t>
            </a:fld>
            <a:endParaRPr lang="en-GB"/>
          </a:p>
        </p:txBody>
      </p:sp>
    </p:spTree>
    <p:extLst>
      <p:ext uri="{BB962C8B-B14F-4D97-AF65-F5344CB8AC3E}">
        <p14:creationId xmlns:p14="http://schemas.microsoft.com/office/powerpoint/2010/main" val="125921289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DE74AC-EB08-4610-9F65-BBC5713AA892}" type="datetimeFigureOut">
              <a:rPr lang="en-GB" smtClean="0"/>
              <a:t>2019-12-18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EA389F-728A-409C-B97B-EF81D75EE75F}" type="slidenum">
              <a:rPr lang="en-GB" smtClean="0"/>
              <a:t>‹#›</a:t>
            </a:fld>
            <a:endParaRPr lang="en-GB"/>
          </a:p>
        </p:txBody>
      </p:sp>
    </p:spTree>
    <p:extLst>
      <p:ext uri="{BB962C8B-B14F-4D97-AF65-F5344CB8AC3E}">
        <p14:creationId xmlns:p14="http://schemas.microsoft.com/office/powerpoint/2010/main" val="960677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DE74AC-EB08-4610-9F65-BBC5713AA892}" type="datetimeFigureOut">
              <a:rPr lang="en-GB" smtClean="0"/>
              <a:t>2019-12-18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5EA389F-728A-409C-B97B-EF81D75EE75F}" type="slidenum">
              <a:rPr lang="en-GB" smtClean="0"/>
              <a:t>‹#›</a:t>
            </a:fld>
            <a:endParaRPr lang="en-GB"/>
          </a:p>
        </p:txBody>
      </p:sp>
    </p:spTree>
    <p:extLst>
      <p:ext uri="{BB962C8B-B14F-4D97-AF65-F5344CB8AC3E}">
        <p14:creationId xmlns:p14="http://schemas.microsoft.com/office/powerpoint/2010/main" val="2466058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DE74AC-EB08-4610-9F65-BBC5713AA892}" type="datetimeFigureOut">
              <a:rPr lang="en-GB" smtClean="0"/>
              <a:t>2019-12-18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5EA389F-728A-409C-B97B-EF81D75EE75F}" type="slidenum">
              <a:rPr lang="en-GB" smtClean="0"/>
              <a:t>‹#›</a:t>
            </a:fld>
            <a:endParaRPr lang="en-GB"/>
          </a:p>
        </p:txBody>
      </p:sp>
    </p:spTree>
    <p:extLst>
      <p:ext uri="{BB962C8B-B14F-4D97-AF65-F5344CB8AC3E}">
        <p14:creationId xmlns:p14="http://schemas.microsoft.com/office/powerpoint/2010/main" val="3012141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DE74AC-EB08-4610-9F65-BBC5713AA892}" type="datetimeFigureOut">
              <a:rPr lang="en-GB" smtClean="0"/>
              <a:t>2019-12-18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5EA389F-728A-409C-B97B-EF81D75EE75F}" type="slidenum">
              <a:rPr lang="en-GB" smtClean="0"/>
              <a:t>‹#›</a:t>
            </a:fld>
            <a:endParaRPr lang="en-GB"/>
          </a:p>
        </p:txBody>
      </p:sp>
    </p:spTree>
    <p:extLst>
      <p:ext uri="{BB962C8B-B14F-4D97-AF65-F5344CB8AC3E}">
        <p14:creationId xmlns:p14="http://schemas.microsoft.com/office/powerpoint/2010/main" val="3363390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DE74AC-EB08-4610-9F65-BBC5713AA892}" type="datetimeFigureOut">
              <a:rPr lang="en-GB" smtClean="0"/>
              <a:t>2019-12-18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EA389F-728A-409C-B97B-EF81D75EE75F}" type="slidenum">
              <a:rPr lang="en-GB" smtClean="0"/>
              <a:t>‹#›</a:t>
            </a:fld>
            <a:endParaRPr lang="en-GB"/>
          </a:p>
        </p:txBody>
      </p:sp>
    </p:spTree>
    <p:extLst>
      <p:ext uri="{BB962C8B-B14F-4D97-AF65-F5344CB8AC3E}">
        <p14:creationId xmlns:p14="http://schemas.microsoft.com/office/powerpoint/2010/main" val="81179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DE74AC-EB08-4610-9F65-BBC5713AA892}" type="datetimeFigureOut">
              <a:rPr lang="en-GB" smtClean="0"/>
              <a:t>2019-12-18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EA389F-728A-409C-B97B-EF81D75EE75F}" type="slidenum">
              <a:rPr lang="en-GB" smtClean="0"/>
              <a:t>‹#›</a:t>
            </a:fld>
            <a:endParaRPr lang="en-GB"/>
          </a:p>
        </p:txBody>
      </p:sp>
    </p:spTree>
    <p:extLst>
      <p:ext uri="{BB962C8B-B14F-4D97-AF65-F5344CB8AC3E}">
        <p14:creationId xmlns:p14="http://schemas.microsoft.com/office/powerpoint/2010/main" val="3785991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6FDE74AC-EB08-4610-9F65-BBC5713AA892}" type="datetimeFigureOut">
              <a:rPr lang="en-GB" smtClean="0"/>
              <a:t>2019-12-18</a:t>
            </a:fld>
            <a:endParaRPr lang="en-GB"/>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GB"/>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55EA389F-728A-409C-B97B-EF81D75EE75F}" type="slidenum">
              <a:rPr lang="en-GB" smtClean="0"/>
              <a:t>‹#›</a:t>
            </a:fld>
            <a:endParaRPr lang="en-GB"/>
          </a:p>
        </p:txBody>
      </p:sp>
    </p:spTree>
    <p:extLst>
      <p:ext uri="{BB962C8B-B14F-4D97-AF65-F5344CB8AC3E}">
        <p14:creationId xmlns:p14="http://schemas.microsoft.com/office/powerpoint/2010/main" val="115777391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4CFA3-D93F-47A1-BE03-437E400BA2C6}"/>
              </a:ext>
            </a:extLst>
          </p:cNvPr>
          <p:cNvSpPr>
            <a:spLocks noGrp="1"/>
          </p:cNvSpPr>
          <p:nvPr>
            <p:ph type="ctrTitle"/>
          </p:nvPr>
        </p:nvSpPr>
        <p:spPr/>
        <p:txBody>
          <a:bodyPr>
            <a:normAutofit/>
          </a:bodyPr>
          <a:lstStyle/>
          <a:p>
            <a:r>
              <a:rPr lang="en-GB" sz="5400" cap="none" dirty="0">
                <a:latin typeface="Fira Code Light" panose="020B0809050000020004" pitchFamily="49" charset="0"/>
                <a:ea typeface="Fira Code Light" panose="020B0809050000020004" pitchFamily="49" charset="0"/>
              </a:rPr>
              <a:t>UK Data Protection Law</a:t>
            </a:r>
          </a:p>
        </p:txBody>
      </p:sp>
      <p:sp>
        <p:nvSpPr>
          <p:cNvPr id="3" name="Subtitle 2">
            <a:extLst>
              <a:ext uri="{FF2B5EF4-FFF2-40B4-BE49-F238E27FC236}">
                <a16:creationId xmlns:a16="http://schemas.microsoft.com/office/drawing/2014/main" id="{606406B9-D45A-4DEF-8B09-849074D7F7B8}"/>
              </a:ext>
            </a:extLst>
          </p:cNvPr>
          <p:cNvSpPr>
            <a:spLocks noGrp="1"/>
          </p:cNvSpPr>
          <p:nvPr>
            <p:ph type="subTitle" idx="1"/>
          </p:nvPr>
        </p:nvSpPr>
        <p:spPr/>
        <p:txBody>
          <a:bodyPr/>
          <a:lstStyle/>
          <a:p>
            <a:r>
              <a:rPr lang="en-GB" dirty="0">
                <a:latin typeface="Fira Code Light" panose="020B0809050000020004" pitchFamily="49" charset="0"/>
                <a:ea typeface="Fira Code Light" panose="020B0809050000020004" pitchFamily="49" charset="0"/>
              </a:rPr>
              <a:t>MK Agents</a:t>
            </a:r>
          </a:p>
        </p:txBody>
      </p:sp>
    </p:spTree>
    <p:extLst>
      <p:ext uri="{BB962C8B-B14F-4D97-AF65-F5344CB8AC3E}">
        <p14:creationId xmlns:p14="http://schemas.microsoft.com/office/powerpoint/2010/main" val="1997171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EFA06D2-8FF8-4CC4-85BD-BCB6A30D54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07A060C-1090-4A7B-A0C2-50C760596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122"/>
            <a:ext cx="12192000" cy="1645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915B09-0889-4B13-849E-BB93019A0928}"/>
              </a:ext>
            </a:extLst>
          </p:cNvPr>
          <p:cNvSpPr>
            <a:spLocks noGrp="1"/>
          </p:cNvSpPr>
          <p:nvPr>
            <p:ph type="title"/>
          </p:nvPr>
        </p:nvSpPr>
        <p:spPr>
          <a:xfrm>
            <a:off x="893298" y="284176"/>
            <a:ext cx="10403322" cy="1508760"/>
          </a:xfrm>
        </p:spPr>
        <p:txBody>
          <a:bodyPr>
            <a:normAutofit/>
          </a:bodyPr>
          <a:lstStyle/>
          <a:p>
            <a:r>
              <a:rPr lang="en-GB" sz="2400" cap="none" dirty="0">
                <a:solidFill>
                  <a:srgbClr val="FFFFFF"/>
                </a:solidFill>
                <a:latin typeface="Fira Code Light" panose="020B0809050000020004" pitchFamily="49" charset="0"/>
                <a:ea typeface="Fira Code Light" panose="020B0809050000020004" pitchFamily="49" charset="0"/>
              </a:rPr>
              <a:t>Data Protection Act 2018 – Principle 8</a:t>
            </a:r>
            <a:br>
              <a:rPr lang="en-GB" cap="none" dirty="0">
                <a:solidFill>
                  <a:srgbClr val="FFFFFF"/>
                </a:solidFill>
                <a:latin typeface="Fira Code Light" panose="020B0809050000020004" pitchFamily="49" charset="0"/>
                <a:ea typeface="Fira Code Light" panose="020B0809050000020004" pitchFamily="49" charset="0"/>
              </a:rPr>
            </a:br>
            <a:r>
              <a:rPr lang="en-GB" sz="3200" cap="none" dirty="0">
                <a:solidFill>
                  <a:srgbClr val="FFFFFF"/>
                </a:solidFill>
                <a:latin typeface="Fira Code Light" panose="020B0809050000020004" pitchFamily="49" charset="0"/>
                <a:ea typeface="Fira Code Light" panose="020B0809050000020004" pitchFamily="49" charset="0"/>
              </a:rPr>
              <a:t>Data transfer restrictions. </a:t>
            </a:r>
          </a:p>
        </p:txBody>
      </p:sp>
      <p:sp>
        <p:nvSpPr>
          <p:cNvPr id="3" name="Content Placeholder 2">
            <a:extLst>
              <a:ext uri="{FF2B5EF4-FFF2-40B4-BE49-F238E27FC236}">
                <a16:creationId xmlns:a16="http://schemas.microsoft.com/office/drawing/2014/main" id="{4289E3A1-D371-46D8-A0F5-AB566EC464F5}"/>
              </a:ext>
            </a:extLst>
          </p:cNvPr>
          <p:cNvSpPr>
            <a:spLocks noGrp="1"/>
          </p:cNvSpPr>
          <p:nvPr>
            <p:ph idx="1"/>
          </p:nvPr>
        </p:nvSpPr>
        <p:spPr>
          <a:xfrm>
            <a:off x="1202919" y="2286000"/>
            <a:ext cx="9784080" cy="3931919"/>
          </a:xfrm>
        </p:spPr>
        <p:txBody>
          <a:bodyPr>
            <a:normAutofit/>
          </a:bodyPr>
          <a:lstStyle/>
          <a:p>
            <a:pPr marL="0" indent="0">
              <a:buNone/>
            </a:pPr>
            <a:r>
              <a:rPr lang="en-GB" sz="2400" dirty="0">
                <a:latin typeface="Fira Sans" panose="020B0503050000020004" pitchFamily="34" charset="0"/>
              </a:rPr>
              <a:t>This principle is again not listed in the legislation, however it’s still included in the Act later on.</a:t>
            </a:r>
          </a:p>
          <a:p>
            <a:pPr marL="0" indent="0">
              <a:buNone/>
            </a:pPr>
            <a:r>
              <a:rPr lang="en-GB" sz="2400" dirty="0">
                <a:latin typeface="Fira Sans" panose="020B0503050000020004" pitchFamily="34" charset="0"/>
              </a:rPr>
              <a:t>This principle outlines that data should not be transferred to a country that does not have the same level of data protection, i.e. GDPR or similar. The US and the EU have a specific process for data to be sent between each other because of this.</a:t>
            </a:r>
          </a:p>
          <a:p>
            <a:pPr marL="0" indent="0">
              <a:buNone/>
            </a:pPr>
            <a:r>
              <a:rPr lang="en-GB" sz="2400" dirty="0">
                <a:latin typeface="Fira Sans" panose="020B0503050000020004" pitchFamily="34" charset="0"/>
              </a:rPr>
              <a:t>Organisations need explicit consent for their information to be transferred outside </a:t>
            </a:r>
            <a:r>
              <a:rPr lang="en-GB" sz="2400">
                <a:latin typeface="Fira Sans" panose="020B0503050000020004" pitchFamily="34" charset="0"/>
              </a:rPr>
              <a:t>the EEA.</a:t>
            </a:r>
            <a:endParaRPr lang="en-GB" sz="2400" dirty="0">
              <a:latin typeface="Fira Sans" panose="020B0503050000020004" pitchFamily="34" charset="0"/>
            </a:endParaRPr>
          </a:p>
        </p:txBody>
      </p:sp>
      <p:sp>
        <p:nvSpPr>
          <p:cNvPr id="6" name="Rectangle 5">
            <a:extLst>
              <a:ext uri="{FF2B5EF4-FFF2-40B4-BE49-F238E27FC236}">
                <a16:creationId xmlns:a16="http://schemas.microsoft.com/office/drawing/2014/main" id="{F1914C61-B12B-4B12-8943-6D052CB9E5A5}"/>
              </a:ext>
            </a:extLst>
          </p:cNvPr>
          <p:cNvSpPr/>
          <p:nvPr/>
        </p:nvSpPr>
        <p:spPr>
          <a:xfrm>
            <a:off x="10331778" y="1851126"/>
            <a:ext cx="1768753" cy="461665"/>
          </a:xfrm>
          <a:prstGeom prst="rect">
            <a:avLst/>
          </a:prstGeom>
        </p:spPr>
        <p:txBody>
          <a:bodyPr wrap="none">
            <a:spAutoFit/>
          </a:bodyPr>
          <a:lstStyle/>
          <a:p>
            <a:pPr algn="r"/>
            <a:r>
              <a:rPr lang="en-GB" sz="1200" dirty="0">
                <a:latin typeface="Fira Sans" panose="020B0503050000020004" pitchFamily="34" charset="0"/>
              </a:rPr>
              <a:t>(Legislation.gov.uk, 2018)</a:t>
            </a:r>
          </a:p>
          <a:p>
            <a:pPr algn="r"/>
            <a:r>
              <a:rPr lang="en-GB" sz="1200" dirty="0">
                <a:latin typeface="Fira Sans" panose="020B0503050000020004" pitchFamily="34" charset="0"/>
              </a:rPr>
              <a:t>(Burton, 2019)</a:t>
            </a:r>
          </a:p>
        </p:txBody>
      </p:sp>
    </p:spTree>
    <p:extLst>
      <p:ext uri="{BB962C8B-B14F-4D97-AF65-F5344CB8AC3E}">
        <p14:creationId xmlns:p14="http://schemas.microsoft.com/office/powerpoint/2010/main" val="158096844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0712EF-98AD-48ED-A1F5-3E03C6564B8D}"/>
              </a:ext>
            </a:extLst>
          </p:cNvPr>
          <p:cNvSpPr/>
          <p:nvPr/>
        </p:nvSpPr>
        <p:spPr>
          <a:xfrm>
            <a:off x="0" y="172994"/>
            <a:ext cx="12192000" cy="926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4289E3A1-D371-46D8-A0F5-AB566EC464F5}"/>
              </a:ext>
            </a:extLst>
          </p:cNvPr>
          <p:cNvSpPr>
            <a:spLocks noGrp="1"/>
          </p:cNvSpPr>
          <p:nvPr>
            <p:ph idx="4294967295"/>
          </p:nvPr>
        </p:nvSpPr>
        <p:spPr>
          <a:xfrm>
            <a:off x="1202919" y="1235676"/>
            <a:ext cx="9784080" cy="5338148"/>
          </a:xfrm>
        </p:spPr>
        <p:txBody>
          <a:bodyPr>
            <a:normAutofit/>
          </a:bodyPr>
          <a:lstStyle/>
          <a:p>
            <a:pPr>
              <a:spcBef>
                <a:spcPts val="600"/>
              </a:spcBef>
            </a:pPr>
            <a:r>
              <a:rPr lang="en-GB" sz="1600" dirty="0">
                <a:latin typeface="Fira Sans" panose="020B0503050000020004" pitchFamily="34" charset="0"/>
              </a:rPr>
              <a:t>GOV.UK. (2018). </a:t>
            </a:r>
            <a:r>
              <a:rPr lang="en-GB" sz="1600" i="1" dirty="0">
                <a:latin typeface="Fira Sans" panose="020B0503050000020004" pitchFamily="34" charset="0"/>
              </a:rPr>
              <a:t>Data protection</a:t>
            </a:r>
            <a:r>
              <a:rPr lang="en-GB" sz="1600" dirty="0">
                <a:latin typeface="Fira Sans" panose="020B0503050000020004" pitchFamily="34" charset="0"/>
              </a:rPr>
              <a:t>. [online] Available at: https://www.gov.uk/data-protection [Accessed 17 Dec. 2019].</a:t>
            </a:r>
          </a:p>
          <a:p>
            <a:pPr>
              <a:spcBef>
                <a:spcPts val="600"/>
              </a:spcBef>
            </a:pPr>
            <a:r>
              <a:rPr lang="en-GB" sz="1600" dirty="0">
                <a:latin typeface="Fira Sans" panose="020B0503050000020004" pitchFamily="34" charset="0"/>
              </a:rPr>
              <a:t>European Commission. (2016). </a:t>
            </a:r>
            <a:r>
              <a:rPr lang="en-GB" sz="1600" i="1" dirty="0">
                <a:latin typeface="Fira Sans" panose="020B0503050000020004" pitchFamily="34" charset="0"/>
              </a:rPr>
              <a:t>Data protection in the EU. </a:t>
            </a:r>
            <a:r>
              <a:rPr lang="en-GB" sz="1600" dirty="0">
                <a:latin typeface="Fira Sans" panose="020B0503050000020004" pitchFamily="34" charset="0"/>
              </a:rPr>
              <a:t>[online] Available at: https://ec.europa.eu/info/law/law-topic/data-protection/data-protection-eu_en [Accessed 17 Dec. 2019].</a:t>
            </a:r>
          </a:p>
          <a:p>
            <a:pPr>
              <a:spcBef>
                <a:spcPts val="600"/>
              </a:spcBef>
            </a:pPr>
            <a:r>
              <a:rPr lang="en-GB" sz="1600" dirty="0">
                <a:latin typeface="Fira Sans" panose="020B0503050000020004" pitchFamily="34" charset="0"/>
              </a:rPr>
              <a:t>Data Protection Act 2018,  Available at: https://www.legislation.gov.uk/ukpga/2018/12/contents/enacted [Accessed 17 Dec. 2019].</a:t>
            </a:r>
          </a:p>
          <a:p>
            <a:pPr>
              <a:spcBef>
                <a:spcPts val="600"/>
              </a:spcBef>
            </a:pPr>
            <a:r>
              <a:rPr lang="en-GB" sz="1600" dirty="0">
                <a:latin typeface="Fira Sans" panose="020B0503050000020004" pitchFamily="34" charset="0"/>
              </a:rPr>
              <a:t>Burton, L. (2019). </a:t>
            </a:r>
            <a:r>
              <a:rPr lang="en-GB" sz="1600" i="1" dirty="0">
                <a:latin typeface="Fira Sans" panose="020B0503050000020004" pitchFamily="34" charset="0"/>
              </a:rPr>
              <a:t>Data Protection Act: Key Principles &amp; Elements </a:t>
            </a:r>
            <a:r>
              <a:rPr lang="en-GB" sz="1600" dirty="0">
                <a:latin typeface="Fira Sans" panose="020B0503050000020004" pitchFamily="34" charset="0"/>
              </a:rPr>
              <a:t>(Updated for 2018). [online] The Hub | High Speed Training. Available at: https://www.highspeedtraining.co.uk/hub/data-protection-act-key-principles/ [Accessed 18 Dec. 2019].</a:t>
            </a:r>
          </a:p>
        </p:txBody>
      </p:sp>
      <p:sp>
        <p:nvSpPr>
          <p:cNvPr id="9" name="Title 1">
            <a:extLst>
              <a:ext uri="{FF2B5EF4-FFF2-40B4-BE49-F238E27FC236}">
                <a16:creationId xmlns:a16="http://schemas.microsoft.com/office/drawing/2014/main" id="{22F9D8F2-CA0A-477E-9E53-4480BFBD926D}"/>
              </a:ext>
            </a:extLst>
          </p:cNvPr>
          <p:cNvSpPr txBox="1">
            <a:spLocks/>
          </p:cNvSpPr>
          <p:nvPr/>
        </p:nvSpPr>
        <p:spPr>
          <a:xfrm>
            <a:off x="1202919" y="432486"/>
            <a:ext cx="9784080" cy="556055"/>
          </a:xfrm>
          <a:prstGeom prst="rect">
            <a:avLst/>
          </a:prstGeom>
        </p:spPr>
        <p:txBody>
          <a:bodyPr>
            <a:normAutofit lnSpcReduction="100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GB" sz="3600" cap="none" dirty="0">
                <a:solidFill>
                  <a:schemeClr val="bg1"/>
                </a:solidFill>
                <a:latin typeface="Fira Code Light" panose="020B0809050000020004" pitchFamily="49" charset="0"/>
                <a:ea typeface="Fira Code Light" panose="020B0809050000020004" pitchFamily="49" charset="0"/>
              </a:rPr>
              <a:t>References</a:t>
            </a:r>
          </a:p>
        </p:txBody>
      </p:sp>
    </p:spTree>
    <p:extLst>
      <p:ext uri="{BB962C8B-B14F-4D97-AF65-F5344CB8AC3E}">
        <p14:creationId xmlns:p14="http://schemas.microsoft.com/office/powerpoint/2010/main" val="280991903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EFA06D2-8FF8-4CC4-85BD-BCB6A30D54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07A060C-1090-4A7B-A0C2-50C760596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122"/>
            <a:ext cx="12192000" cy="1645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915B09-0889-4B13-849E-BB93019A0928}"/>
              </a:ext>
            </a:extLst>
          </p:cNvPr>
          <p:cNvSpPr>
            <a:spLocks noGrp="1"/>
          </p:cNvSpPr>
          <p:nvPr>
            <p:ph type="title"/>
          </p:nvPr>
        </p:nvSpPr>
        <p:spPr>
          <a:xfrm>
            <a:off x="1202919" y="284176"/>
            <a:ext cx="9784080" cy="1508760"/>
          </a:xfrm>
        </p:spPr>
        <p:txBody>
          <a:bodyPr>
            <a:normAutofit/>
          </a:bodyPr>
          <a:lstStyle/>
          <a:p>
            <a:r>
              <a:rPr lang="en-GB" sz="3600" cap="none" dirty="0">
                <a:solidFill>
                  <a:srgbClr val="FFFFFF"/>
                </a:solidFill>
                <a:latin typeface="Fira Code Light" panose="020B0809050000020004" pitchFamily="49" charset="0"/>
                <a:ea typeface="Fira Code Light" panose="020B0809050000020004" pitchFamily="49" charset="0"/>
              </a:rPr>
              <a:t>Data Protection Act 2018</a:t>
            </a:r>
          </a:p>
        </p:txBody>
      </p:sp>
      <p:sp>
        <p:nvSpPr>
          <p:cNvPr id="3" name="Content Placeholder 2">
            <a:extLst>
              <a:ext uri="{FF2B5EF4-FFF2-40B4-BE49-F238E27FC236}">
                <a16:creationId xmlns:a16="http://schemas.microsoft.com/office/drawing/2014/main" id="{4289E3A1-D371-46D8-A0F5-AB566EC464F5}"/>
              </a:ext>
            </a:extLst>
          </p:cNvPr>
          <p:cNvSpPr>
            <a:spLocks noGrp="1"/>
          </p:cNvSpPr>
          <p:nvPr>
            <p:ph idx="1"/>
          </p:nvPr>
        </p:nvSpPr>
        <p:spPr>
          <a:xfrm>
            <a:off x="1202919" y="2286000"/>
            <a:ext cx="7267313" cy="3931919"/>
          </a:xfrm>
        </p:spPr>
        <p:txBody>
          <a:bodyPr>
            <a:normAutofit/>
          </a:bodyPr>
          <a:lstStyle/>
          <a:p>
            <a:pPr marL="0" indent="0">
              <a:buNone/>
            </a:pPr>
            <a:r>
              <a:rPr lang="en-GB" dirty="0">
                <a:latin typeface="Fira Sans" panose="020B0503050000020004" pitchFamily="34" charset="0"/>
              </a:rPr>
              <a:t>Data protection law in the UK is currently covered by the Data Protection Act 2018. </a:t>
            </a:r>
            <a:r>
              <a:rPr lang="en-GB" sz="1600" dirty="0">
                <a:latin typeface="Fira Sans" panose="020B0503050000020004" pitchFamily="34" charset="0"/>
              </a:rPr>
              <a:t>(GOV.UK, 2018)</a:t>
            </a:r>
          </a:p>
          <a:p>
            <a:pPr marL="0" indent="0">
              <a:buNone/>
            </a:pPr>
            <a:r>
              <a:rPr lang="en-GB" dirty="0">
                <a:latin typeface="Fira Sans" panose="020B0503050000020004" pitchFamily="34" charset="0"/>
              </a:rPr>
              <a:t>The Data Protection Act 2018 is the UK’s implementation of the General Data Protection Regulation (GDPR) introduced by the EU in 2016. </a:t>
            </a:r>
            <a:r>
              <a:rPr lang="en-GB" sz="1600" dirty="0">
                <a:latin typeface="Fira Sans" panose="020B0503050000020004" pitchFamily="34" charset="0"/>
              </a:rPr>
              <a:t>(European Commission, 2016)</a:t>
            </a:r>
          </a:p>
          <a:p>
            <a:pPr marL="0" indent="0">
              <a:buNone/>
            </a:pPr>
            <a:r>
              <a:rPr lang="en-GB" dirty="0">
                <a:latin typeface="Fira Sans" panose="020B0503050000020004" pitchFamily="34" charset="0"/>
              </a:rPr>
              <a:t>The Data Protection Act 2018 introduces rights to users involving their data and how it’s used, as well as protections and principles for businesses on how to store and manage user data.</a:t>
            </a:r>
          </a:p>
        </p:txBody>
      </p:sp>
      <p:pic>
        <p:nvPicPr>
          <p:cNvPr id="9" name="Picture 8">
            <a:extLst>
              <a:ext uri="{FF2B5EF4-FFF2-40B4-BE49-F238E27FC236}">
                <a16:creationId xmlns:a16="http://schemas.microsoft.com/office/drawing/2014/main" id="{0EFED220-D179-46D1-99E6-0B7179389128}"/>
              </a:ext>
            </a:extLst>
          </p:cNvPr>
          <p:cNvPicPr>
            <a:picLocks noChangeAspect="1"/>
          </p:cNvPicPr>
          <p:nvPr/>
        </p:nvPicPr>
        <p:blipFill>
          <a:blip r:embed="rId2"/>
          <a:stretch>
            <a:fillRect/>
          </a:stretch>
        </p:blipFill>
        <p:spPr>
          <a:xfrm>
            <a:off x="9187956" y="2879124"/>
            <a:ext cx="2286319" cy="1905266"/>
          </a:xfrm>
          <a:prstGeom prst="rect">
            <a:avLst/>
          </a:prstGeom>
        </p:spPr>
      </p:pic>
      <p:sp>
        <p:nvSpPr>
          <p:cNvPr id="11" name="Rectangle 10">
            <a:extLst>
              <a:ext uri="{FF2B5EF4-FFF2-40B4-BE49-F238E27FC236}">
                <a16:creationId xmlns:a16="http://schemas.microsoft.com/office/drawing/2014/main" id="{A484D006-6873-4D1C-806E-4D8D282901AF}"/>
              </a:ext>
            </a:extLst>
          </p:cNvPr>
          <p:cNvSpPr/>
          <p:nvPr/>
        </p:nvSpPr>
        <p:spPr>
          <a:xfrm>
            <a:off x="9367550" y="4901997"/>
            <a:ext cx="1927131" cy="276999"/>
          </a:xfrm>
          <a:prstGeom prst="rect">
            <a:avLst/>
          </a:prstGeom>
        </p:spPr>
        <p:txBody>
          <a:bodyPr wrap="none">
            <a:spAutoFit/>
          </a:bodyPr>
          <a:lstStyle/>
          <a:p>
            <a:r>
              <a:rPr lang="en-GB" sz="1200" dirty="0">
                <a:latin typeface="Fira Sans" panose="020B0503050000020004" pitchFamily="34" charset="0"/>
              </a:rPr>
              <a:t>(Legislation.gov.uk, 2018)</a:t>
            </a:r>
          </a:p>
        </p:txBody>
      </p:sp>
    </p:spTree>
    <p:extLst>
      <p:ext uri="{BB962C8B-B14F-4D97-AF65-F5344CB8AC3E}">
        <p14:creationId xmlns:p14="http://schemas.microsoft.com/office/powerpoint/2010/main" val="66967242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EFA06D2-8FF8-4CC4-85BD-BCB6A30D54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07A060C-1090-4A7B-A0C2-50C760596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122"/>
            <a:ext cx="12192000" cy="1645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915B09-0889-4B13-849E-BB93019A0928}"/>
              </a:ext>
            </a:extLst>
          </p:cNvPr>
          <p:cNvSpPr>
            <a:spLocks noGrp="1"/>
          </p:cNvSpPr>
          <p:nvPr>
            <p:ph type="title"/>
          </p:nvPr>
        </p:nvSpPr>
        <p:spPr>
          <a:xfrm>
            <a:off x="893298" y="284176"/>
            <a:ext cx="10403322" cy="1508760"/>
          </a:xfrm>
        </p:spPr>
        <p:txBody>
          <a:bodyPr>
            <a:normAutofit/>
          </a:bodyPr>
          <a:lstStyle/>
          <a:p>
            <a:r>
              <a:rPr lang="en-GB" sz="2400" cap="none" dirty="0">
                <a:solidFill>
                  <a:srgbClr val="FFFFFF"/>
                </a:solidFill>
                <a:latin typeface="Fira Code Light" panose="020B0809050000020004" pitchFamily="49" charset="0"/>
                <a:ea typeface="Fira Code Light" panose="020B0809050000020004" pitchFamily="49" charset="0"/>
              </a:rPr>
              <a:t>Data Protection Act 2018 – Principle 1</a:t>
            </a:r>
            <a:br>
              <a:rPr lang="en-GB" cap="none" dirty="0">
                <a:solidFill>
                  <a:srgbClr val="FFFFFF"/>
                </a:solidFill>
                <a:latin typeface="Fira Code Light" panose="020B0809050000020004" pitchFamily="49" charset="0"/>
                <a:ea typeface="Fira Code Light" panose="020B0809050000020004" pitchFamily="49" charset="0"/>
              </a:rPr>
            </a:br>
            <a:r>
              <a:rPr lang="en-GB" sz="3200" cap="none" dirty="0">
                <a:solidFill>
                  <a:srgbClr val="FFFFFF"/>
                </a:solidFill>
                <a:latin typeface="Fira Code Light" panose="020B0809050000020004" pitchFamily="49" charset="0"/>
                <a:ea typeface="Fira Code Light" panose="020B0809050000020004" pitchFamily="49" charset="0"/>
              </a:rPr>
              <a:t>Lawful and fair processing.</a:t>
            </a:r>
            <a:endParaRPr lang="en-GB" cap="none" dirty="0">
              <a:solidFill>
                <a:srgbClr val="FFFFFF"/>
              </a:solidFill>
              <a:latin typeface="Fira Code Light" panose="020B0809050000020004" pitchFamily="49" charset="0"/>
              <a:ea typeface="Fira Code Light" panose="020B0809050000020004" pitchFamily="49" charset="0"/>
            </a:endParaRPr>
          </a:p>
        </p:txBody>
      </p:sp>
      <p:sp>
        <p:nvSpPr>
          <p:cNvPr id="3" name="Content Placeholder 2">
            <a:extLst>
              <a:ext uri="{FF2B5EF4-FFF2-40B4-BE49-F238E27FC236}">
                <a16:creationId xmlns:a16="http://schemas.microsoft.com/office/drawing/2014/main" id="{4289E3A1-D371-46D8-A0F5-AB566EC464F5}"/>
              </a:ext>
            </a:extLst>
          </p:cNvPr>
          <p:cNvSpPr>
            <a:spLocks noGrp="1"/>
          </p:cNvSpPr>
          <p:nvPr>
            <p:ph idx="1"/>
          </p:nvPr>
        </p:nvSpPr>
        <p:spPr>
          <a:xfrm>
            <a:off x="1202919" y="2286000"/>
            <a:ext cx="9784080" cy="3931919"/>
          </a:xfrm>
        </p:spPr>
        <p:txBody>
          <a:bodyPr>
            <a:normAutofit/>
          </a:bodyPr>
          <a:lstStyle/>
          <a:p>
            <a:pPr marL="0" indent="0">
              <a:buNone/>
            </a:pPr>
            <a:r>
              <a:rPr lang="en-GB" sz="2400" dirty="0">
                <a:latin typeface="Fira Sans" panose="020B0503050000020004" pitchFamily="34" charset="0"/>
              </a:rPr>
              <a:t>The legality of processing personal data is confined to two conditions, one of which is relevant to businesses, stating that the user of which data is being processed must consent to the process.</a:t>
            </a:r>
          </a:p>
          <a:p>
            <a:pPr marL="0" indent="0">
              <a:buNone/>
            </a:pPr>
            <a:r>
              <a:rPr lang="en-GB" sz="2400" dirty="0">
                <a:latin typeface="Fira Sans" panose="020B0503050000020004" pitchFamily="34" charset="0"/>
              </a:rPr>
              <a:t>Sensitive processing, involving data concerning health, sexuality, racial or ethnic origin, trade union membership, religious or philosophical beliefs, political opinions, or biometric or genetic data, must involve an appropriate policy document explaining retention and erasure policy as well as compliance with the principle.</a:t>
            </a:r>
          </a:p>
        </p:txBody>
      </p:sp>
      <p:sp>
        <p:nvSpPr>
          <p:cNvPr id="6" name="Rectangle 5">
            <a:extLst>
              <a:ext uri="{FF2B5EF4-FFF2-40B4-BE49-F238E27FC236}">
                <a16:creationId xmlns:a16="http://schemas.microsoft.com/office/drawing/2014/main" id="{F1914C61-B12B-4B12-8943-6D052CB9E5A5}"/>
              </a:ext>
            </a:extLst>
          </p:cNvPr>
          <p:cNvSpPr/>
          <p:nvPr/>
        </p:nvSpPr>
        <p:spPr>
          <a:xfrm>
            <a:off x="10333054" y="1851126"/>
            <a:ext cx="1927131" cy="276999"/>
          </a:xfrm>
          <a:prstGeom prst="rect">
            <a:avLst/>
          </a:prstGeom>
        </p:spPr>
        <p:txBody>
          <a:bodyPr wrap="none">
            <a:spAutoFit/>
          </a:bodyPr>
          <a:lstStyle/>
          <a:p>
            <a:r>
              <a:rPr lang="en-GB" sz="1200" dirty="0">
                <a:latin typeface="Fira Sans" panose="020B0503050000020004" pitchFamily="34" charset="0"/>
              </a:rPr>
              <a:t>(Legislation.gov.uk, 2018)</a:t>
            </a:r>
          </a:p>
        </p:txBody>
      </p:sp>
    </p:spTree>
    <p:extLst>
      <p:ext uri="{BB962C8B-B14F-4D97-AF65-F5344CB8AC3E}">
        <p14:creationId xmlns:p14="http://schemas.microsoft.com/office/powerpoint/2010/main" val="26326528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EFA06D2-8FF8-4CC4-85BD-BCB6A30D54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07A060C-1090-4A7B-A0C2-50C760596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122"/>
            <a:ext cx="12192000" cy="1645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915B09-0889-4B13-849E-BB93019A0928}"/>
              </a:ext>
            </a:extLst>
          </p:cNvPr>
          <p:cNvSpPr>
            <a:spLocks noGrp="1"/>
          </p:cNvSpPr>
          <p:nvPr>
            <p:ph type="title"/>
          </p:nvPr>
        </p:nvSpPr>
        <p:spPr>
          <a:xfrm>
            <a:off x="893298" y="284176"/>
            <a:ext cx="10403322" cy="1508760"/>
          </a:xfrm>
        </p:spPr>
        <p:txBody>
          <a:bodyPr>
            <a:normAutofit/>
          </a:bodyPr>
          <a:lstStyle/>
          <a:p>
            <a:r>
              <a:rPr lang="en-GB" sz="2400" cap="none" dirty="0">
                <a:solidFill>
                  <a:srgbClr val="FFFFFF"/>
                </a:solidFill>
                <a:latin typeface="Fira Code Light" panose="020B0809050000020004" pitchFamily="49" charset="0"/>
                <a:ea typeface="Fira Code Light" panose="020B0809050000020004" pitchFamily="49" charset="0"/>
              </a:rPr>
              <a:t>Data Protection Act 2018 – Principle 2</a:t>
            </a:r>
            <a:br>
              <a:rPr lang="en-GB" cap="none" dirty="0">
                <a:solidFill>
                  <a:srgbClr val="FFFFFF"/>
                </a:solidFill>
                <a:latin typeface="Fira Code Light" panose="020B0809050000020004" pitchFamily="49" charset="0"/>
                <a:ea typeface="Fira Code Light" panose="020B0809050000020004" pitchFamily="49" charset="0"/>
              </a:rPr>
            </a:br>
            <a:r>
              <a:rPr lang="en-GB" sz="3200" cap="none" dirty="0">
                <a:solidFill>
                  <a:srgbClr val="FFFFFF"/>
                </a:solidFill>
                <a:latin typeface="Fira Code Light" panose="020B0809050000020004" pitchFamily="49" charset="0"/>
                <a:ea typeface="Fira Code Light" panose="020B0809050000020004" pitchFamily="49" charset="0"/>
              </a:rPr>
              <a:t>Purpose Limitation.</a:t>
            </a:r>
            <a:endParaRPr lang="en-GB" cap="none" dirty="0">
              <a:solidFill>
                <a:srgbClr val="FFFFFF"/>
              </a:solidFill>
              <a:latin typeface="Fira Code Light" panose="020B0809050000020004" pitchFamily="49" charset="0"/>
              <a:ea typeface="Fira Code Light" panose="020B0809050000020004" pitchFamily="49" charset="0"/>
            </a:endParaRPr>
          </a:p>
        </p:txBody>
      </p:sp>
      <p:sp>
        <p:nvSpPr>
          <p:cNvPr id="3" name="Content Placeholder 2">
            <a:extLst>
              <a:ext uri="{FF2B5EF4-FFF2-40B4-BE49-F238E27FC236}">
                <a16:creationId xmlns:a16="http://schemas.microsoft.com/office/drawing/2014/main" id="{4289E3A1-D371-46D8-A0F5-AB566EC464F5}"/>
              </a:ext>
            </a:extLst>
          </p:cNvPr>
          <p:cNvSpPr>
            <a:spLocks noGrp="1"/>
          </p:cNvSpPr>
          <p:nvPr>
            <p:ph idx="1"/>
          </p:nvPr>
        </p:nvSpPr>
        <p:spPr>
          <a:xfrm>
            <a:off x="1202919" y="2286000"/>
            <a:ext cx="9784080" cy="3931919"/>
          </a:xfrm>
        </p:spPr>
        <p:txBody>
          <a:bodyPr>
            <a:normAutofit/>
          </a:bodyPr>
          <a:lstStyle/>
          <a:p>
            <a:pPr marL="0" indent="0">
              <a:buNone/>
            </a:pPr>
            <a:r>
              <a:rPr lang="en-GB" sz="2400" dirty="0">
                <a:latin typeface="Fira Sans" panose="020B0503050000020004" pitchFamily="34" charset="0"/>
              </a:rPr>
              <a:t>The second principle states that data that is collected must be “specified, explicit and legitimate”, and that data collected must be useful and compatible for the purpose it was collected.</a:t>
            </a:r>
          </a:p>
          <a:p>
            <a:pPr marL="0" indent="0">
              <a:buNone/>
            </a:pPr>
            <a:r>
              <a:rPr lang="en-GB" sz="2400" dirty="0">
                <a:latin typeface="Fira Sans" panose="020B0503050000020004" pitchFamily="34" charset="0"/>
              </a:rPr>
              <a:t>This principle enforces that data collected for one purpose must be legally allowed to be used for another purpose, as long as it’s necessary and compatible.</a:t>
            </a:r>
          </a:p>
          <a:p>
            <a:pPr marL="0" indent="0">
              <a:buNone/>
            </a:pPr>
            <a:r>
              <a:rPr lang="en-GB" sz="2400" dirty="0">
                <a:latin typeface="Fira Sans" panose="020B0503050000020004" pitchFamily="34" charset="0"/>
              </a:rPr>
              <a:t>This involves separating data collected for standard use from being used for marketing, as an example, without consent or legal reason.</a:t>
            </a:r>
          </a:p>
        </p:txBody>
      </p:sp>
      <p:sp>
        <p:nvSpPr>
          <p:cNvPr id="6" name="Rectangle 5">
            <a:extLst>
              <a:ext uri="{FF2B5EF4-FFF2-40B4-BE49-F238E27FC236}">
                <a16:creationId xmlns:a16="http://schemas.microsoft.com/office/drawing/2014/main" id="{F1914C61-B12B-4B12-8943-6D052CB9E5A5}"/>
              </a:ext>
            </a:extLst>
          </p:cNvPr>
          <p:cNvSpPr/>
          <p:nvPr/>
        </p:nvSpPr>
        <p:spPr>
          <a:xfrm>
            <a:off x="10333054" y="1851126"/>
            <a:ext cx="1927131" cy="276999"/>
          </a:xfrm>
          <a:prstGeom prst="rect">
            <a:avLst/>
          </a:prstGeom>
        </p:spPr>
        <p:txBody>
          <a:bodyPr wrap="none">
            <a:spAutoFit/>
          </a:bodyPr>
          <a:lstStyle/>
          <a:p>
            <a:r>
              <a:rPr lang="en-GB" sz="1200" dirty="0">
                <a:latin typeface="Fira Sans" panose="020B0503050000020004" pitchFamily="34" charset="0"/>
              </a:rPr>
              <a:t>(Legislation.gov.uk, 2018)</a:t>
            </a:r>
          </a:p>
        </p:txBody>
      </p:sp>
    </p:spTree>
    <p:extLst>
      <p:ext uri="{BB962C8B-B14F-4D97-AF65-F5344CB8AC3E}">
        <p14:creationId xmlns:p14="http://schemas.microsoft.com/office/powerpoint/2010/main" val="247582333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EFA06D2-8FF8-4CC4-85BD-BCB6A30D54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07A060C-1090-4A7B-A0C2-50C760596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122"/>
            <a:ext cx="12192000" cy="1645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915B09-0889-4B13-849E-BB93019A0928}"/>
              </a:ext>
            </a:extLst>
          </p:cNvPr>
          <p:cNvSpPr>
            <a:spLocks noGrp="1"/>
          </p:cNvSpPr>
          <p:nvPr>
            <p:ph type="title"/>
          </p:nvPr>
        </p:nvSpPr>
        <p:spPr>
          <a:xfrm>
            <a:off x="893298" y="284176"/>
            <a:ext cx="10403322" cy="1508760"/>
          </a:xfrm>
        </p:spPr>
        <p:txBody>
          <a:bodyPr>
            <a:normAutofit/>
          </a:bodyPr>
          <a:lstStyle/>
          <a:p>
            <a:r>
              <a:rPr lang="en-GB" sz="2400" cap="none" dirty="0">
                <a:solidFill>
                  <a:srgbClr val="FFFFFF"/>
                </a:solidFill>
                <a:latin typeface="Fira Code Light" panose="020B0809050000020004" pitchFamily="49" charset="0"/>
                <a:ea typeface="Fira Code Light" panose="020B0809050000020004" pitchFamily="49" charset="0"/>
              </a:rPr>
              <a:t>Data Protection Act 2018 – Principle 3</a:t>
            </a:r>
            <a:br>
              <a:rPr lang="en-GB" cap="none" dirty="0">
                <a:solidFill>
                  <a:srgbClr val="FFFFFF"/>
                </a:solidFill>
                <a:latin typeface="Fira Code Light" panose="020B0809050000020004" pitchFamily="49" charset="0"/>
                <a:ea typeface="Fira Code Light" panose="020B0809050000020004" pitchFamily="49" charset="0"/>
              </a:rPr>
            </a:br>
            <a:r>
              <a:rPr lang="en-GB" sz="3200" cap="none" dirty="0">
                <a:solidFill>
                  <a:srgbClr val="FFFFFF"/>
                </a:solidFill>
                <a:latin typeface="Fira Code Light" panose="020B0809050000020004" pitchFamily="49" charset="0"/>
                <a:ea typeface="Fira Code Light" panose="020B0809050000020004" pitchFamily="49" charset="0"/>
              </a:rPr>
              <a:t>Adequate, relevant and not excessive.</a:t>
            </a:r>
            <a:endParaRPr lang="en-GB" cap="none" dirty="0">
              <a:solidFill>
                <a:srgbClr val="FFFFFF"/>
              </a:solidFill>
              <a:latin typeface="Fira Code Light" panose="020B0809050000020004" pitchFamily="49" charset="0"/>
              <a:ea typeface="Fira Code Light" panose="020B0809050000020004" pitchFamily="49" charset="0"/>
            </a:endParaRPr>
          </a:p>
        </p:txBody>
      </p:sp>
      <p:sp>
        <p:nvSpPr>
          <p:cNvPr id="3" name="Content Placeholder 2">
            <a:extLst>
              <a:ext uri="{FF2B5EF4-FFF2-40B4-BE49-F238E27FC236}">
                <a16:creationId xmlns:a16="http://schemas.microsoft.com/office/drawing/2014/main" id="{4289E3A1-D371-46D8-A0F5-AB566EC464F5}"/>
              </a:ext>
            </a:extLst>
          </p:cNvPr>
          <p:cNvSpPr>
            <a:spLocks noGrp="1"/>
          </p:cNvSpPr>
          <p:nvPr>
            <p:ph idx="1"/>
          </p:nvPr>
        </p:nvSpPr>
        <p:spPr>
          <a:xfrm>
            <a:off x="1202919" y="2286000"/>
            <a:ext cx="9784080" cy="3931919"/>
          </a:xfrm>
        </p:spPr>
        <p:txBody>
          <a:bodyPr>
            <a:normAutofit/>
          </a:bodyPr>
          <a:lstStyle/>
          <a:p>
            <a:pPr marL="0" indent="0">
              <a:buNone/>
            </a:pPr>
            <a:r>
              <a:rPr lang="en-GB" sz="2400" dirty="0">
                <a:latin typeface="Fira Sans" panose="020B0503050000020004" pitchFamily="34" charset="0"/>
              </a:rPr>
              <a:t>The third principle states that data that is collected and processed “must be adequate, relevant and not excessive in relation to the purpose for which it is processed”.</a:t>
            </a:r>
          </a:p>
          <a:p>
            <a:pPr marL="0" indent="0">
              <a:buNone/>
            </a:pPr>
            <a:r>
              <a:rPr lang="en-GB" sz="2400" dirty="0">
                <a:latin typeface="Fira Sans" panose="020B0503050000020004" pitchFamily="34" charset="0"/>
              </a:rPr>
              <a:t>This involves limiting the data collected to the bare essentials, protecting individuals from having more data than is required be collected from them.</a:t>
            </a:r>
          </a:p>
          <a:p>
            <a:pPr marL="0" indent="0">
              <a:buNone/>
            </a:pPr>
            <a:r>
              <a:rPr lang="en-GB" sz="2400" dirty="0">
                <a:latin typeface="Fira Sans" panose="020B0503050000020004" pitchFamily="34" charset="0"/>
              </a:rPr>
              <a:t>For example, a mailing list wouldn’t require data on someone’s political beliefs or racial or ethnic background, instead just requiring contact details and a name.</a:t>
            </a:r>
          </a:p>
        </p:txBody>
      </p:sp>
      <p:sp>
        <p:nvSpPr>
          <p:cNvPr id="6" name="Rectangle 5">
            <a:extLst>
              <a:ext uri="{FF2B5EF4-FFF2-40B4-BE49-F238E27FC236}">
                <a16:creationId xmlns:a16="http://schemas.microsoft.com/office/drawing/2014/main" id="{F1914C61-B12B-4B12-8943-6D052CB9E5A5}"/>
              </a:ext>
            </a:extLst>
          </p:cNvPr>
          <p:cNvSpPr/>
          <p:nvPr/>
        </p:nvSpPr>
        <p:spPr>
          <a:xfrm>
            <a:off x="10333054" y="1851126"/>
            <a:ext cx="1927131" cy="276999"/>
          </a:xfrm>
          <a:prstGeom prst="rect">
            <a:avLst/>
          </a:prstGeom>
        </p:spPr>
        <p:txBody>
          <a:bodyPr wrap="none">
            <a:spAutoFit/>
          </a:bodyPr>
          <a:lstStyle/>
          <a:p>
            <a:r>
              <a:rPr lang="en-GB" sz="1200" dirty="0">
                <a:latin typeface="Fira Sans" panose="020B0503050000020004" pitchFamily="34" charset="0"/>
              </a:rPr>
              <a:t>(Legislation.gov.uk, 2018)</a:t>
            </a:r>
          </a:p>
        </p:txBody>
      </p:sp>
    </p:spTree>
    <p:extLst>
      <p:ext uri="{BB962C8B-B14F-4D97-AF65-F5344CB8AC3E}">
        <p14:creationId xmlns:p14="http://schemas.microsoft.com/office/powerpoint/2010/main" val="402868719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EFA06D2-8FF8-4CC4-85BD-BCB6A30D54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07A060C-1090-4A7B-A0C2-50C760596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122"/>
            <a:ext cx="12192000" cy="1645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915B09-0889-4B13-849E-BB93019A0928}"/>
              </a:ext>
            </a:extLst>
          </p:cNvPr>
          <p:cNvSpPr>
            <a:spLocks noGrp="1"/>
          </p:cNvSpPr>
          <p:nvPr>
            <p:ph type="title"/>
          </p:nvPr>
        </p:nvSpPr>
        <p:spPr>
          <a:xfrm>
            <a:off x="893298" y="284176"/>
            <a:ext cx="10403322" cy="1508760"/>
          </a:xfrm>
        </p:spPr>
        <p:txBody>
          <a:bodyPr>
            <a:normAutofit/>
          </a:bodyPr>
          <a:lstStyle/>
          <a:p>
            <a:r>
              <a:rPr lang="en-GB" sz="2400" cap="none" dirty="0">
                <a:solidFill>
                  <a:srgbClr val="FFFFFF"/>
                </a:solidFill>
                <a:latin typeface="Fira Code Light" panose="020B0809050000020004" pitchFamily="49" charset="0"/>
                <a:ea typeface="Fira Code Light" panose="020B0809050000020004" pitchFamily="49" charset="0"/>
              </a:rPr>
              <a:t>Data Protection Act 2018 – Principle 4</a:t>
            </a:r>
            <a:br>
              <a:rPr lang="en-GB" cap="none" dirty="0">
                <a:solidFill>
                  <a:srgbClr val="FFFFFF"/>
                </a:solidFill>
                <a:latin typeface="Fira Code Light" panose="020B0809050000020004" pitchFamily="49" charset="0"/>
                <a:ea typeface="Fira Code Light" panose="020B0809050000020004" pitchFamily="49" charset="0"/>
              </a:rPr>
            </a:br>
            <a:r>
              <a:rPr lang="en-GB" sz="3200" cap="none" dirty="0">
                <a:solidFill>
                  <a:srgbClr val="FFFFFF"/>
                </a:solidFill>
                <a:latin typeface="Fira Code Light" panose="020B0809050000020004" pitchFamily="49" charset="0"/>
                <a:ea typeface="Fira Code Light" panose="020B0809050000020004" pitchFamily="49" charset="0"/>
              </a:rPr>
              <a:t>Data must be accurate and up to date.</a:t>
            </a:r>
            <a:endParaRPr lang="en-GB" cap="none" dirty="0">
              <a:solidFill>
                <a:srgbClr val="FFFFFF"/>
              </a:solidFill>
              <a:latin typeface="Fira Code Light" panose="020B0809050000020004" pitchFamily="49" charset="0"/>
              <a:ea typeface="Fira Code Light" panose="020B0809050000020004" pitchFamily="49" charset="0"/>
            </a:endParaRPr>
          </a:p>
        </p:txBody>
      </p:sp>
      <p:sp>
        <p:nvSpPr>
          <p:cNvPr id="3" name="Content Placeholder 2">
            <a:extLst>
              <a:ext uri="{FF2B5EF4-FFF2-40B4-BE49-F238E27FC236}">
                <a16:creationId xmlns:a16="http://schemas.microsoft.com/office/drawing/2014/main" id="{4289E3A1-D371-46D8-A0F5-AB566EC464F5}"/>
              </a:ext>
            </a:extLst>
          </p:cNvPr>
          <p:cNvSpPr>
            <a:spLocks noGrp="1"/>
          </p:cNvSpPr>
          <p:nvPr>
            <p:ph idx="1"/>
          </p:nvPr>
        </p:nvSpPr>
        <p:spPr>
          <a:xfrm>
            <a:off x="1202919" y="2286000"/>
            <a:ext cx="9784080" cy="3931919"/>
          </a:xfrm>
        </p:spPr>
        <p:txBody>
          <a:bodyPr>
            <a:normAutofit/>
          </a:bodyPr>
          <a:lstStyle/>
          <a:p>
            <a:pPr marL="0" indent="0">
              <a:buNone/>
            </a:pPr>
            <a:r>
              <a:rPr lang="en-GB" sz="2400" dirty="0">
                <a:latin typeface="Fira Sans" panose="020B0503050000020004" pitchFamily="34" charset="0"/>
              </a:rPr>
              <a:t>Principle 4 states that data must be kept accurate and up to date, when necessary. It states that data that is known to be inaccurate must be corrected or removed. Data that is unnecessary or no longer useful must also be erased.</a:t>
            </a:r>
          </a:p>
          <a:p>
            <a:pPr marL="0" indent="0">
              <a:buNone/>
            </a:pPr>
            <a:r>
              <a:rPr lang="en-GB" sz="2400" dirty="0">
                <a:latin typeface="Fira Sans" panose="020B0503050000020004" pitchFamily="34" charset="0"/>
              </a:rPr>
              <a:t>The data being erased or corrected must be completed within one month from being informed or discovering data is incorrect, outdated or unnecessary. </a:t>
            </a:r>
          </a:p>
          <a:p>
            <a:pPr marL="0" indent="0">
              <a:buNone/>
            </a:pPr>
            <a:r>
              <a:rPr lang="en-GB" sz="2400" dirty="0">
                <a:latin typeface="Fira Sans" panose="020B0503050000020004" pitchFamily="34" charset="0"/>
              </a:rPr>
              <a:t>This principle also applies to third parties that hold data relating to the primary business, obligating the primary business to rectify data that the third party should correct.</a:t>
            </a:r>
          </a:p>
        </p:txBody>
      </p:sp>
      <p:sp>
        <p:nvSpPr>
          <p:cNvPr id="6" name="Rectangle 5">
            <a:extLst>
              <a:ext uri="{FF2B5EF4-FFF2-40B4-BE49-F238E27FC236}">
                <a16:creationId xmlns:a16="http://schemas.microsoft.com/office/drawing/2014/main" id="{F1914C61-B12B-4B12-8943-6D052CB9E5A5}"/>
              </a:ext>
            </a:extLst>
          </p:cNvPr>
          <p:cNvSpPr/>
          <p:nvPr/>
        </p:nvSpPr>
        <p:spPr>
          <a:xfrm>
            <a:off x="10333054" y="1851126"/>
            <a:ext cx="1768754" cy="461665"/>
          </a:xfrm>
          <a:prstGeom prst="rect">
            <a:avLst/>
          </a:prstGeom>
        </p:spPr>
        <p:txBody>
          <a:bodyPr wrap="none">
            <a:spAutoFit/>
          </a:bodyPr>
          <a:lstStyle/>
          <a:p>
            <a:pPr algn="r"/>
            <a:r>
              <a:rPr lang="en-GB" sz="1200" dirty="0">
                <a:latin typeface="Fira Sans" panose="020B0503050000020004" pitchFamily="34" charset="0"/>
              </a:rPr>
              <a:t>(Legislation.gov.uk, 2018)</a:t>
            </a:r>
          </a:p>
          <a:p>
            <a:pPr algn="r"/>
            <a:r>
              <a:rPr lang="en-GB" sz="1200" dirty="0">
                <a:latin typeface="Fira Sans" panose="020B0503050000020004" pitchFamily="34" charset="0"/>
              </a:rPr>
              <a:t>(Burton, 2019)</a:t>
            </a:r>
          </a:p>
        </p:txBody>
      </p:sp>
    </p:spTree>
    <p:extLst>
      <p:ext uri="{BB962C8B-B14F-4D97-AF65-F5344CB8AC3E}">
        <p14:creationId xmlns:p14="http://schemas.microsoft.com/office/powerpoint/2010/main" val="14648285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EFA06D2-8FF8-4CC4-85BD-BCB6A30D54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07A060C-1090-4A7B-A0C2-50C760596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122"/>
            <a:ext cx="12192000" cy="1645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915B09-0889-4B13-849E-BB93019A0928}"/>
              </a:ext>
            </a:extLst>
          </p:cNvPr>
          <p:cNvSpPr>
            <a:spLocks noGrp="1"/>
          </p:cNvSpPr>
          <p:nvPr>
            <p:ph type="title"/>
          </p:nvPr>
        </p:nvSpPr>
        <p:spPr>
          <a:xfrm>
            <a:off x="893298" y="284176"/>
            <a:ext cx="10403322" cy="1508760"/>
          </a:xfrm>
        </p:spPr>
        <p:txBody>
          <a:bodyPr>
            <a:normAutofit/>
          </a:bodyPr>
          <a:lstStyle/>
          <a:p>
            <a:r>
              <a:rPr lang="en-GB" sz="2400" cap="none" dirty="0">
                <a:solidFill>
                  <a:srgbClr val="FFFFFF"/>
                </a:solidFill>
                <a:latin typeface="Fira Code Light" panose="020B0809050000020004" pitchFamily="49" charset="0"/>
                <a:ea typeface="Fira Code Light" panose="020B0809050000020004" pitchFamily="49" charset="0"/>
              </a:rPr>
              <a:t>Data Protection Act 2018 – Principle 5</a:t>
            </a:r>
            <a:br>
              <a:rPr lang="en-GB" cap="none" dirty="0">
                <a:solidFill>
                  <a:srgbClr val="FFFFFF"/>
                </a:solidFill>
                <a:latin typeface="Fira Code Light" panose="020B0809050000020004" pitchFamily="49" charset="0"/>
                <a:ea typeface="Fira Code Light" panose="020B0809050000020004" pitchFamily="49" charset="0"/>
              </a:rPr>
            </a:br>
            <a:r>
              <a:rPr lang="en-GB" sz="3200" cap="none" dirty="0">
                <a:solidFill>
                  <a:srgbClr val="FFFFFF"/>
                </a:solidFill>
                <a:latin typeface="Fira Code Light" panose="020B0809050000020004" pitchFamily="49" charset="0"/>
                <a:ea typeface="Fira Code Light" panose="020B0809050000020004" pitchFamily="49" charset="0"/>
              </a:rPr>
              <a:t>Data must be stored for no longer than is necessary.</a:t>
            </a:r>
          </a:p>
        </p:txBody>
      </p:sp>
      <p:sp>
        <p:nvSpPr>
          <p:cNvPr id="3" name="Content Placeholder 2">
            <a:extLst>
              <a:ext uri="{FF2B5EF4-FFF2-40B4-BE49-F238E27FC236}">
                <a16:creationId xmlns:a16="http://schemas.microsoft.com/office/drawing/2014/main" id="{4289E3A1-D371-46D8-A0F5-AB566EC464F5}"/>
              </a:ext>
            </a:extLst>
          </p:cNvPr>
          <p:cNvSpPr>
            <a:spLocks noGrp="1"/>
          </p:cNvSpPr>
          <p:nvPr>
            <p:ph idx="1"/>
          </p:nvPr>
        </p:nvSpPr>
        <p:spPr>
          <a:xfrm>
            <a:off x="1202919" y="2286000"/>
            <a:ext cx="9784080" cy="3931919"/>
          </a:xfrm>
        </p:spPr>
        <p:txBody>
          <a:bodyPr>
            <a:normAutofit/>
          </a:bodyPr>
          <a:lstStyle/>
          <a:p>
            <a:pPr marL="0" indent="0">
              <a:buNone/>
            </a:pPr>
            <a:r>
              <a:rPr lang="en-GB" sz="2400" dirty="0">
                <a:latin typeface="Fira Sans" panose="020B0503050000020004" pitchFamily="34" charset="0"/>
              </a:rPr>
              <a:t>Data stored about users must be kept only for as long as said data is in use.</a:t>
            </a:r>
          </a:p>
          <a:p>
            <a:pPr marL="0" indent="0">
              <a:buNone/>
            </a:pPr>
            <a:r>
              <a:rPr lang="en-GB" sz="2400" dirty="0">
                <a:latin typeface="Fira Sans" panose="020B0503050000020004" pitchFamily="34" charset="0"/>
              </a:rPr>
              <a:t>This principle helps to protect against data being kept unnecessarily, like in the case that a newsletter stops being produced, the mailing list must be erased should there be no further explicit uses for said data.</a:t>
            </a:r>
          </a:p>
          <a:p>
            <a:pPr marL="0" indent="0">
              <a:buNone/>
            </a:pPr>
            <a:r>
              <a:rPr lang="en-GB" sz="2400" dirty="0">
                <a:latin typeface="Fira Sans" panose="020B0503050000020004" pitchFamily="34" charset="0"/>
              </a:rPr>
              <a:t>The amount of time that data is allowed to be kept for is established in other law, differing based on the kind of data being kept. This allowance does not override the user’s right to request the erasure of data.</a:t>
            </a:r>
          </a:p>
        </p:txBody>
      </p:sp>
      <p:sp>
        <p:nvSpPr>
          <p:cNvPr id="6" name="Rectangle 5">
            <a:extLst>
              <a:ext uri="{FF2B5EF4-FFF2-40B4-BE49-F238E27FC236}">
                <a16:creationId xmlns:a16="http://schemas.microsoft.com/office/drawing/2014/main" id="{F1914C61-B12B-4B12-8943-6D052CB9E5A5}"/>
              </a:ext>
            </a:extLst>
          </p:cNvPr>
          <p:cNvSpPr/>
          <p:nvPr/>
        </p:nvSpPr>
        <p:spPr>
          <a:xfrm>
            <a:off x="10333054" y="1851126"/>
            <a:ext cx="1768754" cy="461665"/>
          </a:xfrm>
          <a:prstGeom prst="rect">
            <a:avLst/>
          </a:prstGeom>
        </p:spPr>
        <p:txBody>
          <a:bodyPr wrap="none">
            <a:spAutoFit/>
          </a:bodyPr>
          <a:lstStyle/>
          <a:p>
            <a:pPr algn="r"/>
            <a:r>
              <a:rPr lang="en-GB" sz="1200" dirty="0">
                <a:latin typeface="Fira Sans" panose="020B0503050000020004" pitchFamily="34" charset="0"/>
              </a:rPr>
              <a:t>(Legislation.gov.uk, 2018)</a:t>
            </a:r>
          </a:p>
          <a:p>
            <a:pPr algn="r"/>
            <a:r>
              <a:rPr lang="en-GB" sz="1200" dirty="0">
                <a:latin typeface="Fira Sans" panose="020B0503050000020004" pitchFamily="34" charset="0"/>
              </a:rPr>
              <a:t>(Burton, 2019)</a:t>
            </a:r>
          </a:p>
        </p:txBody>
      </p:sp>
    </p:spTree>
    <p:extLst>
      <p:ext uri="{BB962C8B-B14F-4D97-AF65-F5344CB8AC3E}">
        <p14:creationId xmlns:p14="http://schemas.microsoft.com/office/powerpoint/2010/main" val="189356083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EFA06D2-8FF8-4CC4-85BD-BCB6A30D54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07A060C-1090-4A7B-A0C2-50C760596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122"/>
            <a:ext cx="12192000" cy="1645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915B09-0889-4B13-849E-BB93019A0928}"/>
              </a:ext>
            </a:extLst>
          </p:cNvPr>
          <p:cNvSpPr>
            <a:spLocks noGrp="1"/>
          </p:cNvSpPr>
          <p:nvPr>
            <p:ph type="title"/>
          </p:nvPr>
        </p:nvSpPr>
        <p:spPr>
          <a:xfrm>
            <a:off x="893298" y="284176"/>
            <a:ext cx="10403322" cy="1508760"/>
          </a:xfrm>
        </p:spPr>
        <p:txBody>
          <a:bodyPr>
            <a:normAutofit/>
          </a:bodyPr>
          <a:lstStyle/>
          <a:p>
            <a:r>
              <a:rPr lang="en-GB" sz="2400" cap="none" dirty="0">
                <a:solidFill>
                  <a:srgbClr val="FFFFFF"/>
                </a:solidFill>
                <a:latin typeface="Fira Code Light" panose="020B0809050000020004" pitchFamily="49" charset="0"/>
                <a:ea typeface="Fira Code Light" panose="020B0809050000020004" pitchFamily="49" charset="0"/>
              </a:rPr>
              <a:t>Data Protection Act 2018 – Principle 6</a:t>
            </a:r>
            <a:br>
              <a:rPr lang="en-GB" cap="none" dirty="0">
                <a:solidFill>
                  <a:srgbClr val="FFFFFF"/>
                </a:solidFill>
                <a:latin typeface="Fira Code Light" panose="020B0809050000020004" pitchFamily="49" charset="0"/>
                <a:ea typeface="Fira Code Light" panose="020B0809050000020004" pitchFamily="49" charset="0"/>
              </a:rPr>
            </a:br>
            <a:r>
              <a:rPr lang="en-GB" sz="3200" cap="none" dirty="0">
                <a:solidFill>
                  <a:srgbClr val="FFFFFF"/>
                </a:solidFill>
                <a:latin typeface="Fira Code Light" panose="020B0809050000020004" pitchFamily="49" charset="0"/>
                <a:ea typeface="Fira Code Light" panose="020B0809050000020004" pitchFamily="49" charset="0"/>
              </a:rPr>
              <a:t>Data must be processed securely.</a:t>
            </a:r>
          </a:p>
        </p:txBody>
      </p:sp>
      <p:sp>
        <p:nvSpPr>
          <p:cNvPr id="3" name="Content Placeholder 2">
            <a:extLst>
              <a:ext uri="{FF2B5EF4-FFF2-40B4-BE49-F238E27FC236}">
                <a16:creationId xmlns:a16="http://schemas.microsoft.com/office/drawing/2014/main" id="{4289E3A1-D371-46D8-A0F5-AB566EC464F5}"/>
              </a:ext>
            </a:extLst>
          </p:cNvPr>
          <p:cNvSpPr>
            <a:spLocks noGrp="1"/>
          </p:cNvSpPr>
          <p:nvPr>
            <p:ph idx="1"/>
          </p:nvPr>
        </p:nvSpPr>
        <p:spPr>
          <a:xfrm>
            <a:off x="1202919" y="2286000"/>
            <a:ext cx="9784080" cy="3931919"/>
          </a:xfrm>
        </p:spPr>
        <p:txBody>
          <a:bodyPr>
            <a:normAutofit/>
          </a:bodyPr>
          <a:lstStyle/>
          <a:p>
            <a:pPr marL="0" indent="0">
              <a:buNone/>
            </a:pPr>
            <a:r>
              <a:rPr lang="en-GB" sz="2400" dirty="0">
                <a:latin typeface="Fira Sans" panose="020B0503050000020004" pitchFamily="34" charset="0"/>
              </a:rPr>
              <a:t>This principle is the most straightforward in that it specifies that data collected and processed must be done so securely, using technical and organisational measures to protect against security risks including unauthorised access or processing, data loss, destruction or damage.</a:t>
            </a:r>
          </a:p>
          <a:p>
            <a:pPr marL="0" indent="0">
              <a:buNone/>
            </a:pPr>
            <a:r>
              <a:rPr lang="en-GB" sz="2400" dirty="0">
                <a:latin typeface="Fira Sans" panose="020B0503050000020004" pitchFamily="34" charset="0"/>
              </a:rPr>
              <a:t>This relies on having good cyber security policies, software such as antiviruses or network scanners, employee education and training, and access restrictions for data.</a:t>
            </a:r>
          </a:p>
          <a:p>
            <a:pPr marL="0" indent="0">
              <a:buNone/>
            </a:pPr>
            <a:endParaRPr lang="en-GB" sz="2400" dirty="0">
              <a:latin typeface="Fira Sans" panose="020B0503050000020004" pitchFamily="34" charset="0"/>
            </a:endParaRPr>
          </a:p>
        </p:txBody>
      </p:sp>
      <p:sp>
        <p:nvSpPr>
          <p:cNvPr id="6" name="Rectangle 5">
            <a:extLst>
              <a:ext uri="{FF2B5EF4-FFF2-40B4-BE49-F238E27FC236}">
                <a16:creationId xmlns:a16="http://schemas.microsoft.com/office/drawing/2014/main" id="{F1914C61-B12B-4B12-8943-6D052CB9E5A5}"/>
              </a:ext>
            </a:extLst>
          </p:cNvPr>
          <p:cNvSpPr/>
          <p:nvPr/>
        </p:nvSpPr>
        <p:spPr>
          <a:xfrm>
            <a:off x="10331778" y="1851126"/>
            <a:ext cx="1768753" cy="461665"/>
          </a:xfrm>
          <a:prstGeom prst="rect">
            <a:avLst/>
          </a:prstGeom>
        </p:spPr>
        <p:txBody>
          <a:bodyPr wrap="none">
            <a:spAutoFit/>
          </a:bodyPr>
          <a:lstStyle/>
          <a:p>
            <a:pPr algn="r"/>
            <a:r>
              <a:rPr lang="en-GB" sz="1200" dirty="0">
                <a:latin typeface="Fira Sans" panose="020B0503050000020004" pitchFamily="34" charset="0"/>
              </a:rPr>
              <a:t>(Legislation.gov.uk, 2018)</a:t>
            </a:r>
          </a:p>
          <a:p>
            <a:pPr algn="r"/>
            <a:r>
              <a:rPr lang="en-GB" sz="1200" dirty="0">
                <a:latin typeface="Fira Sans" panose="020B0503050000020004" pitchFamily="34" charset="0"/>
              </a:rPr>
              <a:t>(Burton, 2019)</a:t>
            </a:r>
          </a:p>
        </p:txBody>
      </p:sp>
    </p:spTree>
    <p:extLst>
      <p:ext uri="{BB962C8B-B14F-4D97-AF65-F5344CB8AC3E}">
        <p14:creationId xmlns:p14="http://schemas.microsoft.com/office/powerpoint/2010/main" val="90396917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EFA06D2-8FF8-4CC4-85BD-BCB6A30D54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07A060C-1090-4A7B-A0C2-50C760596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122"/>
            <a:ext cx="12192000" cy="1645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915B09-0889-4B13-849E-BB93019A0928}"/>
              </a:ext>
            </a:extLst>
          </p:cNvPr>
          <p:cNvSpPr>
            <a:spLocks noGrp="1"/>
          </p:cNvSpPr>
          <p:nvPr>
            <p:ph type="title"/>
          </p:nvPr>
        </p:nvSpPr>
        <p:spPr>
          <a:xfrm>
            <a:off x="893298" y="284176"/>
            <a:ext cx="10403322" cy="1508760"/>
          </a:xfrm>
        </p:spPr>
        <p:txBody>
          <a:bodyPr>
            <a:normAutofit/>
          </a:bodyPr>
          <a:lstStyle/>
          <a:p>
            <a:r>
              <a:rPr lang="en-GB" sz="2400" cap="none" dirty="0">
                <a:solidFill>
                  <a:srgbClr val="FFFFFF"/>
                </a:solidFill>
                <a:latin typeface="Fira Code Light" panose="020B0809050000020004" pitchFamily="49" charset="0"/>
                <a:ea typeface="Fira Code Light" panose="020B0809050000020004" pitchFamily="49" charset="0"/>
              </a:rPr>
              <a:t>Data Protection Act 2018 – Principle 7</a:t>
            </a:r>
            <a:br>
              <a:rPr lang="en-GB" cap="none" dirty="0">
                <a:solidFill>
                  <a:srgbClr val="FFFFFF"/>
                </a:solidFill>
                <a:latin typeface="Fira Code Light" panose="020B0809050000020004" pitchFamily="49" charset="0"/>
                <a:ea typeface="Fira Code Light" panose="020B0809050000020004" pitchFamily="49" charset="0"/>
              </a:rPr>
            </a:br>
            <a:r>
              <a:rPr lang="en-GB" sz="3200" cap="none" dirty="0">
                <a:solidFill>
                  <a:srgbClr val="FFFFFF"/>
                </a:solidFill>
                <a:latin typeface="Fira Code Light" panose="020B0809050000020004" pitchFamily="49" charset="0"/>
                <a:ea typeface="Fira Code Light" panose="020B0809050000020004" pitchFamily="49" charset="0"/>
              </a:rPr>
              <a:t>User rights. </a:t>
            </a:r>
          </a:p>
        </p:txBody>
      </p:sp>
      <p:sp>
        <p:nvSpPr>
          <p:cNvPr id="3" name="Content Placeholder 2">
            <a:extLst>
              <a:ext uri="{FF2B5EF4-FFF2-40B4-BE49-F238E27FC236}">
                <a16:creationId xmlns:a16="http://schemas.microsoft.com/office/drawing/2014/main" id="{4289E3A1-D371-46D8-A0F5-AB566EC464F5}"/>
              </a:ext>
            </a:extLst>
          </p:cNvPr>
          <p:cNvSpPr>
            <a:spLocks noGrp="1"/>
          </p:cNvSpPr>
          <p:nvPr>
            <p:ph idx="1"/>
          </p:nvPr>
        </p:nvSpPr>
        <p:spPr>
          <a:xfrm>
            <a:off x="1202919" y="2286000"/>
            <a:ext cx="9784080" cy="3931919"/>
          </a:xfrm>
        </p:spPr>
        <p:txBody>
          <a:bodyPr>
            <a:normAutofit/>
          </a:bodyPr>
          <a:lstStyle/>
          <a:p>
            <a:pPr marL="0" indent="0">
              <a:buNone/>
            </a:pPr>
            <a:r>
              <a:rPr lang="en-GB" sz="2400" dirty="0">
                <a:latin typeface="Fira Sans" panose="020B0503050000020004" pitchFamily="34" charset="0"/>
              </a:rPr>
              <a:t>While not listed in the legislation as one of the principles of the Act, users are afforded rights with how their data is handled and processed.</a:t>
            </a:r>
          </a:p>
          <a:p>
            <a:pPr marL="0" indent="0">
              <a:buNone/>
            </a:pPr>
            <a:r>
              <a:rPr lang="en-GB" sz="2400" dirty="0">
                <a:latin typeface="Fira Sans" panose="020B0503050000020004" pitchFamily="34" charset="0"/>
              </a:rPr>
              <a:t>These rights allow users to request the data that is stored as a download package, as well as allowing them to request for any data stored to be deleted.</a:t>
            </a:r>
          </a:p>
          <a:p>
            <a:pPr marL="0" indent="0">
              <a:buNone/>
            </a:pPr>
            <a:r>
              <a:rPr lang="en-GB" sz="2400" dirty="0">
                <a:latin typeface="Fira Sans" panose="020B0503050000020004" pitchFamily="34" charset="0"/>
              </a:rPr>
              <a:t>This is similar to the rights afforded under GDPR, such as the right to be forgotten.</a:t>
            </a:r>
          </a:p>
        </p:txBody>
      </p:sp>
      <p:sp>
        <p:nvSpPr>
          <p:cNvPr id="6" name="Rectangle 5">
            <a:extLst>
              <a:ext uri="{FF2B5EF4-FFF2-40B4-BE49-F238E27FC236}">
                <a16:creationId xmlns:a16="http://schemas.microsoft.com/office/drawing/2014/main" id="{F1914C61-B12B-4B12-8943-6D052CB9E5A5}"/>
              </a:ext>
            </a:extLst>
          </p:cNvPr>
          <p:cNvSpPr/>
          <p:nvPr/>
        </p:nvSpPr>
        <p:spPr>
          <a:xfrm>
            <a:off x="10331778" y="1851126"/>
            <a:ext cx="1768753" cy="461665"/>
          </a:xfrm>
          <a:prstGeom prst="rect">
            <a:avLst/>
          </a:prstGeom>
        </p:spPr>
        <p:txBody>
          <a:bodyPr wrap="none">
            <a:spAutoFit/>
          </a:bodyPr>
          <a:lstStyle/>
          <a:p>
            <a:pPr algn="r"/>
            <a:r>
              <a:rPr lang="en-GB" sz="1200" dirty="0">
                <a:latin typeface="Fira Sans" panose="020B0503050000020004" pitchFamily="34" charset="0"/>
              </a:rPr>
              <a:t>(Legislation.gov.uk, 2018)</a:t>
            </a:r>
          </a:p>
          <a:p>
            <a:pPr algn="r"/>
            <a:r>
              <a:rPr lang="en-GB" sz="1200" dirty="0">
                <a:latin typeface="Fira Sans" panose="020B0503050000020004" pitchFamily="34" charset="0"/>
              </a:rPr>
              <a:t>(Burton, 2019)</a:t>
            </a:r>
          </a:p>
        </p:txBody>
      </p:sp>
    </p:spTree>
    <p:extLst>
      <p:ext uri="{BB962C8B-B14F-4D97-AF65-F5344CB8AC3E}">
        <p14:creationId xmlns:p14="http://schemas.microsoft.com/office/powerpoint/2010/main" val="162618180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7CF026C-957E-4F4E-893C-D02C23AB6317}"/>
    </a:ext>
  </a:extLst>
</a:theme>
</file>

<file path=docProps/app.xml><?xml version="1.0" encoding="utf-8"?>
<Properties xmlns="http://schemas.openxmlformats.org/officeDocument/2006/extended-properties" xmlns:vt="http://schemas.openxmlformats.org/officeDocument/2006/docPropsVTypes">
  <Template/>
  <TotalTime>250</TotalTime>
  <Words>1173</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Corbel</vt:lpstr>
      <vt:lpstr>Fira Code Light</vt:lpstr>
      <vt:lpstr>Fira Sans</vt:lpstr>
      <vt:lpstr>Wingdings</vt:lpstr>
      <vt:lpstr>Banded</vt:lpstr>
      <vt:lpstr>UK Data Protection Law</vt:lpstr>
      <vt:lpstr>Data Protection Act 2018</vt:lpstr>
      <vt:lpstr>Data Protection Act 2018 – Principle 1 Lawful and fair processing.</vt:lpstr>
      <vt:lpstr>Data Protection Act 2018 – Principle 2 Purpose Limitation.</vt:lpstr>
      <vt:lpstr>Data Protection Act 2018 – Principle 3 Adequate, relevant and not excessive.</vt:lpstr>
      <vt:lpstr>Data Protection Act 2018 – Principle 4 Data must be accurate and up to date.</vt:lpstr>
      <vt:lpstr>Data Protection Act 2018 – Principle 5 Data must be stored for no longer than is necessary.</vt:lpstr>
      <vt:lpstr>Data Protection Act 2018 – Principle 6 Data must be processed securely.</vt:lpstr>
      <vt:lpstr>Data Protection Act 2018 – Principle 7 User rights. </vt:lpstr>
      <vt:lpstr>Data Protection Act 2018 – Principle 8 Data transfer restrictions.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UK Data Protection Law</dc:title>
  <dc:creator>Char 💕</dc:creator>
  <cp:lastModifiedBy>Char 💕</cp:lastModifiedBy>
  <cp:revision>11</cp:revision>
  <dcterms:created xsi:type="dcterms:W3CDTF">2019-12-17T23:19:49Z</dcterms:created>
  <dcterms:modified xsi:type="dcterms:W3CDTF">2019-12-18T20:40:36Z</dcterms:modified>
</cp:coreProperties>
</file>