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9B658-0988-4218-9EA2-BBA07858E192}" v="28" dt="2020-02-09T20:34:07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Purdy" userId="ad89061a-031f-4e17-ab99-748386266756" providerId="ADAL" clId="{3C49B658-0988-4218-9EA2-BBA07858E192}"/>
    <pc:docChg chg="undo custSel addSld modSld">
      <pc:chgData name="Dan Purdy" userId="ad89061a-031f-4e17-ab99-748386266756" providerId="ADAL" clId="{3C49B658-0988-4218-9EA2-BBA07858E192}" dt="2020-02-09T20:34:34.741" v="1732" actId="14100"/>
      <pc:docMkLst>
        <pc:docMk/>
      </pc:docMkLst>
      <pc:sldChg chg="addSp delSp modSp add">
        <pc:chgData name="Dan Purdy" userId="ad89061a-031f-4e17-ab99-748386266756" providerId="ADAL" clId="{3C49B658-0988-4218-9EA2-BBA07858E192}" dt="2020-02-09T20:18:56.793" v="35" actId="1076"/>
        <pc:sldMkLst>
          <pc:docMk/>
          <pc:sldMk cId="919337696" sldId="264"/>
        </pc:sldMkLst>
        <pc:spChg chg="mod">
          <ac:chgData name="Dan Purdy" userId="ad89061a-031f-4e17-ab99-748386266756" providerId="ADAL" clId="{3C49B658-0988-4218-9EA2-BBA07858E192}" dt="2020-02-09T20:12:19.367" v="31" actId="5793"/>
          <ac:spMkLst>
            <pc:docMk/>
            <pc:sldMk cId="919337696" sldId="264"/>
            <ac:spMk id="2" creationId="{7189CB5F-666B-4BB3-852F-E01701C943EA}"/>
          </ac:spMkLst>
        </pc:spChg>
        <pc:spChg chg="del">
          <ac:chgData name="Dan Purdy" userId="ad89061a-031f-4e17-ab99-748386266756" providerId="ADAL" clId="{3C49B658-0988-4218-9EA2-BBA07858E192}" dt="2020-02-09T20:18:53.233" v="34" actId="478"/>
          <ac:spMkLst>
            <pc:docMk/>
            <pc:sldMk cId="919337696" sldId="264"/>
            <ac:spMk id="3" creationId="{A83BE87D-88A7-49F2-8843-286EFAD58797}"/>
          </ac:spMkLst>
        </pc:spChg>
        <pc:picChg chg="add mod">
          <ac:chgData name="Dan Purdy" userId="ad89061a-031f-4e17-ab99-748386266756" providerId="ADAL" clId="{3C49B658-0988-4218-9EA2-BBA07858E192}" dt="2020-02-09T20:18:56.793" v="35" actId="1076"/>
          <ac:picMkLst>
            <pc:docMk/>
            <pc:sldMk cId="919337696" sldId="264"/>
            <ac:picMk id="4" creationId="{79EBB182-5376-44A9-BB94-7235E0B2EF21}"/>
          </ac:picMkLst>
        </pc:picChg>
      </pc:sldChg>
      <pc:sldChg chg="addSp delSp modSp add">
        <pc:chgData name="Dan Purdy" userId="ad89061a-031f-4e17-ab99-748386266756" providerId="ADAL" clId="{3C49B658-0988-4218-9EA2-BBA07858E192}" dt="2020-02-09T20:19:56.645" v="111" actId="27636"/>
        <pc:sldMkLst>
          <pc:docMk/>
          <pc:sldMk cId="842923666" sldId="265"/>
        </pc:sldMkLst>
        <pc:spChg chg="del mod">
          <ac:chgData name="Dan Purdy" userId="ad89061a-031f-4e17-ab99-748386266756" providerId="ADAL" clId="{3C49B658-0988-4218-9EA2-BBA07858E192}" dt="2020-02-09T20:19:38.739" v="39"/>
          <ac:spMkLst>
            <pc:docMk/>
            <pc:sldMk cId="842923666" sldId="265"/>
            <ac:spMk id="2" creationId="{6CCD37A4-1970-4B43-BF3F-D7498F377D92}"/>
          </ac:spMkLst>
        </pc:spChg>
        <pc:spChg chg="del">
          <ac:chgData name="Dan Purdy" userId="ad89061a-031f-4e17-ab99-748386266756" providerId="ADAL" clId="{3C49B658-0988-4218-9EA2-BBA07858E192}" dt="2020-02-09T20:19:38.739" v="39"/>
          <ac:spMkLst>
            <pc:docMk/>
            <pc:sldMk cId="842923666" sldId="265"/>
            <ac:spMk id="3" creationId="{28B1D40D-433C-4D8A-8D60-BF08974E8C06}"/>
          </ac:spMkLst>
        </pc:spChg>
        <pc:spChg chg="add mod">
          <ac:chgData name="Dan Purdy" userId="ad89061a-031f-4e17-ab99-748386266756" providerId="ADAL" clId="{3C49B658-0988-4218-9EA2-BBA07858E192}" dt="2020-02-09T20:19:56.645" v="111" actId="27636"/>
          <ac:spMkLst>
            <pc:docMk/>
            <pc:sldMk cId="842923666" sldId="265"/>
            <ac:spMk id="4" creationId="{BC464B1C-A456-4AEF-B1F1-68487D81D84E}"/>
          </ac:spMkLst>
        </pc:spChg>
      </pc:sldChg>
      <pc:sldChg chg="modSp add">
        <pc:chgData name="Dan Purdy" userId="ad89061a-031f-4e17-ab99-748386266756" providerId="ADAL" clId="{3C49B658-0988-4218-9EA2-BBA07858E192}" dt="2020-02-09T20:21:08.575" v="390" actId="20577"/>
        <pc:sldMkLst>
          <pc:docMk/>
          <pc:sldMk cId="2841547467" sldId="266"/>
        </pc:sldMkLst>
        <pc:spChg chg="mod">
          <ac:chgData name="Dan Purdy" userId="ad89061a-031f-4e17-ab99-748386266756" providerId="ADAL" clId="{3C49B658-0988-4218-9EA2-BBA07858E192}" dt="2020-02-09T20:20:04.839" v="132" actId="5793"/>
          <ac:spMkLst>
            <pc:docMk/>
            <pc:sldMk cId="2841547467" sldId="266"/>
            <ac:spMk id="2" creationId="{C36AA0B5-A251-4648-AFC3-C3C4272B0EB0}"/>
          </ac:spMkLst>
        </pc:spChg>
        <pc:spChg chg="mod">
          <ac:chgData name="Dan Purdy" userId="ad89061a-031f-4e17-ab99-748386266756" providerId="ADAL" clId="{3C49B658-0988-4218-9EA2-BBA07858E192}" dt="2020-02-09T20:21:08.575" v="390" actId="20577"/>
          <ac:spMkLst>
            <pc:docMk/>
            <pc:sldMk cId="2841547467" sldId="266"/>
            <ac:spMk id="3" creationId="{74D6982F-9BEB-4A48-AE26-DF25183B4125}"/>
          </ac:spMkLst>
        </pc:spChg>
      </pc:sldChg>
      <pc:sldChg chg="modSp add">
        <pc:chgData name="Dan Purdy" userId="ad89061a-031f-4e17-ab99-748386266756" providerId="ADAL" clId="{3C49B658-0988-4218-9EA2-BBA07858E192}" dt="2020-02-09T20:28:43.051" v="726" actId="20577"/>
        <pc:sldMkLst>
          <pc:docMk/>
          <pc:sldMk cId="3730117378" sldId="267"/>
        </pc:sldMkLst>
        <pc:spChg chg="mod">
          <ac:chgData name="Dan Purdy" userId="ad89061a-031f-4e17-ab99-748386266756" providerId="ADAL" clId="{3C49B658-0988-4218-9EA2-BBA07858E192}" dt="2020-02-09T20:21:27.585" v="435" actId="5793"/>
          <ac:spMkLst>
            <pc:docMk/>
            <pc:sldMk cId="3730117378" sldId="267"/>
            <ac:spMk id="2" creationId="{14DE198C-0898-40E1-8233-FFA9BCA07A26}"/>
          </ac:spMkLst>
        </pc:spChg>
        <pc:spChg chg="mod">
          <ac:chgData name="Dan Purdy" userId="ad89061a-031f-4e17-ab99-748386266756" providerId="ADAL" clId="{3C49B658-0988-4218-9EA2-BBA07858E192}" dt="2020-02-09T20:28:43.051" v="726" actId="20577"/>
          <ac:spMkLst>
            <pc:docMk/>
            <pc:sldMk cId="3730117378" sldId="267"/>
            <ac:spMk id="3" creationId="{C731E9E6-74EB-43ED-AD06-5706662846F9}"/>
          </ac:spMkLst>
        </pc:spChg>
      </pc:sldChg>
      <pc:sldChg chg="modSp add">
        <pc:chgData name="Dan Purdy" userId="ad89061a-031f-4e17-ab99-748386266756" providerId="ADAL" clId="{3C49B658-0988-4218-9EA2-BBA07858E192}" dt="2020-02-09T20:31:40.011" v="1271" actId="20577"/>
        <pc:sldMkLst>
          <pc:docMk/>
          <pc:sldMk cId="2694334730" sldId="268"/>
        </pc:sldMkLst>
        <pc:spChg chg="mod">
          <ac:chgData name="Dan Purdy" userId="ad89061a-031f-4e17-ab99-748386266756" providerId="ADAL" clId="{3C49B658-0988-4218-9EA2-BBA07858E192}" dt="2020-02-09T20:29:09.521" v="739" actId="5793"/>
          <ac:spMkLst>
            <pc:docMk/>
            <pc:sldMk cId="2694334730" sldId="268"/>
            <ac:spMk id="2" creationId="{FEBA9205-1986-41A4-B6EB-E28510721EB8}"/>
          </ac:spMkLst>
        </pc:spChg>
        <pc:spChg chg="mod">
          <ac:chgData name="Dan Purdy" userId="ad89061a-031f-4e17-ab99-748386266756" providerId="ADAL" clId="{3C49B658-0988-4218-9EA2-BBA07858E192}" dt="2020-02-09T20:31:40.011" v="1271" actId="20577"/>
          <ac:spMkLst>
            <pc:docMk/>
            <pc:sldMk cId="2694334730" sldId="268"/>
            <ac:spMk id="3" creationId="{036631D5-ECD2-4BE3-BF64-19B1A02DD138}"/>
          </ac:spMkLst>
        </pc:spChg>
      </pc:sldChg>
      <pc:sldChg chg="modSp add">
        <pc:chgData name="Dan Purdy" userId="ad89061a-031f-4e17-ab99-748386266756" providerId="ADAL" clId="{3C49B658-0988-4218-9EA2-BBA07858E192}" dt="2020-02-09T20:33:58.833" v="1640" actId="20577"/>
        <pc:sldMkLst>
          <pc:docMk/>
          <pc:sldMk cId="376287888" sldId="269"/>
        </pc:sldMkLst>
        <pc:spChg chg="mod">
          <ac:chgData name="Dan Purdy" userId="ad89061a-031f-4e17-ab99-748386266756" providerId="ADAL" clId="{3C49B658-0988-4218-9EA2-BBA07858E192}" dt="2020-02-09T20:31:50.481" v="1295" actId="5793"/>
          <ac:spMkLst>
            <pc:docMk/>
            <pc:sldMk cId="376287888" sldId="269"/>
            <ac:spMk id="2" creationId="{E2428112-1DD3-409E-BC05-FFB554C891A5}"/>
          </ac:spMkLst>
        </pc:spChg>
        <pc:spChg chg="mod">
          <ac:chgData name="Dan Purdy" userId="ad89061a-031f-4e17-ab99-748386266756" providerId="ADAL" clId="{3C49B658-0988-4218-9EA2-BBA07858E192}" dt="2020-02-09T20:33:58.833" v="1640" actId="20577"/>
          <ac:spMkLst>
            <pc:docMk/>
            <pc:sldMk cId="376287888" sldId="269"/>
            <ac:spMk id="3" creationId="{B41D4EBB-C086-4437-A8D0-BF0F738F0AF9}"/>
          </ac:spMkLst>
        </pc:spChg>
      </pc:sldChg>
      <pc:sldChg chg="modSp add">
        <pc:chgData name="Dan Purdy" userId="ad89061a-031f-4e17-ab99-748386266756" providerId="ADAL" clId="{3C49B658-0988-4218-9EA2-BBA07858E192}" dt="2020-02-09T20:34:34.741" v="1732" actId="14100"/>
        <pc:sldMkLst>
          <pc:docMk/>
          <pc:sldMk cId="1048737869" sldId="270"/>
        </pc:sldMkLst>
        <pc:spChg chg="mod">
          <ac:chgData name="Dan Purdy" userId="ad89061a-031f-4e17-ab99-748386266756" providerId="ADAL" clId="{3C49B658-0988-4218-9EA2-BBA07858E192}" dt="2020-02-09T20:34:34.741" v="1732" actId="14100"/>
          <ac:spMkLst>
            <pc:docMk/>
            <pc:sldMk cId="1048737869" sldId="270"/>
            <ac:spMk id="2" creationId="{586BFE0C-6E5B-43E3-9411-1EA7C43155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4976160"/>
            <a:ext cx="5299800" cy="113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PowerPoint Title</a:t>
            </a:r>
            <a:br>
              <a:rPr lang="en-US" dirty="0"/>
            </a:br>
            <a:r>
              <a:rPr lang="en-US" dirty="0"/>
              <a:t>Second Line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731520"/>
            <a:ext cx="2743200" cy="39687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F5AB3C26-A360-4069-8EFC-1ECFD82FE833}" type="datetimeFigureOut">
              <a:rPr lang="en-GB" smtClean="0"/>
              <a:t>09/02/2020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0000" y="4976160"/>
            <a:ext cx="3945480" cy="1136350"/>
          </a:xfrm>
          <a:prstGeom prst="rect">
            <a:avLst/>
          </a:prstGeo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40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Second Line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2560" y="4976160"/>
            <a:ext cx="0" cy="11363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0000" y="4976160"/>
            <a:ext cx="3945480" cy="1136350"/>
          </a:xfrm>
          <a:prstGeom prst="rect">
            <a:avLst/>
          </a:prstGeo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40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Second Line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2560" y="4976160"/>
            <a:ext cx="0" cy="11363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8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4976160"/>
            <a:ext cx="5299800" cy="113635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PowerPoint Title</a:t>
            </a:r>
            <a:br>
              <a:rPr lang="en-US" dirty="0"/>
            </a:br>
            <a:r>
              <a:rPr lang="en-US" dirty="0"/>
              <a:t>Second Line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10600" y="731520"/>
            <a:ext cx="2743200" cy="396875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F5AB3C26-A360-4069-8EFC-1ECFD82FE833}" type="datetimeFigureOut">
              <a:rPr lang="en-GB" smtClean="0"/>
              <a:t>09/02/2020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1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5363-07E2-4895-B8CC-8CCD55D65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0C4AE-AB92-4A1C-9381-E4F1EA77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85A8-B019-4109-87D5-5E73B9AF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3C26-A360-4069-8EFC-1ECFD82FE833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B377-4B51-476A-868A-1129FA3E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CA39-AA58-40A7-A60D-A3E6F51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812B-4E68-4CAF-9DE3-D92196EF6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0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0000" y="4976160"/>
            <a:ext cx="3945480" cy="1136350"/>
          </a:xfrm>
          <a:prstGeom prst="rect">
            <a:avLst/>
          </a:prstGeo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40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Second Line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12080" y="4976160"/>
            <a:ext cx="0" cy="11363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7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93080" cy="132556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0" y="1825625"/>
            <a:ext cx="675132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0080" y="365125"/>
            <a:ext cx="0" cy="11363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2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93080" cy="132556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8342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1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93080" cy="132556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170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661416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85560" y="2505075"/>
            <a:ext cx="0" cy="3684588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5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0000" y="4976160"/>
            <a:ext cx="3945480" cy="1136350"/>
          </a:xfrm>
          <a:prstGeom prst="rect">
            <a:avLst/>
          </a:prstGeo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40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Second Line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2560" y="4976160"/>
            <a:ext cx="0" cy="11363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0000" y="4976160"/>
            <a:ext cx="3945480" cy="1136350"/>
          </a:xfrm>
          <a:prstGeom prst="rect">
            <a:avLst/>
          </a:prstGeo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40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Second Line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2560" y="4976160"/>
            <a:ext cx="0" cy="11363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0000" y="4976160"/>
            <a:ext cx="3945480" cy="1136350"/>
          </a:xfrm>
          <a:prstGeom prst="rect">
            <a:avLst/>
          </a:prstGeo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40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Second Line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2560" y="4976160"/>
            <a:ext cx="0" cy="11363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1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0000" y="4976160"/>
            <a:ext cx="3945480" cy="1136350"/>
          </a:xfrm>
          <a:prstGeom prst="rect">
            <a:avLst/>
          </a:prstGeo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40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Second Line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42560" y="4976160"/>
            <a:ext cx="0" cy="113635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6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5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le.mkcollege.ac.uk/mod/resource/view.php?id=24525&amp;redirect=1" TargetMode="External"/><Relationship Id="rId2" Type="http://schemas.openxmlformats.org/officeDocument/2006/relationships/hyperlink" Target="https://www.openathens.net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cholar.googl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akO2Lf1fHmM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c.ca/projectmanagement/chapter/chapter-10-project-schedule-planning-project-management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fB0wsdmV3Sw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videoseries?list=PLzj7TwUeMQ3gPqakrFQ8fSNPu00rsOuz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4F00-1E97-471F-8FCA-6ABF90054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1798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Project Management – Structures &amp;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6B784-3E6F-410D-B127-74AA9F4F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8443"/>
            <a:ext cx="9144000" cy="861969"/>
          </a:xfrm>
        </p:spPr>
        <p:txBody>
          <a:bodyPr/>
          <a:lstStyle/>
          <a:p>
            <a:r>
              <a:rPr lang="en-GB" dirty="0"/>
              <a:t>Whilst I answer any individual questions about feedback, your first task is to investigate what a Work Breakdown Structure is, and find suitable software to make one of these!</a:t>
            </a:r>
          </a:p>
        </p:txBody>
      </p:sp>
    </p:spTree>
    <p:extLst>
      <p:ext uri="{BB962C8B-B14F-4D97-AF65-F5344CB8AC3E}">
        <p14:creationId xmlns:p14="http://schemas.microsoft.com/office/powerpoint/2010/main" val="35207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0B5-A251-4648-AFC3-C3C4272B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982F-9BEB-4A48-AE26-DF25183B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able to gain access to 3 Academic Journal Databases.</a:t>
            </a:r>
          </a:p>
          <a:p>
            <a:endParaRPr lang="en-GB" dirty="0"/>
          </a:p>
          <a:p>
            <a:r>
              <a:rPr lang="en-GB" dirty="0"/>
              <a:t>Be able to demonstrate the use of effective searching of at least one journal database.</a:t>
            </a:r>
          </a:p>
          <a:p>
            <a:endParaRPr lang="en-GB" dirty="0"/>
          </a:p>
          <a:p>
            <a:r>
              <a:rPr lang="en-GB" dirty="0"/>
              <a:t>Be able to apply the previously taught techniques for summarising an academic paper.</a:t>
            </a:r>
          </a:p>
        </p:txBody>
      </p:sp>
    </p:spTree>
    <p:extLst>
      <p:ext uri="{BB962C8B-B14F-4D97-AF65-F5344CB8AC3E}">
        <p14:creationId xmlns:p14="http://schemas.microsoft.com/office/powerpoint/2010/main" val="284154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198C-0898-40E1-8233-FFA9BCA0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/>
          <a:lstStyle/>
          <a:p>
            <a:r>
              <a:rPr lang="en-GB" dirty="0"/>
              <a:t>There are 3 Journal Databases…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E9E6-74EB-43ED-AD06-57066628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GALE Database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https://www.openathens.net/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GB" dirty="0"/>
              <a:t>&gt; Login using O365 credentials &gt; GALE Database</a:t>
            </a:r>
          </a:p>
          <a:p>
            <a:pPr marL="0" indent="0">
              <a:buNone/>
            </a:pPr>
            <a:r>
              <a:rPr lang="en-GB" dirty="0"/>
              <a:t>Further info can be found here: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https://vle.mkcollege.ac.uk/mod/resource/view.php?id=24525&amp;redirect=1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7030A0"/>
                </a:solidFill>
              </a:rPr>
              <a:t>Jstor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https://www.openathens.net/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GB" dirty="0"/>
              <a:t>&gt; Login using O365 credentials &gt; ITHAKA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Google Scholar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https://scholar.google.com/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/>
              <a:t>(No login required)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1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9205-1986-41A4-B6EB-E2851072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31D5-ECD2-4BE3-BF64-19B1A02D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u="sng" dirty="0"/>
              <a:t>each</a:t>
            </a:r>
            <a:r>
              <a:rPr lang="en-GB" dirty="0"/>
              <a:t> of the databases, search for something related to your chosen project title. Find an academic paper from each...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Apply the same summarising techniques taught in Week 1 to the papers you decide to look at.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this up for me to check!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(I have uploaded one of my old research summary documents for you to look at on Moodle)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33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8112-1DD3-409E-BC05-FFB554C8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current roadmap…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4EBB-C086-4437-A8D0-BF0F738F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should now have enough knowledge and skills to complete task 1 of the project.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Your half term work is to now tackle Task 1 head on, ready for review/sign-off after half term.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REMEMBER! I need to sign off your project planning documentation prior to me looking at any other project work.</a:t>
            </a:r>
          </a:p>
        </p:txBody>
      </p:sp>
    </p:spTree>
    <p:extLst>
      <p:ext uri="{BB962C8B-B14F-4D97-AF65-F5344CB8AC3E}">
        <p14:creationId xmlns:p14="http://schemas.microsoft.com/office/powerpoint/2010/main" val="37628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FE0C-6E5B-43E3-9411-1EA7C4315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4395831"/>
            <a:ext cx="10185688" cy="1716679"/>
          </a:xfrm>
        </p:spPr>
        <p:txBody>
          <a:bodyPr>
            <a:normAutofit fontScale="90000"/>
          </a:bodyPr>
          <a:lstStyle/>
          <a:p>
            <a:r>
              <a:rPr lang="en-GB" dirty="0"/>
              <a:t>Any final questions?</a:t>
            </a:r>
            <a:br>
              <a:rPr lang="en-GB" dirty="0"/>
            </a:br>
            <a:r>
              <a:rPr lang="en-GB" dirty="0"/>
              <a:t>If not – over to you to make progress with your project!</a:t>
            </a:r>
          </a:p>
        </p:txBody>
      </p:sp>
    </p:spTree>
    <p:extLst>
      <p:ext uri="{BB962C8B-B14F-4D97-AF65-F5344CB8AC3E}">
        <p14:creationId xmlns:p14="http://schemas.microsoft.com/office/powerpoint/2010/main" val="10487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47D3-084B-4F34-A7A9-C2A2007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ED51-C088-45FB-A3FC-089063FA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462"/>
            <a:ext cx="11125200" cy="5334418"/>
          </a:xfrm>
        </p:spPr>
        <p:txBody>
          <a:bodyPr/>
          <a:lstStyle/>
          <a:p>
            <a:r>
              <a:rPr lang="en-GB" dirty="0"/>
              <a:t>Explain the purpose and the core elements of a work breakdown structure.</a:t>
            </a:r>
          </a:p>
          <a:p>
            <a:endParaRPr lang="en-GB" dirty="0"/>
          </a:p>
          <a:p>
            <a:r>
              <a:rPr lang="en-GB" dirty="0"/>
              <a:t>Explain the purpose and core elements of a GANTT chart.</a:t>
            </a:r>
          </a:p>
          <a:p>
            <a:endParaRPr lang="en-GB" dirty="0"/>
          </a:p>
          <a:p>
            <a:r>
              <a:rPr lang="en-GB" dirty="0"/>
              <a:t>Compare and contrast the WBS and GANTT Charts.</a:t>
            </a:r>
          </a:p>
        </p:txBody>
      </p:sp>
    </p:spTree>
    <p:extLst>
      <p:ext uri="{BB962C8B-B14F-4D97-AF65-F5344CB8AC3E}">
        <p14:creationId xmlns:p14="http://schemas.microsoft.com/office/powerpoint/2010/main" val="74798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28BA-36C2-403C-9F7F-F0698FF6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/>
          <a:lstStyle/>
          <a:p>
            <a:r>
              <a:rPr lang="en-GB" dirty="0"/>
              <a:t>What is a Work Breakdown Structure?</a:t>
            </a:r>
          </a:p>
        </p:txBody>
      </p:sp>
      <p:pic>
        <p:nvPicPr>
          <p:cNvPr id="4" name="Online Media 3" title="What is a Work Breakdown Structure - WBS? PM in Under 5">
            <a:hlinkClick r:id="" action="ppaction://media"/>
            <a:extLst>
              <a:ext uri="{FF2B5EF4-FFF2-40B4-BE49-F238E27FC236}">
                <a16:creationId xmlns:a16="http://schemas.microsoft.com/office/drawing/2014/main" id="{927BC5FA-F580-4BE7-81CA-677A35E8D36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1652" y="1658937"/>
            <a:ext cx="859313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3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B7887E-BC61-45BD-8F6E-140A9E7E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Paired Task…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5DD01-462D-430B-A729-1C841D157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1708" y="1098958"/>
            <a:ext cx="5157787" cy="50907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(5 mins) with the person next to you: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Compare your understanding of what a WBS is, and what it should include.</a:t>
            </a:r>
          </a:p>
          <a:p>
            <a:r>
              <a:rPr lang="en-GB" dirty="0"/>
              <a:t>Looking at the assignment brief, what are you going to need this information for?</a:t>
            </a:r>
          </a:p>
          <a:p>
            <a:r>
              <a:rPr lang="en-GB" dirty="0"/>
              <a:t>What software could you use to make one of these?</a:t>
            </a:r>
          </a:p>
        </p:txBody>
      </p:sp>
      <p:pic>
        <p:nvPicPr>
          <p:cNvPr id="16" name="Content Placeholder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FA7780-F88B-4AAB-82B1-AB4AAA1435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3525" y="2578302"/>
            <a:ext cx="5183188" cy="353813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87ED09-2D0C-4D37-A41D-7C6AA8A4B233}"/>
              </a:ext>
            </a:extLst>
          </p:cNvPr>
          <p:cNvSpPr txBox="1"/>
          <p:nvPr/>
        </p:nvSpPr>
        <p:spPr>
          <a:xfrm>
            <a:off x="6613525" y="6116435"/>
            <a:ext cx="5183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opentextbc.ca/projectmanagement/chapter/chapter-10-project-schedule-planning-project-management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5781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745C-3614-4282-8835-F44D4E04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5385" cy="1325563"/>
          </a:xfrm>
        </p:spPr>
        <p:txBody>
          <a:bodyPr/>
          <a:lstStyle/>
          <a:p>
            <a:r>
              <a:rPr lang="en-GB" dirty="0"/>
              <a:t>From this, we should be able to make a GANTT…</a:t>
            </a:r>
          </a:p>
        </p:txBody>
      </p:sp>
      <p:pic>
        <p:nvPicPr>
          <p:cNvPr id="4" name="Online Media 3" title="Project Management in Under 5: What is a Gantt Chart?">
            <a:hlinkClick r:id="" action="ppaction://media"/>
            <a:extLst>
              <a:ext uri="{FF2B5EF4-FFF2-40B4-BE49-F238E27FC236}">
                <a16:creationId xmlns:a16="http://schemas.microsoft.com/office/drawing/2014/main" id="{146EDBDE-2448-4019-B64B-8787314F770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05025" y="1825625"/>
            <a:ext cx="859313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B7887E-BC61-45BD-8F6E-140A9E7E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Paired Task…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5DD01-462D-430B-A729-1C841D157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1708" y="1098958"/>
            <a:ext cx="5157787" cy="50907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(5 mins) with the person next to you: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Explain why a WBS is different to a GANTT chart? And why do we need both?</a:t>
            </a:r>
          </a:p>
          <a:p>
            <a:r>
              <a:rPr lang="en-GB" dirty="0"/>
              <a:t>Why should the WBS be made before the GANTT?</a:t>
            </a:r>
          </a:p>
          <a:p>
            <a:r>
              <a:rPr lang="en-GB" dirty="0"/>
              <a:t>What information will need to be shown on your GANTT chart?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C2A3-7F84-4CE8-9A0A-7F1AFFD535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Info!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MS Project is the best software for GANTT Charts.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available on Azure </a:t>
            </a:r>
            <a:r>
              <a:rPr lang="en-GB" dirty="0" err="1"/>
              <a:t>DevTools</a:t>
            </a:r>
            <a:r>
              <a:rPr lang="en-GB" dirty="0"/>
              <a:t> for Teaching (see slack or Moodle for the link).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7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1FAC-0062-4063-A8CC-A313ABD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/>
          <a:lstStyle/>
          <a:p>
            <a:r>
              <a:rPr lang="en-GB" dirty="0"/>
              <a:t>For when you are ready to make a GANTT…</a:t>
            </a:r>
            <a:br>
              <a:rPr lang="en-GB" dirty="0"/>
            </a:br>
            <a:r>
              <a:rPr lang="en-GB" dirty="0"/>
              <a:t>Here are some Project 2016 Tutorial Videos!</a:t>
            </a:r>
          </a:p>
        </p:txBody>
      </p:sp>
      <p:pic>
        <p:nvPicPr>
          <p:cNvPr id="4" name="Online Media 3" title="Microsoft Project 2016 Training Tutorials">
            <a:hlinkClick r:id="" action="ppaction://media"/>
            <a:extLst>
              <a:ext uri="{FF2B5EF4-FFF2-40B4-BE49-F238E27FC236}">
                <a16:creationId xmlns:a16="http://schemas.microsoft.com/office/drawing/2014/main" id="{CBA79A9C-F4F2-423B-B77A-D4919542972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8200" y="1911943"/>
            <a:ext cx="7979336" cy="4488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C4414-7F7B-4627-B0D0-0135E3852E2D}"/>
              </a:ext>
            </a:extLst>
          </p:cNvPr>
          <p:cNvSpPr txBox="1"/>
          <p:nvPr/>
        </p:nvSpPr>
        <p:spPr>
          <a:xfrm>
            <a:off x="9060110" y="3373078"/>
            <a:ext cx="268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DISCLAIMER: there are loads of resources out there if you don’t like these ones!</a:t>
            </a:r>
          </a:p>
        </p:txBody>
      </p:sp>
    </p:spTree>
    <p:extLst>
      <p:ext uri="{BB962C8B-B14F-4D97-AF65-F5344CB8AC3E}">
        <p14:creationId xmlns:p14="http://schemas.microsoft.com/office/powerpoint/2010/main" val="145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CB5F-666B-4BB3-852F-E01701C9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move 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BB182-5376-44A9-BB94-7235E0B2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553" y="2943225"/>
            <a:ext cx="6819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464B1C-A456-4AEF-B1F1-68487D81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4976160"/>
            <a:ext cx="9984352" cy="1136350"/>
          </a:xfrm>
        </p:spPr>
        <p:txBody>
          <a:bodyPr>
            <a:normAutofit/>
          </a:bodyPr>
          <a:lstStyle/>
          <a:p>
            <a:r>
              <a:rPr lang="en-GB" dirty="0"/>
              <a:t>Part 2: Searching for Academic Journals</a:t>
            </a:r>
          </a:p>
        </p:txBody>
      </p:sp>
    </p:spTree>
    <p:extLst>
      <p:ext uri="{BB962C8B-B14F-4D97-AF65-F5344CB8AC3E}">
        <p14:creationId xmlns:p14="http://schemas.microsoft.com/office/powerpoint/2010/main" val="84292366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Custom 1">
      <a:dk1>
        <a:srgbClr val="FFFFFF"/>
      </a:dk1>
      <a:lt1>
        <a:sysClr val="window" lastClr="FFFFFF"/>
      </a:lt1>
      <a:dk2>
        <a:srgbClr val="001A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BRAND TEMPLATESPowerpoint template" id="{CDBE3A36-04E5-422F-A493-3CEB5B166A8F}" vid="{47BBA000-8408-4160-9528-3B677F5CCB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4931c089-c9ea-4407-bcd3-82e188512613">
      <UserInfo>
        <DisplayName/>
        <AccountId xsi:nil="true"/>
        <AccountType/>
      </UserInfo>
    </Owner>
    <Math_Settings xmlns="4931c089-c9ea-4407-bcd3-82e188512613" xsi:nil="true"/>
    <AppVersion xmlns="4931c089-c9ea-4407-bcd3-82e188512613" xsi:nil="true"/>
    <Invited_Students xmlns="4931c089-c9ea-4407-bcd3-82e188512613" xsi:nil="true"/>
    <Student_Groups xmlns="4931c089-c9ea-4407-bcd3-82e188512613">
      <UserInfo>
        <DisplayName/>
        <AccountId xsi:nil="true"/>
        <AccountType/>
      </UserInfo>
    </Student_Groups>
    <DefaultSectionNames xmlns="4931c089-c9ea-4407-bcd3-82e188512613" xsi:nil="true"/>
    <TeamsChannelId xmlns="4931c089-c9ea-4407-bcd3-82e188512613" xsi:nil="true"/>
    <Teachers xmlns="4931c089-c9ea-4407-bcd3-82e188512613">
      <UserInfo>
        <DisplayName/>
        <AccountId xsi:nil="true"/>
        <AccountType/>
      </UserInfo>
    </Teachers>
    <Students xmlns="4931c089-c9ea-4407-bcd3-82e188512613">
      <UserInfo>
        <DisplayName/>
        <AccountId xsi:nil="true"/>
        <AccountType/>
      </UserInfo>
    </Students>
    <Is_Collaboration_Space_Locked xmlns="4931c089-c9ea-4407-bcd3-82e188512613" xsi:nil="true"/>
    <Invited_Teachers xmlns="4931c089-c9ea-4407-bcd3-82e188512613" xsi:nil="true"/>
    <IsNotebookLocked xmlns="4931c089-c9ea-4407-bcd3-82e188512613" xsi:nil="true"/>
    <FolderType xmlns="4931c089-c9ea-4407-bcd3-82e188512613" xsi:nil="true"/>
    <CultureName xmlns="4931c089-c9ea-4407-bcd3-82e188512613" xsi:nil="true"/>
    <Distribution_Groups xmlns="4931c089-c9ea-4407-bcd3-82e188512613" xsi:nil="true"/>
    <Templates xmlns="4931c089-c9ea-4407-bcd3-82e188512613" xsi:nil="true"/>
    <Self_Registration_Enabled xmlns="4931c089-c9ea-4407-bcd3-82e188512613" xsi:nil="true"/>
    <Has_Teacher_Only_SectionGroup xmlns="4931c089-c9ea-4407-bcd3-82e188512613" xsi:nil="true"/>
    <LMS_Mappings xmlns="4931c089-c9ea-4407-bcd3-82e188512613" xsi:nil="true"/>
    <NotebookType xmlns="4931c089-c9ea-4407-bcd3-82e18851261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F6E56AE3EF04097E79B6396E3F8CB" ma:contentTypeVersion="33" ma:contentTypeDescription="Create a new document." ma:contentTypeScope="" ma:versionID="746e97fe15697a718214d27749a90ed8">
  <xsd:schema xmlns:xsd="http://www.w3.org/2001/XMLSchema" xmlns:xs="http://www.w3.org/2001/XMLSchema" xmlns:p="http://schemas.microsoft.com/office/2006/metadata/properties" xmlns:ns3="4931c089-c9ea-4407-bcd3-82e188512613" xmlns:ns4="16c7cd64-c14e-4eb5-af34-2497bbbd402b" targetNamespace="http://schemas.microsoft.com/office/2006/metadata/properties" ma:root="true" ma:fieldsID="e284ca2f928e26dd1f5ef9a764fc065b" ns3:_="" ns4:_="">
    <xsd:import namespace="4931c089-c9ea-4407-bcd3-82e188512613"/>
    <xsd:import namespace="16c7cd64-c14e-4eb5-af34-2497bbbd40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TeamsChannelId" minOccurs="0"/>
                <xsd:element ref="ns3:IsNotebookLocked" minOccurs="0"/>
                <xsd:element ref="ns3:Math_Settings" minOccurs="0"/>
                <xsd:element ref="ns3:Distribution_Groups" minOccurs="0"/>
                <xsd:element ref="ns3:LMS_Mappin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31c089-c9ea-4407-bcd3-82e1885126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Owner" ma:index="1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4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9" nillable="true" ma:displayName="MediaServiceAutoTags" ma:internalName="MediaServiceAutoTags" ma:readOnly="true">
      <xsd:simpleType>
        <xsd:restriction base="dms:Text"/>
      </xsd:simpleType>
    </xsd:element>
    <xsd:element name="MediaServiceOCR" ma:index="3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31" nillable="true" ma:displayName="MediaServiceLocation" ma:internalName="MediaServiceLocation" ma:readOnly="true">
      <xsd:simpleType>
        <xsd:restriction base="dms:Text"/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7cd64-c14e-4eb5-af34-2497bbbd402b" elementFormDefault="qualified">
    <xsd:import namespace="http://schemas.microsoft.com/office/2006/documentManagement/types"/>
    <xsd:import namespace="http://schemas.microsoft.com/office/infopath/2007/PartnerControls"/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2BF43F-5E1D-4508-BFEC-0F200534474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6c7cd64-c14e-4eb5-af34-2497bbbd402b"/>
    <ds:schemaRef ds:uri="4931c089-c9ea-4407-bcd3-82e1885126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B13C56F-308F-4675-A845-51D0CD0C80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498FAD-73C0-4A31-A04E-0B12C4001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31c089-c9ea-4407-bcd3-82e188512613"/>
    <ds:schemaRef ds:uri="16c7cd64-c14e-4eb5-af34-2497bbbd40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67</TotalTime>
  <Words>543</Words>
  <Application>Microsoft Office PowerPoint</Application>
  <PresentationFormat>Widescreen</PresentationFormat>
  <Paragraphs>61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Powerpoint template</vt:lpstr>
      <vt:lpstr> Project Management – Structures &amp; Charts</vt:lpstr>
      <vt:lpstr>Objectives…</vt:lpstr>
      <vt:lpstr>What is a Work Breakdown Structure?</vt:lpstr>
      <vt:lpstr>Quick Paired Task…</vt:lpstr>
      <vt:lpstr>From this, we should be able to make a GANTT…</vt:lpstr>
      <vt:lpstr>Quick Paired Task…</vt:lpstr>
      <vt:lpstr>For when you are ready to make a GANTT… Here are some Project 2016 Tutorial Videos!</vt:lpstr>
      <vt:lpstr>Before we move on…</vt:lpstr>
      <vt:lpstr>Part 2: Searching for Academic Journals</vt:lpstr>
      <vt:lpstr>Objectives…</vt:lpstr>
      <vt:lpstr>There are 3 Journal Databases…</vt:lpstr>
      <vt:lpstr>Activity…</vt:lpstr>
      <vt:lpstr>The current roadmap…</vt:lpstr>
      <vt:lpstr>Any final questions? If not – over to you to make progress with your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– Structures &amp; Charts</dc:title>
  <dc:creator>Dan Purdy</dc:creator>
  <cp:lastModifiedBy>Dan Purdy</cp:lastModifiedBy>
  <cp:revision>5</cp:revision>
  <dcterms:created xsi:type="dcterms:W3CDTF">2020-02-09T18:13:19Z</dcterms:created>
  <dcterms:modified xsi:type="dcterms:W3CDTF">2020-02-09T20:34:37Z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0x010100CCAF6E56AE3EF04097E79B6396E3F8CB</vt:lpwstr>
  </property>
</Properties>
</file>