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51" r:id="rId2"/>
    <p:sldId id="308" r:id="rId3"/>
    <p:sldId id="338" r:id="rId4"/>
    <p:sldId id="345" r:id="rId5"/>
    <p:sldId id="309" r:id="rId6"/>
    <p:sldId id="349" r:id="rId7"/>
    <p:sldId id="350" r:id="rId8"/>
    <p:sldId id="311" r:id="rId9"/>
    <p:sldId id="353" r:id="rId10"/>
    <p:sldId id="354" r:id="rId11"/>
    <p:sldId id="355" r:id="rId12"/>
    <p:sldId id="352" r:id="rId13"/>
    <p:sldId id="356" r:id="rId14"/>
    <p:sldId id="357" r:id="rId15"/>
    <p:sldId id="358" r:id="rId16"/>
    <p:sldId id="360" r:id="rId17"/>
    <p:sldId id="361" r:id="rId18"/>
    <p:sldId id="362" r:id="rId19"/>
    <p:sldId id="348" r:id="rId20"/>
    <p:sldId id="336" r:id="rId21"/>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28">
          <p15:clr>
            <a:srgbClr val="A4A3A4"/>
          </p15:clr>
        </p15:guide>
        <p15:guide id="4"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p:scale>
          <a:sx n="96" d="100"/>
          <a:sy n="96" d="100"/>
        </p:scale>
        <p:origin x="-1094" y="-5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844" y="-96"/>
      </p:cViewPr>
      <p:guideLst>
        <p:guide orient="horz" pos="2880"/>
        <p:guide orient="horz" pos="3128"/>
        <p:guide pos="216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smtClean="0"/>
              <a:t>UETCL Fraud Prevention Training</a:t>
            </a:r>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smtClean="0"/>
              <a:t>12/10/2017</a:t>
            </a:r>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smtClean="0"/>
              <a:t>Summit Consulting Limited</a:t>
            </a:r>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BA81DF3-3C40-4D05-AF7D-A8AB79CD3E70}" type="slidenum">
              <a:rPr lang="en-US"/>
              <a:pPr>
                <a:defRPr/>
              </a:pPr>
              <a:t>‹#›</a:t>
            </a:fld>
            <a:endParaRPr lang="en-US"/>
          </a:p>
        </p:txBody>
      </p:sp>
    </p:spTree>
    <p:extLst>
      <p:ext uri="{BB962C8B-B14F-4D97-AF65-F5344CB8AC3E}">
        <p14:creationId xmlns:p14="http://schemas.microsoft.com/office/powerpoint/2010/main" val="308134165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smtClean="0"/>
              <a:t>UETCL Fraud Prevention Training</a:t>
            </a:r>
            <a:endParaRPr lang="en-US"/>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smtClean="0"/>
              <a:t>12/10/2017</a:t>
            </a:r>
            <a:endParaRPr 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smtClean="0"/>
              <a:t>Summit Consulting Limited</a:t>
            </a:r>
            <a:endParaRPr lang="en-US"/>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C4CEBFF-2FA9-45EF-90F7-57FB910C9168}" type="slidenum">
              <a:rPr lang="en-US"/>
              <a:pPr>
                <a:defRPr/>
              </a:pPr>
              <a:t>‹#›</a:t>
            </a:fld>
            <a:endParaRPr lang="en-US"/>
          </a:p>
        </p:txBody>
      </p:sp>
    </p:spTree>
    <p:extLst>
      <p:ext uri="{BB962C8B-B14F-4D97-AF65-F5344CB8AC3E}">
        <p14:creationId xmlns:p14="http://schemas.microsoft.com/office/powerpoint/2010/main" val="270350155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and theft have a lot in common. Both are criminal acts, and both are forcibly taking something from others without asking permission. Both are all about stealing and both are bad things.</a:t>
            </a:r>
          </a:p>
          <a:p>
            <a:endParaRPr lang="en-US" dirty="0"/>
          </a:p>
          <a:p>
            <a:r>
              <a:rPr lang="en-GB" sz="1200" kern="1200" dirty="0">
                <a:solidFill>
                  <a:schemeClr val="tx1"/>
                </a:solidFill>
                <a:effectLst/>
                <a:latin typeface="+mn-lt"/>
                <a:ea typeface="+mn-ea"/>
                <a:cs typeface="+mn-cs"/>
              </a:rPr>
              <a:t>The damage they can inflict may be big or small but it’s taking from someone nonetheless. People should be careful with thieves and fraudsters, that is why knowing the differences between these two criminals is very important. First let us know the definition of the two.</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4</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3004410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15</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16</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17</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18</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19</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20</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28738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and theft have a lot in common. Both are criminal acts, and both are forcibly taking something from others without asking permission. Both are all about stealing and both are bad things.</a:t>
            </a:r>
          </a:p>
          <a:p>
            <a:endParaRPr lang="en-US" dirty="0"/>
          </a:p>
          <a:p>
            <a:r>
              <a:rPr lang="en-GB" sz="1200" kern="1200" dirty="0">
                <a:solidFill>
                  <a:schemeClr val="tx1"/>
                </a:solidFill>
                <a:effectLst/>
                <a:latin typeface="+mn-lt"/>
                <a:ea typeface="+mn-ea"/>
                <a:cs typeface="+mn-cs"/>
              </a:rPr>
              <a:t>The damage they can inflict may be big or small but it’s taking from someone nonetheless. People should be careful with thieves and fraudsters, that is why knowing the differences between these two criminals is very important. First let us know the definition of the two.</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5</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300441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8</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9</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10</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11</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12</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13</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14</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457200" y="2409825"/>
            <a:ext cx="7086600" cy="2466975"/>
          </a:xfrm>
          <a:prstGeom prst="rect">
            <a:avLst/>
          </a:prstGeom>
          <a:solidFill>
            <a:srgbClr val="EE0000"/>
          </a:solidFill>
          <a:ln w="9525">
            <a:noFill/>
            <a:miter lim="800000"/>
            <a:headEnd/>
            <a:tailEnd/>
          </a:ln>
          <a:effectLst/>
        </p:spPr>
        <p:txBody>
          <a:bodyPr wrap="none" anchor="ctr"/>
          <a:lstStyle/>
          <a:p>
            <a:pPr fontAlgn="auto">
              <a:spcBef>
                <a:spcPts val="0"/>
              </a:spcBef>
              <a:spcAft>
                <a:spcPts val="0"/>
              </a:spcAft>
              <a:defRPr/>
            </a:pPr>
            <a:endParaRPr lang="en-ZA" dirty="0">
              <a:latin typeface="Verdana" pitchFamily="34" charset="0"/>
              <a:ea typeface="Verdana" pitchFamily="34" charset="0"/>
              <a:cs typeface="Verdana" pitchFamily="34" charset="0"/>
            </a:endParaRPr>
          </a:p>
        </p:txBody>
      </p:sp>
      <p:sp>
        <p:nvSpPr>
          <p:cNvPr id="5" name="Rectangle 4"/>
          <p:cNvSpPr/>
          <p:nvPr userDrawn="1"/>
        </p:nvSpPr>
        <p:spPr>
          <a:xfrm>
            <a:off x="0" y="-152400"/>
            <a:ext cx="9147175"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7"/>
          <p:cNvSpPr>
            <a:spLocks noGrp="1" noChangeArrowheads="1"/>
          </p:cNvSpPr>
          <p:nvPr>
            <p:ph type="ctrTitle"/>
          </p:nvPr>
        </p:nvSpPr>
        <p:spPr>
          <a:xfrm>
            <a:off x="533400" y="2514600"/>
            <a:ext cx="6705600" cy="1079500"/>
          </a:xfrm>
        </p:spPr>
        <p:txBody>
          <a:bodyPr anchor="t">
            <a:noAutofit/>
          </a:bodyPr>
          <a:lstStyle>
            <a:lvl1pPr algn="l">
              <a:defRPr sz="3600" b="1">
                <a:solidFill>
                  <a:schemeClr val="tx1"/>
                </a:solidFill>
                <a:latin typeface="Verdana" pitchFamily="34" charset="0"/>
                <a:ea typeface="Verdana" pitchFamily="34" charset="0"/>
                <a:cs typeface="Verdana" pitchFamily="34" charset="0"/>
              </a:defRPr>
            </a:lvl1pPr>
          </a:lstStyle>
          <a:p>
            <a:r>
              <a:rPr lang="en-ZA" dirty="0"/>
              <a:t>Click to edit Master title style</a:t>
            </a:r>
          </a:p>
        </p:txBody>
      </p:sp>
      <p:sp>
        <p:nvSpPr>
          <p:cNvPr id="15" name="Rectangle 8"/>
          <p:cNvSpPr>
            <a:spLocks noGrp="1" noChangeArrowheads="1"/>
          </p:cNvSpPr>
          <p:nvPr>
            <p:ph type="subTitle" idx="1"/>
          </p:nvPr>
        </p:nvSpPr>
        <p:spPr>
          <a:xfrm>
            <a:off x="533400" y="4038600"/>
            <a:ext cx="6705600" cy="477837"/>
          </a:xfrm>
        </p:spPr>
        <p:txBody>
          <a:bodyPr/>
          <a:lstStyle>
            <a:lvl1pPr marL="0" indent="0">
              <a:buFontTx/>
              <a:buNone/>
              <a:defRPr sz="2200" b="0">
                <a:solidFill>
                  <a:schemeClr val="bg1"/>
                </a:solidFill>
              </a:defRPr>
            </a:lvl1pPr>
          </a:lstStyle>
          <a:p>
            <a:r>
              <a:rPr lang="en-ZA" dirty="0"/>
              <a:t>Click to edit Master subtitle style</a:t>
            </a:r>
          </a:p>
        </p:txBody>
      </p:sp>
      <p:sp>
        <p:nvSpPr>
          <p:cNvPr id="7" name="Date Placeholder 3"/>
          <p:cNvSpPr>
            <a:spLocks noGrp="1"/>
          </p:cNvSpPr>
          <p:nvPr>
            <p:ph type="dt" sz="half" idx="10"/>
          </p:nvPr>
        </p:nvSpPr>
        <p:spPr/>
        <p:txBody>
          <a:bodyPr/>
          <a:lstStyle>
            <a:lvl1pPr>
              <a:defRPr>
                <a:latin typeface="Verdana" pitchFamily="34" charset="0"/>
                <a:ea typeface="Verdana" pitchFamily="34" charset="0"/>
                <a:cs typeface="Verdana" pitchFamily="34" charset="0"/>
              </a:defRPr>
            </a:lvl1pPr>
          </a:lstStyle>
          <a:p>
            <a:pPr>
              <a:defRPr/>
            </a:pPr>
            <a:fld id="{5AE201CB-0CCC-4014-80BF-FD9F40EF59A8}" type="datetime1">
              <a:rPr lang="en-US"/>
              <a:pPr>
                <a:defRPr/>
              </a:pPr>
              <a:t>10/17/2018</a:t>
            </a:fld>
            <a:endParaRPr lang="en-US" dirty="0"/>
          </a:p>
        </p:txBody>
      </p:sp>
      <p:sp>
        <p:nvSpPr>
          <p:cNvPr id="8" name="Footer Placeholder 4"/>
          <p:cNvSpPr>
            <a:spLocks noGrp="1"/>
          </p:cNvSpPr>
          <p:nvPr>
            <p:ph type="ftr" sz="quarter" idx="11"/>
          </p:nvPr>
        </p:nvSpPr>
        <p:spPr/>
        <p:txBody>
          <a:bodyPr/>
          <a:lstStyle>
            <a:lvl1pPr>
              <a:defRPr>
                <a:latin typeface="Verdana" pitchFamily="34" charset="0"/>
                <a:ea typeface="Verdana" pitchFamily="34" charset="0"/>
                <a:cs typeface="Verdana" pitchFamily="34"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a:latin typeface="Verdana" pitchFamily="34" charset="0"/>
                <a:ea typeface="Verdana" pitchFamily="34" charset="0"/>
                <a:cs typeface="Verdana" pitchFamily="34" charset="0"/>
              </a:defRPr>
            </a:lvl1pPr>
          </a:lstStyle>
          <a:p>
            <a:pPr>
              <a:defRPr/>
            </a:pPr>
            <a:fld id="{08665C2A-7F3F-4911-BB92-EF69ABB3D31C}" type="slidenum">
              <a:rPr lang="en-US"/>
              <a:pPr>
                <a:defRPr/>
              </a:pPr>
              <a:t>‹#›</a:t>
            </a:fld>
            <a:endParaRPr lang="en-US"/>
          </a:p>
        </p:txBody>
      </p:sp>
      <p:sp>
        <p:nvSpPr>
          <p:cNvPr id="10" name="Rectangle 9"/>
          <p:cNvSpPr>
            <a:spLocks noChangeArrowheads="1"/>
          </p:cNvSpPr>
          <p:nvPr userDrawn="1"/>
        </p:nvSpPr>
        <p:spPr bwMode="auto">
          <a:xfrm>
            <a:off x="0" y="2409825"/>
            <a:ext cx="381000" cy="2466975"/>
          </a:xfrm>
          <a:prstGeom prst="rect">
            <a:avLst/>
          </a:prstGeom>
          <a:solidFill>
            <a:srgbClr val="EE0000"/>
          </a:solidFill>
          <a:ln w="9525">
            <a:noFill/>
            <a:miter lim="800000"/>
            <a:headEnd/>
            <a:tailEnd/>
          </a:ln>
          <a:effectLst/>
        </p:spPr>
        <p:txBody>
          <a:bodyPr wrap="none" anchor="ctr"/>
          <a:lstStyle/>
          <a:p>
            <a:pPr fontAlgn="auto">
              <a:spcBef>
                <a:spcPts val="0"/>
              </a:spcBef>
              <a:spcAft>
                <a:spcPts val="0"/>
              </a:spcAft>
              <a:defRPr/>
            </a:pPr>
            <a:endParaRPr lang="en-ZA" dirty="0">
              <a:latin typeface="Verdana" pitchFamily="34" charset="0"/>
              <a:ea typeface="Verdana" pitchFamily="34" charset="0"/>
              <a:cs typeface="Verdana" pitchFamily="34" charset="0"/>
            </a:endParaRPr>
          </a:p>
        </p:txBody>
      </p:sp>
      <p:pic>
        <p:nvPicPr>
          <p:cNvPr id="12" name="Picture 11" descr="Description: New_SCL_Logo.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282" y="2971800"/>
            <a:ext cx="914718" cy="1092200"/>
          </a:xfrm>
          <a:prstGeom prst="rect">
            <a:avLst/>
          </a:prstGeom>
          <a:noFill/>
        </p:spPr>
      </p:pic>
    </p:spTree>
    <p:extLst>
      <p:ext uri="{BB962C8B-B14F-4D97-AF65-F5344CB8AC3E}">
        <p14:creationId xmlns:p14="http://schemas.microsoft.com/office/powerpoint/2010/main" val="331192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94E593-E243-4633-B98B-C316DB484A9C}" type="datetime1">
              <a:rPr lang="en-US"/>
              <a:pPr>
                <a:defRPr/>
              </a:pPr>
              <a:t>10/17/2018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EE4CD0-F4E5-4C7E-9EE9-2A4790A5F56E}" type="slidenum">
              <a:rPr lang="en-US"/>
              <a:pPr>
                <a:defRPr/>
              </a:pPr>
              <a:t>‹#›</a:t>
            </a:fld>
            <a:endParaRPr lang="en-US"/>
          </a:p>
        </p:txBody>
      </p:sp>
    </p:spTree>
    <p:extLst>
      <p:ext uri="{BB962C8B-B14F-4D97-AF65-F5344CB8AC3E}">
        <p14:creationId xmlns:p14="http://schemas.microsoft.com/office/powerpoint/2010/main" val="298517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6324600" y="6248400"/>
            <a:ext cx="266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sz="1200" b="1" dirty="0">
                <a:solidFill>
                  <a:srgbClr val="7F7F7F"/>
                </a:solidFill>
                <a:latin typeface="Verdana" pitchFamily="34" charset="0"/>
              </a:rPr>
              <a:t>Forensic</a:t>
            </a:r>
            <a:r>
              <a:rPr lang="en-US" sz="1200" dirty="0">
                <a:solidFill>
                  <a:srgbClr val="7F7F7F"/>
                </a:solidFill>
                <a:latin typeface="Verdana" pitchFamily="34" charset="0"/>
              </a:rPr>
              <a:t>. Advisory. </a:t>
            </a:r>
            <a:r>
              <a:rPr lang="en-US" sz="1200" dirty="0" smtClean="0">
                <a:solidFill>
                  <a:srgbClr val="7F7F7F"/>
                </a:solidFill>
                <a:latin typeface="Verdana" pitchFamily="34" charset="0"/>
              </a:rPr>
              <a:t>Security</a:t>
            </a:r>
            <a:endParaRPr lang="en-US" sz="1200" dirty="0">
              <a:solidFill>
                <a:srgbClr val="7F7F7F"/>
              </a:solidFill>
              <a:latin typeface="Verdana" pitchFamily="34" charset="0"/>
            </a:endParaRPr>
          </a:p>
        </p:txBody>
      </p:sp>
      <p:sp>
        <p:nvSpPr>
          <p:cNvPr id="6" name="Rectangle 6"/>
          <p:cNvSpPr>
            <a:spLocks noChangeArrowheads="1"/>
          </p:cNvSpPr>
          <p:nvPr userDrawn="1"/>
        </p:nvSpPr>
        <p:spPr bwMode="gray">
          <a:xfrm>
            <a:off x="215899" y="6248400"/>
            <a:ext cx="4279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b="1" i="1" dirty="0" smtClean="0">
                <a:solidFill>
                  <a:schemeClr val="tx1">
                    <a:lumMod val="65000"/>
                    <a:lumOff val="35000"/>
                  </a:schemeClr>
                </a:solidFill>
                <a:latin typeface="Verdana" pitchFamily="34" charset="0"/>
              </a:rPr>
              <a:t>In partnership with</a:t>
            </a:r>
            <a:r>
              <a:rPr lang="en-US" sz="1200" b="1" i="1" baseline="0" dirty="0" smtClean="0">
                <a:solidFill>
                  <a:schemeClr val="tx1">
                    <a:lumMod val="65000"/>
                    <a:lumOff val="35000"/>
                  </a:schemeClr>
                </a:solidFill>
                <a:latin typeface="Verdana" pitchFamily="34" charset="0"/>
              </a:rPr>
              <a:t>  Summit Consulting Limited </a:t>
            </a:r>
            <a:r>
              <a:rPr lang="en-US" sz="1200" b="1" i="1" dirty="0" smtClean="0">
                <a:solidFill>
                  <a:schemeClr val="tx1">
                    <a:lumMod val="65000"/>
                    <a:lumOff val="35000"/>
                  </a:schemeClr>
                </a:solidFill>
                <a:latin typeface="Verdana" pitchFamily="34" charset="0"/>
              </a:rPr>
              <a:t>www.summitcl.com</a:t>
            </a:r>
            <a:endParaRPr lang="en-US" sz="1200" i="1" dirty="0">
              <a:solidFill>
                <a:schemeClr val="tx1">
                  <a:lumMod val="65000"/>
                  <a:lumOff val="35000"/>
                </a:schemeClr>
              </a:solidFill>
              <a:latin typeface="Verdana" pitchFamily="34" charset="0"/>
            </a:endParaRPr>
          </a:p>
        </p:txBody>
      </p:sp>
      <p:sp>
        <p:nvSpPr>
          <p:cNvPr id="2" name="Title 1"/>
          <p:cNvSpPr>
            <a:spLocks noGrp="1"/>
          </p:cNvSpPr>
          <p:nvPr>
            <p:ph type="title"/>
          </p:nvPr>
        </p:nvSpPr>
        <p:spPr>
          <a:xfrm>
            <a:off x="457200" y="457202"/>
            <a:ext cx="7200900" cy="609600"/>
          </a:xfrm>
        </p:spPr>
        <p:txBody>
          <a:bodyPr/>
          <a:lstStyle>
            <a:lvl1pPr marL="234950" indent="0" algn="l">
              <a:tabLst>
                <a:tab pos="234950" algn="l"/>
              </a:tab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1752601"/>
            <a:ext cx="8229600" cy="3733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6248400"/>
            <a:ext cx="424639" cy="490694"/>
          </a:xfrm>
          <a:prstGeom prst="rect">
            <a:avLst/>
          </a:prstGeom>
        </p:spPr>
      </p:pic>
      <p:sp>
        <p:nvSpPr>
          <p:cNvPr id="11" name="Date Placeholder 10"/>
          <p:cNvSpPr>
            <a:spLocks noGrp="1"/>
          </p:cNvSpPr>
          <p:nvPr>
            <p:ph type="dt" sz="half" idx="10"/>
          </p:nvPr>
        </p:nvSpPr>
        <p:spPr/>
        <p:txBody>
          <a:bodyPr/>
          <a:lstStyle/>
          <a:p>
            <a:pPr>
              <a:defRPr/>
            </a:pPr>
            <a:fld id="{67B37D40-4438-4EA3-BEE8-C0DDAA20E0D4}" type="datetime1">
              <a:rPr lang="en-US" smtClean="0"/>
              <a:pPr>
                <a:defRPr/>
              </a:pPr>
              <a:t>10/17/2018</a:t>
            </a:fld>
            <a:endParaRPr lang="en-US"/>
          </a:p>
        </p:txBody>
      </p:sp>
      <p:sp>
        <p:nvSpPr>
          <p:cNvPr id="12" name="Footer Placeholder 11"/>
          <p:cNvSpPr>
            <a:spLocks noGrp="1"/>
          </p:cNvSpPr>
          <p:nvPr>
            <p:ph type="ftr" sz="quarter" idx="11"/>
          </p:nvPr>
        </p:nvSpPr>
        <p:spPr/>
        <p:txBody>
          <a:bodyPr/>
          <a:lstStyle/>
          <a:p>
            <a:pPr>
              <a:defRPr/>
            </a:pPr>
            <a:endParaRPr lang="en-US"/>
          </a:p>
        </p:txBody>
      </p:sp>
      <p:sp>
        <p:nvSpPr>
          <p:cNvPr id="13" name="Slide Number Placeholder 12"/>
          <p:cNvSpPr>
            <a:spLocks noGrp="1"/>
          </p:cNvSpPr>
          <p:nvPr>
            <p:ph type="sldNum" sz="quarter" idx="12"/>
          </p:nvPr>
        </p:nvSpPr>
        <p:spPr/>
        <p:txBody>
          <a:bodyPr/>
          <a:lstStyle/>
          <a:p>
            <a:pPr>
              <a:defRPr/>
            </a:pPr>
            <a:fld id="{3F32236D-A869-489A-9685-953368D0754E}" type="slidenum">
              <a:rPr lang="en-US" smtClean="0"/>
              <a:pPr>
                <a:defRPr/>
              </a:pPr>
              <a:t>‹#›</a:t>
            </a:fld>
            <a:endParaRPr lang="en-US"/>
          </a:p>
        </p:txBody>
      </p:sp>
    </p:spTree>
    <p:extLst>
      <p:ext uri="{BB962C8B-B14F-4D97-AF65-F5344CB8AC3E}">
        <p14:creationId xmlns:p14="http://schemas.microsoft.com/office/powerpoint/2010/main" val="419783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6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13EC576-E008-4C0F-8B5B-B64B7D66B9DD}" type="datetime1">
              <a:rPr lang="en-US"/>
              <a:pPr>
                <a:defRPr/>
              </a:pPr>
              <a:t>10/17/2018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8E81C-DF5A-444E-A0CC-4401FF314999}" type="slidenum">
              <a:rPr lang="en-US"/>
              <a:pPr>
                <a:defRPr/>
              </a:pPr>
              <a:t>‹#›</a:t>
            </a:fld>
            <a:endParaRPr lang="en-US"/>
          </a:p>
        </p:txBody>
      </p:sp>
    </p:spTree>
    <p:extLst>
      <p:ext uri="{BB962C8B-B14F-4D97-AF65-F5344CB8AC3E}">
        <p14:creationId xmlns:p14="http://schemas.microsoft.com/office/powerpoint/2010/main" val="403810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C376024-82AF-4DDF-BB40-647F2B9BD290}" type="datetime1">
              <a:rPr lang="en-US"/>
              <a:pPr>
                <a:defRPr/>
              </a:pPr>
              <a:t>10/17/2018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132FA8-E08E-4FBC-80DE-8A71D89D0133}" type="slidenum">
              <a:rPr lang="en-US"/>
              <a:pPr>
                <a:defRPr/>
              </a:pPr>
              <a:t>‹#›</a:t>
            </a:fld>
            <a:endParaRPr lang="en-US"/>
          </a:p>
        </p:txBody>
      </p:sp>
    </p:spTree>
    <p:extLst>
      <p:ext uri="{BB962C8B-B14F-4D97-AF65-F5344CB8AC3E}">
        <p14:creationId xmlns:p14="http://schemas.microsoft.com/office/powerpoint/2010/main" val="236803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98E10C-735F-44F5-A134-58E5FC2843CE}" type="datetime1">
              <a:rPr lang="en-US"/>
              <a:pPr>
                <a:defRPr/>
              </a:pPr>
              <a:t>10/17/2018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408F48E-F4E0-47C1-B88B-0E38566ABFE1}" type="slidenum">
              <a:rPr lang="en-US"/>
              <a:pPr>
                <a:defRPr/>
              </a:pPr>
              <a:t>‹#›</a:t>
            </a:fld>
            <a:endParaRPr lang="en-US"/>
          </a:p>
        </p:txBody>
      </p:sp>
    </p:spTree>
    <p:extLst>
      <p:ext uri="{BB962C8B-B14F-4D97-AF65-F5344CB8AC3E}">
        <p14:creationId xmlns:p14="http://schemas.microsoft.com/office/powerpoint/2010/main" val="38011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AABA8B-34AD-4736-9B31-534593D693A8}" type="datetime1">
              <a:rPr lang="en-US"/>
              <a:pPr>
                <a:defRPr/>
              </a:pPr>
              <a:t>10/17/2018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3009441-5EE6-44C5-AB5B-6737BE518A66}" type="slidenum">
              <a:rPr lang="en-US"/>
              <a:pPr>
                <a:defRPr/>
              </a:pPr>
              <a:t>‹#›</a:t>
            </a:fld>
            <a:endParaRPr lang="en-US"/>
          </a:p>
        </p:txBody>
      </p:sp>
    </p:spTree>
    <p:extLst>
      <p:ext uri="{BB962C8B-B14F-4D97-AF65-F5344CB8AC3E}">
        <p14:creationId xmlns:p14="http://schemas.microsoft.com/office/powerpoint/2010/main" val="307631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34553D8-DD4A-4BF1-9B40-8DD4311AF49B}" type="datetime1">
              <a:rPr lang="en-US"/>
              <a:pPr>
                <a:defRPr/>
              </a:pPr>
              <a:t>10/17/2018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D662AC-C1FD-4F87-9D38-EFB1FC270AEC}" type="slidenum">
              <a:rPr lang="en-US"/>
              <a:pPr>
                <a:defRPr/>
              </a:pPr>
              <a:t>‹#›</a:t>
            </a:fld>
            <a:endParaRPr lang="en-US"/>
          </a:p>
        </p:txBody>
      </p:sp>
    </p:spTree>
    <p:extLst>
      <p:ext uri="{BB962C8B-B14F-4D97-AF65-F5344CB8AC3E}">
        <p14:creationId xmlns:p14="http://schemas.microsoft.com/office/powerpoint/2010/main" val="212323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600199"/>
            <a:ext cx="5486400" cy="3127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9A01A7-B9E2-4A0F-A575-46FFE047FBCA}" type="datetime1">
              <a:rPr lang="en-US"/>
              <a:pPr>
                <a:defRPr/>
              </a:pPr>
              <a:t>10/17/2018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49C4A7-90C8-4B2C-A2EF-D441C5ABB1D8}" type="slidenum">
              <a:rPr lang="en-US"/>
              <a:pPr>
                <a:defRPr/>
              </a:pPr>
              <a:t>‹#›</a:t>
            </a:fld>
            <a:endParaRPr lang="en-US"/>
          </a:p>
        </p:txBody>
      </p:sp>
    </p:spTree>
    <p:extLst>
      <p:ext uri="{BB962C8B-B14F-4D97-AF65-F5344CB8AC3E}">
        <p14:creationId xmlns:p14="http://schemas.microsoft.com/office/powerpoint/2010/main" val="20050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FA85D06-B33B-4DF0-9960-8A18DCD7523D}" type="datetime1">
              <a:rPr lang="en-US"/>
              <a:pPr>
                <a:defRPr/>
              </a:pPr>
              <a:t>10/17/2018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AE7FDC-36DB-4E42-9EFD-536550E6BE1B}" type="slidenum">
              <a:rPr lang="en-US"/>
              <a:pPr>
                <a:defRPr/>
              </a:pPr>
              <a:t>‹#›</a:t>
            </a:fld>
            <a:endParaRPr lang="en-US"/>
          </a:p>
        </p:txBody>
      </p:sp>
    </p:spTree>
    <p:extLst>
      <p:ext uri="{BB962C8B-B14F-4D97-AF65-F5344CB8AC3E}">
        <p14:creationId xmlns:p14="http://schemas.microsoft.com/office/powerpoint/2010/main" val="325556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1"/>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7B37D40-4438-4EA3-BEE8-C0DDAA20E0D4}" type="datetime1">
              <a:rPr lang="en-US"/>
              <a:pPr>
                <a:defRPr/>
              </a:pPr>
              <a:t>10/17/2018</a:t>
            </a:fld>
            <a:endParaRPr lang="en-US"/>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477000" y="617220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F32236D-A869-489A-9685-953368D0754E}" type="slidenum">
              <a:rPr lang="en-US"/>
              <a:pPr>
                <a:defRPr/>
              </a:pPr>
              <a:t>‹#›</a:t>
            </a:fld>
            <a:endParaRPr lang="en-US"/>
          </a:p>
        </p:txBody>
      </p:sp>
      <p:sp>
        <p:nvSpPr>
          <p:cNvPr id="9" name="Rectangle 8"/>
          <p:cNvSpPr/>
          <p:nvPr/>
        </p:nvSpPr>
        <p:spPr>
          <a:xfrm>
            <a:off x="440635" y="325438"/>
            <a:ext cx="7288427" cy="817562"/>
          </a:xfrm>
          <a:prstGeom prst="rect">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itle Placeholder 1"/>
          <p:cNvSpPr>
            <a:spLocks noGrp="1"/>
          </p:cNvSpPr>
          <p:nvPr>
            <p:ph type="title"/>
          </p:nvPr>
        </p:nvSpPr>
        <p:spPr bwMode="auto">
          <a:xfrm>
            <a:off x="525118" y="399982"/>
            <a:ext cx="7086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	Click to edit Master title style </a:t>
            </a:r>
          </a:p>
        </p:txBody>
      </p:sp>
      <p:sp>
        <p:nvSpPr>
          <p:cNvPr id="10" name="Rectangle 9"/>
          <p:cNvSpPr/>
          <p:nvPr/>
        </p:nvSpPr>
        <p:spPr>
          <a:xfrm>
            <a:off x="190500" y="325438"/>
            <a:ext cx="190500" cy="817562"/>
          </a:xfrm>
          <a:prstGeom prst="rect">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7"/>
          <p:cNvPicPr>
            <a:picLocks noChangeAspect="1"/>
          </p:cNvPicPr>
          <p:nvPr/>
        </p:nvPicPr>
        <p:blipFill rotWithShape="1">
          <a:blip r:embed="rId12" cstate="print">
            <a:extLst>
              <a:ext uri="{28A0092B-C50C-407E-A947-70E740481C1C}">
                <a14:useLocalDpi xmlns:a14="http://schemas.microsoft.com/office/drawing/2010/main" val="0"/>
              </a:ext>
            </a:extLst>
          </a:blip>
          <a:srcRect l="7317" t="19716" r="6504" b="39024"/>
          <a:stretch/>
        </p:blipFill>
        <p:spPr>
          <a:xfrm>
            <a:off x="7696200" y="422276"/>
            <a:ext cx="1346200" cy="644524"/>
          </a:xfrm>
          <a:prstGeom prst="rect">
            <a:avLst/>
          </a:prstGeom>
        </p:spPr>
      </p:pic>
      <p:cxnSp>
        <p:nvCxnSpPr>
          <p:cNvPr id="3" name="Straight Connector 2"/>
          <p:cNvCxnSpPr/>
          <p:nvPr userDrawn="1"/>
        </p:nvCxnSpPr>
        <p:spPr>
          <a:xfrm>
            <a:off x="457200" y="5943600"/>
            <a:ext cx="82296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79" r:id="rId1"/>
    <p:sldLayoutId id="2147483780" r:id="rId2"/>
    <p:sldLayoutId id="2147483770" r:id="rId3"/>
    <p:sldLayoutId id="2147483771" r:id="rId4"/>
    <p:sldLayoutId id="2147483772" r:id="rId5"/>
    <p:sldLayoutId id="2147483773" r:id="rId6"/>
    <p:sldLayoutId id="2147483775" r:id="rId7"/>
    <p:sldLayoutId id="2147483776" r:id="rId8"/>
    <p:sldLayoutId id="2147483777" r:id="rId9"/>
    <p:sldLayoutId id="2147483778" r:id="rId10"/>
  </p:sldLayoutIdLst>
  <p:hf sldNum="0" hdr="0" ftr="0" dt="0"/>
  <p:txStyles>
    <p:titleStyle>
      <a:lvl1pPr algn="l" rtl="0" eaLnBrk="0" fontAlgn="base" hangingPunct="0">
        <a:spcBef>
          <a:spcPct val="0"/>
        </a:spcBef>
        <a:spcAft>
          <a:spcPct val="0"/>
        </a:spcAft>
        <a:tabLst>
          <a:tab pos="0" algn="l"/>
        </a:tabLst>
        <a:defRPr sz="3600" i="1" kern="1200">
          <a:solidFill>
            <a:schemeClr val="bg1"/>
          </a:solidFill>
          <a:latin typeface="Verdana" pitchFamily="34" charset="0"/>
          <a:ea typeface="Verdana" pitchFamily="34" charset="0"/>
          <a:cs typeface="Verdana" pitchFamily="34" charset="0"/>
        </a:defRPr>
      </a:lvl1pPr>
      <a:lvl2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2pPr>
      <a:lvl3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3pPr>
      <a:lvl4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4pPr>
      <a:lvl5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5pPr>
      <a:lvl6pPr marL="4572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6pPr>
      <a:lvl7pPr marL="9144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7pPr>
      <a:lvl8pPr marL="13716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8pPr>
      <a:lvl9pPr marL="18288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orensicsinstitute.or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239000" cy="2525442"/>
          </a:xfrm>
          <a:prstGeom prst="rect">
            <a:avLst/>
          </a:prstGeom>
        </p:spPr>
      </p:pic>
      <p:sp>
        <p:nvSpPr>
          <p:cNvPr id="12" name="Title 11"/>
          <p:cNvSpPr>
            <a:spLocks noGrp="1"/>
          </p:cNvSpPr>
          <p:nvPr>
            <p:ph type="title"/>
          </p:nvPr>
        </p:nvSpPr>
        <p:spPr/>
        <p:txBody>
          <a:bodyPr/>
          <a:lstStyle/>
          <a:p>
            <a:pPr algn="ctr"/>
            <a:r>
              <a:rPr lang="en-GB" sz="6000" dirty="0" smtClean="0">
                <a:latin typeface="Candara" panose="020E0502030303020204" pitchFamily="34" charset="0"/>
              </a:rPr>
              <a:t>IFIS Presents</a:t>
            </a:r>
            <a:endParaRPr lang="en-US" sz="6000" dirty="0">
              <a:latin typeface="Candara" panose="020E0502030303020204" pitchFamily="34" charset="0"/>
            </a:endParaRPr>
          </a:p>
        </p:txBody>
      </p:sp>
    </p:spTree>
    <p:extLst>
      <p:ext uri="{BB962C8B-B14F-4D97-AF65-F5344CB8AC3E}">
        <p14:creationId xmlns:p14="http://schemas.microsoft.com/office/powerpoint/2010/main" val="2521597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AI for Application Protection (WAF/ static code analysis)</a:t>
            </a:r>
          </a:p>
          <a:p>
            <a:pPr marL="0" lvl="0" indent="0">
              <a:buNone/>
            </a:pPr>
            <a:r>
              <a:rPr lang="en-US" sz="2900" dirty="0" smtClean="0">
                <a:latin typeface="Candara" panose="020E0502030303020204" pitchFamily="34" charset="0"/>
              </a:rPr>
              <a:t>   </a:t>
            </a:r>
            <a:r>
              <a:rPr lang="en-US" sz="2000" dirty="0">
                <a:solidFill>
                  <a:prstClr val="black"/>
                </a:solidFill>
                <a:latin typeface="Candara" panose="020E0502030303020204" pitchFamily="34" charset="0"/>
              </a:rPr>
              <a:t>- regression to detect anomalies in HTTP requests</a:t>
            </a:r>
          </a:p>
          <a:p>
            <a:pPr marL="0" lvl="0" indent="0">
              <a:buNone/>
            </a:pPr>
            <a:r>
              <a:rPr lang="en-US" sz="2000" dirty="0">
                <a:solidFill>
                  <a:prstClr val="black"/>
                </a:solidFill>
                <a:latin typeface="Candara" panose="020E0502030303020204" pitchFamily="34" charset="0"/>
              </a:rPr>
              <a:t>    - classification to detect know types of attacks</a:t>
            </a:r>
          </a:p>
          <a:p>
            <a:pPr marL="0" lvl="0" indent="0">
              <a:buNone/>
            </a:pPr>
            <a:r>
              <a:rPr lang="en-US" sz="2000" dirty="0">
                <a:solidFill>
                  <a:prstClr val="black"/>
                </a:solidFill>
                <a:latin typeface="Candara" panose="020E0502030303020204" pitchFamily="34" charset="0"/>
              </a:rPr>
              <a:t>    - clustering application activity to detect abuse or exploitation</a:t>
            </a:r>
          </a:p>
          <a:p>
            <a:pPr>
              <a:buFont typeface="Wingdings" panose="05000000000000000000" pitchFamily="2" charset="2"/>
              <a:buChar char="§"/>
            </a:pPr>
            <a:r>
              <a:rPr lang="en-US" sz="2900" dirty="0" smtClean="0">
                <a:latin typeface="Candara" panose="020E0502030303020204" pitchFamily="34" charset="0"/>
              </a:rPr>
              <a:t>AI for User level security (UEBA, SIEM, IAM)</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regression to detect anomalies in user actions</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classification to divide users into group for group analysis</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clustering to separate groups of users and detect outliers</a:t>
            </a:r>
            <a:endParaRPr lang="en-US" sz="2000" dirty="0">
              <a:latin typeface="Candara" panose="020E0502030303020204" pitchFamily="34" charset="0"/>
            </a:endParaRPr>
          </a:p>
          <a:p>
            <a:pPr marL="0" indent="0">
              <a:buNone/>
            </a:pPr>
            <a:endParaRPr lang="en-US" sz="2900" dirty="0" smtClean="0">
              <a:latin typeface="Candara" panose="020E0502030303020204" pitchFamily="34" charset="0"/>
            </a:endParaRPr>
          </a:p>
          <a:p>
            <a:pPr marL="0" indent="0">
              <a:buNone/>
            </a:pPr>
            <a:endParaRPr lang="en-US" sz="2900" dirty="0">
              <a:latin typeface="Candara" panose="020E0502030303020204" pitchFamily="34" charset="0"/>
            </a:endParaRPr>
          </a:p>
          <a:p>
            <a:pPr>
              <a:buFont typeface="Wingdings" panose="05000000000000000000" pitchFamily="2" charset="2"/>
              <a:buChar char="§"/>
            </a:pPr>
            <a:endParaRPr lang="en-US" sz="2900" dirty="0" smtClean="0">
              <a:latin typeface="Candara" panose="020E0502030303020204" pitchFamily="34" charset="0"/>
            </a:endParaRP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a:t>
            </a:r>
            <a:endParaRPr lang="en-US" sz="2000" dirty="0" smtClean="0">
              <a:latin typeface="Candara" panose="020E0502030303020204" pitchFamily="34" charset="0"/>
            </a:endParaRPr>
          </a:p>
        </p:txBody>
      </p:sp>
      <p:sp>
        <p:nvSpPr>
          <p:cNvPr id="3" name="Title 2"/>
          <p:cNvSpPr>
            <a:spLocks noGrp="1"/>
          </p:cNvSpPr>
          <p:nvPr>
            <p:ph type="title"/>
          </p:nvPr>
        </p:nvSpPr>
        <p:spPr/>
        <p:txBody>
          <a:bodyPr/>
          <a:lstStyle/>
          <a:p>
            <a:r>
              <a:rPr lang="en-US" dirty="0" smtClean="0">
                <a:latin typeface="Candara" panose="020E0502030303020204" pitchFamily="34" charset="0"/>
              </a:rPr>
              <a:t>ML and Cyber Security </a:t>
            </a:r>
            <a:r>
              <a:rPr lang="en-US" dirty="0" err="1" smtClean="0">
                <a:latin typeface="Candara" panose="020E0502030303020204" pitchFamily="34" charset="0"/>
              </a:rPr>
              <a:t>cont</a:t>
            </a:r>
            <a:r>
              <a:rPr lang="en-US" dirty="0" smtClean="0">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1808862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AI for Process level security (anti-fraud, business Intelligence)</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regression to predict next actions and detect fraud transactions</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classification to detect known types of fraud</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clustering for comparison of business processes and detecting outliers</a:t>
            </a:r>
            <a:endParaRPr lang="en-US" sz="2000" dirty="0">
              <a:latin typeface="Candara" panose="020E0502030303020204" pitchFamily="34" charset="0"/>
            </a:endParaRPr>
          </a:p>
          <a:p>
            <a:pPr marL="0" indent="0">
              <a:buNone/>
            </a:pPr>
            <a:endParaRPr lang="en-US" sz="2900" dirty="0" smtClean="0">
              <a:latin typeface="Candara" panose="020E0502030303020204" pitchFamily="34" charset="0"/>
            </a:endParaRPr>
          </a:p>
          <a:p>
            <a:pPr marL="0" indent="0">
              <a:buNone/>
            </a:pPr>
            <a:endParaRPr lang="en-US" sz="2900" dirty="0">
              <a:latin typeface="Candara" panose="020E0502030303020204" pitchFamily="34" charset="0"/>
            </a:endParaRPr>
          </a:p>
        </p:txBody>
      </p:sp>
      <p:sp>
        <p:nvSpPr>
          <p:cNvPr id="3" name="Title 2"/>
          <p:cNvSpPr>
            <a:spLocks noGrp="1"/>
          </p:cNvSpPr>
          <p:nvPr>
            <p:ph type="title"/>
          </p:nvPr>
        </p:nvSpPr>
        <p:spPr/>
        <p:txBody>
          <a:bodyPr/>
          <a:lstStyle/>
          <a:p>
            <a:r>
              <a:rPr lang="en-US" dirty="0" smtClean="0">
                <a:latin typeface="Candara" panose="020E0502030303020204" pitchFamily="34" charset="0"/>
              </a:rPr>
              <a:t>ML and Cyber Security </a:t>
            </a:r>
            <a:r>
              <a:rPr lang="en-US" dirty="0" err="1" smtClean="0">
                <a:latin typeface="Candara" panose="020E0502030303020204" pitchFamily="34" charset="0"/>
              </a:rPr>
              <a:t>cont</a:t>
            </a:r>
            <a:r>
              <a:rPr lang="en-US" dirty="0" smtClean="0">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91503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4958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Why?</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Legacy Threat models (users are the easiest attack vector)</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Legacy incident monitoring (infrastructure security focused analysis)</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Legacy security alerts analysis (no business context enrichment)</a:t>
            </a:r>
            <a:endParaRPr lang="en-US" sz="2000" dirty="0">
              <a:latin typeface="Candara" panose="020E0502030303020204" pitchFamily="34" charset="0"/>
            </a:endParaRPr>
          </a:p>
          <a:p>
            <a:pPr>
              <a:buFont typeface="Wingdings" pitchFamily="2" charset="2"/>
              <a:buChar char="§"/>
            </a:pPr>
            <a:r>
              <a:rPr lang="en-US" sz="2900" dirty="0" smtClean="0">
                <a:latin typeface="Candara" panose="020E0502030303020204" pitchFamily="34" charset="0"/>
              </a:rPr>
              <a:t>What ? </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User security monitoring</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User focused alert prioritization</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Advanced context enrichment</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User Behaviour vs. Fraud analysis</a:t>
            </a:r>
          </a:p>
          <a:p>
            <a:pPr>
              <a:buFont typeface="Wingdings" pitchFamily="2" charset="2"/>
              <a:buChar char="§"/>
            </a:pPr>
            <a:endParaRPr lang="en-US" sz="2900" dirty="0">
              <a:latin typeface="Candara" panose="020E0502030303020204" pitchFamily="34" charset="0"/>
            </a:endParaRPr>
          </a:p>
          <a:p>
            <a:pPr>
              <a:buFont typeface="Wingdings" pitchFamily="2" charset="2"/>
              <a:buChar char="§"/>
            </a:pPr>
            <a:endParaRPr lang="en-US" sz="2900" dirty="0" smtClean="0">
              <a:latin typeface="Candara" panose="020E0502030303020204" pitchFamily="34" charset="0"/>
            </a:endParaRPr>
          </a:p>
          <a:p>
            <a:pPr>
              <a:buFont typeface="Wingdings" pitchFamily="2" charset="2"/>
              <a:buChar char="§"/>
            </a:pPr>
            <a:endParaRPr lang="en-US" sz="2900" dirty="0">
              <a:latin typeface="Candara" panose="020E0502030303020204" pitchFamily="34" charset="0"/>
            </a:endParaRPr>
          </a:p>
          <a:p>
            <a:pPr>
              <a:buFont typeface="Wingdings" pitchFamily="2" charset="2"/>
              <a:buChar char="§"/>
            </a:pPr>
            <a:endParaRPr lang="en-US" sz="2900" dirty="0" smtClean="0">
              <a:latin typeface="Candara" panose="020E0502030303020204" pitchFamily="34" charset="0"/>
            </a:endParaRPr>
          </a:p>
          <a:p>
            <a:pPr>
              <a:buFont typeface="Wingdings" pitchFamily="2" charset="2"/>
              <a:buChar char="§"/>
            </a:pPr>
            <a:endParaRPr lang="en-US" sz="2900" dirty="0" smtClean="0">
              <a:latin typeface="Candara" panose="020E0502030303020204" pitchFamily="34" charset="0"/>
            </a:endParaRPr>
          </a:p>
          <a:p>
            <a:pPr marL="0" indent="0">
              <a:buNone/>
            </a:pPr>
            <a:endParaRPr lang="en-US" sz="2900" dirty="0">
              <a:latin typeface="Candara" panose="020E0502030303020204" pitchFamily="34" charset="0"/>
            </a:endParaRPr>
          </a:p>
          <a:p>
            <a:pPr marL="0" indent="0">
              <a:buNone/>
            </a:pPr>
            <a:endParaRPr lang="en-US" sz="2900" dirty="0">
              <a:latin typeface="Candara" panose="020E0502030303020204" pitchFamily="34" charset="0"/>
            </a:endParaRPr>
          </a:p>
        </p:txBody>
      </p:sp>
      <p:sp>
        <p:nvSpPr>
          <p:cNvPr id="3" name="Title 2"/>
          <p:cNvSpPr>
            <a:spLocks noGrp="1"/>
          </p:cNvSpPr>
          <p:nvPr>
            <p:ph type="title"/>
          </p:nvPr>
        </p:nvSpPr>
        <p:spPr/>
        <p:txBody>
          <a:bodyPr/>
          <a:lstStyle/>
          <a:p>
            <a:pPr marL="342900" lvl="0" indent="-342900">
              <a:spcBef>
                <a:spcPct val="20000"/>
              </a:spcBef>
              <a:tabLst/>
            </a:pPr>
            <a:r>
              <a:rPr lang="en-US" sz="2900" i="0" dirty="0">
                <a:solidFill>
                  <a:prstClr val="black"/>
                </a:solidFill>
                <a:latin typeface="Candara" panose="020E0502030303020204" pitchFamily="34" charset="0"/>
              </a:rPr>
              <a:t>Case Study: User Entity Behaviour Analytics (UEBA)</a:t>
            </a:r>
          </a:p>
        </p:txBody>
      </p:sp>
    </p:spTree>
    <p:extLst>
      <p:ext uri="{BB962C8B-B14F-4D97-AF65-F5344CB8AC3E}">
        <p14:creationId xmlns:p14="http://schemas.microsoft.com/office/powerpoint/2010/main" val="3048976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How ? </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Create a user centered threat model</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Identify user related data sources (this is key)</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Build a user Behaviour baseline (privacy violations, IANA, consult with the legal team)</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Scale, Context and Alerts (framework creation)</a:t>
            </a:r>
            <a:endParaRPr lang="en-US" sz="2000" dirty="0">
              <a:latin typeface="Candara" panose="020E0502030303020204" pitchFamily="34" charset="0"/>
            </a:endParaRPr>
          </a:p>
          <a:p>
            <a:pPr>
              <a:buFont typeface="Wingdings" panose="05000000000000000000" pitchFamily="2" charset="2"/>
              <a:buChar char="§"/>
            </a:pPr>
            <a:r>
              <a:rPr lang="en-US" sz="2900" dirty="0" smtClean="0">
                <a:latin typeface="Candara" panose="020E0502030303020204" pitchFamily="34" charset="0"/>
              </a:rPr>
              <a:t>Data Preparation (sources, formats)</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log files, databases, security monitoring tools, log archives, log management tools</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syslog, proprietary formats, csv, text files, </a:t>
            </a:r>
            <a:r>
              <a:rPr lang="en-US" sz="2000" dirty="0" err="1" smtClean="0">
                <a:latin typeface="Candara" panose="020E0502030303020204" pitchFamily="34" charset="0"/>
              </a:rPr>
              <a:t>evtx</a:t>
            </a:r>
            <a:endParaRPr lang="en-US" sz="2000" dirty="0">
              <a:latin typeface="Candara" panose="020E0502030303020204" pitchFamily="34" charset="0"/>
            </a:endParaRPr>
          </a:p>
          <a:p>
            <a:pPr>
              <a:buFont typeface="Wingdings" panose="05000000000000000000" pitchFamily="2" charset="2"/>
              <a:buChar char="§"/>
            </a:pPr>
            <a:endParaRPr lang="en-US" sz="2900" dirty="0" smtClean="0">
              <a:latin typeface="Candara" panose="020E0502030303020204" pitchFamily="34" charset="0"/>
            </a:endParaRPr>
          </a:p>
          <a:p>
            <a:pPr marL="0" indent="0">
              <a:buNone/>
            </a:pPr>
            <a:r>
              <a:rPr lang="en-US" sz="2900" dirty="0" smtClean="0">
                <a:latin typeface="Candara" panose="020E0502030303020204" pitchFamily="34" charset="0"/>
              </a:rPr>
              <a:t> </a:t>
            </a:r>
          </a:p>
          <a:p>
            <a:pPr>
              <a:buFont typeface="Wingdings" panose="05000000000000000000" pitchFamily="2" charset="2"/>
              <a:buChar char="§"/>
            </a:pPr>
            <a:endParaRPr lang="en-US" sz="2900" dirty="0">
              <a:latin typeface="Candara" panose="020E0502030303020204" pitchFamily="34" charset="0"/>
            </a:endParaRPr>
          </a:p>
        </p:txBody>
      </p:sp>
      <p:sp>
        <p:nvSpPr>
          <p:cNvPr id="3" name="Title 2"/>
          <p:cNvSpPr>
            <a:spLocks noGrp="1"/>
          </p:cNvSpPr>
          <p:nvPr>
            <p:ph type="title"/>
          </p:nvPr>
        </p:nvSpPr>
        <p:spPr/>
        <p:txBody>
          <a:bodyPr/>
          <a:lstStyle/>
          <a:p>
            <a:r>
              <a:rPr lang="en-US" dirty="0" smtClean="0">
                <a:latin typeface="Candara" panose="020E0502030303020204" pitchFamily="34" charset="0"/>
              </a:rPr>
              <a:t>Case Study </a:t>
            </a:r>
            <a:r>
              <a:rPr lang="en-US" dirty="0" err="1" smtClean="0">
                <a:latin typeface="Candara" panose="020E0502030303020204" pitchFamily="34" charset="0"/>
              </a:rPr>
              <a:t>cont</a:t>
            </a:r>
            <a:r>
              <a:rPr lang="en-US" dirty="0" smtClean="0">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3501987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Data </a:t>
            </a:r>
            <a:r>
              <a:rPr lang="en-US" sz="2900" dirty="0" err="1" smtClean="0">
                <a:latin typeface="Candara" panose="020E0502030303020204" pitchFamily="34" charset="0"/>
              </a:rPr>
              <a:t>Normalisation</a:t>
            </a:r>
            <a:endParaRPr lang="en-US" sz="2900" dirty="0" smtClean="0">
              <a:latin typeface="Candara" panose="020E0502030303020204" pitchFamily="34" charset="0"/>
            </a:endParaRP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Understand the data (when, who, did what, from where, where to, on what)</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Bringing all data to the same format and under unified event storage (SIEM)</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Find duplications and missing fields (data mangling)</a:t>
            </a:r>
            <a:endParaRPr lang="en-US" sz="2900" dirty="0">
              <a:latin typeface="Candara" panose="020E0502030303020204" pitchFamily="34" charset="0"/>
            </a:endParaRPr>
          </a:p>
        </p:txBody>
      </p:sp>
      <p:sp>
        <p:nvSpPr>
          <p:cNvPr id="3" name="Title 2"/>
          <p:cNvSpPr>
            <a:spLocks noGrp="1"/>
          </p:cNvSpPr>
          <p:nvPr>
            <p:ph type="title"/>
          </p:nvPr>
        </p:nvSpPr>
        <p:spPr/>
        <p:txBody>
          <a:bodyPr/>
          <a:lstStyle/>
          <a:p>
            <a:r>
              <a:rPr lang="en-US" dirty="0">
                <a:solidFill>
                  <a:prstClr val="white"/>
                </a:solidFill>
                <a:latin typeface="Candara" panose="020E0502030303020204" pitchFamily="34" charset="0"/>
              </a:rPr>
              <a:t>Case Study </a:t>
            </a:r>
            <a:r>
              <a:rPr lang="en-US" dirty="0" err="1">
                <a:solidFill>
                  <a:prstClr val="white"/>
                </a:solidFill>
                <a:latin typeface="Candara" panose="020E0502030303020204" pitchFamily="34" charset="0"/>
              </a:rPr>
              <a:t>cont</a:t>
            </a:r>
            <a:r>
              <a:rPr lang="en-US" dirty="0">
                <a:solidFill>
                  <a:prstClr val="white"/>
                </a:solidFill>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2687118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381000" y="1295400"/>
            <a:ext cx="8077200" cy="4648200"/>
          </a:xfrm>
        </p:spPr>
        <p:txBody>
          <a:bodyPr>
            <a:noAutofit/>
          </a:bodyPr>
          <a:lstStyle/>
          <a:p>
            <a:pPr>
              <a:buFont typeface="Wingdings" pitchFamily="2" charset="2"/>
              <a:buChar char="§"/>
            </a:pPr>
            <a:r>
              <a:rPr lang="en-US" sz="2900" dirty="0" smtClean="0">
                <a:latin typeface="Candara" panose="020E0502030303020204" pitchFamily="34" charset="0"/>
              </a:rPr>
              <a:t>Threat Modeling</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a:t>
            </a:r>
            <a:r>
              <a:rPr lang="en-US" sz="2000" dirty="0" smtClean="0">
                <a:latin typeface="Candara" panose="020E0502030303020204" pitchFamily="34" charset="0"/>
              </a:rPr>
              <a:t>- Categories (data </a:t>
            </a:r>
            <a:r>
              <a:rPr lang="en-US" sz="2000" dirty="0" err="1" smtClean="0">
                <a:latin typeface="Candara" panose="020E0502030303020204" pitchFamily="34" charset="0"/>
              </a:rPr>
              <a:t>exfil</a:t>
            </a:r>
            <a:r>
              <a:rPr lang="en-US" sz="2000" dirty="0" smtClean="0">
                <a:latin typeface="Candara" panose="020E0502030303020204" pitchFamily="34" charset="0"/>
              </a:rPr>
              <a:t>, account compromise, regular access abuse, privileged access abuse)</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Classes ( data transfer, account sharing, password attacks, privilege escalation, lateral movement)</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Scenarios (login from multiple hosts, user upgrades own privileges, cover tracks via deletion)</a:t>
            </a:r>
          </a:p>
          <a:p>
            <a:pPr>
              <a:buFont typeface="Wingdings" pitchFamily="2" charset="2"/>
              <a:buChar char="§"/>
            </a:pPr>
            <a:r>
              <a:rPr lang="en-US" sz="2900" dirty="0" smtClean="0">
                <a:latin typeface="Candara" panose="020E0502030303020204" pitchFamily="34" charset="0"/>
              </a:rPr>
              <a:t>Anomalies</a:t>
            </a:r>
          </a:p>
          <a:p>
            <a:pPr marL="0" indent="0">
              <a:buNone/>
            </a:pPr>
            <a:r>
              <a:rPr lang="en-US" sz="2000" dirty="0" smtClean="0">
                <a:latin typeface="Candara" panose="020E0502030303020204" pitchFamily="34" charset="0"/>
              </a:rPr>
              <a:t>    - Static anomalies (unusual action, new/rare event, unusual context, server/device)</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Temporal anomalies ( unusual time, unexpected event, high volume of events)</a:t>
            </a:r>
            <a:endParaRPr lang="en-US" sz="2000" dirty="0">
              <a:latin typeface="Candara" panose="020E0502030303020204" pitchFamily="34" charset="0"/>
            </a:endParaRPr>
          </a:p>
        </p:txBody>
      </p:sp>
      <p:sp>
        <p:nvSpPr>
          <p:cNvPr id="3" name="Title 2"/>
          <p:cNvSpPr>
            <a:spLocks noGrp="1"/>
          </p:cNvSpPr>
          <p:nvPr>
            <p:ph type="title"/>
          </p:nvPr>
        </p:nvSpPr>
        <p:spPr/>
        <p:txBody>
          <a:bodyPr/>
          <a:lstStyle/>
          <a:p>
            <a:r>
              <a:rPr lang="en-US" dirty="0">
                <a:solidFill>
                  <a:prstClr val="white"/>
                </a:solidFill>
                <a:latin typeface="Candara" panose="020E0502030303020204" pitchFamily="34" charset="0"/>
              </a:rPr>
              <a:t>Case Study </a:t>
            </a:r>
            <a:r>
              <a:rPr lang="en-US" dirty="0" err="1">
                <a:solidFill>
                  <a:prstClr val="white"/>
                </a:solidFill>
                <a:latin typeface="Candara" panose="020E0502030303020204" pitchFamily="34" charset="0"/>
              </a:rPr>
              <a:t>cont</a:t>
            </a:r>
            <a:r>
              <a:rPr lang="en-US" dirty="0">
                <a:solidFill>
                  <a:prstClr val="white"/>
                </a:solidFill>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2418442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Anomalies vs. Threats</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Most anomalies are not malicious</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Anomalies are statistical deviations</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Big infrastructure always has anomalies</a:t>
            </a:r>
          </a:p>
          <a:p>
            <a:pPr>
              <a:buFont typeface="Wingdings" pitchFamily="2" charset="2"/>
              <a:buChar char="§"/>
            </a:pPr>
            <a:endParaRPr lang="en-US" sz="2900" dirty="0">
              <a:latin typeface="Candara" panose="020E0502030303020204" pitchFamily="34" charset="0"/>
            </a:endParaRPr>
          </a:p>
        </p:txBody>
      </p:sp>
      <p:sp>
        <p:nvSpPr>
          <p:cNvPr id="3" name="Title 2"/>
          <p:cNvSpPr>
            <a:spLocks noGrp="1"/>
          </p:cNvSpPr>
          <p:nvPr>
            <p:ph type="title"/>
          </p:nvPr>
        </p:nvSpPr>
        <p:spPr/>
        <p:txBody>
          <a:bodyPr/>
          <a:lstStyle/>
          <a:p>
            <a:r>
              <a:rPr lang="en-US" dirty="0">
                <a:solidFill>
                  <a:prstClr val="white"/>
                </a:solidFill>
                <a:latin typeface="Candara" panose="020E0502030303020204" pitchFamily="34" charset="0"/>
              </a:rPr>
              <a:t>Case Study </a:t>
            </a:r>
            <a:r>
              <a:rPr lang="en-US" dirty="0" err="1">
                <a:solidFill>
                  <a:prstClr val="white"/>
                </a:solidFill>
                <a:latin typeface="Candara" panose="020E0502030303020204" pitchFamily="34" charset="0"/>
              </a:rPr>
              <a:t>cont</a:t>
            </a:r>
            <a:r>
              <a:rPr lang="en-US" dirty="0">
                <a:solidFill>
                  <a:prstClr val="white"/>
                </a:solidFill>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983540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99139863"/>
              </p:ext>
            </p:extLst>
          </p:nvPr>
        </p:nvGraphicFramePr>
        <p:xfrm>
          <a:off x="76199" y="1371600"/>
          <a:ext cx="9067801" cy="5278121"/>
        </p:xfrm>
        <a:graphic>
          <a:graphicData uri="http://schemas.openxmlformats.org/drawingml/2006/table">
            <a:tbl>
              <a:tblPr firstRow="1" bandRow="1">
                <a:tableStyleId>{5C22544A-7EE6-4342-B048-85BDC9FD1C3A}</a:tableStyleId>
              </a:tblPr>
              <a:tblGrid>
                <a:gridCol w="1371601"/>
                <a:gridCol w="1600200"/>
                <a:gridCol w="1015626"/>
                <a:gridCol w="1041774"/>
                <a:gridCol w="1018248"/>
                <a:gridCol w="981384"/>
                <a:gridCol w="981384"/>
                <a:gridCol w="1057584"/>
              </a:tblGrid>
              <a:tr h="392870">
                <a:tc gridSpan="2">
                  <a:txBody>
                    <a:bodyPr/>
                    <a:lstStyle/>
                    <a:p>
                      <a:r>
                        <a:rPr lang="en-GB" dirty="0" smtClean="0"/>
                        <a:t>Threat Model</a:t>
                      </a:r>
                      <a:endParaRPr lang="en-GB" dirty="0"/>
                    </a:p>
                  </a:txBody>
                  <a:tcPr/>
                </a:tc>
                <a:tc hMerge="1">
                  <a:txBody>
                    <a:bodyPr/>
                    <a:lstStyle/>
                    <a:p>
                      <a:endParaRPr lang="en-GB"/>
                    </a:p>
                  </a:txBody>
                  <a:tcPr/>
                </a:tc>
                <a:tc gridSpan="3">
                  <a:txBody>
                    <a:bodyPr/>
                    <a:lstStyle/>
                    <a:p>
                      <a:r>
                        <a:rPr lang="en-GB" dirty="0" smtClean="0"/>
                        <a:t>Temporal Anomalies</a:t>
                      </a:r>
                      <a:endParaRPr lang="en-GB" dirty="0"/>
                    </a:p>
                  </a:txBody>
                  <a:tcPr/>
                </a:tc>
                <a:tc hMerge="1">
                  <a:txBody>
                    <a:bodyPr/>
                    <a:lstStyle/>
                    <a:p>
                      <a:endParaRPr lang="en-GB"/>
                    </a:p>
                  </a:txBody>
                  <a:tcPr/>
                </a:tc>
                <a:tc hMerge="1">
                  <a:txBody>
                    <a:bodyPr/>
                    <a:lstStyle/>
                    <a:p>
                      <a:endParaRPr lang="en-GB"/>
                    </a:p>
                  </a:txBody>
                  <a:tcPr/>
                </a:tc>
                <a:tc gridSpan="3">
                  <a:txBody>
                    <a:bodyPr/>
                    <a:lstStyle/>
                    <a:p>
                      <a:r>
                        <a:rPr lang="en-GB" dirty="0" smtClean="0"/>
                        <a:t>Static Anomalies</a:t>
                      </a:r>
                      <a:endParaRPr lang="en-GB" dirty="0"/>
                    </a:p>
                  </a:txBody>
                  <a:tcPr/>
                </a:tc>
                <a:tc hMerge="1">
                  <a:txBody>
                    <a:bodyPr/>
                    <a:lstStyle/>
                    <a:p>
                      <a:endParaRPr lang="en-GB"/>
                    </a:p>
                  </a:txBody>
                  <a:tcPr/>
                </a:tc>
                <a:tc hMerge="1">
                  <a:txBody>
                    <a:bodyPr/>
                    <a:lstStyle/>
                    <a:p>
                      <a:endParaRPr lang="en-GB"/>
                    </a:p>
                  </a:txBody>
                  <a:tcPr/>
                </a:tc>
              </a:tr>
              <a:tr h="968721">
                <a:tc>
                  <a:txBody>
                    <a:bodyPr/>
                    <a:lstStyle/>
                    <a:p>
                      <a:r>
                        <a:rPr lang="en-GB" dirty="0" smtClean="0"/>
                        <a:t>Category</a:t>
                      </a:r>
                      <a:endParaRPr lang="en-GB" dirty="0"/>
                    </a:p>
                  </a:txBody>
                  <a:tcPr/>
                </a:tc>
                <a:tc>
                  <a:txBody>
                    <a:bodyPr/>
                    <a:lstStyle/>
                    <a:p>
                      <a:r>
                        <a:rPr lang="en-GB" dirty="0" smtClean="0"/>
                        <a:t>Class</a:t>
                      </a:r>
                      <a:endParaRPr lang="en-GB" dirty="0"/>
                    </a:p>
                  </a:txBody>
                  <a:tcPr/>
                </a:tc>
                <a:tc>
                  <a:txBody>
                    <a:bodyPr/>
                    <a:lstStyle/>
                    <a:p>
                      <a:r>
                        <a:rPr lang="en-GB" dirty="0" smtClean="0"/>
                        <a:t>Unusual Action</a:t>
                      </a:r>
                      <a:endParaRPr lang="en-GB" dirty="0"/>
                    </a:p>
                  </a:txBody>
                  <a:tcPr/>
                </a:tc>
                <a:tc>
                  <a:txBody>
                    <a:bodyPr/>
                    <a:lstStyle/>
                    <a:p>
                      <a:r>
                        <a:rPr lang="en-GB" dirty="0" smtClean="0"/>
                        <a:t>Unusual Time</a:t>
                      </a:r>
                      <a:endParaRPr lang="en-GB" dirty="0"/>
                    </a:p>
                  </a:txBody>
                  <a:tcPr/>
                </a:tc>
                <a:tc>
                  <a:txBody>
                    <a:bodyPr/>
                    <a:lstStyle/>
                    <a:p>
                      <a:r>
                        <a:rPr lang="en-GB" dirty="0" smtClean="0"/>
                        <a:t>Unusual Volume</a:t>
                      </a:r>
                      <a:endParaRPr lang="en-GB" dirty="0"/>
                    </a:p>
                  </a:txBody>
                  <a:tcPr/>
                </a:tc>
                <a:tc>
                  <a:txBody>
                    <a:bodyPr/>
                    <a:lstStyle/>
                    <a:p>
                      <a:r>
                        <a:rPr lang="en-GB" dirty="0" smtClean="0"/>
                        <a:t>New Action</a:t>
                      </a:r>
                      <a:endParaRPr lang="en-GB" dirty="0"/>
                    </a:p>
                  </a:txBody>
                  <a:tcPr/>
                </a:tc>
                <a:tc>
                  <a:txBody>
                    <a:bodyPr/>
                    <a:lstStyle/>
                    <a:p>
                      <a:r>
                        <a:rPr lang="en-GB" dirty="0" smtClean="0"/>
                        <a:t>New Server</a:t>
                      </a:r>
                      <a:endParaRPr lang="en-GB" dirty="0"/>
                    </a:p>
                  </a:txBody>
                  <a:tcPr/>
                </a:tc>
                <a:tc>
                  <a:txBody>
                    <a:bodyPr/>
                    <a:lstStyle/>
                    <a:p>
                      <a:r>
                        <a:rPr lang="en-GB" dirty="0" smtClean="0"/>
                        <a:t>New Device</a:t>
                      </a:r>
                      <a:endParaRPr lang="en-GB" dirty="0"/>
                    </a:p>
                  </a:txBody>
                  <a:tcPr/>
                </a:tc>
              </a:tr>
              <a:tr h="678105">
                <a:tc rowSpan="2">
                  <a:txBody>
                    <a:bodyPr/>
                    <a:lstStyle/>
                    <a:p>
                      <a:r>
                        <a:rPr lang="en-GB" dirty="0" smtClean="0"/>
                        <a:t>Regular Access Abuse</a:t>
                      </a:r>
                      <a:endParaRPr lang="en-GB" dirty="0"/>
                    </a:p>
                  </a:txBody>
                  <a:tcPr/>
                </a:tc>
                <a:tc>
                  <a:txBody>
                    <a:bodyPr/>
                    <a:lstStyle/>
                    <a:p>
                      <a:r>
                        <a:rPr lang="en-GB" dirty="0" smtClean="0"/>
                        <a:t>Unauthorised access</a:t>
                      </a:r>
                      <a:endParaRPr lang="en-GB" dirty="0"/>
                    </a:p>
                  </a:txBody>
                  <a:tcPr/>
                </a:tc>
                <a:tc>
                  <a:txBody>
                    <a:bodyPr/>
                    <a:lstStyle/>
                    <a:p>
                      <a:r>
                        <a:rPr lang="en-GB" dirty="0" smtClean="0"/>
                        <a:t>High</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tc>
                  <a:txBody>
                    <a:bodyPr/>
                    <a:lstStyle/>
                    <a:p>
                      <a:r>
                        <a:rPr lang="en-GB" dirty="0" smtClean="0"/>
                        <a:t>High</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tr>
              <a:tr h="678105">
                <a:tc vMerge="1">
                  <a:txBody>
                    <a:bodyPr/>
                    <a:lstStyle/>
                    <a:p>
                      <a:endParaRPr lang="en-GB"/>
                    </a:p>
                  </a:txBody>
                  <a:tcPr/>
                </a:tc>
                <a:tc>
                  <a:txBody>
                    <a:bodyPr/>
                    <a:lstStyle/>
                    <a:p>
                      <a:r>
                        <a:rPr lang="en-GB" dirty="0" smtClean="0"/>
                        <a:t>Account sharing</a:t>
                      </a:r>
                      <a:endParaRPr lang="en-GB" dirty="0"/>
                    </a:p>
                  </a:txBody>
                  <a:tcPr/>
                </a:tc>
                <a:tc>
                  <a:txBody>
                    <a:bodyPr/>
                    <a:lstStyle/>
                    <a:p>
                      <a:r>
                        <a:rPr lang="en-GB" dirty="0" smtClean="0"/>
                        <a:t>Low</a:t>
                      </a:r>
                      <a:endParaRPr lang="en-GB" dirty="0"/>
                    </a:p>
                  </a:txBody>
                  <a:tcPr/>
                </a:tc>
                <a:tc>
                  <a:txBody>
                    <a:bodyPr/>
                    <a:lstStyle/>
                    <a:p>
                      <a:r>
                        <a:rPr lang="en-GB" dirty="0" smtClean="0"/>
                        <a:t>Medium</a:t>
                      </a:r>
                      <a:endParaRPr lang="en-GB" dirty="0"/>
                    </a:p>
                  </a:txBody>
                  <a:tcPr/>
                </a:tc>
                <a:tc>
                  <a:txBody>
                    <a:bodyPr/>
                    <a:lstStyle/>
                    <a:p>
                      <a:r>
                        <a:rPr lang="en-GB" dirty="0" smtClean="0"/>
                        <a:t>High</a:t>
                      </a:r>
                      <a:endParaRPr lang="en-GB" dirty="0"/>
                    </a:p>
                  </a:txBody>
                  <a:tcPr/>
                </a:tc>
                <a:tc>
                  <a:txBody>
                    <a:bodyPr/>
                    <a:lstStyle/>
                    <a:p>
                      <a:r>
                        <a:rPr lang="en-GB" dirty="0" smtClean="0"/>
                        <a:t>Low</a:t>
                      </a:r>
                      <a:endParaRPr lang="en-GB" dirty="0"/>
                    </a:p>
                  </a:txBody>
                  <a:tcPr/>
                </a:tc>
                <a:tc>
                  <a:txBody>
                    <a:bodyPr/>
                    <a:lstStyle/>
                    <a:p>
                      <a:r>
                        <a:rPr lang="en-GB" dirty="0" smtClean="0"/>
                        <a:t>Medium</a:t>
                      </a:r>
                      <a:endParaRPr lang="en-GB" dirty="0"/>
                    </a:p>
                  </a:txBody>
                  <a:tcPr/>
                </a:tc>
                <a:tc>
                  <a:txBody>
                    <a:bodyPr/>
                    <a:lstStyle/>
                    <a:p>
                      <a:r>
                        <a:rPr lang="en-GB" dirty="0" smtClean="0"/>
                        <a:t>High</a:t>
                      </a:r>
                      <a:endParaRPr lang="en-GB" dirty="0"/>
                    </a:p>
                  </a:txBody>
                  <a:tcPr/>
                </a:tc>
              </a:tr>
              <a:tr h="226035">
                <a:tc rowSpan="3">
                  <a:txBody>
                    <a:bodyPr/>
                    <a:lstStyle/>
                    <a:p>
                      <a:r>
                        <a:rPr lang="en-GB" dirty="0" smtClean="0"/>
                        <a:t>Account Compromise</a:t>
                      </a:r>
                      <a:endParaRPr lang="en-GB" dirty="0"/>
                    </a:p>
                  </a:txBody>
                  <a:tcPr/>
                </a:tc>
                <a:tc>
                  <a:txBody>
                    <a:bodyPr/>
                    <a:lstStyle/>
                    <a:p>
                      <a:r>
                        <a:rPr lang="en-GB" dirty="0" smtClean="0"/>
                        <a:t>Password Attack</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tc>
                  <a:txBody>
                    <a:bodyPr/>
                    <a:lstStyle/>
                    <a:p>
                      <a:r>
                        <a:rPr lang="en-GB" dirty="0" smtClean="0"/>
                        <a:t>High</a:t>
                      </a:r>
                      <a:endParaRPr lang="en-GB" dirty="0"/>
                    </a:p>
                  </a:txBody>
                  <a:tcPr/>
                </a:tc>
                <a:tc>
                  <a:txBody>
                    <a:bodyPr/>
                    <a:lstStyle/>
                    <a:p>
                      <a:r>
                        <a:rPr lang="en-GB" dirty="0" smtClean="0"/>
                        <a:t>Low</a:t>
                      </a:r>
                      <a:endParaRPr lang="en-GB" dirty="0"/>
                    </a:p>
                  </a:txBody>
                  <a:tcPr/>
                </a:tc>
                <a:tc>
                  <a:txBody>
                    <a:bodyPr/>
                    <a:lstStyle/>
                    <a:p>
                      <a:r>
                        <a:rPr lang="en-GB" dirty="0" smtClean="0"/>
                        <a:t>High</a:t>
                      </a:r>
                      <a:endParaRPr lang="en-GB" dirty="0"/>
                    </a:p>
                  </a:txBody>
                  <a:tcPr/>
                </a:tc>
                <a:tc>
                  <a:txBody>
                    <a:bodyPr/>
                    <a:lstStyle/>
                    <a:p>
                      <a:r>
                        <a:rPr lang="en-GB" dirty="0" smtClean="0"/>
                        <a:t>High</a:t>
                      </a:r>
                      <a:endParaRPr lang="en-GB" dirty="0"/>
                    </a:p>
                  </a:txBody>
                  <a:tcPr/>
                </a:tc>
              </a:tr>
              <a:tr h="226035">
                <a:tc vMerge="1">
                  <a:txBody>
                    <a:bodyPr/>
                    <a:lstStyle/>
                    <a:p>
                      <a:endParaRPr lang="en-GB"/>
                    </a:p>
                  </a:txBody>
                  <a:tcPr/>
                </a:tc>
                <a:tc>
                  <a:txBody>
                    <a:bodyPr/>
                    <a:lstStyle/>
                    <a:p>
                      <a:r>
                        <a:rPr lang="en-GB" dirty="0" smtClean="0"/>
                        <a:t>Privilege Escalation</a:t>
                      </a:r>
                      <a:endParaRPr lang="en-GB" dirty="0"/>
                    </a:p>
                  </a:txBody>
                  <a:tcPr/>
                </a:tc>
                <a:tc>
                  <a:txBody>
                    <a:bodyPr/>
                    <a:lstStyle/>
                    <a:p>
                      <a:r>
                        <a:rPr lang="en-GB" dirty="0" smtClean="0"/>
                        <a:t>High</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tc>
                  <a:txBody>
                    <a:bodyPr/>
                    <a:lstStyle/>
                    <a:p>
                      <a:r>
                        <a:rPr lang="en-GB" dirty="0" smtClean="0"/>
                        <a:t>High</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tr>
              <a:tr h="226035">
                <a:tc vMerge="1">
                  <a:txBody>
                    <a:bodyPr/>
                    <a:lstStyle/>
                    <a:p>
                      <a:endParaRPr lang="en-GB"/>
                    </a:p>
                  </a:txBody>
                  <a:tcPr/>
                </a:tc>
                <a:tc>
                  <a:txBody>
                    <a:bodyPr/>
                    <a:lstStyle/>
                    <a:p>
                      <a:r>
                        <a:rPr lang="en-GB" dirty="0" smtClean="0"/>
                        <a:t>Access Enumeration</a:t>
                      </a:r>
                      <a:endParaRPr lang="en-GB" dirty="0"/>
                    </a:p>
                  </a:txBody>
                  <a:tcPr/>
                </a:tc>
                <a:tc>
                  <a:txBody>
                    <a:bodyPr/>
                    <a:lstStyle/>
                    <a:p>
                      <a:r>
                        <a:rPr lang="en-GB" dirty="0" smtClean="0"/>
                        <a:t>High</a:t>
                      </a:r>
                      <a:endParaRPr lang="en-GB" dirty="0"/>
                    </a:p>
                  </a:txBody>
                  <a:tcPr/>
                </a:tc>
                <a:tc>
                  <a:txBody>
                    <a:bodyPr/>
                    <a:lstStyle/>
                    <a:p>
                      <a:r>
                        <a:rPr lang="en-GB" dirty="0" smtClean="0"/>
                        <a:t>Low </a:t>
                      </a:r>
                      <a:endParaRPr lang="en-GB" dirty="0"/>
                    </a:p>
                  </a:txBody>
                  <a:tcPr/>
                </a:tc>
                <a:tc>
                  <a:txBody>
                    <a:bodyPr/>
                    <a:lstStyle/>
                    <a:p>
                      <a:r>
                        <a:rPr lang="en-GB" dirty="0" smtClean="0"/>
                        <a:t>Medium</a:t>
                      </a:r>
                      <a:endParaRPr lang="en-GB" dirty="0"/>
                    </a:p>
                  </a:txBody>
                  <a:tcPr/>
                </a:tc>
                <a:tc>
                  <a:txBody>
                    <a:bodyPr/>
                    <a:lstStyle/>
                    <a:p>
                      <a:r>
                        <a:rPr lang="en-GB" dirty="0" smtClean="0"/>
                        <a:t>High</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tr>
              <a:tr h="226035">
                <a:tc>
                  <a:txBody>
                    <a:bodyPr/>
                    <a:lstStyle/>
                    <a:p>
                      <a:r>
                        <a:rPr lang="en-GB" dirty="0" smtClean="0"/>
                        <a:t>Data Exfiltration</a:t>
                      </a:r>
                      <a:endParaRPr lang="en-GB" dirty="0"/>
                    </a:p>
                  </a:txBody>
                  <a:tcPr/>
                </a:tc>
                <a:tc>
                  <a:txBody>
                    <a:bodyPr/>
                    <a:lstStyle/>
                    <a:p>
                      <a:r>
                        <a:rPr lang="en-GB" dirty="0" smtClean="0"/>
                        <a:t>Data</a:t>
                      </a:r>
                      <a:r>
                        <a:rPr lang="en-GB" baseline="0" dirty="0" smtClean="0"/>
                        <a:t> Transfer</a:t>
                      </a:r>
                      <a:endParaRPr lang="en-GB" dirty="0"/>
                    </a:p>
                  </a:txBody>
                  <a:tcPr/>
                </a:tc>
                <a:tc>
                  <a:txBody>
                    <a:bodyPr/>
                    <a:lstStyle/>
                    <a:p>
                      <a:r>
                        <a:rPr lang="en-GB" dirty="0" smtClean="0"/>
                        <a:t>Low</a:t>
                      </a:r>
                      <a:endParaRPr lang="en-GB" dirty="0"/>
                    </a:p>
                  </a:txBody>
                  <a:tcPr/>
                </a:tc>
                <a:tc>
                  <a:txBody>
                    <a:bodyPr/>
                    <a:lstStyle/>
                    <a:p>
                      <a:r>
                        <a:rPr lang="en-GB" dirty="0" smtClean="0"/>
                        <a:t>Medium</a:t>
                      </a:r>
                      <a:endParaRPr lang="en-GB" dirty="0"/>
                    </a:p>
                  </a:txBody>
                  <a:tcPr/>
                </a:tc>
                <a:tc>
                  <a:txBody>
                    <a:bodyPr/>
                    <a:lstStyle/>
                    <a:p>
                      <a:r>
                        <a:rPr lang="en-GB" dirty="0" smtClean="0"/>
                        <a:t>High</a:t>
                      </a:r>
                      <a:endParaRPr lang="en-GB" dirty="0"/>
                    </a:p>
                  </a:txBody>
                  <a:tcPr/>
                </a:tc>
                <a:tc>
                  <a:txBody>
                    <a:bodyPr/>
                    <a:lstStyle/>
                    <a:p>
                      <a:r>
                        <a:rPr lang="en-GB" dirty="0" smtClean="0"/>
                        <a:t>Low</a:t>
                      </a:r>
                      <a:endParaRPr lang="en-GB" dirty="0"/>
                    </a:p>
                  </a:txBody>
                  <a:tcPr/>
                </a:tc>
                <a:tc>
                  <a:txBody>
                    <a:bodyPr/>
                    <a:lstStyle/>
                    <a:p>
                      <a:r>
                        <a:rPr lang="en-GB" dirty="0" smtClean="0"/>
                        <a:t>Medium</a:t>
                      </a:r>
                      <a:endParaRPr lang="en-GB" dirty="0"/>
                    </a:p>
                  </a:txBody>
                  <a:tcPr/>
                </a:tc>
                <a:tc>
                  <a:txBody>
                    <a:bodyPr/>
                    <a:lstStyle/>
                    <a:p>
                      <a:r>
                        <a:rPr lang="en-GB" dirty="0" smtClean="0"/>
                        <a:t>High</a:t>
                      </a:r>
                      <a:endParaRPr lang="en-GB" dirty="0"/>
                    </a:p>
                  </a:txBody>
                  <a:tcPr/>
                </a:tc>
              </a:tr>
            </a:tbl>
          </a:graphicData>
        </a:graphic>
      </p:graphicFrame>
      <p:sp>
        <p:nvSpPr>
          <p:cNvPr id="3" name="Title 2"/>
          <p:cNvSpPr>
            <a:spLocks noGrp="1"/>
          </p:cNvSpPr>
          <p:nvPr>
            <p:ph type="title"/>
          </p:nvPr>
        </p:nvSpPr>
        <p:spPr/>
        <p:txBody>
          <a:bodyPr/>
          <a:lstStyle/>
          <a:p>
            <a:r>
              <a:rPr lang="en-US" dirty="0" smtClean="0">
                <a:solidFill>
                  <a:prstClr val="white"/>
                </a:solidFill>
                <a:latin typeface="Candara" panose="020E0502030303020204" pitchFamily="34" charset="0"/>
              </a:rPr>
              <a:t>Anomalies vs. Threats, the matrix</a:t>
            </a:r>
            <a:endParaRPr lang="en-US" dirty="0">
              <a:latin typeface="Candara" panose="020E0502030303020204" pitchFamily="34" charset="0"/>
            </a:endParaRPr>
          </a:p>
        </p:txBody>
      </p:sp>
    </p:spTree>
    <p:extLst>
      <p:ext uri="{BB962C8B-B14F-4D97-AF65-F5344CB8AC3E}">
        <p14:creationId xmlns:p14="http://schemas.microsoft.com/office/powerpoint/2010/main" val="881952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Security analytics/data science is import to machine learning</a:t>
            </a:r>
          </a:p>
          <a:p>
            <a:pPr>
              <a:buFont typeface="Wingdings" panose="05000000000000000000" pitchFamily="2" charset="2"/>
              <a:buChar char="§"/>
            </a:pPr>
            <a:r>
              <a:rPr lang="en-US" sz="2900" dirty="0" smtClean="0">
                <a:latin typeface="Candara" panose="020E0502030303020204" pitchFamily="34" charset="0"/>
              </a:rPr>
              <a:t>ML implementations/models should help analysts and not replace them</a:t>
            </a:r>
          </a:p>
          <a:p>
            <a:pPr>
              <a:buFont typeface="Wingdings" panose="05000000000000000000" pitchFamily="2" charset="2"/>
              <a:buChar char="§"/>
            </a:pPr>
            <a:r>
              <a:rPr lang="en-US" sz="2900" dirty="0" smtClean="0">
                <a:latin typeface="Candara" panose="020E0502030303020204" pitchFamily="34" charset="0"/>
              </a:rPr>
              <a:t>Adjust tolerance and accuracy to false positives for your environment</a:t>
            </a:r>
          </a:p>
          <a:p>
            <a:pPr>
              <a:buFont typeface="Wingdings" panose="05000000000000000000" pitchFamily="2" charset="2"/>
              <a:buChar char="§"/>
            </a:pPr>
            <a:r>
              <a:rPr lang="en-US" sz="2900" dirty="0" smtClean="0">
                <a:latin typeface="Candara" panose="020E0502030303020204" pitchFamily="34" charset="0"/>
              </a:rPr>
              <a:t>ML and AI are not silver bullets</a:t>
            </a:r>
          </a:p>
          <a:p>
            <a:pPr>
              <a:buFont typeface="Wingdings" panose="05000000000000000000" pitchFamily="2" charset="2"/>
              <a:buChar char="§"/>
            </a:pPr>
            <a:r>
              <a:rPr lang="en-US" sz="2900" dirty="0" smtClean="0">
                <a:latin typeface="Candara" panose="020E0502030303020204" pitchFamily="34" charset="0"/>
              </a:rPr>
              <a:t>With growing amount of data and less expert analysts, its becoming the viable solution</a:t>
            </a:r>
            <a:endParaRPr lang="en-US" sz="2900" dirty="0">
              <a:latin typeface="Candara" panose="020E0502030303020204" pitchFamily="34" charset="0"/>
            </a:endParaRPr>
          </a:p>
        </p:txBody>
      </p:sp>
      <p:sp>
        <p:nvSpPr>
          <p:cNvPr id="3" name="Title 2"/>
          <p:cNvSpPr>
            <a:spLocks noGrp="1"/>
          </p:cNvSpPr>
          <p:nvPr>
            <p:ph type="title"/>
          </p:nvPr>
        </p:nvSpPr>
        <p:spPr/>
        <p:txBody>
          <a:bodyPr/>
          <a:lstStyle/>
          <a:p>
            <a:r>
              <a:rPr lang="en-US" dirty="0">
                <a:latin typeface="Candara" panose="020E0502030303020204" pitchFamily="34" charset="0"/>
              </a:rPr>
              <a:t>Summary and Conclusion</a:t>
            </a:r>
          </a:p>
        </p:txBody>
      </p:sp>
    </p:spTree>
    <p:extLst>
      <p:ext uri="{BB962C8B-B14F-4D97-AF65-F5344CB8AC3E}">
        <p14:creationId xmlns:p14="http://schemas.microsoft.com/office/powerpoint/2010/main" val="2909678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229600" cy="4419600"/>
          </a:xfrm>
        </p:spPr>
        <p:txBody>
          <a:bodyPr>
            <a:noAutofit/>
          </a:bodyPr>
          <a:lstStyle/>
          <a:p>
            <a:pPr>
              <a:buFont typeface="Wingdings" panose="05000000000000000000" pitchFamily="2" charset="2"/>
              <a:buChar char="§"/>
            </a:pPr>
            <a:r>
              <a:rPr lang="en-US" dirty="0" smtClean="0">
                <a:latin typeface="Candara" panose="020E0502030303020204" pitchFamily="34" charset="0"/>
              </a:rPr>
              <a:t>Security as a Service</a:t>
            </a:r>
          </a:p>
          <a:p>
            <a:pPr>
              <a:buFontTx/>
              <a:buChar char="-"/>
            </a:pPr>
            <a:r>
              <a:rPr lang="en-US" sz="2000" dirty="0" smtClean="0">
                <a:latin typeface="Candara" panose="020E0502030303020204" pitchFamily="34" charset="0"/>
              </a:rPr>
              <a:t>Penetration Testing</a:t>
            </a:r>
          </a:p>
          <a:p>
            <a:pPr>
              <a:buFontTx/>
              <a:buChar char="-"/>
            </a:pPr>
            <a:r>
              <a:rPr lang="en-US" sz="2000" dirty="0" smtClean="0">
                <a:latin typeface="Candara" panose="020E0502030303020204" pitchFamily="34" charset="0"/>
              </a:rPr>
              <a:t>Vulnerability Assessments</a:t>
            </a:r>
          </a:p>
          <a:p>
            <a:pPr>
              <a:buFontTx/>
              <a:buChar char="-"/>
            </a:pPr>
            <a:r>
              <a:rPr lang="en-US" sz="2000" dirty="0" smtClean="0">
                <a:latin typeface="Candara" panose="020E0502030303020204" pitchFamily="34" charset="0"/>
              </a:rPr>
              <a:t>Security Training</a:t>
            </a:r>
          </a:p>
          <a:p>
            <a:pPr>
              <a:buFontTx/>
              <a:buChar char="-"/>
            </a:pPr>
            <a:r>
              <a:rPr lang="en-US" sz="2000" dirty="0" smtClean="0">
                <a:latin typeface="Candara" panose="020E0502030303020204" pitchFamily="34" charset="0"/>
              </a:rPr>
              <a:t>Security analytics</a:t>
            </a:r>
          </a:p>
          <a:p>
            <a:pPr>
              <a:buFont typeface="Wingdings" panose="05000000000000000000" pitchFamily="2" charset="2"/>
              <a:buChar char="§"/>
            </a:pPr>
            <a:r>
              <a:rPr lang="en-US" dirty="0" smtClean="0">
                <a:latin typeface="Candara" panose="020E0502030303020204" pitchFamily="34" charset="0"/>
              </a:rPr>
              <a:t>Tailor-Made security solutions for all industries </a:t>
            </a:r>
          </a:p>
          <a:p>
            <a:pPr>
              <a:buFont typeface="Wingdings" panose="05000000000000000000" pitchFamily="2" charset="2"/>
              <a:buChar char="§"/>
            </a:pPr>
            <a:r>
              <a:rPr lang="en-US" dirty="0" smtClean="0">
                <a:latin typeface="Candara" panose="020E0502030303020204" pitchFamily="34" charset="0"/>
              </a:rPr>
              <a:t>Forensics and Incident Response</a:t>
            </a:r>
          </a:p>
          <a:p>
            <a:pPr>
              <a:buFont typeface="Wingdings" panose="05000000000000000000" pitchFamily="2" charset="2"/>
              <a:buChar char="§"/>
            </a:pPr>
            <a:r>
              <a:rPr lang="en-US" dirty="0" smtClean="0">
                <a:latin typeface="Candara" panose="020E0502030303020204" pitchFamily="34" charset="0"/>
              </a:rPr>
              <a:t>Research and </a:t>
            </a:r>
            <a:r>
              <a:rPr lang="en-US" smtClean="0">
                <a:latin typeface="Candara" panose="020E0502030303020204" pitchFamily="34" charset="0"/>
              </a:rPr>
              <a:t>Development for </a:t>
            </a:r>
            <a:r>
              <a:rPr lang="en-US" dirty="0" smtClean="0">
                <a:latin typeface="Candara" panose="020E0502030303020204" pitchFamily="34" charset="0"/>
              </a:rPr>
              <a:t>Cyber Security Innovation</a:t>
            </a:r>
            <a:endParaRPr lang="en-US" dirty="0">
              <a:latin typeface="Candara" panose="020E0502030303020204" pitchFamily="34" charset="0"/>
            </a:endParaRPr>
          </a:p>
        </p:txBody>
      </p:sp>
      <p:sp>
        <p:nvSpPr>
          <p:cNvPr id="3" name="Title 2"/>
          <p:cNvSpPr>
            <a:spLocks noGrp="1"/>
          </p:cNvSpPr>
          <p:nvPr>
            <p:ph type="title"/>
          </p:nvPr>
        </p:nvSpPr>
        <p:spPr/>
        <p:txBody>
          <a:bodyPr/>
          <a:lstStyle/>
          <a:p>
            <a:r>
              <a:rPr lang="en-US" dirty="0" smtClean="0">
                <a:latin typeface="Candara" panose="020E0502030303020204" pitchFamily="34" charset="0"/>
              </a:rPr>
              <a:t>Talk and work with us</a:t>
            </a:r>
            <a:endParaRPr lang="en-US" dirty="0">
              <a:latin typeface="Candara" panose="020E0502030303020204" pitchFamily="34" charset="0"/>
            </a:endParaRPr>
          </a:p>
        </p:txBody>
      </p:sp>
    </p:spTree>
    <p:extLst>
      <p:ext uri="{BB962C8B-B14F-4D97-AF65-F5344CB8AC3E}">
        <p14:creationId xmlns:p14="http://schemas.microsoft.com/office/powerpoint/2010/main" val="2755040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720270" y="2836382"/>
            <a:ext cx="6553200" cy="819264"/>
          </a:xfrm>
        </p:spPr>
        <p:txBody>
          <a:bodyPr/>
          <a:lstStyle/>
          <a:p>
            <a:pPr eaLnBrk="1" hangingPunct="1"/>
            <a:r>
              <a:rPr lang="en-GB" dirty="0" smtClean="0">
                <a:solidFill>
                  <a:schemeClr val="bg1"/>
                </a:solidFill>
                <a:latin typeface="Candara" panose="020E0502030303020204" pitchFamily="34" charset="0"/>
              </a:rPr>
              <a:t>Machine Learning and Artificial Intelligence</a:t>
            </a:r>
            <a:endParaRPr lang="en-ZA" dirty="0">
              <a:solidFill>
                <a:schemeClr val="bg1"/>
              </a:solidFill>
              <a:latin typeface="Candara" panose="020E0502030303020204" pitchFamily="34" charset="0"/>
            </a:endParaRPr>
          </a:p>
        </p:txBody>
      </p:sp>
      <p:sp>
        <p:nvSpPr>
          <p:cNvPr id="6147" name="Rectangle 8"/>
          <p:cNvSpPr>
            <a:spLocks noGrp="1" noChangeArrowheads="1"/>
          </p:cNvSpPr>
          <p:nvPr>
            <p:ph type="subTitle" idx="1"/>
          </p:nvPr>
        </p:nvSpPr>
        <p:spPr>
          <a:xfrm>
            <a:off x="668565" y="4038600"/>
            <a:ext cx="6705600" cy="792376"/>
          </a:xfrm>
        </p:spPr>
        <p:txBody>
          <a:bodyPr/>
          <a:lstStyle/>
          <a:p>
            <a:pPr eaLnBrk="1" hangingPunct="1">
              <a:spcBef>
                <a:spcPts val="0"/>
              </a:spcBef>
            </a:pPr>
            <a:r>
              <a:rPr lang="en-GB" sz="2400" i="1" dirty="0" smtClean="0">
                <a:latin typeface="Candara" panose="020E0502030303020204" pitchFamily="34" charset="0"/>
              </a:rPr>
              <a:t>A cybersecurity perspective</a:t>
            </a:r>
          </a:p>
        </p:txBody>
      </p:sp>
      <p:cxnSp>
        <p:nvCxnSpPr>
          <p:cNvPr id="12" name="Straight Connector 11"/>
          <p:cNvCxnSpPr/>
          <p:nvPr/>
        </p:nvCxnSpPr>
        <p:spPr>
          <a:xfrm>
            <a:off x="852108" y="4038600"/>
            <a:ext cx="63663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6"/>
          <p:cNvSpPr>
            <a:spLocks noChangeArrowheads="1"/>
          </p:cNvSpPr>
          <p:nvPr/>
        </p:nvSpPr>
        <p:spPr bwMode="gray">
          <a:xfrm>
            <a:off x="6400800" y="6276975"/>
            <a:ext cx="2667000" cy="276225"/>
          </a:xfrm>
          <a:prstGeom prst="rect">
            <a:avLst/>
          </a:prstGeom>
          <a:noFill/>
          <a:ln>
            <a:noFill/>
          </a:ln>
          <a:extLst/>
        </p:spPr>
        <p:txBody>
          <a:bodyPr>
            <a:spAutoFit/>
          </a:bodyPr>
          <a:lstStyle/>
          <a:p>
            <a:pPr algn="ctr" eaLnBrk="0" fontAlgn="auto" hangingPunct="0">
              <a:spcBef>
                <a:spcPts val="0"/>
              </a:spcBef>
              <a:spcAft>
                <a:spcPts val="0"/>
              </a:spcAft>
              <a:defRPr/>
            </a:pPr>
            <a:r>
              <a:rPr lang="en-US" sz="1200" b="1" dirty="0" smtClean="0">
                <a:solidFill>
                  <a:schemeClr val="bg1">
                    <a:lumMod val="50000"/>
                  </a:schemeClr>
                </a:solidFill>
                <a:latin typeface="Candara" panose="020E0502030303020204" pitchFamily="34" charset="0"/>
                <a:cs typeface="+mn-cs"/>
              </a:rPr>
              <a:t>Forensics</a:t>
            </a:r>
            <a:r>
              <a:rPr lang="en-US" sz="1200" dirty="0" smtClean="0">
                <a:solidFill>
                  <a:schemeClr val="bg1">
                    <a:lumMod val="50000"/>
                  </a:schemeClr>
                </a:solidFill>
                <a:latin typeface="Candara" panose="020E0502030303020204" pitchFamily="34" charset="0"/>
                <a:cs typeface="+mn-cs"/>
              </a:rPr>
              <a:t>. </a:t>
            </a:r>
            <a:r>
              <a:rPr lang="en-US" sz="1200" dirty="0">
                <a:solidFill>
                  <a:schemeClr val="bg1">
                    <a:lumMod val="50000"/>
                  </a:schemeClr>
                </a:solidFill>
                <a:latin typeface="Candara" panose="020E0502030303020204" pitchFamily="34" charset="0"/>
                <a:cs typeface="+mn-cs"/>
              </a:rPr>
              <a:t>Advisory. </a:t>
            </a:r>
            <a:r>
              <a:rPr lang="en-US" sz="1200" dirty="0" smtClean="0">
                <a:solidFill>
                  <a:schemeClr val="bg1">
                    <a:lumMod val="50000"/>
                  </a:schemeClr>
                </a:solidFill>
                <a:latin typeface="Candara" panose="020E0502030303020204" pitchFamily="34" charset="0"/>
                <a:cs typeface="+mn-cs"/>
              </a:rPr>
              <a:t>Security</a:t>
            </a:r>
            <a:endParaRPr lang="en-US" sz="1200" dirty="0">
              <a:solidFill>
                <a:schemeClr val="bg1">
                  <a:lumMod val="50000"/>
                </a:schemeClr>
              </a:solidFill>
              <a:latin typeface="Candara" panose="020E0502030303020204" pitchFamily="34" charset="0"/>
              <a:cs typeface="+mn-cs"/>
            </a:endParaRPr>
          </a:p>
        </p:txBody>
      </p:sp>
      <p:sp>
        <p:nvSpPr>
          <p:cNvPr id="6152" name="Rectangle 6"/>
          <p:cNvSpPr>
            <a:spLocks noChangeArrowheads="1"/>
          </p:cNvSpPr>
          <p:nvPr/>
        </p:nvSpPr>
        <p:spPr bwMode="gray">
          <a:xfrm>
            <a:off x="139700" y="6276201"/>
            <a:ext cx="4813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b="1" dirty="0" smtClean="0">
                <a:solidFill>
                  <a:srgbClr val="C00000"/>
                </a:solidFill>
                <a:latin typeface="Candara" panose="020E0502030303020204" pitchFamily="34" charset="0"/>
                <a:hlinkClick r:id="rId2"/>
              </a:rPr>
              <a:t>www.forensicsinstitute.org</a:t>
            </a:r>
            <a:r>
              <a:rPr lang="en-US" sz="1200" b="1" dirty="0" smtClean="0">
                <a:solidFill>
                  <a:srgbClr val="C00000"/>
                </a:solidFill>
                <a:latin typeface="Candara" panose="020E0502030303020204" pitchFamily="34" charset="0"/>
              </a:rPr>
              <a:t> </a:t>
            </a:r>
            <a:endParaRPr lang="en-US" sz="1200" dirty="0">
              <a:solidFill>
                <a:srgbClr val="C00000"/>
              </a:solidFill>
              <a:latin typeface="Candara" panose="020E0502030303020204" pitchFamily="34" charset="0"/>
            </a:endParaRPr>
          </a:p>
        </p:txBody>
      </p:sp>
      <p:sp>
        <p:nvSpPr>
          <p:cNvPr id="3" name="TextBox 2"/>
          <p:cNvSpPr txBox="1"/>
          <p:nvPr/>
        </p:nvSpPr>
        <p:spPr>
          <a:xfrm>
            <a:off x="357980" y="8965"/>
            <a:ext cx="8328819" cy="1754326"/>
          </a:xfrm>
          <a:prstGeom prst="rect">
            <a:avLst/>
          </a:prstGeom>
          <a:noFill/>
        </p:spPr>
        <p:txBody>
          <a:bodyPr wrap="square" rtlCol="0">
            <a:spAutoFit/>
          </a:bodyPr>
          <a:lstStyle/>
          <a:p>
            <a:r>
              <a:rPr lang="en-US" sz="3600" i="1" spc="-150" dirty="0" smtClean="0">
                <a:latin typeface="Candara" panose="020E0502030303020204" pitchFamily="34" charset="0"/>
                <a:ea typeface="Verdana" panose="020B0604030504040204" pitchFamily="34" charset="0"/>
                <a:cs typeface="Verdana" panose="020B0604030504040204" pitchFamily="34" charset="0"/>
              </a:rPr>
              <a:t>2</a:t>
            </a:r>
            <a:r>
              <a:rPr lang="en-US" sz="3600" i="1" spc="-150" baseline="30000" dirty="0" smtClean="0">
                <a:latin typeface="Candara" panose="020E0502030303020204" pitchFamily="34" charset="0"/>
                <a:ea typeface="Verdana" panose="020B0604030504040204" pitchFamily="34" charset="0"/>
                <a:cs typeface="Verdana" panose="020B0604030504040204" pitchFamily="34" charset="0"/>
              </a:rPr>
              <a:t>nd</a:t>
            </a:r>
            <a:r>
              <a:rPr lang="en-US" sz="3600" i="1" spc="-150" dirty="0" smtClean="0">
                <a:latin typeface="Candara" panose="020E0502030303020204" pitchFamily="34" charset="0"/>
                <a:ea typeface="Verdana" panose="020B0604030504040204" pitchFamily="34" charset="0"/>
                <a:cs typeface="Verdana" panose="020B0604030504040204" pitchFamily="34" charset="0"/>
              </a:rPr>
              <a:t> Annual</a:t>
            </a:r>
          </a:p>
          <a:p>
            <a:r>
              <a:rPr lang="en-US" sz="3600" b="1" i="1" spc="-150" dirty="0" smtClean="0">
                <a:latin typeface="Candara" panose="020E0502030303020204" pitchFamily="34" charset="0"/>
                <a:ea typeface="Verdana" panose="020B0604030504040204" pitchFamily="34" charset="0"/>
                <a:cs typeface="Verdana" panose="020B0604030504040204" pitchFamily="34" charset="0"/>
              </a:rPr>
              <a:t>Cyber Security &amp; Risk Management </a:t>
            </a:r>
          </a:p>
          <a:p>
            <a:r>
              <a:rPr lang="en-US" sz="3600" i="1" spc="-150" dirty="0" smtClean="0">
                <a:latin typeface="Candara" panose="020E0502030303020204" pitchFamily="34" charset="0"/>
                <a:ea typeface="Verdana" panose="020B0604030504040204" pitchFamily="34" charset="0"/>
                <a:cs typeface="Verdana" panose="020B0604030504040204" pitchFamily="34" charset="0"/>
              </a:rPr>
              <a:t>Conference</a:t>
            </a:r>
            <a:endParaRPr lang="en-US" sz="3600" i="1" spc="-150" dirty="0">
              <a:latin typeface="Candara" panose="020E050203030302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510988" y="1835148"/>
            <a:ext cx="6446837" cy="400110"/>
          </a:xfrm>
          <a:prstGeom prst="rect">
            <a:avLst/>
          </a:prstGeom>
          <a:noFill/>
        </p:spPr>
        <p:txBody>
          <a:bodyPr wrap="square" rtlCol="0">
            <a:spAutoFit/>
          </a:bodyPr>
          <a:lstStyle/>
          <a:p>
            <a:r>
              <a:rPr lang="en-US" sz="2000" i="1"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Imperial Royale Hotel  Kampala 17</a:t>
            </a:r>
            <a:r>
              <a:rPr lang="en-US" sz="2000" i="1" baseline="30000"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th</a:t>
            </a:r>
            <a:r>
              <a:rPr lang="en-US" sz="2000" i="1" dirty="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 </a:t>
            </a:r>
            <a:r>
              <a:rPr lang="en-US" sz="2000" i="1"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- 19</a:t>
            </a:r>
            <a:r>
              <a:rPr lang="en-US" sz="2000" i="1" baseline="30000"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h</a:t>
            </a:r>
            <a:r>
              <a:rPr lang="en-US" sz="2000" i="1"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 Oct’18</a:t>
            </a:r>
            <a:endParaRPr lang="en-US" sz="2000" i="1" dirty="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67849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4800" y="4048780"/>
            <a:ext cx="3429000" cy="523220"/>
          </a:xfrm>
          <a:prstGeom prst="rect">
            <a:avLst/>
          </a:prstGeom>
          <a:noFill/>
        </p:spPr>
        <p:txBody>
          <a:bodyPr wrap="square" rtlCol="0">
            <a:spAutoFit/>
          </a:bodyPr>
          <a:lstStyle/>
          <a:p>
            <a:r>
              <a:rPr lang="en-US" sz="2800" dirty="0">
                <a:latin typeface="Candara" panose="020E0502030303020204" pitchFamily="34" charset="0"/>
                <a:ea typeface="Verdana" pitchFamily="34" charset="0"/>
                <a:cs typeface="Verdana" pitchFamily="34" charset="0"/>
              </a:rPr>
              <a:t>Thank you!</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4481"/>
            <a:ext cx="3124200" cy="24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latin typeface="Candara" panose="020E0502030303020204" pitchFamily="34" charset="0"/>
              </a:rPr>
              <a:t>Our values for your success</a:t>
            </a:r>
            <a:endParaRPr lang="en-US" dirty="0">
              <a:latin typeface="Candara" panose="020E0502030303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295400"/>
            <a:ext cx="4967666" cy="3896380"/>
          </a:xfrm>
          <a:prstGeom prst="rect">
            <a:avLst/>
          </a:prstGeom>
        </p:spPr>
      </p:pic>
    </p:spTree>
    <p:extLst>
      <p:ext uri="{BB962C8B-B14F-4D97-AF65-F5344CB8AC3E}">
        <p14:creationId xmlns:p14="http://schemas.microsoft.com/office/powerpoint/2010/main" val="148853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33900"/>
          </a:xfrm>
        </p:spPr>
        <p:txBody>
          <a:bodyPr rtlCol="0">
            <a:normAutofit/>
          </a:bodyPr>
          <a:lstStyle/>
          <a:p>
            <a:pPr fontAlgn="auto">
              <a:spcAft>
                <a:spcPts val="0"/>
              </a:spcAft>
              <a:buFont typeface="Wingdings" panose="05000000000000000000" pitchFamily="2" charset="2"/>
              <a:buChar char="§"/>
              <a:defRPr/>
            </a:pPr>
            <a:r>
              <a:rPr lang="en-GB" dirty="0" smtClean="0">
                <a:latin typeface="Candara" panose="020E0502030303020204" pitchFamily="34" charset="0"/>
              </a:rPr>
              <a:t>ML and AI,  a novel intro</a:t>
            </a:r>
          </a:p>
          <a:p>
            <a:pPr fontAlgn="auto">
              <a:spcAft>
                <a:spcPts val="0"/>
              </a:spcAft>
              <a:buFont typeface="Wingdings" panose="05000000000000000000" pitchFamily="2" charset="2"/>
              <a:buChar char="§"/>
              <a:defRPr/>
            </a:pPr>
            <a:r>
              <a:rPr lang="en-GB" dirty="0" smtClean="0">
                <a:latin typeface="Candara" panose="020E0502030303020204" pitchFamily="34" charset="0"/>
              </a:rPr>
              <a:t>Machine Learning 101</a:t>
            </a:r>
          </a:p>
          <a:p>
            <a:pPr fontAlgn="auto">
              <a:spcAft>
                <a:spcPts val="0"/>
              </a:spcAft>
              <a:buFont typeface="Wingdings" panose="05000000000000000000" pitchFamily="2" charset="2"/>
              <a:buChar char="§"/>
              <a:defRPr/>
            </a:pPr>
            <a:r>
              <a:rPr lang="en-GB" dirty="0" smtClean="0">
                <a:latin typeface="Candara" panose="020E0502030303020204" pitchFamily="34" charset="0"/>
              </a:rPr>
              <a:t>Artificial Intelligence Applications</a:t>
            </a:r>
            <a:endParaRPr lang="en-GB" dirty="0">
              <a:latin typeface="Candara" panose="020E0502030303020204" pitchFamily="34" charset="0"/>
            </a:endParaRPr>
          </a:p>
          <a:p>
            <a:pPr fontAlgn="auto">
              <a:spcAft>
                <a:spcPts val="0"/>
              </a:spcAft>
              <a:buFont typeface="Wingdings" panose="05000000000000000000" pitchFamily="2" charset="2"/>
              <a:buChar char="§"/>
              <a:defRPr/>
            </a:pPr>
            <a:r>
              <a:rPr lang="en-GB" dirty="0" smtClean="0">
                <a:latin typeface="Candara" panose="020E0502030303020204" pitchFamily="34" charset="0"/>
              </a:rPr>
              <a:t>ML and Cyber Security </a:t>
            </a:r>
          </a:p>
          <a:p>
            <a:pPr fontAlgn="auto">
              <a:spcAft>
                <a:spcPts val="0"/>
              </a:spcAft>
              <a:buFont typeface="Wingdings" panose="05000000000000000000" pitchFamily="2" charset="2"/>
              <a:buChar char="§"/>
              <a:defRPr/>
            </a:pPr>
            <a:r>
              <a:rPr lang="en-GB" dirty="0" smtClean="0">
                <a:latin typeface="Candara" panose="020E0502030303020204" pitchFamily="34" charset="0"/>
              </a:rPr>
              <a:t>Summary and conclusion</a:t>
            </a:r>
            <a:endParaRPr lang="en-US" dirty="0">
              <a:latin typeface="Candara" panose="020E0502030303020204" pitchFamily="34" charset="0"/>
            </a:endParaRPr>
          </a:p>
        </p:txBody>
      </p:sp>
      <p:sp>
        <p:nvSpPr>
          <p:cNvPr id="5122" name="Title 1"/>
          <p:cNvSpPr>
            <a:spLocks noGrp="1"/>
          </p:cNvSpPr>
          <p:nvPr>
            <p:ph type="title"/>
          </p:nvPr>
        </p:nvSpPr>
        <p:spPr>
          <a:xfrm>
            <a:off x="609600" y="381000"/>
            <a:ext cx="7200900" cy="609600"/>
          </a:xfrm>
        </p:spPr>
        <p:txBody>
          <a:bodyPr>
            <a:noAutofit/>
          </a:bodyPr>
          <a:lstStyle/>
          <a:p>
            <a:r>
              <a:rPr lang="en-US" dirty="0" smtClean="0">
                <a:solidFill>
                  <a:srgbClr val="FFFFFF"/>
                </a:solidFill>
                <a:latin typeface="Candara" panose="020E0502030303020204" pitchFamily="34" charset="0"/>
              </a:rPr>
              <a:t>Agenda</a:t>
            </a:r>
            <a:endParaRPr lang="en-US" dirty="0">
              <a:solidFill>
                <a:srgbClr val="FFFFFF"/>
              </a:solidFill>
              <a:latin typeface="Candara" panose="020E0502030303020204" pitchFamily="34" charset="0"/>
            </a:endParaRPr>
          </a:p>
        </p:txBody>
      </p:sp>
    </p:spTree>
    <p:extLst>
      <p:ext uri="{BB962C8B-B14F-4D97-AF65-F5344CB8AC3E}">
        <p14:creationId xmlns:p14="http://schemas.microsoft.com/office/powerpoint/2010/main" val="47553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077200" cy="4267200"/>
          </a:xfrm>
        </p:spPr>
        <p:txBody>
          <a:bodyPr/>
          <a:lstStyle/>
          <a:p>
            <a:pPr>
              <a:buFont typeface="Wingdings" panose="05000000000000000000" pitchFamily="2" charset="2"/>
              <a:buChar char="§"/>
            </a:pPr>
            <a:r>
              <a:rPr lang="en-GB" dirty="0">
                <a:latin typeface="Candara" panose="020E0502030303020204" pitchFamily="34" charset="0"/>
              </a:rPr>
              <a:t>﻿</a:t>
            </a:r>
            <a:r>
              <a:rPr lang="en-GB" dirty="0" smtClean="0">
                <a:latin typeface="Candara" panose="020E0502030303020204" pitchFamily="34" charset="0"/>
              </a:rPr>
              <a:t>AI </a:t>
            </a:r>
            <a:r>
              <a:rPr lang="en-GB" dirty="0" err="1" smtClean="0">
                <a:latin typeface="Candara" panose="020E0502030303020204" pitchFamily="34" charset="0"/>
              </a:rPr>
              <a:t>vs</a:t>
            </a:r>
            <a:r>
              <a:rPr lang="en-GB" dirty="0" smtClean="0">
                <a:latin typeface="Candara" panose="020E0502030303020204" pitchFamily="34" charset="0"/>
              </a:rPr>
              <a:t> ML </a:t>
            </a:r>
            <a:r>
              <a:rPr lang="en-GB" dirty="0" err="1" smtClean="0">
                <a:latin typeface="Candara" panose="020E0502030303020204" pitchFamily="34" charset="0"/>
              </a:rPr>
              <a:t>vs</a:t>
            </a:r>
            <a:r>
              <a:rPr lang="en-GB" dirty="0" smtClean="0">
                <a:latin typeface="Candara" panose="020E0502030303020204" pitchFamily="34" charset="0"/>
              </a:rPr>
              <a:t> DL</a:t>
            </a:r>
          </a:p>
          <a:p>
            <a:pPr>
              <a:buFont typeface="Wingdings" panose="05000000000000000000" pitchFamily="2" charset="2"/>
              <a:buChar char="§"/>
            </a:pPr>
            <a:r>
              <a:rPr lang="en-GB" dirty="0">
                <a:latin typeface="Candara" panose="020E0502030303020204" pitchFamily="34" charset="0"/>
              </a:rPr>
              <a:t>AI </a:t>
            </a:r>
            <a:r>
              <a:rPr lang="en-GB" dirty="0" smtClean="0">
                <a:latin typeface="Candara" panose="020E0502030303020204" pitchFamily="34" charset="0"/>
              </a:rPr>
              <a:t>- Science of making things smart</a:t>
            </a:r>
          </a:p>
          <a:p>
            <a:pPr>
              <a:buFont typeface="Wingdings" panose="05000000000000000000" pitchFamily="2" charset="2"/>
              <a:buChar char="§"/>
            </a:pPr>
            <a:r>
              <a:rPr lang="en-GB" dirty="0" smtClean="0">
                <a:latin typeface="Candara" panose="020E0502030303020204" pitchFamily="34" charset="0"/>
              </a:rPr>
              <a:t>ML – Approach of achieving </a:t>
            </a:r>
            <a:r>
              <a:rPr lang="en-GB" smtClean="0">
                <a:latin typeface="Candara" panose="020E0502030303020204" pitchFamily="34" charset="0"/>
              </a:rPr>
              <a:t>AI </a:t>
            </a:r>
            <a:r>
              <a:rPr lang="en-GB" smtClean="0">
                <a:latin typeface="Candara" panose="020E0502030303020204" pitchFamily="34" charset="0"/>
              </a:rPr>
              <a:t>through </a:t>
            </a:r>
            <a:r>
              <a:rPr lang="en-GB" dirty="0" smtClean="0">
                <a:latin typeface="Candara" panose="020E0502030303020204" pitchFamily="34" charset="0"/>
              </a:rPr>
              <a:t>a system</a:t>
            </a:r>
          </a:p>
          <a:p>
            <a:pPr>
              <a:buFont typeface="Wingdings" panose="05000000000000000000" pitchFamily="2" charset="2"/>
              <a:buChar char="§"/>
            </a:pPr>
            <a:r>
              <a:rPr lang="en-GB" dirty="0" smtClean="0">
                <a:latin typeface="Candara" panose="020E0502030303020204" pitchFamily="34" charset="0"/>
              </a:rPr>
              <a:t>DL – Techniques for implementing machine learning</a:t>
            </a: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smtClean="0">
              <a:latin typeface="Candara" panose="020E0502030303020204" pitchFamily="34" charset="0"/>
            </a:endParaRPr>
          </a:p>
          <a:p>
            <a:pPr marL="0" indent="0">
              <a:buNone/>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a:latin typeface="Candara" panose="020E0502030303020204" pitchFamily="34" charset="0"/>
            </a:endParaRPr>
          </a:p>
          <a:p>
            <a:pPr>
              <a:buFont typeface="Wingdings" panose="05000000000000000000" pitchFamily="2" charset="2"/>
              <a:buChar char="§"/>
            </a:pPr>
            <a:endParaRPr lang="en-GB" dirty="0" smtClean="0">
              <a:latin typeface="Candara" panose="020E0502030303020204" pitchFamily="34" charset="0"/>
            </a:endParaRPr>
          </a:p>
        </p:txBody>
      </p:sp>
      <p:sp>
        <p:nvSpPr>
          <p:cNvPr id="4" name="Title 3"/>
          <p:cNvSpPr>
            <a:spLocks noGrp="1"/>
          </p:cNvSpPr>
          <p:nvPr>
            <p:ph type="title"/>
          </p:nvPr>
        </p:nvSpPr>
        <p:spPr/>
        <p:txBody>
          <a:bodyPr/>
          <a:lstStyle/>
          <a:p>
            <a:r>
              <a:rPr lang="en-GB" dirty="0" smtClean="0">
                <a:latin typeface="Candara" panose="020E0502030303020204" pitchFamily="34" charset="0"/>
              </a:rPr>
              <a:t>Introduction</a:t>
            </a:r>
            <a:endParaRPr lang="en-GB" dirty="0">
              <a:latin typeface="Candara" panose="020E0502030303020204" pitchFamily="34" charset="0"/>
            </a:endParaRPr>
          </a:p>
        </p:txBody>
      </p:sp>
    </p:spTree>
    <p:extLst>
      <p:ext uri="{BB962C8B-B14F-4D97-AF65-F5344CB8AC3E}">
        <p14:creationId xmlns:p14="http://schemas.microsoft.com/office/powerpoint/2010/main" val="196104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6518" y="1524000"/>
            <a:ext cx="7239000" cy="3962400"/>
          </a:xfrm>
        </p:spPr>
        <p:txBody>
          <a:bodyPr/>
          <a:lstStyle/>
          <a:p>
            <a:r>
              <a:rPr lang="en-GB" dirty="0" smtClean="0">
                <a:latin typeface="Candara" panose="020E0502030303020204" pitchFamily="34" charset="0"/>
              </a:rPr>
              <a:t>Tasks</a:t>
            </a:r>
            <a:endParaRPr lang="en-GB" dirty="0">
              <a:latin typeface="Candara" panose="020E0502030303020204" pitchFamily="34" charset="0"/>
            </a:endParaRP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Classification</a:t>
            </a: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Regression</a:t>
            </a: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Clustering</a:t>
            </a: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Dimensionality Reduction</a:t>
            </a:r>
          </a:p>
          <a:p>
            <a:r>
              <a:rPr lang="en-GB" dirty="0" smtClean="0">
                <a:latin typeface="Candara" panose="020E0502030303020204" pitchFamily="34" charset="0"/>
              </a:rPr>
              <a:t>Methods</a:t>
            </a:r>
          </a:p>
          <a:p>
            <a:pPr marL="0" indent="0">
              <a:buNone/>
            </a:pPr>
            <a:r>
              <a:rPr lang="en-GB" dirty="0" smtClean="0">
                <a:latin typeface="Candara" panose="020E0502030303020204" pitchFamily="34" charset="0"/>
              </a:rPr>
              <a:t>  </a:t>
            </a:r>
            <a:r>
              <a:rPr lang="en-GB" sz="2000" dirty="0" smtClean="0">
                <a:latin typeface="Candara" panose="020E0502030303020204" pitchFamily="34" charset="0"/>
              </a:rPr>
              <a:t>- supervised (learn by </a:t>
            </a:r>
            <a:r>
              <a:rPr lang="en-GB" sz="2000" dirty="0" err="1" smtClean="0">
                <a:latin typeface="Candara" panose="020E0502030303020204" pitchFamily="34" charset="0"/>
              </a:rPr>
              <a:t>labeled</a:t>
            </a:r>
            <a:r>
              <a:rPr lang="en-GB" sz="2000" dirty="0" smtClean="0">
                <a:latin typeface="Candara" panose="020E0502030303020204" pitchFamily="34" charset="0"/>
              </a:rPr>
              <a:t> data)</a:t>
            </a: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unsupervised (learn by </a:t>
            </a:r>
            <a:r>
              <a:rPr lang="en-GB" sz="2000" dirty="0" err="1" smtClean="0">
                <a:latin typeface="Candara" panose="020E0502030303020204" pitchFamily="34" charset="0"/>
              </a:rPr>
              <a:t>unlabeled</a:t>
            </a:r>
            <a:r>
              <a:rPr lang="en-GB" sz="2000" dirty="0" smtClean="0">
                <a:latin typeface="Candara" panose="020E0502030303020204" pitchFamily="34" charset="0"/>
              </a:rPr>
              <a:t> data)</a:t>
            </a: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semi supervised (somewhere </a:t>
            </a:r>
            <a:r>
              <a:rPr lang="en-GB" sz="2000" dirty="0" err="1" smtClean="0">
                <a:latin typeface="Candara" panose="020E0502030303020204" pitchFamily="34" charset="0"/>
              </a:rPr>
              <a:t>inbetween</a:t>
            </a:r>
            <a:r>
              <a:rPr lang="en-GB" sz="2000" dirty="0" smtClean="0">
                <a:latin typeface="Candara" panose="020E0502030303020204" pitchFamily="34" charset="0"/>
              </a:rPr>
              <a:t>)</a:t>
            </a:r>
          </a:p>
          <a:p>
            <a:pPr marL="0" indent="0">
              <a:buNone/>
            </a:pPr>
            <a:r>
              <a:rPr lang="en-GB" sz="2000" dirty="0">
                <a:latin typeface="Candara" panose="020E0502030303020204" pitchFamily="34" charset="0"/>
              </a:rPr>
              <a:t> </a:t>
            </a:r>
            <a:r>
              <a:rPr lang="en-GB" sz="2000" dirty="0" smtClean="0">
                <a:latin typeface="Candara" panose="020E0502030303020204" pitchFamily="34" charset="0"/>
              </a:rPr>
              <a:t>  - reinforcement (trial and error)</a:t>
            </a:r>
          </a:p>
        </p:txBody>
      </p:sp>
      <p:sp>
        <p:nvSpPr>
          <p:cNvPr id="4" name="Title 3"/>
          <p:cNvSpPr>
            <a:spLocks noGrp="1"/>
          </p:cNvSpPr>
          <p:nvPr>
            <p:ph type="title"/>
          </p:nvPr>
        </p:nvSpPr>
        <p:spPr/>
        <p:txBody>
          <a:bodyPr/>
          <a:lstStyle/>
          <a:p>
            <a:r>
              <a:rPr lang="en-GB" dirty="0" smtClean="0">
                <a:latin typeface="Candara" panose="020E0502030303020204" pitchFamily="34" charset="0"/>
              </a:rPr>
              <a:t>ML 101</a:t>
            </a:r>
            <a:endParaRPr lang="en-GB" dirty="0">
              <a:latin typeface="Candara" panose="020E0502030303020204" pitchFamily="34" charset="0"/>
            </a:endParaRPr>
          </a:p>
        </p:txBody>
      </p:sp>
    </p:spTree>
    <p:extLst>
      <p:ext uri="{BB962C8B-B14F-4D97-AF65-F5344CB8AC3E}">
        <p14:creationId xmlns:p14="http://schemas.microsoft.com/office/powerpoint/2010/main" val="1606027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Artificial Intelligence Applications</a:t>
            </a:r>
            <a:endParaRPr lang="en-US" dirty="0">
              <a:latin typeface="Candara" panose="020E0502030303020204" pitchFamily="34" charset="0"/>
            </a:endParaRPr>
          </a:p>
        </p:txBody>
      </p:sp>
      <p:sp>
        <p:nvSpPr>
          <p:cNvPr id="3" name="Content Placeholder 2"/>
          <p:cNvSpPr>
            <a:spLocks noGrp="1"/>
          </p:cNvSpPr>
          <p:nvPr>
            <p:ph idx="1"/>
          </p:nvPr>
        </p:nvSpPr>
        <p:spPr/>
        <p:txBody>
          <a:bodyPr/>
          <a:lstStyle/>
          <a:p>
            <a:r>
              <a:rPr lang="en-US" dirty="0" smtClean="0">
                <a:latin typeface="Candara" panose="020E0502030303020204" pitchFamily="34" charset="0"/>
              </a:rPr>
              <a:t>Computer vision (image recognition, face detection)</a:t>
            </a:r>
            <a:endParaRPr lang="en-US" dirty="0">
              <a:latin typeface="Candara" panose="020E0502030303020204" pitchFamily="34" charset="0"/>
            </a:endParaRPr>
          </a:p>
          <a:p>
            <a:r>
              <a:rPr lang="en-US" dirty="0" smtClean="0">
                <a:latin typeface="Candara" panose="020E0502030303020204" pitchFamily="34" charset="0"/>
              </a:rPr>
              <a:t>Natural Language Processing (Google translate, search engines)</a:t>
            </a:r>
          </a:p>
          <a:p>
            <a:r>
              <a:rPr lang="en-US" dirty="0" smtClean="0">
                <a:latin typeface="Candara" panose="020E0502030303020204" pitchFamily="34" charset="0"/>
              </a:rPr>
              <a:t>Cyber Security (threat hunting, UEBA)</a:t>
            </a:r>
          </a:p>
          <a:p>
            <a:endParaRPr lang="en-US" dirty="0">
              <a:latin typeface="Candara" panose="020E0502030303020204" pitchFamily="34" charset="0"/>
            </a:endParaRPr>
          </a:p>
        </p:txBody>
      </p:sp>
    </p:spTree>
    <p:extLst>
      <p:ext uri="{BB962C8B-B14F-4D97-AF65-F5344CB8AC3E}">
        <p14:creationId xmlns:p14="http://schemas.microsoft.com/office/powerpoint/2010/main" val="1921834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ML and Cyber Security</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752599"/>
            <a:ext cx="5867400" cy="3879357"/>
          </a:xfrm>
        </p:spPr>
      </p:pic>
    </p:spTree>
    <p:extLst>
      <p:ext uri="{BB962C8B-B14F-4D97-AF65-F5344CB8AC3E}">
        <p14:creationId xmlns:p14="http://schemas.microsoft.com/office/powerpoint/2010/main" val="797563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2672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Levels</a:t>
            </a:r>
          </a:p>
          <a:p>
            <a:pPr marL="0" indent="0">
              <a:buNone/>
            </a:pPr>
            <a:r>
              <a:rPr lang="en-US" sz="2900" dirty="0" smtClean="0">
                <a:latin typeface="Candara" panose="020E0502030303020204" pitchFamily="34" charset="0"/>
              </a:rPr>
              <a:t>    - Network (</a:t>
            </a:r>
            <a:r>
              <a:rPr lang="en-US" sz="2900" dirty="0" err="1" smtClean="0">
                <a:latin typeface="Candara" panose="020E0502030303020204" pitchFamily="34" charset="0"/>
              </a:rPr>
              <a:t>ethernet</a:t>
            </a:r>
            <a:r>
              <a:rPr lang="en-US" sz="2900" dirty="0" smtClean="0">
                <a:latin typeface="Candara" panose="020E0502030303020204" pitchFamily="34" charset="0"/>
              </a:rPr>
              <a:t>, wireless, SCADA, cloud)</a:t>
            </a:r>
            <a:endParaRPr lang="en-US" sz="2900" dirty="0">
              <a:latin typeface="Candara" panose="020E0502030303020204" pitchFamily="34" charset="0"/>
            </a:endParaRP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Endpoint (server, workstation, mobile)</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Application (database, ERP, </a:t>
            </a:r>
            <a:r>
              <a:rPr lang="en-US" sz="2900" dirty="0" err="1" smtClean="0">
                <a:latin typeface="Candara" panose="020E0502030303020204" pitchFamily="34" charset="0"/>
              </a:rPr>
              <a:t>webapp</a:t>
            </a:r>
            <a:r>
              <a:rPr lang="en-US" sz="2900" dirty="0" smtClean="0">
                <a:latin typeface="Candara" panose="020E0502030303020204" pitchFamily="34" charset="0"/>
              </a:rPr>
              <a:t>) </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User (domain, application, cloud, social)</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 Process (various)</a:t>
            </a:r>
          </a:p>
        </p:txBody>
      </p:sp>
      <p:sp>
        <p:nvSpPr>
          <p:cNvPr id="3" name="Title 2"/>
          <p:cNvSpPr>
            <a:spLocks noGrp="1"/>
          </p:cNvSpPr>
          <p:nvPr>
            <p:ph type="title"/>
          </p:nvPr>
        </p:nvSpPr>
        <p:spPr/>
        <p:txBody>
          <a:bodyPr/>
          <a:lstStyle/>
          <a:p>
            <a:r>
              <a:rPr lang="en-US" dirty="0" smtClean="0">
                <a:latin typeface="Candara" panose="020E0502030303020204" pitchFamily="34" charset="0"/>
              </a:rPr>
              <a:t>ML and Cyber Security </a:t>
            </a:r>
            <a:r>
              <a:rPr lang="en-US" dirty="0" err="1" smtClean="0">
                <a:latin typeface="Candara" panose="020E0502030303020204" pitchFamily="34" charset="0"/>
              </a:rPr>
              <a:t>cont</a:t>
            </a:r>
            <a:r>
              <a:rPr lang="en-US" dirty="0" smtClean="0">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446124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495800"/>
          </a:xfrm>
        </p:spPr>
        <p:txBody>
          <a:bodyPr>
            <a:noAutofit/>
          </a:bodyPr>
          <a:lstStyle/>
          <a:p>
            <a:pPr>
              <a:buFont typeface="Wingdings" panose="05000000000000000000" pitchFamily="2" charset="2"/>
              <a:buChar char="§"/>
            </a:pPr>
            <a:r>
              <a:rPr lang="en-US" sz="2900" dirty="0" smtClean="0">
                <a:latin typeface="Candara" panose="020E0502030303020204" pitchFamily="34" charset="0"/>
              </a:rPr>
              <a:t>AI for Network Protection (IDS/NTA)</a:t>
            </a:r>
          </a:p>
          <a:p>
            <a:pPr marL="0" indent="0">
              <a:buNone/>
            </a:pPr>
            <a:r>
              <a:rPr lang="en-US" sz="2900" dirty="0" smtClean="0">
                <a:latin typeface="Candara" panose="020E0502030303020204" pitchFamily="34" charset="0"/>
              </a:rPr>
              <a:t>   </a:t>
            </a:r>
            <a:r>
              <a:rPr lang="en-US" sz="2000" dirty="0" smtClean="0">
                <a:latin typeface="Candara" panose="020E0502030303020204" pitchFamily="34" charset="0"/>
              </a:rPr>
              <a:t>- Regression to predict packet parameters from baseline</a:t>
            </a:r>
          </a:p>
          <a:p>
            <a:pPr marL="0" indent="0">
              <a:buNone/>
            </a:pPr>
            <a:r>
              <a:rPr lang="en-US" sz="2000" dirty="0" smtClean="0">
                <a:latin typeface="Candara" panose="020E0502030303020204" pitchFamily="34" charset="0"/>
              </a:rPr>
              <a:t>    - Classification to identify different classes of network attacks </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Clustering for forensics analysis. We are unaware of what happened so we cluster events to spot outliers</a:t>
            </a:r>
          </a:p>
          <a:p>
            <a:pPr>
              <a:buFont typeface="Wingdings" pitchFamily="2" charset="2"/>
              <a:buChar char="§"/>
            </a:pPr>
            <a:r>
              <a:rPr lang="en-US" sz="2900" dirty="0" smtClean="0">
                <a:latin typeface="Candara" panose="020E0502030303020204" pitchFamily="34" charset="0"/>
              </a:rPr>
              <a:t>AI for End Point Protection (EDR/EPP)</a:t>
            </a:r>
          </a:p>
          <a:p>
            <a:pPr marL="0" indent="0">
              <a:buNone/>
            </a:pPr>
            <a:r>
              <a:rPr lang="en-US" sz="2900" dirty="0">
                <a:latin typeface="Candara" panose="020E0502030303020204" pitchFamily="34" charset="0"/>
              </a:rPr>
              <a:t> </a:t>
            </a:r>
            <a:r>
              <a:rPr lang="en-US" sz="2900" dirty="0" smtClean="0">
                <a:latin typeface="Candara" panose="020E0502030303020204" pitchFamily="34" charset="0"/>
              </a:rPr>
              <a:t>  </a:t>
            </a:r>
            <a:r>
              <a:rPr lang="en-US" sz="2000" dirty="0" smtClean="0">
                <a:latin typeface="Candara" panose="020E0502030303020204" pitchFamily="34" charset="0"/>
              </a:rPr>
              <a:t>- regression to predict the next action and compare with the real ones</a:t>
            </a:r>
            <a:endParaRPr lang="en-US" sz="2000" dirty="0">
              <a:latin typeface="Candara" panose="020E0502030303020204" pitchFamily="34" charset="0"/>
            </a:endParaRP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Classification, dividing programs into classes like malware, ransomware, spyware</a:t>
            </a:r>
          </a:p>
          <a:p>
            <a:pPr marL="0" indent="0">
              <a:buNone/>
            </a:pPr>
            <a:r>
              <a:rPr lang="en-US" sz="2000" dirty="0">
                <a:latin typeface="Candara" panose="020E0502030303020204" pitchFamily="34" charset="0"/>
              </a:rPr>
              <a:t> </a:t>
            </a:r>
            <a:r>
              <a:rPr lang="en-US" sz="2000" dirty="0" smtClean="0">
                <a:latin typeface="Candara" panose="020E0502030303020204" pitchFamily="34" charset="0"/>
              </a:rPr>
              <a:t>   - clustering for malicious software at gateways – filtering legal files from outliers</a:t>
            </a:r>
          </a:p>
        </p:txBody>
      </p:sp>
      <p:sp>
        <p:nvSpPr>
          <p:cNvPr id="3" name="Title 2"/>
          <p:cNvSpPr>
            <a:spLocks noGrp="1"/>
          </p:cNvSpPr>
          <p:nvPr>
            <p:ph type="title"/>
          </p:nvPr>
        </p:nvSpPr>
        <p:spPr/>
        <p:txBody>
          <a:bodyPr/>
          <a:lstStyle/>
          <a:p>
            <a:r>
              <a:rPr lang="en-US" dirty="0" smtClean="0">
                <a:latin typeface="Candara" panose="020E0502030303020204" pitchFamily="34" charset="0"/>
              </a:rPr>
              <a:t>ML and Cyber Security </a:t>
            </a:r>
            <a:r>
              <a:rPr lang="en-US" dirty="0" err="1" smtClean="0">
                <a:latin typeface="Candara" panose="020E0502030303020204" pitchFamily="34" charset="0"/>
              </a:rPr>
              <a:t>cont</a:t>
            </a:r>
            <a:r>
              <a:rPr lang="en-US" dirty="0" smtClean="0">
                <a:latin typeface="Candara" panose="020E0502030303020204" pitchFamily="34" charset="0"/>
              </a:rPr>
              <a:t> …</a:t>
            </a:r>
            <a:endParaRPr lang="en-US" dirty="0">
              <a:latin typeface="Candara" panose="020E0502030303020204" pitchFamily="34" charset="0"/>
            </a:endParaRPr>
          </a:p>
        </p:txBody>
      </p:sp>
    </p:spTree>
    <p:extLst>
      <p:ext uri="{BB962C8B-B14F-4D97-AF65-F5344CB8AC3E}">
        <p14:creationId xmlns:p14="http://schemas.microsoft.com/office/powerpoint/2010/main" val="977442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6901</TotalTime>
  <Words>2059</Words>
  <Application>Microsoft Office PowerPoint</Application>
  <PresentationFormat>On-screen Show (4:3)</PresentationFormat>
  <Paragraphs>277</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IFIS Presents</vt:lpstr>
      <vt:lpstr>Machine Learning and Artificial Intelligence</vt:lpstr>
      <vt:lpstr>Agenda</vt:lpstr>
      <vt:lpstr>Introduction</vt:lpstr>
      <vt:lpstr>ML 101</vt:lpstr>
      <vt:lpstr>Artificial Intelligence Applications</vt:lpstr>
      <vt:lpstr>ML and Cyber Security</vt:lpstr>
      <vt:lpstr>ML and Cyber Security cont …</vt:lpstr>
      <vt:lpstr>ML and Cyber Security cont …</vt:lpstr>
      <vt:lpstr>ML and Cyber Security cont …</vt:lpstr>
      <vt:lpstr>ML and Cyber Security cont …</vt:lpstr>
      <vt:lpstr>Case Study: User Entity Behaviour Analytics (UEBA)</vt:lpstr>
      <vt:lpstr>Case Study cont …</vt:lpstr>
      <vt:lpstr>Case Study cont …</vt:lpstr>
      <vt:lpstr>Case Study cont …</vt:lpstr>
      <vt:lpstr>Case Study cont …</vt:lpstr>
      <vt:lpstr>Anomalies vs. Threats, the matrix</vt:lpstr>
      <vt:lpstr>Summary and Conclusion</vt:lpstr>
      <vt:lpstr>Talk and work with us</vt:lpstr>
      <vt:lpstr>Our values for your success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Mustapha Mugisa</dc:creator>
  <cp:lastModifiedBy>xdp</cp:lastModifiedBy>
  <cp:revision>219</cp:revision>
  <cp:lastPrinted>2017-10-11T17:11:25Z</cp:lastPrinted>
  <dcterms:created xsi:type="dcterms:W3CDTF">2012-12-17T17:10:58Z</dcterms:created>
  <dcterms:modified xsi:type="dcterms:W3CDTF">2018-10-16T21:25:35Z</dcterms:modified>
</cp:coreProperties>
</file>