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51" r:id="rId2"/>
    <p:sldId id="308" r:id="rId3"/>
    <p:sldId id="338" r:id="rId4"/>
    <p:sldId id="345" r:id="rId5"/>
    <p:sldId id="363" r:id="rId6"/>
    <p:sldId id="309" r:id="rId7"/>
    <p:sldId id="349" r:id="rId8"/>
    <p:sldId id="352" r:id="rId9"/>
    <p:sldId id="350" r:id="rId10"/>
    <p:sldId id="353" r:id="rId11"/>
    <p:sldId id="354" r:id="rId12"/>
    <p:sldId id="361" r:id="rId13"/>
    <p:sldId id="360" r:id="rId14"/>
    <p:sldId id="359" r:id="rId15"/>
    <p:sldId id="366" r:id="rId16"/>
    <p:sldId id="365" r:id="rId17"/>
    <p:sldId id="364" r:id="rId18"/>
    <p:sldId id="358" r:id="rId19"/>
    <p:sldId id="367" r:id="rId20"/>
    <p:sldId id="369" r:id="rId21"/>
    <p:sldId id="357" r:id="rId22"/>
    <p:sldId id="356" r:id="rId23"/>
    <p:sldId id="355" r:id="rId24"/>
    <p:sldId id="368" r:id="rId25"/>
    <p:sldId id="311" r:id="rId26"/>
    <p:sldId id="348" r:id="rId27"/>
    <p:sldId id="336" r:id="rId28"/>
  </p:sldIdLst>
  <p:sldSz cx="9144000" cy="6858000" type="screen4x3"/>
  <p:notesSz cx="6794500" cy="99314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28">
          <p15:clr>
            <a:srgbClr val="A4A3A4"/>
          </p15:clr>
        </p15:guide>
        <p15:guide id="4"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p:scale>
          <a:sx n="96" d="100"/>
          <a:sy n="96" d="100"/>
        </p:scale>
        <p:origin x="-1094" y="-5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844" y="-96"/>
      </p:cViewPr>
      <p:guideLst>
        <p:guide orient="horz" pos="2880"/>
        <p:guide orient="horz" pos="3128"/>
        <p:guide pos="2160"/>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smtClean="0"/>
              <a:t>UETCL Fraud Prevention Training</a:t>
            </a:r>
            <a:endParaRPr lang="en-US"/>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en-US" smtClean="0"/>
              <a:t>12/10/2017</a:t>
            </a:r>
            <a:endParaRPr lang="en-US"/>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smtClean="0"/>
              <a:t>Summit Consulting Limited</a:t>
            </a:r>
            <a:endParaRPr lang="en-US"/>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BA81DF3-3C40-4D05-AF7D-A8AB79CD3E70}" type="slidenum">
              <a:rPr lang="en-US"/>
              <a:pPr>
                <a:defRPr/>
              </a:pPr>
              <a:t>‹#›</a:t>
            </a:fld>
            <a:endParaRPr lang="en-US"/>
          </a:p>
        </p:txBody>
      </p:sp>
    </p:spTree>
    <p:extLst>
      <p:ext uri="{BB962C8B-B14F-4D97-AF65-F5344CB8AC3E}">
        <p14:creationId xmlns:p14="http://schemas.microsoft.com/office/powerpoint/2010/main" val="308134165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r>
              <a:rPr lang="en-US" smtClean="0"/>
              <a:t>UETCL Fraud Prevention Training</a:t>
            </a:r>
            <a:endParaRPr lang="en-US"/>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r>
              <a:rPr lang="en-US" smtClean="0"/>
              <a:t>12/10/2017</a:t>
            </a:r>
            <a:endParaRPr 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smtClean="0"/>
              <a:t>Summit Consulting Limited</a:t>
            </a:r>
            <a:endParaRPr lang="en-US"/>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C4CEBFF-2FA9-45EF-90F7-57FB910C9168}" type="slidenum">
              <a:rPr lang="en-US"/>
              <a:pPr>
                <a:defRPr/>
              </a:pPr>
              <a:t>‹#›</a:t>
            </a:fld>
            <a:endParaRPr lang="en-US"/>
          </a:p>
        </p:txBody>
      </p:sp>
    </p:spTree>
    <p:extLst>
      <p:ext uri="{BB962C8B-B14F-4D97-AF65-F5344CB8AC3E}">
        <p14:creationId xmlns:p14="http://schemas.microsoft.com/office/powerpoint/2010/main" val="270350155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and theft have a lot in common. Both are criminal acts, and both are forcibly taking something from others without asking permission. Both are all about stealing and both are bad things.</a:t>
            </a:r>
          </a:p>
          <a:p>
            <a:endParaRPr lang="en-US" dirty="0"/>
          </a:p>
          <a:p>
            <a:r>
              <a:rPr lang="en-GB" sz="1200" kern="1200" dirty="0">
                <a:solidFill>
                  <a:schemeClr val="tx1"/>
                </a:solidFill>
                <a:effectLst/>
                <a:latin typeface="+mn-lt"/>
                <a:ea typeface="+mn-ea"/>
                <a:cs typeface="+mn-cs"/>
              </a:rPr>
              <a:t>The damage they can inflict may be big or small but it’s taking from someone nonetheless. People should be careful with thieves and fraudsters, that is why knowing the differences between these two criminals is very important. First let us know the definition of the two.</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4</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300441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and theft have a lot in common. Both are criminal acts, and both are forcibly taking something from others without asking permission. Both are all about stealing and both are bad things.</a:t>
            </a:r>
          </a:p>
          <a:p>
            <a:endParaRPr lang="en-US" dirty="0"/>
          </a:p>
          <a:p>
            <a:r>
              <a:rPr lang="en-GB" sz="1200" kern="1200" dirty="0">
                <a:solidFill>
                  <a:schemeClr val="tx1"/>
                </a:solidFill>
                <a:effectLst/>
                <a:latin typeface="+mn-lt"/>
                <a:ea typeface="+mn-ea"/>
                <a:cs typeface="+mn-cs"/>
              </a:rPr>
              <a:t>The damage they can inflict may be big or small but it’s taking from someone nonetheless. People should be careful with thieves and fraudsters, that is why knowing the differences between these two criminals is very important. First let us know the definition of the two.</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5</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300441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and theft have a lot in common. Both are criminal acts, and both are forcibly taking something from others without asking permission. Both are all about stealing and both are bad things.</a:t>
            </a:r>
          </a:p>
          <a:p>
            <a:endParaRPr lang="en-US" dirty="0"/>
          </a:p>
          <a:p>
            <a:r>
              <a:rPr lang="en-GB" sz="1200" kern="1200" dirty="0">
                <a:solidFill>
                  <a:schemeClr val="tx1"/>
                </a:solidFill>
                <a:effectLst/>
                <a:latin typeface="+mn-lt"/>
                <a:ea typeface="+mn-ea"/>
                <a:cs typeface="+mn-cs"/>
              </a:rPr>
              <a:t>The damage they can inflict may be big or small but it’s taking from someone nonetheless. People should be careful with thieves and fraudsters, that is why knowing the differences between these two criminals is very important. First let us know the definition of the two.</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6</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300441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25</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Fraud is a deceit or trickery over another to gain profit and an untruthful advantage. Fraud is an intentional deception so that the one doing the act may gain advantage or may profit from it. This is also done so that another individual may be damaged. The main purpose of fraud is to take money or other valuable things from other people.</a:t>
            </a:r>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26</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124914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C4CEBFF-2FA9-45EF-90F7-57FB910C9168}" type="slidenum">
              <a:rPr lang="en-US" smtClean="0"/>
              <a:pPr>
                <a:defRPr/>
              </a:pPr>
              <a:t>27</a:t>
            </a:fld>
            <a:endParaRPr lang="en-US"/>
          </a:p>
        </p:txBody>
      </p:sp>
      <p:sp>
        <p:nvSpPr>
          <p:cNvPr id="5" name="Date Placeholder 4"/>
          <p:cNvSpPr>
            <a:spLocks noGrp="1"/>
          </p:cNvSpPr>
          <p:nvPr>
            <p:ph type="dt" idx="11"/>
          </p:nvPr>
        </p:nvSpPr>
        <p:spPr/>
        <p:txBody>
          <a:bodyPr/>
          <a:lstStyle/>
          <a:p>
            <a:pPr>
              <a:defRPr/>
            </a:pPr>
            <a:r>
              <a:rPr lang="en-US" smtClean="0"/>
              <a:t>12/10/2017</a:t>
            </a:r>
            <a:endParaRPr lang="en-US"/>
          </a:p>
        </p:txBody>
      </p:sp>
      <p:sp>
        <p:nvSpPr>
          <p:cNvPr id="6" name="Footer Placeholder 5"/>
          <p:cNvSpPr>
            <a:spLocks noGrp="1"/>
          </p:cNvSpPr>
          <p:nvPr>
            <p:ph type="ftr" sz="quarter" idx="12"/>
          </p:nvPr>
        </p:nvSpPr>
        <p:spPr/>
        <p:txBody>
          <a:bodyPr/>
          <a:lstStyle/>
          <a:p>
            <a:pPr>
              <a:defRPr/>
            </a:pPr>
            <a:r>
              <a:rPr lang="en-US" smtClean="0"/>
              <a:t>Summit Consulting Limited</a:t>
            </a:r>
            <a:endParaRPr lang="en-US"/>
          </a:p>
        </p:txBody>
      </p:sp>
      <p:sp>
        <p:nvSpPr>
          <p:cNvPr id="7" name="Header Placeholder 6"/>
          <p:cNvSpPr>
            <a:spLocks noGrp="1"/>
          </p:cNvSpPr>
          <p:nvPr>
            <p:ph type="hdr" sz="quarter" idx="13"/>
          </p:nvPr>
        </p:nvSpPr>
        <p:spPr/>
        <p:txBody>
          <a:bodyPr/>
          <a:lstStyle/>
          <a:p>
            <a:pPr>
              <a:defRPr/>
            </a:pPr>
            <a:r>
              <a:rPr lang="en-US" smtClean="0"/>
              <a:t>UETCL Fraud Prevention Training</a:t>
            </a:r>
            <a:endParaRPr lang="en-US"/>
          </a:p>
        </p:txBody>
      </p:sp>
    </p:spTree>
    <p:extLst>
      <p:ext uri="{BB962C8B-B14F-4D97-AF65-F5344CB8AC3E}">
        <p14:creationId xmlns:p14="http://schemas.microsoft.com/office/powerpoint/2010/main" val="2873813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457200" y="2409825"/>
            <a:ext cx="7086600" cy="2466975"/>
          </a:xfrm>
          <a:prstGeom prst="rect">
            <a:avLst/>
          </a:prstGeom>
          <a:solidFill>
            <a:srgbClr val="EE0000"/>
          </a:solidFill>
          <a:ln w="9525">
            <a:noFill/>
            <a:miter lim="800000"/>
            <a:headEnd/>
            <a:tailEnd/>
          </a:ln>
          <a:effectLst/>
        </p:spPr>
        <p:txBody>
          <a:bodyPr wrap="none" anchor="ctr"/>
          <a:lstStyle/>
          <a:p>
            <a:pPr fontAlgn="auto">
              <a:spcBef>
                <a:spcPts val="0"/>
              </a:spcBef>
              <a:spcAft>
                <a:spcPts val="0"/>
              </a:spcAft>
              <a:defRPr/>
            </a:pPr>
            <a:endParaRPr lang="en-ZA" dirty="0">
              <a:latin typeface="Verdana" pitchFamily="34" charset="0"/>
              <a:ea typeface="Verdana" pitchFamily="34" charset="0"/>
              <a:cs typeface="Verdana" pitchFamily="34" charset="0"/>
            </a:endParaRPr>
          </a:p>
        </p:txBody>
      </p:sp>
      <p:sp>
        <p:nvSpPr>
          <p:cNvPr id="5" name="Rectangle 4"/>
          <p:cNvSpPr/>
          <p:nvPr userDrawn="1"/>
        </p:nvSpPr>
        <p:spPr>
          <a:xfrm>
            <a:off x="0" y="-152400"/>
            <a:ext cx="9147175"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7"/>
          <p:cNvSpPr>
            <a:spLocks noGrp="1" noChangeArrowheads="1"/>
          </p:cNvSpPr>
          <p:nvPr>
            <p:ph type="ctrTitle"/>
          </p:nvPr>
        </p:nvSpPr>
        <p:spPr>
          <a:xfrm>
            <a:off x="533400" y="2514600"/>
            <a:ext cx="6705600" cy="1079500"/>
          </a:xfrm>
        </p:spPr>
        <p:txBody>
          <a:bodyPr anchor="t">
            <a:noAutofit/>
          </a:bodyPr>
          <a:lstStyle>
            <a:lvl1pPr algn="l">
              <a:defRPr sz="3600" b="1">
                <a:solidFill>
                  <a:schemeClr val="tx1"/>
                </a:solidFill>
                <a:latin typeface="Verdana" pitchFamily="34" charset="0"/>
                <a:ea typeface="Verdana" pitchFamily="34" charset="0"/>
                <a:cs typeface="Verdana" pitchFamily="34" charset="0"/>
              </a:defRPr>
            </a:lvl1pPr>
          </a:lstStyle>
          <a:p>
            <a:r>
              <a:rPr lang="en-ZA" dirty="0"/>
              <a:t>Click to edit Master title style</a:t>
            </a:r>
          </a:p>
        </p:txBody>
      </p:sp>
      <p:sp>
        <p:nvSpPr>
          <p:cNvPr id="15" name="Rectangle 8"/>
          <p:cNvSpPr>
            <a:spLocks noGrp="1" noChangeArrowheads="1"/>
          </p:cNvSpPr>
          <p:nvPr>
            <p:ph type="subTitle" idx="1"/>
          </p:nvPr>
        </p:nvSpPr>
        <p:spPr>
          <a:xfrm>
            <a:off x="533400" y="4038600"/>
            <a:ext cx="6705600" cy="477837"/>
          </a:xfrm>
        </p:spPr>
        <p:txBody>
          <a:bodyPr/>
          <a:lstStyle>
            <a:lvl1pPr marL="0" indent="0">
              <a:buFontTx/>
              <a:buNone/>
              <a:defRPr sz="2200" b="0">
                <a:solidFill>
                  <a:schemeClr val="bg1"/>
                </a:solidFill>
              </a:defRPr>
            </a:lvl1pPr>
          </a:lstStyle>
          <a:p>
            <a:r>
              <a:rPr lang="en-ZA" dirty="0"/>
              <a:t>Click to edit Master subtitle style</a:t>
            </a:r>
          </a:p>
        </p:txBody>
      </p:sp>
      <p:sp>
        <p:nvSpPr>
          <p:cNvPr id="7" name="Date Placeholder 3"/>
          <p:cNvSpPr>
            <a:spLocks noGrp="1"/>
          </p:cNvSpPr>
          <p:nvPr>
            <p:ph type="dt" sz="half" idx="10"/>
          </p:nvPr>
        </p:nvSpPr>
        <p:spPr/>
        <p:txBody>
          <a:bodyPr/>
          <a:lstStyle>
            <a:lvl1pPr>
              <a:defRPr>
                <a:latin typeface="Verdana" pitchFamily="34" charset="0"/>
                <a:ea typeface="Verdana" pitchFamily="34" charset="0"/>
                <a:cs typeface="Verdana" pitchFamily="34" charset="0"/>
              </a:defRPr>
            </a:lvl1pPr>
          </a:lstStyle>
          <a:p>
            <a:pPr>
              <a:defRPr/>
            </a:pPr>
            <a:fld id="{5AE201CB-0CCC-4014-80BF-FD9F40EF59A8}" type="datetime1">
              <a:rPr lang="en-US"/>
              <a:pPr>
                <a:defRPr/>
              </a:pPr>
              <a:t>10/18/2018</a:t>
            </a:fld>
            <a:endParaRPr lang="en-US" dirty="0"/>
          </a:p>
        </p:txBody>
      </p:sp>
      <p:sp>
        <p:nvSpPr>
          <p:cNvPr id="8" name="Footer Placeholder 4"/>
          <p:cNvSpPr>
            <a:spLocks noGrp="1"/>
          </p:cNvSpPr>
          <p:nvPr>
            <p:ph type="ftr" sz="quarter" idx="11"/>
          </p:nvPr>
        </p:nvSpPr>
        <p:spPr/>
        <p:txBody>
          <a:bodyPr/>
          <a:lstStyle>
            <a:lvl1pPr>
              <a:defRPr>
                <a:latin typeface="Verdana" pitchFamily="34" charset="0"/>
                <a:ea typeface="Verdana" pitchFamily="34" charset="0"/>
                <a:cs typeface="Verdana" pitchFamily="34" charset="0"/>
              </a:defRPr>
            </a:lvl1pPr>
          </a:lstStyle>
          <a:p>
            <a:pPr>
              <a:defRPr/>
            </a:pPr>
            <a:endParaRPr lang="en-US"/>
          </a:p>
        </p:txBody>
      </p:sp>
      <p:sp>
        <p:nvSpPr>
          <p:cNvPr id="9" name="Slide Number Placeholder 5"/>
          <p:cNvSpPr>
            <a:spLocks noGrp="1"/>
          </p:cNvSpPr>
          <p:nvPr>
            <p:ph type="sldNum" sz="quarter" idx="12"/>
          </p:nvPr>
        </p:nvSpPr>
        <p:spPr/>
        <p:txBody>
          <a:bodyPr/>
          <a:lstStyle>
            <a:lvl1pPr>
              <a:defRPr>
                <a:latin typeface="Verdana" pitchFamily="34" charset="0"/>
                <a:ea typeface="Verdana" pitchFamily="34" charset="0"/>
                <a:cs typeface="Verdana" pitchFamily="34" charset="0"/>
              </a:defRPr>
            </a:lvl1pPr>
          </a:lstStyle>
          <a:p>
            <a:pPr>
              <a:defRPr/>
            </a:pPr>
            <a:fld id="{08665C2A-7F3F-4911-BB92-EF69ABB3D31C}" type="slidenum">
              <a:rPr lang="en-US"/>
              <a:pPr>
                <a:defRPr/>
              </a:pPr>
              <a:t>‹#›</a:t>
            </a:fld>
            <a:endParaRPr lang="en-US"/>
          </a:p>
        </p:txBody>
      </p:sp>
      <p:sp>
        <p:nvSpPr>
          <p:cNvPr id="10" name="Rectangle 9"/>
          <p:cNvSpPr>
            <a:spLocks noChangeArrowheads="1"/>
          </p:cNvSpPr>
          <p:nvPr userDrawn="1"/>
        </p:nvSpPr>
        <p:spPr bwMode="auto">
          <a:xfrm>
            <a:off x="0" y="2409825"/>
            <a:ext cx="381000" cy="2466975"/>
          </a:xfrm>
          <a:prstGeom prst="rect">
            <a:avLst/>
          </a:prstGeom>
          <a:solidFill>
            <a:srgbClr val="EE0000"/>
          </a:solidFill>
          <a:ln w="9525">
            <a:noFill/>
            <a:miter lim="800000"/>
            <a:headEnd/>
            <a:tailEnd/>
          </a:ln>
          <a:effectLst/>
        </p:spPr>
        <p:txBody>
          <a:bodyPr wrap="none" anchor="ctr"/>
          <a:lstStyle/>
          <a:p>
            <a:pPr fontAlgn="auto">
              <a:spcBef>
                <a:spcPts val="0"/>
              </a:spcBef>
              <a:spcAft>
                <a:spcPts val="0"/>
              </a:spcAft>
              <a:defRPr/>
            </a:pPr>
            <a:endParaRPr lang="en-ZA" dirty="0">
              <a:latin typeface="Verdana" pitchFamily="34" charset="0"/>
              <a:ea typeface="Verdana" pitchFamily="34" charset="0"/>
              <a:cs typeface="Verdana" pitchFamily="34" charset="0"/>
            </a:endParaRPr>
          </a:p>
        </p:txBody>
      </p:sp>
      <p:pic>
        <p:nvPicPr>
          <p:cNvPr id="12" name="Picture 11" descr="Description: New_SCL_Logo.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8282" y="2971800"/>
            <a:ext cx="914718" cy="1092200"/>
          </a:xfrm>
          <a:prstGeom prst="rect">
            <a:avLst/>
          </a:prstGeom>
          <a:noFill/>
        </p:spPr>
      </p:pic>
    </p:spTree>
    <p:extLst>
      <p:ext uri="{BB962C8B-B14F-4D97-AF65-F5344CB8AC3E}">
        <p14:creationId xmlns:p14="http://schemas.microsoft.com/office/powerpoint/2010/main" val="331192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94E593-E243-4633-B98B-C316DB484A9C}" type="datetime1">
              <a:rPr lang="en-US"/>
              <a:pPr>
                <a:defRPr/>
              </a:pPr>
              <a:t>10/18/2018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EE4CD0-F4E5-4C7E-9EE9-2A4790A5F56E}" type="slidenum">
              <a:rPr lang="en-US"/>
              <a:pPr>
                <a:defRPr/>
              </a:pPr>
              <a:t>‹#›</a:t>
            </a:fld>
            <a:endParaRPr lang="en-US"/>
          </a:p>
        </p:txBody>
      </p:sp>
    </p:spTree>
    <p:extLst>
      <p:ext uri="{BB962C8B-B14F-4D97-AF65-F5344CB8AC3E}">
        <p14:creationId xmlns:p14="http://schemas.microsoft.com/office/powerpoint/2010/main" val="298517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6324600" y="6248400"/>
            <a:ext cx="2667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sz="1200" b="1" dirty="0">
                <a:solidFill>
                  <a:srgbClr val="7F7F7F"/>
                </a:solidFill>
                <a:latin typeface="Verdana" pitchFamily="34" charset="0"/>
              </a:rPr>
              <a:t>Forensic</a:t>
            </a:r>
            <a:r>
              <a:rPr lang="en-US" sz="1200" dirty="0">
                <a:solidFill>
                  <a:srgbClr val="7F7F7F"/>
                </a:solidFill>
                <a:latin typeface="Verdana" pitchFamily="34" charset="0"/>
              </a:rPr>
              <a:t>. Advisory. </a:t>
            </a:r>
            <a:r>
              <a:rPr lang="en-US" sz="1200" dirty="0" smtClean="0">
                <a:solidFill>
                  <a:srgbClr val="7F7F7F"/>
                </a:solidFill>
                <a:latin typeface="Verdana" pitchFamily="34" charset="0"/>
              </a:rPr>
              <a:t>Security</a:t>
            </a:r>
            <a:endParaRPr lang="en-US" sz="1200" dirty="0">
              <a:solidFill>
                <a:srgbClr val="7F7F7F"/>
              </a:solidFill>
              <a:latin typeface="Verdana" pitchFamily="34" charset="0"/>
            </a:endParaRPr>
          </a:p>
        </p:txBody>
      </p:sp>
      <p:sp>
        <p:nvSpPr>
          <p:cNvPr id="6" name="Rectangle 6"/>
          <p:cNvSpPr>
            <a:spLocks noChangeArrowheads="1"/>
          </p:cNvSpPr>
          <p:nvPr userDrawn="1"/>
        </p:nvSpPr>
        <p:spPr bwMode="gray">
          <a:xfrm>
            <a:off x="215899" y="6248400"/>
            <a:ext cx="4279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b="1" i="1" dirty="0" smtClean="0">
                <a:solidFill>
                  <a:schemeClr val="tx1">
                    <a:lumMod val="65000"/>
                    <a:lumOff val="35000"/>
                  </a:schemeClr>
                </a:solidFill>
                <a:latin typeface="Verdana" pitchFamily="34" charset="0"/>
              </a:rPr>
              <a:t>In partnership with</a:t>
            </a:r>
            <a:r>
              <a:rPr lang="en-US" sz="1200" b="1" i="1" baseline="0" dirty="0" smtClean="0">
                <a:solidFill>
                  <a:schemeClr val="tx1">
                    <a:lumMod val="65000"/>
                    <a:lumOff val="35000"/>
                  </a:schemeClr>
                </a:solidFill>
                <a:latin typeface="Verdana" pitchFamily="34" charset="0"/>
              </a:rPr>
              <a:t>  Summit Consulting Limited </a:t>
            </a:r>
            <a:r>
              <a:rPr lang="en-US" sz="1200" b="1" i="1" dirty="0" smtClean="0">
                <a:solidFill>
                  <a:schemeClr val="tx1">
                    <a:lumMod val="65000"/>
                    <a:lumOff val="35000"/>
                  </a:schemeClr>
                </a:solidFill>
                <a:latin typeface="Verdana" pitchFamily="34" charset="0"/>
              </a:rPr>
              <a:t>www.summitcl.com</a:t>
            </a:r>
            <a:endParaRPr lang="en-US" sz="1200" i="1" dirty="0">
              <a:solidFill>
                <a:schemeClr val="tx1">
                  <a:lumMod val="65000"/>
                  <a:lumOff val="35000"/>
                </a:schemeClr>
              </a:solidFill>
              <a:latin typeface="Verdana" pitchFamily="34" charset="0"/>
            </a:endParaRPr>
          </a:p>
        </p:txBody>
      </p:sp>
      <p:sp>
        <p:nvSpPr>
          <p:cNvPr id="2" name="Title 1"/>
          <p:cNvSpPr>
            <a:spLocks noGrp="1"/>
          </p:cNvSpPr>
          <p:nvPr>
            <p:ph type="title"/>
          </p:nvPr>
        </p:nvSpPr>
        <p:spPr>
          <a:xfrm>
            <a:off x="457200" y="457202"/>
            <a:ext cx="7200900" cy="609600"/>
          </a:xfrm>
        </p:spPr>
        <p:txBody>
          <a:bodyPr/>
          <a:lstStyle>
            <a:lvl1pPr marL="234950" indent="0" algn="l">
              <a:tabLst>
                <a:tab pos="234950" algn="l"/>
              </a:tab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1000" y="1752601"/>
            <a:ext cx="8229600" cy="3733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6248400"/>
            <a:ext cx="424639" cy="490694"/>
          </a:xfrm>
          <a:prstGeom prst="rect">
            <a:avLst/>
          </a:prstGeom>
        </p:spPr>
      </p:pic>
      <p:sp>
        <p:nvSpPr>
          <p:cNvPr id="11" name="Date Placeholder 10"/>
          <p:cNvSpPr>
            <a:spLocks noGrp="1"/>
          </p:cNvSpPr>
          <p:nvPr>
            <p:ph type="dt" sz="half" idx="10"/>
          </p:nvPr>
        </p:nvSpPr>
        <p:spPr/>
        <p:txBody>
          <a:bodyPr/>
          <a:lstStyle/>
          <a:p>
            <a:pPr>
              <a:defRPr/>
            </a:pPr>
            <a:fld id="{67B37D40-4438-4EA3-BEE8-C0DDAA20E0D4}" type="datetime1">
              <a:rPr lang="en-US" smtClean="0"/>
              <a:pPr>
                <a:defRPr/>
              </a:pPr>
              <a:t>10/18/2018</a:t>
            </a:fld>
            <a:endParaRPr lang="en-US"/>
          </a:p>
        </p:txBody>
      </p:sp>
      <p:sp>
        <p:nvSpPr>
          <p:cNvPr id="12" name="Footer Placeholder 11"/>
          <p:cNvSpPr>
            <a:spLocks noGrp="1"/>
          </p:cNvSpPr>
          <p:nvPr>
            <p:ph type="ftr" sz="quarter" idx="11"/>
          </p:nvPr>
        </p:nvSpPr>
        <p:spPr/>
        <p:txBody>
          <a:bodyPr/>
          <a:lstStyle/>
          <a:p>
            <a:pPr>
              <a:defRPr/>
            </a:pPr>
            <a:endParaRPr lang="en-US"/>
          </a:p>
        </p:txBody>
      </p:sp>
      <p:sp>
        <p:nvSpPr>
          <p:cNvPr id="13" name="Slide Number Placeholder 12"/>
          <p:cNvSpPr>
            <a:spLocks noGrp="1"/>
          </p:cNvSpPr>
          <p:nvPr>
            <p:ph type="sldNum" sz="quarter" idx="12"/>
          </p:nvPr>
        </p:nvSpPr>
        <p:spPr/>
        <p:txBody>
          <a:bodyPr/>
          <a:lstStyle/>
          <a:p>
            <a:pPr>
              <a:defRPr/>
            </a:pPr>
            <a:fld id="{3F32236D-A869-489A-9685-953368D0754E}" type="slidenum">
              <a:rPr lang="en-US" smtClean="0"/>
              <a:pPr>
                <a:defRPr/>
              </a:pPr>
              <a:t>‹#›</a:t>
            </a:fld>
            <a:endParaRPr lang="en-US"/>
          </a:p>
        </p:txBody>
      </p:sp>
    </p:spTree>
    <p:extLst>
      <p:ext uri="{BB962C8B-B14F-4D97-AF65-F5344CB8AC3E}">
        <p14:creationId xmlns:p14="http://schemas.microsoft.com/office/powerpoint/2010/main" val="419783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6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13EC576-E008-4C0F-8B5B-B64B7D66B9DD}" type="datetime1">
              <a:rPr lang="en-US"/>
              <a:pPr>
                <a:defRPr/>
              </a:pPr>
              <a:t>10/18/2018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48E81C-DF5A-444E-A0CC-4401FF314999}" type="slidenum">
              <a:rPr lang="en-US"/>
              <a:pPr>
                <a:defRPr/>
              </a:pPr>
              <a:t>‹#›</a:t>
            </a:fld>
            <a:endParaRPr lang="en-US"/>
          </a:p>
        </p:txBody>
      </p:sp>
    </p:spTree>
    <p:extLst>
      <p:ext uri="{BB962C8B-B14F-4D97-AF65-F5344CB8AC3E}">
        <p14:creationId xmlns:p14="http://schemas.microsoft.com/office/powerpoint/2010/main" val="4038105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C376024-82AF-4DDF-BB40-647F2B9BD290}" type="datetime1">
              <a:rPr lang="en-US"/>
              <a:pPr>
                <a:defRPr/>
              </a:pPr>
              <a:t>10/18/2018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9132FA8-E08E-4FBC-80DE-8A71D89D0133}" type="slidenum">
              <a:rPr lang="en-US"/>
              <a:pPr>
                <a:defRPr/>
              </a:pPr>
              <a:t>‹#›</a:t>
            </a:fld>
            <a:endParaRPr lang="en-US"/>
          </a:p>
        </p:txBody>
      </p:sp>
    </p:spTree>
    <p:extLst>
      <p:ext uri="{BB962C8B-B14F-4D97-AF65-F5344CB8AC3E}">
        <p14:creationId xmlns:p14="http://schemas.microsoft.com/office/powerpoint/2010/main" val="236803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998E10C-735F-44F5-A134-58E5FC2843CE}" type="datetime1">
              <a:rPr lang="en-US"/>
              <a:pPr>
                <a:defRPr/>
              </a:pPr>
              <a:t>10/18/2018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408F48E-F4E0-47C1-B88B-0E38566ABFE1}" type="slidenum">
              <a:rPr lang="en-US"/>
              <a:pPr>
                <a:defRPr/>
              </a:pPr>
              <a:t>‹#›</a:t>
            </a:fld>
            <a:endParaRPr lang="en-US"/>
          </a:p>
        </p:txBody>
      </p:sp>
    </p:spTree>
    <p:extLst>
      <p:ext uri="{BB962C8B-B14F-4D97-AF65-F5344CB8AC3E}">
        <p14:creationId xmlns:p14="http://schemas.microsoft.com/office/powerpoint/2010/main" val="380114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AABA8B-34AD-4736-9B31-534593D693A8}" type="datetime1">
              <a:rPr lang="en-US"/>
              <a:pPr>
                <a:defRPr/>
              </a:pPr>
              <a:t>10/18/2018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3009441-5EE6-44C5-AB5B-6737BE518A66}" type="slidenum">
              <a:rPr lang="en-US"/>
              <a:pPr>
                <a:defRPr/>
              </a:pPr>
              <a:t>‹#›</a:t>
            </a:fld>
            <a:endParaRPr lang="en-US"/>
          </a:p>
        </p:txBody>
      </p:sp>
    </p:spTree>
    <p:extLst>
      <p:ext uri="{BB962C8B-B14F-4D97-AF65-F5344CB8AC3E}">
        <p14:creationId xmlns:p14="http://schemas.microsoft.com/office/powerpoint/2010/main" val="307631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34553D8-DD4A-4BF1-9B40-8DD4311AF49B}" type="datetime1">
              <a:rPr lang="en-US"/>
              <a:pPr>
                <a:defRPr/>
              </a:pPr>
              <a:t>10/18/2018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D662AC-C1FD-4F87-9D38-EFB1FC270AEC}" type="slidenum">
              <a:rPr lang="en-US"/>
              <a:pPr>
                <a:defRPr/>
              </a:pPr>
              <a:t>‹#›</a:t>
            </a:fld>
            <a:endParaRPr lang="en-US"/>
          </a:p>
        </p:txBody>
      </p:sp>
    </p:spTree>
    <p:extLst>
      <p:ext uri="{BB962C8B-B14F-4D97-AF65-F5344CB8AC3E}">
        <p14:creationId xmlns:p14="http://schemas.microsoft.com/office/powerpoint/2010/main" val="2123238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600199"/>
            <a:ext cx="5486400" cy="3127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79A01A7-B9E2-4A0F-A575-46FFE047FBCA}" type="datetime1">
              <a:rPr lang="en-US"/>
              <a:pPr>
                <a:defRPr/>
              </a:pPr>
              <a:t>10/18/2018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549C4A7-90C8-4B2C-A2EF-D441C5ABB1D8}" type="slidenum">
              <a:rPr lang="en-US"/>
              <a:pPr>
                <a:defRPr/>
              </a:pPr>
              <a:t>‹#›</a:t>
            </a:fld>
            <a:endParaRPr lang="en-US"/>
          </a:p>
        </p:txBody>
      </p:sp>
    </p:spTree>
    <p:extLst>
      <p:ext uri="{BB962C8B-B14F-4D97-AF65-F5344CB8AC3E}">
        <p14:creationId xmlns:p14="http://schemas.microsoft.com/office/powerpoint/2010/main" val="20050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FA85D06-B33B-4DF0-9960-8A18DCD7523D}" type="datetime1">
              <a:rPr lang="en-US"/>
              <a:pPr>
                <a:defRPr/>
              </a:pPr>
              <a:t>10/18/2018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AE7FDC-36DB-4E42-9EFD-536550E6BE1B}" type="slidenum">
              <a:rPr lang="en-US"/>
              <a:pPr>
                <a:defRPr/>
              </a:pPr>
              <a:t>‹#›</a:t>
            </a:fld>
            <a:endParaRPr lang="en-US"/>
          </a:p>
        </p:txBody>
      </p:sp>
    </p:spTree>
    <p:extLst>
      <p:ext uri="{BB962C8B-B14F-4D97-AF65-F5344CB8AC3E}">
        <p14:creationId xmlns:p14="http://schemas.microsoft.com/office/powerpoint/2010/main" val="325556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600201"/>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17220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7B37D40-4438-4EA3-BEE8-C0DDAA20E0D4}" type="datetime1">
              <a:rPr lang="en-US"/>
              <a:pPr>
                <a:defRPr/>
              </a:pPr>
              <a:t>10/18/2018</a:t>
            </a:fld>
            <a:endParaRPr lang="en-US"/>
          </a:p>
        </p:txBody>
      </p:sp>
      <p:sp>
        <p:nvSpPr>
          <p:cNvPr id="5" name="Footer Placeholder 4"/>
          <p:cNvSpPr>
            <a:spLocks noGrp="1"/>
          </p:cNvSpPr>
          <p:nvPr>
            <p:ph type="ftr" sz="quarter" idx="3"/>
          </p:nvPr>
        </p:nvSpPr>
        <p:spPr>
          <a:xfrm>
            <a:off x="3124200" y="617220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477000" y="617220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F32236D-A869-489A-9685-953368D0754E}" type="slidenum">
              <a:rPr lang="en-US"/>
              <a:pPr>
                <a:defRPr/>
              </a:pPr>
              <a:t>‹#›</a:t>
            </a:fld>
            <a:endParaRPr lang="en-US"/>
          </a:p>
        </p:txBody>
      </p:sp>
      <p:sp>
        <p:nvSpPr>
          <p:cNvPr id="9" name="Rectangle 8"/>
          <p:cNvSpPr/>
          <p:nvPr/>
        </p:nvSpPr>
        <p:spPr>
          <a:xfrm>
            <a:off x="440635" y="325438"/>
            <a:ext cx="7288427" cy="817562"/>
          </a:xfrm>
          <a:prstGeom prst="rect">
            <a:avLst/>
          </a:prstGeom>
          <a:solidFill>
            <a:srgbClr val="E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2" name="Title Placeholder 1"/>
          <p:cNvSpPr>
            <a:spLocks noGrp="1"/>
          </p:cNvSpPr>
          <p:nvPr>
            <p:ph type="title"/>
          </p:nvPr>
        </p:nvSpPr>
        <p:spPr bwMode="auto">
          <a:xfrm>
            <a:off x="525118" y="399982"/>
            <a:ext cx="7086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	Click to edit Master title style </a:t>
            </a:r>
          </a:p>
        </p:txBody>
      </p:sp>
      <p:sp>
        <p:nvSpPr>
          <p:cNvPr id="10" name="Rectangle 9"/>
          <p:cNvSpPr/>
          <p:nvPr/>
        </p:nvSpPr>
        <p:spPr>
          <a:xfrm>
            <a:off x="190500" y="325438"/>
            <a:ext cx="190500" cy="817562"/>
          </a:xfrm>
          <a:prstGeom prst="rect">
            <a:avLst/>
          </a:prstGeom>
          <a:solidFill>
            <a:srgbClr val="E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7"/>
          <p:cNvPicPr>
            <a:picLocks noChangeAspect="1"/>
          </p:cNvPicPr>
          <p:nvPr/>
        </p:nvPicPr>
        <p:blipFill rotWithShape="1">
          <a:blip r:embed="rId12" cstate="print">
            <a:extLst>
              <a:ext uri="{28A0092B-C50C-407E-A947-70E740481C1C}">
                <a14:useLocalDpi xmlns:a14="http://schemas.microsoft.com/office/drawing/2010/main" val="0"/>
              </a:ext>
            </a:extLst>
          </a:blip>
          <a:srcRect l="7317" t="19716" r="6504" b="39024"/>
          <a:stretch/>
        </p:blipFill>
        <p:spPr>
          <a:xfrm>
            <a:off x="7696200" y="422276"/>
            <a:ext cx="1346200" cy="644524"/>
          </a:xfrm>
          <a:prstGeom prst="rect">
            <a:avLst/>
          </a:prstGeom>
        </p:spPr>
      </p:pic>
      <p:cxnSp>
        <p:nvCxnSpPr>
          <p:cNvPr id="3" name="Straight Connector 2"/>
          <p:cNvCxnSpPr/>
          <p:nvPr userDrawn="1"/>
        </p:nvCxnSpPr>
        <p:spPr>
          <a:xfrm>
            <a:off x="457200" y="5943600"/>
            <a:ext cx="82296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79" r:id="rId1"/>
    <p:sldLayoutId id="2147483780" r:id="rId2"/>
    <p:sldLayoutId id="2147483770" r:id="rId3"/>
    <p:sldLayoutId id="2147483771" r:id="rId4"/>
    <p:sldLayoutId id="2147483772" r:id="rId5"/>
    <p:sldLayoutId id="2147483773" r:id="rId6"/>
    <p:sldLayoutId id="2147483775" r:id="rId7"/>
    <p:sldLayoutId id="2147483776" r:id="rId8"/>
    <p:sldLayoutId id="2147483777" r:id="rId9"/>
    <p:sldLayoutId id="2147483778" r:id="rId10"/>
  </p:sldLayoutIdLst>
  <p:hf sldNum="0" hdr="0" ftr="0" dt="0"/>
  <p:txStyles>
    <p:titleStyle>
      <a:lvl1pPr algn="l" rtl="0" eaLnBrk="0" fontAlgn="base" hangingPunct="0">
        <a:spcBef>
          <a:spcPct val="0"/>
        </a:spcBef>
        <a:spcAft>
          <a:spcPct val="0"/>
        </a:spcAft>
        <a:tabLst>
          <a:tab pos="0" algn="l"/>
        </a:tabLst>
        <a:defRPr sz="3600" i="1" kern="1200">
          <a:solidFill>
            <a:schemeClr val="bg1"/>
          </a:solidFill>
          <a:latin typeface="Verdana" pitchFamily="34" charset="0"/>
          <a:ea typeface="Verdana" pitchFamily="34" charset="0"/>
          <a:cs typeface="Verdana" pitchFamily="34" charset="0"/>
        </a:defRPr>
      </a:lvl1pPr>
      <a:lvl2pPr algn="ctr" rtl="0" eaLnBrk="0" fontAlgn="base" hangingPunct="0">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2pPr>
      <a:lvl3pPr algn="ctr" rtl="0" eaLnBrk="0" fontAlgn="base" hangingPunct="0">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3pPr>
      <a:lvl4pPr algn="ctr" rtl="0" eaLnBrk="0" fontAlgn="base" hangingPunct="0">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4pPr>
      <a:lvl5pPr algn="ctr" rtl="0" eaLnBrk="0" fontAlgn="base" hangingPunct="0">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5pPr>
      <a:lvl6pPr marL="457200" algn="ctr" rtl="0" fontAlgn="base">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6pPr>
      <a:lvl7pPr marL="914400" algn="ctr" rtl="0" fontAlgn="base">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7pPr>
      <a:lvl8pPr marL="1371600" algn="ctr" rtl="0" fontAlgn="base">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8pPr>
      <a:lvl9pPr marL="1828800" algn="ctr" rtl="0" fontAlgn="base">
        <a:spcBef>
          <a:spcPct val="0"/>
        </a:spcBef>
        <a:spcAft>
          <a:spcPct val="0"/>
        </a:spcAft>
        <a:tabLst>
          <a:tab pos="0" algn="l"/>
        </a:tabLst>
        <a:defRPr sz="3600">
          <a:solidFill>
            <a:schemeClr val="tx1"/>
          </a:solidFill>
          <a:latin typeface="Verdana" pitchFamily="34" charset="0"/>
          <a:ea typeface="Verdana" pitchFamily="34" charset="0"/>
          <a:cs typeface="Verdana"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Arial" pitchFamily="34" charset="0"/>
        <a:buChar char="»"/>
        <a:defRPr sz="32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orensicsinstitute.or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239000" cy="2525442"/>
          </a:xfrm>
          <a:prstGeom prst="rect">
            <a:avLst/>
          </a:prstGeom>
        </p:spPr>
      </p:pic>
      <p:sp>
        <p:nvSpPr>
          <p:cNvPr id="12" name="Title 11"/>
          <p:cNvSpPr>
            <a:spLocks noGrp="1"/>
          </p:cNvSpPr>
          <p:nvPr>
            <p:ph type="title"/>
          </p:nvPr>
        </p:nvSpPr>
        <p:spPr/>
        <p:txBody>
          <a:bodyPr/>
          <a:lstStyle/>
          <a:p>
            <a:pPr algn="ctr"/>
            <a:r>
              <a:rPr lang="en-GB" sz="6000" dirty="0" smtClean="0">
                <a:latin typeface="Candara" panose="020E0502030303020204" pitchFamily="34" charset="0"/>
              </a:rPr>
              <a:t>IFIS Presents</a:t>
            </a:r>
            <a:endParaRPr lang="en-US" sz="6000" dirty="0">
              <a:latin typeface="Candara" panose="020E0502030303020204" pitchFamily="34" charset="0"/>
            </a:endParaRPr>
          </a:p>
        </p:txBody>
      </p:sp>
    </p:spTree>
    <p:extLst>
      <p:ext uri="{BB962C8B-B14F-4D97-AF65-F5344CB8AC3E}">
        <p14:creationId xmlns:p14="http://schemas.microsoft.com/office/powerpoint/2010/main" val="2521597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Case Study 1 : SOC Team</a:t>
            </a:r>
            <a:endParaRPr lang="en-US" dirty="0">
              <a:latin typeface="Candara" panose="020E050203030302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3562" y="1199243"/>
            <a:ext cx="6351638" cy="4688114"/>
          </a:xfrm>
        </p:spPr>
      </p:pic>
    </p:spTree>
    <p:extLst>
      <p:ext uri="{BB962C8B-B14F-4D97-AF65-F5344CB8AC3E}">
        <p14:creationId xmlns:p14="http://schemas.microsoft.com/office/powerpoint/2010/main" val="3270277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Candara" panose="020E0502030303020204" pitchFamily="34" charset="0"/>
              </a:rPr>
              <a:t>SOC </a:t>
            </a:r>
            <a:r>
              <a:rPr lang="en-GB" sz="3200" dirty="0" smtClean="0">
                <a:latin typeface="Candara" panose="020E0502030303020204" pitchFamily="34" charset="0"/>
              </a:rPr>
              <a:t>– Correlating and </a:t>
            </a:r>
            <a:r>
              <a:rPr lang="en-GB" sz="3200" dirty="0">
                <a:latin typeface="Candara" panose="020E0502030303020204" pitchFamily="34" charset="0"/>
              </a:rPr>
              <a:t>enriching alerts</a:t>
            </a:r>
            <a:endParaRPr lang="en-US" sz="3200" dirty="0">
              <a:latin typeface="Candara" panose="020E0502030303020204" pitchFamily="34" charset="0"/>
            </a:endParaRPr>
          </a:p>
        </p:txBody>
      </p:sp>
      <p:sp>
        <p:nvSpPr>
          <p:cNvPr id="3" name="Content Placeholder 2"/>
          <p:cNvSpPr>
            <a:spLocks noGrp="1"/>
          </p:cNvSpPr>
          <p:nvPr>
            <p:ph idx="1"/>
          </p:nvPr>
        </p:nvSpPr>
        <p:spPr>
          <a:xfrm>
            <a:off x="381000" y="1447800"/>
            <a:ext cx="8229600" cy="3733800"/>
          </a:xfrm>
        </p:spPr>
        <p:txBody>
          <a:bodyPr/>
          <a:lstStyle/>
          <a:p>
            <a:r>
              <a:rPr lang="en-US" sz="2800" dirty="0" smtClean="0">
                <a:latin typeface="Candara" panose="020E0502030303020204" pitchFamily="34" charset="0"/>
              </a:rPr>
              <a:t>Raw IP addresses to ASN data, ip reputation, geo location</a:t>
            </a:r>
          </a:p>
          <a:p>
            <a:r>
              <a:rPr lang="en-GB" sz="2800" dirty="0">
                <a:latin typeface="Candara" panose="020E0502030303020204" pitchFamily="34" charset="0"/>
              </a:rPr>
              <a:t>As an example of upskilling relatively junior analysts, </a:t>
            </a:r>
            <a:r>
              <a:rPr lang="en-GB" sz="2800" dirty="0" smtClean="0">
                <a:latin typeface="Candara" panose="020E0502030303020204" pitchFamily="34" charset="0"/>
              </a:rPr>
              <a:t>suppose an </a:t>
            </a:r>
            <a:r>
              <a:rPr lang="en-GB" sz="2800" dirty="0">
                <a:latin typeface="Candara" panose="020E0502030303020204" pitchFamily="34" charset="0"/>
              </a:rPr>
              <a:t>alert is generated when an unknown external IP </a:t>
            </a:r>
            <a:r>
              <a:rPr lang="en-GB" sz="2800" dirty="0" smtClean="0">
                <a:latin typeface="Candara" panose="020E0502030303020204" pitchFamily="34" charset="0"/>
              </a:rPr>
              <a:t>address attempts </a:t>
            </a:r>
            <a:r>
              <a:rPr lang="en-GB" sz="2800" dirty="0">
                <a:latin typeface="Candara" panose="020E0502030303020204" pitchFamily="34" charset="0"/>
              </a:rPr>
              <a:t>to connect over TCP port 445. Experienced </a:t>
            </a:r>
            <a:r>
              <a:rPr lang="en-GB" sz="2800" dirty="0" smtClean="0">
                <a:latin typeface="Candara" panose="020E0502030303020204" pitchFamily="34" charset="0"/>
              </a:rPr>
              <a:t>analysts might </a:t>
            </a:r>
            <a:r>
              <a:rPr lang="en-GB" sz="2800" dirty="0">
                <a:latin typeface="Candara" panose="020E0502030303020204" pitchFamily="34" charset="0"/>
              </a:rPr>
              <a:t>know that a recent exploit for SMB has been used </a:t>
            </a:r>
            <a:r>
              <a:rPr lang="en-GB" sz="2800" dirty="0" smtClean="0">
                <a:latin typeface="Candara" panose="020E0502030303020204" pitchFamily="34" charset="0"/>
              </a:rPr>
              <a:t>by ransomware </a:t>
            </a:r>
            <a:r>
              <a:rPr lang="en-GB" sz="2800" dirty="0">
                <a:latin typeface="Candara" panose="020E0502030303020204" pitchFamily="34" charset="0"/>
              </a:rPr>
              <a:t>to propagate itself and would identify the IP </a:t>
            </a:r>
            <a:r>
              <a:rPr lang="en-GB" sz="2800" dirty="0" smtClean="0">
                <a:latin typeface="Candara" panose="020E0502030303020204" pitchFamily="34" charset="0"/>
              </a:rPr>
              <a:t>as likely </a:t>
            </a:r>
            <a:r>
              <a:rPr lang="en-GB" sz="2800" dirty="0">
                <a:latin typeface="Candara" panose="020E0502030303020204" pitchFamily="34" charset="0"/>
              </a:rPr>
              <a:t>compromised based on the owner, location, and </a:t>
            </a:r>
            <a:r>
              <a:rPr lang="en-GB" sz="2800" dirty="0" smtClean="0">
                <a:latin typeface="Candara" panose="020E0502030303020204" pitchFamily="34" charset="0"/>
              </a:rPr>
              <a:t>open source </a:t>
            </a:r>
            <a:r>
              <a:rPr lang="en-GB" sz="2800" dirty="0">
                <a:latin typeface="Candara" panose="020E0502030303020204" pitchFamily="34" charset="0"/>
              </a:rPr>
              <a:t>data.</a:t>
            </a:r>
            <a:endParaRPr lang="en-US" sz="2800" dirty="0">
              <a:latin typeface="Candara" panose="020E0502030303020204" pitchFamily="34" charset="0"/>
            </a:endParaRPr>
          </a:p>
        </p:txBody>
      </p:sp>
    </p:spTree>
    <p:extLst>
      <p:ext uri="{BB962C8B-B14F-4D97-AF65-F5344CB8AC3E}">
        <p14:creationId xmlns:p14="http://schemas.microsoft.com/office/powerpoint/2010/main" val="3604691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latin typeface="Candara" panose="020E0502030303020204" pitchFamily="34" charset="0"/>
              </a:rPr>
              <a:t>Case Study 2: Vulnerability Management</a:t>
            </a:r>
            <a:endParaRPr lang="en-US" sz="3200" dirty="0">
              <a:latin typeface="Candara" panose="020E0502030303020204" pitchFamily="34" charset="0"/>
            </a:endParaRPr>
          </a:p>
        </p:txBody>
      </p:sp>
      <p:sp>
        <p:nvSpPr>
          <p:cNvPr id="3" name="Content Placeholder 2"/>
          <p:cNvSpPr>
            <a:spLocks noGrp="1"/>
          </p:cNvSpPr>
          <p:nvPr>
            <p:ph idx="1"/>
          </p:nvPr>
        </p:nvSpPr>
        <p:spPr/>
        <p:txBody>
          <a:bodyPr/>
          <a:lstStyle/>
          <a:p>
            <a:r>
              <a:rPr lang="en-GB" dirty="0">
                <a:latin typeface="Candara" panose="020E0502030303020204" pitchFamily="34" charset="0"/>
              </a:rPr>
              <a:t>Time is of the </a:t>
            </a:r>
            <a:r>
              <a:rPr lang="en-GB" dirty="0" smtClean="0">
                <a:latin typeface="Candara" panose="020E0502030303020204" pitchFamily="34" charset="0"/>
              </a:rPr>
              <a:t>essence</a:t>
            </a:r>
            <a:endParaRPr lang="en-US" dirty="0">
              <a:latin typeface="Candara" panose="020E0502030303020204" pitchFamily="34" charset="0"/>
            </a:endParaRPr>
          </a:p>
          <a:p>
            <a:r>
              <a:rPr lang="en-GB" dirty="0">
                <a:latin typeface="Candara" panose="020E0502030303020204" pitchFamily="34" charset="0"/>
              </a:rPr>
              <a:t>This has two implications</a:t>
            </a:r>
            <a:r>
              <a:rPr lang="en-GB" dirty="0" smtClean="0">
                <a:latin typeface="Candara" panose="020E0502030303020204" pitchFamily="34" charset="0"/>
              </a:rPr>
              <a:t>:</a:t>
            </a:r>
            <a:endParaRPr lang="en-GB" dirty="0">
              <a:latin typeface="Candara" panose="020E0502030303020204" pitchFamily="34" charset="0"/>
            </a:endParaRPr>
          </a:p>
          <a:p>
            <a:pPr marL="0" indent="0">
              <a:buNone/>
            </a:pPr>
            <a:r>
              <a:rPr lang="en-GB" sz="2400" dirty="0" smtClean="0">
                <a:latin typeface="Candara" panose="020E0502030303020204" pitchFamily="34" charset="0"/>
              </a:rPr>
              <a:t>    1</a:t>
            </a:r>
            <a:r>
              <a:rPr lang="en-GB" sz="2400" dirty="0">
                <a:latin typeface="Candara" panose="020E0502030303020204" pitchFamily="34" charset="0"/>
              </a:rPr>
              <a:t>. You have roughly two weeks to patch </a:t>
            </a:r>
            <a:r>
              <a:rPr lang="en-GB" sz="2400" dirty="0" smtClean="0">
                <a:latin typeface="Candara" panose="020E0502030303020204" pitchFamily="34" charset="0"/>
              </a:rPr>
              <a:t>or remediate your </a:t>
            </a:r>
            <a:r>
              <a:rPr lang="en-GB" sz="2400" dirty="0">
                <a:latin typeface="Candara" panose="020E0502030303020204" pitchFamily="34" charset="0"/>
              </a:rPr>
              <a:t>systems against a new exploit.</a:t>
            </a:r>
          </a:p>
          <a:p>
            <a:pPr marL="0" indent="0">
              <a:buNone/>
            </a:pPr>
            <a:r>
              <a:rPr lang="en-GB" sz="2400" dirty="0" smtClean="0">
                <a:latin typeface="Candara" panose="020E0502030303020204" pitchFamily="34" charset="0"/>
              </a:rPr>
              <a:t>    2</a:t>
            </a:r>
            <a:r>
              <a:rPr lang="en-GB" sz="2400" dirty="0">
                <a:latin typeface="Candara" panose="020E0502030303020204" pitchFamily="34" charset="0"/>
              </a:rPr>
              <a:t>. If you can’t patch in that timeframe, you should </a:t>
            </a:r>
            <a:r>
              <a:rPr lang="en-GB" sz="2400" dirty="0" smtClean="0">
                <a:latin typeface="Candara" panose="020E0502030303020204" pitchFamily="34" charset="0"/>
              </a:rPr>
              <a:t>have a </a:t>
            </a:r>
            <a:r>
              <a:rPr lang="en-GB" sz="2400" dirty="0">
                <a:latin typeface="Candara" panose="020E0502030303020204" pitchFamily="34" charset="0"/>
              </a:rPr>
              <a:t>plan </a:t>
            </a:r>
            <a:r>
              <a:rPr lang="en-GB" sz="2400" dirty="0" smtClean="0">
                <a:latin typeface="Candara" panose="020E0502030303020204" pitchFamily="34" charset="0"/>
              </a:rPr>
              <a:t>to </a:t>
            </a:r>
            <a:r>
              <a:rPr lang="en-GB" sz="2400" dirty="0">
                <a:latin typeface="Candara" panose="020E0502030303020204" pitchFamily="34" charset="0"/>
              </a:rPr>
              <a:t>mitigate the </a:t>
            </a:r>
            <a:r>
              <a:rPr lang="en-GB" sz="2400" dirty="0" smtClean="0">
                <a:latin typeface="Candara" panose="020E0502030303020204" pitchFamily="34" charset="0"/>
              </a:rPr>
              <a:t>damage.</a:t>
            </a:r>
          </a:p>
        </p:txBody>
      </p:sp>
    </p:spTree>
    <p:extLst>
      <p:ext uri="{BB962C8B-B14F-4D97-AF65-F5344CB8AC3E}">
        <p14:creationId xmlns:p14="http://schemas.microsoft.com/office/powerpoint/2010/main" val="3163792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Vulnerability Management</a:t>
            </a:r>
            <a:endParaRPr lang="en-US" dirty="0">
              <a:latin typeface="Candara" panose="020E0502030303020204" pitchFamily="34" charset="0"/>
            </a:endParaRPr>
          </a:p>
        </p:txBody>
      </p:sp>
      <p:sp>
        <p:nvSpPr>
          <p:cNvPr id="3" name="Content Placeholder 2"/>
          <p:cNvSpPr>
            <a:spLocks noGrp="1"/>
          </p:cNvSpPr>
          <p:nvPr>
            <p:ph idx="1"/>
          </p:nvPr>
        </p:nvSpPr>
        <p:spPr>
          <a:xfrm>
            <a:off x="304800" y="1371600"/>
            <a:ext cx="8229600" cy="3733800"/>
          </a:xfrm>
        </p:spPr>
        <p:txBody>
          <a:bodyPr/>
          <a:lstStyle/>
          <a:p>
            <a:r>
              <a:rPr lang="en-GB" dirty="0">
                <a:latin typeface="Candara" panose="020E0502030303020204" pitchFamily="34" charset="0"/>
              </a:rPr>
              <a:t>Assess Risk Based on Exploitability</a:t>
            </a:r>
          </a:p>
          <a:p>
            <a:pPr marL="0" indent="0">
              <a:buNone/>
            </a:pPr>
            <a:r>
              <a:rPr lang="en-GB" sz="1600" dirty="0" smtClean="0">
                <a:latin typeface="Candara" panose="020E0502030303020204" pitchFamily="34" charset="0"/>
              </a:rPr>
              <a:t>-  Let’s </a:t>
            </a:r>
            <a:r>
              <a:rPr lang="en-GB" sz="1600" dirty="0">
                <a:latin typeface="Candara" panose="020E0502030303020204" pitchFamily="34" charset="0"/>
              </a:rPr>
              <a:t>use a metaphor: if patching vulnerabilities to keep </a:t>
            </a:r>
            <a:r>
              <a:rPr lang="en-GB" sz="1600" dirty="0" smtClean="0">
                <a:latin typeface="Candara" panose="020E0502030303020204" pitchFamily="34" charset="0"/>
              </a:rPr>
              <a:t>your network </a:t>
            </a:r>
            <a:r>
              <a:rPr lang="en-GB" sz="1600" dirty="0">
                <a:latin typeface="Candara" panose="020E0502030303020204" pitchFamily="34" charset="0"/>
              </a:rPr>
              <a:t>safe is like getting vaccines to protect yourself </a:t>
            </a:r>
            <a:r>
              <a:rPr lang="en-GB" sz="1600" dirty="0" smtClean="0">
                <a:latin typeface="Candara" panose="020E0502030303020204" pitchFamily="34" charset="0"/>
              </a:rPr>
              <a:t>from disease</a:t>
            </a:r>
            <a:r>
              <a:rPr lang="en-GB" sz="1600" dirty="0">
                <a:latin typeface="Candara" panose="020E0502030303020204" pitchFamily="34" charset="0"/>
              </a:rPr>
              <a:t>, then you need to decide which vaccinations are </a:t>
            </a:r>
            <a:r>
              <a:rPr lang="en-GB" sz="1600" dirty="0" smtClean="0">
                <a:latin typeface="Candara" panose="020E0502030303020204" pitchFamily="34" charset="0"/>
              </a:rPr>
              <a:t>priorities </a:t>
            </a:r>
            <a:r>
              <a:rPr lang="en-GB" sz="1600" dirty="0">
                <a:latin typeface="Candara" panose="020E0502030303020204" pitchFamily="34" charset="0"/>
              </a:rPr>
              <a:t>and which are unnecessary. You may need a flu shot </a:t>
            </a:r>
            <a:r>
              <a:rPr lang="en-GB" sz="1600" dirty="0" smtClean="0">
                <a:latin typeface="Candara" panose="020E0502030303020204" pitchFamily="34" charset="0"/>
              </a:rPr>
              <a:t>every season </a:t>
            </a:r>
            <a:r>
              <a:rPr lang="en-GB" sz="1600" dirty="0">
                <a:latin typeface="Candara" panose="020E0502030303020204" pitchFamily="34" charset="0"/>
              </a:rPr>
              <a:t>to stay healthy, but there’s no need to stay </a:t>
            </a:r>
            <a:r>
              <a:rPr lang="en-GB" sz="1600" dirty="0" smtClean="0">
                <a:latin typeface="Candara" panose="020E0502030303020204" pitchFamily="34" charset="0"/>
              </a:rPr>
              <a:t>vaccinated against </a:t>
            </a:r>
            <a:r>
              <a:rPr lang="en-GB" sz="1600" dirty="0">
                <a:latin typeface="Candara" panose="020E0502030303020204" pitchFamily="34" charset="0"/>
              </a:rPr>
              <a:t>yellow fever or malaria unless you will be exposed </a:t>
            </a:r>
            <a:r>
              <a:rPr lang="en-GB" sz="1600" dirty="0" smtClean="0">
                <a:latin typeface="Candara" panose="020E0502030303020204" pitchFamily="34" charset="0"/>
              </a:rPr>
              <a:t>to them</a:t>
            </a:r>
            <a:r>
              <a:rPr lang="en-GB" sz="1600" dirty="0">
                <a:latin typeface="Candara" panose="020E0502030303020204" pitchFamily="34" charset="0"/>
              </a:rPr>
              <a:t>.</a:t>
            </a:r>
          </a:p>
          <a:p>
            <a:pPr marL="0" indent="0">
              <a:buNone/>
            </a:pPr>
            <a:r>
              <a:rPr lang="en-GB" sz="1600" dirty="0" smtClean="0">
                <a:latin typeface="Candara" panose="020E0502030303020204" pitchFamily="34" charset="0"/>
              </a:rPr>
              <a:t>-  That’s </a:t>
            </a:r>
            <a:r>
              <a:rPr lang="en-GB" sz="1600" dirty="0">
                <a:latin typeface="Candara" panose="020E0502030303020204" pitchFamily="34" charset="0"/>
              </a:rPr>
              <a:t>why you have to do your research: one of the </a:t>
            </a:r>
            <a:r>
              <a:rPr lang="en-GB" sz="1600" dirty="0" smtClean="0">
                <a:latin typeface="Candara" panose="020E0502030303020204" pitchFamily="34" charset="0"/>
              </a:rPr>
              <a:t>greatest values </a:t>
            </a:r>
            <a:r>
              <a:rPr lang="en-GB" sz="1600" dirty="0">
                <a:latin typeface="Candara" panose="020E0502030303020204" pitchFamily="34" charset="0"/>
              </a:rPr>
              <a:t>of a threat intelligence solution is that it identifies </a:t>
            </a:r>
            <a:r>
              <a:rPr lang="en-GB" sz="1600" dirty="0" smtClean="0">
                <a:latin typeface="Candara" panose="020E0502030303020204" pitchFamily="34" charset="0"/>
              </a:rPr>
              <a:t>the specific </a:t>
            </a:r>
            <a:r>
              <a:rPr lang="en-GB" sz="1600" dirty="0">
                <a:latin typeface="Candara" panose="020E0502030303020204" pitchFamily="34" charset="0"/>
              </a:rPr>
              <a:t>vulnerabilities that represent risk to your </a:t>
            </a:r>
            <a:r>
              <a:rPr lang="en-GB" sz="1600" dirty="0" smtClean="0">
                <a:latin typeface="Candara" panose="020E0502030303020204" pitchFamily="34" charset="0"/>
              </a:rPr>
              <a:t>organization and </a:t>
            </a:r>
            <a:r>
              <a:rPr lang="en-GB" sz="1600" dirty="0">
                <a:latin typeface="Candara" panose="020E0502030303020204" pitchFamily="34" charset="0"/>
              </a:rPr>
              <a:t>gives you visibility into their likelihood of exploitation</a:t>
            </a:r>
            <a:r>
              <a:rPr lang="en-GB" sz="1600" dirty="0" smtClean="0">
                <a:latin typeface="Candara" panose="020E0502030303020204" pitchFamily="34" charset="0"/>
              </a:rPr>
              <a:t>.</a:t>
            </a:r>
          </a:p>
          <a:p>
            <a:pPr marL="0" indent="0">
              <a:buNone/>
            </a:pPr>
            <a:r>
              <a:rPr lang="en-GB" sz="1600" dirty="0">
                <a:latin typeface="Candara" panose="020E0502030303020204" pitchFamily="34" charset="0"/>
              </a:rPr>
              <a:t>-  There are thousands in </a:t>
            </a:r>
            <a:r>
              <a:rPr lang="en-GB" sz="1600" dirty="0" smtClean="0">
                <a:latin typeface="Candara" panose="020E0502030303020204" pitchFamily="34" charset="0"/>
              </a:rPr>
              <a:t>your environment</a:t>
            </a:r>
            <a:r>
              <a:rPr lang="en-GB" sz="1600" dirty="0">
                <a:latin typeface="Candara" panose="020E0502030303020204" pitchFamily="34" charset="0"/>
              </a:rPr>
              <a:t>, and hundreds are being exploited at any one </a:t>
            </a:r>
            <a:r>
              <a:rPr lang="en-GB" sz="1600" dirty="0" smtClean="0">
                <a:latin typeface="Candara" panose="020E0502030303020204" pitchFamily="34" charset="0"/>
              </a:rPr>
              <a:t>time. But </a:t>
            </a:r>
            <a:r>
              <a:rPr lang="en-GB" sz="1600" dirty="0">
                <a:latin typeface="Candara" panose="020E0502030303020204" pitchFamily="34" charset="0"/>
              </a:rPr>
              <a:t>the only ones you really need to worry about are those </a:t>
            </a:r>
            <a:r>
              <a:rPr lang="en-GB" sz="1600" dirty="0" smtClean="0">
                <a:latin typeface="Candara" panose="020E0502030303020204" pitchFamily="34" charset="0"/>
              </a:rPr>
              <a:t>that form </a:t>
            </a:r>
            <a:r>
              <a:rPr lang="en-GB" sz="1600" dirty="0">
                <a:latin typeface="Candara" panose="020E0502030303020204" pitchFamily="34" charset="0"/>
              </a:rPr>
              <a:t>the intersection of those two categories</a:t>
            </a:r>
            <a:r>
              <a:rPr lang="en-GB" sz="1600" dirty="0" smtClean="0">
                <a:latin typeface="Candara" panose="020E0502030303020204" pitchFamily="34" charset="0"/>
              </a:rPr>
              <a:t>. (see figure on slide below)</a:t>
            </a:r>
          </a:p>
          <a:p>
            <a:pPr marL="0" indent="0">
              <a:buNone/>
            </a:pPr>
            <a:r>
              <a:rPr lang="en-US" sz="1600" dirty="0" smtClean="0">
                <a:latin typeface="Candara" panose="020E0502030303020204" pitchFamily="34" charset="0"/>
              </a:rPr>
              <a:t>-  </a:t>
            </a:r>
            <a:r>
              <a:rPr lang="en-GB" sz="1600" dirty="0">
                <a:latin typeface="Candara" panose="020E0502030303020204" pitchFamily="34" charset="0"/>
              </a:rPr>
              <a:t>A common mistake in managing vulnerabilities is to focus </a:t>
            </a:r>
            <a:r>
              <a:rPr lang="en-GB" sz="1600" dirty="0" smtClean="0">
                <a:latin typeface="Candara" panose="020E0502030303020204" pitchFamily="34" charset="0"/>
              </a:rPr>
              <a:t>on ranking </a:t>
            </a:r>
            <a:r>
              <a:rPr lang="en-GB" sz="1600" dirty="0">
                <a:latin typeface="Candara" panose="020E0502030303020204" pitchFamily="34" charset="0"/>
              </a:rPr>
              <a:t>threats in terms of </a:t>
            </a:r>
            <a:r>
              <a:rPr lang="en-GB" sz="1600" dirty="0" smtClean="0">
                <a:latin typeface="Candara" panose="020E0502030303020204" pitchFamily="34" charset="0"/>
              </a:rPr>
              <a:t>severity</a:t>
            </a:r>
            <a:r>
              <a:rPr lang="en-GB" sz="1600" dirty="0">
                <a:latin typeface="Candara" panose="020E0502030303020204" pitchFamily="34" charset="0"/>
              </a:rPr>
              <a:t>. Ranking and </a:t>
            </a:r>
            <a:r>
              <a:rPr lang="en-GB" sz="1600" dirty="0" smtClean="0">
                <a:latin typeface="Candara" panose="020E0502030303020204" pitchFamily="34" charset="0"/>
              </a:rPr>
              <a:t>classification systems </a:t>
            </a:r>
            <a:r>
              <a:rPr lang="en-GB" sz="1600" dirty="0">
                <a:latin typeface="Candara" panose="020E0502030303020204" pitchFamily="34" charset="0"/>
              </a:rPr>
              <a:t>like Common Vulnerabilities and Exposures (CVE)</a:t>
            </a:r>
          </a:p>
          <a:p>
            <a:pPr marL="0" indent="0">
              <a:buNone/>
            </a:pPr>
            <a:r>
              <a:rPr lang="en-GB" sz="1600" dirty="0">
                <a:latin typeface="Candara" panose="020E0502030303020204" pitchFamily="34" charset="0"/>
              </a:rPr>
              <a:t>naming and Common Vulnerability Scoring Systems (CVSSs</a:t>
            </a:r>
            <a:r>
              <a:rPr lang="en-GB" sz="1600" dirty="0" smtClean="0">
                <a:latin typeface="Candara" panose="020E0502030303020204" pitchFamily="34" charset="0"/>
              </a:rPr>
              <a:t>) don’t </a:t>
            </a:r>
            <a:r>
              <a:rPr lang="en-GB" sz="1600" dirty="0">
                <a:latin typeface="Candara" panose="020E0502030303020204" pitchFamily="34" charset="0"/>
              </a:rPr>
              <a:t>take into account whether threat actors are </a:t>
            </a:r>
            <a:r>
              <a:rPr lang="en-GB" sz="1600" dirty="0" smtClean="0">
                <a:latin typeface="Candara" panose="020E0502030303020204" pitchFamily="34" charset="0"/>
              </a:rPr>
              <a:t>actually exploiting </a:t>
            </a:r>
            <a:r>
              <a:rPr lang="en-GB" sz="1600" dirty="0">
                <a:latin typeface="Candara" panose="020E0502030303020204" pitchFamily="34" charset="0"/>
              </a:rPr>
              <a:t>vulnerabilities right now in your industry or </a:t>
            </a:r>
            <a:r>
              <a:rPr lang="en-GB" sz="1600" dirty="0" smtClean="0">
                <a:latin typeface="Candara" panose="020E0502030303020204" pitchFamily="34" charset="0"/>
              </a:rPr>
              <a:t>locations</a:t>
            </a:r>
            <a:r>
              <a:rPr lang="en-GB" sz="1600" dirty="0">
                <a:latin typeface="Candara" panose="020E0502030303020204" pitchFamily="34" charset="0"/>
              </a:rPr>
              <a:t>.</a:t>
            </a:r>
            <a:endParaRPr lang="en-US" sz="1600" dirty="0">
              <a:latin typeface="Candara" panose="020E0502030303020204" pitchFamily="34" charset="0"/>
            </a:endParaRPr>
          </a:p>
        </p:txBody>
      </p:sp>
    </p:spTree>
    <p:extLst>
      <p:ext uri="{BB962C8B-B14F-4D97-AF65-F5344CB8AC3E}">
        <p14:creationId xmlns:p14="http://schemas.microsoft.com/office/powerpoint/2010/main" val="1655194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Vulnerability Management</a:t>
            </a:r>
            <a:endParaRPr lang="en-US" dirty="0">
              <a:latin typeface="Candara" panose="020E05020303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504" y="1752600"/>
            <a:ext cx="5264591" cy="3733800"/>
          </a:xfrm>
        </p:spPr>
      </p:pic>
    </p:spTree>
    <p:extLst>
      <p:ext uri="{BB962C8B-B14F-4D97-AF65-F5344CB8AC3E}">
        <p14:creationId xmlns:p14="http://schemas.microsoft.com/office/powerpoint/2010/main" val="2571453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Vulnerability Management</a:t>
            </a:r>
            <a:endParaRPr lang="en-US" dirty="0">
              <a:latin typeface="Candara" panose="020E0502030303020204" pitchFamily="34" charset="0"/>
            </a:endParaRPr>
          </a:p>
        </p:txBody>
      </p:sp>
      <p:sp>
        <p:nvSpPr>
          <p:cNvPr id="3" name="Content Placeholder 2"/>
          <p:cNvSpPr>
            <a:spLocks noGrp="1"/>
          </p:cNvSpPr>
          <p:nvPr>
            <p:ph idx="1"/>
          </p:nvPr>
        </p:nvSpPr>
        <p:spPr/>
        <p:txBody>
          <a:bodyPr/>
          <a:lstStyle/>
          <a:p>
            <a:r>
              <a:rPr lang="en-GB" b="1" dirty="0">
                <a:latin typeface="Candara" pitchFamily="34" charset="0"/>
              </a:rPr>
              <a:t>Threat Intelligence and Real </a:t>
            </a:r>
            <a:r>
              <a:rPr lang="en-GB" b="1" dirty="0" smtClean="0">
                <a:latin typeface="Candara" pitchFamily="34" charset="0"/>
              </a:rPr>
              <a:t>Risk</a:t>
            </a:r>
          </a:p>
          <a:p>
            <a:pPr marL="0" indent="0">
              <a:buNone/>
            </a:pPr>
            <a:r>
              <a:rPr lang="en-GB" dirty="0">
                <a:latin typeface="Candara" pitchFamily="34" charset="0"/>
              </a:rPr>
              <a:t>The most effective way to assess the true risk of a </a:t>
            </a:r>
            <a:r>
              <a:rPr lang="en-GB" dirty="0" smtClean="0">
                <a:latin typeface="Candara" pitchFamily="34" charset="0"/>
              </a:rPr>
              <a:t>vulnerability to </a:t>
            </a:r>
            <a:r>
              <a:rPr lang="en-GB" dirty="0">
                <a:latin typeface="Candara" pitchFamily="34" charset="0"/>
              </a:rPr>
              <a:t>your organization is to combine</a:t>
            </a:r>
            <a:r>
              <a:rPr lang="en-GB" dirty="0" smtClean="0">
                <a:latin typeface="Candara" pitchFamily="34" charset="0"/>
              </a:rPr>
              <a:t>:</a:t>
            </a:r>
          </a:p>
          <a:p>
            <a:pPr marL="514350" indent="-514350">
              <a:buAutoNum type="arabicPeriod"/>
            </a:pPr>
            <a:r>
              <a:rPr lang="en-GB" sz="2000" dirty="0" smtClean="0">
                <a:latin typeface="Candara" pitchFamily="34" charset="0"/>
              </a:rPr>
              <a:t>Internal </a:t>
            </a:r>
            <a:r>
              <a:rPr lang="en-GB" sz="2000" dirty="0">
                <a:latin typeface="Candara" pitchFamily="34" charset="0"/>
              </a:rPr>
              <a:t>vulnerability scanning </a:t>
            </a:r>
            <a:r>
              <a:rPr lang="en-GB" sz="2000" dirty="0" smtClean="0">
                <a:latin typeface="Candara" pitchFamily="34" charset="0"/>
              </a:rPr>
              <a:t>data</a:t>
            </a:r>
          </a:p>
          <a:p>
            <a:pPr marL="514350" indent="-514350">
              <a:buAutoNum type="arabicPeriod"/>
            </a:pPr>
            <a:r>
              <a:rPr lang="en-GB" sz="2000" dirty="0">
                <a:latin typeface="Candara" pitchFamily="34" charset="0"/>
              </a:rPr>
              <a:t>External intelligence from a breadth of </a:t>
            </a:r>
            <a:r>
              <a:rPr lang="en-GB" sz="2000" dirty="0" smtClean="0">
                <a:latin typeface="Candara" pitchFamily="34" charset="0"/>
              </a:rPr>
              <a:t>sources</a:t>
            </a:r>
          </a:p>
          <a:p>
            <a:pPr marL="514350" indent="-514350">
              <a:buAutoNum type="arabicPeriod"/>
            </a:pPr>
            <a:r>
              <a:rPr lang="en-GB" sz="2000" dirty="0">
                <a:latin typeface="Candara" pitchFamily="34" charset="0"/>
              </a:rPr>
              <a:t>An understanding of why threat actors are targeting</a:t>
            </a:r>
          </a:p>
          <a:p>
            <a:pPr marL="514350" indent="-514350">
              <a:buAutoNum type="arabicPeriod"/>
            </a:pPr>
            <a:r>
              <a:rPr lang="en-GB" sz="2000" dirty="0">
                <a:latin typeface="Candara" pitchFamily="34" charset="0"/>
              </a:rPr>
              <a:t>certain vulnerabilities and ignoring others</a:t>
            </a:r>
          </a:p>
        </p:txBody>
      </p:sp>
    </p:spTree>
    <p:extLst>
      <p:ext uri="{BB962C8B-B14F-4D97-AF65-F5344CB8AC3E}">
        <p14:creationId xmlns:p14="http://schemas.microsoft.com/office/powerpoint/2010/main" val="2376756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Case Study 3: Risk Management</a:t>
            </a:r>
            <a:endParaRPr lang="en-US" dirty="0">
              <a:latin typeface="Candara" panose="020E0502030303020204" pitchFamily="34" charset="0"/>
            </a:endParaRPr>
          </a:p>
        </p:txBody>
      </p:sp>
      <p:sp>
        <p:nvSpPr>
          <p:cNvPr id="3" name="Content Placeholder 2"/>
          <p:cNvSpPr>
            <a:spLocks noGrp="1"/>
          </p:cNvSpPr>
          <p:nvPr>
            <p:ph idx="1"/>
          </p:nvPr>
        </p:nvSpPr>
        <p:spPr>
          <a:xfrm>
            <a:off x="381000" y="1295400"/>
            <a:ext cx="8229600" cy="4495800"/>
          </a:xfrm>
        </p:spPr>
        <p:txBody>
          <a:bodyPr/>
          <a:lstStyle/>
          <a:p>
            <a:r>
              <a:rPr lang="en-GB" sz="2400" dirty="0" smtClean="0">
                <a:latin typeface="Candara" panose="020E0502030303020204" pitchFamily="34" charset="0"/>
              </a:rPr>
              <a:t>The </a:t>
            </a:r>
            <a:r>
              <a:rPr lang="en-GB" sz="2400" dirty="0">
                <a:latin typeface="Candara" panose="020E0502030303020204" pitchFamily="34" charset="0"/>
              </a:rPr>
              <a:t>greatest responsibility of the modern </a:t>
            </a:r>
            <a:r>
              <a:rPr lang="en-GB" sz="2400" dirty="0" smtClean="0">
                <a:latin typeface="Candara" panose="020E0502030303020204" pitchFamily="34" charset="0"/>
              </a:rPr>
              <a:t>CISO </a:t>
            </a:r>
            <a:r>
              <a:rPr lang="en-GB" sz="2400" dirty="0">
                <a:latin typeface="Candara" panose="020E0502030303020204" pitchFamily="34" charset="0"/>
              </a:rPr>
              <a:t>is </a:t>
            </a:r>
            <a:r>
              <a:rPr lang="en-GB" sz="2400" dirty="0" smtClean="0">
                <a:latin typeface="Candara" panose="020E0502030303020204" pitchFamily="34" charset="0"/>
              </a:rPr>
              <a:t>risk management</a:t>
            </a:r>
            <a:r>
              <a:rPr lang="en-GB" sz="2400" dirty="0">
                <a:latin typeface="Candara" panose="020E0502030303020204" pitchFamily="34" charset="0"/>
              </a:rPr>
              <a:t>: taking the </a:t>
            </a:r>
            <a:r>
              <a:rPr lang="en-GB" sz="2400" dirty="0" smtClean="0">
                <a:latin typeface="Candara" panose="020E0502030303020204" pitchFamily="34" charset="0"/>
              </a:rPr>
              <a:t>resources </a:t>
            </a:r>
            <a:r>
              <a:rPr lang="en-GB" sz="2400" dirty="0">
                <a:latin typeface="Candara" panose="020E0502030303020204" pitchFamily="34" charset="0"/>
              </a:rPr>
              <a:t>and budget available </a:t>
            </a:r>
            <a:r>
              <a:rPr lang="en-GB" sz="2400" dirty="0" smtClean="0">
                <a:latin typeface="Candara" panose="020E0502030303020204" pitchFamily="34" charset="0"/>
              </a:rPr>
              <a:t>and allocating </a:t>
            </a:r>
            <a:r>
              <a:rPr lang="en-GB" sz="2400" dirty="0">
                <a:latin typeface="Candara" panose="020E0502030303020204" pitchFamily="34" charset="0"/>
              </a:rPr>
              <a:t>them in a way that most </a:t>
            </a:r>
            <a:r>
              <a:rPr lang="en-GB" sz="2400" dirty="0" smtClean="0">
                <a:latin typeface="Candara" panose="020E0502030303020204" pitchFamily="34" charset="0"/>
              </a:rPr>
              <a:t>efficiently </a:t>
            </a:r>
            <a:r>
              <a:rPr lang="en-GB" sz="2400" dirty="0">
                <a:latin typeface="Candara" panose="020E0502030303020204" pitchFamily="34" charset="0"/>
              </a:rPr>
              <a:t>mitigates </a:t>
            </a:r>
            <a:r>
              <a:rPr lang="en-GB" sz="2400" dirty="0" smtClean="0">
                <a:latin typeface="Candara" panose="020E0502030303020204" pitchFamily="34" charset="0"/>
              </a:rPr>
              <a:t>the threat of </a:t>
            </a:r>
            <a:r>
              <a:rPr lang="en-GB" sz="2400" dirty="0">
                <a:latin typeface="Candara" panose="020E0502030303020204" pitchFamily="34" charset="0"/>
              </a:rPr>
              <a:t>cyber incidents and attacks</a:t>
            </a:r>
            <a:r>
              <a:rPr lang="en-GB" sz="2400" dirty="0" smtClean="0">
                <a:latin typeface="Candara" panose="020E0502030303020204" pitchFamily="34" charset="0"/>
              </a:rPr>
              <a:t>.</a:t>
            </a:r>
          </a:p>
          <a:p>
            <a:r>
              <a:rPr lang="en-GB" sz="2400" dirty="0">
                <a:latin typeface="Candara" panose="020E0502030303020204" pitchFamily="34" charset="0"/>
              </a:rPr>
              <a:t>Sharpening the </a:t>
            </a:r>
            <a:r>
              <a:rPr lang="en-GB" sz="2400" dirty="0" smtClean="0">
                <a:latin typeface="Candara" panose="020E0502030303020204" pitchFamily="34" charset="0"/>
              </a:rPr>
              <a:t>focus</a:t>
            </a:r>
          </a:p>
          <a:p>
            <a:pPr marL="0" indent="0">
              <a:buNone/>
            </a:pPr>
            <a:r>
              <a:rPr lang="en-GB" sz="2000" dirty="0" smtClean="0">
                <a:latin typeface="Candara" panose="020E0502030303020204" pitchFamily="34" charset="0"/>
              </a:rPr>
              <a:t>     1. Which </a:t>
            </a:r>
            <a:r>
              <a:rPr lang="en-GB" sz="2000" dirty="0">
                <a:latin typeface="Candara" panose="020E0502030303020204" pitchFamily="34" charset="0"/>
              </a:rPr>
              <a:t>types of attacks are becoming more (or less</a:t>
            </a:r>
            <a:r>
              <a:rPr lang="en-GB" sz="2000" dirty="0" smtClean="0">
                <a:latin typeface="Candara" panose="020E0502030303020204" pitchFamily="34" charset="0"/>
              </a:rPr>
              <a:t>) frequent</a:t>
            </a:r>
            <a:endParaRPr lang="en-GB" sz="2000" dirty="0">
              <a:latin typeface="Candara" panose="020E0502030303020204" pitchFamily="34" charset="0"/>
            </a:endParaRPr>
          </a:p>
          <a:p>
            <a:pPr marL="0" indent="0">
              <a:buNone/>
            </a:pPr>
            <a:r>
              <a:rPr lang="en-GB" sz="2000" dirty="0" smtClean="0">
                <a:latin typeface="Candara" panose="020E0502030303020204" pitchFamily="34" charset="0"/>
              </a:rPr>
              <a:t>     2. Which </a:t>
            </a:r>
            <a:r>
              <a:rPr lang="en-GB" sz="2000" dirty="0">
                <a:latin typeface="Candara" panose="020E0502030303020204" pitchFamily="34" charset="0"/>
              </a:rPr>
              <a:t>types of attacks are most costly to the victims</a:t>
            </a:r>
          </a:p>
          <a:p>
            <a:pPr marL="0" indent="0">
              <a:buNone/>
            </a:pPr>
            <a:r>
              <a:rPr lang="en-GB" sz="2000" dirty="0" smtClean="0">
                <a:latin typeface="Candara" panose="020E0502030303020204" pitchFamily="34" charset="0"/>
              </a:rPr>
              <a:t>     3. What </a:t>
            </a:r>
            <a:r>
              <a:rPr lang="en-GB" sz="2000" dirty="0">
                <a:latin typeface="Candara" panose="020E0502030303020204" pitchFamily="34" charset="0"/>
              </a:rPr>
              <a:t>new kinds of threat actors are coming forward</a:t>
            </a:r>
            <a:r>
              <a:rPr lang="en-GB" sz="2000" dirty="0" smtClean="0">
                <a:latin typeface="Candara" panose="020E0502030303020204" pitchFamily="34" charset="0"/>
              </a:rPr>
              <a:t>, and </a:t>
            </a:r>
            <a:r>
              <a:rPr lang="en-GB" sz="2000" dirty="0">
                <a:latin typeface="Candara" panose="020E0502030303020204" pitchFamily="34" charset="0"/>
              </a:rPr>
              <a:t>which assets and enterprises are they targeting</a:t>
            </a:r>
          </a:p>
          <a:p>
            <a:pPr marL="0" indent="0">
              <a:buNone/>
            </a:pPr>
            <a:r>
              <a:rPr lang="en-GB" sz="2000" dirty="0" smtClean="0">
                <a:latin typeface="Candara" panose="020E0502030303020204" pitchFamily="34" charset="0"/>
              </a:rPr>
              <a:t>     4. The </a:t>
            </a:r>
            <a:r>
              <a:rPr lang="en-GB" sz="2000" dirty="0">
                <a:latin typeface="Candara" panose="020E0502030303020204" pitchFamily="34" charset="0"/>
              </a:rPr>
              <a:t>security practices and technologies that </a:t>
            </a:r>
            <a:r>
              <a:rPr lang="en-GB" sz="2000" dirty="0" smtClean="0">
                <a:latin typeface="Candara" panose="020E0502030303020204" pitchFamily="34" charset="0"/>
              </a:rPr>
              <a:t>have proven </a:t>
            </a:r>
            <a:r>
              <a:rPr lang="en-GB" sz="2000" dirty="0">
                <a:latin typeface="Candara" panose="020E0502030303020204" pitchFamily="34" charset="0"/>
              </a:rPr>
              <a:t>the most (or least) successful in stopping </a:t>
            </a:r>
            <a:r>
              <a:rPr lang="en-GB" sz="2000" dirty="0" smtClean="0">
                <a:latin typeface="Candara" panose="020E0502030303020204" pitchFamily="34" charset="0"/>
              </a:rPr>
              <a:t>or mitigating </a:t>
            </a:r>
            <a:r>
              <a:rPr lang="en-GB" sz="2000" dirty="0">
                <a:latin typeface="Candara" panose="020E0502030303020204" pitchFamily="34" charset="0"/>
              </a:rPr>
              <a:t>these attacks</a:t>
            </a:r>
            <a:endParaRPr lang="en-GB" sz="2000" dirty="0" smtClean="0">
              <a:latin typeface="Candara" panose="020E0502030303020204" pitchFamily="34" charset="0"/>
            </a:endParaRPr>
          </a:p>
          <a:p>
            <a:endParaRPr lang="en-US" sz="2400" dirty="0">
              <a:latin typeface="Candara" panose="020E0502030303020204" pitchFamily="34" charset="0"/>
            </a:endParaRPr>
          </a:p>
        </p:txBody>
      </p:sp>
    </p:spTree>
    <p:extLst>
      <p:ext uri="{BB962C8B-B14F-4D97-AF65-F5344CB8AC3E}">
        <p14:creationId xmlns:p14="http://schemas.microsoft.com/office/powerpoint/2010/main" val="1374981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Risk Management</a:t>
            </a:r>
            <a:endParaRPr lang="en-US" dirty="0">
              <a:latin typeface="Candara" panose="020E05020303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24000"/>
            <a:ext cx="6477000" cy="4343400"/>
          </a:xfrm>
        </p:spPr>
      </p:pic>
    </p:spTree>
    <p:extLst>
      <p:ext uri="{BB962C8B-B14F-4D97-AF65-F5344CB8AC3E}">
        <p14:creationId xmlns:p14="http://schemas.microsoft.com/office/powerpoint/2010/main" val="2030403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Threat Management and Risk</a:t>
            </a:r>
            <a:endParaRPr lang="en-US" dirty="0">
              <a:latin typeface="Candara" panose="020E0502030303020204" pitchFamily="34" charset="0"/>
            </a:endParaRPr>
          </a:p>
        </p:txBody>
      </p:sp>
      <p:sp>
        <p:nvSpPr>
          <p:cNvPr id="3" name="Content Placeholder 2"/>
          <p:cNvSpPr>
            <a:spLocks noGrp="1"/>
          </p:cNvSpPr>
          <p:nvPr>
            <p:ph idx="1"/>
          </p:nvPr>
        </p:nvSpPr>
        <p:spPr>
          <a:xfrm>
            <a:off x="381000" y="1752600"/>
            <a:ext cx="8229600" cy="4495799"/>
          </a:xfrm>
        </p:spPr>
        <p:txBody>
          <a:bodyPr/>
          <a:lstStyle/>
          <a:p>
            <a:pPr>
              <a:buFont typeface="Wingdings" pitchFamily="2" charset="2"/>
              <a:buChar char="§"/>
            </a:pPr>
            <a:r>
              <a:rPr lang="en-GB" sz="2800" dirty="0" smtClean="0">
                <a:latin typeface="Candara" panose="020E0502030303020204" pitchFamily="34" charset="0"/>
              </a:rPr>
              <a:t>Contextualized </a:t>
            </a:r>
            <a:r>
              <a:rPr lang="en-GB" sz="2800" dirty="0">
                <a:latin typeface="Candara" panose="020E0502030303020204" pitchFamily="34" charset="0"/>
              </a:rPr>
              <a:t>external threat intelligence can go </a:t>
            </a:r>
            <a:r>
              <a:rPr lang="en-GB" sz="2800" dirty="0" smtClean="0">
                <a:latin typeface="Candara" panose="020E0502030303020204" pitchFamily="34" charset="0"/>
              </a:rPr>
              <a:t>much further</a:t>
            </a:r>
            <a:r>
              <a:rPr lang="en-GB" sz="2800" dirty="0">
                <a:latin typeface="Candara" panose="020E0502030303020204" pitchFamily="34" charset="0"/>
              </a:rPr>
              <a:t>, enabling security groups to assess whether an </a:t>
            </a:r>
            <a:r>
              <a:rPr lang="en-GB" sz="2800" dirty="0" smtClean="0">
                <a:latin typeface="Candara" panose="020E0502030303020204" pitchFamily="34" charset="0"/>
              </a:rPr>
              <a:t>emerging </a:t>
            </a:r>
            <a:r>
              <a:rPr lang="en-GB" sz="2800" dirty="0">
                <a:latin typeface="Candara" panose="020E0502030303020204" pitchFamily="34" charset="0"/>
              </a:rPr>
              <a:t>threat is likely to affect their </a:t>
            </a:r>
            <a:r>
              <a:rPr lang="en-GB" sz="2800" dirty="0" smtClean="0">
                <a:latin typeface="Candara" panose="020E0502030303020204" pitchFamily="34" charset="0"/>
              </a:rPr>
              <a:t>specific enterprise </a:t>
            </a:r>
            <a:r>
              <a:rPr lang="en-GB" sz="2800" dirty="0">
                <a:latin typeface="Candara" panose="020E0502030303020204" pitchFamily="34" charset="0"/>
              </a:rPr>
              <a:t>based </a:t>
            </a:r>
            <a:r>
              <a:rPr lang="en-GB" sz="2800" dirty="0" smtClean="0">
                <a:latin typeface="Candara" panose="020E0502030303020204" pitchFamily="34" charset="0"/>
              </a:rPr>
              <a:t>on factors like:</a:t>
            </a:r>
          </a:p>
          <a:p>
            <a:pPr marL="0" indent="0">
              <a:buNone/>
            </a:pPr>
            <a:r>
              <a:rPr lang="en-GB" sz="1800" dirty="0" smtClean="0">
                <a:latin typeface="Candara" panose="020E0502030303020204" pitchFamily="34" charset="0"/>
              </a:rPr>
              <a:t>1</a:t>
            </a:r>
            <a:r>
              <a:rPr lang="en-GB" sz="1800" dirty="0">
                <a:latin typeface="Candara" panose="020E0502030303020204" pitchFamily="34" charset="0"/>
              </a:rPr>
              <a:t>. Industry: Is the threat affecting other businesses </a:t>
            </a:r>
            <a:r>
              <a:rPr lang="en-GB" sz="1800" dirty="0" smtClean="0">
                <a:latin typeface="Candara" panose="020E0502030303020204" pitchFamily="34" charset="0"/>
              </a:rPr>
              <a:t>in our </a:t>
            </a:r>
            <a:r>
              <a:rPr lang="en-GB" sz="1800" dirty="0">
                <a:latin typeface="Candara" panose="020E0502030303020204" pitchFamily="34" charset="0"/>
              </a:rPr>
              <a:t>vertical</a:t>
            </a:r>
            <a:r>
              <a:rPr lang="en-GB" sz="1800" dirty="0" smtClean="0">
                <a:latin typeface="Candara" panose="020E0502030303020204" pitchFamily="34" charset="0"/>
              </a:rPr>
              <a:t>?</a:t>
            </a:r>
          </a:p>
          <a:p>
            <a:pPr marL="0" indent="0">
              <a:buNone/>
            </a:pPr>
            <a:r>
              <a:rPr lang="en-GB" sz="1800" dirty="0">
                <a:latin typeface="Candara" panose="020E0502030303020204" pitchFamily="34" charset="0"/>
              </a:rPr>
              <a:t>2. Technology: Does the threat involve </a:t>
            </a:r>
            <a:r>
              <a:rPr lang="en-GB" sz="1800" dirty="0" smtClean="0">
                <a:latin typeface="Candara" panose="020E0502030303020204" pitchFamily="34" charset="0"/>
              </a:rPr>
              <a:t>compromising </a:t>
            </a:r>
            <a:r>
              <a:rPr lang="en-GB" sz="1800" dirty="0">
                <a:latin typeface="Candara" panose="020E0502030303020204" pitchFamily="34" charset="0"/>
              </a:rPr>
              <a:t>software, hardware, or other </a:t>
            </a:r>
            <a:r>
              <a:rPr lang="en-GB" sz="1800" dirty="0" smtClean="0">
                <a:latin typeface="Candara" panose="020E0502030303020204" pitchFamily="34" charset="0"/>
              </a:rPr>
              <a:t>technologies used in </a:t>
            </a:r>
            <a:r>
              <a:rPr lang="en-GB" sz="1800" dirty="0">
                <a:latin typeface="Candara" panose="020E0502030303020204" pitchFamily="34" charset="0"/>
              </a:rPr>
              <a:t>our enterprise</a:t>
            </a:r>
            <a:r>
              <a:rPr lang="en-GB" sz="1800" dirty="0" smtClean="0">
                <a:latin typeface="Candara" panose="020E0502030303020204" pitchFamily="34" charset="0"/>
              </a:rPr>
              <a:t>?</a:t>
            </a:r>
          </a:p>
          <a:p>
            <a:pPr marL="0" indent="0">
              <a:buNone/>
            </a:pPr>
            <a:r>
              <a:rPr lang="en-GB" sz="1800" dirty="0">
                <a:latin typeface="Candara" panose="020E0502030303020204" pitchFamily="34" charset="0"/>
              </a:rPr>
              <a:t>3. Geography: Does the threat target facilities </a:t>
            </a:r>
            <a:r>
              <a:rPr lang="en-GB" sz="1800" dirty="0" smtClean="0">
                <a:latin typeface="Candara" panose="020E0502030303020204" pitchFamily="34" charset="0"/>
              </a:rPr>
              <a:t>in regions </a:t>
            </a:r>
            <a:r>
              <a:rPr lang="en-GB" sz="1800" dirty="0">
                <a:latin typeface="Candara" panose="020E0502030303020204" pitchFamily="34" charset="0"/>
              </a:rPr>
              <a:t>where we have operations</a:t>
            </a:r>
            <a:r>
              <a:rPr lang="en-GB" sz="1800" dirty="0" smtClean="0">
                <a:latin typeface="Candara" panose="020E0502030303020204" pitchFamily="34" charset="0"/>
              </a:rPr>
              <a:t>?</a:t>
            </a:r>
          </a:p>
          <a:p>
            <a:pPr marL="0" indent="0">
              <a:buNone/>
            </a:pPr>
            <a:r>
              <a:rPr lang="en-GB" sz="1800" dirty="0">
                <a:latin typeface="Candara" panose="020E0502030303020204" pitchFamily="34" charset="0"/>
              </a:rPr>
              <a:t>4. Attack method: Have techniques used in </a:t>
            </a:r>
            <a:r>
              <a:rPr lang="en-GB" sz="1800" dirty="0" smtClean="0">
                <a:latin typeface="Candara" panose="020E0502030303020204" pitchFamily="34" charset="0"/>
              </a:rPr>
              <a:t>the attack</a:t>
            </a:r>
            <a:r>
              <a:rPr lang="en-GB" sz="1800" dirty="0">
                <a:latin typeface="Candara" panose="020E0502030303020204" pitchFamily="34" charset="0"/>
              </a:rPr>
              <a:t>, including social engineering and </a:t>
            </a:r>
            <a:r>
              <a:rPr lang="en-GB" sz="1800" dirty="0" smtClean="0">
                <a:latin typeface="Candara" panose="020E0502030303020204" pitchFamily="34" charset="0"/>
              </a:rPr>
              <a:t>technical methods</a:t>
            </a:r>
            <a:r>
              <a:rPr lang="en-GB" sz="1800" dirty="0">
                <a:latin typeface="Candara" panose="020E0502030303020204" pitchFamily="34" charset="0"/>
              </a:rPr>
              <a:t>, been used successfully against our </a:t>
            </a:r>
            <a:r>
              <a:rPr lang="en-GB" sz="1800" dirty="0" smtClean="0">
                <a:latin typeface="Candara" panose="020E0502030303020204" pitchFamily="34" charset="0"/>
              </a:rPr>
              <a:t>company </a:t>
            </a:r>
            <a:r>
              <a:rPr lang="en-GB" sz="1800" dirty="0">
                <a:latin typeface="Candara" panose="020E0502030303020204" pitchFamily="34" charset="0"/>
              </a:rPr>
              <a:t>or similar ones?</a:t>
            </a:r>
            <a:endParaRPr lang="en-US" sz="1800" dirty="0">
              <a:latin typeface="Candara" panose="020E0502030303020204" pitchFamily="34" charset="0"/>
            </a:endParaRPr>
          </a:p>
        </p:txBody>
      </p:sp>
    </p:spTree>
    <p:extLst>
      <p:ext uri="{BB962C8B-B14F-4D97-AF65-F5344CB8AC3E}">
        <p14:creationId xmlns:p14="http://schemas.microsoft.com/office/powerpoint/2010/main" val="535370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Threat Intelligence and Risk</a:t>
            </a:r>
            <a:endParaRPr lang="en-US" dirty="0">
              <a:latin typeface="Candara" panose="020E0502030303020204" pitchFamily="34" charset="0"/>
            </a:endParaRPr>
          </a:p>
        </p:txBody>
      </p:sp>
      <p:sp>
        <p:nvSpPr>
          <p:cNvPr id="3" name="Content Placeholder 2"/>
          <p:cNvSpPr>
            <a:spLocks noGrp="1"/>
          </p:cNvSpPr>
          <p:nvPr>
            <p:ph idx="1"/>
          </p:nvPr>
        </p:nvSpPr>
        <p:spPr/>
        <p:txBody>
          <a:bodyPr/>
          <a:lstStyle/>
          <a:p>
            <a:pPr>
              <a:buFont typeface="Wingdings" pitchFamily="2" charset="2"/>
              <a:buChar char="§"/>
            </a:pPr>
            <a:r>
              <a:rPr lang="en-GB" dirty="0">
                <a:latin typeface="Candara" panose="020E0502030303020204" pitchFamily="34" charset="0"/>
              </a:rPr>
              <a:t>Mitigation: </a:t>
            </a:r>
            <a:r>
              <a:rPr lang="en-GB" dirty="0" smtClean="0">
                <a:latin typeface="Candara" panose="020E0502030303020204" pitchFamily="34" charset="0"/>
              </a:rPr>
              <a:t>People, Processes</a:t>
            </a:r>
            <a:r>
              <a:rPr lang="en-GB" dirty="0">
                <a:latin typeface="Candara" panose="020E0502030303020204" pitchFamily="34" charset="0"/>
              </a:rPr>
              <a:t>, and </a:t>
            </a:r>
            <a:r>
              <a:rPr lang="en-GB" dirty="0" smtClean="0">
                <a:latin typeface="Candara" panose="020E0502030303020204" pitchFamily="34" charset="0"/>
              </a:rPr>
              <a:t>Tools</a:t>
            </a:r>
          </a:p>
          <a:p>
            <a:pPr marL="0" indent="0">
              <a:buNone/>
            </a:pPr>
            <a:r>
              <a:rPr lang="en-GB" sz="1600" dirty="0" smtClean="0">
                <a:latin typeface="Candara" panose="020E0502030303020204" pitchFamily="34" charset="0"/>
              </a:rPr>
              <a:t>-  Vulnerability </a:t>
            </a:r>
            <a:r>
              <a:rPr lang="en-GB" sz="1600" dirty="0">
                <a:latin typeface="Candara" panose="020E0502030303020204" pitchFamily="34" charset="0"/>
              </a:rPr>
              <a:t>scans and techniques such as penetration </a:t>
            </a:r>
            <a:r>
              <a:rPr lang="en-GB" sz="1600" dirty="0" smtClean="0">
                <a:latin typeface="Candara" panose="020E0502030303020204" pitchFamily="34" charset="0"/>
              </a:rPr>
              <a:t>testing and </a:t>
            </a:r>
            <a:r>
              <a:rPr lang="en-GB" sz="1600" dirty="0">
                <a:latin typeface="Candara" panose="020E0502030303020204" pitchFamily="34" charset="0"/>
              </a:rPr>
              <a:t>red teaming can help security </a:t>
            </a:r>
            <a:r>
              <a:rPr lang="en-GB" sz="1600" dirty="0" smtClean="0">
                <a:latin typeface="Candara" panose="020E0502030303020204" pitchFamily="34" charset="0"/>
              </a:rPr>
              <a:t>organizations understand where </a:t>
            </a:r>
            <a:r>
              <a:rPr lang="en-GB" sz="1600" dirty="0">
                <a:latin typeface="Candara" panose="020E0502030303020204" pitchFamily="34" charset="0"/>
              </a:rPr>
              <a:t>gaps exist in their defenses</a:t>
            </a:r>
            <a:r>
              <a:rPr lang="en-GB" sz="1600" dirty="0" smtClean="0">
                <a:latin typeface="Candara" panose="020E0502030303020204" pitchFamily="34" charset="0"/>
              </a:rPr>
              <a:t>.</a:t>
            </a:r>
          </a:p>
          <a:p>
            <a:pPr marL="0" indent="0">
              <a:buNone/>
            </a:pPr>
            <a:r>
              <a:rPr lang="en-GB" sz="1600" dirty="0">
                <a:latin typeface="Candara" panose="020E0502030303020204" pitchFamily="34" charset="0"/>
              </a:rPr>
              <a:t>-  </a:t>
            </a:r>
            <a:r>
              <a:rPr lang="en-GB" sz="1600" dirty="0" smtClean="0">
                <a:latin typeface="Candara" panose="020E0502030303020204" pitchFamily="34" charset="0"/>
              </a:rPr>
              <a:t>Today’s </a:t>
            </a:r>
            <a:r>
              <a:rPr lang="en-GB" sz="1600" dirty="0">
                <a:latin typeface="Candara" panose="020E0502030303020204" pitchFamily="34" charset="0"/>
              </a:rPr>
              <a:t>enterprises have far more technical vulnerabilities</a:t>
            </a:r>
            <a:r>
              <a:rPr lang="en-GB" sz="1600" dirty="0" smtClean="0">
                <a:latin typeface="Candara" panose="020E0502030303020204" pitchFamily="34" charset="0"/>
              </a:rPr>
              <a:t>, more </a:t>
            </a:r>
            <a:r>
              <a:rPr lang="en-GB" sz="1600" dirty="0">
                <a:latin typeface="Candara" panose="020E0502030303020204" pitchFamily="34" charset="0"/>
              </a:rPr>
              <a:t>weaknesses in security processes and policies, and </a:t>
            </a:r>
            <a:r>
              <a:rPr lang="en-GB" sz="1600" dirty="0" smtClean="0">
                <a:latin typeface="Candara" panose="020E0502030303020204" pitchFamily="34" charset="0"/>
              </a:rPr>
              <a:t>more employees </a:t>
            </a:r>
            <a:r>
              <a:rPr lang="en-GB" sz="1600" dirty="0">
                <a:latin typeface="Candara" panose="020E0502030303020204" pitchFamily="34" charset="0"/>
              </a:rPr>
              <a:t>susceptible to social engineering techniques </a:t>
            </a:r>
            <a:r>
              <a:rPr lang="en-GB" sz="1600" dirty="0" smtClean="0">
                <a:latin typeface="Candara" panose="020E0502030303020204" pitchFamily="34" charset="0"/>
              </a:rPr>
              <a:t>than they </a:t>
            </a:r>
            <a:r>
              <a:rPr lang="en-GB" sz="1600" dirty="0">
                <a:latin typeface="Candara" panose="020E0502030303020204" pitchFamily="34" charset="0"/>
              </a:rPr>
              <a:t>can possibly patch, harden, and train in the </a:t>
            </a:r>
            <a:r>
              <a:rPr lang="en-GB" sz="1600" dirty="0" smtClean="0">
                <a:latin typeface="Candara" panose="020E0502030303020204" pitchFamily="34" charset="0"/>
              </a:rPr>
              <a:t>immediate future</a:t>
            </a:r>
            <a:r>
              <a:rPr lang="en-GB" sz="1600" dirty="0">
                <a:latin typeface="Candara" panose="020E0502030303020204" pitchFamily="34" charset="0"/>
              </a:rPr>
              <a:t>.</a:t>
            </a:r>
            <a:endParaRPr lang="en-GB" sz="1600" dirty="0" smtClean="0">
              <a:latin typeface="Candara" panose="020E0502030303020204" pitchFamily="34" charset="0"/>
            </a:endParaRPr>
          </a:p>
          <a:p>
            <a:pPr>
              <a:buFont typeface="Wingdings" pitchFamily="2" charset="2"/>
              <a:buChar char="§"/>
            </a:pPr>
            <a:r>
              <a:rPr lang="en-US" dirty="0" smtClean="0">
                <a:latin typeface="Candara" panose="020E0502030303020204" pitchFamily="34" charset="0"/>
              </a:rPr>
              <a:t>Communication</a:t>
            </a:r>
          </a:p>
          <a:p>
            <a:pPr>
              <a:buFont typeface="Wingdings" pitchFamily="2" charset="2"/>
              <a:buChar char="§"/>
            </a:pPr>
            <a:r>
              <a:rPr lang="en-US" dirty="0" smtClean="0">
                <a:latin typeface="Candara" panose="020E0502030303020204" pitchFamily="34" charset="0"/>
              </a:rPr>
              <a:t>Investiment</a:t>
            </a:r>
          </a:p>
          <a:p>
            <a:pPr>
              <a:buFont typeface="Wingdings" pitchFamily="2" charset="2"/>
              <a:buChar char="§"/>
            </a:pPr>
            <a:r>
              <a:rPr lang="en-US" dirty="0" smtClean="0">
                <a:latin typeface="Candara" panose="020E0502030303020204" pitchFamily="34" charset="0"/>
              </a:rPr>
              <a:t>Support from Above</a:t>
            </a:r>
          </a:p>
          <a:p>
            <a:pPr>
              <a:buFont typeface="Wingdings" pitchFamily="2" charset="2"/>
              <a:buChar char="§"/>
            </a:pPr>
            <a:r>
              <a:rPr lang="en-US" dirty="0" smtClean="0">
                <a:latin typeface="Candara" panose="020E0502030303020204" pitchFamily="34" charset="0"/>
              </a:rPr>
              <a:t>Security Skills Gap</a:t>
            </a:r>
            <a:endParaRPr lang="en-US" dirty="0">
              <a:latin typeface="Candara" panose="020E0502030303020204" pitchFamily="34" charset="0"/>
            </a:endParaRPr>
          </a:p>
        </p:txBody>
      </p:sp>
    </p:spTree>
    <p:extLst>
      <p:ext uri="{BB962C8B-B14F-4D97-AF65-F5344CB8AC3E}">
        <p14:creationId xmlns:p14="http://schemas.microsoft.com/office/powerpoint/2010/main" val="1665868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ctrTitle"/>
          </p:nvPr>
        </p:nvSpPr>
        <p:spPr>
          <a:xfrm>
            <a:off x="720270" y="2836382"/>
            <a:ext cx="6553200" cy="819264"/>
          </a:xfrm>
        </p:spPr>
        <p:txBody>
          <a:bodyPr/>
          <a:lstStyle/>
          <a:p>
            <a:pPr eaLnBrk="1" hangingPunct="1"/>
            <a:r>
              <a:rPr lang="en-GB" dirty="0">
                <a:solidFill>
                  <a:schemeClr val="bg1"/>
                </a:solidFill>
                <a:latin typeface="Candara" panose="020E0502030303020204" pitchFamily="34" charset="0"/>
              </a:rPr>
              <a:t>Threat Intelligence and Cyber Hygiene</a:t>
            </a:r>
            <a:endParaRPr lang="en-ZA" dirty="0">
              <a:solidFill>
                <a:schemeClr val="bg1"/>
              </a:solidFill>
              <a:latin typeface="Candara" panose="020E0502030303020204" pitchFamily="34" charset="0"/>
            </a:endParaRPr>
          </a:p>
        </p:txBody>
      </p:sp>
      <p:sp>
        <p:nvSpPr>
          <p:cNvPr id="6147" name="Rectangle 8"/>
          <p:cNvSpPr>
            <a:spLocks noGrp="1" noChangeArrowheads="1"/>
          </p:cNvSpPr>
          <p:nvPr>
            <p:ph type="subTitle" idx="1"/>
          </p:nvPr>
        </p:nvSpPr>
        <p:spPr>
          <a:xfrm>
            <a:off x="720270" y="3886200"/>
            <a:ext cx="6705600" cy="792376"/>
          </a:xfrm>
        </p:spPr>
        <p:txBody>
          <a:bodyPr/>
          <a:lstStyle/>
          <a:p>
            <a:pPr eaLnBrk="1" hangingPunct="1">
              <a:spcBef>
                <a:spcPts val="0"/>
              </a:spcBef>
            </a:pPr>
            <a:r>
              <a:rPr lang="en-GB" sz="2400" i="1" dirty="0" smtClean="0">
                <a:latin typeface="Candara" panose="020E0502030303020204" pitchFamily="34" charset="0"/>
              </a:rPr>
              <a:t>Intelligence driven security</a:t>
            </a:r>
          </a:p>
        </p:txBody>
      </p:sp>
      <p:cxnSp>
        <p:nvCxnSpPr>
          <p:cNvPr id="12" name="Straight Connector 11"/>
          <p:cNvCxnSpPr/>
          <p:nvPr/>
        </p:nvCxnSpPr>
        <p:spPr>
          <a:xfrm>
            <a:off x="838200" y="3748825"/>
            <a:ext cx="636633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6"/>
          <p:cNvSpPr>
            <a:spLocks noChangeArrowheads="1"/>
          </p:cNvSpPr>
          <p:nvPr/>
        </p:nvSpPr>
        <p:spPr bwMode="gray">
          <a:xfrm>
            <a:off x="6400800" y="6276975"/>
            <a:ext cx="2667000" cy="276225"/>
          </a:xfrm>
          <a:prstGeom prst="rect">
            <a:avLst/>
          </a:prstGeom>
          <a:noFill/>
          <a:ln>
            <a:noFill/>
          </a:ln>
          <a:extLst/>
        </p:spPr>
        <p:txBody>
          <a:bodyPr>
            <a:spAutoFit/>
          </a:bodyPr>
          <a:lstStyle/>
          <a:p>
            <a:pPr algn="ctr" eaLnBrk="0" fontAlgn="auto" hangingPunct="0">
              <a:spcBef>
                <a:spcPts val="0"/>
              </a:spcBef>
              <a:spcAft>
                <a:spcPts val="0"/>
              </a:spcAft>
              <a:defRPr/>
            </a:pPr>
            <a:r>
              <a:rPr lang="en-US" sz="1200" b="1" dirty="0" smtClean="0">
                <a:solidFill>
                  <a:schemeClr val="bg1">
                    <a:lumMod val="50000"/>
                  </a:schemeClr>
                </a:solidFill>
                <a:latin typeface="Candara" panose="020E0502030303020204" pitchFamily="34" charset="0"/>
                <a:cs typeface="+mn-cs"/>
              </a:rPr>
              <a:t>Forensics</a:t>
            </a:r>
            <a:r>
              <a:rPr lang="en-US" sz="1200" dirty="0" smtClean="0">
                <a:solidFill>
                  <a:schemeClr val="bg1">
                    <a:lumMod val="50000"/>
                  </a:schemeClr>
                </a:solidFill>
                <a:latin typeface="Candara" panose="020E0502030303020204" pitchFamily="34" charset="0"/>
                <a:cs typeface="+mn-cs"/>
              </a:rPr>
              <a:t>. </a:t>
            </a:r>
            <a:r>
              <a:rPr lang="en-US" sz="1200" dirty="0">
                <a:solidFill>
                  <a:schemeClr val="bg1">
                    <a:lumMod val="50000"/>
                  </a:schemeClr>
                </a:solidFill>
                <a:latin typeface="Candara" panose="020E0502030303020204" pitchFamily="34" charset="0"/>
                <a:cs typeface="+mn-cs"/>
              </a:rPr>
              <a:t>Advisory. </a:t>
            </a:r>
            <a:r>
              <a:rPr lang="en-US" sz="1200" dirty="0" smtClean="0">
                <a:solidFill>
                  <a:schemeClr val="bg1">
                    <a:lumMod val="50000"/>
                  </a:schemeClr>
                </a:solidFill>
                <a:latin typeface="Candara" panose="020E0502030303020204" pitchFamily="34" charset="0"/>
                <a:cs typeface="+mn-cs"/>
              </a:rPr>
              <a:t>Security</a:t>
            </a:r>
            <a:endParaRPr lang="en-US" sz="1200" dirty="0">
              <a:solidFill>
                <a:schemeClr val="bg1">
                  <a:lumMod val="50000"/>
                </a:schemeClr>
              </a:solidFill>
              <a:latin typeface="Candara" panose="020E0502030303020204" pitchFamily="34" charset="0"/>
              <a:cs typeface="+mn-cs"/>
            </a:endParaRPr>
          </a:p>
        </p:txBody>
      </p:sp>
      <p:sp>
        <p:nvSpPr>
          <p:cNvPr id="6152" name="Rectangle 6"/>
          <p:cNvSpPr>
            <a:spLocks noChangeArrowheads="1"/>
          </p:cNvSpPr>
          <p:nvPr/>
        </p:nvSpPr>
        <p:spPr bwMode="gray">
          <a:xfrm>
            <a:off x="139700" y="6276201"/>
            <a:ext cx="4813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sz="1200" b="1" dirty="0" smtClean="0">
                <a:solidFill>
                  <a:srgbClr val="C00000"/>
                </a:solidFill>
                <a:latin typeface="Candara" panose="020E0502030303020204" pitchFamily="34" charset="0"/>
                <a:hlinkClick r:id="rId2"/>
              </a:rPr>
              <a:t>www.forensicsinstitute.org</a:t>
            </a:r>
            <a:r>
              <a:rPr lang="en-US" sz="1200" b="1" dirty="0" smtClean="0">
                <a:solidFill>
                  <a:srgbClr val="C00000"/>
                </a:solidFill>
                <a:latin typeface="Candara" panose="020E0502030303020204" pitchFamily="34" charset="0"/>
              </a:rPr>
              <a:t> </a:t>
            </a:r>
            <a:endParaRPr lang="en-US" sz="1200" dirty="0">
              <a:solidFill>
                <a:srgbClr val="C00000"/>
              </a:solidFill>
              <a:latin typeface="Candara" panose="020E0502030303020204" pitchFamily="34" charset="0"/>
            </a:endParaRPr>
          </a:p>
        </p:txBody>
      </p:sp>
      <p:sp>
        <p:nvSpPr>
          <p:cNvPr id="3" name="TextBox 2"/>
          <p:cNvSpPr txBox="1"/>
          <p:nvPr/>
        </p:nvSpPr>
        <p:spPr>
          <a:xfrm>
            <a:off x="357980" y="8965"/>
            <a:ext cx="8328819" cy="1754326"/>
          </a:xfrm>
          <a:prstGeom prst="rect">
            <a:avLst/>
          </a:prstGeom>
          <a:noFill/>
        </p:spPr>
        <p:txBody>
          <a:bodyPr wrap="square" rtlCol="0">
            <a:spAutoFit/>
          </a:bodyPr>
          <a:lstStyle/>
          <a:p>
            <a:r>
              <a:rPr lang="en-US" sz="3600" i="1" spc="-150" dirty="0" smtClean="0">
                <a:latin typeface="Candara" panose="020E0502030303020204" pitchFamily="34" charset="0"/>
                <a:ea typeface="Verdana" panose="020B0604030504040204" pitchFamily="34" charset="0"/>
                <a:cs typeface="Verdana" panose="020B0604030504040204" pitchFamily="34" charset="0"/>
              </a:rPr>
              <a:t>2</a:t>
            </a:r>
            <a:r>
              <a:rPr lang="en-US" sz="3600" i="1" spc="-150" baseline="30000" dirty="0" smtClean="0">
                <a:latin typeface="Candara" panose="020E0502030303020204" pitchFamily="34" charset="0"/>
                <a:ea typeface="Verdana" panose="020B0604030504040204" pitchFamily="34" charset="0"/>
                <a:cs typeface="Verdana" panose="020B0604030504040204" pitchFamily="34" charset="0"/>
              </a:rPr>
              <a:t>nd</a:t>
            </a:r>
            <a:r>
              <a:rPr lang="en-US" sz="3600" i="1" spc="-150" dirty="0" smtClean="0">
                <a:latin typeface="Candara" panose="020E0502030303020204" pitchFamily="34" charset="0"/>
                <a:ea typeface="Verdana" panose="020B0604030504040204" pitchFamily="34" charset="0"/>
                <a:cs typeface="Verdana" panose="020B0604030504040204" pitchFamily="34" charset="0"/>
              </a:rPr>
              <a:t> Annual</a:t>
            </a:r>
          </a:p>
          <a:p>
            <a:r>
              <a:rPr lang="en-US" sz="3600" b="1" i="1" spc="-150" dirty="0" smtClean="0">
                <a:latin typeface="Candara" panose="020E0502030303020204" pitchFamily="34" charset="0"/>
                <a:ea typeface="Verdana" panose="020B0604030504040204" pitchFamily="34" charset="0"/>
                <a:cs typeface="Verdana" panose="020B0604030504040204" pitchFamily="34" charset="0"/>
              </a:rPr>
              <a:t>Cyber Security &amp; Risk Management </a:t>
            </a:r>
          </a:p>
          <a:p>
            <a:r>
              <a:rPr lang="en-US" sz="3600" i="1" spc="-150" dirty="0" smtClean="0">
                <a:latin typeface="Candara" panose="020E0502030303020204" pitchFamily="34" charset="0"/>
                <a:ea typeface="Verdana" panose="020B0604030504040204" pitchFamily="34" charset="0"/>
                <a:cs typeface="Verdana" panose="020B0604030504040204" pitchFamily="34" charset="0"/>
              </a:rPr>
              <a:t>Conference</a:t>
            </a:r>
            <a:endParaRPr lang="en-US" sz="3600" i="1" spc="-150" dirty="0">
              <a:latin typeface="Candara" panose="020E050203030302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510988" y="1835148"/>
            <a:ext cx="6446837" cy="400110"/>
          </a:xfrm>
          <a:prstGeom prst="rect">
            <a:avLst/>
          </a:prstGeom>
          <a:noFill/>
        </p:spPr>
        <p:txBody>
          <a:bodyPr wrap="square" rtlCol="0">
            <a:spAutoFit/>
          </a:bodyPr>
          <a:lstStyle/>
          <a:p>
            <a:r>
              <a:rPr lang="en-US" sz="2000" i="1"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Imperial Royale Hotel  Kampala 17</a:t>
            </a:r>
            <a:r>
              <a:rPr lang="en-US" sz="2000" i="1" baseline="30000"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th</a:t>
            </a:r>
            <a:r>
              <a:rPr lang="en-US" sz="2000" i="1" dirty="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 </a:t>
            </a:r>
            <a:r>
              <a:rPr lang="en-US" sz="2000" i="1"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- 19</a:t>
            </a:r>
            <a:r>
              <a:rPr lang="en-US" sz="2000" i="1" baseline="30000"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h</a:t>
            </a:r>
            <a:r>
              <a:rPr lang="en-US" sz="2000" i="1" dirty="0" smtClean="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rPr>
              <a:t> Oct’18</a:t>
            </a:r>
            <a:endParaRPr lang="en-US" sz="2000" i="1" dirty="0">
              <a:solidFill>
                <a:schemeClr val="bg1">
                  <a:lumMod val="65000"/>
                </a:schemeClr>
              </a:solidFill>
              <a:latin typeface="Candara" panose="020E050203030302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67849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Threat Intelligence and Risk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574" y="1752600"/>
            <a:ext cx="7408451" cy="3733800"/>
          </a:xfrm>
        </p:spPr>
      </p:pic>
    </p:spTree>
    <p:extLst>
      <p:ext uri="{BB962C8B-B14F-4D97-AF65-F5344CB8AC3E}">
        <p14:creationId xmlns:p14="http://schemas.microsoft.com/office/powerpoint/2010/main" val="3077092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Case Study 4: Fraud Prevention</a:t>
            </a:r>
            <a:endParaRPr lang="en-US" dirty="0">
              <a:latin typeface="Candara" panose="020E0502030303020204" pitchFamily="34" charset="0"/>
            </a:endParaRPr>
          </a:p>
        </p:txBody>
      </p:sp>
      <p:sp>
        <p:nvSpPr>
          <p:cNvPr id="3" name="Content Placeholder 2"/>
          <p:cNvSpPr>
            <a:spLocks noGrp="1"/>
          </p:cNvSpPr>
          <p:nvPr>
            <p:ph idx="1"/>
          </p:nvPr>
        </p:nvSpPr>
        <p:spPr/>
        <p:txBody>
          <a:bodyPr/>
          <a:lstStyle/>
          <a:p>
            <a:pPr>
              <a:buFont typeface="Wingdings" pitchFamily="2" charset="2"/>
              <a:buChar char="§"/>
            </a:pPr>
            <a:r>
              <a:rPr lang="en-US" dirty="0">
                <a:latin typeface="Candara" panose="020E0502030303020204" pitchFamily="34" charset="0"/>
              </a:rPr>
              <a:t>Know Your </a:t>
            </a:r>
            <a:r>
              <a:rPr lang="en-US" dirty="0" smtClean="0">
                <a:latin typeface="Candara" panose="020E0502030303020204" pitchFamily="34" charset="0"/>
              </a:rPr>
              <a:t>Enemy</a:t>
            </a:r>
          </a:p>
          <a:p>
            <a:pPr marL="0" indent="0">
              <a:buNone/>
            </a:pPr>
            <a:r>
              <a:rPr lang="en-GB" sz="2400" dirty="0" smtClean="0">
                <a:latin typeface="Candara" panose="020E0502030303020204" pitchFamily="34" charset="0"/>
              </a:rPr>
              <a:t>More than 78% of breaches are attributed to </a:t>
            </a:r>
            <a:r>
              <a:rPr lang="en-GB" sz="2400" dirty="0">
                <a:latin typeface="Candara" panose="020E0502030303020204" pitchFamily="34" charset="0"/>
              </a:rPr>
              <a:t>organized </a:t>
            </a:r>
            <a:r>
              <a:rPr lang="en-GB" sz="2400" dirty="0" smtClean="0">
                <a:latin typeface="Candara" panose="020E0502030303020204" pitchFamily="34" charset="0"/>
              </a:rPr>
              <a:t>crime</a:t>
            </a:r>
          </a:p>
          <a:p>
            <a:pPr>
              <a:buFont typeface="Wingdings" pitchFamily="2" charset="2"/>
              <a:buChar char="§"/>
            </a:pPr>
            <a:r>
              <a:rPr lang="en-US" dirty="0" smtClean="0">
                <a:latin typeface="Candara" panose="020E0502030303020204" pitchFamily="34" charset="0"/>
              </a:rPr>
              <a:t>Information Sharing</a:t>
            </a:r>
          </a:p>
          <a:p>
            <a:pPr marL="0" lvl="0" indent="0">
              <a:buNone/>
            </a:pPr>
            <a:r>
              <a:rPr lang="en-US" sz="2400" dirty="0">
                <a:solidFill>
                  <a:prstClr val="black"/>
                </a:solidFill>
                <a:latin typeface="Candara" panose="020E0502030303020204" pitchFamily="34" charset="0"/>
              </a:rPr>
              <a:t>Techniques, Tactics and Procedures being used by attackers</a:t>
            </a:r>
          </a:p>
          <a:p>
            <a:pPr>
              <a:buFont typeface="Wingdings" pitchFamily="2" charset="2"/>
              <a:buChar char="§"/>
            </a:pPr>
            <a:r>
              <a:rPr lang="en-US" dirty="0" smtClean="0">
                <a:latin typeface="Candara" panose="020E0502030303020204" pitchFamily="34" charset="0"/>
              </a:rPr>
              <a:t>Documentation of industry specific breaches</a:t>
            </a:r>
          </a:p>
          <a:p>
            <a:pPr marL="0" indent="0">
              <a:buNone/>
            </a:pPr>
            <a:r>
              <a:rPr lang="en-US" sz="2400" dirty="0" smtClean="0">
                <a:latin typeface="Candara" panose="020E0502030303020204" pitchFamily="34" charset="0"/>
              </a:rPr>
              <a:t>Techniques, Tactics and Procedures being used by attackers</a:t>
            </a:r>
            <a:endParaRPr lang="en-US" sz="2400" dirty="0">
              <a:latin typeface="Candara" panose="020E0502030303020204" pitchFamily="34" charset="0"/>
            </a:endParaRPr>
          </a:p>
        </p:txBody>
      </p:sp>
    </p:spTree>
    <p:extLst>
      <p:ext uri="{BB962C8B-B14F-4D97-AF65-F5344CB8AC3E}">
        <p14:creationId xmlns:p14="http://schemas.microsoft.com/office/powerpoint/2010/main" val="422373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latin typeface="Candara" panose="020E0502030303020204" pitchFamily="34" charset="0"/>
              </a:rPr>
              <a:t>Connecting the Dots </a:t>
            </a:r>
            <a:r>
              <a:rPr lang="en-GB" sz="2800" dirty="0" smtClean="0">
                <a:latin typeface="Candara" panose="020E0502030303020204" pitchFamily="34" charset="0"/>
              </a:rPr>
              <a:t>for Fraud </a:t>
            </a:r>
            <a:r>
              <a:rPr lang="en-GB" sz="2800" dirty="0">
                <a:latin typeface="Candara" panose="020E0502030303020204" pitchFamily="34" charset="0"/>
              </a:rPr>
              <a:t>Prevention</a:t>
            </a:r>
            <a:endParaRPr lang="en-US" sz="2800" dirty="0">
              <a:latin typeface="Candara" panose="020E0502030303020204" pitchFamily="34" charset="0"/>
            </a:endParaRPr>
          </a:p>
        </p:txBody>
      </p:sp>
      <p:sp>
        <p:nvSpPr>
          <p:cNvPr id="3" name="Content Placeholder 2"/>
          <p:cNvSpPr>
            <a:spLocks noGrp="1"/>
          </p:cNvSpPr>
          <p:nvPr>
            <p:ph idx="1"/>
          </p:nvPr>
        </p:nvSpPr>
        <p:spPr/>
        <p:txBody>
          <a:bodyPr/>
          <a:lstStyle/>
          <a:p>
            <a:r>
              <a:rPr lang="en-GB" dirty="0" smtClean="0">
                <a:latin typeface="Candara" panose="020E0502030303020204" pitchFamily="34" charset="0"/>
              </a:rPr>
              <a:t>The </a:t>
            </a:r>
            <a:r>
              <a:rPr lang="en-GB" dirty="0">
                <a:latin typeface="Candara" panose="020E0502030303020204" pitchFamily="34" charset="0"/>
              </a:rPr>
              <a:t>following contextual information </a:t>
            </a:r>
            <a:r>
              <a:rPr lang="en-GB" dirty="0" smtClean="0">
                <a:latin typeface="Candara" panose="020E0502030303020204" pitchFamily="34" charset="0"/>
              </a:rPr>
              <a:t>might be </a:t>
            </a:r>
            <a:r>
              <a:rPr lang="en-GB" dirty="0">
                <a:latin typeface="Candara" panose="020E0502030303020204" pitchFamily="34" charset="0"/>
              </a:rPr>
              <a:t>used to turn news about a new </a:t>
            </a:r>
            <a:r>
              <a:rPr lang="en-GB" dirty="0" smtClean="0">
                <a:latin typeface="Candara" panose="020E0502030303020204" pitchFamily="34" charset="0"/>
              </a:rPr>
              <a:t>technique variant into intelligence:</a:t>
            </a:r>
          </a:p>
          <a:p>
            <a:pPr marL="457200" indent="-457200">
              <a:buAutoNum type="arabicPeriod"/>
            </a:pPr>
            <a:r>
              <a:rPr lang="en-GB" sz="2400" dirty="0" smtClean="0">
                <a:latin typeface="Candara" panose="020E0502030303020204" pitchFamily="34" charset="0"/>
              </a:rPr>
              <a:t>Evidence </a:t>
            </a:r>
            <a:r>
              <a:rPr lang="en-GB" sz="2400" dirty="0">
                <a:latin typeface="Candara" panose="020E0502030303020204" pitchFamily="34" charset="0"/>
              </a:rPr>
              <a:t>that criminal groups are using </a:t>
            </a:r>
            <a:r>
              <a:rPr lang="en-GB" sz="2400" dirty="0" smtClean="0">
                <a:latin typeface="Candara" panose="020E0502030303020204" pitchFamily="34" charset="0"/>
              </a:rPr>
              <a:t>a type of information stealing malware </a:t>
            </a:r>
            <a:r>
              <a:rPr lang="en-GB" sz="2400" dirty="0">
                <a:latin typeface="Candara" panose="020E0502030303020204" pitchFamily="34" charset="0"/>
              </a:rPr>
              <a:t>in the </a:t>
            </a:r>
            <a:r>
              <a:rPr lang="en-GB" sz="2400" dirty="0" smtClean="0">
                <a:latin typeface="Candara" panose="020E0502030303020204" pitchFamily="34" charset="0"/>
              </a:rPr>
              <a:t>wild</a:t>
            </a:r>
          </a:p>
          <a:p>
            <a:pPr marL="457200" indent="-457200">
              <a:buAutoNum type="arabicPeriod"/>
            </a:pPr>
            <a:r>
              <a:rPr lang="en-GB" sz="2400" dirty="0">
                <a:latin typeface="Candara" panose="020E0502030303020204" pitchFamily="34" charset="0"/>
              </a:rPr>
              <a:t>Reports that </a:t>
            </a:r>
            <a:r>
              <a:rPr lang="en-GB" sz="2400" dirty="0" smtClean="0">
                <a:latin typeface="Candara" panose="020E0502030303020204" pitchFamily="34" charset="0"/>
              </a:rPr>
              <a:t>the </a:t>
            </a:r>
            <a:r>
              <a:rPr lang="en-GB" sz="2400" dirty="0">
                <a:latin typeface="Candara" panose="020E0502030303020204" pitchFamily="34" charset="0"/>
              </a:rPr>
              <a:t>malware </a:t>
            </a:r>
            <a:r>
              <a:rPr lang="en-GB" sz="2400" dirty="0" smtClean="0">
                <a:latin typeface="Candara" panose="020E0502030303020204" pitchFamily="34" charset="0"/>
              </a:rPr>
              <a:t>can be easily available or accessed by even non-technical entities</a:t>
            </a:r>
          </a:p>
          <a:p>
            <a:pPr marL="457200" indent="-457200">
              <a:buAutoNum type="arabicPeriod"/>
            </a:pPr>
            <a:r>
              <a:rPr lang="en-GB" sz="2400" dirty="0">
                <a:latin typeface="Candara" panose="020E0502030303020204" pitchFamily="34" charset="0"/>
              </a:rPr>
              <a:t>Confirmation that </a:t>
            </a:r>
            <a:r>
              <a:rPr lang="en-GB" sz="2400" dirty="0" smtClean="0">
                <a:latin typeface="Candara" panose="020E0502030303020204" pitchFamily="34" charset="0"/>
              </a:rPr>
              <a:t>vulnerabilities/weaknesses </a:t>
            </a:r>
            <a:r>
              <a:rPr lang="en-GB" sz="2400" dirty="0">
                <a:latin typeface="Candara" panose="020E0502030303020204" pitchFamily="34" charset="0"/>
              </a:rPr>
              <a:t>targeted by </a:t>
            </a:r>
            <a:r>
              <a:rPr lang="en-GB" sz="2400" dirty="0" smtClean="0">
                <a:latin typeface="Candara" panose="020E0502030303020204" pitchFamily="34" charset="0"/>
              </a:rPr>
              <a:t>the malware kits </a:t>
            </a:r>
            <a:r>
              <a:rPr lang="en-GB" sz="2400" dirty="0">
                <a:latin typeface="Candara" panose="020E0502030303020204" pitchFamily="34" charset="0"/>
              </a:rPr>
              <a:t>are present in your enterprise</a:t>
            </a:r>
            <a:endParaRPr lang="en-US" sz="2400" dirty="0">
              <a:latin typeface="Candara" panose="020E0502030303020204" pitchFamily="34" charset="0"/>
            </a:endParaRPr>
          </a:p>
        </p:txBody>
      </p:sp>
    </p:spTree>
    <p:extLst>
      <p:ext uri="{BB962C8B-B14F-4D97-AF65-F5344CB8AC3E}">
        <p14:creationId xmlns:p14="http://schemas.microsoft.com/office/powerpoint/2010/main" val="2930957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latin typeface="Candara" panose="020E0502030303020204" pitchFamily="34" charset="0"/>
              </a:rPr>
              <a:t>Fraud Prevention: Use case: Compromised data</a:t>
            </a:r>
            <a:endParaRPr lang="en-US" sz="2800" dirty="0">
              <a:latin typeface="Candara" panose="020E0502030303020204" pitchFamily="34" charset="0"/>
            </a:endParaRPr>
          </a:p>
        </p:txBody>
      </p:sp>
      <p:sp>
        <p:nvSpPr>
          <p:cNvPr id="3" name="Content Placeholder 2"/>
          <p:cNvSpPr>
            <a:spLocks noGrp="1"/>
          </p:cNvSpPr>
          <p:nvPr>
            <p:ph idx="1"/>
          </p:nvPr>
        </p:nvSpPr>
        <p:spPr/>
        <p:txBody>
          <a:bodyPr/>
          <a:lstStyle/>
          <a:p>
            <a:r>
              <a:rPr lang="en-GB" dirty="0" smtClean="0">
                <a:latin typeface="Candara" panose="020E0502030303020204" pitchFamily="34" charset="0"/>
              </a:rPr>
              <a:t>Compromised </a:t>
            </a:r>
            <a:r>
              <a:rPr lang="en-GB" dirty="0">
                <a:latin typeface="Candara" panose="020E0502030303020204" pitchFamily="34" charset="0"/>
              </a:rPr>
              <a:t>personal information </a:t>
            </a:r>
            <a:r>
              <a:rPr lang="en-GB" dirty="0" smtClean="0">
                <a:latin typeface="Candara" panose="020E0502030303020204" pitchFamily="34" charset="0"/>
              </a:rPr>
              <a:t>and corporate </a:t>
            </a:r>
            <a:r>
              <a:rPr lang="en-GB" dirty="0">
                <a:latin typeface="Candara" panose="020E0502030303020204" pitchFamily="34" charset="0"/>
              </a:rPr>
              <a:t>intellectual property </a:t>
            </a:r>
            <a:r>
              <a:rPr lang="en-GB" dirty="0" smtClean="0">
                <a:latin typeface="Candara" panose="020E0502030303020204" pitchFamily="34" charset="0"/>
              </a:rPr>
              <a:t>has enormous intrinsic </a:t>
            </a:r>
            <a:r>
              <a:rPr lang="en-GB" dirty="0">
                <a:latin typeface="Candara" panose="020E0502030303020204" pitchFamily="34" charset="0"/>
              </a:rPr>
              <a:t>value</a:t>
            </a:r>
            <a:r>
              <a:rPr lang="en-GB" dirty="0" smtClean="0">
                <a:latin typeface="Candara" panose="020E0502030303020204" pitchFamily="34" charset="0"/>
              </a:rPr>
              <a:t>. (breach data)</a:t>
            </a:r>
          </a:p>
          <a:p>
            <a:r>
              <a:rPr lang="en-GB" dirty="0">
                <a:latin typeface="Candara" panose="020E0502030303020204" pitchFamily="34" charset="0"/>
              </a:rPr>
              <a:t>Threat intelligence can provide early warning of </a:t>
            </a:r>
            <a:r>
              <a:rPr lang="en-GB" dirty="0" smtClean="0">
                <a:latin typeface="Candara" panose="020E0502030303020204" pitchFamily="34" charset="0"/>
              </a:rPr>
              <a:t>upcoming attacks </a:t>
            </a:r>
            <a:r>
              <a:rPr lang="en-GB" dirty="0">
                <a:latin typeface="Candara" panose="020E0502030303020204" pitchFamily="34" charset="0"/>
              </a:rPr>
              <a:t>related to </a:t>
            </a:r>
            <a:r>
              <a:rPr lang="en-GB" dirty="0" smtClean="0">
                <a:latin typeface="Candara" panose="020E0502030303020204" pitchFamily="34" charset="0"/>
              </a:rPr>
              <a:t>fraud due to compromised credentials.</a:t>
            </a:r>
            <a:endParaRPr lang="en-US" dirty="0">
              <a:latin typeface="Candara" panose="020E0502030303020204" pitchFamily="34" charset="0"/>
            </a:endParaRPr>
          </a:p>
        </p:txBody>
      </p:sp>
    </p:spTree>
    <p:extLst>
      <p:ext uri="{BB962C8B-B14F-4D97-AF65-F5344CB8AC3E}">
        <p14:creationId xmlns:p14="http://schemas.microsoft.com/office/powerpoint/2010/main" val="3850902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latin typeface="Candara" panose="020E0502030303020204" pitchFamily="34" charset="0"/>
              </a:rPr>
              <a:t>Fraud Prevention: Use case: </a:t>
            </a:r>
            <a:r>
              <a:rPr lang="en-GB" sz="2800" dirty="0" smtClean="0">
                <a:latin typeface="Candara" panose="020E0502030303020204" pitchFamily="34" charset="0"/>
              </a:rPr>
              <a:t>OSINT Visualisation</a:t>
            </a:r>
            <a:endParaRPr lang="en-US" sz="2800" dirty="0">
              <a:latin typeface="Candara" panose="020E0502030303020204" pitchFamily="34" charset="0"/>
            </a:endParaRPr>
          </a:p>
        </p:txBody>
      </p:sp>
      <p:sp>
        <p:nvSpPr>
          <p:cNvPr id="3" name="Content Placeholder 2"/>
          <p:cNvSpPr>
            <a:spLocks noGrp="1"/>
          </p:cNvSpPr>
          <p:nvPr>
            <p:ph idx="1"/>
          </p:nvPr>
        </p:nvSpPr>
        <p:spPr/>
        <p:txBody>
          <a:bodyPr/>
          <a:lstStyle/>
          <a:p>
            <a:r>
              <a:rPr lang="en-US" dirty="0" smtClean="0">
                <a:latin typeface="Candara" panose="020E0502030303020204" pitchFamily="34" charset="0"/>
              </a:rPr>
              <a:t>Monitoring Phishing domains</a:t>
            </a:r>
          </a:p>
          <a:p>
            <a:r>
              <a:rPr lang="en-GB" dirty="0">
                <a:latin typeface="Candara" panose="020E0502030303020204" pitchFamily="34" charset="0"/>
              </a:rPr>
              <a:t>Monitoring an organisation’s SSL/TLS certificates, domains and subdomains in near-real </a:t>
            </a:r>
            <a:r>
              <a:rPr lang="en-GB" dirty="0" smtClean="0">
                <a:latin typeface="Candara" panose="020E0502030303020204" pitchFamily="34" charset="0"/>
              </a:rPr>
              <a:t>time</a:t>
            </a:r>
          </a:p>
          <a:p>
            <a:r>
              <a:rPr lang="en-GB" dirty="0">
                <a:latin typeface="Candara" panose="020E0502030303020204" pitchFamily="34" charset="0"/>
              </a:rPr>
              <a:t>Creating dashboards using public </a:t>
            </a:r>
            <a:r>
              <a:rPr lang="en-GB" dirty="0" smtClean="0">
                <a:latin typeface="Candara" panose="020E0502030303020204" pitchFamily="34" charset="0"/>
              </a:rPr>
              <a:t>datasets </a:t>
            </a:r>
            <a:r>
              <a:rPr lang="en-GB" dirty="0">
                <a:latin typeface="Candara" panose="020E0502030303020204" pitchFamily="34" charset="0"/>
              </a:rPr>
              <a:t>to gain insights into an organisation’s external posture</a:t>
            </a:r>
            <a:endParaRPr lang="en-US" dirty="0">
              <a:latin typeface="Candara" panose="020E0502030303020204" pitchFamily="34" charset="0"/>
            </a:endParaRPr>
          </a:p>
        </p:txBody>
      </p:sp>
    </p:spTree>
    <p:extLst>
      <p:ext uri="{BB962C8B-B14F-4D97-AF65-F5344CB8AC3E}">
        <p14:creationId xmlns:p14="http://schemas.microsoft.com/office/powerpoint/2010/main" val="3722324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077200" cy="4419600"/>
          </a:xfrm>
        </p:spPr>
        <p:txBody>
          <a:bodyPr>
            <a:noAutofit/>
          </a:bodyPr>
          <a:lstStyle/>
          <a:p>
            <a:pPr>
              <a:buFont typeface="Wingdings" panose="05000000000000000000" pitchFamily="2" charset="2"/>
              <a:buChar char="§"/>
            </a:pPr>
            <a:r>
              <a:rPr lang="en-US" sz="3600" b="1" dirty="0">
                <a:latin typeface="Candara" panose="020E0502030303020204" pitchFamily="34" charset="0"/>
              </a:rPr>
              <a:t>Two Key </a:t>
            </a:r>
            <a:r>
              <a:rPr lang="en-US" sz="3600" b="1" dirty="0" smtClean="0">
                <a:latin typeface="Candara" panose="020E0502030303020204" pitchFamily="34" charset="0"/>
              </a:rPr>
              <a:t>Takeaways</a:t>
            </a:r>
          </a:p>
          <a:p>
            <a:pPr marL="457200" indent="-457200">
              <a:buAutoNum type="arabicPeriod"/>
            </a:pPr>
            <a:r>
              <a:rPr lang="en-GB" sz="2400" dirty="0" smtClean="0">
                <a:latin typeface="Candara" panose="020E0502030303020204" pitchFamily="34" charset="0"/>
              </a:rPr>
              <a:t>A </a:t>
            </a:r>
            <a:r>
              <a:rPr lang="en-GB" sz="2400" dirty="0">
                <a:latin typeface="Candara" panose="020E0502030303020204" pitchFamily="34" charset="0"/>
              </a:rPr>
              <a:t>focus on relevant </a:t>
            </a:r>
            <a:r>
              <a:rPr lang="en-GB" sz="2400" dirty="0" smtClean="0">
                <a:latin typeface="Candara" panose="020E0502030303020204" pitchFamily="34" charset="0"/>
              </a:rPr>
              <a:t>risk. It </a:t>
            </a:r>
            <a:r>
              <a:rPr lang="en-GB" sz="2400" dirty="0">
                <a:latin typeface="Candara" panose="020E0502030303020204" pitchFamily="34" charset="0"/>
              </a:rPr>
              <a:t>is accepted wisdom that there is no such thing as </a:t>
            </a:r>
            <a:r>
              <a:rPr lang="en-GB" sz="2400" dirty="0" smtClean="0">
                <a:latin typeface="Candara" panose="020E0502030303020204" pitchFamily="34" charset="0"/>
              </a:rPr>
              <a:t>being “</a:t>
            </a:r>
            <a:r>
              <a:rPr lang="en-GB" sz="2400" dirty="0">
                <a:latin typeface="Candara" panose="020E0502030303020204" pitchFamily="34" charset="0"/>
              </a:rPr>
              <a:t>one hundred percent secure.” This highlights the </a:t>
            </a:r>
            <a:r>
              <a:rPr lang="en-GB" sz="2400" dirty="0" smtClean="0">
                <a:latin typeface="Candara" panose="020E0502030303020204" pitchFamily="34" charset="0"/>
              </a:rPr>
              <a:t>importance of </a:t>
            </a:r>
            <a:r>
              <a:rPr lang="en-GB" sz="2400" dirty="0">
                <a:latin typeface="Candara" panose="020E0502030303020204" pitchFamily="34" charset="0"/>
              </a:rPr>
              <a:t>relevance when it comes to identifying and responding </a:t>
            </a:r>
            <a:r>
              <a:rPr lang="en-GB" sz="2400" dirty="0" smtClean="0">
                <a:latin typeface="Candara" panose="020E0502030303020204" pitchFamily="34" charset="0"/>
              </a:rPr>
              <a:t>to threats.</a:t>
            </a:r>
          </a:p>
          <a:p>
            <a:pPr marL="457200" indent="-457200">
              <a:buAutoNum type="arabicPeriod"/>
            </a:pPr>
            <a:r>
              <a:rPr lang="en-GB" sz="2400" dirty="0">
                <a:latin typeface="Candara" panose="020E0502030303020204" pitchFamily="34" charset="0"/>
              </a:rPr>
              <a:t>Increased efficiency </a:t>
            </a:r>
            <a:r>
              <a:rPr lang="en-GB" sz="2400" dirty="0" smtClean="0">
                <a:latin typeface="Candara" panose="020E0502030303020204" pitchFamily="34" charset="0"/>
              </a:rPr>
              <a:t>makes for </a:t>
            </a:r>
            <a:r>
              <a:rPr lang="en-GB" sz="2400" dirty="0">
                <a:latin typeface="Candara" panose="020E0502030303020204" pitchFamily="34" charset="0"/>
              </a:rPr>
              <a:t>better </a:t>
            </a:r>
            <a:r>
              <a:rPr lang="en-GB" sz="2400" dirty="0" smtClean="0">
                <a:latin typeface="Candara" panose="020E0502030303020204" pitchFamily="34" charset="0"/>
              </a:rPr>
              <a:t>security. Making the </a:t>
            </a:r>
            <a:r>
              <a:rPr lang="en-GB" sz="2400" dirty="0">
                <a:latin typeface="Candara" panose="020E0502030303020204" pitchFamily="34" charset="0"/>
              </a:rPr>
              <a:t>best use of the highly skilled individuals </a:t>
            </a:r>
            <a:r>
              <a:rPr lang="en-GB" sz="2400" dirty="0" smtClean="0">
                <a:latin typeface="Candara" panose="020E0502030303020204" pitchFamily="34" charset="0"/>
              </a:rPr>
              <a:t>that comprise </a:t>
            </a:r>
            <a:r>
              <a:rPr lang="en-GB" sz="2400" dirty="0">
                <a:latin typeface="Candara" panose="020E0502030303020204" pitchFamily="34" charset="0"/>
              </a:rPr>
              <a:t>your security teams is also critical for mounting </a:t>
            </a:r>
            <a:r>
              <a:rPr lang="en-GB" sz="2400" dirty="0" smtClean="0">
                <a:latin typeface="Candara" panose="020E0502030303020204" pitchFamily="34" charset="0"/>
              </a:rPr>
              <a:t>an effective </a:t>
            </a:r>
            <a:r>
              <a:rPr lang="en-GB" sz="2400" dirty="0">
                <a:latin typeface="Candara" panose="020E0502030303020204" pitchFamily="34" charset="0"/>
              </a:rPr>
              <a:t>defense. Integrated threat intelligence is proven </a:t>
            </a:r>
            <a:r>
              <a:rPr lang="en-GB" sz="2400" dirty="0" smtClean="0">
                <a:latin typeface="Candara" panose="020E0502030303020204" pitchFamily="34" charset="0"/>
              </a:rPr>
              <a:t>to help </a:t>
            </a:r>
            <a:r>
              <a:rPr lang="en-GB" sz="2400" dirty="0">
                <a:latin typeface="Candara" panose="020E0502030303020204" pitchFamily="34" charset="0"/>
              </a:rPr>
              <a:t>security teams identify threats earlier and resolve </a:t>
            </a:r>
            <a:r>
              <a:rPr lang="en-GB" sz="2400" dirty="0" smtClean="0">
                <a:latin typeface="Candara" panose="020E0502030303020204" pitchFamily="34" charset="0"/>
              </a:rPr>
              <a:t>incidents </a:t>
            </a:r>
            <a:r>
              <a:rPr lang="en-GB" sz="2400" dirty="0">
                <a:latin typeface="Candara" panose="020E0502030303020204" pitchFamily="34" charset="0"/>
              </a:rPr>
              <a:t>faster.</a:t>
            </a:r>
            <a:endParaRPr lang="en-US" sz="2400" dirty="0">
              <a:latin typeface="Candara" panose="020E0502030303020204" pitchFamily="34" charset="0"/>
            </a:endParaRPr>
          </a:p>
        </p:txBody>
      </p:sp>
      <p:sp>
        <p:nvSpPr>
          <p:cNvPr id="3" name="Title 2"/>
          <p:cNvSpPr>
            <a:spLocks noGrp="1"/>
          </p:cNvSpPr>
          <p:nvPr>
            <p:ph type="title"/>
          </p:nvPr>
        </p:nvSpPr>
        <p:spPr/>
        <p:txBody>
          <a:bodyPr/>
          <a:lstStyle/>
          <a:p>
            <a:r>
              <a:rPr lang="en-US" dirty="0">
                <a:latin typeface="Candara" panose="020E0502030303020204" pitchFamily="34" charset="0"/>
              </a:rPr>
              <a:t>Summary and Conclusion</a:t>
            </a:r>
          </a:p>
        </p:txBody>
      </p:sp>
    </p:spTree>
    <p:extLst>
      <p:ext uri="{BB962C8B-B14F-4D97-AF65-F5344CB8AC3E}">
        <p14:creationId xmlns:p14="http://schemas.microsoft.com/office/powerpoint/2010/main" val="446124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a:spLocks noGrp="1"/>
          </p:cNvSpPr>
          <p:nvPr>
            <p:ph idx="1"/>
          </p:nvPr>
        </p:nvSpPr>
        <p:spPr>
          <a:xfrm>
            <a:off x="457200" y="1524000"/>
            <a:ext cx="8229600" cy="4419600"/>
          </a:xfrm>
        </p:spPr>
        <p:txBody>
          <a:bodyPr>
            <a:noAutofit/>
          </a:bodyPr>
          <a:lstStyle/>
          <a:p>
            <a:pPr>
              <a:buFont typeface="Wingdings" panose="05000000000000000000" pitchFamily="2" charset="2"/>
              <a:buChar char="§"/>
            </a:pPr>
            <a:r>
              <a:rPr lang="en-US" dirty="0" smtClean="0">
                <a:latin typeface="Candara" panose="020E0502030303020204" pitchFamily="34" charset="0"/>
              </a:rPr>
              <a:t>Security as a Service</a:t>
            </a:r>
          </a:p>
          <a:p>
            <a:pPr>
              <a:buFontTx/>
              <a:buChar char="-"/>
            </a:pPr>
            <a:r>
              <a:rPr lang="en-US" sz="2000" dirty="0" smtClean="0">
                <a:latin typeface="Candara" panose="020E0502030303020204" pitchFamily="34" charset="0"/>
              </a:rPr>
              <a:t>Penetration Testing</a:t>
            </a:r>
          </a:p>
          <a:p>
            <a:pPr>
              <a:buFontTx/>
              <a:buChar char="-"/>
            </a:pPr>
            <a:r>
              <a:rPr lang="en-US" sz="2000" dirty="0" smtClean="0">
                <a:latin typeface="Candara" panose="020E0502030303020204" pitchFamily="34" charset="0"/>
              </a:rPr>
              <a:t>Vulnerability Assessments</a:t>
            </a:r>
          </a:p>
          <a:p>
            <a:pPr>
              <a:buFontTx/>
              <a:buChar char="-"/>
            </a:pPr>
            <a:r>
              <a:rPr lang="en-US" sz="2000" dirty="0" smtClean="0">
                <a:latin typeface="Candara" panose="020E0502030303020204" pitchFamily="34" charset="0"/>
              </a:rPr>
              <a:t>Security Training</a:t>
            </a:r>
          </a:p>
          <a:p>
            <a:pPr>
              <a:buFont typeface="Wingdings" panose="05000000000000000000" pitchFamily="2" charset="2"/>
              <a:buChar char="§"/>
            </a:pPr>
            <a:r>
              <a:rPr lang="en-US" dirty="0" smtClean="0">
                <a:latin typeface="Candara" panose="020E0502030303020204" pitchFamily="34" charset="0"/>
              </a:rPr>
              <a:t>Tailor-Made security solutions for all industries </a:t>
            </a:r>
          </a:p>
          <a:p>
            <a:pPr>
              <a:buFont typeface="Wingdings" panose="05000000000000000000" pitchFamily="2" charset="2"/>
              <a:buChar char="§"/>
            </a:pPr>
            <a:r>
              <a:rPr lang="en-US" dirty="0" smtClean="0">
                <a:latin typeface="Candara" panose="020E0502030303020204" pitchFamily="34" charset="0"/>
              </a:rPr>
              <a:t>Forensics and Incident Response</a:t>
            </a:r>
          </a:p>
          <a:p>
            <a:pPr>
              <a:buFont typeface="Wingdings" panose="05000000000000000000" pitchFamily="2" charset="2"/>
              <a:buChar char="§"/>
            </a:pPr>
            <a:r>
              <a:rPr lang="en-US" dirty="0" smtClean="0">
                <a:latin typeface="Candara" panose="020E0502030303020204" pitchFamily="34" charset="0"/>
              </a:rPr>
              <a:t>Research and Development Labs for Cyber Security Innovation</a:t>
            </a:r>
            <a:endParaRPr lang="en-US" dirty="0">
              <a:latin typeface="Candara" panose="020E0502030303020204" pitchFamily="34" charset="0"/>
            </a:endParaRPr>
          </a:p>
        </p:txBody>
      </p:sp>
      <p:sp>
        <p:nvSpPr>
          <p:cNvPr id="3" name="Title 2"/>
          <p:cNvSpPr>
            <a:spLocks noGrp="1"/>
          </p:cNvSpPr>
          <p:nvPr>
            <p:ph type="title"/>
          </p:nvPr>
        </p:nvSpPr>
        <p:spPr/>
        <p:txBody>
          <a:bodyPr/>
          <a:lstStyle/>
          <a:p>
            <a:r>
              <a:rPr lang="en-US" dirty="0" smtClean="0">
                <a:latin typeface="Candara" panose="020E0502030303020204" pitchFamily="34" charset="0"/>
              </a:rPr>
              <a:t>Talk and work with us</a:t>
            </a:r>
            <a:endParaRPr lang="en-US" dirty="0">
              <a:latin typeface="Candara" panose="020E0502030303020204" pitchFamily="34" charset="0"/>
            </a:endParaRPr>
          </a:p>
        </p:txBody>
      </p:sp>
    </p:spTree>
    <p:extLst>
      <p:ext uri="{BB962C8B-B14F-4D97-AF65-F5344CB8AC3E}">
        <p14:creationId xmlns:p14="http://schemas.microsoft.com/office/powerpoint/2010/main" val="2755040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4800" y="4048780"/>
            <a:ext cx="3429000" cy="523220"/>
          </a:xfrm>
          <a:prstGeom prst="rect">
            <a:avLst/>
          </a:prstGeom>
          <a:noFill/>
        </p:spPr>
        <p:txBody>
          <a:bodyPr wrap="square" rtlCol="0">
            <a:spAutoFit/>
          </a:bodyPr>
          <a:lstStyle/>
          <a:p>
            <a:r>
              <a:rPr lang="en-US" sz="2800" dirty="0">
                <a:latin typeface="Candara" panose="020E0502030303020204" pitchFamily="34" charset="0"/>
                <a:ea typeface="Verdana" pitchFamily="34" charset="0"/>
                <a:cs typeface="Verdana" pitchFamily="34" charset="0"/>
              </a:rPr>
              <a:t>Thank you!</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4481"/>
            <a:ext cx="3124200" cy="248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latin typeface="Candara" panose="020E0502030303020204" pitchFamily="34" charset="0"/>
              </a:rPr>
              <a:t>Our values for your success</a:t>
            </a:r>
            <a:endParaRPr lang="en-US" dirty="0">
              <a:latin typeface="Candara" panose="020E0502030303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295400"/>
            <a:ext cx="4967666" cy="3896380"/>
          </a:xfrm>
          <a:prstGeom prst="rect">
            <a:avLst/>
          </a:prstGeom>
        </p:spPr>
      </p:pic>
    </p:spTree>
    <p:extLst>
      <p:ext uri="{BB962C8B-B14F-4D97-AF65-F5344CB8AC3E}">
        <p14:creationId xmlns:p14="http://schemas.microsoft.com/office/powerpoint/2010/main" val="1488531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33900"/>
          </a:xfrm>
        </p:spPr>
        <p:txBody>
          <a:bodyPr rtlCol="0">
            <a:normAutofit/>
          </a:bodyPr>
          <a:lstStyle/>
          <a:p>
            <a:pPr fontAlgn="auto">
              <a:spcAft>
                <a:spcPts val="0"/>
              </a:spcAft>
              <a:buFont typeface="Wingdings" panose="05000000000000000000" pitchFamily="2" charset="2"/>
              <a:buChar char="§"/>
              <a:defRPr/>
            </a:pPr>
            <a:r>
              <a:rPr lang="en-GB" dirty="0">
                <a:latin typeface="Candara" panose="020E0502030303020204" pitchFamily="34" charset="0"/>
              </a:rPr>
              <a:t>Introduction </a:t>
            </a:r>
            <a:r>
              <a:rPr lang="en-GB" dirty="0" smtClean="0">
                <a:latin typeface="Candara" panose="020E0502030303020204" pitchFamily="34" charset="0"/>
              </a:rPr>
              <a:t>(What have you heard about TI)</a:t>
            </a:r>
          </a:p>
          <a:p>
            <a:pPr fontAlgn="auto">
              <a:spcAft>
                <a:spcPts val="0"/>
              </a:spcAft>
              <a:buFont typeface="Wingdings" panose="05000000000000000000" pitchFamily="2" charset="2"/>
              <a:buChar char="§"/>
              <a:defRPr/>
            </a:pPr>
            <a:r>
              <a:rPr lang="en-GB" dirty="0" smtClean="0">
                <a:latin typeface="Candara" panose="020E0502030303020204" pitchFamily="34" charset="0"/>
              </a:rPr>
              <a:t>Phases of TI life cycle</a:t>
            </a:r>
          </a:p>
          <a:p>
            <a:pPr fontAlgn="auto">
              <a:spcAft>
                <a:spcPts val="0"/>
              </a:spcAft>
              <a:buFont typeface="Wingdings" panose="05000000000000000000" pitchFamily="2" charset="2"/>
              <a:buChar char="§"/>
              <a:defRPr/>
            </a:pPr>
            <a:r>
              <a:rPr lang="en-GB" dirty="0" smtClean="0">
                <a:latin typeface="Candara" panose="020E0502030303020204" pitchFamily="34" charset="0"/>
              </a:rPr>
              <a:t>Tools and People</a:t>
            </a:r>
          </a:p>
          <a:p>
            <a:pPr fontAlgn="auto">
              <a:spcAft>
                <a:spcPts val="0"/>
              </a:spcAft>
              <a:buFont typeface="Wingdings" panose="05000000000000000000" pitchFamily="2" charset="2"/>
              <a:buChar char="§"/>
              <a:defRPr/>
            </a:pPr>
            <a:r>
              <a:rPr lang="en-GB" dirty="0" smtClean="0">
                <a:latin typeface="Candara" panose="020E0502030303020204" pitchFamily="34" charset="0"/>
              </a:rPr>
              <a:t>Threat Intelligence field case studies</a:t>
            </a:r>
          </a:p>
          <a:p>
            <a:pPr fontAlgn="auto">
              <a:spcAft>
                <a:spcPts val="0"/>
              </a:spcAft>
              <a:buFont typeface="Wingdings" panose="05000000000000000000" pitchFamily="2" charset="2"/>
              <a:buChar char="§"/>
              <a:defRPr/>
            </a:pPr>
            <a:r>
              <a:rPr lang="en-GB" dirty="0" smtClean="0">
                <a:latin typeface="Candara" panose="020E0502030303020204" pitchFamily="34" charset="0"/>
              </a:rPr>
              <a:t>Summary and conclusion</a:t>
            </a:r>
            <a:endParaRPr lang="en-US" dirty="0">
              <a:latin typeface="Candara" panose="020E0502030303020204" pitchFamily="34" charset="0"/>
            </a:endParaRPr>
          </a:p>
        </p:txBody>
      </p:sp>
      <p:sp>
        <p:nvSpPr>
          <p:cNvPr id="5122" name="Title 1"/>
          <p:cNvSpPr>
            <a:spLocks noGrp="1"/>
          </p:cNvSpPr>
          <p:nvPr>
            <p:ph type="title"/>
          </p:nvPr>
        </p:nvSpPr>
        <p:spPr>
          <a:xfrm>
            <a:off x="609600" y="381000"/>
            <a:ext cx="7200900" cy="609600"/>
          </a:xfrm>
        </p:spPr>
        <p:txBody>
          <a:bodyPr>
            <a:noAutofit/>
          </a:bodyPr>
          <a:lstStyle/>
          <a:p>
            <a:r>
              <a:rPr lang="en-US" dirty="0" smtClean="0">
                <a:solidFill>
                  <a:srgbClr val="FFFFFF"/>
                </a:solidFill>
                <a:latin typeface="Candara" panose="020E0502030303020204" pitchFamily="34" charset="0"/>
              </a:rPr>
              <a:t>Agenda</a:t>
            </a:r>
            <a:endParaRPr lang="en-US" dirty="0">
              <a:solidFill>
                <a:srgbClr val="FFFFFF"/>
              </a:solidFill>
              <a:latin typeface="Candara" panose="020E0502030303020204" pitchFamily="34" charset="0"/>
            </a:endParaRPr>
          </a:p>
        </p:txBody>
      </p:sp>
    </p:spTree>
    <p:extLst>
      <p:ext uri="{BB962C8B-B14F-4D97-AF65-F5344CB8AC3E}">
        <p14:creationId xmlns:p14="http://schemas.microsoft.com/office/powerpoint/2010/main" val="47553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077200" cy="4800600"/>
          </a:xfrm>
        </p:spPr>
        <p:txBody>
          <a:bodyPr/>
          <a:lstStyle/>
          <a:p>
            <a:pPr>
              <a:buFont typeface="Wingdings" panose="05000000000000000000" pitchFamily="2" charset="2"/>
              <a:buChar char="§"/>
            </a:pPr>
            <a:r>
              <a:rPr lang="en-GB" dirty="0" smtClean="0">
                <a:latin typeface="Candara" panose="020E0502030303020204" pitchFamily="34" charset="0"/>
              </a:rPr>
              <a:t>Reducing Time Spent investigating security threats</a:t>
            </a:r>
          </a:p>
          <a:p>
            <a:pPr>
              <a:buFont typeface="Wingdings" panose="05000000000000000000" pitchFamily="2" charset="2"/>
              <a:buChar char="§"/>
            </a:pPr>
            <a:r>
              <a:rPr lang="en-GB" dirty="0" smtClean="0">
                <a:latin typeface="Candara" panose="020E0502030303020204" pitchFamily="34" charset="0"/>
              </a:rPr>
              <a:t>Information and analysis from a rich array of sources, presented in ways that make it easy to understand and use.</a:t>
            </a:r>
          </a:p>
          <a:p>
            <a:pPr>
              <a:buFont typeface="Wingdings" panose="05000000000000000000" pitchFamily="2" charset="2"/>
              <a:buChar char="§"/>
            </a:pPr>
            <a:r>
              <a:rPr lang="en-GB" dirty="0" smtClean="0">
                <a:latin typeface="Candara" panose="020E0502030303020204" pitchFamily="34" charset="0"/>
              </a:rPr>
              <a:t>Immensely valuable to all the major teams  in any cyber security organisation</a:t>
            </a:r>
          </a:p>
          <a:p>
            <a:pPr>
              <a:buFont typeface="Wingdings" panose="05000000000000000000" pitchFamily="2" charset="2"/>
              <a:buChar char="§"/>
            </a:pPr>
            <a:r>
              <a:rPr lang="en-GB" dirty="0" smtClean="0">
                <a:latin typeface="Candara" panose="020E0502030303020204" pitchFamily="34" charset="0"/>
              </a:rPr>
              <a:t>Can be handled mostly by existing security staff (with the right tools and support)</a:t>
            </a:r>
          </a:p>
          <a:p>
            <a:pPr>
              <a:buFont typeface="Wingdings" panose="05000000000000000000" pitchFamily="2" charset="2"/>
              <a:buChar char="§"/>
            </a:pPr>
            <a:endParaRPr lang="en-GB" dirty="0" smtClean="0">
              <a:latin typeface="Candara" panose="020E0502030303020204" pitchFamily="34" charset="0"/>
            </a:endParaRPr>
          </a:p>
          <a:p>
            <a:pPr>
              <a:buFont typeface="Wingdings" panose="05000000000000000000" pitchFamily="2" charset="2"/>
              <a:buChar char="§"/>
            </a:pPr>
            <a:endParaRPr lang="en-GB" dirty="0" smtClean="0">
              <a:latin typeface="Candara" panose="020E0502030303020204" pitchFamily="34" charset="0"/>
            </a:endParaRPr>
          </a:p>
        </p:txBody>
      </p:sp>
      <p:sp>
        <p:nvSpPr>
          <p:cNvPr id="4" name="Title 3"/>
          <p:cNvSpPr>
            <a:spLocks noGrp="1"/>
          </p:cNvSpPr>
          <p:nvPr>
            <p:ph type="title"/>
          </p:nvPr>
        </p:nvSpPr>
        <p:spPr/>
        <p:txBody>
          <a:bodyPr/>
          <a:lstStyle/>
          <a:p>
            <a:r>
              <a:rPr lang="en-GB" dirty="0" smtClean="0">
                <a:latin typeface="Candara" panose="020E0502030303020204" pitchFamily="34" charset="0"/>
              </a:rPr>
              <a:t>Introduction</a:t>
            </a:r>
            <a:endParaRPr lang="en-GB" dirty="0">
              <a:latin typeface="Candara" panose="020E0502030303020204" pitchFamily="34" charset="0"/>
            </a:endParaRPr>
          </a:p>
        </p:txBody>
      </p:sp>
    </p:spTree>
    <p:extLst>
      <p:ext uri="{BB962C8B-B14F-4D97-AF65-F5344CB8AC3E}">
        <p14:creationId xmlns:p14="http://schemas.microsoft.com/office/powerpoint/2010/main" val="196104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077200" cy="4800600"/>
          </a:xfrm>
        </p:spPr>
        <p:txBody>
          <a:bodyPr/>
          <a:lstStyle/>
          <a:p>
            <a:pPr>
              <a:buFont typeface="Wingdings" panose="05000000000000000000" pitchFamily="2" charset="2"/>
              <a:buChar char="§"/>
            </a:pPr>
            <a:endParaRPr lang="en-GB" dirty="0" smtClean="0">
              <a:latin typeface="Candara" panose="020E0502030303020204" pitchFamily="34" charset="0"/>
            </a:endParaRPr>
          </a:p>
          <a:p>
            <a:pPr>
              <a:buFont typeface="Wingdings" panose="05000000000000000000" pitchFamily="2" charset="2"/>
              <a:buChar char="§"/>
            </a:pPr>
            <a:endParaRPr lang="en-GB" dirty="0" smtClean="0">
              <a:latin typeface="Candara" panose="020E0502030303020204" pitchFamily="34" charset="0"/>
            </a:endParaRPr>
          </a:p>
        </p:txBody>
      </p:sp>
      <p:sp>
        <p:nvSpPr>
          <p:cNvPr id="4" name="Title 3"/>
          <p:cNvSpPr>
            <a:spLocks noGrp="1"/>
          </p:cNvSpPr>
          <p:nvPr>
            <p:ph type="title"/>
          </p:nvPr>
        </p:nvSpPr>
        <p:spPr/>
        <p:txBody>
          <a:bodyPr/>
          <a:lstStyle/>
          <a:p>
            <a:r>
              <a:rPr lang="en-GB" dirty="0" smtClean="0">
                <a:latin typeface="Candara" panose="020E0502030303020204" pitchFamily="34" charset="0"/>
              </a:rPr>
              <a:t>Types</a:t>
            </a:r>
            <a:endParaRPr lang="en-GB" dirty="0">
              <a:latin typeface="Candara" panose="020E0502030303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36" y="1143000"/>
            <a:ext cx="7315199" cy="4711148"/>
          </a:xfrm>
          <a:prstGeom prst="rect">
            <a:avLst/>
          </a:prstGeom>
        </p:spPr>
      </p:pic>
    </p:spTree>
    <p:extLst>
      <p:ext uri="{BB962C8B-B14F-4D97-AF65-F5344CB8AC3E}">
        <p14:creationId xmlns:p14="http://schemas.microsoft.com/office/powerpoint/2010/main" val="1220908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6518" y="1524000"/>
            <a:ext cx="7239000" cy="3962400"/>
          </a:xfrm>
        </p:spPr>
        <p:txBody>
          <a:bodyPr/>
          <a:lstStyle/>
          <a:p>
            <a:r>
              <a:rPr lang="en-GB" sz="2800" dirty="0" smtClean="0">
                <a:latin typeface="Candara" panose="020E0502030303020204" pitchFamily="34" charset="0"/>
              </a:rPr>
              <a:t>Direction (assets, business processes, impact, threat modelling, priority)</a:t>
            </a:r>
          </a:p>
          <a:p>
            <a:r>
              <a:rPr lang="en-GB" sz="2800" dirty="0" smtClean="0">
                <a:latin typeface="Candara" panose="020E0502030303020204" pitchFamily="34" charset="0"/>
              </a:rPr>
              <a:t>Collection (internal data, external feeds, OSINT data, external expertise engagement)</a:t>
            </a:r>
          </a:p>
          <a:p>
            <a:r>
              <a:rPr lang="en-GB" sz="2800" dirty="0" smtClean="0">
                <a:latin typeface="Candara" panose="020E0502030303020204" pitchFamily="34" charset="0"/>
              </a:rPr>
              <a:t>Processing (SIEM, human processing)</a:t>
            </a:r>
          </a:p>
          <a:p>
            <a:r>
              <a:rPr lang="en-GB" sz="2800" dirty="0" smtClean="0">
                <a:latin typeface="Candara" panose="020E0502030303020204" pitchFamily="34" charset="0"/>
              </a:rPr>
              <a:t>Analysis (Human Process)</a:t>
            </a:r>
          </a:p>
          <a:p>
            <a:r>
              <a:rPr lang="en-GB" sz="2800" dirty="0" smtClean="0">
                <a:latin typeface="Candara" panose="020E0502030303020204" pitchFamily="34" charset="0"/>
              </a:rPr>
              <a:t>Dissemination (distribution of TI to the right team)</a:t>
            </a:r>
          </a:p>
          <a:p>
            <a:r>
              <a:rPr lang="en-GB" sz="2800" dirty="0" smtClean="0">
                <a:latin typeface="Candara" panose="020E0502030303020204" pitchFamily="34" charset="0"/>
              </a:rPr>
              <a:t>Feedback (keeping inline)</a:t>
            </a:r>
            <a:endParaRPr lang="en-GB" sz="2800" dirty="0">
              <a:latin typeface="Candara" panose="020E0502030303020204" pitchFamily="34" charset="0"/>
            </a:endParaRPr>
          </a:p>
        </p:txBody>
      </p:sp>
      <p:sp>
        <p:nvSpPr>
          <p:cNvPr id="4" name="Title 3"/>
          <p:cNvSpPr>
            <a:spLocks noGrp="1"/>
          </p:cNvSpPr>
          <p:nvPr>
            <p:ph type="title"/>
          </p:nvPr>
        </p:nvSpPr>
        <p:spPr/>
        <p:txBody>
          <a:bodyPr/>
          <a:lstStyle/>
          <a:p>
            <a:r>
              <a:rPr lang="en-GB" dirty="0" smtClean="0">
                <a:latin typeface="Candara" panose="020E0502030303020204" pitchFamily="34" charset="0"/>
              </a:rPr>
              <a:t>Phases of TI life cycle</a:t>
            </a:r>
            <a:endParaRPr lang="en-GB" dirty="0">
              <a:latin typeface="Candara" panose="020E0502030303020204" pitchFamily="34" charset="0"/>
            </a:endParaRPr>
          </a:p>
        </p:txBody>
      </p:sp>
    </p:spTree>
    <p:extLst>
      <p:ext uri="{BB962C8B-B14F-4D97-AF65-F5344CB8AC3E}">
        <p14:creationId xmlns:p14="http://schemas.microsoft.com/office/powerpoint/2010/main" val="1606027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Phases of TI life cycle</a:t>
            </a:r>
            <a:endParaRPr lang="en-US" dirty="0">
              <a:latin typeface="Candara" panose="020E05020303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71600"/>
            <a:ext cx="7696200" cy="4495800"/>
          </a:xfrm>
        </p:spPr>
      </p:pic>
    </p:spTree>
    <p:extLst>
      <p:ext uri="{BB962C8B-B14F-4D97-AF65-F5344CB8AC3E}">
        <p14:creationId xmlns:p14="http://schemas.microsoft.com/office/powerpoint/2010/main" val="1921834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Tools and People</a:t>
            </a:r>
            <a:endParaRPr lang="en-US" dirty="0">
              <a:latin typeface="Candara" panose="020E0502030303020204" pitchFamily="34" charset="0"/>
            </a:endParaRPr>
          </a:p>
        </p:txBody>
      </p:sp>
      <p:sp>
        <p:nvSpPr>
          <p:cNvPr id="3" name="Content Placeholder 2"/>
          <p:cNvSpPr>
            <a:spLocks noGrp="1"/>
          </p:cNvSpPr>
          <p:nvPr>
            <p:ph idx="1"/>
          </p:nvPr>
        </p:nvSpPr>
        <p:spPr>
          <a:xfrm>
            <a:off x="381000" y="1447800"/>
            <a:ext cx="8229600" cy="3733800"/>
          </a:xfrm>
        </p:spPr>
        <p:txBody>
          <a:bodyPr/>
          <a:lstStyle/>
          <a:p>
            <a:pPr>
              <a:buFont typeface="Wingdings" pitchFamily="2" charset="2"/>
              <a:buChar char="§"/>
            </a:pPr>
            <a:r>
              <a:rPr lang="en-GB" sz="2400" dirty="0">
                <a:latin typeface="Candara" panose="020E0502030303020204" pitchFamily="34" charset="0"/>
              </a:rPr>
              <a:t>Threat intelligence solutions that are designed </a:t>
            </a:r>
            <a:r>
              <a:rPr lang="en-GB" sz="2400" dirty="0" smtClean="0">
                <a:latin typeface="Candara" panose="020E0502030303020204" pitchFamily="34" charset="0"/>
              </a:rPr>
              <a:t>to collect</a:t>
            </a:r>
            <a:r>
              <a:rPr lang="en-GB" sz="2400" dirty="0">
                <a:latin typeface="Candara" panose="020E0502030303020204" pitchFamily="34" charset="0"/>
              </a:rPr>
              <a:t>, process, and analyze all types of threat </a:t>
            </a:r>
            <a:r>
              <a:rPr lang="en-GB" sz="2400" dirty="0" smtClean="0">
                <a:latin typeface="Candara" panose="020E0502030303020204" pitchFamily="34" charset="0"/>
              </a:rPr>
              <a:t>data from </a:t>
            </a:r>
            <a:r>
              <a:rPr lang="en-GB" sz="2400" dirty="0">
                <a:latin typeface="Candara" panose="020E0502030303020204" pitchFamily="34" charset="0"/>
              </a:rPr>
              <a:t>internal, technical, and human </a:t>
            </a:r>
            <a:r>
              <a:rPr lang="en-GB" sz="2400" dirty="0" smtClean="0">
                <a:latin typeface="Candara" panose="020E0502030303020204" pitchFamily="34" charset="0"/>
              </a:rPr>
              <a:t>sources</a:t>
            </a:r>
          </a:p>
          <a:p>
            <a:pPr>
              <a:buFont typeface="Wingdings" pitchFamily="2" charset="2"/>
              <a:buChar char="§"/>
            </a:pPr>
            <a:r>
              <a:rPr lang="en-GB" sz="2400" dirty="0">
                <a:latin typeface="Candara" panose="020E0502030303020204" pitchFamily="34" charset="0"/>
              </a:rPr>
              <a:t>Existing security tools, such as SIEMs and </a:t>
            </a:r>
            <a:r>
              <a:rPr lang="en-GB" sz="2400" dirty="0" smtClean="0">
                <a:latin typeface="Candara" panose="020E0502030303020204" pitchFamily="34" charset="0"/>
              </a:rPr>
              <a:t>security analytics </a:t>
            </a:r>
            <a:r>
              <a:rPr lang="en-GB" sz="2400" dirty="0">
                <a:latin typeface="Candara" panose="020E0502030303020204" pitchFamily="34" charset="0"/>
              </a:rPr>
              <a:t>tools, which collect and correlate </a:t>
            </a:r>
            <a:r>
              <a:rPr lang="en-GB" sz="2400" dirty="0" smtClean="0">
                <a:latin typeface="Candara" panose="020E0502030303020204" pitchFamily="34" charset="0"/>
              </a:rPr>
              <a:t>security events </a:t>
            </a:r>
            <a:r>
              <a:rPr lang="en-GB" sz="2400" dirty="0">
                <a:latin typeface="Candara" panose="020E0502030303020204" pitchFamily="34" charset="0"/>
              </a:rPr>
              <a:t>and log </a:t>
            </a:r>
            <a:r>
              <a:rPr lang="en-GB" sz="2400" dirty="0" smtClean="0">
                <a:latin typeface="Candara" panose="020E0502030303020204" pitchFamily="34" charset="0"/>
              </a:rPr>
              <a:t>data</a:t>
            </a:r>
          </a:p>
          <a:p>
            <a:pPr>
              <a:buFont typeface="Wingdings" pitchFamily="2" charset="2"/>
              <a:buChar char="§"/>
            </a:pPr>
            <a:r>
              <a:rPr lang="en-GB" sz="2400" dirty="0">
                <a:latin typeface="Candara" panose="020E0502030303020204" pitchFamily="34" charset="0"/>
              </a:rPr>
              <a:t>Two questions will </a:t>
            </a:r>
            <a:r>
              <a:rPr lang="en-GB" sz="2400" dirty="0" smtClean="0">
                <a:latin typeface="Candara" panose="020E0502030303020204" pitchFamily="34" charset="0"/>
              </a:rPr>
              <a:t>arise:</a:t>
            </a:r>
          </a:p>
          <a:p>
            <a:pPr marL="0" indent="0">
              <a:buNone/>
            </a:pPr>
            <a:r>
              <a:rPr lang="en-GB" sz="2400" dirty="0" smtClean="0">
                <a:latin typeface="Candara" panose="020E0502030303020204" pitchFamily="34" charset="0"/>
              </a:rPr>
              <a:t>    1</a:t>
            </a:r>
            <a:r>
              <a:rPr lang="en-GB" sz="2400" dirty="0">
                <a:latin typeface="Candara" panose="020E0502030303020204" pitchFamily="34" charset="0"/>
              </a:rPr>
              <a:t>. </a:t>
            </a:r>
            <a:r>
              <a:rPr lang="en-GB" sz="2400" dirty="0" smtClean="0">
                <a:latin typeface="Candara" panose="020E0502030303020204" pitchFamily="34" charset="0"/>
              </a:rPr>
              <a:t> Should </a:t>
            </a:r>
            <a:r>
              <a:rPr lang="en-GB" sz="2400" dirty="0">
                <a:latin typeface="Candara" panose="020E0502030303020204" pitchFamily="34" charset="0"/>
              </a:rPr>
              <a:t>there be a dedicated threat intelligence team?</a:t>
            </a:r>
          </a:p>
          <a:p>
            <a:pPr marL="0" indent="0">
              <a:buNone/>
            </a:pPr>
            <a:r>
              <a:rPr lang="en-GB" sz="2400" dirty="0" smtClean="0">
                <a:latin typeface="Candara" panose="020E0502030303020204" pitchFamily="34" charset="0"/>
              </a:rPr>
              <a:t>    2</a:t>
            </a:r>
            <a:r>
              <a:rPr lang="en-GB" sz="2400" dirty="0">
                <a:latin typeface="Candara" panose="020E0502030303020204" pitchFamily="34" charset="0"/>
              </a:rPr>
              <a:t>. </a:t>
            </a:r>
            <a:r>
              <a:rPr lang="en-GB" sz="2400" dirty="0" smtClean="0">
                <a:latin typeface="Candara" panose="020E0502030303020204" pitchFamily="34" charset="0"/>
              </a:rPr>
              <a:t> Should </a:t>
            </a:r>
            <a:r>
              <a:rPr lang="en-GB" sz="2400" dirty="0">
                <a:latin typeface="Candara" panose="020E0502030303020204" pitchFamily="34" charset="0"/>
              </a:rPr>
              <a:t>it be independent, or can it live inside </a:t>
            </a:r>
            <a:r>
              <a:rPr lang="en-GB" sz="2400" dirty="0" smtClean="0">
                <a:latin typeface="Candara" panose="020E0502030303020204" pitchFamily="34" charset="0"/>
              </a:rPr>
              <a:t>another cybersecurity </a:t>
            </a:r>
            <a:r>
              <a:rPr lang="en-GB" sz="2400" dirty="0">
                <a:latin typeface="Candara" panose="020E0502030303020204" pitchFamily="34" charset="0"/>
              </a:rPr>
              <a:t>group?</a:t>
            </a:r>
          </a:p>
          <a:p>
            <a:pPr>
              <a:buFont typeface="Wingdings" pitchFamily="2" charset="2"/>
              <a:buChar char="§"/>
            </a:pPr>
            <a:r>
              <a:rPr lang="en-GB" sz="2400" dirty="0">
                <a:latin typeface="Candara" panose="020E0502030303020204" pitchFamily="34" charset="0"/>
              </a:rPr>
              <a:t>The answers are: yes, and it depends.</a:t>
            </a:r>
            <a:endParaRPr lang="en-US" sz="2400" dirty="0">
              <a:latin typeface="Candara" panose="020E0502030303020204" pitchFamily="34" charset="0"/>
            </a:endParaRPr>
          </a:p>
        </p:txBody>
      </p:sp>
    </p:spTree>
    <p:extLst>
      <p:ext uri="{BB962C8B-B14F-4D97-AF65-F5344CB8AC3E}">
        <p14:creationId xmlns:p14="http://schemas.microsoft.com/office/powerpoint/2010/main" val="2280071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ndara" panose="020E0502030303020204" pitchFamily="34" charset="0"/>
              </a:rPr>
              <a:t>Tools and People (Structure)</a:t>
            </a:r>
            <a:endParaRPr lang="en-US" dirty="0">
              <a:latin typeface="Candara" panose="020E05020303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95400"/>
            <a:ext cx="7239000" cy="4572000"/>
          </a:xfrm>
        </p:spPr>
      </p:pic>
    </p:spTree>
    <p:extLst>
      <p:ext uri="{BB962C8B-B14F-4D97-AF65-F5344CB8AC3E}">
        <p14:creationId xmlns:p14="http://schemas.microsoft.com/office/powerpoint/2010/main" val="797563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7570</TotalTime>
  <Words>1794</Words>
  <Application>Microsoft Office PowerPoint</Application>
  <PresentationFormat>On-screen Show (4:3)</PresentationFormat>
  <Paragraphs>152</Paragraphs>
  <Slides>27</Slides>
  <Notes>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IFIS Presents</vt:lpstr>
      <vt:lpstr>Threat Intelligence and Cyber Hygiene</vt:lpstr>
      <vt:lpstr>Agenda</vt:lpstr>
      <vt:lpstr>Introduction</vt:lpstr>
      <vt:lpstr>Types</vt:lpstr>
      <vt:lpstr>Phases of TI life cycle</vt:lpstr>
      <vt:lpstr>Phases of TI life cycle</vt:lpstr>
      <vt:lpstr>Tools and People</vt:lpstr>
      <vt:lpstr>Tools and People (Structure)</vt:lpstr>
      <vt:lpstr>Case Study 1 : SOC Team</vt:lpstr>
      <vt:lpstr>SOC – Correlating and enriching alerts</vt:lpstr>
      <vt:lpstr>Case Study 2: Vulnerability Management</vt:lpstr>
      <vt:lpstr>Vulnerability Management</vt:lpstr>
      <vt:lpstr>Vulnerability Management</vt:lpstr>
      <vt:lpstr>Vulnerability Management</vt:lpstr>
      <vt:lpstr>Case Study 3: Risk Management</vt:lpstr>
      <vt:lpstr>Risk Management</vt:lpstr>
      <vt:lpstr>Threat Management and Risk</vt:lpstr>
      <vt:lpstr>Threat Intelligence and Risk</vt:lpstr>
      <vt:lpstr>Threat Intelligence and Risk</vt:lpstr>
      <vt:lpstr>Case Study 4: Fraud Prevention</vt:lpstr>
      <vt:lpstr>Connecting the Dots for Fraud Prevention</vt:lpstr>
      <vt:lpstr>Fraud Prevention: Use case: Compromised data</vt:lpstr>
      <vt:lpstr>Fraud Prevention: Use case: OSINT Visualisation</vt:lpstr>
      <vt:lpstr>Summary and Conclusion</vt:lpstr>
      <vt:lpstr>Talk and work with us</vt:lpstr>
      <vt:lpstr>Our values for your success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Mustapha Mugisa</dc:creator>
  <cp:lastModifiedBy>xdp</cp:lastModifiedBy>
  <cp:revision>215</cp:revision>
  <cp:lastPrinted>2017-10-11T17:11:25Z</cp:lastPrinted>
  <dcterms:created xsi:type="dcterms:W3CDTF">2012-12-17T17:10:58Z</dcterms:created>
  <dcterms:modified xsi:type="dcterms:W3CDTF">2018-10-19T11:41:02Z</dcterms:modified>
</cp:coreProperties>
</file>