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85" r:id="rId35"/>
    <p:sldId id="292" r:id="rId36"/>
    <p:sldId id="290" r:id="rId37"/>
    <p:sldId id="291" r:id="rId38"/>
    <p:sldId id="294" r:id="rId39"/>
    <p:sldId id="293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  <a:srgbClr val="FFFFCC"/>
    <a:srgbClr val="66FFFF"/>
    <a:srgbClr val="FF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3E498-C32D-48CF-BA45-64C444921BC9}" type="datetimeFigureOut">
              <a:rPr lang="en-US" smtClean="0"/>
              <a:pPr/>
              <a:t>16-May-20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71ABB-1411-41B1-B55D-569CA2F75F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D446-C187-4564-B35F-E567BF46B3A1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060E-434F-4E3B-A36C-83A4C24BF64F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C655-BAA6-41DB-96E2-7BAF6CC385D3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93B8-7E97-4870-8974-3266DADE70D6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74D1-AEDF-4F47-A5C2-470B3EA6C532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804A-164F-4C27-A386-0CEEF6CCFE0C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DC27-871A-46F8-B7E3-CBA1167516AE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F3DD-431B-455A-9DF4-7D87C173C861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38C6-F4F8-485A-97AB-EE5D3FB77F33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B685-DECA-421A-B526-BC9976683273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2C88-C3BC-4360-B415-4712224012F4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56B6-5573-402B-BE44-501C4BA98057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72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Nabisunsa Department of ICT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A72BF-E84D-431B-937C-CC6108AFDC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7924800" cy="369332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INTRODUCTION</a:t>
            </a:r>
            <a:r>
              <a:rPr lang="en-US" baseline="0" dirty="0" smtClean="0"/>
              <a:t> TO COMPUTERS    (</a:t>
            </a:r>
            <a:r>
              <a:rPr lang="en-US" i="1" baseline="0" dirty="0" smtClean="0">
                <a:latin typeface="Algerian" pitchFamily="82" charset="0"/>
              </a:rPr>
              <a:t>KEY BOARD NAVIGATION)</a:t>
            </a:r>
            <a:endParaRPr lang="en-US" i="1" dirty="0">
              <a:latin typeface="Algerian" pitchFamily="82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64868"/>
            <a:ext cx="9144000" cy="369332"/>
          </a:xfrm>
          <a:prstGeom prst="rect">
            <a:avLst/>
          </a:prstGeom>
          <a:solidFill>
            <a:srgbClr val="00FF99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ngsheaderlog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20087" y="16907"/>
            <a:ext cx="733425" cy="7048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2438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Write the notes don’t draw the Pictures</a:t>
            </a:r>
            <a:br>
              <a:rPr lang="en-US" dirty="0" smtClean="0"/>
            </a:br>
            <a:r>
              <a:rPr lang="en-US" dirty="0" smtClean="0"/>
              <a:t>S2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INTRODUCTION TO COMPUTERS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KEYBOARD NAVIGATION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773F5-8A7B-469C-B799-17B580BFEF6C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458200" cy="5638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600" b="1" dirty="0"/>
              <a:t>Drag </a:t>
            </a:r>
            <a:r>
              <a:rPr lang="en-US" sz="3600" b="1" dirty="0" smtClean="0"/>
              <a:t>.</a:t>
            </a:r>
            <a:r>
              <a:rPr lang="en-US" sz="3600" dirty="0" smtClean="0"/>
              <a:t>It </a:t>
            </a:r>
            <a:r>
              <a:rPr lang="en-US" sz="3600" dirty="0"/>
              <a:t>is to press and hold down the left mouse button while moving the pointer to another location on the screen. </a:t>
            </a:r>
          </a:p>
          <a:p>
            <a:pPr algn="just"/>
            <a:r>
              <a:rPr lang="en-US" sz="3600" b="1" dirty="0"/>
              <a:t>Drop</a:t>
            </a:r>
            <a:r>
              <a:rPr lang="en-US" sz="3600" dirty="0"/>
              <a:t> </a:t>
            </a:r>
            <a:r>
              <a:rPr lang="en-US" sz="3600" dirty="0" smtClean="0"/>
              <a:t>.It </a:t>
            </a:r>
            <a:r>
              <a:rPr lang="en-US" sz="3600" dirty="0"/>
              <a:t>is to release the mouse button after dragging. Dragging and dropping makes it easy to move an item on the screen. </a:t>
            </a:r>
          </a:p>
          <a:p>
            <a:pPr algn="just"/>
            <a:r>
              <a:rPr lang="en-US" sz="3600" b="1" dirty="0"/>
              <a:t>Right click </a:t>
            </a:r>
            <a:r>
              <a:rPr lang="en-US" sz="3600" b="1" dirty="0" smtClean="0"/>
              <a:t>.</a:t>
            </a:r>
            <a:r>
              <a:rPr lang="en-US" sz="3600" dirty="0" smtClean="0"/>
              <a:t>It </a:t>
            </a:r>
            <a:r>
              <a:rPr lang="en-US" sz="3600" dirty="0"/>
              <a:t>is to press the right mouse bottom and release which brings up popup menu with options to chose from.</a:t>
            </a:r>
          </a:p>
          <a:p>
            <a:pPr algn="just"/>
            <a:r>
              <a:rPr lang="en-US" sz="3600" b="1" dirty="0"/>
              <a:t>Scrolling </a:t>
            </a:r>
            <a:r>
              <a:rPr lang="en-US" sz="3600" b="1" dirty="0" smtClean="0"/>
              <a:t>.</a:t>
            </a:r>
            <a:r>
              <a:rPr lang="en-US" sz="3600" dirty="0" smtClean="0"/>
              <a:t>Involves </a:t>
            </a:r>
            <a:r>
              <a:rPr lang="en-US" sz="3600" dirty="0"/>
              <a:t>rolling the wheel forward or backward that scrolls up or down a few lines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93B8-7E97-4870-8974-3266DADE70D6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ADVANTAGES </a:t>
            </a:r>
            <a:r>
              <a:rPr lang="en-US" sz="4000" dirty="0"/>
              <a:t>OF USING A MOUSE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83163"/>
          </a:xfrm>
        </p:spPr>
        <p:txBody>
          <a:bodyPr/>
          <a:lstStyle/>
          <a:p>
            <a:pPr marL="514350" lvl="0" indent="-514350">
              <a:buFont typeface="+mj-lt"/>
              <a:buAutoNum type="alphaLcParenR"/>
            </a:pPr>
            <a:r>
              <a:rPr lang="en-US" sz="3400" dirty="0"/>
              <a:t>A mouse is user friendly for computer beginners. 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US" sz="3400" dirty="0"/>
              <a:t>A mouse is easy and convenient to use with a graphical user interface. 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US" sz="3400" dirty="0"/>
              <a:t>Using a mouse to select items or move to a particular position on the screen is faster than using a keyboard. 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US" sz="3400" dirty="0"/>
              <a:t>A mouse can be operated by one hand.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93B8-7E97-4870-8974-3266DADE70D6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/>
              <a:t>DISADVANTAGES OF USING A MOUSE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610600" cy="5211763"/>
          </a:xfrm>
        </p:spPr>
        <p:txBody>
          <a:bodyPr>
            <a:normAutofit fontScale="92500" lnSpcReduction="10000"/>
          </a:bodyPr>
          <a:lstStyle/>
          <a:p>
            <a:pPr marL="514350" lvl="0" indent="-514350" algn="just">
              <a:buFont typeface="+mj-lt"/>
              <a:buAutoNum type="alphaLcParenR"/>
            </a:pPr>
            <a:r>
              <a:rPr lang="en-US" dirty="0"/>
              <a:t>It is not easy and convenient to input text with a mouse.</a:t>
            </a:r>
          </a:p>
          <a:p>
            <a:pPr marL="514350" lvl="0" indent="-514350" algn="just">
              <a:buFont typeface="+mj-lt"/>
              <a:buAutoNum type="alphaLcParenR"/>
            </a:pPr>
            <a:r>
              <a:rPr lang="en-US" dirty="0"/>
              <a:t>Issuing commands with a mouse is slower than by using a keyboard especially to beginners. </a:t>
            </a:r>
          </a:p>
          <a:p>
            <a:pPr marL="514350" lvl="0" indent="-514350" algn="just">
              <a:buFont typeface="+mj-lt"/>
              <a:buAutoNum type="alphaLcParenR"/>
            </a:pPr>
            <a:r>
              <a:rPr lang="en-US" dirty="0"/>
              <a:t>It needs some practice in order to control a mouse properly. </a:t>
            </a:r>
          </a:p>
          <a:p>
            <a:pPr marL="514350" lvl="0" indent="-514350" algn="just">
              <a:buFont typeface="+mj-lt"/>
              <a:buAutoNum type="alphaLcParenR"/>
            </a:pPr>
            <a:r>
              <a:rPr lang="en-US" dirty="0"/>
              <a:t>A mouse is not accurate enough for drawings that require high precision.</a:t>
            </a:r>
          </a:p>
          <a:p>
            <a:pPr marL="514350" lvl="0" indent="-514350" algn="just">
              <a:buFont typeface="+mj-lt"/>
              <a:buAutoNum type="alphaLcParenR"/>
            </a:pPr>
            <a:r>
              <a:rPr lang="en-US" dirty="0"/>
              <a:t>A mouse usually requires a flat surface to operate.</a:t>
            </a:r>
          </a:p>
          <a:p>
            <a:pPr marL="514350" lvl="0" indent="-514350" algn="just">
              <a:buFont typeface="+mj-lt"/>
              <a:buAutoNum type="alphaLcParenR"/>
            </a:pPr>
            <a:r>
              <a:rPr lang="en-US" dirty="0"/>
              <a:t>A mouse needs more desk space to operate when compared with a trackball or a touchpad.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93B8-7E97-4870-8974-3266DADE70D6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229600" cy="914400"/>
          </a:xfrm>
        </p:spPr>
        <p:txBody>
          <a:bodyPr>
            <a:noAutofit/>
          </a:bodyPr>
          <a:lstStyle/>
          <a:p>
            <a:r>
              <a:rPr lang="en-US" sz="2800" dirty="0"/>
              <a:t>PROBLEMS THAT AFFECT THE PROPER FUNCTIONING OF A MOUSE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4876800"/>
          </a:xfrm>
        </p:spPr>
        <p:txBody>
          <a:bodyPr/>
          <a:lstStyle/>
          <a:p>
            <a:pPr marL="514350" lvl="0" indent="-514350" algn="just">
              <a:lnSpc>
                <a:spcPct val="15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sz="4800" dirty="0"/>
              <a:t>Dirt disrupts motion of ball. </a:t>
            </a:r>
          </a:p>
          <a:p>
            <a:pPr marL="514350" lvl="0" indent="-514350" algn="just">
              <a:lnSpc>
                <a:spcPct val="15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sz="4800" dirty="0"/>
              <a:t>Nature of the roll surface. </a:t>
            </a:r>
          </a:p>
          <a:p>
            <a:pPr marL="514350" lvl="0" indent="-514350" algn="just">
              <a:lnSpc>
                <a:spcPct val="15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sz="4800" dirty="0"/>
              <a:t>Disconnection of the chord in case the mouse falls on humps.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93B8-7E97-4870-8974-3266DADE70D6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TRACKBALL MOUSE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610600" cy="5059363"/>
          </a:xfrm>
        </p:spPr>
        <p:txBody>
          <a:bodyPr/>
          <a:lstStyle/>
          <a:p>
            <a:pPr algn="just"/>
            <a:r>
              <a:rPr lang="en-US" dirty="0"/>
              <a:t>Is a pointing device consisting of a ball hell by a socket containing sensors to detect a rotation of the ball about two axes like an upside-down mouse with an exposed protruding ball.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93B8-7E97-4870-8974-3266DADE70D6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 descr="C:\Users\LAMUDAHK\Documents\Screenshot_2019-01-23-13-05-42.png"/>
          <p:cNvPicPr/>
          <p:nvPr/>
        </p:nvPicPr>
        <p:blipFill>
          <a:blip r:embed="rId2"/>
          <a:srcRect l="10370" t="16667" r="9630" b="35001"/>
          <a:stretch>
            <a:fillRect/>
          </a:stretch>
        </p:blipFill>
        <p:spPr bwMode="auto">
          <a:xfrm>
            <a:off x="914400" y="3505200"/>
            <a:ext cx="26098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:\Users\LAMUDAHK\Documents\Screenshot_2019-01-23-13-04-48.png"/>
          <p:cNvPicPr/>
          <p:nvPr/>
        </p:nvPicPr>
        <p:blipFill>
          <a:blip r:embed="rId3"/>
          <a:srcRect t="18333" b="36667"/>
          <a:stretch>
            <a:fillRect/>
          </a:stretch>
        </p:blipFill>
        <p:spPr bwMode="auto">
          <a:xfrm rot="14886514">
            <a:off x="5073842" y="3558907"/>
            <a:ext cx="2269745" cy="19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TRACKBALL  </a:t>
            </a:r>
            <a:r>
              <a:rPr lang="en-US" dirty="0"/>
              <a:t>WORKS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610600" cy="5135563"/>
          </a:xfrm>
        </p:spPr>
        <p:txBody>
          <a:bodyPr/>
          <a:lstStyle/>
          <a:p>
            <a:pPr algn="just"/>
            <a:r>
              <a:rPr lang="en-US" sz="4800" dirty="0"/>
              <a:t>The user rolls the ball to position the on-screen pointer using their thumb, fingers or commonly the palm of the hand while using the fingertips to press the mouse button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93B8-7E97-4870-8974-3266DADE70D6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6868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TOUCH PAD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0593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4300" dirty="0"/>
              <a:t>A touch pad is a flat rectangular device that has weak electric fields to sense the touch as the users moves the finger tips. </a:t>
            </a:r>
          </a:p>
          <a:p>
            <a:pPr algn="just"/>
            <a:r>
              <a:rPr lang="en-US" sz="4300" dirty="0"/>
              <a:t>It used to control the pointer with a finger. The Cursor follows the movement of the finger on the pad. You can click by tapping the pad surface.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93B8-7E97-4870-8974-3266DADE70D6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dirty="0" smtClean="0"/>
              <a:t>TOUCH PAD ILLUSTRATION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93B8-7E97-4870-8974-3266DADE70D6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Content Placeholder 6" descr="C:\Users\LAMUDAHK\Documents\IMG_20190123_131748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5686" y="1905000"/>
            <a:ext cx="4051114" cy="396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touchpad_88"/>
          <p:cNvPicPr/>
          <p:nvPr/>
        </p:nvPicPr>
        <p:blipFill>
          <a:blip r:embed="rId3" cstate="print">
            <a:lum bright="36000"/>
          </a:blip>
          <a:srcRect b="12925"/>
          <a:stretch>
            <a:fillRect/>
          </a:stretch>
        </p:blipFill>
        <p:spPr bwMode="auto">
          <a:xfrm>
            <a:off x="635828" y="1905000"/>
            <a:ext cx="3478972" cy="396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POINTING STICK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610600" cy="5059363"/>
          </a:xfrm>
        </p:spPr>
        <p:txBody>
          <a:bodyPr/>
          <a:lstStyle/>
          <a:p>
            <a:pPr algn="just"/>
            <a:r>
              <a:rPr lang="en-US" dirty="0"/>
              <a:t>A pointing stick is a pressure-sensitive pointing device shaped like a pencil eraser. </a:t>
            </a:r>
          </a:p>
          <a:p>
            <a:pPr algn="just"/>
            <a:r>
              <a:rPr lang="en-US" dirty="0"/>
              <a:t>Because of its small size, the pointing stick is conveniently positioned between the keys on the keyboard. </a:t>
            </a:r>
          </a:p>
          <a:p>
            <a:pPr algn="just"/>
            <a:r>
              <a:rPr lang="en-US" dirty="0"/>
              <a:t>To move the pointer using a pointing stick, you push the pointing stick with your finger. </a:t>
            </a:r>
          </a:p>
          <a:p>
            <a:pPr algn="just"/>
            <a:r>
              <a:rPr lang="en-US" dirty="0"/>
              <a:t>The pointer on the screen moves in the direction that you push the pointing stick.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93B8-7E97-4870-8974-3266DADE70D6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7772400" cy="914400"/>
          </a:xfrm>
        </p:spPr>
        <p:txBody>
          <a:bodyPr>
            <a:normAutofit/>
          </a:bodyPr>
          <a:lstStyle/>
          <a:p>
            <a:pPr algn="l"/>
            <a:r>
              <a:rPr lang="en-US" sz="3600" i="1" dirty="0" smtClean="0"/>
              <a:t>POINTING STICK ILLUSTRATION</a:t>
            </a:r>
            <a:endParaRPr lang="en-US" sz="36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93B8-7E97-4870-8974-3266DADE70D6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Content Placeholder 6" descr="C:\Users\LAMUDAHK\Documents\IMG_20190123_155516.png"/>
          <p:cNvPicPr>
            <a:picLocks noGrp="1"/>
          </p:cNvPicPr>
          <p:nvPr>
            <p:ph idx="1"/>
          </p:nvPr>
        </p:nvPicPr>
        <p:blipFill>
          <a:blip r:embed="rId2" cstate="print"/>
          <a:srcRect b="12375"/>
          <a:stretch>
            <a:fillRect/>
          </a:stretch>
        </p:blipFill>
        <p:spPr bwMode="auto">
          <a:xfrm>
            <a:off x="457200" y="1676400"/>
            <a:ext cx="3657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:\Users\LAMUDAHK\Documents\IMG_20190123_155432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676400"/>
            <a:ext cx="4114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KEY </a:t>
            </a:r>
            <a:r>
              <a:rPr lang="en-US" dirty="0"/>
              <a:t>BOARD NAVIGATION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75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 smtClean="0"/>
              <a:t>MOUSE</a:t>
            </a:r>
            <a:r>
              <a:rPr lang="en-US" b="1" dirty="0" smtClean="0"/>
              <a:t> </a:t>
            </a:r>
          </a:p>
          <a:p>
            <a:pPr algn="just"/>
            <a:r>
              <a:rPr lang="en-US" sz="4000" dirty="0" smtClean="0"/>
              <a:t>A mouse is computer hardware input </a:t>
            </a:r>
            <a:r>
              <a:rPr lang="en-US" sz="4000" dirty="0" smtClean="0"/>
              <a:t> </a:t>
            </a:r>
            <a:r>
              <a:rPr lang="en-US" sz="4000" dirty="0" smtClean="0"/>
              <a:t>pointing </a:t>
            </a:r>
            <a:r>
              <a:rPr lang="en-US" sz="4000" dirty="0" smtClean="0"/>
              <a:t>device </a:t>
            </a:r>
            <a:r>
              <a:rPr lang="en-US" sz="4000" dirty="0" smtClean="0"/>
              <a:t>that is rolled about on a desktop to direct a pointer on a computer’s display screen. </a:t>
            </a:r>
          </a:p>
          <a:p>
            <a:pPr algn="just"/>
            <a:r>
              <a:rPr lang="en-US" sz="4000" dirty="0" smtClean="0"/>
              <a:t>It also complements the keyboard as regards input of data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93B8-7E97-4870-8974-3266DADE70D6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2296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LIGHT PEN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4983163"/>
          </a:xfrm>
        </p:spPr>
        <p:txBody>
          <a:bodyPr>
            <a:normAutofit/>
          </a:bodyPr>
          <a:lstStyle/>
          <a:p>
            <a:pPr algn="just"/>
            <a:r>
              <a:rPr lang="en-US" sz="3400" dirty="0"/>
              <a:t>Alight pen is a computer input device in the form of a light-sensitive wand used in conjunction with a computer’s CRT display/monitor</a:t>
            </a:r>
          </a:p>
          <a:p>
            <a:pPr algn="just"/>
            <a:r>
              <a:rPr lang="en-US" sz="3400" dirty="0"/>
              <a:t>It allows the user to point to displayed objects or draw on the screen in a similar way to a touch screen but with greater positional accuracy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93B8-7E97-4870-8974-3266DADE70D6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229600" cy="6858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TOUCH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83163"/>
          </a:xfrm>
        </p:spPr>
        <p:txBody>
          <a:bodyPr>
            <a:noAutofit/>
          </a:bodyPr>
          <a:lstStyle/>
          <a:p>
            <a:pPr algn="just"/>
            <a:r>
              <a:rPr lang="en-US" sz="3500" dirty="0"/>
              <a:t>A touch screen is an electronic visual display that can detect the presence and location of a touch within the display area.  Touch screens can also sense other passive objects, such as a pen. </a:t>
            </a:r>
          </a:p>
          <a:p>
            <a:pPr algn="just"/>
            <a:r>
              <a:rPr lang="en-US" sz="3500" dirty="0"/>
              <a:t>Users can interact with these devices by touching areas of the screen. You touch words, pictures, numbers, letter, pointers or special locations identified on the screen.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93B8-7E97-4870-8974-3266DADE70D6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6868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USES </a:t>
            </a:r>
            <a:r>
              <a:rPr lang="en-US" sz="4000" dirty="0"/>
              <a:t>OF A TOUCH SCREEN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059363"/>
          </a:xfrm>
        </p:spPr>
        <p:txBody>
          <a:bodyPr>
            <a:noAutofit/>
          </a:bodyPr>
          <a:lstStyle/>
          <a:p>
            <a:pPr marL="514350" lvl="0" indent="-514350" algn="just">
              <a:buFont typeface="+mj-lt"/>
              <a:buAutoNum type="alphaLcParenR"/>
            </a:pPr>
            <a:r>
              <a:rPr lang="en-US" sz="3600" dirty="0"/>
              <a:t>Touch screens are often used for information kiosks located in department. </a:t>
            </a:r>
          </a:p>
          <a:p>
            <a:pPr marL="514350" lvl="0" indent="-514350" algn="just">
              <a:buFont typeface="+mj-lt"/>
              <a:buAutoNum type="alphaLcParenR"/>
            </a:pPr>
            <a:r>
              <a:rPr lang="en-US" sz="3600" dirty="0"/>
              <a:t>Touch screens are also used for ATM machines to allow easy access of bank accounts. </a:t>
            </a:r>
          </a:p>
          <a:p>
            <a:pPr marL="514350" lvl="0" indent="-514350" algn="just">
              <a:buFont typeface="+mj-lt"/>
              <a:buAutoNum type="alphaLcParenR"/>
            </a:pPr>
            <a:r>
              <a:rPr lang="en-US" sz="3600" dirty="0"/>
              <a:t>Touch screens are also used in some places like stores, hotels, air ports, museums allow access.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93B8-7E97-4870-8974-3266DADE70D6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0010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ADVANTAGES </a:t>
            </a:r>
            <a:r>
              <a:rPr lang="en-US" sz="3600" dirty="0"/>
              <a:t>OF TOUCH SCREEN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059363"/>
          </a:xfrm>
        </p:spPr>
        <p:txBody>
          <a:bodyPr>
            <a:normAutofit fontScale="85000" lnSpcReduction="20000"/>
          </a:bodyPr>
          <a:lstStyle/>
          <a:p>
            <a:pPr marL="514350" lvl="0" indent="-514350" algn="just">
              <a:buFont typeface="+mj-lt"/>
              <a:buAutoNum type="alphaLcParenR"/>
            </a:pPr>
            <a:r>
              <a:rPr lang="en-US" sz="4700" dirty="0"/>
              <a:t>No extra peripherals are needed except the monitor. </a:t>
            </a:r>
          </a:p>
          <a:p>
            <a:pPr marL="514350" lvl="0" indent="-514350" algn="just">
              <a:buFont typeface="+mj-lt"/>
              <a:buAutoNum type="alphaLcParenR"/>
            </a:pPr>
            <a:r>
              <a:rPr lang="en-US" sz="4700" dirty="0"/>
              <a:t>Touch screen allows easy access to commands, which are usually identified by </a:t>
            </a:r>
            <a:r>
              <a:rPr lang="en-US" sz="4700" b="1" dirty="0"/>
              <a:t>words, symbols or images/icons</a:t>
            </a:r>
            <a:r>
              <a:rPr lang="en-US" sz="4700" dirty="0"/>
              <a:t> on the screen. </a:t>
            </a:r>
          </a:p>
          <a:p>
            <a:pPr marL="514350" lvl="0" indent="-514350" algn="just">
              <a:buFont typeface="+mj-lt"/>
              <a:buAutoNum type="alphaLcParenR"/>
            </a:pPr>
            <a:r>
              <a:rPr lang="en-US" sz="4700" dirty="0"/>
              <a:t>No computer literacy is required. </a:t>
            </a:r>
          </a:p>
          <a:p>
            <a:pPr marL="514350" lvl="0" indent="-514350" algn="just">
              <a:buFont typeface="+mj-lt"/>
              <a:buAutoNum type="alphaLcParenR"/>
            </a:pPr>
            <a:r>
              <a:rPr lang="en-US" sz="4700" dirty="0"/>
              <a:t>They are easy to use and can convey information quickly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93B8-7E97-4870-8974-3266DADE70D6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79248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KEYBOARD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610600" cy="52117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500" dirty="0" smtClean="0"/>
              <a:t>Refers to a Computer hardware</a:t>
            </a:r>
            <a:r>
              <a:rPr lang="en-US" sz="3500" dirty="0" smtClean="0"/>
              <a:t> input </a:t>
            </a:r>
            <a:r>
              <a:rPr lang="en-US" sz="3500" dirty="0" smtClean="0"/>
              <a:t>text </a:t>
            </a:r>
            <a:r>
              <a:rPr lang="en-US" sz="3500" dirty="0"/>
              <a:t>hard ware device that is used to type and enter instructions into a computer. </a:t>
            </a:r>
          </a:p>
          <a:p>
            <a:pPr algn="just"/>
            <a:r>
              <a:rPr lang="en-US" sz="3500" dirty="0"/>
              <a:t>It looks like the keyboard of an ordinary typewriter but with some special keys like:</a:t>
            </a:r>
          </a:p>
          <a:p>
            <a:pPr lvl="1" algn="just"/>
            <a:r>
              <a:rPr lang="en-US" sz="3500" dirty="0"/>
              <a:t>The control key (CTRL), </a:t>
            </a:r>
          </a:p>
          <a:p>
            <a:pPr lvl="1" algn="just"/>
            <a:r>
              <a:rPr lang="en-US" sz="3500" dirty="0"/>
              <a:t>The Alter key (ALT), </a:t>
            </a:r>
          </a:p>
          <a:p>
            <a:pPr lvl="1" algn="just"/>
            <a:r>
              <a:rPr lang="en-US" sz="3500" dirty="0"/>
              <a:t>The Escape key (ESC), </a:t>
            </a:r>
          </a:p>
          <a:p>
            <a:pPr lvl="1" algn="just"/>
            <a:r>
              <a:rPr lang="en-US" sz="3500" dirty="0"/>
              <a:t>The Arrow keys, and </a:t>
            </a:r>
          </a:p>
          <a:p>
            <a:pPr lvl="1" algn="just"/>
            <a:r>
              <a:rPr lang="en-US" sz="3500" dirty="0"/>
              <a:t>The function keys ranging from F1 to F12 and each key has its function.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93B8-7E97-4870-8974-3266DADE70D6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2296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/>
              <a:t>KEYBOARD LAYOUTS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610600" cy="5135563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The arrangement of the English language keyboard keys was modeled after the </a:t>
            </a:r>
            <a:r>
              <a:rPr lang="en-US" sz="3600" b="1" dirty="0"/>
              <a:t>QWERTY</a:t>
            </a:r>
            <a:r>
              <a:rPr lang="en-US" sz="3600" dirty="0"/>
              <a:t> </a:t>
            </a:r>
            <a:r>
              <a:rPr lang="en-US" sz="3600" b="1" dirty="0"/>
              <a:t>type writer </a:t>
            </a:r>
            <a:r>
              <a:rPr lang="en-US" sz="3600" dirty="0"/>
              <a:t>keyboard</a:t>
            </a:r>
            <a:r>
              <a:rPr lang="en-US" sz="3600" b="1" dirty="0"/>
              <a:t>. </a:t>
            </a:r>
            <a:r>
              <a:rPr lang="en-US" sz="3600" dirty="0"/>
              <a:t>Its name was derived from the first six letters at the top of the keyboard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93B8-7E97-4870-8974-3266DADE70D6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 l="1173" r="1094"/>
          <a:stretch>
            <a:fillRect/>
          </a:stretch>
        </p:blipFill>
        <p:spPr bwMode="auto">
          <a:xfrm>
            <a:off x="2057400" y="3810001"/>
            <a:ext cx="5714999" cy="216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TYPES </a:t>
            </a:r>
            <a:r>
              <a:rPr lang="en-US" sz="3600" dirty="0"/>
              <a:t>OF KEYBOARDS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059363"/>
          </a:xfrm>
        </p:spPr>
        <p:txBody>
          <a:bodyPr/>
          <a:lstStyle/>
          <a:p>
            <a:pPr lvl="0"/>
            <a:r>
              <a:rPr lang="en-US" sz="4400" dirty="0"/>
              <a:t>82 key keyboard </a:t>
            </a:r>
          </a:p>
          <a:p>
            <a:pPr lvl="0"/>
            <a:r>
              <a:rPr lang="en-US" sz="4400" dirty="0"/>
              <a:t>102 keyboard </a:t>
            </a:r>
          </a:p>
          <a:p>
            <a:pPr lvl="0"/>
            <a:r>
              <a:rPr lang="en-US" sz="4400" dirty="0"/>
              <a:t>102/3 enhanced keyboard (the most commonly used type today) </a:t>
            </a:r>
          </a:p>
          <a:p>
            <a:pPr lvl="0"/>
            <a:r>
              <a:rPr lang="en-US" sz="4400" dirty="0"/>
              <a:t>105 keyboard (developed from 102/3 enhanced keyboard)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93B8-7E97-4870-8974-3266DADE70D6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PARTS </a:t>
            </a:r>
            <a:r>
              <a:rPr lang="en-US" sz="3600" dirty="0"/>
              <a:t>OF A KEYBOARD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93B8-7E97-4870-8974-3266DADE70D6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1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533400"/>
          </a:xfrm>
        </p:spPr>
        <p:txBody>
          <a:bodyPr>
            <a:normAutofit fontScale="90000"/>
          </a:bodyPr>
          <a:lstStyle/>
          <a:p>
            <a:pPr lvl="0" algn="l"/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Functional </a:t>
            </a:r>
            <a:r>
              <a:rPr lang="en-US" sz="4000" dirty="0"/>
              <a:t>keys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610600" cy="5211763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These are keys found across the top row of the keyboard.  Each key is composed of letter </a:t>
            </a:r>
            <a:r>
              <a:rPr lang="en-US" sz="3600" b="1" dirty="0"/>
              <a:t>F and a number ranging from 1 to 12. </a:t>
            </a:r>
            <a:r>
              <a:rPr lang="en-US" sz="3600" dirty="0"/>
              <a:t>Each functional key performs a specific operation based upon the software being used.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93B8-7E97-4870-8974-3266DADE70D6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Picture 6" descr="C:\Users\LAMUDAHK\Documents\Function-keys-information-for-kid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1" y="4267200"/>
            <a:ext cx="6858000" cy="17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7696200" cy="685800"/>
          </a:xfrm>
        </p:spPr>
        <p:txBody>
          <a:bodyPr>
            <a:normAutofit fontScale="90000"/>
          </a:bodyPr>
          <a:lstStyle/>
          <a:p>
            <a:pPr lvl="0" algn="l"/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Numeric </a:t>
            </a:r>
            <a:r>
              <a:rPr lang="en-US" sz="3600" dirty="0"/>
              <a:t>keypad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059363"/>
          </a:xfrm>
        </p:spPr>
        <p:txBody>
          <a:bodyPr/>
          <a:lstStyle/>
          <a:p>
            <a:pPr algn="just"/>
            <a:r>
              <a:rPr lang="en-US" dirty="0"/>
              <a:t>This is an extra section to the right of the keyboard. This is laid out like keys on a calculator.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93B8-7E97-4870-8974-3266DADE70D6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9" name="Picture 8" descr="KEYBOAR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974" y="2238374"/>
            <a:ext cx="3400426" cy="355282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2743200"/>
            <a:ext cx="4191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It has two purposes, when the num keys is off, The </a:t>
            </a:r>
            <a:r>
              <a:rPr lang="en-US" sz="2800" b="1" i="1" dirty="0" smtClean="0"/>
              <a:t>numeric keys </a:t>
            </a:r>
            <a:r>
              <a:rPr lang="en-US" sz="2800" dirty="0" smtClean="0"/>
              <a:t>may be used as </a:t>
            </a:r>
            <a:r>
              <a:rPr lang="en-US" sz="2800" b="1" i="1" dirty="0" smtClean="0"/>
              <a:t>arrow keys</a:t>
            </a:r>
            <a:r>
              <a:rPr lang="en-US" sz="2800" dirty="0" smtClean="0"/>
              <a:t> for cursor movements and for other purposes such as; </a:t>
            </a:r>
            <a:r>
              <a:rPr lang="en-US" sz="2800" b="1" i="1" dirty="0" smtClean="0"/>
              <a:t>Page up (pg up), page down (pg </a:t>
            </a:r>
            <a:r>
              <a:rPr lang="en-US" sz="2800" b="1" i="1" dirty="0" err="1" smtClean="0"/>
              <a:t>dn</a:t>
            </a:r>
            <a:r>
              <a:rPr lang="en-US" sz="2800" b="1" i="1" dirty="0" smtClean="0"/>
              <a:t>), Home, </a:t>
            </a:r>
            <a:r>
              <a:rPr lang="en-US" sz="2800" dirty="0" smtClean="0"/>
              <a:t>and</a:t>
            </a:r>
            <a:r>
              <a:rPr lang="en-US" sz="2800" b="1" i="1" dirty="0" smtClean="0"/>
              <a:t> End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6934200" cy="914400"/>
          </a:xfrm>
        </p:spPr>
        <p:txBody>
          <a:bodyPr/>
          <a:lstStyle/>
          <a:p>
            <a:r>
              <a:rPr lang="en-US" dirty="0"/>
              <a:t>USES OF A MOUSE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4876800"/>
          </a:xfrm>
        </p:spPr>
        <p:txBody>
          <a:bodyPr>
            <a:normAutofit fontScale="92500"/>
          </a:bodyPr>
          <a:lstStyle/>
          <a:p>
            <a:pPr marL="514350" lvl="0" indent="-514350" algn="just">
              <a:buFont typeface="+mj-lt"/>
              <a:buAutoNum type="alphaLcParenR"/>
            </a:pPr>
            <a:r>
              <a:rPr lang="en-US" sz="4400" dirty="0"/>
              <a:t>It is used to select and move around items displayed on the screen. </a:t>
            </a:r>
          </a:p>
          <a:p>
            <a:pPr marL="514350" lvl="0" indent="-514350" algn="just">
              <a:buFont typeface="+mj-lt"/>
              <a:buAutoNum type="alphaLcParenR"/>
            </a:pPr>
            <a:r>
              <a:rPr lang="en-US" sz="4400" dirty="0"/>
              <a:t>It is used to start tasks by positioning the pointer and selecting items. </a:t>
            </a:r>
          </a:p>
          <a:p>
            <a:pPr marL="514350" lvl="0" indent="-514350" algn="just">
              <a:buFont typeface="+mj-lt"/>
              <a:buAutoNum type="alphaLcParenR"/>
            </a:pPr>
            <a:r>
              <a:rPr lang="en-US" sz="4400" dirty="0"/>
              <a:t>It is used to create simple graphics.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93B8-7E97-4870-8974-3266DADE70D6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914400"/>
          </a:xfrm>
        </p:spPr>
        <p:txBody>
          <a:bodyPr>
            <a:normAutofit fontScale="90000"/>
          </a:bodyPr>
          <a:lstStyle/>
          <a:p>
            <a:pPr lvl="0" algn="l"/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Typing </a:t>
            </a:r>
            <a:r>
              <a:rPr lang="en-US" sz="4000" dirty="0"/>
              <a:t>area(Alphanumeric Keypad)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7630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This </a:t>
            </a:r>
            <a:r>
              <a:rPr lang="en-US" dirty="0"/>
              <a:t>consists of the letters of alphabets, numbers, punctuations marks and other basic keys like; 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Shift key	</a:t>
            </a:r>
            <a:r>
              <a:rPr lang="en-US" dirty="0" smtClean="0"/>
              <a:t> </a:t>
            </a:r>
            <a:r>
              <a:rPr lang="en-US" b="1" dirty="0"/>
              <a:t>Tab </a:t>
            </a:r>
            <a:r>
              <a:rPr lang="en-US" b="1" dirty="0" smtClean="0"/>
              <a:t>key 		- Control key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Caps Lock			- Alt key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Num Lock		         </a:t>
            </a:r>
            <a:r>
              <a:rPr lang="en-US" dirty="0" smtClean="0"/>
              <a:t> - </a:t>
            </a:r>
            <a:r>
              <a:rPr lang="en-US" b="1" dirty="0" smtClean="0"/>
              <a:t>Backspace key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Enter key			- Delete key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etc</a:t>
            </a:r>
            <a:r>
              <a:rPr lang="en-US" dirty="0"/>
              <a:t>. </a:t>
            </a:r>
          </a:p>
          <a:p>
            <a:r>
              <a:rPr lang="en-US" dirty="0" smtClean="0"/>
              <a:t>Most </a:t>
            </a:r>
            <a:r>
              <a:rPr lang="en-US" dirty="0"/>
              <a:t>of the typing is done with keypad.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93B8-7E97-4870-8974-3266DADE70D6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848600" cy="533400"/>
          </a:xfrm>
        </p:spPr>
        <p:txBody>
          <a:bodyPr>
            <a:noAutofit/>
          </a:bodyPr>
          <a:lstStyle/>
          <a:p>
            <a:pPr algn="l"/>
            <a:r>
              <a:rPr lang="en-US" sz="2400" u="sng" dirty="0"/>
              <a:t>FUNCTIONS OF SOME SELECTED KEYS ON THE KEYBOARD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059363"/>
          </a:xfrm>
        </p:spPr>
        <p:txBody>
          <a:bodyPr>
            <a:normAutofit/>
          </a:bodyPr>
          <a:lstStyle/>
          <a:p>
            <a:pPr lvl="0" algn="just">
              <a:buNone/>
            </a:pPr>
            <a:r>
              <a:rPr lang="en-US" b="1" dirty="0" smtClean="0"/>
              <a:t>    Backspace Key. </a:t>
            </a:r>
            <a:r>
              <a:rPr lang="en-US" dirty="0" smtClean="0"/>
              <a:t>Deletes </a:t>
            </a:r>
            <a:r>
              <a:rPr lang="en-US" dirty="0"/>
              <a:t>the characters to the </a:t>
            </a:r>
            <a:r>
              <a:rPr lang="en-US" b="1" u="sng" dirty="0"/>
              <a:t>left of the cursor </a:t>
            </a:r>
            <a:r>
              <a:rPr lang="en-US" dirty="0"/>
              <a:t>(or insertion point) and moves the cursor to that position. </a:t>
            </a:r>
            <a:r>
              <a:rPr lang="en-US" b="1" dirty="0"/>
              <a:t>Or Ctrl</a:t>
            </a:r>
            <a:r>
              <a:rPr lang="en-US" dirty="0"/>
              <a:t>+ Backspace key removes the whole word to the left of the cursor. </a:t>
            </a:r>
          </a:p>
          <a:p>
            <a:pPr lvl="0" algn="just">
              <a:buNone/>
            </a:pPr>
            <a:r>
              <a:rPr lang="en-US" b="1" dirty="0" smtClean="0"/>
              <a:t>    Caps </a:t>
            </a:r>
            <a:r>
              <a:rPr lang="en-US" b="1" dirty="0"/>
              <a:t>Lock </a:t>
            </a:r>
            <a:r>
              <a:rPr lang="en-US" b="1" dirty="0" smtClean="0"/>
              <a:t>Key. </a:t>
            </a:r>
            <a:r>
              <a:rPr lang="en-US" dirty="0" smtClean="0"/>
              <a:t>A </a:t>
            </a:r>
            <a:r>
              <a:rPr lang="en-US" dirty="0"/>
              <a:t>toggle key that, when activated, causes all alphabetic characters to be uppercase. To facilitate continuous typing in upper case when activated.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93B8-7E97-4870-8974-3266DADE70D6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458200" cy="5516563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v"/>
            </a:pPr>
            <a:r>
              <a:rPr lang="en-US" b="1" dirty="0"/>
              <a:t>Delete Key </a:t>
            </a:r>
            <a:r>
              <a:rPr lang="en-US" dirty="0" smtClean="0"/>
              <a:t>To </a:t>
            </a:r>
            <a:r>
              <a:rPr lang="en-US" dirty="0"/>
              <a:t>deletes a character, space, on the right of the cursor position.  Ctrl+Del removes the whole word to the right of the cursor position.</a:t>
            </a:r>
          </a:p>
          <a:p>
            <a:pPr lvl="0">
              <a:buFont typeface="Wingdings" pitchFamily="2" charset="2"/>
              <a:buChar char="v"/>
            </a:pPr>
            <a:r>
              <a:rPr lang="en-US" b="1" dirty="0" smtClean="0"/>
              <a:t>Space </a:t>
            </a:r>
            <a:r>
              <a:rPr lang="en-US" b="1" dirty="0"/>
              <a:t>bar </a:t>
            </a:r>
            <a:endParaRPr lang="en-US" dirty="0"/>
          </a:p>
          <a:p>
            <a:pPr lvl="1"/>
            <a:r>
              <a:rPr lang="en-US" sz="3200" dirty="0"/>
              <a:t>To create space . </a:t>
            </a:r>
          </a:p>
          <a:p>
            <a:pPr lvl="1"/>
            <a:r>
              <a:rPr lang="en-US" sz="3200" dirty="0"/>
              <a:t>Pausing music in some music </a:t>
            </a:r>
            <a:r>
              <a:rPr lang="en-US" sz="3200" dirty="0" err="1"/>
              <a:t>programmes</a:t>
            </a:r>
            <a:r>
              <a:rPr lang="en-US" sz="3200" dirty="0"/>
              <a:t> e.g. Power DVD, </a:t>
            </a:r>
          </a:p>
          <a:p>
            <a:pPr lvl="1"/>
            <a:r>
              <a:rPr lang="en-US" sz="3200" dirty="0"/>
              <a:t>Playing games </a:t>
            </a:r>
            <a:r>
              <a:rPr lang="en-US" sz="3200" dirty="0" smtClean="0"/>
              <a:t>e.g.  in </a:t>
            </a:r>
            <a:r>
              <a:rPr lang="en-US" sz="3200" dirty="0"/>
              <a:t>pinball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93B8-7E97-4870-8974-3266DADE70D6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458200" cy="5668963"/>
          </a:xfrm>
        </p:spPr>
        <p:txBody>
          <a:bodyPr>
            <a:normAutofit fontScale="85000" lnSpcReduction="10000"/>
          </a:bodyPr>
          <a:lstStyle/>
          <a:p>
            <a:pPr lvl="0">
              <a:buNone/>
            </a:pPr>
            <a:r>
              <a:rPr lang="en-US" b="1" dirty="0"/>
              <a:t>Shift Key.</a:t>
            </a:r>
            <a:endParaRPr lang="en-US" dirty="0"/>
          </a:p>
          <a:p>
            <a:r>
              <a:rPr lang="en-US" dirty="0"/>
              <a:t>Activates second function of different keys. </a:t>
            </a:r>
          </a:p>
          <a:p>
            <a:r>
              <a:rPr lang="en-US" dirty="0"/>
              <a:t>Activates sticky keys </a:t>
            </a:r>
          </a:p>
          <a:p>
            <a:r>
              <a:rPr lang="en-US" dirty="0"/>
              <a:t>Modifies function Keys </a:t>
            </a:r>
            <a:r>
              <a:rPr lang="en-US" dirty="0" smtClean="0"/>
              <a:t>e.g. </a:t>
            </a:r>
            <a:r>
              <a:rPr lang="en-US" dirty="0"/>
              <a:t>.Shift + F1 = F13 and Shift + F2=F14. </a:t>
            </a:r>
          </a:p>
          <a:p>
            <a:pPr lvl="0">
              <a:buNone/>
            </a:pPr>
            <a:r>
              <a:rPr lang="en-US" b="1" dirty="0" smtClean="0"/>
              <a:t>Esc </a:t>
            </a:r>
            <a:r>
              <a:rPr lang="en-US" b="1" dirty="0"/>
              <a:t>Key </a:t>
            </a:r>
            <a:endParaRPr lang="en-US" dirty="0"/>
          </a:p>
          <a:p>
            <a:r>
              <a:rPr lang="en-US" dirty="0"/>
              <a:t>Short for Escape, this key is used to send special codes to devices and to exit (or escape) from programs and tasks. </a:t>
            </a:r>
          </a:p>
          <a:p>
            <a:pPr>
              <a:buNone/>
            </a:pPr>
            <a:endParaRPr lang="en-US" dirty="0"/>
          </a:p>
          <a:p>
            <a:pPr lvl="0">
              <a:buNone/>
            </a:pPr>
            <a:r>
              <a:rPr lang="en-US" b="1" dirty="0"/>
              <a:t>Arrow Keys </a:t>
            </a:r>
            <a:endParaRPr lang="en-US" dirty="0"/>
          </a:p>
          <a:p>
            <a:r>
              <a:rPr lang="en-US" dirty="0"/>
              <a:t>Enable you to move the cursor (or insertion point) up, down, right, or left. </a:t>
            </a:r>
          </a:p>
          <a:p>
            <a:r>
              <a:rPr lang="en-US" dirty="0"/>
              <a:t>Used in conjunction with the Shift key to highlight text.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93B8-7E97-4870-8974-3266DADE70D6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sz="3600" u="sng" dirty="0" smtClean="0"/>
              <a:t>USES </a:t>
            </a:r>
            <a:r>
              <a:rPr lang="en-US" sz="3600" u="sng" dirty="0"/>
              <a:t>OF A KEYBOARD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059363"/>
          </a:xfrm>
        </p:spPr>
        <p:txBody>
          <a:bodyPr>
            <a:normAutofit lnSpcReduction="10000"/>
          </a:bodyPr>
          <a:lstStyle/>
          <a:p>
            <a:pPr marL="514350" lvl="0" indent="-514350" algn="just">
              <a:buFont typeface="+mj-lt"/>
              <a:buAutoNum type="alphaLcParenR"/>
            </a:pPr>
            <a:r>
              <a:rPr lang="en-US" sz="3600" dirty="0"/>
              <a:t>A keyboard is used for a wide range of tasks such as; </a:t>
            </a:r>
          </a:p>
          <a:p>
            <a:pPr marL="514350" lvl="0" indent="-514350" algn="just">
              <a:buFont typeface="+mj-lt"/>
              <a:buAutoNum type="alphaLcParenR"/>
            </a:pPr>
            <a:r>
              <a:rPr lang="en-US" sz="3600" dirty="0"/>
              <a:t>Entering data from original paper documents e.g. entering raw marks in a computer. </a:t>
            </a:r>
          </a:p>
          <a:p>
            <a:pPr marL="514350" lvl="0" indent="-514350" algn="just">
              <a:buFont typeface="+mj-lt"/>
              <a:buAutoNum type="alphaLcParenR"/>
            </a:pPr>
            <a:r>
              <a:rPr lang="en-US" sz="3600" dirty="0"/>
              <a:t>Typing letters, memos, reports and other documents using word processing software. </a:t>
            </a:r>
          </a:p>
          <a:p>
            <a:pPr marL="514350" lvl="0" indent="-514350" algn="just">
              <a:buFont typeface="+mj-lt"/>
              <a:buAutoNum type="alphaLcParenR"/>
            </a:pPr>
            <a:r>
              <a:rPr lang="en-US" sz="3600" dirty="0"/>
              <a:t>Used to issue commands e.g.  CTRL + 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93B8-7E97-4870-8974-3266DADE70D6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686800" cy="6096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ADVANTAGES &amp; DISADVANTAGES OF A KEYBOARD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4268788" cy="54451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535113"/>
            <a:ext cx="4268788" cy="459105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sz="2800" dirty="0"/>
              <a:t>Most computers come with a keyboard supplied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People are used to using keyboards to enter data, they need very little training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A skilled typist can enter data very quickly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Specialist keyboards are available e.g. ergonomic, gaming keyboards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544513"/>
          </a:xfrm>
        </p:spPr>
        <p:txBody>
          <a:bodyPr/>
          <a:lstStyle/>
          <a:p>
            <a:pPr algn="ctr"/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35113"/>
            <a:ext cx="4041775" cy="4591050"/>
          </a:xfrm>
          <a:noFill/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dirty="0"/>
              <a:t>It is easy to make mistakes when typing in data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If you can't touch type, it can be time consuming to enter data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Keyboards are not suitable for creating diagrams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Disabled people often find keyboards difficult to use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Excessive use can lead to health problems such as repetitive strain injury (R.S.I.)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DC27-871A-46F8-B7E3-CBA1167516AE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6868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sz="3600" dirty="0" smtClean="0"/>
              <a:t>VOICE </a:t>
            </a:r>
            <a:r>
              <a:rPr lang="en-US" sz="3600" dirty="0"/>
              <a:t>RECOGNITION EQUIPMENT/VRE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49831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Voice recognition is the ability of the computer to react to someone speaking. </a:t>
            </a:r>
          </a:p>
          <a:p>
            <a:pPr algn="just"/>
            <a:r>
              <a:rPr lang="en-US" dirty="0"/>
              <a:t>Voice recognition software will take in the voice signal being picked up by a microphone and sound card, and then process it in order to extract commands. </a:t>
            </a:r>
            <a:r>
              <a:rPr lang="en-US" b="1" dirty="0"/>
              <a:t>For instance, </a:t>
            </a:r>
            <a:r>
              <a:rPr lang="en-US" dirty="0"/>
              <a:t>you can use your voice to;</a:t>
            </a:r>
          </a:p>
          <a:p>
            <a:pPr lvl="0" algn="just"/>
            <a:r>
              <a:rPr lang="en-US" b="1" dirty="0"/>
              <a:t>Start </a:t>
            </a:r>
            <a:r>
              <a:rPr lang="en-US" b="1" dirty="0" smtClean="0"/>
              <a:t>programs.</a:t>
            </a:r>
            <a:endParaRPr lang="en-US" dirty="0"/>
          </a:p>
          <a:p>
            <a:pPr lvl="0" algn="just"/>
            <a:r>
              <a:rPr lang="en-US" b="1" dirty="0"/>
              <a:t>Open menus and other objects on the </a:t>
            </a:r>
            <a:r>
              <a:rPr lang="en-US" b="1" dirty="0" smtClean="0"/>
              <a:t>screen</a:t>
            </a:r>
            <a:r>
              <a:rPr lang="en-US" b="1" dirty="0"/>
              <a:t>.</a:t>
            </a:r>
            <a:endParaRPr lang="en-US" dirty="0"/>
          </a:p>
          <a:p>
            <a:pPr lvl="0" algn="just"/>
            <a:r>
              <a:rPr lang="en-US" b="1" dirty="0"/>
              <a:t>Dictate text document. 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93B8-7E97-4870-8974-3266DADE70D6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4400" dirty="0"/>
              <a:t>What you can do with keyboard and mouse can be done with only your voice. </a:t>
            </a:r>
          </a:p>
          <a:p>
            <a:pPr algn="just"/>
            <a:r>
              <a:rPr lang="en-US" sz="4400" b="1" dirty="0" smtClean="0"/>
              <a:t>NOTE</a:t>
            </a:r>
            <a:r>
              <a:rPr lang="en-US" sz="4400" dirty="0"/>
              <a:t>: Voice recognition programs don’t actually understand speech but they only recognize vocabulary of reprogrammed words</a:t>
            </a:r>
            <a:r>
              <a:rPr lang="en-US" i="1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93B8-7E97-4870-8974-3266DADE70D6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533400"/>
          </a:xfrm>
        </p:spPr>
        <p:txBody>
          <a:bodyPr>
            <a:noAutofit/>
          </a:bodyPr>
          <a:lstStyle/>
          <a:p>
            <a:pPr algn="l"/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ADVANTAGES  AND DISADVANTAGES OF </a:t>
            </a:r>
            <a:r>
              <a:rPr lang="en-US" sz="2200" dirty="0"/>
              <a:t>VOICE RECOGNITION SYSTEMS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4040188" cy="487362"/>
          </a:xfrm>
        </p:spPr>
        <p:txBody>
          <a:bodyPr/>
          <a:lstStyle/>
          <a:p>
            <a:r>
              <a:rPr lang="en-US" dirty="0" smtClean="0"/>
              <a:t>MERITS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325562"/>
            <a:ext cx="4040188" cy="480060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lphaLcParenR"/>
            </a:pPr>
            <a:r>
              <a:rPr lang="en-US" sz="2600" dirty="0"/>
              <a:t>No typing of data is necessary. </a:t>
            </a:r>
          </a:p>
          <a:p>
            <a:pPr marL="457200" lvl="0" indent="-457200">
              <a:buFont typeface="+mj-lt"/>
              <a:buAutoNum type="alphaLcParenR"/>
            </a:pPr>
            <a:r>
              <a:rPr lang="en-US" sz="2600" dirty="0"/>
              <a:t>The system can be used by people whose hands are occupied or disabled. </a:t>
            </a:r>
          </a:p>
          <a:p>
            <a:pPr marL="457200" lvl="0" indent="-457200">
              <a:buFont typeface="+mj-lt"/>
              <a:buAutoNum type="alphaLcParenR"/>
            </a:pPr>
            <a:r>
              <a:rPr lang="en-US" sz="2600" dirty="0"/>
              <a:t>Voice recognition systems are also ideal for blind or visually impaired users.</a:t>
            </a:r>
          </a:p>
          <a:p>
            <a:pPr marL="457200" lvl="0" indent="-457200">
              <a:buFont typeface="+mj-lt"/>
              <a:buAutoNum type="alphaLcParenR"/>
            </a:pPr>
            <a:r>
              <a:rPr lang="en-US" sz="2600" dirty="0"/>
              <a:t>Dictating text is faster than typing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1" y="838200"/>
            <a:ext cx="4267200" cy="487362"/>
          </a:xfrm>
        </p:spPr>
        <p:txBody>
          <a:bodyPr/>
          <a:lstStyle/>
          <a:p>
            <a:r>
              <a:rPr lang="en-US" dirty="0" smtClean="0"/>
              <a:t>DEMERITS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1" y="1325562"/>
            <a:ext cx="4267199" cy="480060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457200" lvl="0" indent="-457200">
              <a:buFont typeface="+mj-lt"/>
              <a:buAutoNum type="alphaLcParenR"/>
            </a:pPr>
            <a:r>
              <a:rPr lang="en-US" sz="2500" dirty="0"/>
              <a:t>Error rate is still high at the moment.</a:t>
            </a:r>
          </a:p>
          <a:p>
            <a:pPr marL="457200" lvl="0" indent="-457200">
              <a:buFont typeface="+mj-lt"/>
              <a:buAutoNum type="alphaLcParenR"/>
            </a:pPr>
            <a:r>
              <a:rPr lang="en-US" sz="2500" dirty="0"/>
              <a:t>Recognition of words is slow.</a:t>
            </a:r>
          </a:p>
          <a:p>
            <a:pPr marL="457200" lvl="0" indent="-457200">
              <a:buFont typeface="+mj-lt"/>
              <a:buAutoNum type="alphaLcParenR"/>
            </a:pPr>
            <a:r>
              <a:rPr lang="en-US" sz="2500" dirty="0"/>
              <a:t>Words sound the same e.g. see and sea </a:t>
            </a:r>
            <a:r>
              <a:rPr lang="en-US" sz="2500" dirty="0" err="1"/>
              <a:t>can‟t</a:t>
            </a:r>
            <a:r>
              <a:rPr lang="en-US" sz="2500" dirty="0"/>
              <a:t> be distinguished.</a:t>
            </a:r>
          </a:p>
          <a:p>
            <a:pPr marL="457200" lvl="0" indent="-457200">
              <a:buFont typeface="+mj-lt"/>
              <a:buAutoNum type="alphaLcParenR"/>
            </a:pPr>
            <a:r>
              <a:rPr lang="en-US" sz="2500" dirty="0"/>
              <a:t>The system is not suitable for use in noisy places.</a:t>
            </a:r>
          </a:p>
          <a:p>
            <a:pPr marL="457200" lvl="0" indent="-457200">
              <a:buFont typeface="+mj-lt"/>
              <a:buAutoNum type="alphaLcParenR"/>
            </a:pPr>
            <a:r>
              <a:rPr lang="en-US" sz="2500" dirty="0"/>
              <a:t>The software must be trained to recognize specialists of technical words. </a:t>
            </a:r>
          </a:p>
          <a:p>
            <a:pPr marL="457200" lvl="0" indent="-457200">
              <a:buFont typeface="+mj-lt"/>
              <a:buAutoNum type="alphaLcParenR"/>
            </a:pPr>
            <a:r>
              <a:rPr lang="en-US" sz="2500" dirty="0"/>
              <a:t>Many people find it difficult to speak in writing style. 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DC27-871A-46F8-B7E3-CBA1167516AE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SOME </a:t>
            </a:r>
            <a:r>
              <a:rPr lang="en-US" sz="3600" dirty="0" smtClean="0"/>
              <a:t>SHORTCUT KEYS AND THEIR FUNCTIONS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458200" cy="5287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F1: </a:t>
            </a:r>
            <a:r>
              <a:rPr lang="en-US" dirty="0" smtClean="0"/>
              <a:t>Universal Help in almost every Windows program.</a:t>
            </a:r>
          </a:p>
          <a:p>
            <a:r>
              <a:rPr lang="en-US" b="1" dirty="0" smtClean="0"/>
              <a:t>Ctrl + A:</a:t>
            </a:r>
            <a:r>
              <a:rPr lang="en-US" dirty="0" smtClean="0"/>
              <a:t> Select all text.</a:t>
            </a:r>
          </a:p>
          <a:p>
            <a:r>
              <a:rPr lang="en-US" b="1" dirty="0" smtClean="0"/>
              <a:t>Ctrl + X: </a:t>
            </a:r>
            <a:r>
              <a:rPr lang="en-US" dirty="0" smtClean="0"/>
              <a:t>Cut</a:t>
            </a:r>
          </a:p>
          <a:p>
            <a:r>
              <a:rPr lang="en-US" b="1" dirty="0" smtClean="0"/>
              <a:t>Shift + Del: </a:t>
            </a:r>
            <a:r>
              <a:rPr lang="en-US" dirty="0" smtClean="0"/>
              <a:t>Cut selected item.</a:t>
            </a:r>
          </a:p>
          <a:p>
            <a:r>
              <a:rPr lang="en-US" b="1" dirty="0" smtClean="0"/>
              <a:t>Ctrl + C: </a:t>
            </a:r>
            <a:r>
              <a:rPr lang="en-US" dirty="0" smtClean="0"/>
              <a:t>Copy selected item.</a:t>
            </a:r>
          </a:p>
          <a:p>
            <a:r>
              <a:rPr lang="en-US" b="1" dirty="0" smtClean="0"/>
              <a:t>Ctrl + Ins: </a:t>
            </a:r>
            <a:r>
              <a:rPr lang="en-US" dirty="0" smtClean="0"/>
              <a:t>Copy selected item.</a:t>
            </a:r>
          </a:p>
          <a:p>
            <a:r>
              <a:rPr lang="en-US" b="1" dirty="0" smtClean="0"/>
              <a:t>Ctrl + V: </a:t>
            </a:r>
            <a:r>
              <a:rPr lang="en-US" dirty="0" smtClean="0"/>
              <a:t>Paste selected item.</a:t>
            </a:r>
          </a:p>
          <a:p>
            <a:r>
              <a:rPr lang="en-US" b="1" dirty="0" smtClean="0"/>
              <a:t>Shift + Ins: </a:t>
            </a:r>
            <a:r>
              <a:rPr lang="en-US" dirty="0" smtClean="0"/>
              <a:t>Paste.</a:t>
            </a:r>
          </a:p>
          <a:p>
            <a:r>
              <a:rPr lang="en-US" b="1" dirty="0" smtClean="0"/>
              <a:t>Home: </a:t>
            </a:r>
            <a:r>
              <a:rPr lang="en-US" dirty="0" smtClean="0"/>
              <a:t>Goes to beginning of current line.</a:t>
            </a:r>
          </a:p>
          <a:p>
            <a:r>
              <a:rPr lang="en-US" b="1" dirty="0" smtClean="0"/>
              <a:t>Ctrl + Home: </a:t>
            </a:r>
            <a:r>
              <a:rPr lang="en-US" dirty="0" smtClean="0"/>
              <a:t>Goes to beginning of document.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93B8-7E97-4870-8974-3266DADE70D6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TYPES </a:t>
            </a:r>
            <a:r>
              <a:rPr lang="en-US" dirty="0"/>
              <a:t>OF MICE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181600"/>
          </a:xfrm>
        </p:spPr>
        <p:txBody>
          <a:bodyPr>
            <a:normAutofit lnSpcReduction="10000"/>
          </a:bodyPr>
          <a:lstStyle/>
          <a:p>
            <a:pPr lvl="0">
              <a:buNone/>
            </a:pPr>
            <a:r>
              <a:rPr lang="en-US" sz="4000" b="1" dirty="0"/>
              <a:t>Mechanical mouse</a:t>
            </a:r>
            <a:endParaRPr lang="en-US" sz="4000" dirty="0"/>
          </a:p>
          <a:p>
            <a:pPr algn="just"/>
            <a:r>
              <a:rPr lang="en-US" sz="4000" dirty="0"/>
              <a:t>A mechanical mouse has a rubber or metal ball on its underside. </a:t>
            </a:r>
          </a:p>
          <a:p>
            <a:pPr algn="just"/>
            <a:r>
              <a:rPr lang="en-US" sz="4000" dirty="0"/>
              <a:t>When the ball is rolled, it moves either the vertical (y-axis wheel) or horizontal roller (x-axis wheel) hence leading to the motion of the pointer on the screen.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93B8-7E97-4870-8974-3266DADE70D6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458200" cy="55927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End: </a:t>
            </a:r>
            <a:r>
              <a:rPr lang="en-US" dirty="0" smtClean="0"/>
              <a:t>Goes to end of current line.</a:t>
            </a:r>
          </a:p>
          <a:p>
            <a:r>
              <a:rPr lang="en-US" b="1" dirty="0" smtClean="0"/>
              <a:t>Ctrl + End: </a:t>
            </a:r>
            <a:r>
              <a:rPr lang="en-US" dirty="0" smtClean="0"/>
              <a:t>Goes to end of document.</a:t>
            </a:r>
          </a:p>
          <a:p>
            <a:r>
              <a:rPr lang="en-US" b="1" dirty="0" smtClean="0"/>
              <a:t>Ctrl + Left arrow: </a:t>
            </a:r>
            <a:r>
              <a:rPr lang="en-US" dirty="0" smtClean="0"/>
              <a:t>Moves one word to the left at a time.</a:t>
            </a:r>
          </a:p>
          <a:p>
            <a:r>
              <a:rPr lang="en-US" b="1" dirty="0" smtClean="0"/>
              <a:t>Ctrl + Right arrow: </a:t>
            </a:r>
            <a:r>
              <a:rPr lang="en-US" dirty="0" smtClean="0"/>
              <a:t>Moves one word to the right at a time.</a:t>
            </a:r>
          </a:p>
          <a:p>
            <a:r>
              <a:rPr lang="en-US" b="1" dirty="0" smtClean="0"/>
              <a:t>Ctrl + B: </a:t>
            </a:r>
            <a:r>
              <a:rPr lang="en-US" dirty="0" smtClean="0"/>
              <a:t>Bold highlighted </a:t>
            </a:r>
            <a:r>
              <a:rPr lang="en-US" dirty="0" smtClean="0"/>
              <a:t>selection</a:t>
            </a:r>
          </a:p>
          <a:p>
            <a:r>
              <a:rPr lang="en-US" b="1" dirty="0" smtClean="0"/>
              <a:t>Ctrl + P: </a:t>
            </a:r>
            <a:r>
              <a:rPr lang="en-US" dirty="0" smtClean="0"/>
              <a:t>Open the print window.</a:t>
            </a:r>
          </a:p>
          <a:p>
            <a:r>
              <a:rPr lang="en-US" b="1" dirty="0" smtClean="0"/>
              <a:t>Ctrl + F: </a:t>
            </a:r>
            <a:r>
              <a:rPr lang="en-US" dirty="0" smtClean="0"/>
              <a:t>Open find box.</a:t>
            </a:r>
          </a:p>
          <a:p>
            <a:r>
              <a:rPr lang="en-US" b="1" dirty="0" smtClean="0"/>
              <a:t>Ctrl + I: </a:t>
            </a:r>
            <a:r>
              <a:rPr lang="en-US" dirty="0" smtClean="0"/>
              <a:t>Italic highlighted selection.</a:t>
            </a:r>
          </a:p>
          <a:p>
            <a:r>
              <a:rPr lang="en-US" b="1" dirty="0" smtClean="0"/>
              <a:t>Ctrl + U: </a:t>
            </a:r>
            <a:r>
              <a:rPr lang="en-US" dirty="0" smtClean="0"/>
              <a:t>Underline highlighted selection.</a:t>
            </a:r>
          </a:p>
          <a:p>
            <a:r>
              <a:rPr lang="en-US" b="1" dirty="0" smtClean="0"/>
              <a:t>Ctrl + V: </a:t>
            </a:r>
            <a:r>
              <a:rPr lang="en-US" dirty="0" smtClean="0"/>
              <a:t>Paste.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93B8-7E97-4870-8974-3266DADE70D6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458200" cy="551656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Ctrl + Y: </a:t>
            </a:r>
            <a:r>
              <a:rPr lang="en-US" dirty="0" smtClean="0"/>
              <a:t>Redo the last action performed.</a:t>
            </a:r>
          </a:p>
          <a:p>
            <a:r>
              <a:rPr lang="en-US" b="1" dirty="0" smtClean="0"/>
              <a:t>Ctrl + Z: </a:t>
            </a:r>
            <a:r>
              <a:rPr lang="en-US" dirty="0" smtClean="0"/>
              <a:t>Undo last action.</a:t>
            </a:r>
          </a:p>
          <a:p>
            <a:r>
              <a:rPr lang="en-US" b="1" dirty="0" smtClean="0"/>
              <a:t>Ctrl + Del: </a:t>
            </a:r>
            <a:r>
              <a:rPr lang="en-US" dirty="0" smtClean="0"/>
              <a:t>Deletes word to right of cursor.</a:t>
            </a:r>
          </a:p>
          <a:p>
            <a:r>
              <a:rPr lang="en-US" b="1" dirty="0" smtClean="0"/>
              <a:t>Ctrl + Backspace: </a:t>
            </a:r>
            <a:r>
              <a:rPr lang="en-US" dirty="0" smtClean="0"/>
              <a:t>Deletes word to left of cursor.</a:t>
            </a:r>
          </a:p>
          <a:p>
            <a:r>
              <a:rPr lang="en-US" b="1" dirty="0" smtClean="0"/>
              <a:t>Ctrl + D </a:t>
            </a:r>
            <a:r>
              <a:rPr lang="en-US" dirty="0" smtClean="0"/>
              <a:t>→ Delete the selected item and move it to the Recycle Bin.</a:t>
            </a:r>
          </a:p>
          <a:p>
            <a:r>
              <a:rPr lang="en-US" b="1" dirty="0" smtClean="0"/>
              <a:t>Ctrl + Esc </a:t>
            </a:r>
            <a:r>
              <a:rPr lang="en-US" dirty="0" smtClean="0"/>
              <a:t>→ Open the Start Menu.</a:t>
            </a:r>
          </a:p>
          <a:p>
            <a:r>
              <a:rPr lang="en-US" b="1" dirty="0" smtClean="0"/>
              <a:t>Ctrl + Shift </a:t>
            </a:r>
            <a:r>
              <a:rPr lang="en-US" dirty="0" smtClean="0"/>
              <a:t>→ Switch the keyboard layout.</a:t>
            </a:r>
          </a:p>
          <a:p>
            <a:r>
              <a:rPr lang="en-US" b="1" dirty="0" smtClean="0"/>
              <a:t>Ctrl + Shift + Esc </a:t>
            </a:r>
            <a:r>
              <a:rPr lang="en-US" dirty="0" smtClean="0"/>
              <a:t>→ Open Task Manager.</a:t>
            </a:r>
          </a:p>
          <a:p>
            <a:r>
              <a:rPr lang="en-US" b="1" dirty="0" smtClean="0"/>
              <a:t>Ctrl + F4 </a:t>
            </a:r>
            <a:r>
              <a:rPr lang="en-US" dirty="0" smtClean="0"/>
              <a:t>→ Close the active window.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93B8-7E97-4870-8974-3266DADE70D6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algn="just"/>
            <a:r>
              <a:rPr lang="en-US" sz="4400" dirty="0" smtClean="0"/>
              <a:t>There are so many other short cut keys endeavor always to learn more and more</a:t>
            </a:r>
          </a:p>
          <a:p>
            <a:pPr algn="just"/>
            <a:endParaRPr lang="en-US" sz="4400" dirty="0" smtClean="0"/>
          </a:p>
          <a:p>
            <a:pPr algn="ctr">
              <a:buNone/>
            </a:pPr>
            <a:r>
              <a:rPr lang="en-US" sz="4400" dirty="0" smtClean="0">
                <a:latin typeface="Algerian" pitchFamily="82" charset="0"/>
              </a:rPr>
              <a:t>End</a:t>
            </a:r>
            <a:endParaRPr lang="en-US" sz="4400" dirty="0">
              <a:latin typeface="Algerian" pitchFamily="8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93B8-7E97-4870-8974-3266DADE70D6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533400"/>
            <a:ext cx="8229600" cy="609600"/>
          </a:xfrm>
        </p:spPr>
        <p:txBody>
          <a:bodyPr>
            <a:normAutofit fontScale="90000"/>
          </a:bodyPr>
          <a:lstStyle/>
          <a:p>
            <a:pPr lvl="0"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Mechanical mouse illustration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93B8-7E97-4870-8974-3266DADE70D6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Content Placeholder 6" descr="C:\Users\LAMUDAHK\Documents\IMG_20190122_211504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1712" y="1600200"/>
            <a:ext cx="4034488" cy="38862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C:\Users\LAMUDAHK\Documents\IMG_20190122_212102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2448063" cy="38862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7315200" cy="914400"/>
          </a:xfrm>
        </p:spPr>
        <p:txBody>
          <a:bodyPr>
            <a:normAutofit fontScale="90000"/>
          </a:bodyPr>
          <a:lstStyle/>
          <a:p>
            <a:pPr lvl="0" algn="l"/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>Optical </a:t>
            </a:r>
            <a:r>
              <a:rPr lang="en-US" dirty="0"/>
              <a:t>mouse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4830763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4000" dirty="0"/>
              <a:t>Is a computer mouse which uses a light emitting diode and a light detector to detect movement relative to the surface.</a:t>
            </a:r>
          </a:p>
          <a:p>
            <a:pPr algn="just"/>
            <a:r>
              <a:rPr lang="en-US" sz="4000" dirty="0"/>
              <a:t>An optical mouse is more precise/accurate than a mechanical mouse and does not require cleaning as does a mechanical mouse, but is more expensive.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93B8-7E97-4870-8974-3266DADE70D6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229600" cy="685800"/>
          </a:xfrm>
        </p:spPr>
        <p:txBody>
          <a:bodyPr>
            <a:normAutofit fontScale="90000"/>
          </a:bodyPr>
          <a:lstStyle/>
          <a:p>
            <a:pPr lvl="0" algn="l"/>
            <a:r>
              <a:rPr lang="en-US" dirty="0"/>
              <a:t/>
            </a:r>
            <a:br>
              <a:rPr lang="en-US" dirty="0"/>
            </a:br>
            <a:r>
              <a:rPr lang="en-US" sz="4000" i="1" dirty="0" smtClean="0"/>
              <a:t>Optical mouse -illustration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93B8-7E97-4870-8974-3266DADE70D6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Content Placeholder 6" descr="C:\Users\LAMUDAHK\Documents\IMG_20190123_115027.png"/>
          <p:cNvPicPr>
            <a:picLocks noGrp="1"/>
          </p:cNvPicPr>
          <p:nvPr>
            <p:ph idx="1"/>
          </p:nvPr>
        </p:nvPicPr>
        <p:blipFill>
          <a:blip r:embed="rId2" cstate="print"/>
          <a:srcRect t="5589" r="5882"/>
          <a:stretch>
            <a:fillRect/>
          </a:stretch>
        </p:blipFill>
        <p:spPr bwMode="auto">
          <a:xfrm>
            <a:off x="4876800" y="1600200"/>
            <a:ext cx="3352800" cy="381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C:\Users\LAMUDAHK\Documents\IMG_20190123_115045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371600"/>
            <a:ext cx="3276600" cy="381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CONNECTING </a:t>
            </a:r>
            <a:r>
              <a:rPr lang="en-US" sz="4000" dirty="0"/>
              <a:t>A MOUSE TO A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/>
              <a:t>Many types connect with a cable to the system unit through a;</a:t>
            </a:r>
          </a:p>
          <a:p>
            <a:pPr>
              <a:buNone/>
            </a:pPr>
            <a:r>
              <a:rPr lang="en-US" sz="3500" b="1" dirty="0" smtClean="0"/>
              <a:t>(a)Serial port</a:t>
            </a:r>
            <a:r>
              <a:rPr lang="en-US" sz="3500" b="1" dirty="0"/>
              <a:t>		</a:t>
            </a:r>
            <a:r>
              <a:rPr lang="en-US" sz="3500" b="1" dirty="0" smtClean="0"/>
              <a:t>               (c)          PS/2  port</a:t>
            </a:r>
            <a:r>
              <a:rPr lang="en-US" sz="3500" b="1" dirty="0"/>
              <a:t>,  </a:t>
            </a:r>
            <a:endParaRPr lang="en-US" sz="3500" dirty="0"/>
          </a:p>
          <a:p>
            <a:pPr lvl="0">
              <a:buNone/>
            </a:pPr>
            <a:r>
              <a:rPr lang="en-US" sz="3500" b="1" dirty="0" smtClean="0"/>
              <a:t>(b) USB </a:t>
            </a:r>
            <a:r>
              <a:rPr lang="en-US" sz="3500" b="1" dirty="0"/>
              <a:t>port </a:t>
            </a:r>
            <a:endParaRPr lang="en-US" sz="3500" dirty="0"/>
          </a:p>
          <a:p>
            <a:r>
              <a:rPr lang="en-US" sz="3500" dirty="0"/>
              <a:t>Other mice are connected by use wireless technology and they are called </a:t>
            </a:r>
            <a:r>
              <a:rPr lang="en-US" sz="3500" b="1" i="1" dirty="0"/>
              <a:t>wireless </a:t>
            </a:r>
            <a:endParaRPr lang="en-US" sz="3500" b="1" i="1" dirty="0" smtClean="0"/>
          </a:p>
          <a:p>
            <a:pPr>
              <a:buNone/>
            </a:pPr>
            <a:r>
              <a:rPr lang="en-US" sz="3500" b="1" i="1" dirty="0"/>
              <a:t> </a:t>
            </a:r>
            <a:r>
              <a:rPr lang="en-US" sz="3500" b="1" i="1" dirty="0" smtClean="0"/>
              <a:t>   mouse</a:t>
            </a:r>
            <a:r>
              <a:rPr lang="en-US" sz="3500" dirty="0"/>
              <a:t>/</a:t>
            </a:r>
            <a:r>
              <a:rPr lang="en-US" sz="3500" b="1" i="1" dirty="0"/>
              <a:t> cordless mouse</a:t>
            </a:r>
            <a:r>
              <a:rPr lang="en-US" sz="3500" dirty="0"/>
              <a:t>.</a:t>
            </a:r>
          </a:p>
          <a:p>
            <a:pPr algn="just"/>
            <a:r>
              <a:rPr lang="en-US" sz="3500" dirty="0"/>
              <a:t> </a:t>
            </a:r>
            <a:r>
              <a:rPr lang="en-US" sz="3500" b="1" dirty="0"/>
              <a:t>A wireless mouse </a:t>
            </a:r>
            <a:r>
              <a:rPr lang="en-US" sz="3500" dirty="0"/>
              <a:t>(or </a:t>
            </a:r>
            <a:r>
              <a:rPr lang="en-US" sz="3500" b="1" dirty="0"/>
              <a:t>cordless mouse</a:t>
            </a:r>
            <a:r>
              <a:rPr lang="en-US" sz="3500" dirty="0"/>
              <a:t>) is a battery-powered device that transmits data using wireless technology, such as radio waves or infrared light waves.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93B8-7E97-4870-8974-3266DADE70D6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655805"/>
            <a:ext cx="561718" cy="630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D:\peripherals\download (19).jpg"/>
          <p:cNvPicPr/>
          <p:nvPr/>
        </p:nvPicPr>
        <p:blipFill>
          <a:blip r:embed="rId3"/>
          <a:srcRect l="7072" t="17348" r="18781" b="23878"/>
          <a:stretch>
            <a:fillRect/>
          </a:stretch>
        </p:blipFill>
        <p:spPr bwMode="auto">
          <a:xfrm>
            <a:off x="2514600" y="2250989"/>
            <a:ext cx="697642" cy="568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8"/>
          <p:cNvGrpSpPr/>
          <p:nvPr/>
        </p:nvGrpSpPr>
        <p:grpSpPr>
          <a:xfrm>
            <a:off x="7619999" y="2286000"/>
            <a:ext cx="1066801" cy="1256320"/>
            <a:chOff x="6629400" y="1981200"/>
            <a:chExt cx="2057400" cy="2398931"/>
          </a:xfrm>
        </p:grpSpPr>
        <p:pic>
          <p:nvPicPr>
            <p:cNvPr id="10" name="Picture 9" descr="C:\Users\LAMUDAHK\Documents\IMG_20190123_122814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05600" y="1981200"/>
              <a:ext cx="1730144" cy="2046448"/>
            </a:xfrm>
            <a:prstGeom prst="rect">
              <a:avLst/>
            </a:prstGeom>
            <a:noFill/>
          </p:spPr>
        </p:pic>
        <p:sp>
          <p:nvSpPr>
            <p:cNvPr id="11" name="TextBox 9"/>
            <p:cNvSpPr txBox="1"/>
            <p:nvPr/>
          </p:nvSpPr>
          <p:spPr>
            <a:xfrm>
              <a:off x="6629400" y="3733800"/>
              <a:ext cx="205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i="1" dirty="0" smtClean="0">
                  <a:solidFill>
                    <a:srgbClr val="FF0000"/>
                  </a:solidFill>
                </a:rPr>
                <a:t>Wireless mouse with its receiver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TERMS USED WHILE USING A MOUSE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48307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Point .</a:t>
            </a:r>
            <a:r>
              <a:rPr lang="en-US" dirty="0" smtClean="0"/>
              <a:t>It </a:t>
            </a:r>
            <a:r>
              <a:rPr lang="en-US" dirty="0"/>
              <a:t>is to move a pointer to a desired spot on the screen such as over a particular </a:t>
            </a:r>
            <a:r>
              <a:rPr lang="en-US" b="1" dirty="0"/>
              <a:t>object</a:t>
            </a:r>
            <a:r>
              <a:rPr lang="en-US" dirty="0"/>
              <a:t> or </a:t>
            </a:r>
            <a:r>
              <a:rPr lang="en-US" b="1" dirty="0"/>
              <a:t>word</a:t>
            </a:r>
            <a:r>
              <a:rPr lang="en-US" dirty="0"/>
              <a:t>. </a:t>
            </a:r>
          </a:p>
          <a:p>
            <a:pPr algn="just"/>
            <a:r>
              <a:rPr lang="en-US" b="1" dirty="0" smtClean="0"/>
              <a:t>Click .</a:t>
            </a:r>
            <a:r>
              <a:rPr lang="en-US" dirty="0" smtClean="0"/>
              <a:t>It </a:t>
            </a:r>
            <a:r>
              <a:rPr lang="en-US" dirty="0"/>
              <a:t>is to press and quick release the left mouse button. A click often selects an item on screen </a:t>
            </a:r>
          </a:p>
          <a:p>
            <a:pPr algn="just"/>
            <a:r>
              <a:rPr lang="en-US" b="1" dirty="0"/>
              <a:t>Double click </a:t>
            </a:r>
            <a:r>
              <a:rPr lang="en-US" b="1" dirty="0" smtClean="0"/>
              <a:t>.</a:t>
            </a:r>
            <a:r>
              <a:rPr lang="en-US" dirty="0" smtClean="0"/>
              <a:t>It </a:t>
            </a:r>
            <a:r>
              <a:rPr lang="en-US" dirty="0"/>
              <a:t>is to press and release the left mouse button twice as quickly as possible. Double click often opens a document or it starts a program.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93B8-7E97-4870-8974-3266DADE70D6}" type="datetime2">
              <a:rPr lang="en-US" smtClean="0"/>
              <a:pPr/>
              <a:t>Saturday, 16 May,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Nabisunsa Department of ICT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72BF-E84D-431B-937C-CC6108AFDCF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2104</Words>
  <Application>Microsoft Office PowerPoint</Application>
  <PresentationFormat>On-screen Show (4:3)</PresentationFormat>
  <Paragraphs>324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Write the notes don’t draw the Pictures S2 INTRODUCTION TO COMPUTERS </vt:lpstr>
      <vt:lpstr> KEY BOARD NAVIGATION </vt:lpstr>
      <vt:lpstr>USES OF A MOUSE</vt:lpstr>
      <vt:lpstr> TYPES OF MICE </vt:lpstr>
      <vt:lpstr> Mechanical mouse illustration </vt:lpstr>
      <vt:lpstr> Optical mouse </vt:lpstr>
      <vt:lpstr> Optical mouse -illustration </vt:lpstr>
      <vt:lpstr>CONNECTING A MOUSE TO A COMPUTER</vt:lpstr>
      <vt:lpstr>TERMS USED WHILE USING A MOUSE</vt:lpstr>
      <vt:lpstr>Slide 10</vt:lpstr>
      <vt:lpstr> ADVANTAGES OF USING A MOUSE  </vt:lpstr>
      <vt:lpstr>DISADVANTAGES OF USING A MOUSE</vt:lpstr>
      <vt:lpstr>PROBLEMS THAT AFFECT THE PROPER FUNCTIONING OF A MOUSE</vt:lpstr>
      <vt:lpstr>TRACKBALL MOUSE</vt:lpstr>
      <vt:lpstr> HOW TRACKBALL  WORKS </vt:lpstr>
      <vt:lpstr>TOUCH PAD</vt:lpstr>
      <vt:lpstr>TOUCH PAD ILLUSTRATION</vt:lpstr>
      <vt:lpstr>POINTING STICK</vt:lpstr>
      <vt:lpstr>POINTING STICK ILLUSTRATION</vt:lpstr>
      <vt:lpstr>LIGHT PEN</vt:lpstr>
      <vt:lpstr>TOUCH SCREEN</vt:lpstr>
      <vt:lpstr> USES OF A TOUCH SCREEN </vt:lpstr>
      <vt:lpstr> ADVANTAGES OF TOUCH SCREEN </vt:lpstr>
      <vt:lpstr> KEYBOARD </vt:lpstr>
      <vt:lpstr>KEYBOARD LAYOUTS </vt:lpstr>
      <vt:lpstr> TYPES OF KEYBOARDS  </vt:lpstr>
      <vt:lpstr> PARTS OF A KEYBOARD </vt:lpstr>
      <vt:lpstr> Functional keys  </vt:lpstr>
      <vt:lpstr> Numeric keypad  </vt:lpstr>
      <vt:lpstr> Typing area(Alphanumeric Keypad)  </vt:lpstr>
      <vt:lpstr>FUNCTIONS OF SOME SELECTED KEYS ON THE KEYBOARD</vt:lpstr>
      <vt:lpstr>Slide 32</vt:lpstr>
      <vt:lpstr>Slide 33</vt:lpstr>
      <vt:lpstr> USES OF A KEYBOARD </vt:lpstr>
      <vt:lpstr>ADVANTAGES &amp; DISADVANTAGES OF A KEYBOARD</vt:lpstr>
      <vt:lpstr> VOICE RECOGNITION EQUIPMENT/VRE </vt:lpstr>
      <vt:lpstr>Slide 37</vt:lpstr>
      <vt:lpstr> ADVANTAGES  AND DISADVANTAGES OF VOICE RECOGNITION SYSTEMS </vt:lpstr>
      <vt:lpstr> SOME SHORTCUT KEYS AND THEIR FUNCTIONS </vt:lpstr>
      <vt:lpstr>Slide 40</vt:lpstr>
      <vt:lpstr>Slide 41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74</cp:revision>
  <dcterms:created xsi:type="dcterms:W3CDTF">2020-05-15T12:12:10Z</dcterms:created>
  <dcterms:modified xsi:type="dcterms:W3CDTF">2020-05-16T10:35:30Z</dcterms:modified>
</cp:coreProperties>
</file>