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3" r:id="rId10"/>
    <p:sldId id="262" r:id="rId11"/>
    <p:sldId id="27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4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265CE-7CAC-4B24-A58D-83CEEF389E5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EA8-64A9-4D7C-8B7C-A4BD08D90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2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an1234.com/tags-43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今天将发布咱们的第一个实验，主要关于</a:t>
            </a:r>
            <a:r>
              <a:rPr lang="en-US" altLang="zh-CN" dirty="0" err="1"/>
              <a:t>wireshark</a:t>
            </a:r>
            <a:r>
              <a:rPr lang="zh-CN" altLang="en-US" dirty="0"/>
              <a:t>的使用。</a:t>
            </a:r>
            <a:r>
              <a:rPr lang="en-US" altLang="zh-CN" dirty="0"/>
              <a:t>Wireshark</a:t>
            </a:r>
            <a:r>
              <a:rPr lang="zh-CN" altLang="en-US" dirty="0"/>
              <a:t>是一个非常流行的网络封包分析工具，可以截取各种网络数据包，并显示数据包详细信息。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6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还有一个显示过滤器，可以在主界面上的这一栏进行设置。注意区分捕获过滤器和显示过滤器。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5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后面是一些对本次实验的补充说明。主要是关于一些在本次</a:t>
            </a:r>
            <a:r>
              <a:rPr lang="en-US" altLang="zh-CN" dirty="0"/>
              <a:t>lab</a:t>
            </a:r>
            <a:r>
              <a:rPr lang="zh-CN" altLang="en-US" dirty="0"/>
              <a:t>中有可能会用到的</a:t>
            </a:r>
            <a:r>
              <a:rPr lang="en-US" altLang="zh-CN" dirty="0"/>
              <a:t>windows</a:t>
            </a:r>
            <a:r>
              <a:rPr lang="zh-CN" altLang="en-US" dirty="0"/>
              <a:t>命令，同学们可以课后去看一下。等一下，我会把这份</a:t>
            </a:r>
            <a:r>
              <a:rPr lang="en-US" altLang="zh-CN" dirty="0"/>
              <a:t>PPT</a:t>
            </a:r>
            <a:r>
              <a:rPr lang="zh-CN" altLang="en-US" dirty="0"/>
              <a:t>和实验报告模板发在钉钉群里，后续也会放在学在浙大上。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1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Ping</a:t>
            </a:r>
            <a:r>
              <a:rPr lang="zh-CN" altLang="en-US" dirty="0"/>
              <a:t>命令：检测能否连接目标主机，例子</a:t>
            </a:r>
            <a:r>
              <a:rPr lang="en-US" altLang="zh-CN" dirty="0" err="1"/>
              <a:t>baidu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1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Ipconfig</a:t>
            </a:r>
            <a:r>
              <a:rPr lang="zh-CN" altLang="en-US" dirty="0"/>
              <a:t>命令：</a:t>
            </a:r>
            <a:r>
              <a:rPr lang="zh-CN" altLang="en-US" b="0" i="0" dirty="0">
                <a:solidFill>
                  <a:srgbClr val="2B333B"/>
                </a:solidFill>
                <a:effectLst/>
                <a:latin typeface="Helvetica Neue"/>
              </a:rPr>
              <a:t>帮助用户查看网络状况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7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命令：可以用于确定</a:t>
            </a:r>
            <a:r>
              <a:rPr lang="en-US" altLang="zh-CN" dirty="0"/>
              <a:t>IP</a:t>
            </a:r>
            <a:r>
              <a:rPr lang="zh-CN" altLang="en-US" dirty="0"/>
              <a:t>地址对应的网卡物理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地址在网络层，</a:t>
            </a:r>
            <a:r>
              <a:rPr lang="en-US" altLang="zh-CN" dirty="0"/>
              <a:t>MAC</a:t>
            </a:r>
            <a:r>
              <a:rPr lang="zh-CN" altLang="en-US" dirty="0"/>
              <a:t>地址在数据链路层；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地址根据网络拓扑分配，</a:t>
            </a:r>
            <a:r>
              <a:rPr lang="en-US" altLang="zh-CN" dirty="0"/>
              <a:t>MAC</a:t>
            </a:r>
            <a:r>
              <a:rPr lang="zh-CN" altLang="en-US" dirty="0"/>
              <a:t>地址和网卡一一对应，每张网卡出厂时刻入，全球唯一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88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Tracert</a:t>
            </a:r>
            <a:r>
              <a:rPr lang="zh-CN" altLang="en-US" dirty="0"/>
              <a:t>命令：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用于跟踪一个数据从一台电脑到另一台电脑所走过的路径，或者是一个设备到另一个设备所走的路径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4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Nslookup</a:t>
            </a:r>
            <a:r>
              <a:rPr lang="zh-CN" altLang="en-US" dirty="0"/>
              <a:t>命令：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查询</a:t>
            </a:r>
            <a:r>
              <a:rPr lang="en-US" altLang="zh-CN" b="0" i="0" u="none" strike="noStrike" dirty="0" err="1">
                <a:solidFill>
                  <a:srgbClr val="C73D28"/>
                </a:solidFill>
                <a:effectLst/>
                <a:latin typeface="PingFang SC"/>
                <a:hlinkClick r:id="rId3"/>
              </a:rPr>
              <a:t>dns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解析域名记录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域名：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地址的别名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34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Nbtstat</a:t>
            </a:r>
            <a:r>
              <a:rPr lang="zh-CN" altLang="en-US" dirty="0"/>
              <a:t>命令：显示</a:t>
            </a:r>
            <a:r>
              <a:rPr lang="en-US" altLang="zh-CN" dirty="0" err="1"/>
              <a:t>tcpip</a:t>
            </a:r>
            <a:r>
              <a:rPr lang="zh-CN" altLang="en-US" dirty="0"/>
              <a:t>连接信息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47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r>
              <a:rPr lang="zh-CN" altLang="en-US" dirty="0"/>
              <a:t>命令：显示和操作</a:t>
            </a:r>
            <a:r>
              <a:rPr lang="en-US" altLang="zh-CN" dirty="0"/>
              <a:t>IP</a:t>
            </a:r>
            <a:r>
              <a:rPr lang="zh-CN" altLang="en-US" dirty="0"/>
              <a:t>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7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Netstat</a:t>
            </a:r>
            <a:r>
              <a:rPr lang="zh-CN" altLang="en-US" dirty="0"/>
              <a:t>命令：监控</a:t>
            </a:r>
            <a:r>
              <a:rPr lang="en-US" altLang="zh-CN" dirty="0" err="1"/>
              <a:t>tcpip</a:t>
            </a:r>
            <a:r>
              <a:rPr lang="zh-CN" altLang="en-US" dirty="0"/>
              <a:t>网络状态，可以显示路由表、实际网络连接以及每一个网络接口设备的状态信息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课上应该讲过，</a:t>
            </a:r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ip</a:t>
            </a:r>
            <a:r>
              <a:rPr lang="zh-CN" altLang="en-US" dirty="0"/>
              <a:t>模型分四层，应用层，传输层，网络层，网络接口层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64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telnet</a:t>
            </a:r>
            <a:r>
              <a:rPr lang="zh-CN" altLang="en-US" dirty="0"/>
              <a:t>命令：用于远程连接服务器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91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最后的最后，非常重要的几点提醒。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同一层之间交流的语言，我们称之为协议。</a:t>
            </a:r>
            <a:endParaRPr lang="en-US" altLang="zh-CN" dirty="0"/>
          </a:p>
          <a:p>
            <a:r>
              <a:rPr lang="zh-CN" altLang="en-US" dirty="0"/>
              <a:t>今天在用</a:t>
            </a:r>
            <a:r>
              <a:rPr lang="en-US" altLang="zh-CN" dirty="0" err="1"/>
              <a:t>wireshark</a:t>
            </a:r>
            <a:r>
              <a:rPr lang="zh-CN" altLang="en-US" dirty="0"/>
              <a:t>抓包的时候，我们会看到不同数据包运用的协议；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2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接下来，讲一下</a:t>
            </a:r>
            <a:r>
              <a:rPr lang="en-US" altLang="zh-CN" dirty="0" err="1"/>
              <a:t>wireshark</a:t>
            </a:r>
            <a:r>
              <a:rPr lang="zh-CN" altLang="en-US" dirty="0"/>
              <a:t>的简单使用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1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首先，是</a:t>
            </a:r>
            <a:r>
              <a:rPr lang="en-US" altLang="zh-CN" dirty="0" err="1"/>
              <a:t>wireshark</a:t>
            </a:r>
            <a:r>
              <a:rPr lang="zh-CN" altLang="en-US" dirty="0"/>
              <a:t>的安装。建议下载最新版</a:t>
            </a:r>
            <a:endParaRPr lang="en-US" altLang="zh-CN" dirty="0"/>
          </a:p>
          <a:p>
            <a:r>
              <a:rPr lang="zh-CN" altLang="en-US" dirty="0"/>
              <a:t>注意安装</a:t>
            </a:r>
            <a:r>
              <a:rPr lang="en-US" altLang="zh-CN" dirty="0" err="1"/>
              <a:t>Npcap</a:t>
            </a:r>
            <a:r>
              <a:rPr lang="zh-CN" altLang="en-US" dirty="0"/>
              <a:t>，要注意不要被电脑管家拦截；如果没有安装</a:t>
            </a:r>
            <a:r>
              <a:rPr lang="en-US" altLang="zh-CN" dirty="0" err="1"/>
              <a:t>Npcap</a:t>
            </a:r>
            <a:r>
              <a:rPr lang="zh-CN" altLang="en-US" dirty="0"/>
              <a:t>或者</a:t>
            </a:r>
            <a:r>
              <a:rPr lang="en-US" altLang="zh-CN" dirty="0" err="1"/>
              <a:t>WubPcap</a:t>
            </a:r>
            <a:r>
              <a:rPr lang="zh-CN" altLang="en-US" dirty="0"/>
              <a:t>，后续</a:t>
            </a:r>
            <a:r>
              <a:rPr lang="en-US" altLang="zh-CN" dirty="0"/>
              <a:t>Wireshark</a:t>
            </a:r>
            <a:r>
              <a:rPr lang="zh-CN" altLang="en-US" dirty="0"/>
              <a:t>没办法正常使用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3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在欢迎页面上可以直接选择连接的网络，或者是直接在捕获选项中设置。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4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在主页面上，我们可以看到很多的按键。最基础的是“开始捕获”和“停止捕获”这两个按键。通过这个界面，我们可以看到每个包的源地址，目的地址，以及协议。选中某一个包，可以看到这个包的具体信息。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7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还可以看到包的二进制显示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8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还可以只捕获特定类型的包。可以通过工具栏中的选项中的这一栏设置自己想要的过滤方式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E7EA8-64A9-4D7C-8B7C-A4BD08D90D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F65C3-9E44-435E-955C-8F67DD51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B46B73-623F-4101-9373-F5D29073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0F65-B332-4212-AF1E-BDCA192D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892B7-A624-45BC-BE05-3EBE2D8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EC254-1BDD-40C6-A519-78E08B2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07A3-847A-474E-87FD-F80FB744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20D0A-AA4E-415C-ADFC-2A110D508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C21EF-78BC-456F-A337-CFEE01CE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39EA1-B0ED-4C2D-B3E8-B2B3B8D3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2CD3B-A3F7-4DEE-8AFF-83C2370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63EA6-3362-4484-9ADA-5D11068B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26376-A13D-4597-8C64-F2003516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60169-961E-4976-ADB2-B532192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F509E-7000-408A-ABE3-F6CFFB6C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CE7CB-DA4D-405C-B8AE-998D2E4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4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FC3E-F2A7-433A-A3BD-B166F260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62A34-A7CD-4658-AC16-1C186ABB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228F3-8680-43D8-ABA2-1A43FBBE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136D1-E5DF-4E5C-BCA4-02F5BAFC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057C0-26AD-49B3-B4BB-90DBEED9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72128-44B5-464F-B262-9FE7444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1D3A8-7A67-4991-8B53-2C7C0050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483C4-008B-4F25-80ED-753ED09B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A8692-E372-4061-87F3-F8820FA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D739E-BE97-45C6-996F-CD2F7B58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09CB5-8502-42ED-8E39-291870BE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EDF2B-866B-40C7-81A0-97E021A4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1AA8D-1E9B-4213-B550-30A62A28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612CB-5F7E-4C32-BC3E-66F0FC6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D0716-D529-4910-9412-30B29383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DBEE7-4A20-4EA6-BFD4-93611C24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2FB0-A4CF-49A2-9CEC-2A8FC5A8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B4894-BF55-43EF-9A9B-CB9D2859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1189-FA90-46E2-91FE-037BBE2E6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9A4C4-DC1C-4272-B6E0-9702A78C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0CF348-E8EE-4285-9D97-73836265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D8ADB-393D-4CBD-A00D-34FD4972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CA77C-C429-42A5-A54B-9AC55DC9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ECC71-E55B-484C-AF06-A8925C09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2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7AF45-09FD-4D1F-8922-33D46C5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7D82AC-3B37-4878-8DEF-2D57821B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3404E-E913-4C23-8DB3-0293D97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68632-AF50-46BE-AFFA-35CD78D5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FD2E33-6F9C-4935-8E6B-F0709811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10FBB-C950-46CB-8134-EB40402A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38ABB-5E12-44BC-9D47-1BBE1E86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7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DC8AE-920D-45DE-BEE7-888490DC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6CC36-9EC7-40A9-85D5-F562BB5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295F4-0800-4DEE-89F4-32ADD076E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74F4C-7AD5-475A-8647-F30E18F1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338B6-B017-4872-838D-EC47A564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ABE0F-D7AA-43AF-B038-1B7BE65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2B18-EE5B-4B62-AC1F-609A6F1C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AEFBD0-0469-4C1A-ABC6-3E9E123C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CFA3E-FEAC-4C58-AB85-E34E15D94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B9DF1-79BB-4A51-AC8D-B22A90D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1A50A-5AE6-4FD8-890E-89C37964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C753C-248C-46A0-B914-6F5731C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4635C-B4AA-47F4-9631-7849F05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A044B-337B-460F-9755-37A848EE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DA703-AE22-43AE-9B81-F46EF37B5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53E2-A418-473F-BE43-7F610601D455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5E444-4C24-4492-82E0-0E5F452D7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3FD97-D5F8-4100-8933-1BB43DFD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3AB0-E1D2-4D24-BD7E-1E0C98C49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cbcede07fc663c42f40b4da7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blog.csdn.net/alicee_2012/article/details/123128099" TargetMode="External"/><Relationship Id="rId4" Type="http://schemas.openxmlformats.org/officeDocument/2006/relationships/hyperlink" Target="https://blog.csdn.net/qq_43779149/article/details/11914133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7788-9600-4A04-8026-DDEE3212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130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b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3500F-E41A-4789-B13A-4911A9F73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507560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 韩劲松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陈佳彤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2024.09.11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wireshark下载-wireshark正式版官方下载[电脑版]-pc下载网">
            <a:extLst>
              <a:ext uri="{FF2B5EF4-FFF2-40B4-BE49-F238E27FC236}">
                <a16:creationId xmlns:a16="http://schemas.microsoft.com/office/drawing/2014/main" id="{BC44DA5A-76AA-D31C-84EE-C3333DD5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68" y="200940"/>
            <a:ext cx="2683864" cy="16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2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D19979-80CF-4869-8908-720B9E04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12"/>
          <a:stretch/>
        </p:blipFill>
        <p:spPr>
          <a:xfrm>
            <a:off x="960582" y="1705777"/>
            <a:ext cx="9651224" cy="45429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0FE56F-6EA3-C305-6F37-FEEA45F594A5}"/>
              </a:ext>
            </a:extLst>
          </p:cNvPr>
          <p:cNvSpPr/>
          <p:nvPr/>
        </p:nvSpPr>
        <p:spPr>
          <a:xfrm>
            <a:off x="960582" y="1887077"/>
            <a:ext cx="4184072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8057E-B19B-6102-1748-B942290406A4}"/>
              </a:ext>
            </a:extLst>
          </p:cNvPr>
          <p:cNvSpPr txBox="1"/>
          <p:nvPr/>
        </p:nvSpPr>
        <p:spPr>
          <a:xfrm>
            <a:off x="0" y="4852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五、显示过滤器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BCDE5-B22D-E36F-DDBB-0158007A3CD1}"/>
              </a:ext>
            </a:extLst>
          </p:cNvPr>
          <p:cNvSpPr txBox="1"/>
          <p:nvPr/>
        </p:nvSpPr>
        <p:spPr>
          <a:xfrm>
            <a:off x="1036467" y="1187613"/>
            <a:ext cx="339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26577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EAA073-7B78-8FCA-0F7F-7422BAF12F0D}"/>
              </a:ext>
            </a:extLst>
          </p:cNvPr>
          <p:cNvSpPr txBox="1"/>
          <p:nvPr/>
        </p:nvSpPr>
        <p:spPr>
          <a:xfrm>
            <a:off x="0" y="22541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六、补充说明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——windows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646C6A-E225-83A1-11DB-642AF11134A6}"/>
              </a:ext>
            </a:extLst>
          </p:cNvPr>
          <p:cNvSpPr txBox="1"/>
          <p:nvPr/>
        </p:nvSpPr>
        <p:spPr>
          <a:xfrm>
            <a:off x="2493676" y="3105835"/>
            <a:ext cx="7204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ping, ipconfig, arp, tracert, nslookup, nbstat, route, netstat, NET SHARE, telnet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30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BC4741-EB06-B2A8-E044-07164107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06" y="1823339"/>
            <a:ext cx="4734586" cy="1914792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zh-CN" altLang="en-US" dirty="0">
                <a:latin typeface="微软雅黑" panose="020B0503020204020204" pitchFamily="34" charset="-122"/>
              </a:rPr>
              <a:t>测试到特定地址的联通性、数据包延迟时间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latin typeface="微软雅黑" panose="020B0503020204020204" pitchFamily="34" charset="-122"/>
              </a:rPr>
              <a:t>ping xxx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08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2. </a:t>
            </a:r>
            <a:r>
              <a:rPr lang="zh-CN" altLang="zh-CN" dirty="0">
                <a:latin typeface="微软雅黑" panose="020B0503020204020204" pitchFamily="34" charset="-122"/>
              </a:rPr>
              <a:t>显示本机的网卡物理地址、</a:t>
            </a:r>
            <a:r>
              <a:rPr lang="en-US" altLang="zh-CN" dirty="0">
                <a:latin typeface="微软雅黑" panose="020B0503020204020204" pitchFamily="34" charset="-122"/>
              </a:rPr>
              <a:t>IP</a:t>
            </a:r>
            <a:r>
              <a:rPr lang="zh-CN" altLang="zh-CN" dirty="0">
                <a:latin typeface="微软雅黑" panose="020B0503020204020204" pitchFamily="34" charset="-122"/>
              </a:rPr>
              <a:t>地址 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3. </a:t>
            </a:r>
            <a:r>
              <a:rPr lang="zh-CN" altLang="zh-CN" dirty="0">
                <a:latin typeface="微软雅黑" panose="020B0503020204020204" pitchFamily="34" charset="-122"/>
              </a:rPr>
              <a:t>显示本机的默认网关地址、</a:t>
            </a:r>
            <a:r>
              <a:rPr lang="en-US" altLang="zh-CN" dirty="0">
                <a:latin typeface="微软雅黑" panose="020B0503020204020204" pitchFamily="34" charset="-122"/>
              </a:rPr>
              <a:t>DNS</a:t>
            </a:r>
            <a:r>
              <a:rPr lang="zh-CN" altLang="zh-CN" dirty="0">
                <a:latin typeface="微软雅黑" panose="020B0503020204020204" pitchFamily="34" charset="-122"/>
              </a:rPr>
              <a:t>服务器地址 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latin typeface="微软雅黑" panose="020B0503020204020204" pitchFamily="34" charset="-122"/>
              </a:rPr>
              <a:t>ipconfig/all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94F977-DCB1-B1BC-C87D-69FAFC8B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4" y="1962782"/>
            <a:ext cx="6315956" cy="32770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1301CA-DCB3-F780-D1AC-FC5C2526DC94}"/>
              </a:ext>
            </a:extLst>
          </p:cNvPr>
          <p:cNvSpPr/>
          <p:nvPr/>
        </p:nvSpPr>
        <p:spPr>
          <a:xfrm>
            <a:off x="498220" y="2641930"/>
            <a:ext cx="4267744" cy="341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FDD91-ABD1-215D-1672-56DF2929199C}"/>
              </a:ext>
            </a:extLst>
          </p:cNvPr>
          <p:cNvSpPr/>
          <p:nvPr/>
        </p:nvSpPr>
        <p:spPr>
          <a:xfrm>
            <a:off x="498219" y="3321078"/>
            <a:ext cx="4507889" cy="271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CE2F0C-8EA5-07B1-0D1D-FF6CDBC83FB5}"/>
              </a:ext>
            </a:extLst>
          </p:cNvPr>
          <p:cNvSpPr/>
          <p:nvPr/>
        </p:nvSpPr>
        <p:spPr>
          <a:xfrm>
            <a:off x="498219" y="4526424"/>
            <a:ext cx="3759745" cy="271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6AFCB4-4E87-D9D1-937B-EAD4067F9853}"/>
              </a:ext>
            </a:extLst>
          </p:cNvPr>
          <p:cNvSpPr/>
          <p:nvPr/>
        </p:nvSpPr>
        <p:spPr>
          <a:xfrm>
            <a:off x="456657" y="3916824"/>
            <a:ext cx="3902908" cy="271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1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976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4.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显示本机记录的局域网内其它机器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IP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地址与其物理地址的对照表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latin typeface="微软雅黑" panose="020B0503020204020204" pitchFamily="34" charset="-122"/>
              </a:rPr>
              <a:t>arp -a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C29C43-6D17-96E8-E495-6E32D65D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3" y="1938753"/>
            <a:ext cx="4525006" cy="21148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4250B2-5F19-FE90-CCE1-734D1A515F02}"/>
              </a:ext>
            </a:extLst>
          </p:cNvPr>
          <p:cNvSpPr/>
          <p:nvPr/>
        </p:nvSpPr>
        <p:spPr>
          <a:xfrm>
            <a:off x="815859" y="2580839"/>
            <a:ext cx="3902908" cy="271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4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5.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显示从本机到达一个特定地址的路由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latin typeface="微软雅黑" panose="020B0503020204020204" pitchFamily="34" charset="-122"/>
              </a:rPr>
              <a:t>tracert xxx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B85F8-852D-FE39-63A4-FCF2075E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3" y="1661754"/>
            <a:ext cx="478221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6.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显示某一个域名的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IP</a:t>
            </a:r>
            <a:r>
              <a:rPr lang="zh-CN" altLang="en-US" kern="100" dirty="0">
                <a:latin typeface="微软雅黑" panose="020B0503020204020204" pitchFamily="34" charset="-122"/>
              </a:rPr>
              <a:t>地址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latin typeface="微软雅黑" panose="020B0503020204020204" pitchFamily="34" charset="-122"/>
              </a:rPr>
              <a:t>nslookup xxx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6A64A-D327-736F-53AA-06BA2C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9" y="1659284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2" y="775278"/>
            <a:ext cx="72414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7.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显示已经与本机建立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TCP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连接的端口、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IP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地址、连接状态等信息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</a:rPr>
              <a:t>nbtstat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</a:rPr>
              <a:t> -n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E1052-68B0-528C-8701-36A96EC5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3" y="1698608"/>
            <a:ext cx="442021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8.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显示本机的路由表信息，并手工添加一个路由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</a:rPr>
              <a:t>route print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</a:rPr>
              <a:t>route add 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</a:rPr>
              <a:t>目标</a:t>
            </a:r>
            <a:r>
              <a:rPr lang="en-US" altLang="zh-CN" dirty="0" err="1">
                <a:solidFill>
                  <a:srgbClr val="4D4D4D"/>
                </a:solidFill>
                <a:latin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</a:rPr>
              <a:t> 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</a:rPr>
              <a:t>mask 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</a:rPr>
              <a:t>子网掩码 网关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204E7B-C801-D84F-057E-72928441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75" y="1698608"/>
            <a:ext cx="4932107" cy="49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9.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显示本机的网络映射连接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</a:rPr>
              <a:t>netstat -n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371446-54C2-398E-9163-B1AA2E15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3" y="1602000"/>
            <a:ext cx="587774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C9A0CD-B9E4-4470-9D6E-139E7D52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95"/>
          <a:stretch/>
        </p:blipFill>
        <p:spPr>
          <a:xfrm>
            <a:off x="2119093" y="870012"/>
            <a:ext cx="8515502" cy="50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1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10.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显示局域网内某台机器的共享资源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</a:rPr>
              <a:t>命令：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</a:rPr>
              <a:t>NET SHARE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5ED2AD-53C2-F839-4041-48CCADB7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3" y="1661754"/>
            <a:ext cx="652553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>
            <a:extLst>
              <a:ext uri="{FF2B5EF4-FFF2-40B4-BE49-F238E27FC236}">
                <a16:creationId xmlns:a16="http://schemas.microsoft.com/office/drawing/2014/main" id="{A19EF1D6-885E-A350-A448-BAAE91F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43" y="775278"/>
            <a:ext cx="61404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11.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使用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telnet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连接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WEB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服务器的端口，输入（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&lt;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</a:rPr>
              <a:t>cr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</a:rPr>
              <a:t>&gt;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</a:rPr>
              <a:t>表示回车）获得该网站的主页内容</a:t>
            </a:r>
            <a:endParaRPr lang="en-US" altLang="zh-CN" sz="1800" kern="100" dirty="0">
              <a:effectLst/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en-US" kern="100" dirty="0">
                <a:latin typeface="微软雅黑" panose="020B0503020204020204" pitchFamily="34" charset="-122"/>
              </a:rPr>
              <a:t>命令：</a:t>
            </a:r>
            <a:r>
              <a:rPr lang="en-US" altLang="zh-CN" kern="100" dirty="0">
                <a:latin typeface="微软雅黑" panose="020B0503020204020204" pitchFamily="34" charset="-122"/>
              </a:rPr>
              <a:t>telnet xxx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</a:rPr>
              <a:t>GET / HTTP/1.1</a:t>
            </a:r>
          </a:p>
          <a:p>
            <a:pPr eaLnBrk="1" hangingPunct="1"/>
            <a:r>
              <a:rPr lang="en-US" altLang="zh-CN" dirty="0" err="1">
                <a:latin typeface="微软雅黑" panose="020B0503020204020204" pitchFamily="34" charset="-122"/>
              </a:rPr>
              <a:t>HOST:www.baidu.com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D7703D94-FAC9-A7BD-1888-5BFBCD07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04" y="5411696"/>
            <a:ext cx="11502057" cy="13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</a:rPr>
              <a:t>温馨提示：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</a:rPr>
              <a:t>如果找不到</a:t>
            </a:r>
            <a:r>
              <a:rPr lang="en-US" altLang="zh-CN" sz="1100" dirty="0">
                <a:latin typeface="微软雅黑" panose="020B0503020204020204" pitchFamily="34" charset="-122"/>
              </a:rPr>
              <a:t>telnet</a:t>
            </a:r>
            <a:r>
              <a:rPr lang="zh-CN" altLang="en-US" sz="1100" dirty="0">
                <a:latin typeface="微软雅黑" panose="020B0503020204020204" pitchFamily="34" charset="-122"/>
              </a:rPr>
              <a:t>，可能解决方法：</a:t>
            </a:r>
            <a:r>
              <a:rPr lang="en-US" altLang="zh-CN" sz="1100" dirty="0">
                <a:latin typeface="微软雅黑" panose="020B0503020204020204" pitchFamily="34" charset="-122"/>
                <a:hlinkClick r:id="rId3"/>
              </a:rPr>
              <a:t>https://jingyan.baidu.com/article/cbcede07fc663c42f40b4da7.html</a:t>
            </a:r>
            <a:endParaRPr lang="en-US" altLang="zh-CN" sz="11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</a:rPr>
              <a:t>如果按上述方法作用后，端口仍无法连接，可考虑下载</a:t>
            </a:r>
            <a:r>
              <a:rPr lang="en-US" altLang="zh-CN" sz="1100" dirty="0">
                <a:latin typeface="微软雅黑" panose="020B0503020204020204" pitchFamily="34" charset="-122"/>
              </a:rPr>
              <a:t>telnetdSetup.exe</a:t>
            </a:r>
            <a:r>
              <a:rPr lang="zh-CN" altLang="en-US" sz="1100" dirty="0">
                <a:latin typeface="微软雅黑" panose="020B0503020204020204" pitchFamily="34" charset="-122"/>
              </a:rPr>
              <a:t>并重启：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(78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条消息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) win10 Telnet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服务器 解决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telnet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正在连接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127.0.0.1...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无法打开到主机的连接 在端口 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23: 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连接失败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_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雾里看花花里看雾的博客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-CSDN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博客</a:t>
            </a:r>
            <a:r>
              <a:rPr lang="en-US" altLang="zh-CN" sz="1100" dirty="0">
                <a:latin typeface="微软雅黑" panose="020B0503020204020204" pitchFamily="34" charset="-122"/>
                <a:hlinkClick r:id="rId4"/>
              </a:rPr>
              <a:t>_telnet</a:t>
            </a:r>
            <a:r>
              <a:rPr lang="zh-CN" altLang="en-US" sz="1100" dirty="0">
                <a:latin typeface="微软雅黑" panose="020B0503020204020204" pitchFamily="34" charset="-122"/>
                <a:hlinkClick r:id="rId4"/>
              </a:rPr>
              <a:t>一直正在连接</a:t>
            </a:r>
            <a:endParaRPr lang="en-US" altLang="zh-CN" sz="11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</a:rPr>
              <a:t>如果按上述方法作用后，仍无法正常连接，可考虑：</a:t>
            </a:r>
            <a:r>
              <a:rPr lang="en-US" altLang="zh-CN" sz="1100" dirty="0">
                <a:latin typeface="微软雅黑" panose="020B0503020204020204" pitchFamily="34" charset="-122"/>
                <a:hlinkClick r:id="rId5"/>
              </a:rPr>
              <a:t>(78</a:t>
            </a:r>
            <a:r>
              <a:rPr lang="zh-CN" altLang="en-US" sz="1100" dirty="0">
                <a:latin typeface="微软雅黑" panose="020B0503020204020204" pitchFamily="34" charset="-122"/>
                <a:hlinkClick r:id="rId5"/>
              </a:rPr>
              <a:t>条消息</a:t>
            </a:r>
            <a:r>
              <a:rPr lang="en-US" altLang="zh-CN" sz="1100" dirty="0">
                <a:latin typeface="微软雅黑" panose="020B0503020204020204" pitchFamily="34" charset="-122"/>
                <a:hlinkClick r:id="rId5"/>
              </a:rPr>
              <a:t>) Telnet</a:t>
            </a:r>
            <a:r>
              <a:rPr lang="zh-CN" altLang="en-US" sz="1100" dirty="0">
                <a:latin typeface="微软雅黑" panose="020B0503020204020204" pitchFamily="34" charset="-122"/>
                <a:hlinkClick r:id="rId5"/>
              </a:rPr>
              <a:t>访问百度</a:t>
            </a:r>
            <a:r>
              <a:rPr lang="en-US" altLang="zh-CN" sz="1100" dirty="0">
                <a:latin typeface="微软雅黑" panose="020B0503020204020204" pitchFamily="34" charset="-122"/>
                <a:hlinkClick r:id="rId5"/>
              </a:rPr>
              <a:t>www.baidu.com_alicee_2012</a:t>
            </a:r>
            <a:r>
              <a:rPr lang="zh-CN" altLang="en-US" sz="1100" dirty="0">
                <a:latin typeface="微软雅黑" panose="020B0503020204020204" pitchFamily="34" charset="-122"/>
                <a:hlinkClick r:id="rId5"/>
              </a:rPr>
              <a:t>的博客</a:t>
            </a:r>
            <a:r>
              <a:rPr lang="en-US" altLang="zh-CN" sz="1100" dirty="0">
                <a:latin typeface="微软雅黑" panose="020B0503020204020204" pitchFamily="34" charset="-122"/>
                <a:hlinkClick r:id="rId5"/>
              </a:rPr>
              <a:t>-CSDN</a:t>
            </a:r>
            <a:r>
              <a:rPr lang="zh-CN" altLang="en-US" sz="1100" dirty="0">
                <a:latin typeface="微软雅黑" panose="020B0503020204020204" pitchFamily="34" charset="-122"/>
                <a:hlinkClick r:id="rId5"/>
              </a:rPr>
              <a:t>博客</a:t>
            </a:r>
            <a:r>
              <a:rPr lang="en-US" altLang="zh-CN" sz="1100" dirty="0">
                <a:latin typeface="微软雅黑" panose="020B0503020204020204" pitchFamily="34" charset="-122"/>
                <a:hlinkClick r:id="rId5"/>
              </a:rPr>
              <a:t>_telnet </a:t>
            </a:r>
            <a:r>
              <a:rPr lang="zh-CN" altLang="en-US" sz="1100" dirty="0">
                <a:latin typeface="微软雅黑" panose="020B0503020204020204" pitchFamily="34" charset="-122"/>
                <a:hlinkClick r:id="rId5"/>
              </a:rPr>
              <a:t>百度</a:t>
            </a:r>
            <a:endParaRPr lang="en-US" altLang="zh-CN" sz="1100" dirty="0">
              <a:latin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8456BB-DEE1-6D07-6B77-4EE33A97D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43" y="2252606"/>
            <a:ext cx="4100718" cy="27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EAA073-7B78-8FCA-0F7F-7422BAF12F0D}"/>
              </a:ext>
            </a:extLst>
          </p:cNvPr>
          <p:cNvSpPr txBox="1"/>
          <p:nvPr/>
        </p:nvSpPr>
        <p:spPr>
          <a:xfrm>
            <a:off x="0" y="68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646C6A-E225-83A1-11DB-642AF11134A6}"/>
              </a:ext>
            </a:extLst>
          </p:cNvPr>
          <p:cNvSpPr txBox="1"/>
          <p:nvPr/>
        </p:nvSpPr>
        <p:spPr>
          <a:xfrm>
            <a:off x="921894" y="1628788"/>
            <a:ext cx="10702977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Lab1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个人</a:t>
            </a:r>
            <a:r>
              <a:rPr lang="zh-CN" altLang="en-US" sz="2800" b="1" dirty="0"/>
              <a:t>实验，不可组队</a:t>
            </a:r>
            <a:endParaRPr lang="en-US" altLang="zh-CN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Lab1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DDL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周后，即</a:t>
            </a:r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r>
              <a:rPr lang="zh-CN" altLang="en-US" sz="2800" b="1" dirty="0">
                <a:solidFill>
                  <a:srgbClr val="FF0000"/>
                </a:solidFill>
              </a:rPr>
              <a:t>月</a:t>
            </a:r>
            <a:r>
              <a:rPr lang="en-US" altLang="zh-CN" sz="2800" b="1" dirty="0">
                <a:solidFill>
                  <a:srgbClr val="FF0000"/>
                </a:solidFill>
              </a:rPr>
              <a:t>25</a:t>
            </a:r>
            <a:r>
              <a:rPr lang="zh-CN" altLang="en-US" sz="2800" b="1" dirty="0">
                <a:solidFill>
                  <a:srgbClr val="FF0000"/>
                </a:solidFill>
              </a:rPr>
              <a:t>日晚上</a:t>
            </a:r>
            <a:r>
              <a:rPr lang="en-US" altLang="zh-CN" sz="2800" b="1" dirty="0">
                <a:solidFill>
                  <a:srgbClr val="FF0000"/>
                </a:solidFill>
              </a:rPr>
              <a:t>23:59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/>
              <a:t>Lab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Hw</a:t>
            </a:r>
            <a:r>
              <a:rPr lang="zh-CN" altLang="en-US" sz="2800" b="1" dirty="0"/>
              <a:t>的发布和上交，都在</a:t>
            </a:r>
            <a:r>
              <a:rPr lang="zh-CN" altLang="en-US" sz="2800" b="1" dirty="0">
                <a:solidFill>
                  <a:srgbClr val="FF0000"/>
                </a:solidFill>
              </a:rPr>
              <a:t>学在浙大</a:t>
            </a:r>
            <a:r>
              <a:rPr lang="zh-CN" altLang="en-US" sz="2800" b="1" dirty="0"/>
              <a:t>上</a:t>
            </a:r>
            <a:endParaRPr lang="en-US" altLang="zh-CN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Lab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Hw</a:t>
            </a:r>
            <a:r>
              <a:rPr lang="zh-CN" altLang="en-US" sz="2800" b="1" dirty="0"/>
              <a:t>每迟交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天，</a:t>
            </a:r>
            <a:r>
              <a:rPr lang="zh-CN" altLang="en-US" sz="2800" b="1" dirty="0">
                <a:solidFill>
                  <a:srgbClr val="FF0000"/>
                </a:solidFill>
              </a:rPr>
              <a:t>扣</a:t>
            </a:r>
            <a:r>
              <a:rPr lang="en-US" altLang="zh-CN" sz="2800" b="1" dirty="0">
                <a:solidFill>
                  <a:srgbClr val="FF000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144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39B75A-7934-4BEF-AD8E-193B5FBE7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/>
          <a:stretch/>
        </p:blipFill>
        <p:spPr>
          <a:xfrm>
            <a:off x="1191602" y="974360"/>
            <a:ext cx="9607007" cy="44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FD76-0E2C-4E18-869F-A2DFB18F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Wireshark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61573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7C48EC-D71B-4D54-84FF-459EFF8D1760}"/>
              </a:ext>
            </a:extLst>
          </p:cNvPr>
          <p:cNvSpPr txBox="1"/>
          <p:nvPr/>
        </p:nvSpPr>
        <p:spPr>
          <a:xfrm>
            <a:off x="0" y="4882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一、软件安装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11842A-9329-A0A0-F800-9B26B365AB5B}"/>
              </a:ext>
            </a:extLst>
          </p:cNvPr>
          <p:cNvSpPr txBox="1"/>
          <p:nvPr/>
        </p:nvSpPr>
        <p:spPr>
          <a:xfrm>
            <a:off x="1052944" y="1584097"/>
            <a:ext cx="8319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软件下载地址：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https://www.wireshark.org/#download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233E8B-CA38-88E4-6D8C-7C6E83F7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45" y="2129349"/>
            <a:ext cx="6308919" cy="39897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175BC7-64E4-27C3-9AFB-828C6DA77F4F}"/>
              </a:ext>
            </a:extLst>
          </p:cNvPr>
          <p:cNvSpPr txBox="1"/>
          <p:nvPr/>
        </p:nvSpPr>
        <p:spPr>
          <a:xfrm>
            <a:off x="8202709" y="3019665"/>
            <a:ext cx="3498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安装时注意勾选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Npcap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334088-E9E5-DDD8-1155-51E53CEAA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709" y="3469003"/>
            <a:ext cx="3398585" cy="26500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33AB3B-466F-BF47-1711-76BFDD716961}"/>
              </a:ext>
            </a:extLst>
          </p:cNvPr>
          <p:cNvSpPr/>
          <p:nvPr/>
        </p:nvSpPr>
        <p:spPr>
          <a:xfrm>
            <a:off x="8349520" y="4500000"/>
            <a:ext cx="3110459" cy="371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04C729-FD58-475A-A7B7-74BD5C3C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8" y="1905934"/>
            <a:ext cx="3514286" cy="23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7C48EC-D71B-4D54-84FF-459EFF8D1760}"/>
              </a:ext>
            </a:extLst>
          </p:cNvPr>
          <p:cNvSpPr txBox="1"/>
          <p:nvPr/>
        </p:nvSpPr>
        <p:spPr>
          <a:xfrm>
            <a:off x="0" y="4882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二、选择连接的网络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DBAD16-0144-4AB4-9C90-557CCB3C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862" y="1939771"/>
            <a:ext cx="6001969" cy="28940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DC9D78-42BE-4535-9EFF-ADB21922C2B5}"/>
              </a:ext>
            </a:extLst>
          </p:cNvPr>
          <p:cNvSpPr txBox="1"/>
          <p:nvPr/>
        </p:nvSpPr>
        <p:spPr>
          <a:xfrm>
            <a:off x="4634144" y="29118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5AD934-D878-4B88-B5F9-041F83279FD4}"/>
              </a:ext>
            </a:extLst>
          </p:cNvPr>
          <p:cNvSpPr txBox="1"/>
          <p:nvPr/>
        </p:nvSpPr>
        <p:spPr>
          <a:xfrm>
            <a:off x="5956798" y="14076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工具栏  捕获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31387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434A542-0C3F-4C84-A7BE-DD29E232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49" y="2007144"/>
            <a:ext cx="7885714" cy="4123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0455A6-FC3E-4D19-A02F-51BA8BC17ECF}"/>
              </a:ext>
            </a:extLst>
          </p:cNvPr>
          <p:cNvSpPr/>
          <p:nvPr/>
        </p:nvSpPr>
        <p:spPr>
          <a:xfrm>
            <a:off x="2313242" y="1924595"/>
            <a:ext cx="196741" cy="310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637C38-AF71-46B3-9873-65E881C95FBF}"/>
              </a:ext>
            </a:extLst>
          </p:cNvPr>
          <p:cNvSpPr txBox="1"/>
          <p:nvPr/>
        </p:nvSpPr>
        <p:spPr>
          <a:xfrm>
            <a:off x="1002468" y="24199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开始捕获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C1998F-CB5D-4D81-B497-33CFA959B0EB}"/>
              </a:ext>
            </a:extLst>
          </p:cNvPr>
          <p:cNvSpPr txBox="1"/>
          <p:nvPr/>
        </p:nvSpPr>
        <p:spPr>
          <a:xfrm>
            <a:off x="2045383" y="12765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停止捕获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D5D231-738D-4F02-85BD-06363A1A7F2B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1607762" y="2079955"/>
            <a:ext cx="705480" cy="339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9D20EDC-5006-48F8-AFCB-73D05FA1078A}"/>
              </a:ext>
            </a:extLst>
          </p:cNvPr>
          <p:cNvSpPr/>
          <p:nvPr/>
        </p:nvSpPr>
        <p:spPr>
          <a:xfrm>
            <a:off x="2509983" y="1924594"/>
            <a:ext cx="196741" cy="310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90B1C1-4451-40DE-82E6-34E7D9113C9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608354" y="1676699"/>
            <a:ext cx="42323" cy="2478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019D79F-C0AD-40B4-B64A-A6490AC10BC6}"/>
              </a:ext>
            </a:extLst>
          </p:cNvPr>
          <p:cNvSpPr/>
          <p:nvPr/>
        </p:nvSpPr>
        <p:spPr>
          <a:xfrm>
            <a:off x="3938927" y="2399146"/>
            <a:ext cx="1339273" cy="25030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2C08D-26BF-44FF-B2D5-673109BC5142}"/>
              </a:ext>
            </a:extLst>
          </p:cNvPr>
          <p:cNvSpPr txBox="1"/>
          <p:nvPr/>
        </p:nvSpPr>
        <p:spPr>
          <a:xfrm>
            <a:off x="4051149" y="12765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源地址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B2548D-04E2-4E91-9CEF-A265E2457C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51259" y="1676699"/>
            <a:ext cx="76944" cy="722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6A84374-895C-4065-BBFC-7BA5B63390D8}"/>
              </a:ext>
            </a:extLst>
          </p:cNvPr>
          <p:cNvSpPr/>
          <p:nvPr/>
        </p:nvSpPr>
        <p:spPr>
          <a:xfrm>
            <a:off x="5661808" y="2419926"/>
            <a:ext cx="1257312" cy="25030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EE21A0-4762-4483-BA24-4CDBDF9B9379}"/>
              </a:ext>
            </a:extLst>
          </p:cNvPr>
          <p:cNvSpPr txBox="1"/>
          <p:nvPr/>
        </p:nvSpPr>
        <p:spPr>
          <a:xfrm>
            <a:off x="5774029" y="12973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目的地址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29A7A6-CD4F-428C-886E-67518381422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74139" y="1697479"/>
            <a:ext cx="205184" cy="722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E5D7DB4-F85E-436D-AF41-D5D11F7FC30F}"/>
              </a:ext>
            </a:extLst>
          </p:cNvPr>
          <p:cNvSpPr/>
          <p:nvPr/>
        </p:nvSpPr>
        <p:spPr>
          <a:xfrm>
            <a:off x="7121106" y="2419904"/>
            <a:ext cx="795045" cy="25030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100350-D678-427C-9CD2-48B64398792A}"/>
              </a:ext>
            </a:extLst>
          </p:cNvPr>
          <p:cNvSpPr txBox="1"/>
          <p:nvPr/>
        </p:nvSpPr>
        <p:spPr>
          <a:xfrm>
            <a:off x="7161789" y="1297347"/>
            <a:ext cx="79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B9CBBF2-B4D0-4E5F-B3E1-9061671CEE9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559312" y="1697457"/>
            <a:ext cx="2587" cy="722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A88C251-C97E-4F79-B469-4DB2DACA697A}"/>
              </a:ext>
            </a:extLst>
          </p:cNvPr>
          <p:cNvSpPr/>
          <p:nvPr/>
        </p:nvSpPr>
        <p:spPr>
          <a:xfrm>
            <a:off x="2319918" y="5246142"/>
            <a:ext cx="7879845" cy="9673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11A592-935E-48D4-84D9-4B21CF8E916A}"/>
              </a:ext>
            </a:extLst>
          </p:cNvPr>
          <p:cNvSpPr txBox="1"/>
          <p:nvPr/>
        </p:nvSpPr>
        <p:spPr>
          <a:xfrm>
            <a:off x="7916151" y="5755885"/>
            <a:ext cx="223651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所抓包的具体信息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425EB-7D5F-7B71-E235-78FD48772844}"/>
              </a:ext>
            </a:extLst>
          </p:cNvPr>
          <p:cNvSpPr txBox="1"/>
          <p:nvPr/>
        </p:nvSpPr>
        <p:spPr>
          <a:xfrm>
            <a:off x="0" y="4882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三、抓包</a:t>
            </a:r>
          </a:p>
        </p:txBody>
      </p:sp>
    </p:spTree>
    <p:extLst>
      <p:ext uri="{BB962C8B-B14F-4D97-AF65-F5344CB8AC3E}">
        <p14:creationId xmlns:p14="http://schemas.microsoft.com/office/powerpoint/2010/main" val="26671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1" y="0"/>
            <a:ext cx="9777307" cy="3071126"/>
          </a:xfrm>
          <a:prstGeom prst="rect">
            <a:avLst/>
          </a:prstGeom>
        </p:spPr>
      </p:pic>
      <p:sp>
        <p:nvSpPr>
          <p:cNvPr id="27" name="文本框 5"/>
          <p:cNvSpPr txBox="1">
            <a:spLocks noChangeArrowheads="1"/>
          </p:cNvSpPr>
          <p:nvPr/>
        </p:nvSpPr>
        <p:spPr bwMode="auto">
          <a:xfrm>
            <a:off x="7359650" y="2366098"/>
            <a:ext cx="172354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dirty="0"/>
              <a:t>二进制显示区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7" y="3071126"/>
            <a:ext cx="7849280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4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6DB094-807D-7C50-962B-D5ABFBA0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"/>
          <a:stretch/>
        </p:blipFill>
        <p:spPr>
          <a:xfrm>
            <a:off x="1756062" y="1829118"/>
            <a:ext cx="8679874" cy="41711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6252C2-C8EB-6DCC-9913-94638396376B}"/>
              </a:ext>
            </a:extLst>
          </p:cNvPr>
          <p:cNvSpPr txBox="1"/>
          <p:nvPr/>
        </p:nvSpPr>
        <p:spPr>
          <a:xfrm>
            <a:off x="1036467" y="1187613"/>
            <a:ext cx="339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  捕获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D5668D-4F48-C540-F009-CBF8A3D24E43}"/>
              </a:ext>
            </a:extLst>
          </p:cNvPr>
          <p:cNvSpPr/>
          <p:nvPr/>
        </p:nvSpPr>
        <p:spPr>
          <a:xfrm>
            <a:off x="1918853" y="5195456"/>
            <a:ext cx="7245509" cy="351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F4C40-3F6D-4048-D669-4DD77AAB13C1}"/>
              </a:ext>
            </a:extLst>
          </p:cNvPr>
          <p:cNvSpPr txBox="1"/>
          <p:nvPr/>
        </p:nvSpPr>
        <p:spPr>
          <a:xfrm>
            <a:off x="0" y="4852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四、捕获过滤器</a:t>
            </a:r>
          </a:p>
        </p:txBody>
      </p:sp>
    </p:spTree>
    <p:extLst>
      <p:ext uri="{BB962C8B-B14F-4D97-AF65-F5344CB8AC3E}">
        <p14:creationId xmlns:p14="http://schemas.microsoft.com/office/powerpoint/2010/main" val="127333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1053</Words>
  <Application>Microsoft Office PowerPoint</Application>
  <PresentationFormat>宽屏</PresentationFormat>
  <Paragraphs>105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Helvetica Neue</vt:lpstr>
      <vt:lpstr>PingFang SC</vt:lpstr>
      <vt:lpstr>等线</vt:lpstr>
      <vt:lpstr>等线 Light</vt:lpstr>
      <vt:lpstr>黑体</vt:lpstr>
      <vt:lpstr>Microsoft Yahei</vt:lpstr>
      <vt:lpstr>Microsoft Yahei</vt:lpstr>
      <vt:lpstr>Arial</vt:lpstr>
      <vt:lpstr>Times New Roman</vt:lpstr>
      <vt:lpstr>Office 主题​​</vt:lpstr>
      <vt:lpstr>实验一 </vt:lpstr>
      <vt:lpstr>PowerPoint 演示文稿</vt:lpstr>
      <vt:lpstr>PowerPoint 演示文稿</vt:lpstr>
      <vt:lpstr>Wireshark使用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张灵峰</dc:creator>
  <cp:lastModifiedBy>佳彤 陈</cp:lastModifiedBy>
  <cp:revision>156</cp:revision>
  <dcterms:created xsi:type="dcterms:W3CDTF">2020-09-19T06:32:52Z</dcterms:created>
  <dcterms:modified xsi:type="dcterms:W3CDTF">2024-09-11T05:19:26Z</dcterms:modified>
</cp:coreProperties>
</file>