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27"/>
  </p:notesMasterIdLst>
  <p:sldIdLst>
    <p:sldId id="256" r:id="rId2"/>
    <p:sldId id="269" r:id="rId3"/>
    <p:sldId id="270" r:id="rId4"/>
    <p:sldId id="271" r:id="rId5"/>
    <p:sldId id="258" r:id="rId6"/>
    <p:sldId id="257" r:id="rId7"/>
    <p:sldId id="260" r:id="rId8"/>
    <p:sldId id="259" r:id="rId9"/>
    <p:sldId id="262" r:id="rId10"/>
    <p:sldId id="261" r:id="rId11"/>
    <p:sldId id="264" r:id="rId12"/>
    <p:sldId id="266" r:id="rId13"/>
    <p:sldId id="265" r:id="rId14"/>
    <p:sldId id="268" r:id="rId15"/>
    <p:sldId id="267" r:id="rId16"/>
    <p:sldId id="272" r:id="rId17"/>
    <p:sldId id="277" r:id="rId18"/>
    <p:sldId id="275" r:id="rId19"/>
    <p:sldId id="280" r:id="rId20"/>
    <p:sldId id="276" r:id="rId21"/>
    <p:sldId id="281" r:id="rId22"/>
    <p:sldId id="279" r:id="rId23"/>
    <p:sldId id="274" r:id="rId24"/>
    <p:sldId id="273"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84816"/>
  </p:normalViewPr>
  <p:slideViewPr>
    <p:cSldViewPr snapToGrid="0" snapToObjects="1">
      <p:cViewPr varScale="1">
        <p:scale>
          <a:sx n="135" d="100"/>
          <a:sy n="135" d="100"/>
        </p:scale>
        <p:origin x="15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378F2-17C6-C64F-B68E-D603D61F9FDC}"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88C65-36E3-AF4E-91B7-96CF921D117F}" type="slidenum">
              <a:rPr lang="en-US" smtClean="0"/>
              <a:t>‹#›</a:t>
            </a:fld>
            <a:endParaRPr lang="en-US"/>
          </a:p>
        </p:txBody>
      </p:sp>
    </p:spTree>
    <p:extLst>
      <p:ext uri="{BB962C8B-B14F-4D97-AF65-F5344CB8AC3E}">
        <p14:creationId xmlns:p14="http://schemas.microsoft.com/office/powerpoint/2010/main" val="285695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a:t>
            </a:r>
            <a:r>
              <a:rPr lang="en-US" sz="1200" b="0" i="0" kern="1200" dirty="0">
                <a:solidFill>
                  <a:schemeClr val="tx1"/>
                </a:solidFill>
                <a:effectLst/>
                <a:latin typeface="+mn-lt"/>
                <a:ea typeface="+mn-ea"/>
                <a:cs typeface="+mn-cs"/>
              </a:rPr>
              <a:t>allowed multiple virtual machines to share a single physical system,</a:t>
            </a:r>
          </a:p>
          <a:p>
            <a:r>
              <a:rPr lang="en-US" sz="1200" b="0" i="0" kern="1200" dirty="0">
                <a:solidFill>
                  <a:schemeClr val="tx1"/>
                </a:solidFill>
                <a:effectLst/>
                <a:latin typeface="+mn-lt"/>
                <a:ea typeface="+mn-ea"/>
                <a:cs typeface="+mn-cs"/>
              </a:rPr>
              <a:t>more effectively to changes in business requirements, because VMs could be cloned, copied, migrated, and spun up or down to meet demand or conserve resources.</a:t>
            </a:r>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2</a:t>
            </a:fld>
            <a:endParaRPr lang="en-US"/>
          </a:p>
        </p:txBody>
      </p:sp>
    </p:spTree>
    <p:extLst>
      <p:ext uri="{BB962C8B-B14F-4D97-AF65-F5344CB8AC3E}">
        <p14:creationId xmlns:p14="http://schemas.microsoft.com/office/powerpoint/2010/main" val="207890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4</a:t>
            </a:fld>
            <a:endParaRPr lang="en-US"/>
          </a:p>
        </p:txBody>
      </p:sp>
    </p:spTree>
    <p:extLst>
      <p:ext uri="{BB962C8B-B14F-4D97-AF65-F5344CB8AC3E}">
        <p14:creationId xmlns:p14="http://schemas.microsoft.com/office/powerpoint/2010/main" val="92567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镜像</a:t>
            </a:r>
            <a:r>
              <a:rPr lang="zh-CN" altLang="en-US" dirty="0"/>
              <a:t>和容器</a:t>
            </a:r>
          </a:p>
          <a:p>
            <a:r>
              <a:rPr lang="zh-CN" altLang="en-US" dirty="0"/>
              <a:t>从根本上讲，一个容器不过是一个正在运行的进程，并对其应用了一些附加的封装功能，以使其与主机和其他容器隔离。 容器隔离的最重要方面之一是每个容器都与自己的专用文件系统进行交互。 该文件系统由</a:t>
            </a:r>
            <a:r>
              <a:rPr lang="en-US" altLang="zh-CN" dirty="0"/>
              <a:t>Docker</a:t>
            </a:r>
            <a:r>
              <a:rPr lang="zh-CN" altLang="en-US" dirty="0"/>
              <a:t>映像提供。 映像包括运行应用程序所需的所有内容</a:t>
            </a:r>
            <a:r>
              <a:rPr lang="en-US" altLang="zh-CN" dirty="0"/>
              <a:t>-</a:t>
            </a:r>
            <a:r>
              <a:rPr lang="zh-CN" altLang="en-US" dirty="0"/>
              <a:t>代码或二进制文件，运行时，依赖关系以及所需的任何其他文件系统对象。</a:t>
            </a:r>
          </a:p>
          <a:p>
            <a:endParaRPr lang="zh-CN" altLang="en-US" dirty="0"/>
          </a:p>
          <a:p>
            <a:r>
              <a:rPr lang="zh-CN" altLang="en-US" dirty="0"/>
              <a:t>容器和虚拟机</a:t>
            </a:r>
          </a:p>
          <a:p>
            <a:r>
              <a:rPr lang="zh-CN" altLang="en-US" dirty="0"/>
              <a:t>容器在</a:t>
            </a:r>
            <a:r>
              <a:rPr lang="en-US" altLang="zh-CN" dirty="0"/>
              <a:t>Linux</a:t>
            </a:r>
            <a:r>
              <a:rPr lang="zh-CN" altLang="en-US" dirty="0"/>
              <a:t>上本地运行，并与其他容器共享主机的内核。 它运行一个离散进程，不占用任何其他可执行文件更多的内存，从而使其轻巧。</a:t>
            </a:r>
          </a:p>
          <a:p>
            <a:endParaRPr lang="zh-CN" altLang="en-US" dirty="0"/>
          </a:p>
          <a:p>
            <a:r>
              <a:rPr lang="zh-CN" altLang="en-US" dirty="0"/>
              <a:t>相比之下，虚拟机（</a:t>
            </a:r>
            <a:r>
              <a:rPr lang="en-US" altLang="zh-CN" dirty="0"/>
              <a:t>VM</a:t>
            </a:r>
            <a:r>
              <a:rPr lang="zh-CN" altLang="en-US" dirty="0"/>
              <a:t>）运行具有“虚拟机管理程序”对主机资源的虚拟访问权的成熟“来宾”操作系统。 通常，</a:t>
            </a:r>
            <a:r>
              <a:rPr lang="en-US" altLang="zh-CN" dirty="0"/>
              <a:t>VM</a:t>
            </a:r>
            <a:r>
              <a:rPr lang="zh-CN" altLang="en-US" dirty="0"/>
              <a:t>会产生大量开销，超出了应用程序逻辑所消耗的开销。</a:t>
            </a:r>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5</a:t>
            </a:fld>
            <a:endParaRPr lang="en-US"/>
          </a:p>
        </p:txBody>
      </p:sp>
    </p:spTree>
    <p:extLst>
      <p:ext uri="{BB962C8B-B14F-4D97-AF65-F5344CB8AC3E}">
        <p14:creationId xmlns:p14="http://schemas.microsoft.com/office/powerpoint/2010/main" val="165956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6</a:t>
            </a:fld>
            <a:endParaRPr lang="en-US"/>
          </a:p>
        </p:txBody>
      </p:sp>
    </p:spTree>
    <p:extLst>
      <p:ext uri="{BB962C8B-B14F-4D97-AF65-F5344CB8AC3E}">
        <p14:creationId xmlns:p14="http://schemas.microsoft.com/office/powerpoint/2010/main" val="10223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can only be one </a:t>
            </a:r>
            <a:r>
              <a:rPr lang="en-US" dirty="0"/>
              <a:t>CMD</a:t>
            </a:r>
            <a:r>
              <a:rPr lang="en-US" sz="1200" b="0" i="0" kern="1200" dirty="0">
                <a:solidFill>
                  <a:schemeClr val="tx1"/>
                </a:solidFill>
                <a:effectLst/>
                <a:latin typeface="+mn-lt"/>
                <a:ea typeface="+mn-ea"/>
                <a:cs typeface="+mn-cs"/>
              </a:rPr>
              <a:t> instruction in a </a:t>
            </a:r>
            <a:r>
              <a:rPr lang="en-US" dirty="0" err="1"/>
              <a:t>Dockerfile</a:t>
            </a:r>
            <a:r>
              <a:rPr lang="en-US" sz="1200" b="0" i="0" kern="1200" dirty="0">
                <a:solidFill>
                  <a:schemeClr val="tx1"/>
                </a:solidFill>
                <a:effectLst/>
                <a:latin typeface="+mn-lt"/>
                <a:ea typeface="+mn-ea"/>
                <a:cs typeface="+mn-cs"/>
              </a:rPr>
              <a:t>. If you list more than one </a:t>
            </a:r>
            <a:r>
              <a:rPr lang="en-US" dirty="0"/>
              <a:t>CMD</a:t>
            </a:r>
            <a:r>
              <a:rPr lang="en-US" sz="1200" b="0" i="0" kern="1200" dirty="0">
                <a:solidFill>
                  <a:schemeClr val="tx1"/>
                </a:solidFill>
                <a:effectLst/>
                <a:latin typeface="+mn-lt"/>
                <a:ea typeface="+mn-ea"/>
                <a:cs typeface="+mn-cs"/>
              </a:rPr>
              <a:t> then only the last </a:t>
            </a:r>
            <a:r>
              <a:rPr lang="en-US" dirty="0"/>
              <a:t>CMD</a:t>
            </a:r>
            <a:r>
              <a:rPr lang="en-US" sz="1200" b="0" i="0" kern="1200" dirty="0">
                <a:solidFill>
                  <a:schemeClr val="tx1"/>
                </a:solidFill>
                <a:effectLst/>
                <a:latin typeface="+mn-lt"/>
                <a:ea typeface="+mn-ea"/>
                <a:cs typeface="+mn-cs"/>
              </a:rPr>
              <a:t> will take effect.</a:t>
            </a:r>
          </a:p>
          <a:p>
            <a:r>
              <a:rPr lang="en-US" sz="1200" b="1" i="0" kern="1200" dirty="0">
                <a:solidFill>
                  <a:schemeClr val="tx1"/>
                </a:solidFill>
                <a:effectLst/>
                <a:latin typeface="+mn-lt"/>
                <a:ea typeface="+mn-ea"/>
                <a:cs typeface="+mn-cs"/>
              </a:rPr>
              <a:t>The main purpose of a CMD is to provide defaults for an executing container.</a:t>
            </a:r>
            <a:r>
              <a:rPr lang="en-US" sz="1200" b="0" i="0" kern="1200" dirty="0">
                <a:solidFill>
                  <a:schemeClr val="tx1"/>
                </a:solidFill>
                <a:effectLst/>
                <a:latin typeface="+mn-lt"/>
                <a:ea typeface="+mn-ea"/>
                <a:cs typeface="+mn-cs"/>
              </a:rPr>
              <a:t> These defaults can include an executable, or they can omit the executable, in which case you must specify an </a:t>
            </a:r>
            <a:r>
              <a:rPr lang="en-US" dirty="0"/>
              <a:t>ENTRYPOINT</a:t>
            </a:r>
            <a:r>
              <a:rPr lang="en-US" sz="1200" b="0" i="0" kern="1200" dirty="0">
                <a:solidFill>
                  <a:schemeClr val="tx1"/>
                </a:solidFill>
                <a:effectLst/>
                <a:latin typeface="+mn-lt"/>
                <a:ea typeface="+mn-ea"/>
                <a:cs typeface="+mn-cs"/>
              </a:rPr>
              <a:t> instruction as well.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t>WORKDIR</a:t>
            </a:r>
            <a:r>
              <a:rPr lang="en-US" sz="1200" b="0" i="0" kern="1200" dirty="0">
                <a:solidFill>
                  <a:schemeClr val="tx1"/>
                </a:solidFill>
                <a:effectLst/>
                <a:latin typeface="+mn-lt"/>
                <a:ea typeface="+mn-ea"/>
                <a:cs typeface="+mn-cs"/>
              </a:rPr>
              <a:t> instruction sets the working directory for any </a:t>
            </a:r>
            <a:r>
              <a:rPr lang="en-US" dirty="0"/>
              <a:t>RUN</a:t>
            </a:r>
            <a:r>
              <a:rPr lang="en-US" sz="1200" b="0" i="0" kern="1200" dirty="0">
                <a:solidFill>
                  <a:schemeClr val="tx1"/>
                </a:solidFill>
                <a:effectLst/>
                <a:latin typeface="+mn-lt"/>
                <a:ea typeface="+mn-ea"/>
                <a:cs typeface="+mn-cs"/>
              </a:rPr>
              <a:t>, </a:t>
            </a:r>
            <a:r>
              <a:rPr lang="en-US" dirty="0"/>
              <a:t>CMD</a:t>
            </a:r>
            <a:r>
              <a:rPr lang="en-US" sz="1200" b="0" i="0" kern="1200" dirty="0">
                <a:solidFill>
                  <a:schemeClr val="tx1"/>
                </a:solidFill>
                <a:effectLst/>
                <a:latin typeface="+mn-lt"/>
                <a:ea typeface="+mn-ea"/>
                <a:cs typeface="+mn-cs"/>
              </a:rPr>
              <a:t>, </a:t>
            </a:r>
            <a:r>
              <a:rPr lang="en-US" dirty="0"/>
              <a:t>ENTRYPOINT</a:t>
            </a:r>
            <a:r>
              <a:rPr lang="en-US" sz="1200" b="0" i="0" kern="1200" dirty="0">
                <a:solidFill>
                  <a:schemeClr val="tx1"/>
                </a:solidFill>
                <a:effectLst/>
                <a:latin typeface="+mn-lt"/>
                <a:ea typeface="+mn-ea"/>
                <a:cs typeface="+mn-cs"/>
              </a:rPr>
              <a:t>, </a:t>
            </a:r>
            <a:r>
              <a:rPr lang="en-US" dirty="0"/>
              <a:t>COPY</a:t>
            </a:r>
            <a:r>
              <a:rPr lang="en-US" sz="1200" b="0" i="0" kern="1200" dirty="0">
                <a:solidFill>
                  <a:schemeClr val="tx1"/>
                </a:solidFill>
                <a:effectLst/>
                <a:latin typeface="+mn-lt"/>
                <a:ea typeface="+mn-ea"/>
                <a:cs typeface="+mn-cs"/>
              </a:rPr>
              <a:t> and </a:t>
            </a:r>
            <a:r>
              <a:rPr lang="en-US" dirty="0"/>
              <a:t>ADD</a:t>
            </a:r>
            <a:r>
              <a:rPr lang="en-US" sz="1200" b="0" i="0" kern="1200" dirty="0">
                <a:solidFill>
                  <a:schemeClr val="tx1"/>
                </a:solidFill>
                <a:effectLst/>
                <a:latin typeface="+mn-lt"/>
                <a:ea typeface="+mn-ea"/>
                <a:cs typeface="+mn-cs"/>
              </a:rPr>
              <a:t> instructions that follow it in the </a:t>
            </a:r>
            <a:r>
              <a:rPr lang="en-US" dirty="0" err="1"/>
              <a:t>Dockerfile</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7</a:t>
            </a:fld>
            <a:endParaRPr lang="en-US"/>
          </a:p>
        </p:txBody>
      </p:sp>
    </p:spTree>
    <p:extLst>
      <p:ext uri="{BB962C8B-B14F-4D97-AF65-F5344CB8AC3E}">
        <p14:creationId xmlns:p14="http://schemas.microsoft.com/office/powerpoint/2010/main" val="312150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10</a:t>
            </a:fld>
            <a:endParaRPr lang="en-US"/>
          </a:p>
        </p:txBody>
      </p:sp>
    </p:spTree>
    <p:extLst>
      <p:ext uri="{BB962C8B-B14F-4D97-AF65-F5344CB8AC3E}">
        <p14:creationId xmlns:p14="http://schemas.microsoft.com/office/powerpoint/2010/main" val="214366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tail -f /dev/null</a:t>
            </a:r>
          </a:p>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11</a:t>
            </a:fld>
            <a:endParaRPr lang="en-US"/>
          </a:p>
        </p:txBody>
      </p:sp>
    </p:spTree>
    <p:extLst>
      <p:ext uri="{BB962C8B-B14F-4D97-AF65-F5344CB8AC3E}">
        <p14:creationId xmlns:p14="http://schemas.microsoft.com/office/powerpoint/2010/main" val="4207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--network="bridge" : Connect a container to a network</a:t>
            </a:r>
          </a:p>
          <a:p>
            <a:r>
              <a:rPr lang="en-US" dirty="0"/>
              <a:t>                      'bridge': create a network stack on the default Docker bridge</a:t>
            </a:r>
            <a:r>
              <a:rPr lang="en-US" altLang="zh-CN" dirty="0"/>
              <a:t>(default)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Compared to the default bridge mode, the host mode gives significantly better networking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since it uses the host’s native networking stack whereas the bridge has to go through one level of virtualization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through the docker daemon. It is recommended to run containers in this mode when their networking performance is critical,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a production Load Balancer or a High Performance Web Server.</a:t>
            </a:r>
          </a:p>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12</a:t>
            </a:fld>
            <a:endParaRPr lang="en-US"/>
          </a:p>
        </p:txBody>
      </p:sp>
    </p:spTree>
    <p:extLst>
      <p:ext uri="{BB962C8B-B14F-4D97-AF65-F5344CB8AC3E}">
        <p14:creationId xmlns:p14="http://schemas.microsoft.com/office/powerpoint/2010/main" val="326559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23</a:t>
            </a:fld>
            <a:endParaRPr lang="en-US"/>
          </a:p>
        </p:txBody>
      </p:sp>
    </p:spTree>
    <p:extLst>
      <p:ext uri="{BB962C8B-B14F-4D97-AF65-F5344CB8AC3E}">
        <p14:creationId xmlns:p14="http://schemas.microsoft.com/office/powerpoint/2010/main" val="78736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24071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D8BAF-3FF6-814B-AAE1-84E948FEC9F3}"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414052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435500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74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362155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22551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01101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09127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284487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39551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8917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D8BAF-3FF6-814B-AAE1-84E948FEC9F3}"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35193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D8BAF-3FF6-814B-AAE1-84E948FEC9F3}" type="datetimeFigureOut">
              <a:rPr lang="en-US" smtClean="0"/>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4375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222315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1958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5D8BAF-3FF6-814B-AAE1-84E948FEC9F3}" type="datetimeFigureOut">
              <a:rPr lang="en-US" smtClean="0"/>
              <a:t>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362468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D8BAF-3FF6-814B-AAE1-84E948FEC9F3}"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91116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5D8BAF-3FF6-814B-AAE1-84E948FEC9F3}" type="datetimeFigureOut">
              <a:rPr lang="en-US" smtClean="0"/>
              <a:t>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847976-2F61-3C43-9ECF-DBE016A326EF}" type="slidenum">
              <a:rPr lang="en-US" smtClean="0"/>
              <a:t>‹#›</a:t>
            </a:fld>
            <a:endParaRPr lang="en-US"/>
          </a:p>
        </p:txBody>
      </p:sp>
    </p:spTree>
    <p:extLst>
      <p:ext uri="{BB962C8B-B14F-4D97-AF65-F5344CB8AC3E}">
        <p14:creationId xmlns:p14="http://schemas.microsoft.com/office/powerpoint/2010/main" val="1293771235"/>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ithub/gitignore/blob/mas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ithub.com/github/gitignore/blob/master/Node.gitignore" TargetMode="External"/><Relationship Id="rId4" Type="http://schemas.openxmlformats.org/officeDocument/2006/relationships/hyperlink" Target="https://github.com/github/gitignore/blob/master/Python.gitigno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hyperlink" Target="https://docs.docker.com/storage/volum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docker.com/engine/refer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ummy00/dockerfile_sample.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8634F-DF29-0F45-89DA-67BA595CF3B6}"/>
              </a:ext>
            </a:extLst>
          </p:cNvPr>
          <p:cNvSpPr>
            <a:spLocks noGrp="1"/>
          </p:cNvSpPr>
          <p:nvPr>
            <p:ph type="ctrTitle"/>
          </p:nvPr>
        </p:nvSpPr>
        <p:spPr>
          <a:xfrm>
            <a:off x="965505" y="623571"/>
            <a:ext cx="10260990" cy="3523885"/>
          </a:xfrm>
        </p:spPr>
        <p:txBody>
          <a:bodyPr>
            <a:normAutofit/>
          </a:bodyPr>
          <a:lstStyle/>
          <a:p>
            <a:pPr algn="ctr"/>
            <a:r>
              <a:rPr lang="en-US" sz="8000"/>
              <a:t>Docker Privew</a:t>
            </a:r>
          </a:p>
        </p:txBody>
      </p:sp>
      <p:sp>
        <p:nvSpPr>
          <p:cNvPr id="3" name="Subtitle 2">
            <a:extLst>
              <a:ext uri="{FF2B5EF4-FFF2-40B4-BE49-F238E27FC236}">
                <a16:creationId xmlns:a16="http://schemas.microsoft.com/office/drawing/2014/main" id="{E758B71B-86B5-BD4A-80AF-775AEA72E728}"/>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kewei</a:t>
            </a:r>
          </a:p>
        </p:txBody>
      </p:sp>
    </p:spTree>
    <p:extLst>
      <p:ext uri="{BB962C8B-B14F-4D97-AF65-F5344CB8AC3E}">
        <p14:creationId xmlns:p14="http://schemas.microsoft.com/office/powerpoint/2010/main" val="170239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DC87-715A-1D4D-AA3F-0721AE563CB0}"/>
              </a:ext>
            </a:extLst>
          </p:cNvPr>
          <p:cNvSpPr>
            <a:spLocks noGrp="1"/>
          </p:cNvSpPr>
          <p:nvPr>
            <p:ph type="title"/>
          </p:nvPr>
        </p:nvSpPr>
        <p:spPr/>
        <p:txBody>
          <a:bodyPr/>
          <a:lstStyle/>
          <a:p>
            <a:r>
              <a:rPr lang="en-US" dirty="0"/>
              <a:t>Exclude with .</a:t>
            </a:r>
            <a:r>
              <a:rPr lang="en-US" dirty="0" err="1"/>
              <a:t>dockerignore</a:t>
            </a:r>
            <a:br>
              <a:rPr lang="en-US" dirty="0"/>
            </a:br>
            <a:endParaRPr lang="en-US" dirty="0"/>
          </a:p>
        </p:txBody>
      </p:sp>
      <p:sp>
        <p:nvSpPr>
          <p:cNvPr id="3" name="Content Placeholder 2">
            <a:extLst>
              <a:ext uri="{FF2B5EF4-FFF2-40B4-BE49-F238E27FC236}">
                <a16:creationId xmlns:a16="http://schemas.microsoft.com/office/drawing/2014/main" id="{CBA0665D-1FDD-4542-B7E9-5BCFDBDD9FDD}"/>
              </a:ext>
            </a:extLst>
          </p:cNvPr>
          <p:cNvSpPr>
            <a:spLocks noGrp="1"/>
          </p:cNvSpPr>
          <p:nvPr>
            <p:ph idx="1"/>
          </p:nvPr>
        </p:nvSpPr>
        <p:spPr>
          <a:xfrm>
            <a:off x="1103312" y="1511166"/>
            <a:ext cx="8946541" cy="4737233"/>
          </a:xfrm>
        </p:spPr>
        <p:txBody>
          <a:bodyPr>
            <a:normAutofit/>
          </a:bodyPr>
          <a:lstStyle/>
          <a:p>
            <a:r>
              <a:rPr lang="en-US" dirty="0">
                <a:hlinkClick r:id="rId3"/>
              </a:rPr>
              <a:t>compatible</a:t>
            </a:r>
            <a:r>
              <a:rPr lang="zh-CN" altLang="en-US" dirty="0">
                <a:hlinkClick r:id="rId3"/>
              </a:rPr>
              <a:t> </a:t>
            </a:r>
            <a:r>
              <a:rPr lang="en-US" altLang="zh-CN" dirty="0">
                <a:hlinkClick r:id="rId3"/>
              </a:rPr>
              <a:t>with</a:t>
            </a:r>
            <a:r>
              <a:rPr lang="zh-CN" altLang="en-US" dirty="0">
                <a:hlinkClick r:id="rId3"/>
              </a:rPr>
              <a:t> </a:t>
            </a:r>
            <a:r>
              <a:rPr lang="en-US" altLang="zh-CN" dirty="0">
                <a:hlinkClick r:id="rId3"/>
              </a:rPr>
              <a:t>”.gitignore”</a:t>
            </a:r>
          </a:p>
          <a:p>
            <a:r>
              <a:rPr lang="en-US" dirty="0"/>
              <a:t>helps to avoid unnecessarily sending large or sensitive files and directories to the daemon and potentially adding them to images using ADD or COPY.</a:t>
            </a:r>
            <a:endParaRPr lang="en-US" dirty="0">
              <a:hlinkClick r:id="rId4"/>
            </a:endParaRPr>
          </a:p>
          <a:p>
            <a:r>
              <a:rPr lang="en-US" dirty="0">
                <a:hlinkClick r:id="rId4"/>
              </a:rPr>
              <a:t>https://github.com/github/gitignore/blob/master/Python.gitignore</a:t>
            </a:r>
            <a:endParaRPr lang="en-US" dirty="0"/>
          </a:p>
          <a:p>
            <a:r>
              <a:rPr lang="en-US" dirty="0">
                <a:hlinkClick r:id="rId5"/>
              </a:rPr>
              <a:t>https://github.com/github/gitignore/blob/master/Node.gitignore</a:t>
            </a:r>
            <a:endParaRPr lang="en-US" dirty="0"/>
          </a:p>
          <a:p>
            <a:endParaRPr lang="en-US" dirty="0"/>
          </a:p>
          <a:p>
            <a:pPr marL="0" indent="0">
              <a:buNone/>
            </a:pPr>
            <a:endParaRPr lang="en-US" sz="1000" dirty="0"/>
          </a:p>
          <a:p>
            <a:pPr marL="0" indent="0">
              <a:buNone/>
            </a:pPr>
            <a:r>
              <a:rPr lang="en-US" sz="1000" dirty="0"/>
              <a:t>												</a:t>
            </a:r>
          </a:p>
          <a:p>
            <a:pPr marL="0" indent="0">
              <a:buNone/>
            </a:pPr>
            <a:endParaRPr lang="en-US" sz="1000" dirty="0"/>
          </a:p>
          <a:p>
            <a:pPr marL="0" indent="0">
              <a:buNone/>
            </a:pPr>
            <a:endParaRPr lang="en-US" sz="1000" dirty="0"/>
          </a:p>
          <a:p>
            <a:pPr marL="0" indent="0">
              <a:buNone/>
            </a:pPr>
            <a:r>
              <a:rPr lang="en-US" sz="1000" dirty="0"/>
              <a:t>											https://</a:t>
            </a:r>
            <a:r>
              <a:rPr lang="en-US" sz="1000" dirty="0" err="1"/>
              <a:t>stackoverflow.com</a:t>
            </a:r>
            <a:r>
              <a:rPr lang="en-US" sz="1000" dirty="0"/>
              <a:t>/a/58709942/2268680</a:t>
            </a:r>
          </a:p>
        </p:txBody>
      </p:sp>
      <p:pic>
        <p:nvPicPr>
          <p:cNvPr id="6" name="Picture 5">
            <a:extLst>
              <a:ext uri="{FF2B5EF4-FFF2-40B4-BE49-F238E27FC236}">
                <a16:creationId xmlns:a16="http://schemas.microsoft.com/office/drawing/2014/main" id="{B50B77AE-A8CA-624A-B113-B591FDEE427F}"/>
              </a:ext>
            </a:extLst>
          </p:cNvPr>
          <p:cNvPicPr>
            <a:picLocks noChangeAspect="1"/>
          </p:cNvPicPr>
          <p:nvPr/>
        </p:nvPicPr>
        <p:blipFill>
          <a:blip r:embed="rId6"/>
          <a:stretch>
            <a:fillRect/>
          </a:stretch>
        </p:blipFill>
        <p:spPr>
          <a:xfrm>
            <a:off x="1889210" y="4042191"/>
            <a:ext cx="7374744" cy="1222444"/>
          </a:xfrm>
          <a:prstGeom prst="rect">
            <a:avLst/>
          </a:prstGeom>
        </p:spPr>
      </p:pic>
    </p:spTree>
    <p:extLst>
      <p:ext uri="{BB962C8B-B14F-4D97-AF65-F5344CB8AC3E}">
        <p14:creationId xmlns:p14="http://schemas.microsoft.com/office/powerpoint/2010/main" val="199046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1A99-F3F8-6C4B-AA33-9DE67DE3CA96}"/>
              </a:ext>
            </a:extLst>
          </p:cNvPr>
          <p:cNvSpPr>
            <a:spLocks noGrp="1"/>
          </p:cNvSpPr>
          <p:nvPr>
            <p:ph type="title"/>
          </p:nvPr>
        </p:nvSpPr>
        <p:spPr/>
        <p:txBody>
          <a:bodyPr/>
          <a:lstStyle/>
          <a:p>
            <a:r>
              <a:rPr lang="en-US" dirty="0"/>
              <a:t>Docker Run</a:t>
            </a:r>
          </a:p>
        </p:txBody>
      </p:sp>
      <p:sp>
        <p:nvSpPr>
          <p:cNvPr id="3" name="Content Placeholder 2">
            <a:extLst>
              <a:ext uri="{FF2B5EF4-FFF2-40B4-BE49-F238E27FC236}">
                <a16:creationId xmlns:a16="http://schemas.microsoft.com/office/drawing/2014/main" id="{37AAB5F3-0116-FA42-8A87-9715DAD04345}"/>
              </a:ext>
            </a:extLst>
          </p:cNvPr>
          <p:cNvSpPr>
            <a:spLocks noGrp="1"/>
          </p:cNvSpPr>
          <p:nvPr>
            <p:ph idx="1"/>
          </p:nvPr>
        </p:nvSpPr>
        <p:spPr/>
        <p:txBody>
          <a:bodyPr>
            <a:normAutofit lnSpcReduction="10000"/>
          </a:bodyPr>
          <a:lstStyle/>
          <a:p>
            <a:r>
              <a:rPr lang="en-US" dirty="0"/>
              <a:t>docker run –</a:t>
            </a:r>
            <a:r>
              <a:rPr lang="en-US" dirty="0" err="1"/>
              <a:t>idt</a:t>
            </a:r>
            <a:r>
              <a:rPr lang="en-US" dirty="0"/>
              <a:t> –</a:t>
            </a:r>
            <a:r>
              <a:rPr lang="en-US" dirty="0" err="1"/>
              <a:t>rm</a:t>
            </a:r>
            <a:r>
              <a:rPr lang="en-US" dirty="0"/>
              <a:t> –-name </a:t>
            </a:r>
            <a:r>
              <a:rPr lang="en-US" dirty="0" err="1"/>
              <a:t>container_name</a:t>
            </a:r>
            <a:r>
              <a:rPr lang="en-US" dirty="0"/>
              <a:t> </a:t>
            </a:r>
            <a:r>
              <a:rPr lang="en-US" dirty="0" err="1"/>
              <a:t>image_name:tag</a:t>
            </a:r>
            <a:r>
              <a:rPr lang="en-US" dirty="0"/>
              <a:t> </a:t>
            </a:r>
            <a:r>
              <a:rPr lang="en-US" dirty="0" err="1"/>
              <a:t>cmd</a:t>
            </a:r>
            <a:endParaRPr lang="en-US" dirty="0"/>
          </a:p>
          <a:p>
            <a:r>
              <a:rPr lang="en-US" dirty="0"/>
              <a:t>-</a:t>
            </a:r>
            <a:r>
              <a:rPr lang="en-US" dirty="0" err="1"/>
              <a:t>i</a:t>
            </a:r>
            <a:endParaRPr lang="en-US" dirty="0"/>
          </a:p>
          <a:p>
            <a:r>
              <a:rPr lang="en-US" dirty="0"/>
              <a:t>-t</a:t>
            </a:r>
          </a:p>
          <a:p>
            <a:r>
              <a:rPr lang="en-US" dirty="0"/>
              <a:t>-d</a:t>
            </a:r>
          </a:p>
          <a:p>
            <a:r>
              <a:rPr lang="en-US" dirty="0"/>
              <a:t>--</a:t>
            </a:r>
            <a:r>
              <a:rPr lang="en-US" dirty="0" err="1"/>
              <a:t>rm</a:t>
            </a:r>
            <a:endParaRPr lang="en-US" dirty="0"/>
          </a:p>
          <a:p>
            <a:r>
              <a:rPr lang="en-US" dirty="0"/>
              <a:t>--name</a:t>
            </a:r>
          </a:p>
          <a:p>
            <a:r>
              <a:rPr lang="en-US" dirty="0" err="1"/>
              <a:t>cmd</a:t>
            </a:r>
            <a:endParaRPr lang="en-US" dirty="0"/>
          </a:p>
          <a:p>
            <a:r>
              <a:rPr lang="en-US" dirty="0"/>
              <a:t>-v</a:t>
            </a:r>
          </a:p>
          <a:p>
            <a:r>
              <a:rPr lang="en-US" dirty="0"/>
              <a:t>-p: </a:t>
            </a:r>
            <a:r>
              <a:rPr lang="en-US" dirty="0" err="1"/>
              <a:t>node_sample</a:t>
            </a:r>
            <a:endParaRPr lang="en-US" dirty="0"/>
          </a:p>
          <a:p>
            <a:r>
              <a:rPr lang="en-US" dirty="0"/>
              <a:t>--network</a:t>
            </a:r>
          </a:p>
        </p:txBody>
      </p:sp>
    </p:spTree>
    <p:extLst>
      <p:ext uri="{BB962C8B-B14F-4D97-AF65-F5344CB8AC3E}">
        <p14:creationId xmlns:p14="http://schemas.microsoft.com/office/powerpoint/2010/main" val="401968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9CE2-039E-4A49-A4A1-93F07CAD0FF1}"/>
              </a:ext>
            </a:extLst>
          </p:cNvPr>
          <p:cNvSpPr>
            <a:spLocks noGrp="1"/>
          </p:cNvSpPr>
          <p:nvPr>
            <p:ph type="title"/>
          </p:nvPr>
        </p:nvSpPr>
        <p:spPr/>
        <p:txBody>
          <a:bodyPr/>
          <a:lstStyle/>
          <a:p>
            <a:r>
              <a:rPr lang="en-US" dirty="0"/>
              <a:t>Docker Run --network</a:t>
            </a:r>
            <a:br>
              <a:rPr lang="en-US" dirty="0"/>
            </a:br>
            <a:endParaRPr lang="en-US" dirty="0"/>
          </a:p>
        </p:txBody>
      </p:sp>
      <p:sp>
        <p:nvSpPr>
          <p:cNvPr id="3" name="Content Placeholder 2">
            <a:extLst>
              <a:ext uri="{FF2B5EF4-FFF2-40B4-BE49-F238E27FC236}">
                <a16:creationId xmlns:a16="http://schemas.microsoft.com/office/drawing/2014/main" id="{C7C283A5-5F20-2248-A971-3494B0C248E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E56878D-C80B-DB43-A3E3-2B9D52E1B57B}"/>
              </a:ext>
            </a:extLst>
          </p:cNvPr>
          <p:cNvPicPr>
            <a:picLocks noChangeAspect="1"/>
          </p:cNvPicPr>
          <p:nvPr/>
        </p:nvPicPr>
        <p:blipFill>
          <a:blip r:embed="rId3"/>
          <a:stretch>
            <a:fillRect/>
          </a:stretch>
        </p:blipFill>
        <p:spPr>
          <a:xfrm>
            <a:off x="1103312" y="4150658"/>
            <a:ext cx="8559800" cy="1993900"/>
          </a:xfrm>
          <a:prstGeom prst="rect">
            <a:avLst/>
          </a:prstGeom>
        </p:spPr>
      </p:pic>
      <p:pic>
        <p:nvPicPr>
          <p:cNvPr id="6" name="Picture 5">
            <a:extLst>
              <a:ext uri="{FF2B5EF4-FFF2-40B4-BE49-F238E27FC236}">
                <a16:creationId xmlns:a16="http://schemas.microsoft.com/office/drawing/2014/main" id="{12F364BA-1A04-634E-8A1B-94D2B04AC276}"/>
              </a:ext>
            </a:extLst>
          </p:cNvPr>
          <p:cNvPicPr>
            <a:picLocks noChangeAspect="1"/>
          </p:cNvPicPr>
          <p:nvPr/>
        </p:nvPicPr>
        <p:blipFill>
          <a:blip r:embed="rId4"/>
          <a:stretch>
            <a:fillRect/>
          </a:stretch>
        </p:blipFill>
        <p:spPr>
          <a:xfrm>
            <a:off x="1121753" y="2362820"/>
            <a:ext cx="8928100" cy="1600200"/>
          </a:xfrm>
          <a:prstGeom prst="rect">
            <a:avLst/>
          </a:prstGeom>
        </p:spPr>
      </p:pic>
    </p:spTree>
    <p:extLst>
      <p:ext uri="{BB962C8B-B14F-4D97-AF65-F5344CB8AC3E}">
        <p14:creationId xmlns:p14="http://schemas.microsoft.com/office/powerpoint/2010/main" val="254796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0535-AA3D-DE45-B1F5-74AFEA9074F0}"/>
              </a:ext>
            </a:extLst>
          </p:cNvPr>
          <p:cNvSpPr>
            <a:spLocks noGrp="1"/>
          </p:cNvSpPr>
          <p:nvPr>
            <p:ph type="title"/>
          </p:nvPr>
        </p:nvSpPr>
        <p:spPr/>
        <p:txBody>
          <a:bodyPr/>
          <a:lstStyle/>
          <a:p>
            <a:r>
              <a:rPr lang="en-US" dirty="0"/>
              <a:t>Docker Inspect</a:t>
            </a:r>
          </a:p>
        </p:txBody>
      </p:sp>
      <p:sp>
        <p:nvSpPr>
          <p:cNvPr id="3" name="Content Placeholder 2">
            <a:extLst>
              <a:ext uri="{FF2B5EF4-FFF2-40B4-BE49-F238E27FC236}">
                <a16:creationId xmlns:a16="http://schemas.microsoft.com/office/drawing/2014/main" id="{C0257A38-B9B2-9C42-B4C4-ECE965373094}"/>
              </a:ext>
            </a:extLst>
          </p:cNvPr>
          <p:cNvSpPr>
            <a:spLocks noGrp="1"/>
          </p:cNvSpPr>
          <p:nvPr>
            <p:ph idx="1"/>
          </p:nvPr>
        </p:nvSpPr>
        <p:spPr/>
        <p:txBody>
          <a:bodyPr/>
          <a:lstStyle/>
          <a:p>
            <a:r>
              <a:rPr lang="en-US" dirty="0"/>
              <a:t>docker inspect </a:t>
            </a:r>
            <a:r>
              <a:rPr lang="en-US" dirty="0" err="1"/>
              <a:t>container_name</a:t>
            </a:r>
            <a:endParaRPr lang="en-US" dirty="0"/>
          </a:p>
        </p:txBody>
      </p:sp>
    </p:spTree>
    <p:extLst>
      <p:ext uri="{BB962C8B-B14F-4D97-AF65-F5344CB8AC3E}">
        <p14:creationId xmlns:p14="http://schemas.microsoft.com/office/powerpoint/2010/main" val="220892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77B1-39FE-B04C-8FB5-DDF1791A4BE2}"/>
              </a:ext>
            </a:extLst>
          </p:cNvPr>
          <p:cNvSpPr>
            <a:spLocks noGrp="1"/>
          </p:cNvSpPr>
          <p:nvPr>
            <p:ph type="title"/>
          </p:nvPr>
        </p:nvSpPr>
        <p:spPr/>
        <p:txBody>
          <a:bodyPr/>
          <a:lstStyle/>
          <a:p>
            <a:r>
              <a:rPr lang="en-US" dirty="0"/>
              <a:t>Multi-Stage Build</a:t>
            </a:r>
          </a:p>
        </p:txBody>
      </p:sp>
      <p:pic>
        <p:nvPicPr>
          <p:cNvPr id="4" name="Content Placeholder 3">
            <a:extLst>
              <a:ext uri="{FF2B5EF4-FFF2-40B4-BE49-F238E27FC236}">
                <a16:creationId xmlns:a16="http://schemas.microsoft.com/office/drawing/2014/main" id="{33E0C9CE-86C4-C945-BDBD-9CEE94E5EFFF}"/>
              </a:ext>
            </a:extLst>
          </p:cNvPr>
          <p:cNvPicPr>
            <a:picLocks noGrp="1" noChangeAspect="1"/>
          </p:cNvPicPr>
          <p:nvPr>
            <p:ph idx="1"/>
          </p:nvPr>
        </p:nvPicPr>
        <p:blipFill>
          <a:blip r:embed="rId2"/>
          <a:stretch>
            <a:fillRect/>
          </a:stretch>
        </p:blipFill>
        <p:spPr>
          <a:xfrm>
            <a:off x="1652772" y="2527300"/>
            <a:ext cx="7391400" cy="1803400"/>
          </a:xfrm>
          <a:prstGeom prst="rect">
            <a:avLst/>
          </a:prstGeom>
        </p:spPr>
      </p:pic>
    </p:spTree>
    <p:extLst>
      <p:ext uri="{BB962C8B-B14F-4D97-AF65-F5344CB8AC3E}">
        <p14:creationId xmlns:p14="http://schemas.microsoft.com/office/powerpoint/2010/main" val="429432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411B-DABC-2F42-B094-49BD93E22BF6}"/>
              </a:ext>
            </a:extLst>
          </p:cNvPr>
          <p:cNvSpPr>
            <a:spLocks noGrp="1"/>
          </p:cNvSpPr>
          <p:nvPr>
            <p:ph type="title"/>
          </p:nvPr>
        </p:nvSpPr>
        <p:spPr/>
        <p:txBody>
          <a:bodyPr/>
          <a:lstStyle/>
          <a:p>
            <a:r>
              <a:rPr lang="en-US" dirty="0"/>
              <a:t>Multi-Stage Build</a:t>
            </a:r>
          </a:p>
        </p:txBody>
      </p:sp>
      <p:pic>
        <p:nvPicPr>
          <p:cNvPr id="5" name="Picture 4">
            <a:extLst>
              <a:ext uri="{FF2B5EF4-FFF2-40B4-BE49-F238E27FC236}">
                <a16:creationId xmlns:a16="http://schemas.microsoft.com/office/drawing/2014/main" id="{ADF718FF-887E-3147-85ED-EC746917100D}"/>
              </a:ext>
            </a:extLst>
          </p:cNvPr>
          <p:cNvPicPr>
            <a:picLocks noChangeAspect="1"/>
          </p:cNvPicPr>
          <p:nvPr/>
        </p:nvPicPr>
        <p:blipFill>
          <a:blip r:embed="rId2"/>
          <a:stretch>
            <a:fillRect/>
          </a:stretch>
        </p:blipFill>
        <p:spPr>
          <a:xfrm>
            <a:off x="1314240" y="1523048"/>
            <a:ext cx="7289800" cy="660400"/>
          </a:xfrm>
          <a:prstGeom prst="rect">
            <a:avLst/>
          </a:prstGeom>
        </p:spPr>
      </p:pic>
      <p:pic>
        <p:nvPicPr>
          <p:cNvPr id="6" name="Picture 5">
            <a:extLst>
              <a:ext uri="{FF2B5EF4-FFF2-40B4-BE49-F238E27FC236}">
                <a16:creationId xmlns:a16="http://schemas.microsoft.com/office/drawing/2014/main" id="{1BF559D1-88E3-B541-BD0D-316DBB33A90C}"/>
              </a:ext>
            </a:extLst>
          </p:cNvPr>
          <p:cNvPicPr>
            <a:picLocks noChangeAspect="1"/>
          </p:cNvPicPr>
          <p:nvPr/>
        </p:nvPicPr>
        <p:blipFill>
          <a:blip r:embed="rId3"/>
          <a:stretch>
            <a:fillRect/>
          </a:stretch>
        </p:blipFill>
        <p:spPr>
          <a:xfrm>
            <a:off x="1276140" y="3755815"/>
            <a:ext cx="3683000" cy="685800"/>
          </a:xfrm>
          <a:prstGeom prst="rect">
            <a:avLst/>
          </a:prstGeom>
        </p:spPr>
      </p:pic>
      <p:sp>
        <p:nvSpPr>
          <p:cNvPr id="11" name="TextBox 10">
            <a:extLst>
              <a:ext uri="{FF2B5EF4-FFF2-40B4-BE49-F238E27FC236}">
                <a16:creationId xmlns:a16="http://schemas.microsoft.com/office/drawing/2014/main" id="{02431860-1BC3-F944-A469-438DC43AC2F5}"/>
              </a:ext>
            </a:extLst>
          </p:cNvPr>
          <p:cNvSpPr txBox="1"/>
          <p:nvPr/>
        </p:nvSpPr>
        <p:spPr>
          <a:xfrm>
            <a:off x="2240252" y="3486778"/>
            <a:ext cx="7810582" cy="369332"/>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1BF5A9C1-D13E-E147-B025-38C3811E1CA0}"/>
              </a:ext>
            </a:extLst>
          </p:cNvPr>
          <p:cNvPicPr>
            <a:picLocks noChangeAspect="1"/>
          </p:cNvPicPr>
          <p:nvPr/>
        </p:nvPicPr>
        <p:blipFill>
          <a:blip r:embed="rId4"/>
          <a:stretch>
            <a:fillRect/>
          </a:stretch>
        </p:blipFill>
        <p:spPr>
          <a:xfrm>
            <a:off x="1276140" y="4697231"/>
            <a:ext cx="9254533" cy="975854"/>
          </a:xfrm>
          <a:prstGeom prst="rect">
            <a:avLst/>
          </a:prstGeom>
        </p:spPr>
      </p:pic>
      <p:pic>
        <p:nvPicPr>
          <p:cNvPr id="15" name="Picture 14">
            <a:extLst>
              <a:ext uri="{FF2B5EF4-FFF2-40B4-BE49-F238E27FC236}">
                <a16:creationId xmlns:a16="http://schemas.microsoft.com/office/drawing/2014/main" id="{D30D5192-882D-1244-9A82-EE0831F60680}"/>
              </a:ext>
            </a:extLst>
          </p:cNvPr>
          <p:cNvPicPr>
            <a:picLocks noChangeAspect="1"/>
          </p:cNvPicPr>
          <p:nvPr/>
        </p:nvPicPr>
        <p:blipFill>
          <a:blip r:embed="rId5"/>
          <a:stretch>
            <a:fillRect/>
          </a:stretch>
        </p:blipFill>
        <p:spPr>
          <a:xfrm>
            <a:off x="1314240" y="2694369"/>
            <a:ext cx="9066514" cy="685800"/>
          </a:xfrm>
          <a:prstGeom prst="rect">
            <a:avLst/>
          </a:prstGeom>
        </p:spPr>
      </p:pic>
    </p:spTree>
    <p:extLst>
      <p:ext uri="{BB962C8B-B14F-4D97-AF65-F5344CB8AC3E}">
        <p14:creationId xmlns:p14="http://schemas.microsoft.com/office/powerpoint/2010/main" val="355486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A55C-0AC1-6542-A77A-D3C3CFD3E4A0}"/>
              </a:ext>
            </a:extLst>
          </p:cNvPr>
          <p:cNvSpPr>
            <a:spLocks noGrp="1"/>
          </p:cNvSpPr>
          <p:nvPr>
            <p:ph type="title"/>
          </p:nvPr>
        </p:nvSpPr>
        <p:spPr/>
        <p:txBody>
          <a:bodyPr/>
          <a:lstStyle/>
          <a:p>
            <a:r>
              <a:rPr lang="en-US" dirty="0"/>
              <a:t>Docker-compose</a:t>
            </a:r>
          </a:p>
        </p:txBody>
      </p:sp>
      <p:sp>
        <p:nvSpPr>
          <p:cNvPr id="3" name="Content Placeholder 2">
            <a:extLst>
              <a:ext uri="{FF2B5EF4-FFF2-40B4-BE49-F238E27FC236}">
                <a16:creationId xmlns:a16="http://schemas.microsoft.com/office/drawing/2014/main" id="{AC0B2F91-30C2-5A4B-BB4C-B67F8EC3B0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5B339AD-5268-FB43-AB1C-D6096CDDD450}"/>
              </a:ext>
            </a:extLst>
          </p:cNvPr>
          <p:cNvPicPr>
            <a:picLocks noChangeAspect="1"/>
          </p:cNvPicPr>
          <p:nvPr/>
        </p:nvPicPr>
        <p:blipFill>
          <a:blip r:embed="rId2"/>
          <a:stretch>
            <a:fillRect/>
          </a:stretch>
        </p:blipFill>
        <p:spPr>
          <a:xfrm>
            <a:off x="6948648" y="285836"/>
            <a:ext cx="2799754" cy="6039059"/>
          </a:xfrm>
          <a:prstGeom prst="rect">
            <a:avLst/>
          </a:prstGeom>
        </p:spPr>
      </p:pic>
    </p:spTree>
    <p:extLst>
      <p:ext uri="{BB962C8B-B14F-4D97-AF65-F5344CB8AC3E}">
        <p14:creationId xmlns:p14="http://schemas.microsoft.com/office/powerpoint/2010/main" val="201921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1CA0-FFB0-FA45-A6F2-954D6C2FFB08}"/>
              </a:ext>
            </a:extLst>
          </p:cNvPr>
          <p:cNvSpPr>
            <a:spLocks noGrp="1"/>
          </p:cNvSpPr>
          <p:nvPr>
            <p:ph type="title"/>
          </p:nvPr>
        </p:nvSpPr>
        <p:spPr/>
        <p:txBody>
          <a:bodyPr/>
          <a:lstStyle/>
          <a:p>
            <a:r>
              <a:rPr lang="en-US" dirty="0"/>
              <a:t>Manage data in Docker</a:t>
            </a:r>
            <a:br>
              <a:rPr lang="en-US" dirty="0"/>
            </a:br>
            <a:endParaRPr lang="en-US" dirty="0"/>
          </a:p>
        </p:txBody>
      </p:sp>
      <p:sp>
        <p:nvSpPr>
          <p:cNvPr id="3" name="Content Placeholder 2">
            <a:extLst>
              <a:ext uri="{FF2B5EF4-FFF2-40B4-BE49-F238E27FC236}">
                <a16:creationId xmlns:a16="http://schemas.microsoft.com/office/drawing/2014/main" id="{6BFDF902-5C46-A440-A438-13CF217AD84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EE00EF-02EA-664B-B34D-FC474E081029}"/>
              </a:ext>
            </a:extLst>
          </p:cNvPr>
          <p:cNvPicPr>
            <a:picLocks noChangeAspect="1"/>
          </p:cNvPicPr>
          <p:nvPr/>
        </p:nvPicPr>
        <p:blipFill>
          <a:blip r:embed="rId2"/>
          <a:stretch>
            <a:fillRect/>
          </a:stretch>
        </p:blipFill>
        <p:spPr>
          <a:xfrm>
            <a:off x="848412" y="1672869"/>
            <a:ext cx="10063453" cy="4955577"/>
          </a:xfrm>
          <a:prstGeom prst="rect">
            <a:avLst/>
          </a:prstGeom>
        </p:spPr>
      </p:pic>
    </p:spTree>
    <p:extLst>
      <p:ext uri="{BB962C8B-B14F-4D97-AF65-F5344CB8AC3E}">
        <p14:creationId xmlns:p14="http://schemas.microsoft.com/office/powerpoint/2010/main" val="375858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0CE5-9C69-7542-8DD1-831C514D12AC}"/>
              </a:ext>
            </a:extLst>
          </p:cNvPr>
          <p:cNvSpPr>
            <a:spLocks noGrp="1"/>
          </p:cNvSpPr>
          <p:nvPr>
            <p:ph type="title"/>
          </p:nvPr>
        </p:nvSpPr>
        <p:spPr/>
        <p:txBody>
          <a:bodyPr/>
          <a:lstStyle/>
          <a:p>
            <a:r>
              <a:rPr lang="en-US" dirty="0"/>
              <a:t>Bind</a:t>
            </a:r>
          </a:p>
        </p:txBody>
      </p:sp>
      <p:pic>
        <p:nvPicPr>
          <p:cNvPr id="4" name="Content Placeholder 3">
            <a:extLst>
              <a:ext uri="{FF2B5EF4-FFF2-40B4-BE49-F238E27FC236}">
                <a16:creationId xmlns:a16="http://schemas.microsoft.com/office/drawing/2014/main" id="{1DF1E03D-789D-7344-9581-E512FE61740E}"/>
              </a:ext>
            </a:extLst>
          </p:cNvPr>
          <p:cNvPicPr>
            <a:picLocks noGrp="1" noChangeAspect="1"/>
          </p:cNvPicPr>
          <p:nvPr>
            <p:ph idx="1"/>
          </p:nvPr>
        </p:nvPicPr>
        <p:blipFill>
          <a:blip r:embed="rId2"/>
          <a:stretch>
            <a:fillRect/>
          </a:stretch>
        </p:blipFill>
        <p:spPr>
          <a:xfrm>
            <a:off x="1405341" y="2578173"/>
            <a:ext cx="8947150" cy="2266324"/>
          </a:xfrm>
          <a:prstGeom prst="rect">
            <a:avLst/>
          </a:prstGeom>
        </p:spPr>
      </p:pic>
    </p:spTree>
    <p:extLst>
      <p:ext uri="{BB962C8B-B14F-4D97-AF65-F5344CB8AC3E}">
        <p14:creationId xmlns:p14="http://schemas.microsoft.com/office/powerpoint/2010/main" val="404275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8AACE3EB-7537-CF4F-AB98-DA2520BE458F}"/>
              </a:ext>
            </a:extLst>
          </p:cNvPr>
          <p:cNvSpPr>
            <a:spLocks noGrp="1"/>
          </p:cNvSpPr>
          <p:nvPr>
            <p:ph type="title"/>
          </p:nvPr>
        </p:nvSpPr>
        <p:spPr>
          <a:xfrm>
            <a:off x="646111" y="410070"/>
            <a:ext cx="3105075" cy="1444750"/>
          </a:xfrm>
        </p:spPr>
        <p:txBody>
          <a:bodyPr anchor="b">
            <a:normAutofit/>
          </a:bodyPr>
          <a:lstStyle/>
          <a:p>
            <a:r>
              <a:rPr lang="en-US" sz="3200" dirty="0"/>
              <a:t>Bind in docker run</a:t>
            </a:r>
          </a:p>
        </p:txBody>
      </p:sp>
      <p:sp>
        <p:nvSpPr>
          <p:cNvPr id="40" name="Freeform: Shape 39">
            <a:extLst>
              <a:ext uri="{FF2B5EF4-FFF2-40B4-BE49-F238E27FC236}">
                <a16:creationId xmlns:a16="http://schemas.microsoft.com/office/drawing/2014/main" id="{18073EE4-EB60-444A-A7EA-82035FCDE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42" name="Freeform 23">
            <a:extLst>
              <a:ext uri="{FF2B5EF4-FFF2-40B4-BE49-F238E27FC236}">
                <a16:creationId xmlns:a16="http://schemas.microsoft.com/office/drawing/2014/main" id="{86AD7ABD-24C8-4B21-A948-ABC2F8C70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4" name="Rectangle 43">
            <a:extLst>
              <a:ext uri="{FF2B5EF4-FFF2-40B4-BE49-F238E27FC236}">
                <a16:creationId xmlns:a16="http://schemas.microsoft.com/office/drawing/2014/main" id="{B63082B3-0202-4A7D-A42B-721E4CE9E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7FBF04AF-4C0F-B845-9C04-ACDBB007F95C}"/>
              </a:ext>
            </a:extLst>
          </p:cNvPr>
          <p:cNvSpPr>
            <a:spLocks noGrp="1"/>
          </p:cNvSpPr>
          <p:nvPr>
            <p:ph idx="1"/>
          </p:nvPr>
        </p:nvSpPr>
        <p:spPr>
          <a:xfrm>
            <a:off x="646111" y="3088493"/>
            <a:ext cx="3104751" cy="2931307"/>
          </a:xfrm>
        </p:spPr>
        <p:txBody>
          <a:bodyPr>
            <a:normAutofit/>
          </a:bodyPr>
          <a:lstStyle/>
          <a:p>
            <a:endParaRPr lang="en-US" sz="1600"/>
          </a:p>
        </p:txBody>
      </p:sp>
      <p:pic>
        <p:nvPicPr>
          <p:cNvPr id="16" name="Picture 15">
            <a:extLst>
              <a:ext uri="{FF2B5EF4-FFF2-40B4-BE49-F238E27FC236}">
                <a16:creationId xmlns:a16="http://schemas.microsoft.com/office/drawing/2014/main" id="{CAD221C6-DD54-A34F-97DB-118D9B505817}"/>
              </a:ext>
            </a:extLst>
          </p:cNvPr>
          <p:cNvPicPr>
            <a:picLocks noChangeAspect="1"/>
          </p:cNvPicPr>
          <p:nvPr/>
        </p:nvPicPr>
        <p:blipFill>
          <a:blip r:embed="rId3"/>
          <a:stretch>
            <a:fillRect/>
          </a:stretch>
        </p:blipFill>
        <p:spPr>
          <a:xfrm>
            <a:off x="279768" y="3173133"/>
            <a:ext cx="4803524" cy="2762025"/>
          </a:xfrm>
          <a:prstGeom prst="rect">
            <a:avLst/>
          </a:prstGeom>
          <a:effectLst/>
        </p:spPr>
      </p:pic>
      <p:pic>
        <p:nvPicPr>
          <p:cNvPr id="10" name="Picture 9">
            <a:extLst>
              <a:ext uri="{FF2B5EF4-FFF2-40B4-BE49-F238E27FC236}">
                <a16:creationId xmlns:a16="http://schemas.microsoft.com/office/drawing/2014/main" id="{7A897230-A43E-6C4E-9EC6-3DB418F3D41F}"/>
              </a:ext>
            </a:extLst>
          </p:cNvPr>
          <p:cNvPicPr>
            <a:picLocks noChangeAspect="1"/>
          </p:cNvPicPr>
          <p:nvPr/>
        </p:nvPicPr>
        <p:blipFill>
          <a:blip r:embed="rId4"/>
          <a:stretch>
            <a:fillRect/>
          </a:stretch>
        </p:blipFill>
        <p:spPr>
          <a:xfrm>
            <a:off x="5544881" y="1447799"/>
            <a:ext cx="5609820" cy="2286000"/>
          </a:xfrm>
          <a:prstGeom prst="rect">
            <a:avLst/>
          </a:prstGeom>
          <a:effectLst/>
        </p:spPr>
      </p:pic>
      <p:pic>
        <p:nvPicPr>
          <p:cNvPr id="14" name="Picture 13">
            <a:extLst>
              <a:ext uri="{FF2B5EF4-FFF2-40B4-BE49-F238E27FC236}">
                <a16:creationId xmlns:a16="http://schemas.microsoft.com/office/drawing/2014/main" id="{AAE5BB74-6C5E-6A45-8B4E-C91E4C1A182C}"/>
              </a:ext>
            </a:extLst>
          </p:cNvPr>
          <p:cNvPicPr>
            <a:picLocks noChangeAspect="1"/>
          </p:cNvPicPr>
          <p:nvPr/>
        </p:nvPicPr>
        <p:blipFill>
          <a:blip r:embed="rId5"/>
          <a:stretch>
            <a:fillRect/>
          </a:stretch>
        </p:blipFill>
        <p:spPr>
          <a:xfrm>
            <a:off x="6362448" y="3940852"/>
            <a:ext cx="3148022" cy="2289470"/>
          </a:xfrm>
          <a:prstGeom prst="rect">
            <a:avLst/>
          </a:prstGeom>
          <a:effectLst/>
        </p:spPr>
      </p:pic>
    </p:spTree>
    <p:extLst>
      <p:ext uri="{BB962C8B-B14F-4D97-AF65-F5344CB8AC3E}">
        <p14:creationId xmlns:p14="http://schemas.microsoft.com/office/powerpoint/2010/main" val="375849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5C52-B5E3-144B-A94F-658389F1F253}"/>
              </a:ext>
            </a:extLst>
          </p:cNvPr>
          <p:cNvSpPr>
            <a:spLocks noGrp="1"/>
          </p:cNvSpPr>
          <p:nvPr>
            <p:ph type="title"/>
          </p:nvPr>
        </p:nvSpPr>
        <p:spPr/>
        <p:txBody>
          <a:bodyPr/>
          <a:lstStyle/>
          <a:p>
            <a:r>
              <a:rPr lang="en-US" dirty="0"/>
              <a:t>Why Use Docker</a:t>
            </a:r>
          </a:p>
        </p:txBody>
      </p:sp>
      <p:sp>
        <p:nvSpPr>
          <p:cNvPr id="3" name="Content Placeholder 2">
            <a:extLst>
              <a:ext uri="{FF2B5EF4-FFF2-40B4-BE49-F238E27FC236}">
                <a16:creationId xmlns:a16="http://schemas.microsoft.com/office/drawing/2014/main" id="{3258FC55-080D-584F-B4B1-F80B5A90F3CC}"/>
              </a:ext>
            </a:extLst>
          </p:cNvPr>
          <p:cNvSpPr>
            <a:spLocks noGrp="1"/>
          </p:cNvSpPr>
          <p:nvPr>
            <p:ph idx="1"/>
          </p:nvPr>
        </p:nvSpPr>
        <p:spPr>
          <a:xfrm>
            <a:off x="1103312" y="1698172"/>
            <a:ext cx="8946541" cy="4550228"/>
          </a:xfrm>
        </p:spPr>
        <p:txBody>
          <a:bodyPr/>
          <a:lstStyle/>
          <a:p>
            <a:r>
              <a:rPr lang="en-US" b="1" dirty="0"/>
              <a:t>Before Docker containers</a:t>
            </a:r>
          </a:p>
          <a:p>
            <a:pPr lvl="1"/>
            <a:r>
              <a:rPr lang="en-US" dirty="0"/>
              <a:t>Deployed on “bare metal”</a:t>
            </a:r>
          </a:p>
          <a:p>
            <a:pPr lvl="2"/>
            <a:r>
              <a:rPr lang="en-US" dirty="0"/>
              <a:t>Hard to move</a:t>
            </a:r>
          </a:p>
          <a:p>
            <a:pPr lvl="2"/>
            <a:r>
              <a:rPr lang="en-US" dirty="0"/>
              <a:t>Hard to update</a:t>
            </a:r>
          </a:p>
          <a:p>
            <a:pPr lvl="1"/>
            <a:r>
              <a:rPr lang="en-US" dirty="0"/>
              <a:t>Virtual machine</a:t>
            </a:r>
          </a:p>
          <a:p>
            <a:pPr lvl="2"/>
            <a:r>
              <a:rPr lang="en-US" dirty="0"/>
              <a:t>Share</a:t>
            </a:r>
            <a:r>
              <a:rPr lang="zh-CN" altLang="en-US" dirty="0"/>
              <a:t> </a:t>
            </a:r>
            <a:r>
              <a:rPr lang="en-US" altLang="zh-CN" dirty="0"/>
              <a:t>physical system</a:t>
            </a:r>
          </a:p>
          <a:p>
            <a:pPr lvl="2"/>
            <a:r>
              <a:rPr lang="en-US" dirty="0"/>
              <a:t>Effectively accomplish business </a:t>
            </a:r>
            <a:r>
              <a:rPr lang="en-US" dirty="0" err="1"/>
              <a:t>req</a:t>
            </a:r>
            <a:endParaRPr lang="en-US" dirty="0"/>
          </a:p>
          <a:p>
            <a:pPr lvl="2"/>
            <a:r>
              <a:rPr lang="en-US" dirty="0"/>
              <a:t>Cut cost</a:t>
            </a:r>
          </a:p>
          <a:p>
            <a:pPr lvl="2"/>
            <a:r>
              <a:rPr lang="en-US" dirty="0"/>
              <a:t>To large(memory, disk)</a:t>
            </a:r>
          </a:p>
          <a:p>
            <a:pPr lvl="2"/>
            <a:r>
              <a:rPr lang="en-US" dirty="0"/>
              <a:t>Deliver speed is limited</a:t>
            </a:r>
          </a:p>
        </p:txBody>
      </p:sp>
    </p:spTree>
    <p:extLst>
      <p:ext uri="{BB962C8B-B14F-4D97-AF65-F5344CB8AC3E}">
        <p14:creationId xmlns:p14="http://schemas.microsoft.com/office/powerpoint/2010/main" val="164326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BDA-FACE-644B-8619-40038329EA60}"/>
              </a:ext>
            </a:extLst>
          </p:cNvPr>
          <p:cNvSpPr>
            <a:spLocks noGrp="1"/>
          </p:cNvSpPr>
          <p:nvPr>
            <p:ph type="title"/>
          </p:nvPr>
        </p:nvSpPr>
        <p:spPr/>
        <p:txBody>
          <a:bodyPr/>
          <a:lstStyle/>
          <a:p>
            <a:r>
              <a:rPr lang="en-US" dirty="0"/>
              <a:t>Volumes</a:t>
            </a:r>
          </a:p>
        </p:txBody>
      </p:sp>
      <p:sp>
        <p:nvSpPr>
          <p:cNvPr id="3" name="Content Placeholder 2">
            <a:extLst>
              <a:ext uri="{FF2B5EF4-FFF2-40B4-BE49-F238E27FC236}">
                <a16:creationId xmlns:a16="http://schemas.microsoft.com/office/drawing/2014/main" id="{171DD81E-7A82-D746-9044-4D009D280F5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B37F2D7-D5BC-7943-B4BE-D1FBB2010F8D}"/>
              </a:ext>
            </a:extLst>
          </p:cNvPr>
          <p:cNvPicPr>
            <a:picLocks noChangeAspect="1"/>
          </p:cNvPicPr>
          <p:nvPr/>
        </p:nvPicPr>
        <p:blipFill>
          <a:blip r:embed="rId2"/>
          <a:stretch>
            <a:fillRect/>
          </a:stretch>
        </p:blipFill>
        <p:spPr>
          <a:xfrm>
            <a:off x="1187778" y="2052918"/>
            <a:ext cx="8446957" cy="4352364"/>
          </a:xfrm>
          <a:prstGeom prst="rect">
            <a:avLst/>
          </a:prstGeom>
        </p:spPr>
      </p:pic>
    </p:spTree>
    <p:extLst>
      <p:ext uri="{BB962C8B-B14F-4D97-AF65-F5344CB8AC3E}">
        <p14:creationId xmlns:p14="http://schemas.microsoft.com/office/powerpoint/2010/main" val="195950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4F8A-4EC8-3E48-BFF6-AE8D3A94B9D6}"/>
              </a:ext>
            </a:extLst>
          </p:cNvPr>
          <p:cNvSpPr>
            <a:spLocks noGrp="1"/>
          </p:cNvSpPr>
          <p:nvPr>
            <p:ph type="title"/>
          </p:nvPr>
        </p:nvSpPr>
        <p:spPr>
          <a:xfrm>
            <a:off x="646112" y="452718"/>
            <a:ext cx="4165580" cy="1400530"/>
          </a:xfrm>
        </p:spPr>
        <p:txBody>
          <a:bodyPr>
            <a:normAutofit/>
          </a:bodyPr>
          <a:lstStyle/>
          <a:p>
            <a:r>
              <a:rPr lang="en-US" dirty="0"/>
              <a:t>Volume in docker run</a:t>
            </a:r>
          </a:p>
        </p:txBody>
      </p:sp>
      <p:sp>
        <p:nvSpPr>
          <p:cNvPr id="13" name="Freeform: Shape 12">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5"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a:extLst>
              <a:ext uri="{FF2B5EF4-FFF2-40B4-BE49-F238E27FC236}">
                <a16:creationId xmlns:a16="http://schemas.microsoft.com/office/drawing/2014/main" id="{CA9442D6-A0C1-354A-817A-F4A2A7746EF6}"/>
              </a:ext>
            </a:extLst>
          </p:cNvPr>
          <p:cNvPicPr>
            <a:picLocks noChangeAspect="1"/>
          </p:cNvPicPr>
          <p:nvPr/>
        </p:nvPicPr>
        <p:blipFill>
          <a:blip r:embed="rId3"/>
          <a:stretch>
            <a:fillRect/>
          </a:stretch>
        </p:blipFill>
        <p:spPr>
          <a:xfrm>
            <a:off x="264744" y="2640827"/>
            <a:ext cx="5449471" cy="2642993"/>
          </a:xfrm>
          <a:prstGeom prst="rect">
            <a:avLst/>
          </a:prstGeom>
          <a:effectLst/>
        </p:spPr>
      </p:pic>
      <p:sp>
        <p:nvSpPr>
          <p:cNvPr id="17" name="Rectangle 16">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55F7B1F-7F64-1C48-A6C5-02652EAE3CAE}"/>
              </a:ext>
            </a:extLst>
          </p:cNvPr>
          <p:cNvSpPr>
            <a:spLocks noGrp="1"/>
          </p:cNvSpPr>
          <p:nvPr>
            <p:ph idx="1"/>
          </p:nvPr>
        </p:nvSpPr>
        <p:spPr>
          <a:xfrm>
            <a:off x="646113" y="2052918"/>
            <a:ext cx="4165146" cy="4195481"/>
          </a:xfrm>
        </p:spPr>
        <p:txBody>
          <a:bodyPr>
            <a:normAutofit/>
          </a:bodyPr>
          <a:lstStyle/>
          <a:p>
            <a:endParaRPr lang="en-US" dirty="0"/>
          </a:p>
        </p:txBody>
      </p:sp>
      <p:pic>
        <p:nvPicPr>
          <p:cNvPr id="5" name="Picture 4">
            <a:extLst>
              <a:ext uri="{FF2B5EF4-FFF2-40B4-BE49-F238E27FC236}">
                <a16:creationId xmlns:a16="http://schemas.microsoft.com/office/drawing/2014/main" id="{345AD2B9-C04D-FE4B-84D0-2CBEA2671B9C}"/>
              </a:ext>
            </a:extLst>
          </p:cNvPr>
          <p:cNvPicPr>
            <a:picLocks noChangeAspect="1"/>
          </p:cNvPicPr>
          <p:nvPr/>
        </p:nvPicPr>
        <p:blipFill>
          <a:blip r:embed="rId4"/>
          <a:stretch>
            <a:fillRect/>
          </a:stretch>
        </p:blipFill>
        <p:spPr>
          <a:xfrm>
            <a:off x="7812306" y="3709641"/>
            <a:ext cx="2121299" cy="1990085"/>
          </a:xfrm>
          <a:prstGeom prst="rect">
            <a:avLst/>
          </a:prstGeom>
          <a:effectLst/>
        </p:spPr>
      </p:pic>
      <p:pic>
        <p:nvPicPr>
          <p:cNvPr id="7" name="Picture 6">
            <a:extLst>
              <a:ext uri="{FF2B5EF4-FFF2-40B4-BE49-F238E27FC236}">
                <a16:creationId xmlns:a16="http://schemas.microsoft.com/office/drawing/2014/main" id="{99A6A63E-C722-3644-9BED-E33FA561D3F9}"/>
              </a:ext>
            </a:extLst>
          </p:cNvPr>
          <p:cNvPicPr>
            <a:picLocks noChangeAspect="1"/>
          </p:cNvPicPr>
          <p:nvPr/>
        </p:nvPicPr>
        <p:blipFill>
          <a:blip r:embed="rId5"/>
          <a:stretch>
            <a:fillRect/>
          </a:stretch>
        </p:blipFill>
        <p:spPr>
          <a:xfrm>
            <a:off x="7355649" y="1486082"/>
            <a:ext cx="3434031" cy="1751355"/>
          </a:xfrm>
          <a:prstGeom prst="rect">
            <a:avLst/>
          </a:prstGeom>
          <a:effectLst/>
        </p:spPr>
      </p:pic>
    </p:spTree>
    <p:extLst>
      <p:ext uri="{BB962C8B-B14F-4D97-AF65-F5344CB8AC3E}">
        <p14:creationId xmlns:p14="http://schemas.microsoft.com/office/powerpoint/2010/main" val="213978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A932-9A7E-D747-89BF-2E759FD3806A}"/>
              </a:ext>
            </a:extLst>
          </p:cNvPr>
          <p:cNvSpPr>
            <a:spLocks noGrp="1"/>
          </p:cNvSpPr>
          <p:nvPr>
            <p:ph type="title"/>
          </p:nvPr>
        </p:nvSpPr>
        <p:spPr/>
        <p:txBody>
          <a:bodyPr/>
          <a:lstStyle/>
          <a:p>
            <a:r>
              <a:rPr lang="en-US" dirty="0"/>
              <a:t>bind/volume</a:t>
            </a:r>
            <a:r>
              <a:rPr lang="zh-CN" altLang="en-US" dirty="0"/>
              <a:t> </a:t>
            </a:r>
            <a:r>
              <a:rPr lang="en-US" altLang="zh-CN" dirty="0"/>
              <a:t>in</a:t>
            </a:r>
            <a:r>
              <a:rPr lang="zh-CN" altLang="en-US" dirty="0"/>
              <a:t> </a:t>
            </a:r>
            <a:r>
              <a:rPr lang="en-US" altLang="zh-CN" dirty="0"/>
              <a:t>docker-compose</a:t>
            </a:r>
            <a:endParaRPr lang="en-US" dirty="0"/>
          </a:p>
        </p:txBody>
      </p:sp>
      <p:sp>
        <p:nvSpPr>
          <p:cNvPr id="3" name="Content Placeholder 2">
            <a:extLst>
              <a:ext uri="{FF2B5EF4-FFF2-40B4-BE49-F238E27FC236}">
                <a16:creationId xmlns:a16="http://schemas.microsoft.com/office/drawing/2014/main" id="{69AA4048-75F4-364A-B8FC-6EC55448331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9319CF-AC97-CE4A-8278-35D9622F3914}"/>
              </a:ext>
            </a:extLst>
          </p:cNvPr>
          <p:cNvPicPr>
            <a:picLocks noChangeAspect="1"/>
          </p:cNvPicPr>
          <p:nvPr/>
        </p:nvPicPr>
        <p:blipFill>
          <a:blip r:embed="rId2"/>
          <a:stretch>
            <a:fillRect/>
          </a:stretch>
        </p:blipFill>
        <p:spPr>
          <a:xfrm>
            <a:off x="2142147" y="1993376"/>
            <a:ext cx="6261133" cy="4314563"/>
          </a:xfrm>
          <a:prstGeom prst="rect">
            <a:avLst/>
          </a:prstGeom>
        </p:spPr>
      </p:pic>
    </p:spTree>
    <p:extLst>
      <p:ext uri="{BB962C8B-B14F-4D97-AF65-F5344CB8AC3E}">
        <p14:creationId xmlns:p14="http://schemas.microsoft.com/office/powerpoint/2010/main" val="410257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0BA8-8D28-954D-9126-E21F186B4CFC}"/>
              </a:ext>
            </a:extLst>
          </p:cNvPr>
          <p:cNvSpPr>
            <a:spLocks noGrp="1"/>
          </p:cNvSpPr>
          <p:nvPr>
            <p:ph type="title"/>
          </p:nvPr>
        </p:nvSpPr>
        <p:spPr/>
        <p:txBody>
          <a:bodyPr/>
          <a:lstStyle/>
          <a:p>
            <a:r>
              <a:rPr lang="en-US" dirty="0"/>
              <a:t>Docker Volume</a:t>
            </a:r>
          </a:p>
        </p:txBody>
      </p:sp>
      <p:sp>
        <p:nvSpPr>
          <p:cNvPr id="3" name="Content Placeholder 2">
            <a:extLst>
              <a:ext uri="{FF2B5EF4-FFF2-40B4-BE49-F238E27FC236}">
                <a16:creationId xmlns:a16="http://schemas.microsoft.com/office/drawing/2014/main" id="{8D672A07-E71F-A64B-AEDA-175A86E0528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B9DC6D4-BF2C-654E-9E0F-FE1F433806F0}"/>
              </a:ext>
            </a:extLst>
          </p:cNvPr>
          <p:cNvPicPr>
            <a:picLocks noChangeAspect="1"/>
          </p:cNvPicPr>
          <p:nvPr/>
        </p:nvPicPr>
        <p:blipFill>
          <a:blip r:embed="rId3"/>
          <a:stretch>
            <a:fillRect/>
          </a:stretch>
        </p:blipFill>
        <p:spPr>
          <a:xfrm>
            <a:off x="354618" y="1853248"/>
            <a:ext cx="3856963" cy="3913187"/>
          </a:xfrm>
          <a:prstGeom prst="rect">
            <a:avLst/>
          </a:prstGeom>
        </p:spPr>
      </p:pic>
      <p:pic>
        <p:nvPicPr>
          <p:cNvPr id="6" name="Picture 5">
            <a:extLst>
              <a:ext uri="{FF2B5EF4-FFF2-40B4-BE49-F238E27FC236}">
                <a16:creationId xmlns:a16="http://schemas.microsoft.com/office/drawing/2014/main" id="{2832CF5F-9C82-A845-AC50-5DEC67E724EB}"/>
              </a:ext>
            </a:extLst>
          </p:cNvPr>
          <p:cNvPicPr>
            <a:picLocks noChangeAspect="1"/>
          </p:cNvPicPr>
          <p:nvPr/>
        </p:nvPicPr>
        <p:blipFill>
          <a:blip r:embed="rId4"/>
          <a:stretch>
            <a:fillRect/>
          </a:stretch>
        </p:blipFill>
        <p:spPr>
          <a:xfrm>
            <a:off x="4305849" y="1853248"/>
            <a:ext cx="7862506" cy="4000797"/>
          </a:xfrm>
          <a:prstGeom prst="rect">
            <a:avLst/>
          </a:prstGeom>
        </p:spPr>
      </p:pic>
    </p:spTree>
    <p:extLst>
      <p:ext uri="{BB962C8B-B14F-4D97-AF65-F5344CB8AC3E}">
        <p14:creationId xmlns:p14="http://schemas.microsoft.com/office/powerpoint/2010/main" val="20622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18C0-5D5D-8A4B-ACD0-FDFBD3B76642}"/>
              </a:ext>
            </a:extLst>
          </p:cNvPr>
          <p:cNvSpPr>
            <a:spLocks noGrp="1"/>
          </p:cNvSpPr>
          <p:nvPr>
            <p:ph type="title"/>
          </p:nvPr>
        </p:nvSpPr>
        <p:spPr/>
        <p:txBody>
          <a:bodyPr/>
          <a:lstStyle/>
          <a:p>
            <a:r>
              <a:rPr lang="en-US" dirty="0"/>
              <a:t>Volume</a:t>
            </a:r>
          </a:p>
        </p:txBody>
      </p:sp>
      <p:sp>
        <p:nvSpPr>
          <p:cNvPr id="3" name="Content Placeholder 2">
            <a:extLst>
              <a:ext uri="{FF2B5EF4-FFF2-40B4-BE49-F238E27FC236}">
                <a16:creationId xmlns:a16="http://schemas.microsoft.com/office/drawing/2014/main" id="{4892BBD4-3E93-C148-8DE0-15606FE0A519}"/>
              </a:ext>
            </a:extLst>
          </p:cNvPr>
          <p:cNvSpPr>
            <a:spLocks noGrp="1"/>
          </p:cNvSpPr>
          <p:nvPr>
            <p:ph idx="1"/>
          </p:nvPr>
        </p:nvSpPr>
        <p:spPr/>
        <p:txBody>
          <a:bodyPr/>
          <a:lstStyle/>
          <a:p>
            <a:r>
              <a:rPr lang="en-US" dirty="0">
                <a:hlinkClick r:id="rId2"/>
              </a:rPr>
              <a:t>https://docs.docker.com/storage/volumes/</a:t>
            </a:r>
            <a:endParaRPr lang="en-US" dirty="0"/>
          </a:p>
          <a:p>
            <a:r>
              <a:rPr lang="en-US" dirty="0"/>
              <a:t>https://</a:t>
            </a:r>
            <a:r>
              <a:rPr lang="en-US" dirty="0" err="1"/>
              <a:t>stackoverflow.com</a:t>
            </a:r>
            <a:r>
              <a:rPr lang="en-US" dirty="0"/>
              <a:t>/questions/41935435/understanding-volume-instruction-in-</a:t>
            </a:r>
            <a:r>
              <a:rPr lang="en-US" dirty="0" err="1"/>
              <a:t>dockerfile</a:t>
            </a:r>
            <a:endParaRPr lang="en-US" dirty="0"/>
          </a:p>
        </p:txBody>
      </p:sp>
    </p:spTree>
    <p:extLst>
      <p:ext uri="{BB962C8B-B14F-4D97-AF65-F5344CB8AC3E}">
        <p14:creationId xmlns:p14="http://schemas.microsoft.com/office/powerpoint/2010/main" val="1465026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CDCB-64D7-3C41-A0CC-C7AE77CD4A3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2CCFC75-E68E-A349-B534-82039A9BBA79}"/>
              </a:ext>
            </a:extLst>
          </p:cNvPr>
          <p:cNvSpPr>
            <a:spLocks noGrp="1"/>
          </p:cNvSpPr>
          <p:nvPr>
            <p:ph idx="1"/>
          </p:nvPr>
        </p:nvSpPr>
        <p:spPr/>
        <p:txBody>
          <a:bodyPr/>
          <a:lstStyle/>
          <a:p>
            <a:r>
              <a:rPr lang="en-US" dirty="0">
                <a:hlinkClick r:id="rId2"/>
              </a:rPr>
              <a:t>https://docs.docker.com/engine/reference</a:t>
            </a:r>
            <a:endParaRPr lang="en-US" dirty="0"/>
          </a:p>
          <a:p>
            <a:r>
              <a:rPr lang="en-US" dirty="0"/>
              <a:t>https://</a:t>
            </a:r>
            <a:r>
              <a:rPr lang="en-US" dirty="0" err="1"/>
              <a:t>www.infoworld.com</a:t>
            </a:r>
            <a:r>
              <a:rPr lang="en-US" dirty="0"/>
              <a:t>/article/3310941/why-you-should-use-docker-and-</a:t>
            </a:r>
            <a:r>
              <a:rPr lang="en-US" dirty="0" err="1"/>
              <a:t>containers.html</a:t>
            </a:r>
            <a:endParaRPr lang="en-US" dirty="0"/>
          </a:p>
        </p:txBody>
      </p:sp>
    </p:spTree>
    <p:extLst>
      <p:ext uri="{BB962C8B-B14F-4D97-AF65-F5344CB8AC3E}">
        <p14:creationId xmlns:p14="http://schemas.microsoft.com/office/powerpoint/2010/main" val="275163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A392-35BC-3945-98D5-E0DB94755F83}"/>
              </a:ext>
            </a:extLst>
          </p:cNvPr>
          <p:cNvSpPr>
            <a:spLocks noGrp="1"/>
          </p:cNvSpPr>
          <p:nvPr>
            <p:ph type="title"/>
          </p:nvPr>
        </p:nvSpPr>
        <p:spPr/>
        <p:txBody>
          <a:bodyPr/>
          <a:lstStyle/>
          <a:p>
            <a:r>
              <a:rPr lang="en-US" b="1" dirty="0"/>
              <a:t>Docker container benefits</a:t>
            </a:r>
            <a:br>
              <a:rPr lang="en-US" b="1" dirty="0"/>
            </a:br>
            <a:endParaRPr lang="en-US" dirty="0"/>
          </a:p>
        </p:txBody>
      </p:sp>
      <p:sp>
        <p:nvSpPr>
          <p:cNvPr id="3" name="Content Placeholder 2">
            <a:extLst>
              <a:ext uri="{FF2B5EF4-FFF2-40B4-BE49-F238E27FC236}">
                <a16:creationId xmlns:a16="http://schemas.microsoft.com/office/drawing/2014/main" id="{9C828ECA-F290-294C-8F19-2F88A370A2CB}"/>
              </a:ext>
            </a:extLst>
          </p:cNvPr>
          <p:cNvSpPr>
            <a:spLocks noGrp="1"/>
          </p:cNvSpPr>
          <p:nvPr>
            <p:ph idx="1"/>
          </p:nvPr>
        </p:nvSpPr>
        <p:spPr>
          <a:xfrm>
            <a:off x="1104293" y="2110154"/>
            <a:ext cx="8946541" cy="5134707"/>
          </a:xfrm>
        </p:spPr>
        <p:txBody>
          <a:bodyPr/>
          <a:lstStyle/>
          <a:p>
            <a:r>
              <a:rPr lang="en-US" b="1" dirty="0"/>
              <a:t>Docker enables more efficient use of system resources</a:t>
            </a:r>
          </a:p>
          <a:p>
            <a:pPr lvl="1"/>
            <a:r>
              <a:rPr lang="en-US" dirty="0"/>
              <a:t>less memory</a:t>
            </a:r>
          </a:p>
          <a:p>
            <a:pPr lvl="1"/>
            <a:r>
              <a:rPr lang="en-US" dirty="0"/>
              <a:t>start up and stop more quickly</a:t>
            </a:r>
          </a:p>
          <a:p>
            <a:pPr lvl="1"/>
            <a:r>
              <a:rPr lang="en-US" dirty="0"/>
              <a:t>cost lower than VM</a:t>
            </a:r>
          </a:p>
          <a:p>
            <a:endParaRPr lang="en-US" b="1" dirty="0"/>
          </a:p>
          <a:p>
            <a:endParaRPr lang="en-US" b="1" dirty="0"/>
          </a:p>
          <a:p>
            <a:r>
              <a:rPr lang="en-US" b="1" dirty="0"/>
              <a:t>Docker enables faster software delivery cycles</a:t>
            </a:r>
          </a:p>
          <a:p>
            <a:pPr lvl="1"/>
            <a:r>
              <a:rPr lang="en-US" dirty="0"/>
              <a:t>deploy quickly</a:t>
            </a:r>
          </a:p>
        </p:txBody>
      </p:sp>
    </p:spTree>
    <p:extLst>
      <p:ext uri="{BB962C8B-B14F-4D97-AF65-F5344CB8AC3E}">
        <p14:creationId xmlns:p14="http://schemas.microsoft.com/office/powerpoint/2010/main" val="25730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7B76-E3DF-5746-ACF0-4577C5FA0D3A}"/>
              </a:ext>
            </a:extLst>
          </p:cNvPr>
          <p:cNvSpPr>
            <a:spLocks noGrp="1"/>
          </p:cNvSpPr>
          <p:nvPr>
            <p:ph type="title"/>
          </p:nvPr>
        </p:nvSpPr>
        <p:spPr/>
        <p:txBody>
          <a:bodyPr/>
          <a:lstStyle/>
          <a:p>
            <a:r>
              <a:rPr lang="en-US" b="1" dirty="0"/>
              <a:t>Docker container benefits</a:t>
            </a:r>
            <a:endParaRPr lang="en-US" dirty="0"/>
          </a:p>
        </p:txBody>
      </p:sp>
      <p:sp>
        <p:nvSpPr>
          <p:cNvPr id="3" name="Content Placeholder 2">
            <a:extLst>
              <a:ext uri="{FF2B5EF4-FFF2-40B4-BE49-F238E27FC236}">
                <a16:creationId xmlns:a16="http://schemas.microsoft.com/office/drawing/2014/main" id="{D1736747-DE87-DB4F-852D-607F836395B6}"/>
              </a:ext>
            </a:extLst>
          </p:cNvPr>
          <p:cNvSpPr>
            <a:spLocks noGrp="1"/>
          </p:cNvSpPr>
          <p:nvPr>
            <p:ph idx="1"/>
          </p:nvPr>
        </p:nvSpPr>
        <p:spPr/>
        <p:txBody>
          <a:bodyPr/>
          <a:lstStyle/>
          <a:p>
            <a:r>
              <a:rPr lang="en-US" b="1" dirty="0"/>
              <a:t>Docker enables application portability</a:t>
            </a:r>
          </a:p>
          <a:p>
            <a:pPr lvl="1"/>
            <a:r>
              <a:rPr lang="en-US" dirty="0"/>
              <a:t>shuttled easily between environments(</a:t>
            </a:r>
            <a:r>
              <a:rPr lang="en-US" dirty="0" err="1"/>
              <a:t>dds</a:t>
            </a:r>
            <a:r>
              <a:rPr lang="en-US" dirty="0"/>
              <a:t> sample)</a:t>
            </a:r>
          </a:p>
          <a:p>
            <a:pPr lvl="1"/>
            <a:r>
              <a:rPr lang="en-US" dirty="0"/>
              <a:t>service runtime installed(for developing)</a:t>
            </a:r>
          </a:p>
          <a:p>
            <a:pPr lvl="1"/>
            <a:endParaRPr lang="en-US" dirty="0"/>
          </a:p>
          <a:p>
            <a:r>
              <a:rPr lang="en-US" b="1" dirty="0"/>
              <a:t>Docker shines for microservices architecture</a:t>
            </a:r>
          </a:p>
          <a:p>
            <a:pPr lvl="1"/>
            <a:r>
              <a:rPr lang="en-US" dirty="0"/>
              <a:t>Lightweight, portable, and self-contained</a:t>
            </a:r>
          </a:p>
          <a:p>
            <a:pPr lvl="1"/>
            <a:r>
              <a:rPr lang="en-US" dirty="0"/>
              <a:t>microservices(</a:t>
            </a:r>
            <a:r>
              <a:rPr lang="en-US" dirty="0" err="1"/>
              <a:t>bs</a:t>
            </a:r>
            <a:r>
              <a:rPr lang="en-US" dirty="0"/>
              <a:t>-submodules by separate teams and on separate timelines)</a:t>
            </a:r>
          </a:p>
        </p:txBody>
      </p:sp>
    </p:spTree>
    <p:extLst>
      <p:ext uri="{BB962C8B-B14F-4D97-AF65-F5344CB8AC3E}">
        <p14:creationId xmlns:p14="http://schemas.microsoft.com/office/powerpoint/2010/main" val="204313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5612-ED25-FC4D-8D4A-DF1B37D09A1E}"/>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F49B69A7-F55E-1A47-81EE-F412FE4D3BC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6F211E8-F468-1340-9E24-E3876B0A8380}"/>
              </a:ext>
            </a:extLst>
          </p:cNvPr>
          <p:cNvPicPr>
            <a:picLocks noChangeAspect="1"/>
          </p:cNvPicPr>
          <p:nvPr/>
        </p:nvPicPr>
        <p:blipFill>
          <a:blip r:embed="rId3"/>
          <a:stretch>
            <a:fillRect/>
          </a:stretch>
        </p:blipFill>
        <p:spPr>
          <a:xfrm>
            <a:off x="646111" y="2118658"/>
            <a:ext cx="10185400" cy="4064000"/>
          </a:xfrm>
          <a:prstGeom prst="rect">
            <a:avLst/>
          </a:prstGeom>
        </p:spPr>
      </p:pic>
    </p:spTree>
    <p:extLst>
      <p:ext uri="{BB962C8B-B14F-4D97-AF65-F5344CB8AC3E}">
        <p14:creationId xmlns:p14="http://schemas.microsoft.com/office/powerpoint/2010/main" val="301161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05DD-2CEE-2942-BC9C-F1485AE98911}"/>
              </a:ext>
            </a:extLst>
          </p:cNvPr>
          <p:cNvSpPr>
            <a:spLocks noGrp="1"/>
          </p:cNvSpPr>
          <p:nvPr>
            <p:ph type="title"/>
          </p:nvPr>
        </p:nvSpPr>
        <p:spPr/>
        <p:txBody>
          <a:bodyPr/>
          <a:lstStyle/>
          <a:p>
            <a:r>
              <a:rPr lang="en-US" dirty="0"/>
              <a:t>Basic command</a:t>
            </a:r>
          </a:p>
        </p:txBody>
      </p:sp>
      <p:sp>
        <p:nvSpPr>
          <p:cNvPr id="3" name="Content Placeholder 2">
            <a:extLst>
              <a:ext uri="{FF2B5EF4-FFF2-40B4-BE49-F238E27FC236}">
                <a16:creationId xmlns:a16="http://schemas.microsoft.com/office/drawing/2014/main" id="{029747C5-69BE-2448-9B46-9D4ED8939CED}"/>
              </a:ext>
            </a:extLst>
          </p:cNvPr>
          <p:cNvSpPr>
            <a:spLocks noGrp="1"/>
          </p:cNvSpPr>
          <p:nvPr>
            <p:ph idx="1"/>
          </p:nvPr>
        </p:nvSpPr>
        <p:spPr/>
        <p:txBody>
          <a:bodyPr>
            <a:normAutofit fontScale="85000" lnSpcReduction="20000"/>
          </a:bodyPr>
          <a:lstStyle/>
          <a:p>
            <a:r>
              <a:rPr lang="en-US" dirty="0"/>
              <a:t>docker pull </a:t>
            </a:r>
          </a:p>
          <a:p>
            <a:pPr marL="0" indent="0">
              <a:buNone/>
            </a:pPr>
            <a:r>
              <a:rPr lang="en-US" dirty="0"/>
              <a:t>    https://</a:t>
            </a:r>
            <a:r>
              <a:rPr lang="en-US" dirty="0" err="1"/>
              <a:t>hub.docker.com</a:t>
            </a:r>
            <a:r>
              <a:rPr lang="en-US" dirty="0"/>
              <a:t>/</a:t>
            </a:r>
          </a:p>
          <a:p>
            <a:r>
              <a:rPr lang="en-US" dirty="0"/>
              <a:t>docker images</a:t>
            </a:r>
          </a:p>
          <a:p>
            <a:r>
              <a:rPr lang="en-US" dirty="0"/>
              <a:t>docker run –it –name </a:t>
            </a:r>
            <a:r>
              <a:rPr lang="en-US" dirty="0" err="1"/>
              <a:t>container_name</a:t>
            </a:r>
            <a:r>
              <a:rPr lang="en-US" dirty="0"/>
              <a:t> </a:t>
            </a:r>
            <a:r>
              <a:rPr lang="en-US" dirty="0" err="1"/>
              <a:t>image_name:tag</a:t>
            </a:r>
            <a:endParaRPr lang="en-US" dirty="0"/>
          </a:p>
          <a:p>
            <a:r>
              <a:rPr lang="en-US" dirty="0"/>
              <a:t>docker stop</a:t>
            </a:r>
          </a:p>
          <a:p>
            <a:r>
              <a:rPr lang="en-US" dirty="0"/>
              <a:t>docker </a:t>
            </a:r>
            <a:r>
              <a:rPr lang="en-US" dirty="0" err="1"/>
              <a:t>ps</a:t>
            </a:r>
            <a:r>
              <a:rPr lang="en-US" dirty="0"/>
              <a:t> –a</a:t>
            </a:r>
          </a:p>
          <a:p>
            <a:r>
              <a:rPr lang="en-US" dirty="0"/>
              <a:t>docker </a:t>
            </a:r>
            <a:r>
              <a:rPr lang="en-US" dirty="0" err="1"/>
              <a:t>rm</a:t>
            </a:r>
            <a:r>
              <a:rPr lang="en-US" dirty="0"/>
              <a:t> –f </a:t>
            </a:r>
            <a:r>
              <a:rPr lang="en-US" dirty="0" err="1"/>
              <a:t>container_name</a:t>
            </a:r>
            <a:endParaRPr lang="en-US" dirty="0"/>
          </a:p>
          <a:p>
            <a:r>
              <a:rPr lang="en-US" dirty="0"/>
              <a:t>docker </a:t>
            </a:r>
            <a:r>
              <a:rPr lang="en-US" dirty="0" err="1"/>
              <a:t>rmi</a:t>
            </a:r>
            <a:r>
              <a:rPr lang="en-US" dirty="0"/>
              <a:t> </a:t>
            </a:r>
            <a:r>
              <a:rPr lang="en-US" dirty="0" err="1"/>
              <a:t>image_name</a:t>
            </a:r>
            <a:endParaRPr lang="en-US" dirty="0"/>
          </a:p>
          <a:p>
            <a:r>
              <a:rPr lang="en-US" dirty="0"/>
              <a:t>docker exec –it </a:t>
            </a:r>
            <a:r>
              <a:rPr lang="en-US" dirty="0" err="1"/>
              <a:t>container_name</a:t>
            </a:r>
            <a:r>
              <a:rPr lang="en-US" dirty="0"/>
              <a:t> bash –c “”</a:t>
            </a:r>
          </a:p>
          <a:p>
            <a:r>
              <a:rPr lang="en-US" dirty="0"/>
              <a:t>docker logs –f </a:t>
            </a:r>
            <a:r>
              <a:rPr lang="en-US" dirty="0" err="1"/>
              <a:t>container_name</a:t>
            </a:r>
            <a:endParaRPr lang="en-US" dirty="0"/>
          </a:p>
          <a:p>
            <a:r>
              <a:rPr lang="en-US" dirty="0"/>
              <a:t>docker save –o “</a:t>
            </a:r>
            <a:r>
              <a:rPr lang="en-US" dirty="0" err="1"/>
              <a:t>image_name.tar</a:t>
            </a:r>
            <a:r>
              <a:rPr lang="en-US" dirty="0"/>
              <a:t>” </a:t>
            </a:r>
            <a:r>
              <a:rPr lang="en-US" dirty="0" err="1"/>
              <a:t>image_name:tag</a:t>
            </a:r>
            <a:endParaRPr lang="en-US" dirty="0"/>
          </a:p>
          <a:p>
            <a:r>
              <a:rPr lang="en-US" dirty="0"/>
              <a:t>docker load –</a:t>
            </a:r>
            <a:r>
              <a:rPr lang="en-US" dirty="0" err="1"/>
              <a:t>i</a:t>
            </a:r>
            <a:r>
              <a:rPr lang="en-US" dirty="0"/>
              <a:t> “</a:t>
            </a:r>
            <a:r>
              <a:rPr lang="en-US" dirty="0" err="1"/>
              <a:t>image_name.tar</a:t>
            </a:r>
            <a:r>
              <a:rPr lang="en-US" dirty="0"/>
              <a:t>”</a:t>
            </a:r>
          </a:p>
          <a:p>
            <a:endParaRPr lang="en-US" dirty="0"/>
          </a:p>
          <a:p>
            <a:endParaRPr lang="en-US" dirty="0"/>
          </a:p>
        </p:txBody>
      </p:sp>
    </p:spTree>
    <p:extLst>
      <p:ext uri="{BB962C8B-B14F-4D97-AF65-F5344CB8AC3E}">
        <p14:creationId xmlns:p14="http://schemas.microsoft.com/office/powerpoint/2010/main" val="68501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A3C2-565B-A948-AE15-372F241143B4}"/>
              </a:ext>
            </a:extLst>
          </p:cNvPr>
          <p:cNvSpPr>
            <a:spLocks noGrp="1"/>
          </p:cNvSpPr>
          <p:nvPr>
            <p:ph type="title"/>
          </p:nvPr>
        </p:nvSpPr>
        <p:spPr/>
        <p:txBody>
          <a:bodyPr/>
          <a:lstStyle/>
          <a:p>
            <a:r>
              <a:rPr lang="en-US" dirty="0" err="1"/>
              <a:t>Dockerfile</a:t>
            </a:r>
            <a:endParaRPr lang="en-US" dirty="0"/>
          </a:p>
        </p:txBody>
      </p:sp>
      <p:sp>
        <p:nvSpPr>
          <p:cNvPr id="3" name="Content Placeholder 2">
            <a:extLst>
              <a:ext uri="{FF2B5EF4-FFF2-40B4-BE49-F238E27FC236}">
                <a16:creationId xmlns:a16="http://schemas.microsoft.com/office/drawing/2014/main" id="{CD61F0F6-46C5-0F44-B70D-14F80CD0D13F}"/>
              </a:ext>
            </a:extLst>
          </p:cNvPr>
          <p:cNvSpPr>
            <a:spLocks noGrp="1"/>
          </p:cNvSpPr>
          <p:nvPr>
            <p:ph idx="1"/>
          </p:nvPr>
        </p:nvSpPr>
        <p:spPr/>
        <p:txBody>
          <a:bodyPr/>
          <a:lstStyle/>
          <a:p>
            <a:r>
              <a:rPr lang="en-US" dirty="0">
                <a:hlinkClick r:id="rId3"/>
              </a:rPr>
              <a:t>https://github.com/summy00/dockerfile_sample.git</a:t>
            </a:r>
            <a:endParaRPr lang="en-US" dirty="0"/>
          </a:p>
          <a:p>
            <a:r>
              <a:rPr lang="en-US" altLang="zh-CN" dirty="0"/>
              <a:t>FROM</a:t>
            </a:r>
          </a:p>
          <a:p>
            <a:r>
              <a:rPr lang="en-US" altLang="zh-CN" dirty="0"/>
              <a:t>COPY</a:t>
            </a:r>
          </a:p>
          <a:p>
            <a:r>
              <a:rPr lang="en-US" altLang="zh-CN" dirty="0"/>
              <a:t>RUN</a:t>
            </a:r>
          </a:p>
          <a:p>
            <a:r>
              <a:rPr lang="en-US" altLang="zh-CN" dirty="0"/>
              <a:t>ENV</a:t>
            </a:r>
          </a:p>
          <a:p>
            <a:r>
              <a:rPr lang="en-US" altLang="zh-CN" dirty="0"/>
              <a:t>WORKDIR: affect</a:t>
            </a:r>
            <a:r>
              <a:rPr lang="zh-CN" altLang="en-US" dirty="0"/>
              <a:t> </a:t>
            </a:r>
            <a:r>
              <a:rPr lang="en-US" altLang="zh-CN" dirty="0"/>
              <a:t>COPY </a:t>
            </a:r>
            <a:r>
              <a:rPr lang="en-US" altLang="zh-CN" dirty="0" err="1"/>
              <a:t>dest</a:t>
            </a:r>
            <a:endParaRPr lang="en-US" altLang="zh-CN" dirty="0"/>
          </a:p>
          <a:p>
            <a:r>
              <a:rPr lang="en-US" altLang="zh-CN" dirty="0"/>
              <a:t>CMD</a:t>
            </a:r>
          </a:p>
          <a:p>
            <a:r>
              <a:rPr lang="en-US" dirty="0"/>
              <a:t>ENTRYPOINT</a:t>
            </a:r>
          </a:p>
          <a:p>
            <a:r>
              <a:rPr lang="en-US" altLang="zh-CN" dirty="0"/>
              <a:t>VOLUME</a:t>
            </a:r>
            <a:endParaRPr lang="en-US" dirty="0"/>
          </a:p>
        </p:txBody>
      </p:sp>
      <p:pic>
        <p:nvPicPr>
          <p:cNvPr id="5" name="Picture 4">
            <a:extLst>
              <a:ext uri="{FF2B5EF4-FFF2-40B4-BE49-F238E27FC236}">
                <a16:creationId xmlns:a16="http://schemas.microsoft.com/office/drawing/2014/main" id="{3780DEBA-69B9-934F-88D5-7BD188ECAFFA}"/>
              </a:ext>
            </a:extLst>
          </p:cNvPr>
          <p:cNvPicPr>
            <a:picLocks noChangeAspect="1"/>
          </p:cNvPicPr>
          <p:nvPr/>
        </p:nvPicPr>
        <p:blipFill>
          <a:blip r:embed="rId4"/>
          <a:stretch>
            <a:fillRect/>
          </a:stretch>
        </p:blipFill>
        <p:spPr>
          <a:xfrm>
            <a:off x="7465060" y="2836712"/>
            <a:ext cx="3479800" cy="2070100"/>
          </a:xfrm>
          <a:prstGeom prst="rect">
            <a:avLst/>
          </a:prstGeom>
        </p:spPr>
      </p:pic>
    </p:spTree>
    <p:extLst>
      <p:ext uri="{BB962C8B-B14F-4D97-AF65-F5344CB8AC3E}">
        <p14:creationId xmlns:p14="http://schemas.microsoft.com/office/powerpoint/2010/main" val="30578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B5FE-BEE3-FD48-A893-7A3C2C8B8E88}"/>
              </a:ext>
            </a:extLst>
          </p:cNvPr>
          <p:cNvSpPr>
            <a:spLocks noGrp="1"/>
          </p:cNvSpPr>
          <p:nvPr>
            <p:ph type="title"/>
          </p:nvPr>
        </p:nvSpPr>
        <p:spPr/>
        <p:txBody>
          <a:bodyPr/>
          <a:lstStyle/>
          <a:p>
            <a:r>
              <a:rPr lang="en-US" dirty="0"/>
              <a:t>Docker Build</a:t>
            </a:r>
          </a:p>
        </p:txBody>
      </p:sp>
      <p:sp>
        <p:nvSpPr>
          <p:cNvPr id="3" name="Content Placeholder 2">
            <a:extLst>
              <a:ext uri="{FF2B5EF4-FFF2-40B4-BE49-F238E27FC236}">
                <a16:creationId xmlns:a16="http://schemas.microsoft.com/office/drawing/2014/main" id="{DD00597C-8385-8A45-BAB0-2C40C2271D8C}"/>
              </a:ext>
            </a:extLst>
          </p:cNvPr>
          <p:cNvSpPr>
            <a:spLocks noGrp="1"/>
          </p:cNvSpPr>
          <p:nvPr>
            <p:ph idx="1"/>
          </p:nvPr>
        </p:nvSpPr>
        <p:spPr>
          <a:xfrm>
            <a:off x="1103312" y="2052918"/>
            <a:ext cx="10052368" cy="4195481"/>
          </a:xfrm>
        </p:spPr>
        <p:txBody>
          <a:bodyPr/>
          <a:lstStyle/>
          <a:p>
            <a:r>
              <a:rPr lang="en-US" dirty="0"/>
              <a:t>docker build -f </a:t>
            </a:r>
            <a:r>
              <a:rPr lang="en-US" dirty="0" err="1"/>
              <a:t>dockerfile</a:t>
            </a:r>
            <a:r>
              <a:rPr lang="en-US" dirty="0"/>
              <a:t> -t </a:t>
            </a:r>
            <a:r>
              <a:rPr lang="en-US" dirty="0" err="1"/>
              <a:t>my_docker_image:tag</a:t>
            </a:r>
            <a:r>
              <a:rPr lang="en-US" dirty="0"/>
              <a:t> </a:t>
            </a:r>
            <a:r>
              <a:rPr lang="en-US" dirty="0" err="1">
                <a:solidFill>
                  <a:srgbClr val="FF0000"/>
                </a:solidFill>
                <a:highlight>
                  <a:srgbClr val="FFFF00"/>
                </a:highlight>
              </a:rPr>
              <a:t>build_context_directory</a:t>
            </a:r>
            <a:endParaRPr lang="en-US" dirty="0">
              <a:solidFill>
                <a:srgbClr val="FF0000"/>
              </a:solidFill>
              <a:highlight>
                <a:srgbClr val="FFFF00"/>
              </a:highlight>
            </a:endParaRPr>
          </a:p>
          <a:p>
            <a:r>
              <a:rPr lang="en-US" dirty="0"/>
              <a:t>-f: docker file path</a:t>
            </a:r>
          </a:p>
          <a:p>
            <a:r>
              <a:rPr lang="en-US" dirty="0"/>
              <a:t>-t: </a:t>
            </a:r>
            <a:r>
              <a:rPr lang="en-US" dirty="0" err="1"/>
              <a:t>image_name:tag</a:t>
            </a:r>
            <a:r>
              <a:rPr lang="en-US" dirty="0"/>
              <a:t> pattern</a:t>
            </a:r>
          </a:p>
          <a:p>
            <a:endParaRPr lang="en-US" dirty="0"/>
          </a:p>
          <a:p>
            <a:endParaRPr lang="en-US" dirty="0">
              <a:solidFill>
                <a:srgbClr val="FF0000"/>
              </a:solidFill>
              <a:highlight>
                <a:srgbClr val="FFFF00"/>
              </a:highlight>
            </a:endParaRPr>
          </a:p>
          <a:p>
            <a:endParaRPr lang="en-US" dirty="0">
              <a:solidFill>
                <a:srgbClr val="FF0000"/>
              </a:solidFill>
              <a:highlight>
                <a:srgbClr val="FFFF00"/>
              </a:highlight>
            </a:endParaRPr>
          </a:p>
        </p:txBody>
      </p:sp>
    </p:spTree>
    <p:extLst>
      <p:ext uri="{BB962C8B-B14F-4D97-AF65-F5344CB8AC3E}">
        <p14:creationId xmlns:p14="http://schemas.microsoft.com/office/powerpoint/2010/main" val="330561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05F2-CD39-0A47-8033-34CCB8A671BB}"/>
              </a:ext>
            </a:extLst>
          </p:cNvPr>
          <p:cNvSpPr>
            <a:spLocks noGrp="1"/>
          </p:cNvSpPr>
          <p:nvPr>
            <p:ph type="title"/>
          </p:nvPr>
        </p:nvSpPr>
        <p:spPr/>
        <p:txBody>
          <a:bodyPr/>
          <a:lstStyle/>
          <a:p>
            <a:r>
              <a:rPr lang="en-US" dirty="0"/>
              <a:t>Build Context</a:t>
            </a:r>
            <a:br>
              <a:rPr lang="en-US" dirty="0"/>
            </a:br>
            <a:endParaRPr lang="en-US" dirty="0"/>
          </a:p>
        </p:txBody>
      </p:sp>
      <p:sp>
        <p:nvSpPr>
          <p:cNvPr id="3" name="Content Placeholder 2">
            <a:extLst>
              <a:ext uri="{FF2B5EF4-FFF2-40B4-BE49-F238E27FC236}">
                <a16:creationId xmlns:a16="http://schemas.microsoft.com/office/drawing/2014/main" id="{C8AE6216-52DF-514F-862B-512C6B7D1132}"/>
              </a:ext>
            </a:extLst>
          </p:cNvPr>
          <p:cNvSpPr>
            <a:spLocks noGrp="1"/>
          </p:cNvSpPr>
          <p:nvPr>
            <p:ph idx="1"/>
          </p:nvPr>
        </p:nvSpPr>
        <p:spPr/>
        <p:txBody>
          <a:bodyPr/>
          <a:lstStyle/>
          <a:p>
            <a:r>
              <a:rPr lang="en-US" dirty="0"/>
              <a:t>docker build -f </a:t>
            </a:r>
            <a:r>
              <a:rPr lang="en-US" dirty="0" err="1"/>
              <a:t>dockerfile</a:t>
            </a:r>
            <a:r>
              <a:rPr lang="en-US" dirty="0"/>
              <a:t> -t </a:t>
            </a:r>
            <a:r>
              <a:rPr lang="en-US" dirty="0" err="1"/>
              <a:t>my_docker_image:tag</a:t>
            </a:r>
            <a:r>
              <a:rPr lang="en-US" dirty="0"/>
              <a:t> </a:t>
            </a:r>
            <a:r>
              <a:rPr lang="en-US" dirty="0">
                <a:solidFill>
                  <a:srgbClr val="FF0000"/>
                </a:solidFill>
                <a:highlight>
                  <a:srgbClr val="FFFF00"/>
                </a:highlight>
              </a:rPr>
              <a:t>.</a:t>
            </a:r>
            <a:endParaRPr lang="en-US" dirty="0"/>
          </a:p>
          <a:p>
            <a:r>
              <a:rPr lang="en-US" dirty="0"/>
              <a:t>When you issue a docker build command, the </a:t>
            </a:r>
            <a:r>
              <a:rPr lang="en-US" dirty="0">
                <a:solidFill>
                  <a:srgbClr val="FF0000"/>
                </a:solidFill>
              </a:rPr>
              <a:t>current working directory</a:t>
            </a:r>
            <a:r>
              <a:rPr lang="en-US" dirty="0"/>
              <a:t> </a:t>
            </a:r>
            <a:r>
              <a:rPr lang="en-US" dirty="0">
                <a:solidFill>
                  <a:srgbClr val="FF0000"/>
                </a:solidFill>
                <a:highlight>
                  <a:srgbClr val="FFFF00"/>
                </a:highlight>
              </a:rPr>
              <a:t>“.”</a:t>
            </a:r>
            <a:r>
              <a:rPr lang="en-US" dirty="0">
                <a:solidFill>
                  <a:srgbClr val="FF0000"/>
                </a:solidFill>
              </a:rPr>
              <a:t> </a:t>
            </a:r>
            <a:r>
              <a:rPr lang="en-US" dirty="0"/>
              <a:t>is called the </a:t>
            </a:r>
            <a:r>
              <a:rPr lang="en-US" i="1" dirty="0">
                <a:solidFill>
                  <a:srgbClr val="FF0000"/>
                </a:solidFill>
              </a:rPr>
              <a:t>build context</a:t>
            </a:r>
            <a:r>
              <a:rPr lang="en-US" dirty="0"/>
              <a:t>. </a:t>
            </a:r>
          </a:p>
          <a:p>
            <a:r>
              <a:rPr lang="en-US" dirty="0"/>
              <a:t>All recursive contents of files and directories in the current directory are sent to the </a:t>
            </a:r>
            <a:r>
              <a:rPr lang="en-US" dirty="0">
                <a:solidFill>
                  <a:srgbClr val="FF0000"/>
                </a:solidFill>
              </a:rPr>
              <a:t>Docker daemon </a:t>
            </a:r>
            <a:r>
              <a:rPr lang="en-US" dirty="0"/>
              <a:t>as the build context.</a:t>
            </a:r>
          </a:p>
          <a:p>
            <a:r>
              <a:rPr lang="en-US" dirty="0"/>
              <a:t>affected COPY source</a:t>
            </a:r>
          </a:p>
          <a:p>
            <a:endParaRPr lang="en-US" dirty="0"/>
          </a:p>
        </p:txBody>
      </p:sp>
      <p:pic>
        <p:nvPicPr>
          <p:cNvPr id="5" name="Picture 4">
            <a:extLst>
              <a:ext uri="{FF2B5EF4-FFF2-40B4-BE49-F238E27FC236}">
                <a16:creationId xmlns:a16="http://schemas.microsoft.com/office/drawing/2014/main" id="{8F731012-5F97-F348-84D9-55F210EBB68C}"/>
              </a:ext>
            </a:extLst>
          </p:cNvPr>
          <p:cNvPicPr>
            <a:picLocks noChangeAspect="1"/>
          </p:cNvPicPr>
          <p:nvPr/>
        </p:nvPicPr>
        <p:blipFill>
          <a:blip r:embed="rId2"/>
          <a:stretch>
            <a:fillRect/>
          </a:stretch>
        </p:blipFill>
        <p:spPr>
          <a:xfrm>
            <a:off x="2642661" y="5036182"/>
            <a:ext cx="5219700" cy="622300"/>
          </a:xfrm>
          <a:prstGeom prst="rect">
            <a:avLst/>
          </a:prstGeom>
        </p:spPr>
      </p:pic>
    </p:spTree>
    <p:extLst>
      <p:ext uri="{BB962C8B-B14F-4D97-AF65-F5344CB8AC3E}">
        <p14:creationId xmlns:p14="http://schemas.microsoft.com/office/powerpoint/2010/main" val="175077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741</Words>
  <Application>Microsoft Macintosh PowerPoint</Application>
  <PresentationFormat>Widescreen</PresentationFormat>
  <Paragraphs>135</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vt:lpstr>
      <vt:lpstr>Docker Privew</vt:lpstr>
      <vt:lpstr>Why Use Docker</vt:lpstr>
      <vt:lpstr>Docker container benefits </vt:lpstr>
      <vt:lpstr>Docker container benefits</vt:lpstr>
      <vt:lpstr>Architecture</vt:lpstr>
      <vt:lpstr>Basic command</vt:lpstr>
      <vt:lpstr>Dockerfile</vt:lpstr>
      <vt:lpstr>Docker Build</vt:lpstr>
      <vt:lpstr>Build Context </vt:lpstr>
      <vt:lpstr>Exclude with .dockerignore </vt:lpstr>
      <vt:lpstr>Docker Run</vt:lpstr>
      <vt:lpstr>Docker Run --network </vt:lpstr>
      <vt:lpstr>Docker Inspect</vt:lpstr>
      <vt:lpstr>Multi-Stage Build</vt:lpstr>
      <vt:lpstr>Multi-Stage Build</vt:lpstr>
      <vt:lpstr>Docker-compose</vt:lpstr>
      <vt:lpstr>Manage data in Docker </vt:lpstr>
      <vt:lpstr>Bind</vt:lpstr>
      <vt:lpstr>Bind in docker run</vt:lpstr>
      <vt:lpstr>Volumes</vt:lpstr>
      <vt:lpstr>Volume in docker run</vt:lpstr>
      <vt:lpstr>bind/volume in docker-compose</vt:lpstr>
      <vt:lpstr>Docker Volume</vt:lpstr>
      <vt:lpstr>Volume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Privew</dc:title>
  <dc:creator>Feng Kewei</dc:creator>
  <cp:lastModifiedBy>Feng Kewei</cp:lastModifiedBy>
  <cp:revision>3</cp:revision>
  <dcterms:created xsi:type="dcterms:W3CDTF">2020-11-20T03:02:10Z</dcterms:created>
  <dcterms:modified xsi:type="dcterms:W3CDTF">2020-11-20T03:59:55Z</dcterms:modified>
</cp:coreProperties>
</file>