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0" r:id="rId6"/>
    <p:sldId id="271" r:id="rId7"/>
    <p:sldId id="272" r:id="rId8"/>
    <p:sldId id="263" r:id="rId9"/>
    <p:sldId id="274" r:id="rId10"/>
    <p:sldId id="275" r:id="rId11"/>
    <p:sldId id="276" r:id="rId12"/>
    <p:sldId id="277" r:id="rId13"/>
    <p:sldId id="266" r:id="rId14"/>
    <p:sldId id="268" r:id="rId15"/>
    <p:sldId id="269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C2D185E-BD1E-4CBE-A61F-35CAD735F848}" type="datetime1">
              <a:rPr lang="en-US" smtClean="0"/>
              <a:t>9/28/2015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133BD94-17D4-4DEF-B844-67D6BA237612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A344295-BCB3-4C96-B3CE-F668F72C39D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9F5007-87DE-488C-8ECD-66DCDA2978A3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8DB53E6-2EA0-4C6F-9D6B-EC8B23B43B9C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32452640-9AB4-4FAC-81FF-78F831713D37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FD31F8B8-1912-4B3E-A9BB-091D44EE69D2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5E98050E-AF67-4EC2-AB54-6E14E08E4A00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D14D783-CD52-4B1C-BF5A-038ECE1CF490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05CA02A-594F-46ED-A0C2-DE599B6E52DE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B6A6AB-C691-41A3-B2F1-0EE2DBBFDAB8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296519-5417-4396-BF15-D5B0A34355E5}" type="datetime1">
              <a:rPr lang="en-US" smtClean="0"/>
              <a:t>9/28/2015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741" y="381215"/>
            <a:ext cx="9875520" cy="1472184"/>
          </a:xfrm>
        </p:spPr>
        <p:txBody>
          <a:bodyPr/>
          <a:lstStyle/>
          <a:p>
            <a:r>
              <a:rPr lang="en-US" dirty="0" smtClean="0"/>
              <a:t>LITHOS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346" y="2141837"/>
            <a:ext cx="9875520" cy="342183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Group – 22</a:t>
            </a:r>
          </a:p>
          <a:p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Aravind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Achanta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Yonathan</a:t>
            </a:r>
            <a:r>
              <a:rPr lang="en-US" sz="3000" dirty="0">
                <a:solidFill>
                  <a:schemeClr val="tx2"/>
                </a:solidFill>
              </a:rPr>
              <a:t> Gordon</a:t>
            </a:r>
          </a:p>
          <a:p>
            <a:r>
              <a:rPr lang="en-US" sz="3000" dirty="0" err="1">
                <a:solidFill>
                  <a:schemeClr val="tx2"/>
                </a:solidFill>
              </a:rPr>
              <a:t>Spoorthi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Pendyala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Sai </a:t>
            </a:r>
            <a:r>
              <a:rPr lang="en-US" sz="3000" dirty="0" err="1">
                <a:solidFill>
                  <a:schemeClr val="tx2"/>
                </a:solidFill>
              </a:rPr>
              <a:t>Priya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Jyothula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Sumanth Reddy </a:t>
            </a:r>
            <a:r>
              <a:rPr lang="en-US" sz="3000" dirty="0" err="1">
                <a:solidFill>
                  <a:schemeClr val="tx2"/>
                </a:solidFill>
              </a:rPr>
              <a:t>Pandugula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Vakkalanka</a:t>
            </a:r>
            <a:r>
              <a:rPr lang="en-US" sz="3000" dirty="0">
                <a:solidFill>
                  <a:schemeClr val="tx2"/>
                </a:solidFill>
              </a:rPr>
              <a:t> V S </a:t>
            </a:r>
            <a:r>
              <a:rPr lang="en-US" sz="3000" dirty="0" err="1">
                <a:solidFill>
                  <a:schemeClr val="tx2"/>
                </a:solidFill>
              </a:rPr>
              <a:t>S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Dilip</a:t>
            </a:r>
            <a:r>
              <a:rPr lang="en-US" sz="3000" dirty="0">
                <a:solidFill>
                  <a:schemeClr val="tx2"/>
                </a:solidFill>
              </a:rPr>
              <a:t> Raju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Game contd...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253" y="187355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timeline of Prehistory is evenly spread as levels starting from Paleolithic Age, continuing through Iron Age and finally emerging as a civilization. </a:t>
            </a:r>
          </a:p>
          <a:p>
            <a:endParaRPr lang="en-US" dirty="0"/>
          </a:p>
          <a:p>
            <a:r>
              <a:rPr lang="en-US" dirty="0" smtClean="0"/>
              <a:t>Employ strategies for a ‘smart’ play</a:t>
            </a:r>
          </a:p>
          <a:p>
            <a:endParaRPr lang="en-US" dirty="0" smtClean="0"/>
          </a:p>
          <a:p>
            <a:r>
              <a:rPr lang="en-US" dirty="0" smtClean="0"/>
              <a:t>Game ends with the tribe settling down as a sophisticated civilization.</a:t>
            </a:r>
          </a:p>
          <a:p>
            <a:endParaRPr lang="en-US" dirty="0" smtClean="0"/>
          </a:p>
          <a:p>
            <a:r>
              <a:rPr lang="en-US" dirty="0" smtClean="0"/>
              <a:t>Hints and corrections that pop up when the player deviates from the intended goals or takes more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meters:</a:t>
            </a:r>
          </a:p>
          <a:p>
            <a:pPr marL="514350" indent="-514350">
              <a:buAutoNum type="arabicPeriod"/>
            </a:pPr>
            <a:r>
              <a:rPr lang="en-US" dirty="0" smtClean="0"/>
              <a:t>Food meter</a:t>
            </a:r>
          </a:p>
          <a:p>
            <a:pPr marL="514350" indent="-514350">
              <a:buAutoNum type="arabicPeriod"/>
            </a:pPr>
            <a:r>
              <a:rPr lang="en-US" dirty="0" smtClean="0"/>
              <a:t>Safety meter</a:t>
            </a:r>
          </a:p>
          <a:p>
            <a:pPr marL="0" indent="0">
              <a:buNone/>
            </a:pPr>
            <a:r>
              <a:rPr lang="en-US" dirty="0" smtClean="0"/>
              <a:t>      Monitor the meters and make sure they do not go down a  level.</a:t>
            </a:r>
          </a:p>
          <a:p>
            <a:r>
              <a:rPr lang="en-US" dirty="0" smtClean="0"/>
              <a:t> Choosing the right set of people from the tribe to perform the specified task        </a:t>
            </a:r>
          </a:p>
          <a:p>
            <a:r>
              <a:rPr lang="en-US" dirty="0" smtClean="0"/>
              <a:t>After entering the multiplayer mode: </a:t>
            </a:r>
          </a:p>
          <a:p>
            <a:pPr marL="0" indent="0">
              <a:buNone/>
            </a:pPr>
            <a:r>
              <a:rPr lang="en-US" dirty="0" smtClean="0"/>
              <a:t>     Deciding which clans to ally with and which ones to fight against.      </a:t>
            </a:r>
          </a:p>
        </p:txBody>
      </p:sp>
    </p:spTree>
    <p:extLst>
      <p:ext uri="{BB962C8B-B14F-4D97-AF65-F5344CB8AC3E}">
        <p14:creationId xmlns:p14="http://schemas.microsoft.com/office/powerpoint/2010/main" val="17928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US" dirty="0" smtClean="0"/>
              <a:t>User competes against the computer and other online players.</a:t>
            </a:r>
          </a:p>
          <a:p>
            <a:endParaRPr lang="en-US" dirty="0" smtClean="0"/>
          </a:p>
          <a:p>
            <a:r>
              <a:rPr lang="en-US" dirty="0" smtClean="0"/>
              <a:t>Artificial Intelligence Engine </a:t>
            </a:r>
          </a:p>
          <a:p>
            <a:pPr lvl="1"/>
            <a:r>
              <a:rPr lang="en-US" dirty="0" smtClean="0"/>
              <a:t>Analyses the skillset of all tribes</a:t>
            </a:r>
          </a:p>
          <a:p>
            <a:pPr lvl="1"/>
            <a:r>
              <a:rPr lang="en-US" dirty="0" smtClean="0"/>
              <a:t>Pits them with respect to skillset</a:t>
            </a:r>
          </a:p>
          <a:p>
            <a:pPr lvl="1"/>
            <a:r>
              <a:rPr lang="en-US" dirty="0" smtClean="0"/>
              <a:t>Deploys counter game strategies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94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3" y="1524000"/>
            <a:ext cx="6481711" cy="4663440"/>
          </a:xfrm>
        </p:spPr>
        <p:txBody>
          <a:bodyPr/>
          <a:lstStyle/>
          <a:p>
            <a:r>
              <a:rPr lang="it-IT" dirty="0" smtClean="0"/>
              <a:t>Stone Age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Paleolithic 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Lower </a:t>
            </a:r>
            <a:r>
              <a:rPr lang="en-US" dirty="0" smtClean="0"/>
              <a:t>Paleolithic- Food &amp; Shelter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Middle </a:t>
            </a:r>
            <a:r>
              <a:rPr lang="en-US" dirty="0" smtClean="0"/>
              <a:t>Paleolithic- Fire and Clothing 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Upper </a:t>
            </a:r>
            <a:r>
              <a:rPr lang="en-US" dirty="0" smtClean="0"/>
              <a:t>Paleolithic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Mesolithic Age- Tool Carving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Neolithic Age- Agriculture</a:t>
            </a:r>
            <a:endParaRPr lang="en-US" dirty="0"/>
          </a:p>
          <a:p>
            <a:r>
              <a:rPr lang="it-IT" dirty="0"/>
              <a:t>Bronze Age</a:t>
            </a:r>
            <a:endParaRPr lang="en-US" dirty="0"/>
          </a:p>
          <a:p>
            <a:r>
              <a:rPr lang="es-ES_tradnl" dirty="0" err="1"/>
              <a:t>Iron</a:t>
            </a:r>
            <a:r>
              <a:rPr lang="es-ES_tradnl" dirty="0"/>
              <a:t> </a:t>
            </a:r>
            <a:r>
              <a:rPr lang="es-ES_tradnl" dirty="0" err="1"/>
              <a:t>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2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3" y="1246909"/>
            <a:ext cx="9848365" cy="4940531"/>
          </a:xfrm>
        </p:spPr>
        <p:txBody>
          <a:bodyPr>
            <a:normAutofit/>
          </a:bodyPr>
          <a:lstStyle/>
          <a:p>
            <a:r>
              <a:rPr lang="en-US" dirty="0"/>
              <a:t>Stone Age is the earliest known 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Lower </a:t>
            </a:r>
            <a:r>
              <a:rPr lang="en-US" dirty="0"/>
              <a:t>Paleolithic age dealt only with humans searching for food and shelter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Middle Paleolithic age is where humans have little knowledge about clothing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Fire was discovered in the middle Paleolithic age due to natural lightning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first metal, Copper was known to humans in early Bronze 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Humans learnt about alloys in middle Bronze Age</a:t>
            </a:r>
            <a:r>
              <a:rPr lang="en-US" dirty="0" smtClean="0"/>
              <a:t>.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246909"/>
            <a:ext cx="9786020" cy="5216236"/>
          </a:xfrm>
        </p:spPr>
        <p:txBody>
          <a:bodyPr>
            <a:normAutofit/>
          </a:bodyPr>
          <a:lstStyle/>
          <a:p>
            <a:r>
              <a:rPr lang="en-US" dirty="0" smtClean="0"/>
              <a:t>Targets </a:t>
            </a:r>
            <a:r>
              <a:rPr lang="en-US" dirty="0"/>
              <a:t>the PC platform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ttract </a:t>
            </a:r>
            <a:r>
              <a:rPr lang="en-US" dirty="0"/>
              <a:t>both dedicated gamers and casual gamers </a:t>
            </a:r>
            <a:r>
              <a:rPr lang="en-US" dirty="0" smtClean="0"/>
              <a:t>from all </a:t>
            </a:r>
            <a:r>
              <a:rPr lang="en-US" dirty="0"/>
              <a:t>age groups.</a:t>
            </a:r>
          </a:p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for all Desktop platforms (Windows, Mac, Linux)</a:t>
            </a:r>
          </a:p>
          <a:p>
            <a:r>
              <a:rPr lang="en-US" dirty="0"/>
              <a:t>P</a:t>
            </a:r>
            <a:r>
              <a:rPr lang="en-US" dirty="0" smtClean="0"/>
              <a:t>rogrammed </a:t>
            </a:r>
            <a:r>
              <a:rPr lang="en-US" dirty="0"/>
              <a:t>using the game development engine "UNITY 3D”.</a:t>
            </a:r>
          </a:p>
          <a:p>
            <a:r>
              <a:rPr lang="en-US" dirty="0"/>
              <a:t>User data </a:t>
            </a:r>
            <a:r>
              <a:rPr lang="en-US" dirty="0" smtClean="0"/>
              <a:t>will be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9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24" y="2669790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T</a:t>
            </a:r>
            <a:r>
              <a:rPr lang="en-US" dirty="0" smtClean="0"/>
              <a:t>HANK </a:t>
            </a:r>
            <a:r>
              <a:rPr lang="en-US" sz="8000" dirty="0" smtClean="0"/>
              <a:t>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11113" y="1417638"/>
            <a:ext cx="9997440" cy="51848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Project Overview</a:t>
            </a:r>
          </a:p>
          <a:p>
            <a:pPr lvl="0"/>
            <a:r>
              <a:rPr lang="en-US" dirty="0" smtClean="0"/>
              <a:t>Game Rationale</a:t>
            </a:r>
          </a:p>
          <a:p>
            <a:pPr lvl="0"/>
            <a:r>
              <a:rPr lang="en-US" dirty="0" smtClean="0"/>
              <a:t>Goals</a:t>
            </a:r>
          </a:p>
          <a:p>
            <a:pPr lvl="0"/>
            <a:r>
              <a:rPr lang="en-US" dirty="0" smtClean="0"/>
              <a:t>Stakeholders</a:t>
            </a:r>
          </a:p>
          <a:p>
            <a:pPr lvl="0"/>
            <a:r>
              <a:rPr lang="en-US" dirty="0" smtClean="0"/>
              <a:t>Context of work</a:t>
            </a:r>
          </a:p>
          <a:p>
            <a:pPr lvl="0"/>
            <a:r>
              <a:rPr lang="en-US" dirty="0" smtClean="0"/>
              <a:t>Working of the Game</a:t>
            </a:r>
          </a:p>
          <a:p>
            <a:pPr lvl="0"/>
            <a:r>
              <a:rPr lang="en-US" dirty="0" smtClean="0"/>
              <a:t>Sample Strategies</a:t>
            </a:r>
          </a:p>
          <a:p>
            <a:pPr lvl="0"/>
            <a:r>
              <a:rPr lang="en-US" dirty="0" smtClean="0"/>
              <a:t>Competitiveness</a:t>
            </a:r>
          </a:p>
          <a:p>
            <a:pPr lvl="0"/>
            <a:r>
              <a:rPr lang="en-US" dirty="0" smtClean="0"/>
              <a:t>Key Definitions</a:t>
            </a:r>
          </a:p>
          <a:p>
            <a:pPr lvl="0"/>
            <a:r>
              <a:rPr lang="en-US" dirty="0" smtClean="0"/>
              <a:t>Facts</a:t>
            </a:r>
          </a:p>
          <a:p>
            <a:pPr lvl="0"/>
            <a:r>
              <a:rPr lang="en-US" dirty="0" smtClean="0"/>
              <a:t>Assumptions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What is the game about?</a:t>
            </a:r>
          </a:p>
          <a:p>
            <a:pPr marL="82296" indent="0">
              <a:buNone/>
            </a:pPr>
            <a:r>
              <a:rPr lang="en-US" dirty="0" smtClean="0"/>
              <a:t>       Pre Historic Humans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What is the Game objective?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Uncivilized Tribe </a:t>
            </a:r>
            <a:r>
              <a:rPr lang="en-US" dirty="0" smtClean="0">
                <a:sym typeface="Wingdings" panose="05000000000000000000" pitchFamily="2" charset="2"/>
              </a:rPr>
              <a:t> Civilization</a:t>
            </a:r>
          </a:p>
          <a:p>
            <a:pPr marL="82296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82296" indent="0">
              <a:buNone/>
            </a:pPr>
            <a:r>
              <a:rPr lang="en-US" dirty="0" smtClean="0"/>
              <a:t>What does it do?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Educates user about the Early Human 		  Lifestyle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Rationale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272937"/>
            <a:ext cx="4472317" cy="391450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2239689"/>
            <a:ext cx="4184864" cy="3947751"/>
          </a:xfrm>
        </p:spPr>
      </p:pic>
      <p:sp>
        <p:nvSpPr>
          <p:cNvPr id="10" name="TextBox 9"/>
          <p:cNvSpPr txBox="1"/>
          <p:nvPr/>
        </p:nvSpPr>
        <p:spPr>
          <a:xfrm>
            <a:off x="2103120" y="1417320"/>
            <a:ext cx="681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Existing </a:t>
            </a:r>
            <a:r>
              <a:rPr lang="en-US" sz="3200" dirty="0">
                <a:solidFill>
                  <a:schemeClr val="tx2"/>
                </a:solidFill>
              </a:rPr>
              <a:t>ones</a:t>
            </a:r>
            <a:r>
              <a:rPr lang="en-US" sz="3200" dirty="0">
                <a:solidFill>
                  <a:schemeClr val="tx2"/>
                </a:solidFill>
              </a:rPr>
              <a:t> mislead the user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968142"/>
            <a:ext cx="9816302" cy="4663440"/>
          </a:xfrm>
        </p:spPr>
        <p:txBody>
          <a:bodyPr/>
          <a:lstStyle/>
          <a:p>
            <a:r>
              <a:rPr lang="en-US" dirty="0" smtClean="0"/>
              <a:t> Historical accuracy</a:t>
            </a:r>
          </a:p>
          <a:p>
            <a:r>
              <a:rPr lang="en-US" dirty="0" smtClean="0"/>
              <a:t> Engaging and informative</a:t>
            </a:r>
          </a:p>
          <a:p>
            <a:r>
              <a:rPr lang="en-US" dirty="0" smtClean="0"/>
              <a:t> Measured by: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Student </a:t>
            </a:r>
            <a:r>
              <a:rPr lang="en-US" dirty="0" smtClean="0"/>
              <a:t>performance in quizzes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eaderboards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ustomer Ratings &amp;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3" y="1837512"/>
            <a:ext cx="9868553" cy="4663440"/>
          </a:xfrm>
        </p:spPr>
        <p:txBody>
          <a:bodyPr/>
          <a:lstStyle/>
          <a:p>
            <a:r>
              <a:rPr lang="en-US" dirty="0" smtClean="0"/>
              <a:t> The client – </a:t>
            </a:r>
            <a:r>
              <a:rPr lang="en-US" dirty="0" err="1" smtClean="0"/>
              <a:t>Lithos</a:t>
            </a:r>
            <a:r>
              <a:rPr lang="en-US" dirty="0" smtClean="0"/>
              <a:t> </a:t>
            </a:r>
            <a:r>
              <a:rPr lang="en-US" dirty="0" smtClean="0"/>
              <a:t>INC.</a:t>
            </a:r>
          </a:p>
          <a:p>
            <a:r>
              <a:rPr lang="en-US" dirty="0" smtClean="0"/>
              <a:t> Customers and Hands-on users:</a:t>
            </a:r>
          </a:p>
          <a:p>
            <a:pPr lvl="1"/>
            <a:r>
              <a:rPr lang="en-US" dirty="0" smtClean="0"/>
              <a:t> High </a:t>
            </a:r>
            <a:r>
              <a:rPr lang="en-US" dirty="0" smtClean="0"/>
              <a:t>school students </a:t>
            </a:r>
            <a:r>
              <a:rPr lang="en-US" dirty="0" smtClean="0"/>
              <a:t>– target audience</a:t>
            </a:r>
          </a:p>
          <a:p>
            <a:pPr lvl="1"/>
            <a:r>
              <a:rPr lang="en-US" dirty="0" smtClean="0"/>
              <a:t> Teachers and parents</a:t>
            </a:r>
          </a:p>
          <a:p>
            <a:pPr lvl="1"/>
            <a:r>
              <a:rPr lang="en-US" dirty="0" smtClean="0"/>
              <a:t> Interested individuals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Administrators,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the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44" y="1417320"/>
            <a:ext cx="9997440" cy="52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064" y="1597265"/>
            <a:ext cx="10515600" cy="4351338"/>
          </a:xfrm>
        </p:spPr>
        <p:txBody>
          <a:bodyPr/>
          <a:lstStyle/>
          <a:p>
            <a:r>
              <a:rPr lang="en-US" dirty="0" smtClean="0"/>
              <a:t>Game starts as the </a:t>
            </a:r>
            <a:r>
              <a:rPr lang="en-US" u="sng" dirty="0" smtClean="0"/>
              <a:t>PLAYER</a:t>
            </a:r>
            <a:r>
              <a:rPr lang="en-US" dirty="0" smtClean="0"/>
              <a:t> leads an </a:t>
            </a:r>
            <a:r>
              <a:rPr lang="en-US" u="sng" dirty="0" smtClean="0"/>
              <a:t>UNCIVILIZED TRIBE</a:t>
            </a:r>
            <a:r>
              <a:rPr lang="en-US" dirty="0" smtClean="0"/>
              <a:t> solely focused on survival.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18" y="3296416"/>
            <a:ext cx="5027869" cy="2521966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5200992" y="2179888"/>
            <a:ext cx="960120" cy="1773936"/>
          </a:xfrm>
          <a:prstGeom prst="curvedRightArrow">
            <a:avLst>
              <a:gd name="adj1" fmla="val 6653"/>
              <a:gd name="adj2" fmla="val 22137"/>
              <a:gd name="adj3" fmla="val 440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20739387">
            <a:off x="10575721" y="2008400"/>
            <a:ext cx="735197" cy="2116911"/>
          </a:xfrm>
          <a:prstGeom prst="curvedLeftArrow">
            <a:avLst>
              <a:gd name="adj1" fmla="val 10535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2" y="4005072"/>
            <a:ext cx="3366287" cy="2404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1" y="150281"/>
            <a:ext cx="1847850" cy="24765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649800" y="876598"/>
            <a:ext cx="2698242" cy="1810322"/>
          </a:xfrm>
          <a:prstGeom prst="wedgeEllipseCallout">
            <a:avLst>
              <a:gd name="adj1" fmla="val 78800"/>
              <a:gd name="adj2" fmla="val -22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at Level 0.</a:t>
            </a:r>
          </a:p>
          <a:p>
            <a:pPr algn="ctr"/>
            <a:r>
              <a:rPr lang="en-US" dirty="0" smtClean="0"/>
              <a:t>To </a:t>
            </a:r>
            <a:r>
              <a:rPr lang="en-US" dirty="0" smtClean="0">
                <a:solidFill>
                  <a:schemeClr val="tx1"/>
                </a:solidFill>
              </a:rPr>
              <a:t>go</a:t>
            </a:r>
            <a:r>
              <a:rPr lang="en-US" dirty="0" smtClean="0"/>
              <a:t> to the next level you have to,</a:t>
            </a:r>
          </a:p>
          <a:p>
            <a:pPr algn="ctr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1" y="309270"/>
            <a:ext cx="1787651" cy="166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86" y="2613393"/>
            <a:ext cx="28575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31" y="4385691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77172" y="471060"/>
            <a:ext cx="2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Gather Food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3008" y="2613393"/>
            <a:ext cx="22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 safe shelter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0456" y="4635535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the quiz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92640" y="5508124"/>
            <a:ext cx="2212848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11024315" y="578912"/>
            <a:ext cx="881173" cy="2215803"/>
          </a:xfrm>
          <a:prstGeom prst="curvedLeftArrow">
            <a:avLst>
              <a:gd name="adj1" fmla="val 25000"/>
              <a:gd name="adj2" fmla="val 54435"/>
              <a:gd name="adj3" fmla="val 298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4963114" y="3644959"/>
            <a:ext cx="907161" cy="2359625"/>
          </a:xfrm>
          <a:prstGeom prst="curvedRightArrow">
            <a:avLst>
              <a:gd name="adj1" fmla="val 20871"/>
              <a:gd name="adj2" fmla="val 50579"/>
              <a:gd name="adj3" fmla="val 372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293608" y="5885036"/>
            <a:ext cx="1325880" cy="310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689987">
            <a:off x="6083827" y="921150"/>
            <a:ext cx="1453840" cy="251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template" id="{6021251C-C356-4674-99CE-A4F368EAD86C}" vid="{7E847B84-E5B3-499F-AFCD-1BE4EBBEF5B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91F623-E94D-4B95-9B28-2E10481CA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Verdana</vt:lpstr>
      <vt:lpstr>Wingdings</vt:lpstr>
      <vt:lpstr>Wingdings 2</vt:lpstr>
      <vt:lpstr>Pressed Leaves design template</vt:lpstr>
      <vt:lpstr>LITHOS</vt:lpstr>
      <vt:lpstr>Contents</vt:lpstr>
      <vt:lpstr>Project Overview</vt:lpstr>
      <vt:lpstr>Game Rationale</vt:lpstr>
      <vt:lpstr>Goals of the Project</vt:lpstr>
      <vt:lpstr>Stakeholders</vt:lpstr>
      <vt:lpstr>Context of the Work</vt:lpstr>
      <vt:lpstr>Working of the Game</vt:lpstr>
      <vt:lpstr>PowerPoint Presentation</vt:lpstr>
      <vt:lpstr>Working of the Game contd...</vt:lpstr>
      <vt:lpstr>Sample Strategies</vt:lpstr>
      <vt:lpstr>Competitiveness </vt:lpstr>
      <vt:lpstr>Key Definitions</vt:lpstr>
      <vt:lpstr>Facts</vt:lpstr>
      <vt:lpstr>Assumptions</vt:lpstr>
      <vt:lpstr>THANK YU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2015-09-28T23:20:04Z</dcterms:created>
  <dcterms:modified xsi:type="dcterms:W3CDTF">2015-09-29T03:57:20Z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TC034605429991</vt:lpwstr>
  </property>
</Properties>
</file>