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21"/>
  </p:notesMasterIdLst>
  <p:handoutMasterIdLst>
    <p:handoutMasterId r:id="rId22"/>
  </p:handoutMasterIdLst>
  <p:sldIdLst>
    <p:sldId id="257" r:id="rId3"/>
    <p:sldId id="258" r:id="rId4"/>
    <p:sldId id="259" r:id="rId5"/>
    <p:sldId id="271" r:id="rId6"/>
    <p:sldId id="260" r:id="rId7"/>
    <p:sldId id="272" r:id="rId8"/>
    <p:sldId id="263" r:id="rId9"/>
    <p:sldId id="274" r:id="rId10"/>
    <p:sldId id="275" r:id="rId11"/>
    <p:sldId id="276" r:id="rId12"/>
    <p:sldId id="277" r:id="rId13"/>
    <p:sldId id="266" r:id="rId14"/>
    <p:sldId id="278" r:id="rId15"/>
    <p:sldId id="280" r:id="rId16"/>
    <p:sldId id="281" r:id="rId17"/>
    <p:sldId id="288" r:id="rId18"/>
    <p:sldId id="292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1C2D185E-BD1E-4CBE-A61F-35CAD735F848}" type="datetime1">
              <a:rPr lang="en-US" smtClean="0"/>
              <a:t>11/30/2015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7133BD94-17D4-4DEF-B844-67D6BA237612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EA344295-BCB3-4C96-B3CE-F668F72C39DB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A9F5007-87DE-488C-8ECD-66DCDA2978A3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E8DB53E6-2EA0-4C6F-9D6B-EC8B23B43B9C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32452640-9AB4-4FAC-81FF-78F831713D37}" type="datetime1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FD31F8B8-1912-4B3E-A9BB-091D44EE69D2}" type="datetime1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5E98050E-AF67-4EC2-AB54-6E14E08E4A00}" type="datetime1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D14D783-CD52-4B1C-BF5A-038ECE1CF490}" type="datetime1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05CA02A-594F-46ED-A0C2-DE599B6E52DE}" type="datetime1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8B6A6AB-C691-41A3-B2F1-0EE2DBBFDAB8}" type="datetime1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0296519-5417-4396-BF15-D5B0A34355E5}" type="datetime1">
              <a:rPr lang="en-US" smtClean="0"/>
              <a:t>11/30/2015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741" y="381215"/>
            <a:ext cx="9875520" cy="1472184"/>
          </a:xfrm>
        </p:spPr>
        <p:txBody>
          <a:bodyPr/>
          <a:lstStyle/>
          <a:p>
            <a:r>
              <a:rPr lang="en-US" dirty="0" smtClean="0"/>
              <a:t>LITHOS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7346" y="2141837"/>
            <a:ext cx="9875520" cy="3421836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Group – 22</a:t>
            </a:r>
          </a:p>
          <a:p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Aravind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Achanta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 err="1">
                <a:solidFill>
                  <a:schemeClr val="tx2"/>
                </a:solidFill>
              </a:rPr>
              <a:t>Yonathan</a:t>
            </a:r>
            <a:r>
              <a:rPr lang="en-US" sz="3000" dirty="0">
                <a:solidFill>
                  <a:schemeClr val="tx2"/>
                </a:solidFill>
              </a:rPr>
              <a:t> Gordon</a:t>
            </a:r>
          </a:p>
          <a:p>
            <a:r>
              <a:rPr lang="en-US" sz="3000" dirty="0" err="1">
                <a:solidFill>
                  <a:schemeClr val="tx2"/>
                </a:solidFill>
              </a:rPr>
              <a:t>Spoorthi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Pendyala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Sai </a:t>
            </a:r>
            <a:r>
              <a:rPr lang="en-US" sz="3000" dirty="0" err="1">
                <a:solidFill>
                  <a:schemeClr val="tx2"/>
                </a:solidFill>
              </a:rPr>
              <a:t>Priya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Jyothula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chemeClr val="tx2"/>
                </a:solidFill>
              </a:rPr>
              <a:t>Sumanth Reddy </a:t>
            </a:r>
            <a:r>
              <a:rPr lang="en-US" sz="3000" dirty="0" err="1">
                <a:solidFill>
                  <a:schemeClr val="tx2"/>
                </a:solidFill>
              </a:rPr>
              <a:t>Pandugula</a:t>
            </a:r>
            <a:endParaRPr lang="en-US" sz="3000" dirty="0">
              <a:solidFill>
                <a:schemeClr val="tx2"/>
              </a:solidFill>
            </a:endParaRPr>
          </a:p>
          <a:p>
            <a:r>
              <a:rPr lang="en-US" sz="3000" dirty="0" err="1">
                <a:solidFill>
                  <a:schemeClr val="tx2"/>
                </a:solidFill>
              </a:rPr>
              <a:t>Vakkalanka</a:t>
            </a:r>
            <a:r>
              <a:rPr lang="en-US" sz="3000" dirty="0">
                <a:solidFill>
                  <a:schemeClr val="tx2"/>
                </a:solidFill>
              </a:rPr>
              <a:t> V S </a:t>
            </a:r>
            <a:r>
              <a:rPr lang="en-US" sz="3000" dirty="0" err="1">
                <a:solidFill>
                  <a:schemeClr val="tx2"/>
                </a:solidFill>
              </a:rPr>
              <a:t>S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Dilip</a:t>
            </a:r>
            <a:r>
              <a:rPr lang="en-US" sz="3000" dirty="0">
                <a:solidFill>
                  <a:schemeClr val="tx2"/>
                </a:solidFill>
              </a:rPr>
              <a:t> Raju</a:t>
            </a:r>
          </a:p>
        </p:txBody>
      </p:sp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the Game contd...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253" y="187355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timeline of Prehistory is evenly spread as levels starting from Paleolithic Age, continuing through Iron Age and finally emerging as a civilization. </a:t>
            </a:r>
          </a:p>
          <a:p>
            <a:endParaRPr lang="en-US" dirty="0"/>
          </a:p>
          <a:p>
            <a:r>
              <a:rPr lang="en-US" dirty="0" smtClean="0"/>
              <a:t>Employ strategies for a ‘smart’ play</a:t>
            </a:r>
          </a:p>
          <a:p>
            <a:endParaRPr lang="en-US" dirty="0" smtClean="0"/>
          </a:p>
          <a:p>
            <a:r>
              <a:rPr lang="en-US" dirty="0" smtClean="0"/>
              <a:t>Game ends with the tribe settling down as a sophisticated civilization.</a:t>
            </a:r>
          </a:p>
          <a:p>
            <a:endParaRPr lang="en-US" dirty="0" smtClean="0"/>
          </a:p>
          <a:p>
            <a:r>
              <a:rPr lang="en-US" dirty="0" smtClean="0"/>
              <a:t>Hints and corrections that pop up when the player deviates from the intended goals or takes more time.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9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meters:</a:t>
            </a:r>
          </a:p>
          <a:p>
            <a:pPr marL="514350" indent="-514350">
              <a:buAutoNum type="arabicPeriod"/>
            </a:pPr>
            <a:r>
              <a:rPr lang="en-US" dirty="0" smtClean="0"/>
              <a:t>Food meter</a:t>
            </a:r>
          </a:p>
          <a:p>
            <a:pPr marL="514350" indent="-514350">
              <a:buAutoNum type="arabicPeriod"/>
            </a:pPr>
            <a:r>
              <a:rPr lang="en-US" dirty="0" smtClean="0"/>
              <a:t>Safety meter</a:t>
            </a:r>
          </a:p>
          <a:p>
            <a:pPr marL="0" indent="0">
              <a:buNone/>
            </a:pPr>
            <a:r>
              <a:rPr lang="en-US" dirty="0" smtClean="0"/>
              <a:t>      Monitor the meters and make sure they do not go down a  level.</a:t>
            </a:r>
          </a:p>
          <a:p>
            <a:r>
              <a:rPr lang="en-US" dirty="0" smtClean="0"/>
              <a:t> Choosing the right set of people from the tribe to perform the specified task        </a:t>
            </a:r>
          </a:p>
          <a:p>
            <a:r>
              <a:rPr lang="en-US" dirty="0" smtClean="0"/>
              <a:t>After entering the multiplayer mode: </a:t>
            </a:r>
          </a:p>
          <a:p>
            <a:pPr marL="0" indent="0">
              <a:buNone/>
            </a:pPr>
            <a:r>
              <a:rPr lang="en-US" dirty="0" smtClean="0"/>
              <a:t>     Deciding which clans to ally with and which ones to fight against.      </a:t>
            </a:r>
          </a:p>
        </p:txBody>
      </p:sp>
    </p:spTree>
    <p:extLst>
      <p:ext uri="{BB962C8B-B14F-4D97-AF65-F5344CB8AC3E}">
        <p14:creationId xmlns:p14="http://schemas.microsoft.com/office/powerpoint/2010/main" val="179281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US" dirty="0" smtClean="0"/>
              <a:t>User competes against the computer and other online players.</a:t>
            </a:r>
          </a:p>
          <a:p>
            <a:endParaRPr lang="en-US" dirty="0" smtClean="0"/>
          </a:p>
          <a:p>
            <a:r>
              <a:rPr lang="en-US" dirty="0" smtClean="0"/>
              <a:t>Artificial Intelligence Engine </a:t>
            </a:r>
          </a:p>
          <a:p>
            <a:pPr lvl="1"/>
            <a:r>
              <a:rPr lang="en-US" dirty="0" smtClean="0"/>
              <a:t>Analyses the skillset of all tribes</a:t>
            </a:r>
          </a:p>
          <a:p>
            <a:pPr lvl="1"/>
            <a:r>
              <a:rPr lang="en-US" dirty="0" smtClean="0"/>
              <a:t>Pits them with respect to skillset</a:t>
            </a:r>
          </a:p>
          <a:p>
            <a:pPr lvl="1"/>
            <a:r>
              <a:rPr lang="en-US" dirty="0" smtClean="0"/>
              <a:t>Deploys counter game strategies</a:t>
            </a:r>
          </a:p>
          <a:p>
            <a:pPr marL="82296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033" y="-321972"/>
            <a:ext cx="9997440" cy="1143000"/>
          </a:xfrm>
        </p:spPr>
        <p:txBody>
          <a:bodyPr/>
          <a:lstStyle/>
          <a:p>
            <a:r>
              <a:rPr lang="en-US" dirty="0" smtClean="0"/>
              <a:t>Use Case Diagram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3" y="579549"/>
            <a:ext cx="10620777" cy="62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769771"/>
            <a:ext cx="999744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Load </a:t>
            </a:r>
            <a:r>
              <a:rPr lang="en-US" b="1" dirty="0"/>
              <a:t>and Save </a:t>
            </a:r>
            <a:r>
              <a:rPr lang="en-US" b="1" dirty="0" smtClean="0"/>
              <a:t>Game</a:t>
            </a:r>
          </a:p>
          <a:p>
            <a:pPr marL="82296" indent="0">
              <a:buNone/>
            </a:pPr>
            <a:r>
              <a:rPr lang="en-US" dirty="0" smtClean="0"/>
              <a:t>	load a pre-existing game or a new game.</a:t>
            </a:r>
            <a:endParaRPr lang="en-US" dirty="0"/>
          </a:p>
          <a:p>
            <a:r>
              <a:rPr lang="en-US" b="1" dirty="0"/>
              <a:t>Information </a:t>
            </a:r>
            <a:r>
              <a:rPr lang="en-US" b="1" dirty="0" smtClean="0"/>
              <a:t>Screens</a:t>
            </a:r>
          </a:p>
          <a:p>
            <a:pPr marL="82296" indent="0">
              <a:buNone/>
            </a:pPr>
            <a:r>
              <a:rPr lang="en-US" b="1" dirty="0"/>
              <a:t>	</a:t>
            </a:r>
            <a:r>
              <a:rPr lang="en-US" dirty="0" smtClean="0"/>
              <a:t>show game info: goals, clues, meters and skillset</a:t>
            </a:r>
            <a:endParaRPr lang="en-US" dirty="0"/>
          </a:p>
          <a:p>
            <a:r>
              <a:rPr lang="en-US" b="1" dirty="0"/>
              <a:t>Implementing and assigning </a:t>
            </a:r>
            <a:r>
              <a:rPr lang="en-US" b="1" dirty="0" smtClean="0"/>
              <a:t>tasks</a:t>
            </a:r>
          </a:p>
          <a:p>
            <a:pPr marL="82296" indent="0">
              <a:buNone/>
            </a:pPr>
            <a:r>
              <a:rPr lang="en-US" b="1" dirty="0"/>
              <a:t>	</a:t>
            </a:r>
            <a:r>
              <a:rPr lang="en-US" dirty="0" smtClean="0"/>
              <a:t>means to view skillset and choose tribe members, implement and assign tasks</a:t>
            </a:r>
            <a:endParaRPr lang="en-US" dirty="0"/>
          </a:p>
          <a:p>
            <a:r>
              <a:rPr lang="en-US" b="1" dirty="0"/>
              <a:t>Artificial Intelligence </a:t>
            </a:r>
            <a:endParaRPr lang="en-US" b="1" dirty="0" smtClean="0"/>
          </a:p>
          <a:p>
            <a:pPr marL="82296" indent="0">
              <a:buNone/>
            </a:pPr>
            <a:r>
              <a:rPr lang="en-US" b="1" dirty="0"/>
              <a:t>	</a:t>
            </a:r>
            <a:r>
              <a:rPr lang="en-US" dirty="0" smtClean="0"/>
              <a:t>simulation reports, add challenges</a:t>
            </a:r>
            <a:endParaRPr lang="en-US" dirty="0"/>
          </a:p>
          <a:p>
            <a:r>
              <a:rPr lang="en-US" b="1" dirty="0"/>
              <a:t>End-of-level Quiz </a:t>
            </a:r>
            <a:endParaRPr lang="en-US" b="1" dirty="0" smtClean="0"/>
          </a:p>
          <a:p>
            <a:pPr marL="82296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means to answer quiz, check answers and compute score</a:t>
            </a:r>
            <a:endParaRPr lang="en-US" dirty="0"/>
          </a:p>
          <a:p>
            <a:r>
              <a:rPr lang="en-US" b="1" dirty="0"/>
              <a:t>Multiplayer mode </a:t>
            </a:r>
            <a:endParaRPr lang="en-US" b="1" dirty="0" smtClean="0"/>
          </a:p>
          <a:p>
            <a:pPr marL="82296" indent="0">
              <a:buNone/>
            </a:pPr>
            <a:r>
              <a:rPr lang="en-US" b="1" dirty="0"/>
              <a:t>	</a:t>
            </a:r>
            <a:r>
              <a:rPr lang="en-US" dirty="0" smtClean="0"/>
              <a:t>search for compatible external players, send invites, monitor responses, means to choose between collaborate and fight.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3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93196" y="-73411"/>
            <a:ext cx="9997440" cy="1143000"/>
          </a:xfrm>
        </p:spPr>
        <p:txBody>
          <a:bodyPr/>
          <a:lstStyle/>
          <a:p>
            <a:r>
              <a:rPr lang="en-US" dirty="0" smtClean="0"/>
              <a:t>Data Requirements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68" y="927279"/>
            <a:ext cx="8023538" cy="59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and feel Requirements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831848" y="1538374"/>
            <a:ext cx="9816302" cy="46634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rPr lang="en-US" sz="2400" dirty="0" smtClean="0"/>
              <a:t>Appearance </a:t>
            </a:r>
            <a:r>
              <a:rPr lang="en-US" sz="2400" dirty="0"/>
              <a:t>Requirements</a:t>
            </a:r>
          </a:p>
          <a:p>
            <a:pPr lvl="1">
              <a:defRPr sz="2200"/>
            </a:pPr>
            <a:r>
              <a:rPr lang="en-US" dirty="0"/>
              <a:t>Intuitive  UI elements for an engaging game play</a:t>
            </a:r>
          </a:p>
          <a:p>
            <a:pPr lvl="1">
              <a:defRPr sz="2200"/>
            </a:pPr>
            <a:r>
              <a:rPr lang="en-US" dirty="0"/>
              <a:t>Color coordination according to ages </a:t>
            </a:r>
            <a:endParaRPr lang="en-US" dirty="0" smtClean="0"/>
          </a:p>
          <a:p>
            <a:pPr marL="402336" lvl="1" indent="0">
              <a:buNone/>
              <a:defRPr sz="2200"/>
            </a:pPr>
            <a:endParaRPr lang="en-US" dirty="0"/>
          </a:p>
          <a:p>
            <a:pPr>
              <a:defRPr sz="2200"/>
            </a:pPr>
            <a:r>
              <a:rPr lang="en-US" sz="2400" dirty="0" smtClean="0"/>
              <a:t>Style </a:t>
            </a:r>
            <a:r>
              <a:rPr lang="en-US" sz="2400" dirty="0"/>
              <a:t>Requirements </a:t>
            </a:r>
            <a:endParaRPr lang="en-US" sz="2400" dirty="0" smtClean="0"/>
          </a:p>
          <a:p>
            <a:pPr lvl="1">
              <a:defRPr sz="2200"/>
            </a:pPr>
            <a:r>
              <a:rPr lang="en-US" dirty="0" smtClean="0"/>
              <a:t>3D </a:t>
            </a:r>
            <a:r>
              <a:rPr lang="en-US" dirty="0"/>
              <a:t>Realistic characters</a:t>
            </a:r>
          </a:p>
          <a:p>
            <a:pPr lvl="1">
              <a:defRPr sz="2200"/>
            </a:pPr>
            <a:r>
              <a:rPr lang="en-US" dirty="0"/>
              <a:t>Fonts- ancient gothic style</a:t>
            </a:r>
          </a:p>
          <a:p>
            <a:pPr lvl="1">
              <a:defRPr sz="2200"/>
            </a:pPr>
            <a:r>
              <a:rPr lang="en-US" dirty="0"/>
              <a:t>Menus - manuscript type</a:t>
            </a:r>
          </a:p>
          <a:p>
            <a:pPr lvl="1">
              <a:defRPr sz="2200"/>
            </a:pPr>
            <a:r>
              <a:rPr lang="en-US" dirty="0"/>
              <a:t>Fonts, colors, sounds must correspond to the historical age</a:t>
            </a:r>
          </a:p>
          <a:p>
            <a:pPr>
              <a:defRPr sz="2200"/>
            </a:pPr>
            <a:endParaRPr lang="en-US" sz="2400" dirty="0"/>
          </a:p>
          <a:p>
            <a:pPr>
              <a:defRPr sz="22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84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49750" y="1417638"/>
            <a:ext cx="9997440" cy="5184820"/>
          </a:xfrm>
        </p:spPr>
        <p:txBody>
          <a:bodyPr>
            <a:normAutofit fontScale="32500" lnSpcReduction="20000"/>
          </a:bodyPr>
          <a:lstStyle/>
          <a:p>
            <a:pPr marL="82296" lvl="0" indent="0">
              <a:buNone/>
            </a:pP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en-US" sz="9600" dirty="0" smtClean="0"/>
              <a:t>Features</a:t>
            </a:r>
            <a:endParaRPr lang="en-US" sz="7200" dirty="0" smtClean="0"/>
          </a:p>
          <a:p>
            <a:pPr lvl="2">
              <a:lnSpc>
                <a:spcPct val="120000"/>
              </a:lnSpc>
            </a:pPr>
            <a:r>
              <a:rPr lang="en-US" sz="7200" dirty="0"/>
              <a:t>Single, multiplayer, UI of game - Black Box </a:t>
            </a:r>
            <a:r>
              <a:rPr lang="en-US" sz="7200" dirty="0" smtClean="0"/>
              <a:t>Testing</a:t>
            </a:r>
          </a:p>
          <a:p>
            <a:pPr lvl="2">
              <a:lnSpc>
                <a:spcPct val="120000"/>
              </a:lnSpc>
            </a:pPr>
            <a:r>
              <a:rPr lang="en-US" sz="7200" dirty="0" smtClean="0"/>
              <a:t>Unit </a:t>
            </a:r>
            <a:r>
              <a:rPr lang="en-US" sz="7200" dirty="0"/>
              <a:t>Testing, Integration Testing - White Box </a:t>
            </a:r>
            <a:r>
              <a:rPr lang="en-US" sz="7200" dirty="0" smtClean="0"/>
              <a:t>Testing</a:t>
            </a:r>
            <a:endParaRPr lang="en-US" sz="7200" dirty="0"/>
          </a:p>
          <a:p>
            <a:pPr lvl="2">
              <a:lnSpc>
                <a:spcPct val="120000"/>
              </a:lnSpc>
            </a:pPr>
            <a:r>
              <a:rPr lang="en-US" sz="7200" dirty="0" smtClean="0"/>
              <a:t>Data storage (User ID) Testing </a:t>
            </a:r>
          </a:p>
          <a:p>
            <a:pPr marL="82296" lvl="0" indent="0">
              <a:lnSpc>
                <a:spcPct val="120000"/>
              </a:lnSpc>
              <a:buNone/>
            </a:pPr>
            <a:endParaRPr lang="en-US" sz="7200" dirty="0"/>
          </a:p>
          <a:p>
            <a:pPr lvl="0">
              <a:lnSpc>
                <a:spcPct val="120000"/>
              </a:lnSpc>
            </a:pPr>
            <a:r>
              <a:rPr lang="en-US" sz="9600" dirty="0" smtClean="0"/>
              <a:t>Pass/Fail Criteria</a:t>
            </a:r>
            <a:endParaRPr lang="en-US" sz="7200" dirty="0"/>
          </a:p>
          <a:p>
            <a:pPr lvl="2">
              <a:lnSpc>
                <a:spcPct val="120000"/>
              </a:lnSpc>
            </a:pPr>
            <a:r>
              <a:rPr lang="en-US" sz="7200" dirty="0" smtClean="0"/>
              <a:t>White Box/Black Box testing passed or failed?</a:t>
            </a:r>
            <a:endParaRPr lang="en-US" sz="7200" dirty="0"/>
          </a:p>
          <a:p>
            <a:pPr lvl="2">
              <a:lnSpc>
                <a:spcPct val="120000"/>
              </a:lnSpc>
            </a:pPr>
            <a:r>
              <a:rPr lang="en-US" sz="7200" dirty="0" smtClean="0"/>
              <a:t>Small team for testing  </a:t>
            </a:r>
          </a:p>
          <a:p>
            <a:pPr marL="82296" lv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658368" lvl="2" indent="0">
              <a:buNone/>
            </a:pPr>
            <a:r>
              <a:rPr lang="en-US" dirty="0" smtClean="0"/>
              <a:t> </a:t>
            </a:r>
          </a:p>
          <a:p>
            <a:pPr marL="82296" lvl="0" indent="0">
              <a:buNone/>
            </a:pPr>
            <a:endParaRPr lang="en-US" dirty="0" smtClean="0"/>
          </a:p>
          <a:p>
            <a:pPr marL="82296" lvl="0" indent="0">
              <a:buNone/>
            </a:pPr>
            <a:endParaRPr lang="en-US" dirty="0"/>
          </a:p>
          <a:p>
            <a:pPr marL="82296" lvl="0" indent="0">
              <a:buNone/>
            </a:pPr>
            <a:r>
              <a:rPr lang="en-US" dirty="0" smtClean="0"/>
              <a:t> </a:t>
            </a:r>
          </a:p>
          <a:p>
            <a:pPr marL="82296" lv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9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324" y="2669790"/>
            <a:ext cx="999744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T</a:t>
            </a:r>
            <a:r>
              <a:rPr lang="en-US" dirty="0" smtClean="0"/>
              <a:t>HANK </a:t>
            </a:r>
            <a:r>
              <a:rPr lang="en-US" sz="8000" dirty="0" smtClean="0"/>
              <a:t>Y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9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11113" y="1417638"/>
            <a:ext cx="9997440" cy="518482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Project Overview</a:t>
            </a:r>
          </a:p>
          <a:p>
            <a:pPr lvl="0"/>
            <a:r>
              <a:rPr lang="en-US" dirty="0" smtClean="0"/>
              <a:t>Game Rationale</a:t>
            </a:r>
          </a:p>
          <a:p>
            <a:pPr lvl="0"/>
            <a:r>
              <a:rPr lang="en-US" dirty="0" smtClean="0"/>
              <a:t>Goals</a:t>
            </a:r>
          </a:p>
          <a:p>
            <a:pPr lvl="0"/>
            <a:r>
              <a:rPr lang="en-US" dirty="0" smtClean="0"/>
              <a:t>Stakeholders</a:t>
            </a:r>
          </a:p>
          <a:p>
            <a:pPr lvl="0"/>
            <a:r>
              <a:rPr lang="en-US" dirty="0" smtClean="0"/>
              <a:t>Context of work</a:t>
            </a:r>
          </a:p>
          <a:p>
            <a:pPr lvl="0"/>
            <a:r>
              <a:rPr lang="en-US" dirty="0" smtClean="0"/>
              <a:t>Working of the Game</a:t>
            </a:r>
          </a:p>
          <a:p>
            <a:pPr lvl="0"/>
            <a:r>
              <a:rPr lang="en-US" dirty="0" smtClean="0"/>
              <a:t>Sample Strategies</a:t>
            </a:r>
          </a:p>
          <a:p>
            <a:pPr lvl="0"/>
            <a:r>
              <a:rPr lang="en-US" dirty="0" smtClean="0"/>
              <a:t>Competitiveness</a:t>
            </a:r>
          </a:p>
          <a:p>
            <a:pPr lvl="0"/>
            <a:r>
              <a:rPr lang="en-US" dirty="0" smtClean="0"/>
              <a:t>Use Case Diagram</a:t>
            </a:r>
            <a:endParaRPr lang="en-US" dirty="0" smtClean="0"/>
          </a:p>
          <a:p>
            <a:pPr lvl="0"/>
            <a:r>
              <a:rPr lang="en-US" dirty="0" smtClean="0"/>
              <a:t>Functional Requirements</a:t>
            </a:r>
            <a:endParaRPr lang="en-US" dirty="0" smtClean="0"/>
          </a:p>
          <a:p>
            <a:pPr lvl="0"/>
            <a:r>
              <a:rPr lang="en-US" dirty="0" smtClean="0"/>
              <a:t>Test Plans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86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 smtClean="0"/>
              <a:t>What is the game about?</a:t>
            </a:r>
          </a:p>
          <a:p>
            <a:pPr marL="82296" indent="0">
              <a:buNone/>
            </a:pPr>
            <a:r>
              <a:rPr lang="en-US" dirty="0" smtClean="0"/>
              <a:t>       Pre Historic Humans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What is the Game objective?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 Uncivilized Tribe </a:t>
            </a:r>
            <a:r>
              <a:rPr lang="en-US" dirty="0" smtClean="0">
                <a:sym typeface="Wingdings" panose="05000000000000000000" pitchFamily="2" charset="2"/>
              </a:rPr>
              <a:t> Civilization</a:t>
            </a:r>
          </a:p>
          <a:p>
            <a:pPr marL="82296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82296" indent="0">
              <a:buNone/>
            </a:pPr>
            <a:r>
              <a:rPr lang="en-US" dirty="0" smtClean="0"/>
              <a:t>What does it do?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  Educates user about the Early Human 		  Lifestyle</a:t>
            </a: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704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968142"/>
            <a:ext cx="9816302" cy="4663440"/>
          </a:xfrm>
        </p:spPr>
        <p:txBody>
          <a:bodyPr/>
          <a:lstStyle/>
          <a:p>
            <a:r>
              <a:rPr lang="en-US" dirty="0" smtClean="0"/>
              <a:t> Historical accuracy</a:t>
            </a:r>
          </a:p>
          <a:p>
            <a:r>
              <a:rPr lang="en-US" dirty="0" smtClean="0"/>
              <a:t> Engaging and informative</a:t>
            </a:r>
          </a:p>
          <a:p>
            <a:r>
              <a:rPr lang="en-US" dirty="0" smtClean="0"/>
              <a:t> Measured by:</a:t>
            </a:r>
          </a:p>
          <a:p>
            <a:pPr lvl="1"/>
            <a:r>
              <a:rPr lang="en-US" dirty="0" smtClean="0"/>
              <a:t> Student performance in quizzes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eaderboards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ustomer Ratings &amp;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Rationale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2272937"/>
            <a:ext cx="4472317" cy="391450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3" y="2239689"/>
            <a:ext cx="4184864" cy="3947751"/>
          </a:xfrm>
        </p:spPr>
      </p:pic>
      <p:sp>
        <p:nvSpPr>
          <p:cNvPr id="10" name="TextBox 9"/>
          <p:cNvSpPr txBox="1"/>
          <p:nvPr/>
        </p:nvSpPr>
        <p:spPr>
          <a:xfrm>
            <a:off x="2103120" y="1417320"/>
            <a:ext cx="681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Existing ones mislead the user</a:t>
            </a:r>
          </a:p>
        </p:txBody>
      </p:sp>
    </p:spTree>
    <p:extLst>
      <p:ext uri="{BB962C8B-B14F-4D97-AF65-F5344CB8AC3E}">
        <p14:creationId xmlns:p14="http://schemas.microsoft.com/office/powerpoint/2010/main" val="4443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3" y="1837512"/>
            <a:ext cx="9868553" cy="4663440"/>
          </a:xfrm>
        </p:spPr>
        <p:txBody>
          <a:bodyPr/>
          <a:lstStyle/>
          <a:p>
            <a:r>
              <a:rPr lang="en-US" dirty="0" smtClean="0"/>
              <a:t> The client – </a:t>
            </a:r>
            <a:r>
              <a:rPr lang="en-US" dirty="0" err="1" smtClean="0"/>
              <a:t>Lithos</a:t>
            </a:r>
            <a:r>
              <a:rPr lang="en-US" dirty="0" smtClean="0"/>
              <a:t> INC.</a:t>
            </a:r>
          </a:p>
          <a:p>
            <a:r>
              <a:rPr lang="en-US" dirty="0" smtClean="0"/>
              <a:t> Customers and Hands-on users:</a:t>
            </a:r>
          </a:p>
          <a:p>
            <a:pPr lvl="1"/>
            <a:r>
              <a:rPr lang="en-US" dirty="0" smtClean="0"/>
              <a:t> High school students – target audience</a:t>
            </a:r>
          </a:p>
          <a:p>
            <a:pPr lvl="1"/>
            <a:r>
              <a:rPr lang="en-US" dirty="0" smtClean="0"/>
              <a:t> Teachers and parents</a:t>
            </a:r>
          </a:p>
          <a:p>
            <a:pPr lvl="1"/>
            <a:r>
              <a:rPr lang="en-US" dirty="0" smtClean="0"/>
              <a:t> Interested individuals</a:t>
            </a:r>
          </a:p>
          <a:p>
            <a:pPr lvl="1"/>
            <a:r>
              <a:rPr lang="en-US" dirty="0" smtClean="0"/>
              <a:t> Administrators,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1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of the 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44" y="1417320"/>
            <a:ext cx="9997440" cy="52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9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064" y="1597265"/>
            <a:ext cx="10515600" cy="4351338"/>
          </a:xfrm>
        </p:spPr>
        <p:txBody>
          <a:bodyPr/>
          <a:lstStyle/>
          <a:p>
            <a:r>
              <a:rPr lang="en-US" dirty="0" smtClean="0"/>
              <a:t>Game starts as the </a:t>
            </a:r>
            <a:r>
              <a:rPr lang="en-US" u="sng" dirty="0" smtClean="0"/>
              <a:t>PLAYER</a:t>
            </a:r>
            <a:r>
              <a:rPr lang="en-US" dirty="0" smtClean="0"/>
              <a:t> leads an </a:t>
            </a:r>
            <a:r>
              <a:rPr lang="en-US" u="sng" dirty="0" smtClean="0"/>
              <a:t>UNCIVILIZED TRIBE</a:t>
            </a:r>
            <a:r>
              <a:rPr lang="en-US" dirty="0" smtClean="0"/>
              <a:t> solely focused on survival.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18" y="3296416"/>
            <a:ext cx="5027869" cy="2521966"/>
          </a:xfrm>
          <a:prstGeom prst="rect">
            <a:avLst/>
          </a:prstGeom>
        </p:spPr>
      </p:pic>
      <p:sp>
        <p:nvSpPr>
          <p:cNvPr id="11" name="Curved Right Arrow 10"/>
          <p:cNvSpPr/>
          <p:nvPr/>
        </p:nvSpPr>
        <p:spPr>
          <a:xfrm>
            <a:off x="5200992" y="2179888"/>
            <a:ext cx="960120" cy="1773936"/>
          </a:xfrm>
          <a:prstGeom prst="curvedRightArrow">
            <a:avLst>
              <a:gd name="adj1" fmla="val 6653"/>
              <a:gd name="adj2" fmla="val 22137"/>
              <a:gd name="adj3" fmla="val 4404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 rot="20739387">
            <a:off x="10575721" y="2008400"/>
            <a:ext cx="735197" cy="2116911"/>
          </a:xfrm>
          <a:prstGeom prst="curvedLeftArrow">
            <a:avLst>
              <a:gd name="adj1" fmla="val 10535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2" y="4005072"/>
            <a:ext cx="3366287" cy="2404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1" y="150281"/>
            <a:ext cx="1847850" cy="24765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1649800" y="876598"/>
            <a:ext cx="2698242" cy="1810322"/>
          </a:xfrm>
          <a:prstGeom prst="wedgeEllipseCallout">
            <a:avLst>
              <a:gd name="adj1" fmla="val 78800"/>
              <a:gd name="adj2" fmla="val -228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are at Level 0.</a:t>
            </a:r>
          </a:p>
          <a:p>
            <a:pPr algn="ctr"/>
            <a:r>
              <a:rPr lang="en-US" dirty="0" smtClean="0"/>
              <a:t>To </a:t>
            </a:r>
            <a:r>
              <a:rPr lang="en-US" dirty="0" smtClean="0">
                <a:solidFill>
                  <a:schemeClr val="tx1"/>
                </a:solidFill>
              </a:rPr>
              <a:t>go</a:t>
            </a:r>
            <a:r>
              <a:rPr lang="en-US" dirty="0" smtClean="0"/>
              <a:t> to the next level you have to,</a:t>
            </a:r>
          </a:p>
          <a:p>
            <a:pPr algn="ctr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1" y="309270"/>
            <a:ext cx="1787651" cy="1664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86" y="2613393"/>
            <a:ext cx="28575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331" y="4385691"/>
            <a:ext cx="2143125" cy="2143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77172" y="471060"/>
            <a:ext cx="284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Gather Food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3008" y="2613393"/>
            <a:ext cx="22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a safe shelter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0456" y="4635535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 the quiz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692640" y="5508124"/>
            <a:ext cx="2212848" cy="1097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Curved Left Arrow 13"/>
          <p:cNvSpPr/>
          <p:nvPr/>
        </p:nvSpPr>
        <p:spPr>
          <a:xfrm>
            <a:off x="11024315" y="578912"/>
            <a:ext cx="881173" cy="2215803"/>
          </a:xfrm>
          <a:prstGeom prst="curvedLeftArrow">
            <a:avLst>
              <a:gd name="adj1" fmla="val 25000"/>
              <a:gd name="adj2" fmla="val 54435"/>
              <a:gd name="adj3" fmla="val 298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4963114" y="3644959"/>
            <a:ext cx="907161" cy="2359625"/>
          </a:xfrm>
          <a:prstGeom prst="curvedRightArrow">
            <a:avLst>
              <a:gd name="adj1" fmla="val 20871"/>
              <a:gd name="adj2" fmla="val 50579"/>
              <a:gd name="adj3" fmla="val 3729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293608" y="5885036"/>
            <a:ext cx="1325880" cy="3108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689987">
            <a:off x="6083827" y="921150"/>
            <a:ext cx="1453840" cy="2514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2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template" id="{6021251C-C356-4674-99CE-A4F368EAD86C}" vid="{7E847B84-E5B3-499F-AFCD-1BE4EBBEF5B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E91F623-E94D-4B95-9B28-2E10481CAA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460</Words>
  <Application>Microsoft Office PowerPoint</Application>
  <PresentationFormat>Widescreen</PresentationFormat>
  <Paragraphs>121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Century Gothic</vt:lpstr>
      <vt:lpstr>Verdana</vt:lpstr>
      <vt:lpstr>Wingdings</vt:lpstr>
      <vt:lpstr>Wingdings 2</vt:lpstr>
      <vt:lpstr>Pressed Leaves design template</vt:lpstr>
      <vt:lpstr>LITHOS</vt:lpstr>
      <vt:lpstr>Contents</vt:lpstr>
      <vt:lpstr>Project Overview</vt:lpstr>
      <vt:lpstr>Goals of the Project</vt:lpstr>
      <vt:lpstr>Game Rationale</vt:lpstr>
      <vt:lpstr>Stakeholders</vt:lpstr>
      <vt:lpstr>Context of the Work</vt:lpstr>
      <vt:lpstr>Working of the Game</vt:lpstr>
      <vt:lpstr>PowerPoint Presentation</vt:lpstr>
      <vt:lpstr>Working of the Game contd...</vt:lpstr>
      <vt:lpstr>Sample Strategies</vt:lpstr>
      <vt:lpstr>Competitiveness </vt:lpstr>
      <vt:lpstr>Use Case Diagram </vt:lpstr>
      <vt:lpstr>Functional Requirements</vt:lpstr>
      <vt:lpstr>Data Requirements</vt:lpstr>
      <vt:lpstr>Look and feel Requirements </vt:lpstr>
      <vt:lpstr>Test Plans</vt:lpstr>
      <vt:lpstr>THANK YU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2015-09-28T23:20:04Z</dcterms:created>
  <dcterms:modified xsi:type="dcterms:W3CDTF">2015-12-01T05:48:15Z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TC034605429991</vt:lpwstr>
  </property>
</Properties>
</file>