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26"/>
  </p:notesMasterIdLst>
  <p:handoutMasterIdLst>
    <p:handoutMasterId r:id="rId27"/>
  </p:handoutMasterIdLst>
  <p:sldIdLst>
    <p:sldId id="257" r:id="rId3"/>
    <p:sldId id="280" r:id="rId4"/>
    <p:sldId id="259" r:id="rId5"/>
    <p:sldId id="281" r:id="rId6"/>
    <p:sldId id="295" r:id="rId7"/>
    <p:sldId id="282" r:id="rId8"/>
    <p:sldId id="283" r:id="rId9"/>
    <p:sldId id="271" r:id="rId10"/>
    <p:sldId id="284" r:id="rId11"/>
    <p:sldId id="285" r:id="rId12"/>
    <p:sldId id="286" r:id="rId13"/>
    <p:sldId id="287" r:id="rId14"/>
    <p:sldId id="288" r:id="rId15"/>
    <p:sldId id="289" r:id="rId16"/>
    <p:sldId id="296" r:id="rId17"/>
    <p:sldId id="297" r:id="rId18"/>
    <p:sldId id="298" r:id="rId19"/>
    <p:sldId id="292" r:id="rId20"/>
    <p:sldId id="293" r:id="rId21"/>
    <p:sldId id="290" r:id="rId22"/>
    <p:sldId id="291" r:id="rId23"/>
    <p:sldId id="294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BA3"/>
    <a:srgbClr val="EF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>
        <p:scale>
          <a:sx n="50" d="100"/>
          <a:sy n="50" d="100"/>
        </p:scale>
        <p:origin x="1536" y="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1C2D185E-BD1E-4CBE-A61F-35CAD735F848}" type="datetime1">
              <a:rPr lang="en-US" smtClean="0"/>
              <a:t>11/2/2015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7133BD94-17D4-4DEF-B844-67D6BA237612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EA344295-BCB3-4C96-B3CE-F668F72C39DB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A9F5007-87DE-488C-8ECD-66DCDA2978A3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E8DB53E6-2EA0-4C6F-9D6B-EC8B23B43B9C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32452640-9AB4-4FAC-81FF-78F831713D37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FD31F8B8-1912-4B3E-A9BB-091D44EE69D2}" type="datetime1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5E98050E-AF67-4EC2-AB54-6E14E08E4A00}" type="datetime1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D14D783-CD52-4B1C-BF5A-038ECE1CF490}" type="datetime1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05CA02A-594F-46ED-A0C2-DE599B6E52DE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8B6A6AB-C691-41A3-B2F1-0EE2DBBFDAB8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0296519-5417-4396-BF15-D5B0A34355E5}" type="datetime1">
              <a:rPr lang="en-US" smtClean="0"/>
              <a:t>11/2/2015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741" y="381215"/>
            <a:ext cx="9875520" cy="1472184"/>
          </a:xfrm>
        </p:spPr>
        <p:txBody>
          <a:bodyPr/>
          <a:lstStyle/>
          <a:p>
            <a:r>
              <a:rPr lang="en-US" dirty="0" smtClean="0"/>
              <a:t>LITHOS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7346" y="2141837"/>
            <a:ext cx="9875520" cy="3421836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Group – 22</a:t>
            </a:r>
          </a:p>
          <a:p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Aravind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Achanta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 err="1">
                <a:solidFill>
                  <a:schemeClr val="tx2"/>
                </a:solidFill>
              </a:rPr>
              <a:t>Yonathan</a:t>
            </a:r>
            <a:r>
              <a:rPr lang="en-US" sz="3000" dirty="0">
                <a:solidFill>
                  <a:schemeClr val="tx2"/>
                </a:solidFill>
              </a:rPr>
              <a:t> Gordon</a:t>
            </a:r>
          </a:p>
          <a:p>
            <a:r>
              <a:rPr lang="en-US" sz="3000" dirty="0" err="1">
                <a:solidFill>
                  <a:schemeClr val="tx2"/>
                </a:solidFill>
              </a:rPr>
              <a:t>Spoorthi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Pendyala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Sai </a:t>
            </a:r>
            <a:r>
              <a:rPr lang="en-US" sz="3000" dirty="0" err="1">
                <a:solidFill>
                  <a:schemeClr val="tx2"/>
                </a:solidFill>
              </a:rPr>
              <a:t>Priya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Jyothula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Sumanth Reddy </a:t>
            </a:r>
            <a:r>
              <a:rPr lang="en-US" sz="3000" dirty="0" err="1">
                <a:solidFill>
                  <a:schemeClr val="tx2"/>
                </a:solidFill>
              </a:rPr>
              <a:t>Pandugula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 err="1">
                <a:solidFill>
                  <a:schemeClr val="tx2"/>
                </a:solidFill>
              </a:rPr>
              <a:t>Vakkalanka</a:t>
            </a:r>
            <a:r>
              <a:rPr lang="en-US" sz="3000" dirty="0">
                <a:solidFill>
                  <a:schemeClr val="tx2"/>
                </a:solidFill>
              </a:rPr>
              <a:t> V S </a:t>
            </a:r>
            <a:r>
              <a:rPr lang="en-US" sz="3000" dirty="0" err="1">
                <a:solidFill>
                  <a:schemeClr val="tx2"/>
                </a:solidFill>
              </a:rPr>
              <a:t>S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Dilip</a:t>
            </a:r>
            <a:r>
              <a:rPr lang="en-US" sz="3000" dirty="0">
                <a:solidFill>
                  <a:schemeClr val="tx2"/>
                </a:solidFill>
              </a:rPr>
              <a:t> Raju</a:t>
            </a:r>
          </a:p>
        </p:txBody>
      </p:sp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Dependability Requirements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622738"/>
            <a:ext cx="9816302" cy="5008844"/>
          </a:xfrm>
        </p:spPr>
        <p:txBody>
          <a:bodyPr>
            <a:normAutofit/>
          </a:bodyPr>
          <a:lstStyle/>
          <a:p>
            <a:pPr defTabSz="379729">
              <a:defRPr sz="1950"/>
            </a:pPr>
            <a:r>
              <a:rPr lang="en-US" sz="2400" dirty="0" smtClean="0"/>
              <a:t>Reliability </a:t>
            </a:r>
            <a:r>
              <a:rPr lang="en-US" sz="2400" dirty="0"/>
              <a:t>Requirements </a:t>
            </a:r>
          </a:p>
          <a:p>
            <a:pPr lvl="1" defTabSz="379729">
              <a:defRPr sz="1950"/>
            </a:pPr>
            <a:r>
              <a:rPr lang="en-US" dirty="0" smtClean="0"/>
              <a:t>Should </a:t>
            </a:r>
            <a:r>
              <a:rPr lang="en-US" dirty="0"/>
              <a:t>not crash</a:t>
            </a:r>
          </a:p>
          <a:p>
            <a:pPr lvl="1" defTabSz="379729">
              <a:defRPr sz="1950"/>
            </a:pPr>
            <a:r>
              <a:rPr lang="en-US" dirty="0" smtClean="0"/>
              <a:t>Trigger </a:t>
            </a:r>
            <a:r>
              <a:rPr lang="en-US" dirty="0"/>
              <a:t>Data recovery mechanism in case of an unexpected </a:t>
            </a:r>
            <a:r>
              <a:rPr lang="en-US" dirty="0" smtClean="0"/>
              <a:t>fault</a:t>
            </a:r>
            <a:endParaRPr lang="en-US" sz="2400" dirty="0"/>
          </a:p>
          <a:p>
            <a:pPr defTabSz="379729">
              <a:defRPr sz="1950"/>
            </a:pPr>
            <a:r>
              <a:rPr lang="en-US" sz="2400" dirty="0" smtClean="0"/>
              <a:t>Availability </a:t>
            </a:r>
            <a:r>
              <a:rPr lang="en-US" sz="2400" dirty="0"/>
              <a:t>Requirements</a:t>
            </a:r>
          </a:p>
          <a:p>
            <a:pPr lvl="1" defTabSz="379729">
              <a:defRPr sz="1950"/>
            </a:pPr>
            <a:r>
              <a:rPr lang="en-US" dirty="0"/>
              <a:t>Game Server up </a:t>
            </a:r>
            <a:r>
              <a:rPr lang="en-US" dirty="0" smtClean="0"/>
              <a:t>24/7</a:t>
            </a:r>
            <a:endParaRPr lang="en-US" dirty="0"/>
          </a:p>
          <a:p>
            <a:pPr lvl="1" defTabSz="379729">
              <a:defRPr sz="1950"/>
            </a:pPr>
            <a:r>
              <a:rPr lang="en-US" dirty="0"/>
              <a:t>Resume functionality within 15 minutes</a:t>
            </a:r>
          </a:p>
          <a:p>
            <a:pPr lvl="1" defTabSz="379729">
              <a:defRPr sz="1950"/>
            </a:pPr>
            <a:r>
              <a:rPr lang="en-US" dirty="0"/>
              <a:t>In case of maintenance/repair, notify via </a:t>
            </a:r>
            <a:r>
              <a:rPr lang="en-US" dirty="0" smtClean="0"/>
              <a:t>email</a:t>
            </a:r>
            <a:endParaRPr lang="en-US" dirty="0"/>
          </a:p>
          <a:p>
            <a:pPr defTabSz="379729">
              <a:defRPr sz="1950"/>
            </a:pPr>
            <a:r>
              <a:rPr lang="en-US" sz="2400" dirty="0" smtClean="0"/>
              <a:t>Safety</a:t>
            </a:r>
            <a:endParaRPr lang="en-US" sz="2400" dirty="0"/>
          </a:p>
          <a:p>
            <a:pPr lvl="1" defTabSz="379729">
              <a:defRPr sz="1950"/>
            </a:pPr>
            <a:r>
              <a:rPr lang="en-US" dirty="0"/>
              <a:t>gamma correction and brightness set according to the </a:t>
            </a:r>
            <a:r>
              <a:rPr lang="en-US" dirty="0" smtClean="0"/>
              <a:t>norms </a:t>
            </a:r>
            <a:r>
              <a:rPr lang="en-US" dirty="0"/>
              <a:t>and standards with the corresponding </a:t>
            </a:r>
            <a:r>
              <a:rPr lang="en-US" dirty="0" smtClean="0"/>
              <a:t>regulations.</a:t>
            </a:r>
            <a:endParaRPr lang="en-US" dirty="0"/>
          </a:p>
          <a:p>
            <a:pPr defTabSz="379729">
              <a:defRPr sz="1950"/>
            </a:pPr>
            <a:endParaRPr lang="en-US" sz="2400" dirty="0"/>
          </a:p>
          <a:p>
            <a:pPr defTabSz="379729">
              <a:defRPr sz="195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86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Maintainability and Supportability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812694"/>
            <a:ext cx="9816302" cy="3815374"/>
          </a:xfrm>
        </p:spPr>
        <p:txBody>
          <a:bodyPr/>
          <a:lstStyle/>
          <a:p>
            <a:pPr>
              <a:defRPr sz="2200"/>
            </a:pPr>
            <a:r>
              <a:rPr lang="en-US" dirty="0" smtClean="0"/>
              <a:t>Maintainability </a:t>
            </a:r>
            <a:r>
              <a:rPr lang="en-US" dirty="0"/>
              <a:t>requirements </a:t>
            </a:r>
          </a:p>
          <a:p>
            <a:pPr lvl="1">
              <a:defRPr sz="2200"/>
            </a:pPr>
            <a:r>
              <a:rPr lang="en-US" dirty="0" smtClean="0"/>
              <a:t>Release updates </a:t>
            </a:r>
            <a:r>
              <a:rPr lang="en-US" dirty="0"/>
              <a:t>on a 6 month basis </a:t>
            </a:r>
          </a:p>
          <a:p>
            <a:pPr lvl="1">
              <a:defRPr sz="2200"/>
            </a:pPr>
            <a:r>
              <a:rPr lang="en-US" dirty="0"/>
              <a:t>Depends on problem severity and customer feedback</a:t>
            </a:r>
          </a:p>
          <a:p>
            <a:pPr>
              <a:defRPr sz="2200"/>
            </a:pPr>
            <a:r>
              <a:rPr lang="en-US" dirty="0" smtClean="0"/>
              <a:t>Supportability </a:t>
            </a:r>
            <a:r>
              <a:rPr lang="en-US" dirty="0"/>
              <a:t>requirements </a:t>
            </a:r>
          </a:p>
          <a:p>
            <a:pPr lvl="1">
              <a:defRPr sz="2200"/>
            </a:pPr>
            <a:r>
              <a:rPr lang="en-US" dirty="0" smtClean="0"/>
              <a:t>Allow </a:t>
            </a:r>
            <a:r>
              <a:rPr lang="en-US" dirty="0"/>
              <a:t>plugins to be added easily </a:t>
            </a:r>
          </a:p>
          <a:p>
            <a:pPr lvl="1">
              <a:defRPr sz="2200"/>
            </a:pPr>
            <a:r>
              <a:rPr lang="en-US" dirty="0"/>
              <a:t>Easily comprehensible tutorials </a:t>
            </a:r>
          </a:p>
          <a:p>
            <a:pPr>
              <a:defRPr sz="2200"/>
            </a:pPr>
            <a:r>
              <a:rPr lang="en-US" dirty="0" smtClean="0"/>
              <a:t>Adaptability </a:t>
            </a:r>
            <a:r>
              <a:rPr lang="en-US" dirty="0"/>
              <a:t>requirements</a:t>
            </a:r>
          </a:p>
          <a:p>
            <a:pPr lvl="1">
              <a:defRPr sz="2200"/>
            </a:pPr>
            <a:r>
              <a:rPr lang="en-US" dirty="0"/>
              <a:t>Run on all major operating systems </a:t>
            </a:r>
          </a:p>
          <a:p>
            <a:pPr lvl="1">
              <a:defRPr sz="2200"/>
            </a:pPr>
            <a:r>
              <a:rPr lang="en-US" dirty="0"/>
              <a:t>Updates should be easily </a:t>
            </a:r>
            <a:r>
              <a:rPr lang="en-US" dirty="0" smtClean="0"/>
              <a:t>patched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850136" y="1517904"/>
            <a:ext cx="9816302" cy="4663440"/>
          </a:xfrm>
        </p:spPr>
        <p:txBody>
          <a:bodyPr>
            <a:noAutofit/>
          </a:bodyPr>
          <a:lstStyle/>
          <a:p>
            <a:pPr defTabSz="490727">
              <a:defRPr sz="1848"/>
            </a:pPr>
            <a:r>
              <a:rPr lang="en-US" sz="2400" dirty="0" smtClean="0"/>
              <a:t>Access </a:t>
            </a:r>
            <a:r>
              <a:rPr lang="en-US" sz="2400" dirty="0"/>
              <a:t>Requirements </a:t>
            </a:r>
          </a:p>
          <a:p>
            <a:pPr lvl="1" defTabSz="490727">
              <a:defRPr sz="1848"/>
            </a:pPr>
            <a:r>
              <a:rPr lang="en-US" dirty="0"/>
              <a:t>Validating credentials through a </a:t>
            </a:r>
            <a:r>
              <a:rPr lang="en-US" dirty="0" smtClean="0"/>
              <a:t>database</a:t>
            </a:r>
            <a:endParaRPr lang="en-US" dirty="0"/>
          </a:p>
          <a:p>
            <a:pPr lvl="1" defTabSz="490727">
              <a:defRPr sz="1848"/>
            </a:pPr>
            <a:r>
              <a:rPr lang="en-US" dirty="0"/>
              <a:t>End to End encryption </a:t>
            </a:r>
          </a:p>
          <a:p>
            <a:pPr defTabSz="490727">
              <a:defRPr sz="1848"/>
            </a:pPr>
            <a:r>
              <a:rPr lang="en-US" sz="2400" dirty="0" smtClean="0"/>
              <a:t>Integrity</a:t>
            </a:r>
            <a:r>
              <a:rPr lang="en-US" sz="2400" dirty="0"/>
              <a:t>/ Privacy Requirements </a:t>
            </a:r>
          </a:p>
          <a:p>
            <a:pPr lvl="1" defTabSz="490727">
              <a:defRPr sz="1848"/>
            </a:pPr>
            <a:r>
              <a:rPr lang="en-US" dirty="0"/>
              <a:t>Fault tolerance mechanism</a:t>
            </a:r>
          </a:p>
          <a:p>
            <a:pPr lvl="1" defTabSz="490727">
              <a:defRPr sz="1848"/>
            </a:pPr>
            <a:r>
              <a:rPr lang="en-US" dirty="0"/>
              <a:t>Encryption must be free of potential </a:t>
            </a:r>
            <a:r>
              <a:rPr lang="en-US" dirty="0" smtClean="0"/>
              <a:t>exploits</a:t>
            </a:r>
            <a:endParaRPr lang="en-US" dirty="0"/>
          </a:p>
          <a:p>
            <a:pPr defTabSz="490727">
              <a:defRPr sz="1848"/>
            </a:pPr>
            <a:r>
              <a:rPr lang="en-US" sz="2400" dirty="0" smtClean="0"/>
              <a:t>Audit </a:t>
            </a:r>
            <a:r>
              <a:rPr lang="en-US" sz="2400" dirty="0"/>
              <a:t>requirements </a:t>
            </a:r>
          </a:p>
          <a:p>
            <a:pPr lvl="1" defTabSz="490727">
              <a:defRPr sz="1848"/>
            </a:pPr>
            <a:r>
              <a:rPr lang="en-US" dirty="0"/>
              <a:t>Store user credentials in the database for 3 years after account </a:t>
            </a:r>
            <a:r>
              <a:rPr lang="en-US" dirty="0" smtClean="0"/>
              <a:t>deactivation </a:t>
            </a:r>
            <a:endParaRPr lang="en-US" dirty="0"/>
          </a:p>
          <a:p>
            <a:pPr defTabSz="490727">
              <a:defRPr sz="1848"/>
            </a:pPr>
            <a:r>
              <a:rPr lang="en-US" sz="2400" dirty="0" smtClean="0"/>
              <a:t>Immunity </a:t>
            </a:r>
            <a:r>
              <a:rPr lang="en-US" sz="2400" dirty="0"/>
              <a:t>Requirements</a:t>
            </a:r>
          </a:p>
          <a:p>
            <a:pPr lvl="1" defTabSz="490727">
              <a:defRPr sz="1848"/>
            </a:pPr>
            <a:r>
              <a:rPr lang="en-US" dirty="0" smtClean="0"/>
              <a:t>Appropriate </a:t>
            </a:r>
            <a:r>
              <a:rPr lang="en-US" dirty="0"/>
              <a:t>anti-virus software to reduce risk of malicious </a:t>
            </a:r>
            <a:r>
              <a:rPr lang="en-US" dirty="0" smtClean="0"/>
              <a:t>attacks</a:t>
            </a:r>
            <a:endParaRPr lang="en-US" dirty="0"/>
          </a:p>
          <a:p>
            <a:pPr lvl="1" defTabSz="490727">
              <a:defRPr sz="1848"/>
            </a:pPr>
            <a:r>
              <a:rPr lang="en-US" dirty="0" smtClean="0"/>
              <a:t>Secure </a:t>
            </a:r>
            <a:r>
              <a:rPr lang="en-US" dirty="0"/>
              <a:t>networking mechanism to </a:t>
            </a:r>
          </a:p>
          <a:p>
            <a:pPr lvl="1" defTabSz="490727">
              <a:defRPr sz="1848"/>
            </a:pPr>
            <a:r>
              <a:rPr lang="en-US" dirty="0" smtClean="0"/>
              <a:t>Reduce </a:t>
            </a:r>
            <a:r>
              <a:rPr lang="en-US" dirty="0"/>
              <a:t>the possibility  of counterfeit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0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Requirements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786128" y="1417320"/>
            <a:ext cx="9816302" cy="4663440"/>
          </a:xfrm>
        </p:spPr>
        <p:txBody>
          <a:bodyPr>
            <a:noAutofit/>
          </a:bodyPr>
          <a:lstStyle/>
          <a:p>
            <a:pPr>
              <a:defRPr sz="2200"/>
            </a:pPr>
            <a:r>
              <a:rPr lang="en-US" sz="2400" dirty="0" smtClean="0"/>
              <a:t>Ease </a:t>
            </a:r>
            <a:r>
              <a:rPr lang="en-US" sz="2400" dirty="0"/>
              <a:t>of use requirements</a:t>
            </a:r>
          </a:p>
          <a:p>
            <a:pPr lvl="1">
              <a:defRPr sz="2200"/>
            </a:pPr>
            <a:r>
              <a:rPr lang="en-US" dirty="0" smtClean="0"/>
              <a:t>Low </a:t>
            </a:r>
            <a:r>
              <a:rPr lang="en-US" dirty="0"/>
              <a:t>learning curve as target audience are students</a:t>
            </a:r>
          </a:p>
          <a:p>
            <a:pPr>
              <a:defRPr sz="2200"/>
            </a:pPr>
            <a:r>
              <a:rPr lang="en-US" sz="2400" dirty="0" smtClean="0"/>
              <a:t>Personalization</a:t>
            </a:r>
            <a:endParaRPr lang="en-US" sz="2400" dirty="0"/>
          </a:p>
          <a:p>
            <a:pPr lvl="1">
              <a:defRPr sz="2200"/>
            </a:pPr>
            <a:r>
              <a:rPr lang="en-US" dirty="0"/>
              <a:t>GUI customization, Personal profile, language </a:t>
            </a:r>
            <a:r>
              <a:rPr lang="en-US" dirty="0" smtClean="0"/>
              <a:t>customization</a:t>
            </a:r>
            <a:endParaRPr lang="en-US" dirty="0"/>
          </a:p>
          <a:p>
            <a:pPr>
              <a:defRPr sz="2200"/>
            </a:pPr>
            <a:r>
              <a:rPr lang="en-US" sz="2400" dirty="0" smtClean="0"/>
              <a:t>Learning </a:t>
            </a:r>
            <a:r>
              <a:rPr lang="en-US" sz="2400" dirty="0"/>
              <a:t>requirements </a:t>
            </a:r>
          </a:p>
          <a:p>
            <a:pPr lvl="1">
              <a:defRPr sz="2200"/>
            </a:pPr>
            <a:r>
              <a:rPr lang="en-US" dirty="0"/>
              <a:t>Minimal computer literacy is required</a:t>
            </a:r>
          </a:p>
          <a:p>
            <a:pPr lvl="1">
              <a:defRPr sz="2200"/>
            </a:pPr>
            <a:r>
              <a:rPr lang="en-US" dirty="0"/>
              <a:t>Ability to follow tutorials and instructions </a:t>
            </a:r>
          </a:p>
          <a:p>
            <a:pPr>
              <a:defRPr sz="2200"/>
            </a:pPr>
            <a:r>
              <a:rPr lang="en-US" sz="2400" dirty="0" smtClean="0"/>
              <a:t>Accessibility </a:t>
            </a:r>
            <a:r>
              <a:rPr lang="en-US" sz="2400" dirty="0"/>
              <a:t>requirements </a:t>
            </a:r>
          </a:p>
          <a:p>
            <a:pPr lvl="1">
              <a:defRPr sz="2200"/>
            </a:pPr>
            <a:r>
              <a:rPr lang="en-US" dirty="0" smtClean="0"/>
              <a:t>Features to </a:t>
            </a:r>
            <a:r>
              <a:rPr lang="en-US" dirty="0"/>
              <a:t>aid visually or hearing impaired</a:t>
            </a:r>
          </a:p>
          <a:p>
            <a:pPr lvl="2">
              <a:defRPr sz="2200"/>
            </a:pPr>
            <a:r>
              <a:rPr lang="en-US" sz="1800" dirty="0" smtClean="0"/>
              <a:t>Audio </a:t>
            </a:r>
            <a:r>
              <a:rPr lang="en-US" sz="1800" dirty="0"/>
              <a:t>Cues</a:t>
            </a:r>
          </a:p>
          <a:p>
            <a:pPr lvl="2">
              <a:defRPr sz="2200"/>
            </a:pPr>
            <a:r>
              <a:rPr lang="en-US" sz="1800" dirty="0" smtClean="0"/>
              <a:t>Closed </a:t>
            </a:r>
            <a:r>
              <a:rPr lang="en-US" sz="1800" dirty="0"/>
              <a:t>Captioning</a:t>
            </a:r>
          </a:p>
          <a:p>
            <a:pPr lvl="2">
              <a:defRPr sz="2200"/>
            </a:pPr>
            <a:r>
              <a:rPr lang="en-US" sz="1800" dirty="0" smtClean="0"/>
              <a:t>No patterned backgrounds</a:t>
            </a: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and feel Requirements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831848" y="1538374"/>
            <a:ext cx="9816302" cy="46634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rPr lang="en-US" sz="2400" dirty="0" smtClean="0"/>
              <a:t>Appearance </a:t>
            </a:r>
            <a:r>
              <a:rPr lang="en-US" sz="2400" dirty="0"/>
              <a:t>Requirements</a:t>
            </a:r>
          </a:p>
          <a:p>
            <a:pPr lvl="1">
              <a:defRPr sz="2200"/>
            </a:pPr>
            <a:r>
              <a:rPr lang="en-US" dirty="0"/>
              <a:t>Intuitive  UI elements for an engaging game play</a:t>
            </a:r>
          </a:p>
          <a:p>
            <a:pPr lvl="1">
              <a:defRPr sz="2200"/>
            </a:pPr>
            <a:r>
              <a:rPr lang="en-US" dirty="0"/>
              <a:t>Color coordination according to ages </a:t>
            </a:r>
            <a:endParaRPr lang="en-US" dirty="0" smtClean="0"/>
          </a:p>
          <a:p>
            <a:pPr marL="402336" lvl="1" indent="0">
              <a:buNone/>
              <a:defRPr sz="2200"/>
            </a:pPr>
            <a:endParaRPr lang="en-US" dirty="0"/>
          </a:p>
          <a:p>
            <a:pPr>
              <a:defRPr sz="2200"/>
            </a:pPr>
            <a:r>
              <a:rPr lang="en-US" sz="2400" dirty="0" smtClean="0"/>
              <a:t>Style </a:t>
            </a:r>
            <a:r>
              <a:rPr lang="en-US" sz="2400" dirty="0"/>
              <a:t>Requirements </a:t>
            </a:r>
            <a:endParaRPr lang="en-US" sz="2400" dirty="0" smtClean="0"/>
          </a:p>
          <a:p>
            <a:pPr lvl="1">
              <a:defRPr sz="2200"/>
            </a:pPr>
            <a:r>
              <a:rPr lang="en-US" dirty="0" smtClean="0"/>
              <a:t>3D </a:t>
            </a:r>
            <a:r>
              <a:rPr lang="en-US" dirty="0"/>
              <a:t>Realistic characters</a:t>
            </a:r>
          </a:p>
          <a:p>
            <a:pPr lvl="1">
              <a:defRPr sz="2200"/>
            </a:pPr>
            <a:r>
              <a:rPr lang="en-US" dirty="0"/>
              <a:t>Fonts- ancient gothic style</a:t>
            </a:r>
          </a:p>
          <a:p>
            <a:pPr lvl="1">
              <a:defRPr sz="2200"/>
            </a:pPr>
            <a:r>
              <a:rPr lang="en-US" dirty="0"/>
              <a:t>Menus - manuscript type</a:t>
            </a:r>
          </a:p>
          <a:p>
            <a:pPr lvl="1">
              <a:defRPr sz="2200"/>
            </a:pPr>
            <a:r>
              <a:rPr lang="en-US" dirty="0"/>
              <a:t>Fonts, colors, sounds must correspond to the historical age</a:t>
            </a:r>
          </a:p>
          <a:p>
            <a:pPr>
              <a:defRPr sz="2200"/>
            </a:pPr>
            <a:endParaRPr lang="en-US" sz="2400" dirty="0"/>
          </a:p>
          <a:p>
            <a:pPr>
              <a:defRPr sz="22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868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Operational and </a:t>
            </a:r>
            <a:r>
              <a:rPr lang="en-US"/>
              <a:t>Environmental </a:t>
            </a:r>
            <a:r>
              <a:rPr lang="en-US" smtClean="0"/>
              <a:t>Requirements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968142"/>
            <a:ext cx="9816302" cy="4663440"/>
          </a:xfrm>
        </p:spPr>
        <p:txBody>
          <a:bodyPr/>
          <a:lstStyle/>
          <a:p>
            <a:pPr>
              <a:defRPr sz="2200"/>
            </a:pPr>
            <a:r>
              <a:rPr lang="en-US" dirty="0" smtClean="0"/>
              <a:t> Expected </a:t>
            </a:r>
            <a:r>
              <a:rPr lang="en-US" dirty="0"/>
              <a:t>Physical environment </a:t>
            </a:r>
          </a:p>
          <a:p>
            <a:pPr lvl="1">
              <a:defRPr sz="2200"/>
            </a:pPr>
            <a:r>
              <a:rPr lang="en-US" dirty="0"/>
              <a:t>Computer labs in schools</a:t>
            </a:r>
            <a:r>
              <a:rPr lang="en-US" dirty="0" smtClean="0"/>
              <a:t>, Personal </a:t>
            </a:r>
            <a:r>
              <a:rPr lang="en-US" dirty="0"/>
              <a:t>Computers</a:t>
            </a:r>
          </a:p>
          <a:p>
            <a:pPr lvl="1">
              <a:defRPr sz="2200"/>
            </a:pPr>
            <a:r>
              <a:rPr lang="en-US" dirty="0"/>
              <a:t>Windows 7 and higher, Linux 12.4 and higher, Mac OS X 10.8 and higher</a:t>
            </a:r>
          </a:p>
          <a:p>
            <a:pPr>
              <a:defRPr sz="2200"/>
            </a:pPr>
            <a:endParaRPr lang="en-US" dirty="0"/>
          </a:p>
          <a:p>
            <a:pPr>
              <a:defRPr sz="2200"/>
            </a:pPr>
            <a:r>
              <a:rPr lang="en-US" dirty="0" smtClean="0"/>
              <a:t>Production </a:t>
            </a:r>
            <a:r>
              <a:rPr lang="en-US" dirty="0"/>
              <a:t>requirements</a:t>
            </a:r>
          </a:p>
          <a:p>
            <a:pPr lvl="1">
              <a:defRPr sz="2200"/>
            </a:pPr>
            <a:r>
              <a:rPr lang="en-US" dirty="0"/>
              <a:t>Download file from Lithos webpage</a:t>
            </a:r>
          </a:p>
          <a:p>
            <a:pPr lvl="1">
              <a:defRPr sz="2200"/>
            </a:pPr>
            <a:r>
              <a:rPr lang="en-US" dirty="0"/>
              <a:t> Less than 2MB of RAM to be used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</a:t>
            </a:r>
            <a:r>
              <a:rPr lang="en-US"/>
              <a:t>and </a:t>
            </a:r>
            <a:r>
              <a:rPr lang="en-US" smtClean="0"/>
              <a:t>Political </a:t>
            </a:r>
            <a:r>
              <a:rPr lang="en-US" dirty="0" smtClean="0"/>
              <a:t>R</a:t>
            </a:r>
            <a:r>
              <a:rPr lang="en-US" smtClean="0"/>
              <a:t>equirements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968142"/>
            <a:ext cx="9816302" cy="46634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rPr lang="en-US" sz="2400" dirty="0" smtClean="0"/>
              <a:t> Cultural </a:t>
            </a:r>
            <a:r>
              <a:rPr lang="en-US" sz="2400" dirty="0"/>
              <a:t>requirements </a:t>
            </a:r>
          </a:p>
          <a:p>
            <a:pPr lvl="1">
              <a:defRPr sz="2200"/>
            </a:pPr>
            <a:r>
              <a:rPr lang="en-US" dirty="0"/>
              <a:t>Historically accurate</a:t>
            </a:r>
          </a:p>
          <a:p>
            <a:pPr lvl="1">
              <a:defRPr sz="2200"/>
            </a:pPr>
            <a:r>
              <a:rPr lang="en-US" dirty="0"/>
              <a:t> Non-offensive to any culture</a:t>
            </a:r>
          </a:p>
          <a:p>
            <a:pPr lvl="1">
              <a:defRPr sz="2200"/>
            </a:pPr>
            <a:r>
              <a:rPr lang="en-US" dirty="0"/>
              <a:t>Support multiple </a:t>
            </a:r>
            <a:r>
              <a:rPr lang="en-US" dirty="0" smtClean="0"/>
              <a:t>languages</a:t>
            </a:r>
          </a:p>
          <a:p>
            <a:pPr lvl="1">
              <a:defRPr sz="2200"/>
            </a:pPr>
            <a:endParaRPr lang="en-US" dirty="0"/>
          </a:p>
          <a:p>
            <a:pPr>
              <a:defRPr sz="2200"/>
            </a:pPr>
            <a:r>
              <a:rPr lang="en-US" sz="2400" dirty="0" smtClean="0"/>
              <a:t>Political </a:t>
            </a:r>
            <a:r>
              <a:rPr lang="en-US" sz="2400" dirty="0"/>
              <a:t>requirements </a:t>
            </a:r>
          </a:p>
          <a:p>
            <a:pPr lvl="1">
              <a:defRPr sz="2200"/>
            </a:pPr>
            <a:r>
              <a:rPr lang="en-US" dirty="0"/>
              <a:t>Represent the values of Lithos </a:t>
            </a:r>
            <a:r>
              <a:rPr lang="en-US" dirty="0" err="1"/>
              <a:t>inc</a:t>
            </a:r>
            <a:r>
              <a:rPr lang="en-US" dirty="0"/>
              <a:t> </a:t>
            </a:r>
          </a:p>
          <a:p>
            <a:pPr lvl="1">
              <a:defRPr sz="2200"/>
            </a:pPr>
            <a:r>
              <a:rPr lang="en-US" dirty="0"/>
              <a:t>Preserve the real purpose while stressing on the game events’ accuracy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55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Requirements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968142"/>
            <a:ext cx="9816302" cy="4663440"/>
          </a:xfrm>
        </p:spPr>
        <p:txBody>
          <a:bodyPr/>
          <a:lstStyle/>
          <a:p>
            <a:pPr>
              <a:defRPr sz="2200"/>
            </a:pPr>
            <a:r>
              <a:rPr lang="en-US" dirty="0" smtClean="0"/>
              <a:t>Compliance Requirements </a:t>
            </a:r>
          </a:p>
          <a:p>
            <a:pPr lvl="1">
              <a:defRPr sz="2200"/>
            </a:pPr>
            <a:r>
              <a:rPr lang="en-US" dirty="0"/>
              <a:t>Avoid Copyright infringement</a:t>
            </a:r>
          </a:p>
          <a:p>
            <a:pPr lvl="1">
              <a:defRPr sz="2200"/>
            </a:pPr>
            <a:r>
              <a:rPr lang="en-US" dirty="0"/>
              <a:t>User data must not be confiscated</a:t>
            </a:r>
          </a:p>
          <a:p>
            <a:pPr lvl="1">
              <a:defRPr sz="2200"/>
            </a:pPr>
            <a:r>
              <a:rPr lang="en-US" dirty="0"/>
              <a:t>Internal development knowledge must not be leaked to outsiders</a:t>
            </a:r>
          </a:p>
          <a:p>
            <a:pPr>
              <a:defRPr sz="2200"/>
            </a:pPr>
            <a:endParaRPr lang="en-US" dirty="0"/>
          </a:p>
          <a:p>
            <a:pPr>
              <a:defRPr sz="2200"/>
            </a:pPr>
            <a:r>
              <a:rPr lang="en-US" dirty="0" smtClean="0"/>
              <a:t>Standard Requirements </a:t>
            </a:r>
            <a:endParaRPr lang="en-US" dirty="0"/>
          </a:p>
          <a:p>
            <a:pPr lvl="1">
              <a:defRPr sz="2200"/>
            </a:pPr>
            <a:r>
              <a:rPr lang="en-US" dirty="0"/>
              <a:t>Comply with </a:t>
            </a:r>
            <a:r>
              <a:rPr lang="en-US" dirty="0" err="1"/>
              <a:t>Milspec</a:t>
            </a:r>
            <a:r>
              <a:rPr lang="en-US" dirty="0"/>
              <a:t> standards</a:t>
            </a:r>
          </a:p>
          <a:p>
            <a:pPr lvl="1">
              <a:defRPr sz="2200"/>
            </a:pPr>
            <a:r>
              <a:rPr lang="en-US" dirty="0"/>
              <a:t>Comply with ESRB’s standards</a:t>
            </a:r>
          </a:p>
          <a:p>
            <a:pPr lvl="1">
              <a:defRPr sz="2200"/>
            </a:pPr>
            <a:r>
              <a:rPr lang="en-US" dirty="0"/>
              <a:t>Marketing and distribution must comply with FTC standards </a:t>
            </a:r>
          </a:p>
          <a:p>
            <a:pPr lvl="1">
              <a:defRPr sz="2200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49750" y="1417638"/>
            <a:ext cx="9997440" cy="5184820"/>
          </a:xfrm>
        </p:spPr>
        <p:txBody>
          <a:bodyPr>
            <a:normAutofit fontScale="32500" lnSpcReduction="20000"/>
          </a:bodyPr>
          <a:lstStyle/>
          <a:p>
            <a:pPr marL="82296" lvl="0" indent="0">
              <a:buNone/>
            </a:pP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en-US" sz="9600" dirty="0" smtClean="0"/>
              <a:t>Features</a:t>
            </a:r>
            <a:endParaRPr lang="en-US" sz="7200" dirty="0" smtClean="0"/>
          </a:p>
          <a:p>
            <a:pPr lvl="2">
              <a:lnSpc>
                <a:spcPct val="120000"/>
              </a:lnSpc>
            </a:pPr>
            <a:r>
              <a:rPr lang="en-US" sz="7200" dirty="0"/>
              <a:t>Single, multiplayer, UI of game - Black Box </a:t>
            </a:r>
            <a:r>
              <a:rPr lang="en-US" sz="7200" dirty="0" smtClean="0"/>
              <a:t>Testing</a:t>
            </a:r>
          </a:p>
          <a:p>
            <a:pPr lvl="2">
              <a:lnSpc>
                <a:spcPct val="120000"/>
              </a:lnSpc>
            </a:pPr>
            <a:r>
              <a:rPr lang="en-US" sz="7200" dirty="0" smtClean="0"/>
              <a:t>Unit </a:t>
            </a:r>
            <a:r>
              <a:rPr lang="en-US" sz="7200" dirty="0"/>
              <a:t>Testing, Integration Testing - White Box </a:t>
            </a:r>
            <a:r>
              <a:rPr lang="en-US" sz="7200" dirty="0" smtClean="0"/>
              <a:t>Testing</a:t>
            </a:r>
            <a:endParaRPr lang="en-US" sz="7200" dirty="0"/>
          </a:p>
          <a:p>
            <a:pPr lvl="2">
              <a:lnSpc>
                <a:spcPct val="120000"/>
              </a:lnSpc>
            </a:pPr>
            <a:r>
              <a:rPr lang="en-US" sz="7200" dirty="0" smtClean="0"/>
              <a:t>Data storage (User ID) Testing </a:t>
            </a:r>
          </a:p>
          <a:p>
            <a:pPr marL="82296" lvl="0" indent="0">
              <a:lnSpc>
                <a:spcPct val="120000"/>
              </a:lnSpc>
              <a:buNone/>
            </a:pPr>
            <a:endParaRPr lang="en-US" sz="7200" dirty="0"/>
          </a:p>
          <a:p>
            <a:pPr lvl="0">
              <a:lnSpc>
                <a:spcPct val="120000"/>
              </a:lnSpc>
            </a:pPr>
            <a:r>
              <a:rPr lang="en-US" sz="9600" dirty="0" smtClean="0"/>
              <a:t>Pass/Fail Criteria</a:t>
            </a:r>
            <a:endParaRPr lang="en-US" sz="7200" dirty="0"/>
          </a:p>
          <a:p>
            <a:pPr lvl="2">
              <a:lnSpc>
                <a:spcPct val="120000"/>
              </a:lnSpc>
            </a:pPr>
            <a:r>
              <a:rPr lang="en-US" sz="7200" dirty="0" smtClean="0"/>
              <a:t>White Box/Black Box testing passed or failed?</a:t>
            </a:r>
            <a:endParaRPr lang="en-US" sz="7200" dirty="0"/>
          </a:p>
          <a:p>
            <a:pPr lvl="2">
              <a:lnSpc>
                <a:spcPct val="120000"/>
              </a:lnSpc>
            </a:pPr>
            <a:r>
              <a:rPr lang="en-US" sz="7200" dirty="0" smtClean="0"/>
              <a:t>Small team for testing  </a:t>
            </a:r>
          </a:p>
          <a:p>
            <a:pPr marL="82296" lv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658368" lvl="2" indent="0">
              <a:buNone/>
            </a:pPr>
            <a:r>
              <a:rPr lang="en-US" dirty="0" smtClean="0"/>
              <a:t> </a:t>
            </a:r>
          </a:p>
          <a:p>
            <a:pPr marL="82296" lvl="0" indent="0">
              <a:buNone/>
            </a:pPr>
            <a:endParaRPr lang="en-US" dirty="0" smtClean="0"/>
          </a:p>
          <a:p>
            <a:pPr marL="82296" lvl="0" indent="0">
              <a:buNone/>
            </a:pPr>
            <a:endParaRPr lang="en-US" dirty="0"/>
          </a:p>
          <a:p>
            <a:pPr marL="82296" lvl="0" indent="0">
              <a:buNone/>
            </a:pPr>
            <a:r>
              <a:rPr lang="en-US" dirty="0" smtClean="0"/>
              <a:t> </a:t>
            </a:r>
          </a:p>
          <a:p>
            <a:pPr marL="82296" lv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43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Approach</a:t>
            </a:r>
          </a:p>
          <a:p>
            <a:pPr lvl="2"/>
            <a:r>
              <a:rPr lang="en-US" sz="3500" dirty="0"/>
              <a:t>Black Box Testing – Unity Game </a:t>
            </a:r>
            <a:r>
              <a:rPr lang="en-US" sz="3500" dirty="0" smtClean="0"/>
              <a:t>Engine</a:t>
            </a:r>
            <a:endParaRPr lang="en-US" sz="3500" dirty="0"/>
          </a:p>
          <a:p>
            <a:pPr lvl="2"/>
            <a:r>
              <a:rPr lang="en-US" sz="3500" dirty="0"/>
              <a:t>White Box Testing – C++/ C# </a:t>
            </a:r>
            <a:r>
              <a:rPr lang="en-US" sz="3500" dirty="0" smtClean="0"/>
              <a:t>platform</a:t>
            </a:r>
            <a:endParaRPr lang="en-US" sz="3500" dirty="0"/>
          </a:p>
          <a:p>
            <a:pPr lvl="2"/>
            <a:r>
              <a:rPr lang="en-US" sz="3500" dirty="0" smtClean="0"/>
              <a:t>Full Configuration testing – Windows, Mac OS X, Linux</a:t>
            </a:r>
            <a:endParaRPr lang="en-US" sz="3500" dirty="0"/>
          </a:p>
          <a:p>
            <a:pPr lvl="2"/>
            <a:endParaRPr lang="en-US" sz="3500" dirty="0"/>
          </a:p>
          <a:p>
            <a:r>
              <a:rPr lang="en-US" sz="3800" dirty="0" smtClean="0"/>
              <a:t>Suspension/Resumption</a:t>
            </a:r>
          </a:p>
          <a:p>
            <a:pPr lvl="2"/>
            <a:r>
              <a:rPr lang="en-US" sz="3500" dirty="0"/>
              <a:t>Fail safe </a:t>
            </a:r>
            <a:r>
              <a:rPr lang="en-US" sz="3500" dirty="0" smtClean="0"/>
              <a:t>mechanism</a:t>
            </a:r>
            <a:endParaRPr lang="en-US" sz="3500" dirty="0"/>
          </a:p>
          <a:p>
            <a:pPr lvl="2"/>
            <a:r>
              <a:rPr lang="en-US" sz="3500" dirty="0"/>
              <a:t>Test for recovery in every </a:t>
            </a:r>
            <a:r>
              <a:rPr lang="en-US" sz="3500" dirty="0" smtClean="0"/>
              <a:t>case</a:t>
            </a:r>
          </a:p>
          <a:p>
            <a:pPr lvl="2"/>
            <a:endParaRPr lang="en-US" sz="3500" dirty="0"/>
          </a:p>
          <a:p>
            <a:r>
              <a:rPr lang="en-US" sz="3800" dirty="0" smtClean="0"/>
              <a:t>Testing Materials</a:t>
            </a:r>
          </a:p>
          <a:p>
            <a:pPr lvl="2"/>
            <a:r>
              <a:rPr lang="en-US" sz="3500" dirty="0" smtClean="0"/>
              <a:t>Black Box Testing- Windows operable Workstation</a:t>
            </a:r>
          </a:p>
          <a:p>
            <a:pPr lvl="2"/>
            <a:r>
              <a:rPr lang="en-US" sz="3500" dirty="0" smtClean="0"/>
              <a:t>White Box Testing –visual Studio operable Windows Machine</a:t>
            </a:r>
          </a:p>
          <a:p>
            <a:pPr lvl="2"/>
            <a:r>
              <a:rPr lang="en-US" sz="3500" dirty="0" smtClean="0"/>
              <a:t>Full Configuration Testing – Windows, Mac OS X, Linux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11113" y="1417638"/>
            <a:ext cx="9997440" cy="518482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Project Overview</a:t>
            </a:r>
          </a:p>
          <a:p>
            <a:pPr lvl="0"/>
            <a:r>
              <a:rPr lang="en-US" dirty="0" smtClean="0"/>
              <a:t>Use </a:t>
            </a:r>
            <a:r>
              <a:rPr lang="en-US" dirty="0"/>
              <a:t>Case </a:t>
            </a:r>
            <a:r>
              <a:rPr lang="en-US" dirty="0" smtClean="0"/>
              <a:t>Diagram</a:t>
            </a:r>
          </a:p>
          <a:p>
            <a:pPr lvl="0"/>
            <a:r>
              <a:rPr lang="en-US" dirty="0"/>
              <a:t>Functional </a:t>
            </a:r>
            <a:r>
              <a:rPr lang="en-US" dirty="0" smtClean="0"/>
              <a:t>Requirements</a:t>
            </a:r>
          </a:p>
          <a:p>
            <a:pPr lvl="0"/>
            <a:r>
              <a:rPr lang="en-US" dirty="0" smtClean="0"/>
              <a:t>Non-functional Requirements</a:t>
            </a:r>
          </a:p>
          <a:p>
            <a:pPr lvl="0"/>
            <a:r>
              <a:rPr lang="en-US" dirty="0" smtClean="0"/>
              <a:t>Test Plans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349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11113" y="1417638"/>
            <a:ext cx="9997440" cy="5184820"/>
          </a:xfrm>
        </p:spPr>
        <p:txBody>
          <a:bodyPr>
            <a:normAutofit/>
          </a:bodyPr>
          <a:lstStyle/>
          <a:p>
            <a:pPr marL="82296" lvl="0" indent="0">
              <a:buNone/>
            </a:pPr>
            <a:endParaRPr lang="en-US" dirty="0" smtClean="0"/>
          </a:p>
          <a:p>
            <a:pPr lvl="0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65868" y="1417637"/>
          <a:ext cx="9324620" cy="52807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924489"/>
                <a:gridCol w="3291925"/>
                <a:gridCol w="3108206"/>
              </a:tblGrid>
              <a:tr h="7392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</a:t>
                      </a:r>
                    </a:p>
                    <a:p>
                      <a:r>
                        <a:rPr lang="en-US" sz="2000" dirty="0" smtClean="0"/>
                        <a:t>     Test Case</a:t>
                      </a:r>
                      <a:r>
                        <a:rPr lang="en-US" sz="2000" baseline="0" dirty="0" smtClean="0"/>
                        <a:t>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</a:t>
                      </a:r>
                    </a:p>
                    <a:p>
                      <a:r>
                        <a:rPr lang="en-US" sz="2000" dirty="0" smtClean="0"/>
                        <a:t>         Description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</a:p>
                    <a:p>
                      <a:r>
                        <a:rPr lang="en-US" dirty="0" smtClean="0"/>
                        <a:t>       </a:t>
                      </a:r>
                      <a:r>
                        <a:rPr lang="en-US" sz="2000" dirty="0" smtClean="0"/>
                        <a:t>Expected Results</a:t>
                      </a:r>
                      <a:endParaRPr lang="en-US" dirty="0"/>
                    </a:p>
                  </a:txBody>
                  <a:tcPr/>
                </a:tc>
              </a:tr>
              <a:tr h="1011614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1600" dirty="0" smtClean="0"/>
                        <a:t>LITHOS-DOWNLOAD</a:t>
                      </a:r>
                      <a:r>
                        <a:rPr lang="en-US" sz="1600" baseline="0" dirty="0" smtClean="0"/>
                        <a:t> GAME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visits the Lithos INC. website and downloads the latest version of the game. 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successfully downloads the software to his local system. 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38559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1600" dirty="0" smtClean="0"/>
                        <a:t>     LITHOS-VIEW</a:t>
                      </a:r>
                      <a:r>
                        <a:rPr lang="en-US" sz="1600" baseline="0" dirty="0" smtClean="0"/>
                        <a:t> GAME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clicks on the “view goals and clues” option in the game screen. 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displays the goals of the current level and provides the player with relevant clues according to the challenges</a:t>
                      </a:r>
                      <a:r>
                        <a:rPr kumimoji="0" lang="en-US" sz="155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level in  a window.</a:t>
                      </a:r>
                      <a:endParaRPr lang="en-US" sz="155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0116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LITHOS-LEVEL COMPLETION 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achieves the level specific goals and clicks on continue game. 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should display corresponding quiz questions for that level. 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736348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   LITHOS</a:t>
                      </a:r>
                      <a:r>
                        <a:rPr lang="en-US" sz="1600" baseline="0" dirty="0" smtClean="0"/>
                        <a:t>-SIMULATE TASKS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en-US" sz="1600" baseline="0" dirty="0" smtClean="0"/>
                        <a:t> assigns tasks to different tribe members in his team.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Skillset of</a:t>
                      </a:r>
                      <a:r>
                        <a:rPr lang="en-US" sz="1550" baseline="0" dirty="0" smtClean="0"/>
                        <a:t> the tribe members changes as the game advances.</a:t>
                      </a:r>
                      <a:endParaRPr lang="en-US" sz="15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93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32000" y="1447798"/>
          <a:ext cx="9764889" cy="48148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254963"/>
                <a:gridCol w="3254963"/>
                <a:gridCol w="3254963"/>
              </a:tblGrid>
              <a:tr h="934158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   </a:t>
                      </a:r>
                      <a:r>
                        <a:rPr lang="en-US" sz="2000" baseline="0" dirty="0" smtClean="0"/>
                        <a:t>   </a:t>
                      </a:r>
                      <a:r>
                        <a:rPr lang="en-US" sz="2000" dirty="0" smtClean="0"/>
                        <a:t>Test</a:t>
                      </a:r>
                      <a:r>
                        <a:rPr lang="en-US" sz="2000" baseline="0" dirty="0" smtClean="0"/>
                        <a:t> Case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</a:t>
                      </a:r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       Expected</a:t>
                      </a:r>
                      <a:r>
                        <a:rPr lang="en-US" sz="2000" baseline="0" dirty="0" smtClean="0"/>
                        <a:t> Results</a:t>
                      </a:r>
                      <a:endParaRPr lang="en-US" sz="2000" dirty="0"/>
                    </a:p>
                  </a:txBody>
                  <a:tcPr/>
                </a:tc>
              </a:tr>
              <a:tr h="891822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en-US" sz="1800" baseline="0" dirty="0" smtClean="0"/>
                        <a:t>  </a:t>
                      </a:r>
                      <a:r>
                        <a:rPr lang="en-US" sz="1600" dirty="0" smtClean="0"/>
                        <a:t>LITHOS-MULTIPLAYER</a:t>
                      </a:r>
                      <a:r>
                        <a:rPr lang="en-US" sz="1600" baseline="0" dirty="0" smtClean="0"/>
                        <a:t> 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selects the multiplayer mode option. 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must display a message that the user has entered into the multiplayer mode. </a:t>
                      </a:r>
                      <a:endParaRPr lang="en-US" sz="155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27366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LITHOS-COLLABORATE</a:t>
                      </a:r>
                      <a:r>
                        <a:rPr lang="en-US" sz="1500" baseline="0" dirty="0" smtClean="0"/>
                        <a:t> OR FIGHT OPTION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displays a list of external players who have accepted the requests sent by the player and the requests accepted by the player himself. </a:t>
                      </a:r>
                      <a:endParaRPr lang="en-US" sz="15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 must show the options to fight or collaborate. </a:t>
                      </a:r>
                      <a:endParaRPr lang="en-US" sz="155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2975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LITHOS-COMPARE SKILL 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clicks on select external players in multiplayer mode. 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must populate a list of players with matching skill set. 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3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Schedule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6868"/>
              </p:ext>
            </p:extLst>
          </p:nvPr>
        </p:nvGraphicFramePr>
        <p:xfrm>
          <a:off x="2588654" y="1481074"/>
          <a:ext cx="8461420" cy="4675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2111"/>
                <a:gridCol w="4239309"/>
              </a:tblGrid>
              <a:tr h="13255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Unit Testing</a:t>
                      </a:r>
                      <a:endParaRPr lang="en-US" sz="1800" u="sng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Duration: 2 days</a:t>
                      </a:r>
                      <a:endParaRPr lang="en-US" sz="1800" b="0" u="sng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Begins: After each sprint is completed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EFF3F7"/>
                    </a:solidFill>
                  </a:tcPr>
                </a:tc>
              </a:tr>
              <a:tr h="1325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Integration testing </a:t>
                      </a:r>
                      <a:endParaRPr lang="en-US" sz="1800" u="sng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Duration: 7 days</a:t>
                      </a:r>
                      <a:endParaRPr lang="en-US" sz="1800" u="sng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Begins: 3 weeks before each release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3257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Usability testing</a:t>
                      </a:r>
                      <a:endParaRPr lang="en-US" sz="1800" u="sng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Duration: 2 weeks</a:t>
                      </a:r>
                      <a:endParaRPr lang="en-US" sz="1800" u="sng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Begins: 3 weeks before each release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980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Inspection Testing</a:t>
                      </a:r>
                      <a:endParaRPr lang="en-US" sz="1800" u="sng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During the entire development phase.</a:t>
                      </a:r>
                      <a:endParaRPr lang="en-US" sz="1800" u="sng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98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324" y="2669790"/>
            <a:ext cx="999744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T</a:t>
            </a:r>
            <a:r>
              <a:rPr lang="en-US" dirty="0" smtClean="0"/>
              <a:t>HANK </a:t>
            </a:r>
            <a:r>
              <a:rPr lang="en-US" sz="8000" dirty="0" smtClean="0"/>
              <a:t>Y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1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98" y="3090930"/>
            <a:ext cx="7519543" cy="33613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55325" y="1468192"/>
            <a:ext cx="69008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Lithos</a:t>
            </a:r>
            <a:r>
              <a:rPr lang="en-US" sz="2200" dirty="0"/>
              <a:t> is an interactive multiplayer strategy game in which the user plays the role of a tribal leader who tries to overcome various obstacles in Prehistoric Age.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704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26" y="1205345"/>
            <a:ext cx="9588854" cy="5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86277"/>
              </p:ext>
            </p:extLst>
          </p:nvPr>
        </p:nvGraphicFramePr>
        <p:xfrm>
          <a:off x="2299953" y="0"/>
          <a:ext cx="8590208" cy="7018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0208"/>
              </a:tblGrid>
              <a:tr h="212935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839595" algn="l"/>
                        </a:tabLs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Use case ID: 10                              Name: </a:t>
                      </a:r>
                      <a:r>
                        <a:rPr lang="en-US" sz="1100" b="1" dirty="0" err="1">
                          <a:solidFill>
                            <a:schemeClr val="tx2"/>
                          </a:solidFill>
                          <a:effectLst/>
                        </a:rPr>
                        <a:t>SelectExternalPlayers</a:t>
                      </a:r>
                      <a:endParaRPr lang="en-US" sz="1100" b="1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pre-conditions: The player is in multiplayer mode and the system has the list of compatible external players.</a:t>
                      </a: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post-conditions: The system sends invites from the player to the selected external players to join the multiplayer game.</a:t>
                      </a: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Initiated by: Player</a:t>
                      </a: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Triggering Event: The player selects the ‘Select External Players’ option.</a:t>
                      </a: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Supporting use cases: </a:t>
                      </a:r>
                      <a:r>
                        <a:rPr lang="en-US" sz="1100" b="1" dirty="0" err="1">
                          <a:solidFill>
                            <a:schemeClr val="tx2"/>
                          </a:solidFill>
                          <a:effectLst/>
                        </a:rPr>
                        <a:t>CompareSkillset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 (Use Case ID: 9)</a:t>
                      </a: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Additional Actors: Not Applicable</a:t>
                      </a: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87" marR="40887" marT="0" marB="0">
                    <a:solidFill>
                      <a:srgbClr val="E0CBA3"/>
                    </a:solidFill>
                  </a:tcPr>
                </a:tc>
              </a:tr>
              <a:tr h="285542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Sequence of Events:</a:t>
                      </a: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 smtClean="0">
                          <a:solidFill>
                            <a:schemeClr val="tx2"/>
                          </a:solidFill>
                          <a:effectLst/>
                        </a:rPr>
                        <a:t>1. The 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player selects the ‘Select External Players’ option</a:t>
                      </a:r>
                      <a:r>
                        <a:rPr lang="en-US" sz="1100" b="1" dirty="0" smtClean="0">
                          <a:solidFill>
                            <a:schemeClr val="tx2"/>
                          </a:solidFill>
                          <a:effectLst/>
                        </a:rPr>
                        <a:t>.</a:t>
                      </a:r>
                      <a:endParaRPr lang="en-US" sz="1100" b="1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457200" marR="0" lvl="1" indent="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 smtClean="0">
                          <a:solidFill>
                            <a:schemeClr val="tx2"/>
                          </a:solidFill>
                          <a:effectLst/>
                        </a:rPr>
                        <a:t>2.The 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system displays the list of compatible external players and provides the player with the option to know more about each of them.</a:t>
                      </a: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 smtClean="0">
                          <a:solidFill>
                            <a:schemeClr val="tx2"/>
                          </a:solidFill>
                          <a:effectLst/>
                        </a:rPr>
                        <a:t>3. The 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player selects the option to know more about a particular external player.</a:t>
                      </a:r>
                    </a:p>
                    <a:p>
                      <a:pPr marL="457200" marR="0" lvl="1" indent="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 smtClean="0">
                          <a:solidFill>
                            <a:schemeClr val="tx2"/>
                          </a:solidFill>
                          <a:effectLst/>
                        </a:rPr>
                        <a:t>4. The 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system displays the detailed information (such as the highest played level, skillset, number of tribe members, scores) of the particular external player.</a:t>
                      </a:r>
                    </a:p>
                    <a:p>
                      <a:pPr marL="457200" marR="0" lvl="1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 smtClean="0">
                          <a:solidFill>
                            <a:schemeClr val="tx2"/>
                          </a:solidFill>
                          <a:effectLst/>
                        </a:rPr>
                        <a:t>5. The 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system provides a means for the player to send an invite to the external player to join the multiplayer game.</a:t>
                      </a: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 smtClean="0">
                          <a:solidFill>
                            <a:schemeClr val="tx2"/>
                          </a:solidFill>
                          <a:effectLst/>
                        </a:rPr>
                        <a:t>6. The 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player chooses to send an invite to the external player.</a:t>
                      </a:r>
                    </a:p>
                    <a:p>
                      <a:pPr marL="457200" marR="0" lvl="1" indent="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 smtClean="0">
                          <a:solidFill>
                            <a:schemeClr val="tx2"/>
                          </a:solidFill>
                          <a:effectLst/>
                        </a:rPr>
                        <a:t>7. The 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system notifies the external player of the </a:t>
                      </a:r>
                      <a:r>
                        <a:rPr lang="en-US" sz="1100" b="1" dirty="0" smtClean="0">
                          <a:solidFill>
                            <a:schemeClr val="tx2"/>
                          </a:solidFill>
                          <a:effectLst/>
                        </a:rPr>
                        <a:t>invite.</a:t>
                      </a:r>
                    </a:p>
                    <a:p>
                      <a:pPr marL="457200" marR="0" lvl="1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 smtClean="0">
                          <a:solidFill>
                            <a:schemeClr val="tx2"/>
                          </a:solidFill>
                          <a:effectLst/>
                        </a:rPr>
                        <a:t>8. The system provides the player with the option to go back to the list again (Step 2).</a:t>
                      </a:r>
                    </a:p>
                    <a:p>
                      <a:pPr marL="685800" marR="0" indent="-22860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7" marR="40887" marT="0" marB="0">
                    <a:solidFill>
                      <a:srgbClr val="E0CBA3"/>
                    </a:solidFill>
                  </a:tcPr>
                </a:tc>
              </a:tr>
              <a:tr h="13536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Alternatives: One of the external players sends an invite for the player to join the multiplayer game.</a:t>
                      </a: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Exceptions: 1. The external player does not have comparable skillset.</a:t>
                      </a: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                    2. The communication system that sends the invite is down. </a:t>
                      </a: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                    3. The detailed information about one of the other external players is unavailable.</a:t>
                      </a: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87" marR="40887" marT="0" marB="0">
                    <a:solidFill>
                      <a:srgbClr val="E0CBA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65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769771"/>
            <a:ext cx="999744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Load </a:t>
            </a:r>
            <a:r>
              <a:rPr lang="en-US" b="1" dirty="0"/>
              <a:t>and Save </a:t>
            </a:r>
            <a:r>
              <a:rPr lang="en-US" b="1" dirty="0" smtClean="0"/>
              <a:t>Game</a:t>
            </a:r>
          </a:p>
          <a:p>
            <a:pPr marL="82296" indent="0">
              <a:buNone/>
            </a:pPr>
            <a:r>
              <a:rPr lang="en-US" dirty="0" smtClean="0"/>
              <a:t>	load a pre-existing game or a new game.</a:t>
            </a:r>
            <a:endParaRPr lang="en-US" dirty="0"/>
          </a:p>
          <a:p>
            <a:r>
              <a:rPr lang="en-US" b="1" dirty="0"/>
              <a:t>Information </a:t>
            </a:r>
            <a:r>
              <a:rPr lang="en-US" b="1" dirty="0" smtClean="0"/>
              <a:t>Screens</a:t>
            </a:r>
          </a:p>
          <a:p>
            <a:pPr marL="82296" indent="0">
              <a:buNone/>
            </a:pPr>
            <a:r>
              <a:rPr lang="en-US" b="1" dirty="0"/>
              <a:t>	</a:t>
            </a:r>
            <a:r>
              <a:rPr lang="en-US" dirty="0" smtClean="0"/>
              <a:t>show game info: goals, clues, meters and skillset</a:t>
            </a:r>
            <a:endParaRPr lang="en-US" dirty="0"/>
          </a:p>
          <a:p>
            <a:r>
              <a:rPr lang="en-US" b="1" dirty="0"/>
              <a:t>Implementing and assigning </a:t>
            </a:r>
            <a:r>
              <a:rPr lang="en-US" b="1" dirty="0" smtClean="0"/>
              <a:t>tasks</a:t>
            </a:r>
          </a:p>
          <a:p>
            <a:pPr marL="82296" indent="0">
              <a:buNone/>
            </a:pPr>
            <a:r>
              <a:rPr lang="en-US" b="1" dirty="0"/>
              <a:t>	</a:t>
            </a:r>
            <a:r>
              <a:rPr lang="en-US" dirty="0" smtClean="0"/>
              <a:t>means to view skillset and choose tribe members, implement and assign tasks</a:t>
            </a:r>
            <a:endParaRPr lang="en-US" dirty="0"/>
          </a:p>
          <a:p>
            <a:r>
              <a:rPr lang="en-US" b="1" dirty="0"/>
              <a:t>Artificial Intelligence </a:t>
            </a:r>
            <a:endParaRPr lang="en-US" b="1" dirty="0" smtClean="0"/>
          </a:p>
          <a:p>
            <a:pPr marL="82296" indent="0">
              <a:buNone/>
            </a:pPr>
            <a:r>
              <a:rPr lang="en-US" b="1" dirty="0"/>
              <a:t>	</a:t>
            </a:r>
            <a:r>
              <a:rPr lang="en-US" dirty="0" smtClean="0"/>
              <a:t>simulation reports, add challenges</a:t>
            </a:r>
            <a:endParaRPr lang="en-US" dirty="0"/>
          </a:p>
          <a:p>
            <a:r>
              <a:rPr lang="en-US" b="1" dirty="0"/>
              <a:t>End-of-level Quiz </a:t>
            </a:r>
            <a:endParaRPr lang="en-US" b="1" dirty="0" smtClean="0"/>
          </a:p>
          <a:p>
            <a:pPr marL="82296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means to answer quiz, check answers and compute score</a:t>
            </a:r>
            <a:endParaRPr lang="en-US" dirty="0"/>
          </a:p>
          <a:p>
            <a:r>
              <a:rPr lang="en-US" b="1" dirty="0"/>
              <a:t>Multiplayer mode </a:t>
            </a:r>
            <a:endParaRPr lang="en-US" b="1" dirty="0" smtClean="0"/>
          </a:p>
          <a:p>
            <a:pPr marL="82296" indent="0">
              <a:buNone/>
            </a:pPr>
            <a:r>
              <a:rPr lang="en-US" b="1" dirty="0"/>
              <a:t>	</a:t>
            </a:r>
            <a:r>
              <a:rPr lang="en-US" dirty="0" smtClean="0"/>
              <a:t>search for compatible external players, send invites, monitor responses, means to choose between collaborate and fight.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3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93196" y="-73411"/>
            <a:ext cx="9997440" cy="1143000"/>
          </a:xfrm>
        </p:spPr>
        <p:txBody>
          <a:bodyPr/>
          <a:lstStyle/>
          <a:p>
            <a:r>
              <a:rPr lang="en-US" dirty="0" smtClean="0"/>
              <a:t>Data Requirements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68" y="927279"/>
            <a:ext cx="8023538" cy="59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2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070" y="2759943"/>
            <a:ext cx="9997440" cy="1143000"/>
          </a:xfrm>
        </p:spPr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Requirements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746504" y="1517904"/>
            <a:ext cx="9956510" cy="5452006"/>
          </a:xfrm>
        </p:spPr>
        <p:txBody>
          <a:bodyPr>
            <a:noAutofit/>
          </a:bodyPr>
          <a:lstStyle/>
          <a:p>
            <a:pPr defTabSz="233679">
              <a:defRPr sz="1280"/>
            </a:pPr>
            <a:r>
              <a:rPr lang="en-US" sz="2000" dirty="0" smtClean="0"/>
              <a:t>Speed </a:t>
            </a:r>
            <a:r>
              <a:rPr lang="en-US" sz="2000" dirty="0"/>
              <a:t>and </a:t>
            </a:r>
            <a:r>
              <a:rPr lang="en-US" sz="2000" dirty="0" smtClean="0"/>
              <a:t>Latency </a:t>
            </a:r>
            <a:endParaRPr lang="en-US" sz="2000" dirty="0"/>
          </a:p>
          <a:p>
            <a:pPr lvl="1" defTabSz="233679">
              <a:defRPr sz="1280"/>
            </a:pPr>
            <a:r>
              <a:rPr lang="en-US" sz="2000" dirty="0" smtClean="0"/>
              <a:t>24 FPS 90% of time</a:t>
            </a:r>
          </a:p>
          <a:p>
            <a:pPr lvl="1" defTabSz="233679">
              <a:defRPr sz="1280"/>
            </a:pPr>
            <a:r>
              <a:rPr lang="en-US" sz="2000" dirty="0" smtClean="0"/>
              <a:t>Low </a:t>
            </a:r>
            <a:r>
              <a:rPr lang="en-US" sz="2000" dirty="0"/>
              <a:t>bandwidth speed </a:t>
            </a:r>
          </a:p>
          <a:p>
            <a:pPr lvl="1" defTabSz="233679">
              <a:defRPr sz="1280"/>
            </a:pPr>
            <a:r>
              <a:rPr lang="en-US" sz="2000" dirty="0" smtClean="0"/>
              <a:t>CPU utilization &lt; 10%  </a:t>
            </a:r>
            <a:endParaRPr lang="en-US" sz="2000" dirty="0"/>
          </a:p>
          <a:p>
            <a:pPr lvl="1" defTabSz="233679">
              <a:defRPr sz="1280"/>
            </a:pPr>
            <a:r>
              <a:rPr lang="en-US" sz="2000" dirty="0"/>
              <a:t>GPU &lt; 75 </a:t>
            </a:r>
            <a:r>
              <a:rPr lang="en-US" sz="2000" dirty="0" smtClean="0"/>
              <a:t>%</a:t>
            </a:r>
            <a:endParaRPr lang="en-US" sz="2000" dirty="0"/>
          </a:p>
          <a:p>
            <a:pPr defTabSz="233679">
              <a:defRPr sz="1280"/>
            </a:pPr>
            <a:r>
              <a:rPr lang="en-US" sz="2000" dirty="0" smtClean="0"/>
              <a:t>Precision</a:t>
            </a:r>
            <a:endParaRPr lang="en-US" sz="2000" dirty="0"/>
          </a:p>
          <a:p>
            <a:pPr lvl="1" defTabSz="233679">
              <a:defRPr sz="1280"/>
            </a:pPr>
            <a:r>
              <a:rPr lang="en-US" sz="2000" dirty="0"/>
              <a:t>H</a:t>
            </a:r>
            <a:r>
              <a:rPr lang="en-US" sz="2000" dirty="0" smtClean="0"/>
              <a:t>ealth </a:t>
            </a:r>
            <a:r>
              <a:rPr lang="en-US" sz="2000" dirty="0"/>
              <a:t>bar to represent starvation level and relative safety using percentages</a:t>
            </a:r>
          </a:p>
          <a:p>
            <a:pPr lvl="1" defTabSz="233679">
              <a:defRPr sz="1280"/>
            </a:pPr>
            <a:r>
              <a:rPr lang="en-US" sz="2000" dirty="0"/>
              <a:t>Correct Spelling of names and historical </a:t>
            </a:r>
            <a:r>
              <a:rPr lang="en-US" sz="2000" dirty="0" smtClean="0"/>
              <a:t>events</a:t>
            </a:r>
          </a:p>
          <a:p>
            <a:pPr defTabSz="233679">
              <a:defRPr sz="1280"/>
            </a:pPr>
            <a:r>
              <a:rPr lang="en-US" sz="2000" dirty="0" smtClean="0"/>
              <a:t>Capacity </a:t>
            </a:r>
            <a:r>
              <a:rPr lang="en-US" sz="2000" dirty="0"/>
              <a:t>requirements</a:t>
            </a:r>
          </a:p>
          <a:p>
            <a:pPr lvl="1" defTabSz="233679">
              <a:defRPr sz="1280"/>
            </a:pPr>
            <a:r>
              <a:rPr lang="en-US" sz="2000" dirty="0"/>
              <a:t>H</a:t>
            </a:r>
            <a:r>
              <a:rPr lang="en-US" sz="2000" dirty="0" smtClean="0"/>
              <a:t>andle </a:t>
            </a:r>
            <a:r>
              <a:rPr lang="en-US" sz="2000" dirty="0"/>
              <a:t>up to 1 million users without crashing </a:t>
            </a:r>
          </a:p>
          <a:p>
            <a:pPr lvl="1" defTabSz="233679">
              <a:defRPr sz="1280"/>
            </a:pPr>
            <a:r>
              <a:rPr lang="en-US" sz="2000" dirty="0"/>
              <a:t>P</a:t>
            </a:r>
            <a:r>
              <a:rPr lang="en-US" sz="2000" dirty="0" smtClean="0"/>
              <a:t>erformance </a:t>
            </a:r>
            <a:r>
              <a:rPr lang="en-US" sz="2000" dirty="0"/>
              <a:t>should stay constant regardless of number of users logged in to the system.</a:t>
            </a:r>
          </a:p>
          <a:p>
            <a:pPr lvl="1" defTabSz="233679">
              <a:defRPr sz="1280"/>
            </a:pPr>
            <a:endParaRPr lang="en-US" sz="2000" dirty="0"/>
          </a:p>
          <a:p>
            <a:pPr defTabSz="233679">
              <a:defRPr sz="1280"/>
            </a:pPr>
            <a:endParaRPr lang="en-US" sz="2000" dirty="0"/>
          </a:p>
          <a:p>
            <a:pPr defTabSz="233679">
              <a:defRPr sz="1280"/>
            </a:pPr>
            <a:endParaRPr lang="en-US" sz="2000" dirty="0"/>
          </a:p>
          <a:p>
            <a:pPr defTabSz="233679">
              <a:defRPr sz="1280"/>
            </a:pPr>
            <a:endParaRPr lang="en-US" sz="2000" dirty="0"/>
          </a:p>
          <a:p>
            <a:pPr defTabSz="233679">
              <a:defRPr sz="1280"/>
            </a:pPr>
            <a:endParaRPr lang="en-US" sz="2000" dirty="0"/>
          </a:p>
          <a:p>
            <a:pPr defTabSz="233679">
              <a:defRPr sz="1280"/>
            </a:pPr>
            <a:endParaRPr lang="en-US" sz="2000" dirty="0"/>
          </a:p>
          <a:p>
            <a:pPr defTabSz="233679">
              <a:defRPr sz="1280"/>
            </a:pPr>
            <a:endParaRPr lang="en-US" sz="2000" dirty="0"/>
          </a:p>
          <a:p>
            <a:pPr defTabSz="233679">
              <a:defRPr sz="1280"/>
            </a:pPr>
            <a:endParaRPr lang="en-US" sz="2000" dirty="0"/>
          </a:p>
          <a:p>
            <a:pPr defTabSz="233679">
              <a:defRPr sz="1280"/>
            </a:pPr>
            <a:endParaRPr lang="en-US" sz="2000" dirty="0"/>
          </a:p>
          <a:p>
            <a:pPr defTabSz="233679">
              <a:defRPr sz="1280"/>
            </a:pPr>
            <a:endParaRPr lang="en-US" sz="2000" dirty="0"/>
          </a:p>
          <a:p>
            <a:pPr defTabSz="233679">
              <a:defRPr sz="1280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466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template" id="{6021251C-C356-4674-99CE-A4F368EAD86C}" vid="{7E847B84-E5B3-499F-AFCD-1BE4EBBEF5B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E91F623-E94D-4B95-9B28-2E10481CAA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1229</Words>
  <Application>Microsoft Office PowerPoint</Application>
  <PresentationFormat>Widescreen</PresentationFormat>
  <Paragraphs>248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Century Gothic</vt:lpstr>
      <vt:lpstr>Courier New</vt:lpstr>
      <vt:lpstr>Times New Roman</vt:lpstr>
      <vt:lpstr>Verdana</vt:lpstr>
      <vt:lpstr>Wingdings</vt:lpstr>
      <vt:lpstr>Wingdings 2</vt:lpstr>
      <vt:lpstr>Pressed Leaves design template</vt:lpstr>
      <vt:lpstr>LITHOS</vt:lpstr>
      <vt:lpstr>Contents</vt:lpstr>
      <vt:lpstr>Project Overview</vt:lpstr>
      <vt:lpstr>Use Case Diagram </vt:lpstr>
      <vt:lpstr>PowerPoint Presentation</vt:lpstr>
      <vt:lpstr>Functional Requirements</vt:lpstr>
      <vt:lpstr>Data Requirements</vt:lpstr>
      <vt:lpstr>Non-functional Requirements</vt:lpstr>
      <vt:lpstr>Performance Requirements </vt:lpstr>
      <vt:lpstr>Dependability Requirements </vt:lpstr>
      <vt:lpstr>Maintainability and Supportability Requirements</vt:lpstr>
      <vt:lpstr>Security Requirements</vt:lpstr>
      <vt:lpstr>Usability Requirements </vt:lpstr>
      <vt:lpstr>Look and feel Requirements </vt:lpstr>
      <vt:lpstr>Operational and Environmental Requirements </vt:lpstr>
      <vt:lpstr>Cultural and Political Requirements </vt:lpstr>
      <vt:lpstr>Legal Requirements </vt:lpstr>
      <vt:lpstr>Test Plans</vt:lpstr>
      <vt:lpstr>Test Plans</vt:lpstr>
      <vt:lpstr>Test Cases I</vt:lpstr>
      <vt:lpstr>Test Cases II</vt:lpstr>
      <vt:lpstr>Testing Schedule</vt:lpstr>
      <vt:lpstr>THANK YU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2015-09-28T23:20:04Z</dcterms:created>
  <dcterms:modified xsi:type="dcterms:W3CDTF">2015-11-03T05:57:21Z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TC034605429991</vt:lpwstr>
  </property>
</Properties>
</file>